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74" r:id="rId3"/>
    <p:sldId id="276" r:id="rId4"/>
    <p:sldId id="258" r:id="rId5"/>
    <p:sldId id="275" r:id="rId6"/>
    <p:sldId id="277" r:id="rId7"/>
    <p:sldId id="271" r:id="rId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a:srgbClr val="A50021"/>
    <a:srgbClr val="542708"/>
    <a:srgbClr val="E661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snapToGrid="0">
      <p:cViewPr varScale="1">
        <p:scale>
          <a:sx n="68" d="100"/>
          <a:sy n="68" d="100"/>
        </p:scale>
        <p:origin x="792" y="72"/>
      </p:cViewPr>
      <p:guideLst>
        <p:guide orient="horz" pos="2160"/>
        <p:guide pos="3840"/>
        <p:guide pos="25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 name="Shape 114"/>
          <p:cNvSpPr>
            <a:spLocks noGrp="1" noRot="1" noChangeAspect="1"/>
          </p:cNvSpPr>
          <p:nvPr>
            <p:ph type="sldImg"/>
          </p:nvPr>
        </p:nvSpPr>
        <p:spPr>
          <a:xfrm>
            <a:off x="381000" y="685800"/>
            <a:ext cx="6096000" cy="3429000"/>
          </a:xfrm>
          <a:prstGeom prst="rect">
            <a:avLst/>
          </a:prstGeom>
        </p:spPr>
        <p:txBody>
          <a:bodyPr/>
          <a:lstStyle/>
          <a:p>
            <a:endParaRPr/>
          </a:p>
        </p:txBody>
      </p:sp>
      <p:sp>
        <p:nvSpPr>
          <p:cNvPr id="115" name="Shape 11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99451560"/>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4" name="Title Text"/>
          <p:cNvSpPr txBox="1">
            <a:spLocks noGrp="1"/>
          </p:cNvSpPr>
          <p:nvPr>
            <p:ph type="title"/>
          </p:nvPr>
        </p:nvSpPr>
        <p:spPr>
          <a:xfrm>
            <a:off x="1524000" y="1122366"/>
            <a:ext cx="9144000" cy="2387601"/>
          </a:xfrm>
          <a:prstGeom prst="rect">
            <a:avLst/>
          </a:prstGeom>
        </p:spPr>
        <p:txBody>
          <a:bodyPr anchor="b"/>
          <a:lstStyle>
            <a:lvl1pPr algn="ctr">
              <a:defRPr sz="6000"/>
            </a:lvl1pPr>
          </a:lstStyle>
          <a:p>
            <a:r>
              <a:t>Title Text</a:t>
            </a:r>
          </a:p>
        </p:txBody>
      </p:sp>
      <p:sp>
        <p:nvSpPr>
          <p:cNvPr id="15" name="Body Level One…"/>
          <p:cNvSpPr txBox="1">
            <a:spLocks noGrp="1"/>
          </p:cNvSpPr>
          <p:nvPr>
            <p:ph type="body" sz="quarter" idx="1"/>
          </p:nvPr>
        </p:nvSpPr>
        <p:spPr>
          <a:xfrm>
            <a:off x="1524000" y="3602037"/>
            <a:ext cx="9144000" cy="1655766"/>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96" name="Title Text"/>
          <p:cNvSpPr txBox="1">
            <a:spLocks noGrp="1"/>
          </p:cNvSpPr>
          <p:nvPr>
            <p:ph type="title"/>
          </p:nvPr>
        </p:nvSpPr>
        <p:spPr>
          <a:xfrm>
            <a:off x="8724902" y="365125"/>
            <a:ext cx="2628900" cy="5811838"/>
          </a:xfrm>
          <a:prstGeom prst="rect">
            <a:avLst/>
          </a:prstGeom>
        </p:spPr>
        <p:txBody>
          <a:bodyPr/>
          <a:lstStyle/>
          <a:p>
            <a:r>
              <a:t>Title Text</a:t>
            </a:r>
          </a:p>
        </p:txBody>
      </p:sp>
      <p:sp>
        <p:nvSpPr>
          <p:cNvPr id="97" name="Body Level One…"/>
          <p:cNvSpPr txBox="1">
            <a:spLocks noGrp="1"/>
          </p:cNvSpPr>
          <p:nvPr>
            <p:ph type="body" idx="1"/>
          </p:nvPr>
        </p:nvSpPr>
        <p:spPr>
          <a:xfrm>
            <a:off x="838202"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ck Background">
    <p:bg>
      <p:bgPr>
        <a:solidFill>
          <a:srgbClr val="000000"/>
        </a:solidFill>
        <a:effectLst/>
      </p:bgPr>
    </p:bg>
    <p:spTree>
      <p:nvGrpSpPr>
        <p:cNvPr id="1" name=""/>
        <p:cNvGrpSpPr/>
        <p:nvPr/>
      </p:nvGrpSpPr>
      <p:grpSpPr>
        <a:xfrm>
          <a:off x="0" y="0"/>
          <a:ext cx="0" cy="0"/>
          <a:chOff x="0" y="0"/>
          <a:chExt cx="0" cy="0"/>
        </a:xfrm>
      </p:grpSpPr>
      <p:sp>
        <p:nvSpPr>
          <p:cNvPr id="105" name="TextBox 1"/>
          <p:cNvSpPr txBox="1"/>
          <p:nvPr/>
        </p:nvSpPr>
        <p:spPr>
          <a:xfrm>
            <a:off x="3889715" y="2609591"/>
            <a:ext cx="4285787" cy="461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anchor="ctr">
            <a:spAutoFit/>
          </a:bodyPr>
          <a:lstStyle>
            <a:lvl1pPr>
              <a:defRPr sz="2400">
                <a:solidFill>
                  <a:srgbClr val="596267"/>
                </a:solidFill>
                <a:latin typeface="Arial"/>
                <a:ea typeface="Arial"/>
                <a:cs typeface="Arial"/>
                <a:sym typeface="Arial"/>
              </a:defRPr>
            </a:lvl1pPr>
          </a:lstStyle>
          <a:p>
            <a:r>
              <a:rPr sz="2400"/>
              <a:t>This slide is for video use only.</a:t>
            </a:r>
          </a:p>
        </p:txBody>
      </p:sp>
      <p:sp>
        <p:nvSpPr>
          <p:cNvPr id="106" name="Media Placeholder 2"/>
          <p:cNvSpPr>
            <a:spLocks noGrp="1"/>
          </p:cNvSpPr>
          <p:nvPr>
            <p:ph type="media" idx="13"/>
          </p:nvPr>
        </p:nvSpPr>
        <p:spPr>
          <a:xfrm>
            <a:off x="1828800" y="1028700"/>
            <a:ext cx="8534400" cy="4800600"/>
          </a:xfrm>
          <a:prstGeom prst="rect">
            <a:avLst/>
          </a:prstGeom>
          <a:ln w="9525">
            <a:solidFill>
              <a:srgbClr val="596267"/>
            </a:solidFill>
            <a:round/>
          </a:ln>
        </p:spPr>
        <p:txBody>
          <a:bodyPr lIns="91439" tIns="45719" rIns="91439" bIns="45719">
            <a:noAutofit/>
          </a:bodyPr>
          <a:lstStyle/>
          <a:p>
            <a:endParaRPr/>
          </a:p>
        </p:txBody>
      </p:sp>
      <p:sp>
        <p:nvSpPr>
          <p:cNvPr id="107" name="TextBox 3"/>
          <p:cNvSpPr txBox="1"/>
          <p:nvPr/>
        </p:nvSpPr>
        <p:spPr>
          <a:xfrm>
            <a:off x="1" y="6591257"/>
            <a:ext cx="2575987" cy="2462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nchor="ctr">
            <a:spAutoFit/>
          </a:bodyPr>
          <a:lstStyle/>
          <a:p>
            <a:pPr defTabSz="365742">
              <a:defRPr sz="500" spc="67">
                <a:solidFill>
                  <a:srgbClr val="404040"/>
                </a:solidFill>
                <a:latin typeface="Arial"/>
                <a:ea typeface="Arial"/>
                <a:cs typeface="Arial"/>
                <a:sym typeface="Arial"/>
              </a:defRPr>
            </a:pPr>
            <a:br>
              <a:rPr sz="500"/>
            </a:br>
            <a:r>
              <a:rPr sz="500"/>
              <a:t>Copyright © 2013, SAS Institute Inc. All rights reserved.</a:t>
            </a:r>
          </a:p>
        </p:txBody>
      </p:sp>
      <p:sp>
        <p:nvSpPr>
          <p:cNvPr id="108" name="Slide Number"/>
          <p:cNvSpPr txBox="1">
            <a:spLocks noGrp="1"/>
          </p:cNvSpPr>
          <p:nvPr>
            <p:ph type="sldNum" sz="quarter" idx="2"/>
          </p:nvPr>
        </p:nvSpPr>
        <p:spPr>
          <a:xfrm>
            <a:off x="8462532" y="6217855"/>
            <a:ext cx="275071" cy="27699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3" name="Title Text"/>
          <p:cNvSpPr txBox="1">
            <a:spLocks noGrp="1"/>
          </p:cNvSpPr>
          <p:nvPr>
            <p:ph type="title"/>
          </p:nvPr>
        </p:nvSpPr>
        <p:spPr>
          <a:prstGeom prst="rect">
            <a:avLst/>
          </a:prstGeom>
        </p:spPr>
        <p:txBody>
          <a:bodyPr/>
          <a:lstStyle/>
          <a:p>
            <a:r>
              <a:t>Title Text</a:t>
            </a:r>
          </a:p>
        </p:txBody>
      </p:sp>
      <p:sp>
        <p:nvSpPr>
          <p:cNvPr id="24" name="Body Level One…"/>
          <p:cNvSpPr txBox="1">
            <a:spLocks noGrp="1"/>
          </p:cNvSpPr>
          <p:nvPr>
            <p:ph type="body" idx="1"/>
          </p:nvPr>
        </p:nvSpPr>
        <p:spPr>
          <a:xfrm>
            <a:off x="838200" y="1825625"/>
            <a:ext cx="10515600" cy="324519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1" y="1709742"/>
            <a:ext cx="10515600" cy="2852737"/>
          </a:xfrm>
          <a:prstGeom prst="rect">
            <a:avLst/>
          </a:prstGeom>
        </p:spPr>
        <p:txBody>
          <a:bodyPr anchor="b"/>
          <a:lstStyle>
            <a:lvl1pPr>
              <a:defRPr sz="6000"/>
            </a:lvl1pPr>
          </a:lstStyle>
          <a:p>
            <a:r>
              <a:t>Title Text</a:t>
            </a:r>
          </a:p>
        </p:txBody>
      </p:sp>
      <p:sp>
        <p:nvSpPr>
          <p:cNvPr id="33" name="Body Level One…"/>
          <p:cNvSpPr txBox="1">
            <a:spLocks noGrp="1"/>
          </p:cNvSpPr>
          <p:nvPr>
            <p:ph type="body" sz="quarter" idx="1"/>
          </p:nvPr>
        </p:nvSpPr>
        <p:spPr>
          <a:xfrm>
            <a:off x="831851" y="4589466"/>
            <a:ext cx="10515600" cy="1500191"/>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1" name="Title Text"/>
          <p:cNvSpPr txBox="1">
            <a:spLocks noGrp="1"/>
          </p:cNvSpPr>
          <p:nvPr>
            <p:ph type="title"/>
          </p:nvPr>
        </p:nvSpPr>
        <p:spPr>
          <a:prstGeom prst="rect">
            <a:avLst/>
          </a:prstGeom>
        </p:spPr>
        <p:txBody>
          <a:bodyPr/>
          <a:lstStyle/>
          <a:p>
            <a:r>
              <a:t>Title Text</a:t>
            </a:r>
          </a:p>
        </p:txBody>
      </p:sp>
      <p:sp>
        <p:nvSpPr>
          <p:cNvPr id="42"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0" name="Title Text"/>
          <p:cNvSpPr txBox="1">
            <a:spLocks noGrp="1"/>
          </p:cNvSpPr>
          <p:nvPr>
            <p:ph type="title"/>
          </p:nvPr>
        </p:nvSpPr>
        <p:spPr>
          <a:xfrm>
            <a:off x="839790" y="365129"/>
            <a:ext cx="10515601" cy="1325563"/>
          </a:xfrm>
          <a:prstGeom prst="rect">
            <a:avLst/>
          </a:prstGeom>
        </p:spPr>
        <p:txBody>
          <a:bodyPr/>
          <a:lstStyle/>
          <a:p>
            <a:r>
              <a:t>Title Text</a:t>
            </a:r>
          </a:p>
        </p:txBody>
      </p:sp>
      <p:sp>
        <p:nvSpPr>
          <p:cNvPr id="51" name="Body Level One…"/>
          <p:cNvSpPr txBox="1">
            <a:spLocks noGrp="1"/>
          </p:cNvSpPr>
          <p:nvPr>
            <p:ph type="body" sz="quarter" idx="1"/>
          </p:nvPr>
        </p:nvSpPr>
        <p:spPr>
          <a:xfrm>
            <a:off x="839789" y="1681163"/>
            <a:ext cx="5157791" cy="823916"/>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2" name="Text Placeholder 4"/>
          <p:cNvSpPr>
            <a:spLocks noGrp="1"/>
          </p:cNvSpPr>
          <p:nvPr>
            <p:ph type="body" sz="quarter" idx="13"/>
          </p:nvPr>
        </p:nvSpPr>
        <p:spPr>
          <a:xfrm>
            <a:off x="6172202" y="1681163"/>
            <a:ext cx="5183188" cy="823914"/>
          </a:xfrm>
          <a:prstGeom prst="rect">
            <a:avLst/>
          </a:prstGeom>
        </p:spPr>
        <p:txBody>
          <a:bodyPr anchor="b"/>
          <a:lstStyle/>
          <a:p>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67"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68" name="Body Level One…"/>
          <p:cNvSpPr txBox="1">
            <a:spLocks noGrp="1"/>
          </p:cNvSpPr>
          <p:nvPr>
            <p:ph type="body" sz="half" idx="1"/>
          </p:nvPr>
        </p:nvSpPr>
        <p:spPr>
          <a:xfrm>
            <a:off x="5183187" y="987429"/>
            <a:ext cx="6172204" cy="4873625"/>
          </a:xfrm>
          <a:prstGeom prst="rect">
            <a:avLst/>
          </a:prstGeom>
        </p:spPr>
        <p:txBody>
          <a:bodyPr/>
          <a:lstStyle>
            <a:lvl1pPr>
              <a:defRPr sz="3200"/>
            </a:lvl1pPr>
            <a:lvl2pPr marL="718439" indent="-261251">
              <a:defRPr sz="3200"/>
            </a:lvl2pPr>
            <a:lvl3pPr marL="1219170" indent="-304792">
              <a:defRPr sz="3200"/>
            </a:lvl3pPr>
            <a:lvl4pPr marL="1737317" indent="-365751">
              <a:defRPr sz="3200"/>
            </a:lvl4pPr>
            <a:lvl5pPr marL="2194505" indent="-365751">
              <a:defRPr sz="3200"/>
            </a:lvl5pPr>
          </a:lstStyle>
          <a:p>
            <a:r>
              <a:t>Body Level One</a:t>
            </a:r>
          </a:p>
          <a:p>
            <a:pPr lvl="1"/>
            <a:r>
              <a:t>Body Level Two</a:t>
            </a:r>
          </a:p>
          <a:p>
            <a:pPr lvl="2"/>
            <a:r>
              <a:t>Body Level Three</a:t>
            </a:r>
          </a:p>
          <a:p>
            <a:pPr lvl="3"/>
            <a:r>
              <a:t>Body Level Four</a:t>
            </a:r>
          </a:p>
          <a:p>
            <a:pPr lvl="4"/>
            <a:r>
              <a:t>Body Level Five</a:t>
            </a:r>
          </a:p>
        </p:txBody>
      </p:sp>
      <p:sp>
        <p:nvSpPr>
          <p:cNvPr id="69" name="Text Placeholder 3"/>
          <p:cNvSpPr>
            <a:spLocks noGrp="1"/>
          </p:cNvSpPr>
          <p:nvPr>
            <p:ph type="body" sz="quarter" idx="13"/>
          </p:nvPr>
        </p:nvSpPr>
        <p:spPr>
          <a:xfrm>
            <a:off x="839789" y="2057400"/>
            <a:ext cx="3932239" cy="3811588"/>
          </a:xfrm>
          <a:prstGeom prst="rect">
            <a:avLst/>
          </a:prstGeom>
        </p:spPr>
        <p:txBody>
          <a:bodyPr/>
          <a:lstStyle/>
          <a:p>
            <a:endParaRPr/>
          </a:p>
        </p:txBody>
      </p:sp>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78" name="Picture Placeholder 2"/>
          <p:cNvSpPr>
            <a:spLocks noGrp="1"/>
          </p:cNvSpPr>
          <p:nvPr>
            <p:ph type="pic" sz="half" idx="13"/>
          </p:nvPr>
        </p:nvSpPr>
        <p:spPr>
          <a:xfrm>
            <a:off x="5183187" y="987429"/>
            <a:ext cx="6172204" cy="4873625"/>
          </a:xfrm>
          <a:prstGeom prst="rect">
            <a:avLst/>
          </a:prstGeom>
        </p:spPr>
        <p:txBody>
          <a:bodyPr lIns="91439" tIns="45719" rIns="91439" bIns="45719">
            <a:noAutofit/>
          </a:bodyPr>
          <a:lstStyle/>
          <a:p>
            <a:endParaRPr/>
          </a:p>
        </p:txBody>
      </p:sp>
      <p:sp>
        <p:nvSpPr>
          <p:cNvPr id="79"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87" name="Title Text"/>
          <p:cNvSpPr txBox="1">
            <a:spLocks noGrp="1"/>
          </p:cNvSpPr>
          <p:nvPr>
            <p:ph type="title"/>
          </p:nvPr>
        </p:nvSpPr>
        <p:spPr>
          <a:prstGeom prst="rect">
            <a:avLst/>
          </a:prstGeom>
        </p:spPr>
        <p:txBody>
          <a:bodyPr/>
          <a:lstStyle/>
          <a:p>
            <a:r>
              <a:t>Title Text</a:t>
            </a:r>
          </a:p>
        </p:txBody>
      </p:sp>
      <p:sp>
        <p:nvSpPr>
          <p:cNvPr id="8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45654" y="6533719"/>
            <a:ext cx="12260859" cy="349280"/>
          </a:xfrm>
          <a:prstGeom prst="rect">
            <a:avLst/>
          </a:prstGeom>
          <a:gradFill>
            <a:gsLst>
              <a:gs pos="0">
                <a:srgbClr val="F15C25"/>
              </a:gs>
              <a:gs pos="50000">
                <a:srgbClr val="CD1F2E"/>
              </a:gs>
              <a:gs pos="99288">
                <a:srgbClr val="7B1A41"/>
              </a:gs>
            </a:gsLst>
          </a:gradFill>
          <a:ln w="12700">
            <a:miter lim="400000"/>
          </a:ln>
        </p:spPr>
        <p:txBody>
          <a:bodyPr lIns="45719" tIns="45719" rIns="45719" bIns="45719" anchor="ctr"/>
          <a:lstStyle/>
          <a:p>
            <a:endParaRPr sz="1800"/>
          </a:p>
        </p:txBody>
      </p:sp>
      <p:sp>
        <p:nvSpPr>
          <p:cNvPr id="3" name="Text Box 8"/>
          <p:cNvSpPr txBox="1"/>
          <p:nvPr/>
        </p:nvSpPr>
        <p:spPr>
          <a:xfrm>
            <a:off x="85773" y="6170858"/>
            <a:ext cx="7162267" cy="3077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5" tIns="45715" rIns="45715" bIns="45715">
            <a:spAutoFit/>
          </a:bodyPr>
          <a:lstStyle>
            <a:lvl1pPr algn="just">
              <a:spcBef>
                <a:spcPts val="400"/>
              </a:spcBef>
              <a:defRPr sz="700">
                <a:solidFill>
                  <a:srgbClr val="535353"/>
                </a:solidFill>
                <a:latin typeface="Arial"/>
                <a:ea typeface="Arial"/>
                <a:cs typeface="Arial"/>
                <a:sym typeface="Arial"/>
              </a:defRPr>
            </a:lvl1pPr>
          </a:lstStyle>
          <a:p>
            <a:r>
              <a:rPr sz="700"/>
              <a:t>This presentation is confidential and should not be reproduced (in whole or in part) nor summarised or distributed without the prior written permission Effiya Tech Private Ltd. The recipient(s) of this report agree(s) to keep its contents strictly confidential and undertake(s) not to disclose the information contained herein to any other person. </a:t>
            </a:r>
          </a:p>
        </p:txBody>
      </p:sp>
      <p:pic>
        <p:nvPicPr>
          <p:cNvPr id="4" name="effiya logo-01.png" descr="effiya logo-01.png"/>
          <p:cNvPicPr>
            <a:picLocks noChangeAspect="1"/>
          </p:cNvPicPr>
          <p:nvPr/>
        </p:nvPicPr>
        <p:blipFill>
          <a:blip r:embed="rId13"/>
          <a:stretch>
            <a:fillRect/>
          </a:stretch>
        </p:blipFill>
        <p:spPr>
          <a:xfrm>
            <a:off x="10417385" y="5533907"/>
            <a:ext cx="1872835" cy="1324094"/>
          </a:xfrm>
          <a:prstGeom prst="rect">
            <a:avLst/>
          </a:prstGeom>
          <a:ln w="12700">
            <a:miter lim="400000"/>
          </a:ln>
        </p:spPr>
      </p:pic>
      <p:sp>
        <p:nvSpPr>
          <p:cNvPr id="5" name="Title Text"/>
          <p:cNvSpPr txBox="1">
            <a:spLocks noGrp="1"/>
          </p:cNvSpPr>
          <p:nvPr>
            <p:ph type="title"/>
          </p:nvPr>
        </p:nvSpPr>
        <p:spPr>
          <a:xfrm>
            <a:off x="838200" y="365129"/>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6"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11078732" y="6400418"/>
            <a:ext cx="275071" cy="276995"/>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377"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l" defTabSz="914377"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l" defTabSz="914377"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l" defTabSz="914377"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l" defTabSz="914377"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0" algn="l" defTabSz="914377"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0" algn="l" defTabSz="914377"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0" algn="l" defTabSz="914377"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0" algn="l" defTabSz="914377"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p:titleStyle>
    <p:bodyStyle>
      <a:lvl1pPr marL="228594" marR="0" indent="-228594" algn="l" defTabSz="914377"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882" marR="0" indent="-266693" algn="l" defTabSz="914377"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08" marR="0" indent="-320031" algn="l" defTabSz="914377"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157" marR="0" indent="-355591" algn="l" defTabSz="914377"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345" marR="0" indent="-355591" algn="l" defTabSz="914377"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534" marR="0" indent="-355591" algn="l" defTabSz="914377"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723" marR="0" indent="-355591" algn="l" defTabSz="914377"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5911" marR="0" indent="-355591" algn="l" defTabSz="914377"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100" marR="0" indent="-355591" algn="l" defTabSz="914377"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37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0" algn="r" defTabSz="91437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0" algn="r" defTabSz="91437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0" algn="r" defTabSz="91437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0" algn="r" defTabSz="91437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0" algn="r" defTabSz="91437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0" algn="r" defTabSz="91437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0" algn="r" defTabSz="91437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0" algn="r" defTabSz="91437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Mila-Supinskaya-4052 copy.jpg" descr="Mila-Supinskaya-4052 copy.jpg"/>
          <p:cNvPicPr>
            <a:picLocks noChangeAspect="1"/>
          </p:cNvPicPr>
          <p:nvPr/>
        </p:nvPicPr>
        <p:blipFill>
          <a:blip r:embed="rId2"/>
          <a:srcRect t="4811" b="4811"/>
          <a:stretch>
            <a:fillRect/>
          </a:stretch>
        </p:blipFill>
        <p:spPr>
          <a:xfrm>
            <a:off x="-19162" y="-24710"/>
            <a:ext cx="12215342" cy="6891616"/>
          </a:xfrm>
          <a:prstGeom prst="rect">
            <a:avLst/>
          </a:prstGeom>
          <a:ln w="12700">
            <a:miter lim="400000"/>
          </a:ln>
        </p:spPr>
      </p:pic>
      <p:sp>
        <p:nvSpPr>
          <p:cNvPr id="118" name="Rectangle"/>
          <p:cNvSpPr/>
          <p:nvPr/>
        </p:nvSpPr>
        <p:spPr>
          <a:xfrm>
            <a:off x="-45654" y="-9316"/>
            <a:ext cx="12260859" cy="6549219"/>
          </a:xfrm>
          <a:prstGeom prst="rect">
            <a:avLst/>
          </a:prstGeom>
          <a:gradFill>
            <a:gsLst>
              <a:gs pos="0">
                <a:srgbClr val="F15C25">
                  <a:alpha val="26262"/>
                </a:srgbClr>
              </a:gs>
              <a:gs pos="50000">
                <a:srgbClr val="CD1F2E">
                  <a:alpha val="26262"/>
                </a:srgbClr>
              </a:gs>
              <a:gs pos="99288">
                <a:srgbClr val="7B1A41">
                  <a:alpha val="26262"/>
                </a:srgbClr>
              </a:gs>
            </a:gsLst>
            <a:lin ang="10800000"/>
          </a:gradFill>
          <a:ln w="12700">
            <a:miter lim="400000"/>
          </a:ln>
        </p:spPr>
        <p:txBody>
          <a:bodyPr lIns="45719" tIns="45719" rIns="45719" bIns="45719" anchor="ctr"/>
          <a:lstStyle/>
          <a:p>
            <a:endParaRPr/>
          </a:p>
        </p:txBody>
      </p:sp>
      <p:sp>
        <p:nvSpPr>
          <p:cNvPr id="119" name="Rectangle"/>
          <p:cNvSpPr/>
          <p:nvPr/>
        </p:nvSpPr>
        <p:spPr>
          <a:xfrm>
            <a:off x="-45654" y="6533719"/>
            <a:ext cx="12260859" cy="349280"/>
          </a:xfrm>
          <a:prstGeom prst="rect">
            <a:avLst/>
          </a:prstGeom>
          <a:gradFill>
            <a:gsLst>
              <a:gs pos="0">
                <a:srgbClr val="F15C25"/>
              </a:gs>
              <a:gs pos="50000">
                <a:srgbClr val="CD1F2E"/>
              </a:gs>
              <a:gs pos="99288">
                <a:srgbClr val="7B1A41"/>
              </a:gs>
            </a:gsLst>
          </a:gradFill>
          <a:ln w="12700">
            <a:miter lim="400000"/>
          </a:ln>
        </p:spPr>
        <p:txBody>
          <a:bodyPr lIns="45719" tIns="45719" rIns="45719" bIns="45719" anchor="ctr"/>
          <a:lstStyle/>
          <a:p>
            <a:endParaRPr/>
          </a:p>
        </p:txBody>
      </p:sp>
      <p:sp>
        <p:nvSpPr>
          <p:cNvPr id="120" name="Rectangle"/>
          <p:cNvSpPr/>
          <p:nvPr/>
        </p:nvSpPr>
        <p:spPr>
          <a:xfrm>
            <a:off x="7807575" y="15192"/>
            <a:ext cx="4407633" cy="6563053"/>
          </a:xfrm>
          <a:prstGeom prst="rect">
            <a:avLst/>
          </a:prstGeom>
          <a:gradFill>
            <a:gsLst>
              <a:gs pos="0">
                <a:srgbClr val="F15C25">
                  <a:alpha val="78240"/>
                </a:srgbClr>
              </a:gs>
              <a:gs pos="50000">
                <a:srgbClr val="CD1F2E">
                  <a:alpha val="78240"/>
                </a:srgbClr>
              </a:gs>
              <a:gs pos="99288">
                <a:srgbClr val="7B1A41">
                  <a:alpha val="78240"/>
                </a:srgbClr>
              </a:gs>
            </a:gsLst>
            <a:lin ang="17801524"/>
          </a:gradFill>
          <a:ln w="12700">
            <a:miter lim="400000"/>
          </a:ln>
        </p:spPr>
        <p:txBody>
          <a:bodyPr lIns="45719" tIns="45719" rIns="45719" bIns="45719" anchor="ctr"/>
          <a:lstStyle/>
          <a:p>
            <a:endParaRPr/>
          </a:p>
        </p:txBody>
      </p:sp>
      <p:sp>
        <p:nvSpPr>
          <p:cNvPr id="121" name="Text Box 5"/>
          <p:cNvSpPr txBox="1"/>
          <p:nvPr/>
        </p:nvSpPr>
        <p:spPr>
          <a:xfrm>
            <a:off x="8587705" y="1882995"/>
            <a:ext cx="2980167" cy="11333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560" tIns="45560" rIns="45560" bIns="45560">
            <a:spAutoFit/>
          </a:bodyPr>
          <a:lstStyle>
            <a:lvl1pPr>
              <a:spcBef>
                <a:spcPts val="200"/>
              </a:spcBef>
              <a:defRPr sz="3300" b="1">
                <a:solidFill>
                  <a:srgbClr val="FFFFFF"/>
                </a:solidFill>
              </a:defRPr>
            </a:lvl1pPr>
          </a:lstStyle>
          <a:p>
            <a:r>
              <a:rPr lang="en-US" dirty="0"/>
              <a:t>Visual</a:t>
            </a:r>
          </a:p>
          <a:p>
            <a:r>
              <a:rPr lang="en-US" dirty="0"/>
              <a:t>Investigator</a:t>
            </a:r>
            <a:endParaRPr dirty="0"/>
          </a:p>
        </p:txBody>
      </p:sp>
      <p:sp>
        <p:nvSpPr>
          <p:cNvPr id="122" name="Oct 2019"/>
          <p:cNvSpPr txBox="1"/>
          <p:nvPr/>
        </p:nvSpPr>
        <p:spPr>
          <a:xfrm>
            <a:off x="8592277" y="3989994"/>
            <a:ext cx="969174" cy="3385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a:spAutoFit/>
          </a:bodyPr>
          <a:lstStyle>
            <a:lvl1pPr>
              <a:defRPr sz="1600">
                <a:solidFill>
                  <a:srgbClr val="FFFFFF"/>
                </a:solidFill>
                <a:latin typeface="Arial"/>
                <a:ea typeface="Arial"/>
                <a:cs typeface="Arial"/>
                <a:sym typeface="Arial"/>
              </a:defRPr>
            </a:lvl1pPr>
          </a:lstStyle>
          <a:p>
            <a:r>
              <a:rPr lang="en-US" dirty="0"/>
              <a:t>July </a:t>
            </a:r>
            <a:r>
              <a:rPr dirty="0"/>
              <a:t>202</a:t>
            </a:r>
            <a:r>
              <a:rPr lang="en-US" dirty="0"/>
              <a:t>2</a:t>
            </a:r>
            <a:endParaRPr dirty="0"/>
          </a:p>
        </p:txBody>
      </p:sp>
      <p:pic>
        <p:nvPicPr>
          <p:cNvPr id="123" name="Image" descr="Image"/>
          <p:cNvPicPr>
            <a:picLocks noChangeAspect="1"/>
          </p:cNvPicPr>
          <p:nvPr/>
        </p:nvPicPr>
        <p:blipFill>
          <a:blip r:embed="rId3"/>
          <a:stretch>
            <a:fillRect/>
          </a:stretch>
        </p:blipFill>
        <p:spPr>
          <a:xfrm>
            <a:off x="8621483" y="1174832"/>
            <a:ext cx="2272679" cy="527783"/>
          </a:xfrm>
          <a:prstGeom prst="rect">
            <a:avLst/>
          </a:prstGeom>
          <a:ln w="12700">
            <a:miter lim="400000"/>
          </a:ln>
        </p:spPr>
      </p:pic>
      <p:sp>
        <p:nvSpPr>
          <p:cNvPr id="124" name="Text Box 8"/>
          <p:cNvSpPr txBox="1"/>
          <p:nvPr/>
        </p:nvSpPr>
        <p:spPr>
          <a:xfrm>
            <a:off x="8617077" y="5189444"/>
            <a:ext cx="2552215" cy="7386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5" tIns="45715" rIns="45715" bIns="45715">
            <a:spAutoFit/>
          </a:bodyPr>
          <a:lstStyle>
            <a:lvl1pPr algn="just">
              <a:spcBef>
                <a:spcPts val="400"/>
              </a:spcBef>
              <a:defRPr sz="700">
                <a:solidFill>
                  <a:srgbClr val="FFFFFF"/>
                </a:solidFill>
                <a:latin typeface="Arial"/>
                <a:ea typeface="Arial"/>
                <a:cs typeface="Arial"/>
                <a:sym typeface="Arial"/>
              </a:defRPr>
            </a:lvl1pPr>
          </a:lstStyle>
          <a:p>
            <a:r>
              <a:t>This presentation is confidential and should not be reproduced (in whole or in part) nor summarised or distributed without the prior written permission Effiya Technologies Private Ltd. The recipient(s) of this report agree(s) to keep its contents strictly confidential and undertake(s) not to disclose the information contained herein to any other person.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5"/>
          <p:cNvSpPr txBox="1"/>
          <p:nvPr/>
        </p:nvSpPr>
        <p:spPr>
          <a:xfrm>
            <a:off x="383868" y="230188"/>
            <a:ext cx="11801439" cy="261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895350">
              <a:defRPr sz="1700" b="1">
                <a:latin typeface="Arial"/>
                <a:ea typeface="Arial"/>
                <a:cs typeface="Arial"/>
                <a:sym typeface="Arial"/>
              </a:defRPr>
            </a:lvl1pPr>
          </a:lstStyle>
          <a:p>
            <a:r>
              <a:rPr lang="en-IN" dirty="0"/>
              <a:t>Problem Statement</a:t>
            </a:r>
            <a:endParaRPr dirty="0"/>
          </a:p>
        </p:txBody>
      </p:sp>
      <p:sp>
        <p:nvSpPr>
          <p:cNvPr id="25" name="Rectangle 5">
            <a:extLst>
              <a:ext uri="{FF2B5EF4-FFF2-40B4-BE49-F238E27FC236}">
                <a16:creationId xmlns:a16="http://schemas.microsoft.com/office/drawing/2014/main" id="{5491D86D-D759-DC99-1F50-F41D211BA297}"/>
              </a:ext>
            </a:extLst>
          </p:cNvPr>
          <p:cNvSpPr txBox="1"/>
          <p:nvPr/>
        </p:nvSpPr>
        <p:spPr>
          <a:xfrm>
            <a:off x="383869" y="2961396"/>
            <a:ext cx="5048292" cy="261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defTabSz="895350">
              <a:defRPr sz="1700" b="1">
                <a:latin typeface="Arial"/>
                <a:ea typeface="Arial"/>
                <a:cs typeface="Arial"/>
                <a:sym typeface="Arial"/>
              </a:defRPr>
            </a:lvl1pPr>
          </a:lstStyle>
          <a:p>
            <a:r>
              <a:rPr lang="en-IN" dirty="0"/>
              <a:t>Why do we need visual investigator?</a:t>
            </a:r>
            <a:endParaRPr dirty="0"/>
          </a:p>
        </p:txBody>
      </p:sp>
      <p:sp>
        <p:nvSpPr>
          <p:cNvPr id="4" name="Rectangle: Rounded Corners 3">
            <a:extLst>
              <a:ext uri="{FF2B5EF4-FFF2-40B4-BE49-F238E27FC236}">
                <a16:creationId xmlns:a16="http://schemas.microsoft.com/office/drawing/2014/main" id="{B53795F2-28A5-BFE4-7C72-8192F376187C}"/>
              </a:ext>
            </a:extLst>
          </p:cNvPr>
          <p:cNvSpPr/>
          <p:nvPr/>
        </p:nvSpPr>
        <p:spPr>
          <a:xfrm>
            <a:off x="426723" y="826597"/>
            <a:ext cx="9420662" cy="1440000"/>
          </a:xfrm>
          <a:prstGeom prst="roundRect">
            <a:avLst/>
          </a:prstGeom>
          <a:solidFill>
            <a:schemeClr val="bg2">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j-lt"/>
              <a:ea typeface="+mj-ea"/>
              <a:cs typeface="+mj-cs"/>
              <a:sym typeface="Calibri"/>
            </a:endParaRPr>
          </a:p>
        </p:txBody>
      </p:sp>
      <p:sp>
        <p:nvSpPr>
          <p:cNvPr id="5" name="TextBox 4">
            <a:extLst>
              <a:ext uri="{FF2B5EF4-FFF2-40B4-BE49-F238E27FC236}">
                <a16:creationId xmlns:a16="http://schemas.microsoft.com/office/drawing/2014/main" id="{8F1835B5-E0C3-F7DD-2840-E379E0D5CFD5}"/>
              </a:ext>
            </a:extLst>
          </p:cNvPr>
          <p:cNvSpPr txBox="1"/>
          <p:nvPr/>
        </p:nvSpPr>
        <p:spPr>
          <a:xfrm>
            <a:off x="694009" y="1094102"/>
            <a:ext cx="8632871" cy="923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a:t>Creating a visual investigator so that user can have insights of the multi dimensional data. User can</a:t>
            </a:r>
            <a:r>
              <a:rPr lang="en-GB" b="0" i="0" dirty="0">
                <a:solidFill>
                  <a:srgbClr val="333333"/>
                </a:solidFill>
                <a:effectLst/>
                <a:latin typeface="Lucida Grande"/>
              </a:rPr>
              <a:t> </a:t>
            </a:r>
            <a:r>
              <a:rPr lang="en-GB" dirty="0"/>
              <a:t>add visual representations of the data to the dashboard to make the data easier to interpret</a:t>
            </a: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
        <p:nvSpPr>
          <p:cNvPr id="6" name="Rectangle: Rounded Corners 5">
            <a:extLst>
              <a:ext uri="{FF2B5EF4-FFF2-40B4-BE49-F238E27FC236}">
                <a16:creationId xmlns:a16="http://schemas.microsoft.com/office/drawing/2014/main" id="{60E49671-0C07-9B70-CF8A-B62C69F3ACF3}"/>
              </a:ext>
            </a:extLst>
          </p:cNvPr>
          <p:cNvSpPr/>
          <p:nvPr/>
        </p:nvSpPr>
        <p:spPr>
          <a:xfrm>
            <a:off x="398585" y="3429000"/>
            <a:ext cx="9448800" cy="2160000"/>
          </a:xfrm>
          <a:prstGeom prst="roundRect">
            <a:avLst/>
          </a:prstGeom>
          <a:solidFill>
            <a:schemeClr val="accent1">
              <a:lumMod val="20000"/>
              <a:lumOff val="80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j-lt"/>
              <a:ea typeface="+mj-ea"/>
              <a:cs typeface="+mj-cs"/>
              <a:sym typeface="Calibri"/>
            </a:endParaRPr>
          </a:p>
        </p:txBody>
      </p:sp>
      <p:sp>
        <p:nvSpPr>
          <p:cNvPr id="7" name="TextBox 6">
            <a:extLst>
              <a:ext uri="{FF2B5EF4-FFF2-40B4-BE49-F238E27FC236}">
                <a16:creationId xmlns:a16="http://schemas.microsoft.com/office/drawing/2014/main" id="{2645658A-ECF8-F70B-F089-168E60DBDCE9}"/>
              </a:ext>
            </a:extLst>
          </p:cNvPr>
          <p:cNvSpPr txBox="1"/>
          <p:nvPr/>
        </p:nvSpPr>
        <p:spPr>
          <a:xfrm>
            <a:off x="724823" y="3622537"/>
            <a:ext cx="8602057" cy="1754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dirty="0"/>
              <a:t>Tables are very powerful when you are dealing with a relatively small number of data points. They show labels and amounts in the most structured and organized. But still, tables clearly have their limitations. They are great to show you one-dimensional outliers, but they are poor when it comes to comparing multiple dimensions at the same time. For solving this problem visualisation becomes important.</a:t>
            </a:r>
            <a:r>
              <a:rPr lang="en-GB" b="0" i="0" dirty="0">
                <a:solidFill>
                  <a:srgbClr val="5B5E6D"/>
                </a:solidFill>
                <a:effectLst/>
                <a:latin typeface="Muli"/>
              </a:rPr>
              <a:t> </a:t>
            </a:r>
            <a:r>
              <a:rPr lang="en-GB" dirty="0"/>
              <a:t>Naturally, with the insights of the data user will be able to make any sense from the data</a:t>
            </a:r>
            <a:endParaRPr lang="en-IN" dirty="0"/>
          </a:p>
        </p:txBody>
      </p:sp>
    </p:spTree>
    <p:extLst>
      <p:ext uri="{BB962C8B-B14F-4D97-AF65-F5344CB8AC3E}">
        <p14:creationId xmlns:p14="http://schemas.microsoft.com/office/powerpoint/2010/main" val="138497846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5"/>
          <p:cNvSpPr txBox="1"/>
          <p:nvPr/>
        </p:nvSpPr>
        <p:spPr>
          <a:xfrm>
            <a:off x="172849" y="230188"/>
            <a:ext cx="11801439" cy="261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895350">
              <a:defRPr sz="1700" b="1">
                <a:latin typeface="Arial"/>
                <a:ea typeface="Arial"/>
                <a:cs typeface="Arial"/>
                <a:sym typeface="Arial"/>
              </a:defRPr>
            </a:lvl1pPr>
          </a:lstStyle>
          <a:p>
            <a:r>
              <a:rPr lang="en-IN" dirty="0"/>
              <a:t>Our understanding of the requirements</a:t>
            </a:r>
            <a:endParaRPr dirty="0"/>
          </a:p>
        </p:txBody>
      </p:sp>
      <p:sp>
        <p:nvSpPr>
          <p:cNvPr id="3" name="TextBox 2">
            <a:extLst>
              <a:ext uri="{FF2B5EF4-FFF2-40B4-BE49-F238E27FC236}">
                <a16:creationId xmlns:a16="http://schemas.microsoft.com/office/drawing/2014/main" id="{7C3BB2FA-6955-68CB-0379-4564CEDCE171}"/>
              </a:ext>
            </a:extLst>
          </p:cNvPr>
          <p:cNvSpPr txBox="1"/>
          <p:nvPr/>
        </p:nvSpPr>
        <p:spPr>
          <a:xfrm>
            <a:off x="281354" y="738026"/>
            <a:ext cx="11910645"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GB" dirty="0">
              <a:solidFill>
                <a:srgbClr val="333333"/>
              </a:solidFill>
              <a:latin typeface="Lucida Grande"/>
            </a:endParaRPr>
          </a:p>
        </p:txBody>
      </p:sp>
      <p:sp>
        <p:nvSpPr>
          <p:cNvPr id="6" name="TextBox 5">
            <a:extLst>
              <a:ext uri="{FF2B5EF4-FFF2-40B4-BE49-F238E27FC236}">
                <a16:creationId xmlns:a16="http://schemas.microsoft.com/office/drawing/2014/main" id="{C6B29A9D-FDEB-A90B-A185-6E7F562A483A}"/>
              </a:ext>
            </a:extLst>
          </p:cNvPr>
          <p:cNvSpPr txBox="1"/>
          <p:nvPr/>
        </p:nvSpPr>
        <p:spPr>
          <a:xfrm>
            <a:off x="281354" y="772667"/>
            <a:ext cx="11025553" cy="1754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GB" dirty="0"/>
              <a:t>User can create widgets on a blank page, Pages will be fixed for debit, credit, KYC, general info and alert history</a:t>
            </a:r>
          </a:p>
          <a:p>
            <a:pPr marL="285750" indent="-285750">
              <a:buFont typeface="Arial" panose="020B0604020202020204" pitchFamily="34" charset="0"/>
              <a:buChar char="•"/>
            </a:pPr>
            <a:r>
              <a:rPr lang="en-GB" dirty="0"/>
              <a:t>If a widget is clicked , the already existing API will bring the data according to the customer id and populate the data as per widget format/graph</a:t>
            </a:r>
          </a:p>
          <a:p>
            <a:pPr marL="285750" indent="-285750">
              <a:buFont typeface="Arial" panose="020B0604020202020204" pitchFamily="34" charset="0"/>
              <a:buChar char="•"/>
            </a:pPr>
            <a:r>
              <a:rPr lang="en-GB" dirty="0"/>
              <a:t>Once widgets are created the page should be saved as a template</a:t>
            </a:r>
          </a:p>
          <a:p>
            <a:pPr marL="285750" indent="-285750">
              <a:buFont typeface="Arial" panose="020B0604020202020204" pitchFamily="34" charset="0"/>
              <a:buChar char="•"/>
            </a:pPr>
            <a:r>
              <a:rPr lang="en-GB" dirty="0"/>
              <a:t>The data model should have the ability to be able to categorise based on frequencies and other filters selected</a:t>
            </a:r>
          </a:p>
          <a:p>
            <a:pPr marL="285750" indent="-285750">
              <a:buFont typeface="Arial" panose="020B0604020202020204" pitchFamily="34" charset="0"/>
              <a:buChar char="•"/>
            </a:pPr>
            <a:r>
              <a:rPr lang="en-GB" dirty="0"/>
              <a:t>Multi line text box will be placed on every page for investigator to add narrations or findings</a:t>
            </a:r>
          </a:p>
        </p:txBody>
      </p:sp>
      <p:sp>
        <p:nvSpPr>
          <p:cNvPr id="7" name="Rectangle 5">
            <a:extLst>
              <a:ext uri="{FF2B5EF4-FFF2-40B4-BE49-F238E27FC236}">
                <a16:creationId xmlns:a16="http://schemas.microsoft.com/office/drawing/2014/main" id="{90E8967E-4330-097F-8D01-00057B80343F}"/>
              </a:ext>
            </a:extLst>
          </p:cNvPr>
          <p:cNvSpPr txBox="1"/>
          <p:nvPr/>
        </p:nvSpPr>
        <p:spPr>
          <a:xfrm>
            <a:off x="383869" y="3031731"/>
            <a:ext cx="5048292" cy="261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defTabSz="895350">
              <a:defRPr sz="1700" b="1">
                <a:latin typeface="Arial"/>
                <a:ea typeface="Arial"/>
                <a:cs typeface="Arial"/>
                <a:sym typeface="Arial"/>
              </a:defRPr>
            </a:lvl1pPr>
          </a:lstStyle>
          <a:p>
            <a:r>
              <a:rPr lang="en-IN" dirty="0"/>
              <a:t>Data flow</a:t>
            </a:r>
            <a:endParaRPr dirty="0"/>
          </a:p>
        </p:txBody>
      </p:sp>
      <p:sp>
        <p:nvSpPr>
          <p:cNvPr id="8" name="TextBox 7">
            <a:extLst>
              <a:ext uri="{FF2B5EF4-FFF2-40B4-BE49-F238E27FC236}">
                <a16:creationId xmlns:a16="http://schemas.microsoft.com/office/drawing/2014/main" id="{4577D10E-6BB2-3D9B-9556-39CAD23AFB89}"/>
              </a:ext>
            </a:extLst>
          </p:cNvPr>
          <p:cNvSpPr txBox="1"/>
          <p:nvPr/>
        </p:nvSpPr>
        <p:spPr>
          <a:xfrm>
            <a:off x="281353" y="3507911"/>
            <a:ext cx="11025553"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GB" dirty="0"/>
              <a:t>Client is expected to load data in a staging area with a fixed data structure format</a:t>
            </a:r>
          </a:p>
          <a:p>
            <a:pPr marL="285750" indent="-285750">
              <a:buFont typeface="Arial" panose="020B0604020202020204" pitchFamily="34" charset="0"/>
              <a:buChar char="•"/>
            </a:pPr>
            <a:r>
              <a:rPr lang="en-GB" dirty="0"/>
              <a:t>ETLs will read data from staging and apply transformation and derivation on the data and load into presentation layer</a:t>
            </a:r>
          </a:p>
          <a:p>
            <a:pPr marL="285750" indent="-285750">
              <a:buFont typeface="Arial" panose="020B0604020202020204" pitchFamily="34" charset="0"/>
              <a:buChar char="•"/>
            </a:pPr>
            <a:r>
              <a:rPr lang="en-GB" dirty="0"/>
              <a:t>Java API’s will fetch the data from presentation layer and prepare visuals in VI</a:t>
            </a:r>
            <a:endParaRPr lang="en-IN" dirty="0"/>
          </a:p>
        </p:txBody>
      </p:sp>
    </p:spTree>
    <p:extLst>
      <p:ext uri="{BB962C8B-B14F-4D97-AF65-F5344CB8AC3E}">
        <p14:creationId xmlns:p14="http://schemas.microsoft.com/office/powerpoint/2010/main" val="118729254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43">
            <a:extLst>
              <a:ext uri="{FF2B5EF4-FFF2-40B4-BE49-F238E27FC236}">
                <a16:creationId xmlns:a16="http://schemas.microsoft.com/office/drawing/2014/main" id="{50F4BF0B-E6B0-0DF6-740C-7B2ADA80BD23}"/>
              </a:ext>
            </a:extLst>
          </p:cNvPr>
          <p:cNvSpPr/>
          <p:nvPr/>
        </p:nvSpPr>
        <p:spPr>
          <a:xfrm>
            <a:off x="2321322" y="2857566"/>
            <a:ext cx="7363177" cy="2839850"/>
          </a:xfrm>
          <a:prstGeom prst="roundRect">
            <a:avLst/>
          </a:prstGeom>
          <a:solidFill>
            <a:srgbClr val="FFFFFF"/>
          </a:solidFill>
          <a:ln w="25400" cap="flat">
            <a:solidFill>
              <a:srgbClr val="660033"/>
            </a:solidFill>
            <a:prstDash val="dash"/>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j-lt"/>
              <a:ea typeface="+mj-ea"/>
              <a:cs typeface="+mj-cs"/>
              <a:sym typeface="Calibri"/>
            </a:endParaRPr>
          </a:p>
        </p:txBody>
      </p:sp>
      <p:sp>
        <p:nvSpPr>
          <p:cNvPr id="137" name="Rectangle 5"/>
          <p:cNvSpPr txBox="1"/>
          <p:nvPr/>
        </p:nvSpPr>
        <p:spPr>
          <a:xfrm>
            <a:off x="172849" y="230188"/>
            <a:ext cx="11801439" cy="261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895350">
              <a:defRPr sz="1700" b="1">
                <a:latin typeface="Arial"/>
                <a:ea typeface="Arial"/>
                <a:cs typeface="Arial"/>
                <a:sym typeface="Arial"/>
              </a:defRPr>
            </a:lvl1pPr>
          </a:lstStyle>
          <a:p>
            <a:r>
              <a:rPr lang="en-IN" dirty="0"/>
              <a:t>High level workflow</a:t>
            </a:r>
            <a:endParaRPr dirty="0"/>
          </a:p>
        </p:txBody>
      </p:sp>
      <p:sp>
        <p:nvSpPr>
          <p:cNvPr id="14" name="Rounded Rectangle">
            <a:extLst>
              <a:ext uri="{FF2B5EF4-FFF2-40B4-BE49-F238E27FC236}">
                <a16:creationId xmlns:a16="http://schemas.microsoft.com/office/drawing/2014/main" id="{C20E24B4-F571-A2CB-CB3D-D272CFEC2C4F}"/>
              </a:ext>
            </a:extLst>
          </p:cNvPr>
          <p:cNvSpPr/>
          <p:nvPr/>
        </p:nvSpPr>
        <p:spPr>
          <a:xfrm>
            <a:off x="730244" y="1334695"/>
            <a:ext cx="1800000" cy="720000"/>
          </a:xfrm>
          <a:prstGeom prst="roundRect">
            <a:avLst>
              <a:gd name="adj" fmla="val 30978"/>
            </a:avLst>
          </a:prstGeom>
          <a:ln w="25400">
            <a:solidFill>
              <a:srgbClr val="660033"/>
            </a:solidFill>
          </a:ln>
        </p:spPr>
        <p:txBody>
          <a:bodyPr lIns="45719" tIns="45719" rIns="45719" bIns="45719" anchor="ctr"/>
          <a:lstStyle/>
          <a:p>
            <a:endParaRPr/>
          </a:p>
        </p:txBody>
      </p:sp>
      <p:sp>
        <p:nvSpPr>
          <p:cNvPr id="15" name="TextBox 69">
            <a:extLst>
              <a:ext uri="{FF2B5EF4-FFF2-40B4-BE49-F238E27FC236}">
                <a16:creationId xmlns:a16="http://schemas.microsoft.com/office/drawing/2014/main" id="{56E604A5-1247-B496-670C-DEDCFE7A3321}"/>
              </a:ext>
            </a:extLst>
          </p:cNvPr>
          <p:cNvSpPr txBox="1"/>
          <p:nvPr/>
        </p:nvSpPr>
        <p:spPr>
          <a:xfrm rot="16200000">
            <a:off x="1241322" y="1150922"/>
            <a:ext cx="720000" cy="1440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vert" wrap="square" lIns="45719" tIns="45719" rIns="45719" bIns="45719">
            <a:spAutoFit/>
          </a:bodyPr>
          <a:lstStyle>
            <a:lvl1pPr>
              <a:defRPr sz="1500" b="1">
                <a:solidFill>
                  <a:srgbClr val="781A3F"/>
                </a:solidFill>
              </a:defRPr>
            </a:lvl1pPr>
          </a:lstStyle>
          <a:p>
            <a:pPr algn="ctr"/>
            <a:r>
              <a:rPr lang="en-IN" dirty="0"/>
              <a:t>Data Mart</a:t>
            </a:r>
            <a:endParaRPr dirty="0"/>
          </a:p>
        </p:txBody>
      </p:sp>
      <p:sp>
        <p:nvSpPr>
          <p:cNvPr id="18" name="Rounded Rectangle">
            <a:extLst>
              <a:ext uri="{FF2B5EF4-FFF2-40B4-BE49-F238E27FC236}">
                <a16:creationId xmlns:a16="http://schemas.microsoft.com/office/drawing/2014/main" id="{9017F989-889F-2420-6AA1-2D312D1F0B01}"/>
              </a:ext>
            </a:extLst>
          </p:cNvPr>
          <p:cNvSpPr/>
          <p:nvPr/>
        </p:nvSpPr>
        <p:spPr>
          <a:xfrm>
            <a:off x="5277352" y="1334695"/>
            <a:ext cx="1800000" cy="720000"/>
          </a:xfrm>
          <a:prstGeom prst="roundRect">
            <a:avLst>
              <a:gd name="adj" fmla="val 30978"/>
            </a:avLst>
          </a:prstGeom>
          <a:ln w="25400">
            <a:solidFill>
              <a:srgbClr val="781A3F"/>
            </a:solidFill>
          </a:ln>
        </p:spPr>
        <p:txBody>
          <a:bodyPr lIns="45719" tIns="45719" rIns="45719" bIns="45719" anchor="ctr"/>
          <a:lstStyle/>
          <a:p>
            <a:endParaRPr dirty="0"/>
          </a:p>
        </p:txBody>
      </p:sp>
      <p:sp>
        <p:nvSpPr>
          <p:cNvPr id="20" name="TextBox 69">
            <a:extLst>
              <a:ext uri="{FF2B5EF4-FFF2-40B4-BE49-F238E27FC236}">
                <a16:creationId xmlns:a16="http://schemas.microsoft.com/office/drawing/2014/main" id="{1797DE1C-8E2E-61C1-8D07-847331DCF1B6}"/>
              </a:ext>
            </a:extLst>
          </p:cNvPr>
          <p:cNvSpPr txBox="1"/>
          <p:nvPr/>
        </p:nvSpPr>
        <p:spPr>
          <a:xfrm rot="16200000">
            <a:off x="5794267" y="954682"/>
            <a:ext cx="720000" cy="1440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vert" wrap="square" lIns="45719" tIns="45719" rIns="45719" bIns="45719">
            <a:spAutoFit/>
          </a:bodyPr>
          <a:lstStyle>
            <a:lvl1pPr>
              <a:defRPr sz="1500" b="1">
                <a:solidFill>
                  <a:srgbClr val="781A3F"/>
                </a:solidFill>
              </a:defRPr>
            </a:lvl1pPr>
          </a:lstStyle>
          <a:p>
            <a:pPr algn="ctr"/>
            <a:r>
              <a:rPr lang="en-IN" dirty="0"/>
              <a:t>Data Presentation            Layer</a:t>
            </a:r>
            <a:endParaRPr dirty="0"/>
          </a:p>
        </p:txBody>
      </p:sp>
      <p:sp>
        <p:nvSpPr>
          <p:cNvPr id="23" name="Rounded Rectangle">
            <a:extLst>
              <a:ext uri="{FF2B5EF4-FFF2-40B4-BE49-F238E27FC236}">
                <a16:creationId xmlns:a16="http://schemas.microsoft.com/office/drawing/2014/main" id="{5850EA04-5898-BEDB-890C-1955B202F8EE}"/>
              </a:ext>
            </a:extLst>
          </p:cNvPr>
          <p:cNvSpPr/>
          <p:nvPr/>
        </p:nvSpPr>
        <p:spPr>
          <a:xfrm>
            <a:off x="9824461" y="1347227"/>
            <a:ext cx="1800000" cy="720000"/>
          </a:xfrm>
          <a:prstGeom prst="roundRect">
            <a:avLst>
              <a:gd name="adj" fmla="val 30978"/>
            </a:avLst>
          </a:prstGeom>
          <a:ln w="25400">
            <a:solidFill>
              <a:srgbClr val="781A3F"/>
            </a:solidFill>
          </a:ln>
        </p:spPr>
        <p:txBody>
          <a:bodyPr lIns="45719" tIns="45719" rIns="45719" bIns="45719" anchor="ctr"/>
          <a:lstStyle/>
          <a:p>
            <a:endParaRPr/>
          </a:p>
        </p:txBody>
      </p:sp>
      <p:sp>
        <p:nvSpPr>
          <p:cNvPr id="24" name="TextBox 69">
            <a:extLst>
              <a:ext uri="{FF2B5EF4-FFF2-40B4-BE49-F238E27FC236}">
                <a16:creationId xmlns:a16="http://schemas.microsoft.com/office/drawing/2014/main" id="{17E511FF-FB6D-6A57-0AA3-583D81856C6D}"/>
              </a:ext>
            </a:extLst>
          </p:cNvPr>
          <p:cNvSpPr txBox="1"/>
          <p:nvPr/>
        </p:nvSpPr>
        <p:spPr>
          <a:xfrm rot="16200000">
            <a:off x="10341375" y="1077312"/>
            <a:ext cx="720000" cy="1440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vert" wrap="square" lIns="45719" tIns="45719" rIns="45719" bIns="45719">
            <a:spAutoFit/>
          </a:bodyPr>
          <a:lstStyle>
            <a:lvl1pPr>
              <a:defRPr sz="1500" b="1">
                <a:solidFill>
                  <a:srgbClr val="781A3F"/>
                </a:solidFill>
              </a:defRPr>
            </a:lvl1pPr>
          </a:lstStyle>
          <a:p>
            <a:pPr algn="ctr"/>
            <a:r>
              <a:rPr lang="en-IN" dirty="0"/>
              <a:t>Visual Investigator UI</a:t>
            </a:r>
            <a:endParaRPr dirty="0"/>
          </a:p>
        </p:txBody>
      </p:sp>
      <p:cxnSp>
        <p:nvCxnSpPr>
          <p:cNvPr id="46" name="Straight Arrow Connector 45">
            <a:extLst>
              <a:ext uri="{FF2B5EF4-FFF2-40B4-BE49-F238E27FC236}">
                <a16:creationId xmlns:a16="http://schemas.microsoft.com/office/drawing/2014/main" id="{40DEFF1E-A9C1-D494-6DA6-E7018C9BB33F}"/>
              </a:ext>
            </a:extLst>
          </p:cNvPr>
          <p:cNvCxnSpPr>
            <a:cxnSpLocks/>
            <a:stCxn id="14" idx="3"/>
            <a:endCxn id="18" idx="1"/>
          </p:cNvCxnSpPr>
          <p:nvPr/>
        </p:nvCxnSpPr>
        <p:spPr>
          <a:xfrm>
            <a:off x="2530244" y="1694695"/>
            <a:ext cx="2747108" cy="0"/>
          </a:xfrm>
          <a:prstGeom prst="straightConnector1">
            <a:avLst/>
          </a:prstGeom>
          <a:noFill/>
          <a:ln w="25400" cap="flat">
            <a:solidFill>
              <a:srgbClr val="660033"/>
            </a:solidFill>
            <a:prstDash val="solid"/>
            <a:round/>
            <a:tailEnd type="triangle"/>
          </a:ln>
          <a:effectLst/>
          <a:sp3d/>
        </p:spPr>
        <p:style>
          <a:lnRef idx="0">
            <a:scrgbClr r="0" g="0" b="0"/>
          </a:lnRef>
          <a:fillRef idx="0">
            <a:scrgbClr r="0" g="0" b="0"/>
          </a:fillRef>
          <a:effectRef idx="0">
            <a:scrgbClr r="0" g="0" b="0"/>
          </a:effectRef>
          <a:fontRef idx="none"/>
        </p:style>
      </p:cxnSp>
      <p:grpSp>
        <p:nvGrpSpPr>
          <p:cNvPr id="43" name="Group 42">
            <a:extLst>
              <a:ext uri="{FF2B5EF4-FFF2-40B4-BE49-F238E27FC236}">
                <a16:creationId xmlns:a16="http://schemas.microsoft.com/office/drawing/2014/main" id="{2319C325-9574-1B21-D696-CFD6512BB79D}"/>
              </a:ext>
            </a:extLst>
          </p:cNvPr>
          <p:cNvGrpSpPr/>
          <p:nvPr/>
        </p:nvGrpSpPr>
        <p:grpSpPr>
          <a:xfrm>
            <a:off x="2507501" y="3055457"/>
            <a:ext cx="6660517" cy="2475803"/>
            <a:chOff x="2507501" y="3082951"/>
            <a:chExt cx="6660517" cy="2475803"/>
          </a:xfrm>
        </p:grpSpPr>
        <p:sp>
          <p:nvSpPr>
            <p:cNvPr id="50" name="Rounded Rectangle">
              <a:extLst>
                <a:ext uri="{FF2B5EF4-FFF2-40B4-BE49-F238E27FC236}">
                  <a16:creationId xmlns:a16="http://schemas.microsoft.com/office/drawing/2014/main" id="{8989B426-1360-B9B9-97AF-B1FA4536A318}"/>
                </a:ext>
              </a:extLst>
            </p:cNvPr>
            <p:cNvSpPr/>
            <p:nvPr/>
          </p:nvSpPr>
          <p:spPr>
            <a:xfrm>
              <a:off x="7368018" y="3082951"/>
              <a:ext cx="1800000" cy="720000"/>
            </a:xfrm>
            <a:prstGeom prst="roundRect">
              <a:avLst>
                <a:gd name="adj" fmla="val 30978"/>
              </a:avLst>
            </a:prstGeom>
            <a:ln w="25400">
              <a:solidFill>
                <a:srgbClr val="660033"/>
              </a:solidFill>
            </a:ln>
          </p:spPr>
          <p:txBody>
            <a:bodyPr lIns="45719" tIns="45719" rIns="45719" bIns="45719" anchor="ctr"/>
            <a:lstStyle/>
            <a:p>
              <a:endParaRPr/>
            </a:p>
          </p:txBody>
        </p:sp>
        <p:sp>
          <p:nvSpPr>
            <p:cNvPr id="51" name="Rounded Rectangle">
              <a:extLst>
                <a:ext uri="{FF2B5EF4-FFF2-40B4-BE49-F238E27FC236}">
                  <a16:creationId xmlns:a16="http://schemas.microsoft.com/office/drawing/2014/main" id="{BDDE8905-5C9A-6DCD-6967-A96596DB3B99}"/>
                </a:ext>
              </a:extLst>
            </p:cNvPr>
            <p:cNvSpPr/>
            <p:nvPr/>
          </p:nvSpPr>
          <p:spPr>
            <a:xfrm>
              <a:off x="4787673" y="3962863"/>
              <a:ext cx="1800000" cy="720000"/>
            </a:xfrm>
            <a:prstGeom prst="roundRect">
              <a:avLst>
                <a:gd name="adj" fmla="val 30978"/>
              </a:avLst>
            </a:prstGeom>
            <a:ln w="25400">
              <a:solidFill>
                <a:srgbClr val="660033"/>
              </a:solidFill>
            </a:ln>
          </p:spPr>
          <p:txBody>
            <a:bodyPr lIns="45719" tIns="45719" rIns="45719" bIns="45719" anchor="ctr"/>
            <a:lstStyle/>
            <a:p>
              <a:endParaRPr/>
            </a:p>
          </p:txBody>
        </p:sp>
        <p:sp>
          <p:nvSpPr>
            <p:cNvPr id="52" name="Rounded Rectangle">
              <a:extLst>
                <a:ext uri="{FF2B5EF4-FFF2-40B4-BE49-F238E27FC236}">
                  <a16:creationId xmlns:a16="http://schemas.microsoft.com/office/drawing/2014/main" id="{F7C1DBA6-3E90-DE48-7053-57F4FB289D40}"/>
                </a:ext>
              </a:extLst>
            </p:cNvPr>
            <p:cNvSpPr/>
            <p:nvPr/>
          </p:nvSpPr>
          <p:spPr>
            <a:xfrm>
              <a:off x="2507501" y="4001072"/>
              <a:ext cx="1800000" cy="720000"/>
            </a:xfrm>
            <a:prstGeom prst="roundRect">
              <a:avLst>
                <a:gd name="adj" fmla="val 30978"/>
              </a:avLst>
            </a:prstGeom>
            <a:ln w="25400">
              <a:solidFill>
                <a:srgbClr val="660033"/>
              </a:solidFill>
            </a:ln>
          </p:spPr>
          <p:txBody>
            <a:bodyPr lIns="45719" tIns="45719" rIns="45719" bIns="45719" anchor="ctr"/>
            <a:lstStyle/>
            <a:p>
              <a:endParaRPr/>
            </a:p>
          </p:txBody>
        </p:sp>
        <p:sp>
          <p:nvSpPr>
            <p:cNvPr id="53" name="Rounded Rectangle">
              <a:extLst>
                <a:ext uri="{FF2B5EF4-FFF2-40B4-BE49-F238E27FC236}">
                  <a16:creationId xmlns:a16="http://schemas.microsoft.com/office/drawing/2014/main" id="{C9F4E5B5-690F-640B-2CBB-6EBA51714CE7}"/>
                </a:ext>
              </a:extLst>
            </p:cNvPr>
            <p:cNvSpPr/>
            <p:nvPr/>
          </p:nvSpPr>
          <p:spPr>
            <a:xfrm>
              <a:off x="7368018" y="3952616"/>
              <a:ext cx="1800000" cy="720000"/>
            </a:xfrm>
            <a:prstGeom prst="roundRect">
              <a:avLst>
                <a:gd name="adj" fmla="val 30978"/>
              </a:avLst>
            </a:prstGeom>
            <a:ln w="25400">
              <a:solidFill>
                <a:srgbClr val="660033"/>
              </a:solidFill>
            </a:ln>
          </p:spPr>
          <p:txBody>
            <a:bodyPr lIns="45719" tIns="45719" rIns="45719" bIns="45719" anchor="ctr"/>
            <a:lstStyle/>
            <a:p>
              <a:endParaRPr/>
            </a:p>
          </p:txBody>
        </p:sp>
        <p:sp>
          <p:nvSpPr>
            <p:cNvPr id="54" name="Rounded Rectangle">
              <a:extLst>
                <a:ext uri="{FF2B5EF4-FFF2-40B4-BE49-F238E27FC236}">
                  <a16:creationId xmlns:a16="http://schemas.microsoft.com/office/drawing/2014/main" id="{635F7D27-9B0E-4814-93AF-22DEE135A7D7}"/>
                </a:ext>
              </a:extLst>
            </p:cNvPr>
            <p:cNvSpPr/>
            <p:nvPr/>
          </p:nvSpPr>
          <p:spPr>
            <a:xfrm>
              <a:off x="7368018" y="4838754"/>
              <a:ext cx="1800000" cy="720000"/>
            </a:xfrm>
            <a:prstGeom prst="roundRect">
              <a:avLst>
                <a:gd name="adj" fmla="val 30978"/>
              </a:avLst>
            </a:prstGeom>
            <a:ln w="25400">
              <a:solidFill>
                <a:srgbClr val="660033"/>
              </a:solidFill>
            </a:ln>
          </p:spPr>
          <p:txBody>
            <a:bodyPr lIns="45719" tIns="45719" rIns="45719" bIns="45719" anchor="ctr"/>
            <a:lstStyle/>
            <a:p>
              <a:endParaRPr/>
            </a:p>
          </p:txBody>
        </p:sp>
        <p:sp>
          <p:nvSpPr>
            <p:cNvPr id="56" name="TextBox 69">
              <a:extLst>
                <a:ext uri="{FF2B5EF4-FFF2-40B4-BE49-F238E27FC236}">
                  <a16:creationId xmlns:a16="http://schemas.microsoft.com/office/drawing/2014/main" id="{B34544E5-7C2D-36C1-8426-0A70288B18F2}"/>
                </a:ext>
              </a:extLst>
            </p:cNvPr>
            <p:cNvSpPr txBox="1"/>
            <p:nvPr/>
          </p:nvSpPr>
          <p:spPr>
            <a:xfrm rot="16200000">
              <a:off x="8106437" y="2734576"/>
              <a:ext cx="323163" cy="1440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vert" wrap="square" lIns="45719" tIns="45719" rIns="45719" bIns="45719">
              <a:spAutoFit/>
            </a:bodyPr>
            <a:lstStyle>
              <a:lvl1pPr>
                <a:defRPr sz="1500" b="1">
                  <a:solidFill>
                    <a:srgbClr val="781A3F"/>
                  </a:solidFill>
                </a:defRPr>
              </a:lvl1pPr>
            </a:lstStyle>
            <a:p>
              <a:pPr algn="ctr"/>
              <a:r>
                <a:rPr lang="en-IN" dirty="0"/>
                <a:t>Postgres</a:t>
              </a:r>
              <a:endParaRPr dirty="0"/>
            </a:p>
          </p:txBody>
        </p:sp>
        <p:sp>
          <p:nvSpPr>
            <p:cNvPr id="57" name="TextBox 69">
              <a:extLst>
                <a:ext uri="{FF2B5EF4-FFF2-40B4-BE49-F238E27FC236}">
                  <a16:creationId xmlns:a16="http://schemas.microsoft.com/office/drawing/2014/main" id="{08932C77-5078-C295-9DDC-65F0F6086DCF}"/>
                </a:ext>
              </a:extLst>
            </p:cNvPr>
            <p:cNvSpPr txBox="1"/>
            <p:nvPr/>
          </p:nvSpPr>
          <p:spPr>
            <a:xfrm rot="16200000">
              <a:off x="8099772" y="3628710"/>
              <a:ext cx="323163" cy="1440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vert" wrap="square" lIns="45719" tIns="45719" rIns="45719" bIns="45719">
              <a:spAutoFit/>
            </a:bodyPr>
            <a:lstStyle>
              <a:lvl1pPr>
                <a:defRPr sz="1500" b="1">
                  <a:solidFill>
                    <a:srgbClr val="781A3F"/>
                  </a:solidFill>
                </a:defRPr>
              </a:lvl1pPr>
            </a:lstStyle>
            <a:p>
              <a:pPr algn="ctr"/>
              <a:r>
                <a:rPr lang="en-IN" dirty="0"/>
                <a:t>MS SQL</a:t>
              </a:r>
              <a:endParaRPr dirty="0"/>
            </a:p>
          </p:txBody>
        </p:sp>
        <p:sp>
          <p:nvSpPr>
            <p:cNvPr id="58" name="TextBox 69">
              <a:extLst>
                <a:ext uri="{FF2B5EF4-FFF2-40B4-BE49-F238E27FC236}">
                  <a16:creationId xmlns:a16="http://schemas.microsoft.com/office/drawing/2014/main" id="{0256C58C-1EC6-0397-0EED-1E66915A9EAB}"/>
                </a:ext>
              </a:extLst>
            </p:cNvPr>
            <p:cNvSpPr txBox="1"/>
            <p:nvPr/>
          </p:nvSpPr>
          <p:spPr>
            <a:xfrm rot="16200000">
              <a:off x="5466264" y="3622573"/>
              <a:ext cx="323163" cy="1440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vert" wrap="square" lIns="45719" tIns="45719" rIns="45719" bIns="45719">
              <a:spAutoFit/>
            </a:bodyPr>
            <a:lstStyle>
              <a:lvl1pPr>
                <a:defRPr sz="1500" b="1">
                  <a:solidFill>
                    <a:srgbClr val="781A3F"/>
                  </a:solidFill>
                </a:defRPr>
              </a:lvl1pPr>
            </a:lstStyle>
            <a:p>
              <a:pPr algn="ctr"/>
              <a:r>
                <a:rPr lang="en-IN" dirty="0"/>
                <a:t>Connector</a:t>
              </a:r>
              <a:endParaRPr dirty="0"/>
            </a:p>
          </p:txBody>
        </p:sp>
        <p:sp>
          <p:nvSpPr>
            <p:cNvPr id="59" name="TextBox 69">
              <a:extLst>
                <a:ext uri="{FF2B5EF4-FFF2-40B4-BE49-F238E27FC236}">
                  <a16:creationId xmlns:a16="http://schemas.microsoft.com/office/drawing/2014/main" id="{05251AF8-C15A-E707-A122-A8E7A93FD9EE}"/>
                </a:ext>
              </a:extLst>
            </p:cNvPr>
            <p:cNvSpPr txBox="1"/>
            <p:nvPr/>
          </p:nvSpPr>
          <p:spPr>
            <a:xfrm rot="16200000">
              <a:off x="8099772" y="4478752"/>
              <a:ext cx="323163" cy="1440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vert" wrap="square" lIns="45719" tIns="45719" rIns="45719" bIns="45719">
              <a:spAutoFit/>
            </a:bodyPr>
            <a:lstStyle>
              <a:lvl1pPr>
                <a:defRPr sz="1500" b="1">
                  <a:solidFill>
                    <a:srgbClr val="781A3F"/>
                  </a:solidFill>
                </a:defRPr>
              </a:lvl1pPr>
            </a:lstStyle>
            <a:p>
              <a:pPr algn="ctr"/>
              <a:r>
                <a:rPr lang="en-IN" dirty="0"/>
                <a:t>Oracle</a:t>
              </a:r>
              <a:endParaRPr dirty="0"/>
            </a:p>
          </p:txBody>
        </p:sp>
        <p:sp>
          <p:nvSpPr>
            <p:cNvPr id="60" name="TextBox 69">
              <a:extLst>
                <a:ext uri="{FF2B5EF4-FFF2-40B4-BE49-F238E27FC236}">
                  <a16:creationId xmlns:a16="http://schemas.microsoft.com/office/drawing/2014/main" id="{A881188A-96C7-1133-0FB0-EBA0C934EA74}"/>
                </a:ext>
              </a:extLst>
            </p:cNvPr>
            <p:cNvSpPr txBox="1"/>
            <p:nvPr/>
          </p:nvSpPr>
          <p:spPr>
            <a:xfrm rot="16200000">
              <a:off x="3186092" y="3628711"/>
              <a:ext cx="323163" cy="1440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vert" wrap="square" lIns="45719" tIns="45719" rIns="45719" bIns="45719">
              <a:spAutoFit/>
            </a:bodyPr>
            <a:lstStyle>
              <a:lvl1pPr>
                <a:defRPr sz="1500" b="1">
                  <a:solidFill>
                    <a:srgbClr val="781A3F"/>
                  </a:solidFill>
                </a:defRPr>
              </a:lvl1pPr>
            </a:lstStyle>
            <a:p>
              <a:pPr algn="ctr"/>
              <a:r>
                <a:rPr lang="en-IN" dirty="0"/>
                <a:t>Pyspark</a:t>
              </a:r>
              <a:endParaRPr dirty="0"/>
            </a:p>
          </p:txBody>
        </p:sp>
        <p:cxnSp>
          <p:nvCxnSpPr>
            <p:cNvPr id="61" name="Straight Arrow Connector 60">
              <a:extLst>
                <a:ext uri="{FF2B5EF4-FFF2-40B4-BE49-F238E27FC236}">
                  <a16:creationId xmlns:a16="http://schemas.microsoft.com/office/drawing/2014/main" id="{0467B29D-8FBB-92AE-0354-D0E8CC8EE83B}"/>
                </a:ext>
              </a:extLst>
            </p:cNvPr>
            <p:cNvCxnSpPr>
              <a:cxnSpLocks/>
            </p:cNvCxnSpPr>
            <p:nvPr/>
          </p:nvCxnSpPr>
          <p:spPr>
            <a:xfrm>
              <a:off x="4307501" y="4351232"/>
              <a:ext cx="473554" cy="0"/>
            </a:xfrm>
            <a:prstGeom prst="straightConnector1">
              <a:avLst/>
            </a:prstGeom>
            <a:noFill/>
            <a:ln w="25400" cap="flat">
              <a:solidFill>
                <a:srgbClr val="660033"/>
              </a:solidFill>
              <a:prstDash val="solid"/>
              <a:round/>
              <a:tailEnd type="triangle"/>
            </a:ln>
            <a:effectLst/>
            <a:sp3d/>
          </p:spPr>
          <p:style>
            <a:lnRef idx="0">
              <a:scrgbClr r="0" g="0" b="0"/>
            </a:lnRef>
            <a:fillRef idx="0">
              <a:scrgbClr r="0" g="0" b="0"/>
            </a:fillRef>
            <a:effectRef idx="0">
              <a:scrgbClr r="0" g="0" b="0"/>
            </a:effectRef>
            <a:fontRef idx="none"/>
          </p:style>
        </p:cxnSp>
        <p:cxnSp>
          <p:nvCxnSpPr>
            <p:cNvPr id="64" name="Straight Arrow Connector 63">
              <a:extLst>
                <a:ext uri="{FF2B5EF4-FFF2-40B4-BE49-F238E27FC236}">
                  <a16:creationId xmlns:a16="http://schemas.microsoft.com/office/drawing/2014/main" id="{A0EFAAC3-C002-7081-6748-DEE161E6E898}"/>
                </a:ext>
              </a:extLst>
            </p:cNvPr>
            <p:cNvCxnSpPr>
              <a:cxnSpLocks/>
              <a:stCxn id="51" idx="3"/>
              <a:endCxn id="53" idx="1"/>
            </p:cNvCxnSpPr>
            <p:nvPr/>
          </p:nvCxnSpPr>
          <p:spPr>
            <a:xfrm flipV="1">
              <a:off x="6587673" y="4312616"/>
              <a:ext cx="780345" cy="10247"/>
            </a:xfrm>
            <a:prstGeom prst="straightConnector1">
              <a:avLst/>
            </a:prstGeom>
            <a:noFill/>
            <a:ln w="25400" cap="flat">
              <a:solidFill>
                <a:srgbClr val="660033"/>
              </a:solidFill>
              <a:prstDash val="solid"/>
              <a:round/>
              <a:tailEnd type="triangle"/>
            </a:ln>
            <a:effectLst/>
            <a:sp3d/>
          </p:spPr>
          <p:style>
            <a:lnRef idx="0">
              <a:scrgbClr r="0" g="0" b="0"/>
            </a:lnRef>
            <a:fillRef idx="0">
              <a:scrgbClr r="0" g="0" b="0"/>
            </a:fillRef>
            <a:effectRef idx="0">
              <a:scrgbClr r="0" g="0" b="0"/>
            </a:effectRef>
            <a:fontRef idx="none"/>
          </p:style>
        </p:cxnSp>
        <p:cxnSp>
          <p:nvCxnSpPr>
            <p:cNvPr id="39" name="Connector: Elbow 38">
              <a:extLst>
                <a:ext uri="{FF2B5EF4-FFF2-40B4-BE49-F238E27FC236}">
                  <a16:creationId xmlns:a16="http://schemas.microsoft.com/office/drawing/2014/main" id="{5A268205-1EDA-8368-7432-B079AF97FD07}"/>
                </a:ext>
              </a:extLst>
            </p:cNvPr>
            <p:cNvCxnSpPr>
              <a:stCxn id="51" idx="0"/>
              <a:endCxn id="50" idx="1"/>
            </p:cNvCxnSpPr>
            <p:nvPr/>
          </p:nvCxnSpPr>
          <p:spPr>
            <a:xfrm rot="5400000" flipH="1" flipV="1">
              <a:off x="6267889" y="2862735"/>
              <a:ext cx="519912" cy="1680345"/>
            </a:xfrm>
            <a:prstGeom prst="bentConnector2">
              <a:avLst/>
            </a:prstGeom>
            <a:noFill/>
            <a:ln w="25400" cap="flat">
              <a:solidFill>
                <a:srgbClr val="660033"/>
              </a:solidFill>
              <a:prstDash val="solid"/>
              <a:round/>
              <a:tailEnd type="triangle"/>
            </a:ln>
            <a:effectLst/>
            <a:sp3d/>
          </p:spPr>
          <p:style>
            <a:lnRef idx="0">
              <a:scrgbClr r="0" g="0" b="0"/>
            </a:lnRef>
            <a:fillRef idx="0">
              <a:scrgbClr r="0" g="0" b="0"/>
            </a:fillRef>
            <a:effectRef idx="0">
              <a:scrgbClr r="0" g="0" b="0"/>
            </a:effectRef>
            <a:fontRef idx="none"/>
          </p:style>
        </p:cxnSp>
        <p:cxnSp>
          <p:nvCxnSpPr>
            <p:cNvPr id="41" name="Connector: Elbow 40">
              <a:extLst>
                <a:ext uri="{FF2B5EF4-FFF2-40B4-BE49-F238E27FC236}">
                  <a16:creationId xmlns:a16="http://schemas.microsoft.com/office/drawing/2014/main" id="{99AC14E6-5F3E-2F06-969E-E34971AB87CD}"/>
                </a:ext>
              </a:extLst>
            </p:cNvPr>
            <p:cNvCxnSpPr>
              <a:stCxn id="51" idx="2"/>
              <a:endCxn id="54" idx="1"/>
            </p:cNvCxnSpPr>
            <p:nvPr/>
          </p:nvCxnSpPr>
          <p:spPr>
            <a:xfrm rot="16200000" flipH="1">
              <a:off x="6269900" y="4100635"/>
              <a:ext cx="515891" cy="1680345"/>
            </a:xfrm>
            <a:prstGeom prst="bentConnector2">
              <a:avLst/>
            </a:prstGeom>
            <a:noFill/>
            <a:ln w="25400" cap="flat">
              <a:solidFill>
                <a:srgbClr val="660033"/>
              </a:solidFill>
              <a:prstDash val="solid"/>
              <a:round/>
              <a:tailEnd type="triangle"/>
            </a:ln>
            <a:effectLst/>
            <a:sp3d/>
          </p:spPr>
          <p:style>
            <a:lnRef idx="0">
              <a:scrgbClr r="0" g="0" b="0"/>
            </a:lnRef>
            <a:fillRef idx="0">
              <a:scrgbClr r="0" g="0" b="0"/>
            </a:fillRef>
            <a:effectRef idx="0">
              <a:scrgbClr r="0" g="0" b="0"/>
            </a:effectRef>
            <a:fontRef idx="none"/>
          </p:style>
        </p:cxnSp>
      </p:grpSp>
      <p:sp>
        <p:nvSpPr>
          <p:cNvPr id="45" name="TextBox 44">
            <a:extLst>
              <a:ext uri="{FF2B5EF4-FFF2-40B4-BE49-F238E27FC236}">
                <a16:creationId xmlns:a16="http://schemas.microsoft.com/office/drawing/2014/main" id="{F78E25E1-4A8D-DF63-663A-B04238FC6362}"/>
              </a:ext>
            </a:extLst>
          </p:cNvPr>
          <p:cNvSpPr txBox="1"/>
          <p:nvPr/>
        </p:nvSpPr>
        <p:spPr>
          <a:xfrm>
            <a:off x="5766659" y="2507812"/>
            <a:ext cx="1577361"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b="1" dirty="0">
                <a:solidFill>
                  <a:srgbClr val="781A3F"/>
                </a:solidFill>
              </a:rPr>
              <a:t>ETL</a:t>
            </a:r>
          </a:p>
        </p:txBody>
      </p:sp>
      <p:sp>
        <p:nvSpPr>
          <p:cNvPr id="68" name="TextBox 67">
            <a:extLst>
              <a:ext uri="{FF2B5EF4-FFF2-40B4-BE49-F238E27FC236}">
                <a16:creationId xmlns:a16="http://schemas.microsoft.com/office/drawing/2014/main" id="{6CD0D4A0-2962-5399-7977-B9B2FFED2F0C}"/>
              </a:ext>
            </a:extLst>
          </p:cNvPr>
          <p:cNvSpPr txBox="1"/>
          <p:nvPr/>
        </p:nvSpPr>
        <p:spPr>
          <a:xfrm>
            <a:off x="2610424" y="1330945"/>
            <a:ext cx="2823843" cy="2846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250" b="0" i="0" u="none" strike="noStrike" cap="none" spc="0" normalizeH="0" baseline="0" dirty="0">
                <a:ln>
                  <a:noFill/>
                </a:ln>
                <a:solidFill>
                  <a:srgbClr val="000000"/>
                </a:solidFill>
                <a:effectLst/>
                <a:uFillTx/>
                <a:latin typeface="+mj-lt"/>
                <a:ea typeface="+mj-ea"/>
                <a:cs typeface="+mj-cs"/>
                <a:sym typeface="Calibri"/>
              </a:rPr>
              <a:t>ETLs will transform and derive the data </a:t>
            </a:r>
          </a:p>
        </p:txBody>
      </p:sp>
      <p:cxnSp>
        <p:nvCxnSpPr>
          <p:cNvPr id="81" name="Straight Arrow Connector 80">
            <a:extLst>
              <a:ext uri="{FF2B5EF4-FFF2-40B4-BE49-F238E27FC236}">
                <a16:creationId xmlns:a16="http://schemas.microsoft.com/office/drawing/2014/main" id="{41CDDA96-1FC2-C6EF-DE7E-3EF47F623DF0}"/>
              </a:ext>
            </a:extLst>
          </p:cNvPr>
          <p:cNvCxnSpPr>
            <a:cxnSpLocks/>
          </p:cNvCxnSpPr>
          <p:nvPr/>
        </p:nvCxnSpPr>
        <p:spPr>
          <a:xfrm>
            <a:off x="7077352" y="1681254"/>
            <a:ext cx="2747109" cy="0"/>
          </a:xfrm>
          <a:prstGeom prst="straightConnector1">
            <a:avLst/>
          </a:prstGeom>
          <a:noFill/>
          <a:ln w="25400" cap="flat">
            <a:solidFill>
              <a:srgbClr val="660033"/>
            </a:solidFill>
            <a:prstDash val="solid"/>
            <a:round/>
            <a:tailEnd type="triangle"/>
          </a:ln>
          <a:effectLst/>
          <a:sp3d/>
        </p:spPr>
        <p:style>
          <a:lnRef idx="0">
            <a:scrgbClr r="0" g="0" b="0"/>
          </a:lnRef>
          <a:fillRef idx="0">
            <a:scrgbClr r="0" g="0" b="0"/>
          </a:fillRef>
          <a:effectRef idx="0">
            <a:scrgbClr r="0" g="0" b="0"/>
          </a:effectRef>
          <a:fontRef idx="none"/>
        </p:style>
      </p:cxnSp>
      <p:sp>
        <p:nvSpPr>
          <p:cNvPr id="84" name="TextBox 83">
            <a:extLst>
              <a:ext uri="{FF2B5EF4-FFF2-40B4-BE49-F238E27FC236}">
                <a16:creationId xmlns:a16="http://schemas.microsoft.com/office/drawing/2014/main" id="{32AAD5BE-D3AD-8D00-ECFB-763DB6411C25}"/>
              </a:ext>
            </a:extLst>
          </p:cNvPr>
          <p:cNvSpPr txBox="1"/>
          <p:nvPr/>
        </p:nvSpPr>
        <p:spPr>
          <a:xfrm>
            <a:off x="7166512" y="1336818"/>
            <a:ext cx="2597672" cy="2846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IN" sz="1250" dirty="0"/>
              <a:t>Java APIs will leverage the data on UI</a:t>
            </a:r>
            <a:r>
              <a:rPr kumimoji="0" lang="en-IN" sz="1250" b="0" i="0" u="none" strike="noStrike" cap="none" spc="0" normalizeH="0" baseline="0" dirty="0">
                <a:ln>
                  <a:noFill/>
                </a:ln>
                <a:solidFill>
                  <a:srgbClr val="000000"/>
                </a:solidFill>
                <a:effectLst/>
                <a:uFillTx/>
                <a:latin typeface="+mj-lt"/>
                <a:ea typeface="+mj-ea"/>
                <a:cs typeface="+mj-cs"/>
                <a:sym typeface="Calibri"/>
              </a:rPr>
              <a:t> </a:t>
            </a:r>
          </a:p>
        </p:txBody>
      </p:sp>
      <p:sp>
        <p:nvSpPr>
          <p:cNvPr id="85" name="Rounded Rectangle">
            <a:extLst>
              <a:ext uri="{FF2B5EF4-FFF2-40B4-BE49-F238E27FC236}">
                <a16:creationId xmlns:a16="http://schemas.microsoft.com/office/drawing/2014/main" id="{98C77457-E9D0-FE6E-E172-6DC9E1A146D5}"/>
              </a:ext>
            </a:extLst>
          </p:cNvPr>
          <p:cNvSpPr/>
          <p:nvPr/>
        </p:nvSpPr>
        <p:spPr>
          <a:xfrm>
            <a:off x="191020" y="3973578"/>
            <a:ext cx="1800000" cy="720000"/>
          </a:xfrm>
          <a:prstGeom prst="roundRect">
            <a:avLst>
              <a:gd name="adj" fmla="val 30978"/>
            </a:avLst>
          </a:prstGeom>
          <a:ln w="25400">
            <a:solidFill>
              <a:srgbClr val="781A3F"/>
            </a:solidFill>
          </a:ln>
        </p:spPr>
        <p:txBody>
          <a:bodyPr lIns="45719" tIns="45719" rIns="45719" bIns="45719" anchor="ctr"/>
          <a:lstStyle/>
          <a:p>
            <a:endParaRPr dirty="0"/>
          </a:p>
        </p:txBody>
      </p:sp>
      <p:sp>
        <p:nvSpPr>
          <p:cNvPr id="86" name="TextBox 69">
            <a:extLst>
              <a:ext uri="{FF2B5EF4-FFF2-40B4-BE49-F238E27FC236}">
                <a16:creationId xmlns:a16="http://schemas.microsoft.com/office/drawing/2014/main" id="{411D3D96-A335-4932-BA7E-43E69ED3D5AD}"/>
              </a:ext>
            </a:extLst>
          </p:cNvPr>
          <p:cNvSpPr txBox="1"/>
          <p:nvPr/>
        </p:nvSpPr>
        <p:spPr>
          <a:xfrm rot="16200000">
            <a:off x="761150" y="3557491"/>
            <a:ext cx="720000" cy="1440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vert="vert" wrap="square" lIns="45719" tIns="45719" rIns="45719" bIns="45719">
            <a:spAutoFit/>
          </a:bodyPr>
          <a:lstStyle>
            <a:lvl1pPr>
              <a:defRPr sz="1500" b="1">
                <a:solidFill>
                  <a:srgbClr val="781A3F"/>
                </a:solidFill>
              </a:defRPr>
            </a:lvl1pPr>
          </a:lstStyle>
          <a:p>
            <a:pPr algn="ctr"/>
            <a:r>
              <a:rPr lang="en-IN" dirty="0"/>
              <a:t>Data Presentation            Layer</a:t>
            </a:r>
            <a:endParaRPr dirty="0"/>
          </a:p>
        </p:txBody>
      </p:sp>
      <p:cxnSp>
        <p:nvCxnSpPr>
          <p:cNvPr id="87" name="Straight Arrow Connector 86">
            <a:extLst>
              <a:ext uri="{FF2B5EF4-FFF2-40B4-BE49-F238E27FC236}">
                <a16:creationId xmlns:a16="http://schemas.microsoft.com/office/drawing/2014/main" id="{D37D61BE-4486-5C5D-4BED-4FA04D4196DE}"/>
              </a:ext>
            </a:extLst>
          </p:cNvPr>
          <p:cNvCxnSpPr>
            <a:cxnSpLocks/>
          </p:cNvCxnSpPr>
          <p:nvPr/>
        </p:nvCxnSpPr>
        <p:spPr>
          <a:xfrm flipH="1">
            <a:off x="1991020" y="4334307"/>
            <a:ext cx="512146" cy="0"/>
          </a:xfrm>
          <a:prstGeom prst="straightConnector1">
            <a:avLst/>
          </a:prstGeom>
          <a:noFill/>
          <a:ln w="25400" cap="flat">
            <a:solidFill>
              <a:srgbClr val="660033"/>
            </a:solidFill>
            <a:prstDash val="solid"/>
            <a:round/>
            <a:tailEnd type="triangle"/>
          </a:ln>
          <a:effectLst/>
          <a:sp3d/>
        </p:spPr>
        <p:style>
          <a:lnRef idx="0">
            <a:scrgbClr r="0" g="0" b="0"/>
          </a:lnRef>
          <a:fillRef idx="0">
            <a:scrgbClr r="0" g="0" b="0"/>
          </a:fillRef>
          <a:effectRef idx="0">
            <a:scrgbClr r="0" g="0" b="0"/>
          </a:effectRef>
          <a:fontRef idx="none"/>
        </p:style>
      </p:cxn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5"/>
          <p:cNvSpPr txBox="1"/>
          <p:nvPr/>
        </p:nvSpPr>
        <p:spPr>
          <a:xfrm>
            <a:off x="172849" y="230188"/>
            <a:ext cx="11801439" cy="261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895350">
              <a:defRPr sz="1700" b="1">
                <a:latin typeface="Arial"/>
                <a:ea typeface="Arial"/>
                <a:cs typeface="Arial"/>
                <a:sym typeface="Arial"/>
              </a:defRPr>
            </a:lvl1pPr>
          </a:lstStyle>
          <a:p>
            <a:r>
              <a:rPr lang="en-IN" dirty="0"/>
              <a:t>Technologies to be used</a:t>
            </a:r>
            <a:endParaRPr dirty="0"/>
          </a:p>
        </p:txBody>
      </p:sp>
      <p:sp>
        <p:nvSpPr>
          <p:cNvPr id="3" name="TextBox 2">
            <a:extLst>
              <a:ext uri="{FF2B5EF4-FFF2-40B4-BE49-F238E27FC236}">
                <a16:creationId xmlns:a16="http://schemas.microsoft.com/office/drawing/2014/main" id="{7C3BB2FA-6955-68CB-0379-4564CEDCE171}"/>
              </a:ext>
            </a:extLst>
          </p:cNvPr>
          <p:cNvSpPr txBox="1"/>
          <p:nvPr/>
        </p:nvSpPr>
        <p:spPr>
          <a:xfrm>
            <a:off x="281354" y="738026"/>
            <a:ext cx="11910645" cy="4247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lang="en-GB" b="1" dirty="0"/>
              <a:t>For ETLs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GB" dirty="0"/>
              <a:t>Pyspark or SQL ETLs both can be used but Pyspark gives the advantage of connecting with different databases and libraries to transform data </a:t>
            </a:r>
          </a:p>
          <a:p>
            <a:pPr marR="0" algn="l" defTabSz="914400" rtl="0" fontAlgn="auto" latinLnBrk="0" hangingPunct="0">
              <a:lnSpc>
                <a:spcPct val="100000"/>
              </a:lnSpc>
              <a:spcBef>
                <a:spcPts val="0"/>
              </a:spcBef>
              <a:spcAft>
                <a:spcPts val="0"/>
              </a:spcAft>
              <a:buClrTx/>
              <a:buSzTx/>
              <a:tabLst/>
            </a:pPr>
            <a:endParaRPr lang="en-GB" dirty="0"/>
          </a:p>
          <a:p>
            <a:pPr marR="0" algn="l" defTabSz="914400" rtl="0" fontAlgn="auto" latinLnBrk="0" hangingPunct="0">
              <a:lnSpc>
                <a:spcPct val="100000"/>
              </a:lnSpc>
              <a:spcBef>
                <a:spcPts val="0"/>
              </a:spcBef>
              <a:spcAft>
                <a:spcPts val="0"/>
              </a:spcAft>
              <a:buClrTx/>
              <a:buSzTx/>
              <a:tabLst/>
            </a:pPr>
            <a:r>
              <a:rPr lang="en-GB" b="1" dirty="0"/>
              <a:t>2.   Database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GB" dirty="0"/>
              <a:t>Application database can be MS SQL or postgres</a:t>
            </a:r>
          </a:p>
          <a:p>
            <a:pPr marR="0" algn="l" defTabSz="914400" rtl="0" fontAlgn="auto" latinLnBrk="0" hangingPunct="0">
              <a:lnSpc>
                <a:spcPct val="100000"/>
              </a:lnSpc>
              <a:spcBef>
                <a:spcPts val="0"/>
              </a:spcBef>
              <a:spcAft>
                <a:spcPts val="0"/>
              </a:spcAft>
              <a:buClrTx/>
              <a:buSzTx/>
              <a:tabLst/>
            </a:pPr>
            <a:endParaRPr lang="en-GB" dirty="0"/>
          </a:p>
          <a:p>
            <a:pPr marL="342900" marR="0" indent="-342900" algn="l" defTabSz="914400" rtl="0" fontAlgn="auto" latinLnBrk="0" hangingPunct="0">
              <a:lnSpc>
                <a:spcPct val="100000"/>
              </a:lnSpc>
              <a:spcBef>
                <a:spcPts val="0"/>
              </a:spcBef>
              <a:spcAft>
                <a:spcPts val="0"/>
              </a:spcAft>
              <a:buClrTx/>
              <a:buSzTx/>
              <a:buAutoNum type="arabicPeriod" startAt="3"/>
              <a:tabLst/>
            </a:pPr>
            <a:r>
              <a:rPr lang="en-GB" b="1" dirty="0"/>
              <a:t>Frontend</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GB" dirty="0"/>
              <a:t>R&amp;D is ongoing on how we can render the charts and graphs on UI</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endParaRPr lang="en-GB" dirty="0"/>
          </a:p>
          <a:p>
            <a:pPr marL="342900" marR="0" indent="-342900" algn="l" defTabSz="914400" rtl="0" fontAlgn="auto" latinLnBrk="0" hangingPunct="0">
              <a:lnSpc>
                <a:spcPct val="100000"/>
              </a:lnSpc>
              <a:spcBef>
                <a:spcPts val="0"/>
              </a:spcBef>
              <a:spcAft>
                <a:spcPts val="0"/>
              </a:spcAft>
              <a:buClrTx/>
              <a:buSzTx/>
              <a:buAutoNum type="arabicPeriod" startAt="4"/>
              <a:tabLst/>
            </a:pPr>
            <a:r>
              <a:rPr lang="en-GB" b="1" dirty="0"/>
              <a:t>Backend</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GB" dirty="0"/>
              <a:t>Java can be used to create API’s to fetch data from presentation layer based on the various frequency or filters selected</a:t>
            </a:r>
          </a:p>
          <a:p>
            <a:pPr marL="0" marR="0" indent="0" algn="l" defTabSz="914400" rtl="0" fontAlgn="auto" latinLnBrk="0" hangingPunct="0">
              <a:lnSpc>
                <a:spcPct val="100000"/>
              </a:lnSpc>
              <a:spcBef>
                <a:spcPts val="0"/>
              </a:spcBef>
              <a:spcAft>
                <a:spcPts val="0"/>
              </a:spcAft>
              <a:buClrTx/>
              <a:buSzTx/>
              <a:buFontTx/>
              <a:buNone/>
              <a:tabLst/>
            </a:pPr>
            <a:endParaRPr lang="en-GB" dirty="0">
              <a:solidFill>
                <a:srgbClr val="333333"/>
              </a:solidFill>
              <a:latin typeface="Lucida Grande"/>
            </a:endParaRPr>
          </a:p>
          <a:p>
            <a:pPr marL="0" marR="0" indent="0" algn="l" defTabSz="914400" rtl="0" fontAlgn="auto" latinLnBrk="0" hangingPunct="0">
              <a:lnSpc>
                <a:spcPct val="100000"/>
              </a:lnSpc>
              <a:spcBef>
                <a:spcPts val="0"/>
              </a:spcBef>
              <a:spcAft>
                <a:spcPts val="0"/>
              </a:spcAft>
              <a:buClrTx/>
              <a:buSzTx/>
              <a:buFontTx/>
              <a:buNone/>
              <a:tabLst/>
            </a:pPr>
            <a:endParaRPr lang="en-GB" dirty="0">
              <a:solidFill>
                <a:srgbClr val="333333"/>
              </a:solidFill>
              <a:latin typeface="Lucida Grande"/>
            </a:endParaRPr>
          </a:p>
          <a:p>
            <a:pPr marL="0" marR="0" indent="0" algn="l" defTabSz="914400" rtl="0" fontAlgn="auto" latinLnBrk="0" hangingPunct="0">
              <a:lnSpc>
                <a:spcPct val="100000"/>
              </a:lnSpc>
              <a:spcBef>
                <a:spcPts val="0"/>
              </a:spcBef>
              <a:spcAft>
                <a:spcPts val="0"/>
              </a:spcAft>
              <a:buClrTx/>
              <a:buSzTx/>
              <a:buFontTx/>
              <a:buNone/>
              <a:tabLst/>
            </a:pPr>
            <a:endParaRPr lang="en-GB" dirty="0">
              <a:solidFill>
                <a:srgbClr val="333333"/>
              </a:solidFill>
              <a:latin typeface="Lucida Grande"/>
            </a:endParaRPr>
          </a:p>
        </p:txBody>
      </p:sp>
    </p:spTree>
    <p:extLst>
      <p:ext uri="{BB962C8B-B14F-4D97-AF65-F5344CB8AC3E}">
        <p14:creationId xmlns:p14="http://schemas.microsoft.com/office/powerpoint/2010/main" val="33834827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5"/>
          <p:cNvSpPr txBox="1"/>
          <p:nvPr/>
        </p:nvSpPr>
        <p:spPr>
          <a:xfrm>
            <a:off x="172849" y="230188"/>
            <a:ext cx="11801439" cy="261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895350">
              <a:defRPr sz="1700" b="1">
                <a:latin typeface="Arial"/>
                <a:ea typeface="Arial"/>
                <a:cs typeface="Arial"/>
                <a:sym typeface="Arial"/>
              </a:defRPr>
            </a:lvl1pPr>
          </a:lstStyle>
          <a:p>
            <a:r>
              <a:rPr lang="en-IN" dirty="0"/>
              <a:t>Open questions</a:t>
            </a:r>
            <a:endParaRPr dirty="0"/>
          </a:p>
        </p:txBody>
      </p:sp>
      <p:sp>
        <p:nvSpPr>
          <p:cNvPr id="3" name="TextBox 2">
            <a:extLst>
              <a:ext uri="{FF2B5EF4-FFF2-40B4-BE49-F238E27FC236}">
                <a16:creationId xmlns:a16="http://schemas.microsoft.com/office/drawing/2014/main" id="{7C3BB2FA-6955-68CB-0379-4564CEDCE171}"/>
              </a:ext>
            </a:extLst>
          </p:cNvPr>
          <p:cNvSpPr txBox="1"/>
          <p:nvPr/>
        </p:nvSpPr>
        <p:spPr>
          <a:xfrm>
            <a:off x="390560" y="738026"/>
            <a:ext cx="11801439" cy="1200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GB" dirty="0"/>
              <a:t>Widgets will be fixed or dynamic? </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GB" dirty="0"/>
              <a:t>For fixed widgets, API will be readymade but if there is an option for dynamic widget then user will have to specify some of the information like x axis and y axis to feed into the API and API should be connected with data mart</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GB" dirty="0"/>
              <a:t>Frequencies and filters in the widgets can be specified by the users or it should be fixed?</a:t>
            </a:r>
          </a:p>
        </p:txBody>
      </p:sp>
    </p:spTree>
    <p:extLst>
      <p:ext uri="{BB962C8B-B14F-4D97-AF65-F5344CB8AC3E}">
        <p14:creationId xmlns:p14="http://schemas.microsoft.com/office/powerpoint/2010/main" val="429332399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Rectangle 4"/>
          <p:cNvSpPr/>
          <p:nvPr/>
        </p:nvSpPr>
        <p:spPr>
          <a:xfrm>
            <a:off x="0" y="-4"/>
            <a:ext cx="12192000" cy="5924291"/>
          </a:xfrm>
          <a:prstGeom prst="rect">
            <a:avLst/>
          </a:prstGeom>
          <a:solidFill>
            <a:srgbClr val="F15C25"/>
          </a:solidFill>
          <a:ln w="12700">
            <a:miter lim="400000"/>
          </a:ln>
        </p:spPr>
        <p:txBody>
          <a:bodyPr lIns="45719" tIns="45719" rIns="45719" bIns="45719" anchor="ctr"/>
          <a:lstStyle/>
          <a:p>
            <a:endParaRPr/>
          </a:p>
        </p:txBody>
      </p:sp>
      <p:sp>
        <p:nvSpPr>
          <p:cNvPr id="403" name="Rectangle 5"/>
          <p:cNvSpPr txBox="1"/>
          <p:nvPr/>
        </p:nvSpPr>
        <p:spPr>
          <a:xfrm>
            <a:off x="981233" y="2471065"/>
            <a:ext cx="7327880"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defTabSz="895350">
              <a:defRPr sz="2000" b="1">
                <a:solidFill>
                  <a:srgbClr val="FFFFFF"/>
                </a:solidFill>
                <a:latin typeface="Arial"/>
                <a:ea typeface="Arial"/>
                <a:cs typeface="Arial"/>
                <a:sym typeface="Arial"/>
              </a:defRPr>
            </a:lvl1pPr>
          </a:lstStyle>
          <a:p>
            <a:r>
              <a:t>Thanks</a:t>
            </a:r>
          </a:p>
        </p:txBody>
      </p:sp>
      <p:sp>
        <p:nvSpPr>
          <p:cNvPr id="404" name="TextBox 4"/>
          <p:cNvSpPr txBox="1"/>
          <p:nvPr/>
        </p:nvSpPr>
        <p:spPr>
          <a:xfrm>
            <a:off x="104610" y="6115105"/>
            <a:ext cx="9962868" cy="369330"/>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19" rIns="45719" bIns="45719">
            <a:spAutoFit/>
          </a:bodyPr>
          <a:lstStyle>
            <a:lvl1pPr>
              <a:defRPr sz="900"/>
            </a:lvl1pPr>
          </a:lstStyle>
          <a:p>
            <a:r>
              <a:t>This presentation is confidential and should not be reproduced (in whole or in part) nor summarized or distributed without the prior written permission of Effiya Technologies Private Ltd. The recipient(s) of this report agree(s) to keep its contents strictly confidential and undertake(s) not to disclose the information contained herein to any other person. </a:t>
            </a:r>
          </a:p>
        </p:txBody>
      </p:sp>
      <p:sp>
        <p:nvSpPr>
          <p:cNvPr id="405" name="object 5"/>
          <p:cNvSpPr txBox="1">
            <a:spLocks noGrp="1"/>
          </p:cNvSpPr>
          <p:nvPr>
            <p:ph type="sldNum" sz="quarter" idx="4294967295"/>
          </p:nvPr>
        </p:nvSpPr>
        <p:spPr>
          <a:xfrm>
            <a:off x="11882560" y="6648199"/>
            <a:ext cx="122791" cy="17953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lvl1pPr indent="38099" algn="l">
              <a:lnSpc>
                <a:spcPts val="1400"/>
              </a:lnSpc>
              <a:defRPr spc="-5">
                <a:solidFill>
                  <a:srgbClr val="FFFFFF"/>
                </a:solidFill>
                <a:latin typeface="Arial"/>
                <a:ea typeface="Arial"/>
                <a:cs typeface="Arial"/>
                <a:sym typeface="Arial"/>
              </a:defRPr>
            </a:lvl1pPr>
          </a:lstStyle>
          <a:p>
            <a:fld id="{86CB4B4D-7CA3-9044-876B-883B54F8677D}" type="slidenum">
              <a:t>7</a:t>
            </a:fld>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4166</TotalTime>
  <Words>617</Words>
  <Application>Microsoft Office PowerPoint</Application>
  <PresentationFormat>Widescreen</PresentationFormat>
  <Paragraphs>51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Lucida Grande</vt:lpstr>
      <vt:lpstr>Muli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Akash Chugh</cp:lastModifiedBy>
  <cp:revision>29</cp:revision>
  <dcterms:modified xsi:type="dcterms:W3CDTF">2022-07-25T07:32:45Z</dcterms:modified>
</cp:coreProperties>
</file>