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7"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27"/>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4B65B-E404-4083-BF42-7E7FB23D1DA6}"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CF7856C9-2D7B-4844-872F-0E7F8670B6C9}">
      <dgm:prSet/>
      <dgm:spPr/>
      <dgm:t>
        <a:bodyPr/>
        <a:lstStyle/>
        <a:p>
          <a:r>
            <a:rPr lang="en-IN"/>
            <a:t>What are the characteristics of each cluster/segment of customers?</a:t>
          </a:r>
          <a:endParaRPr lang="en-US"/>
        </a:p>
      </dgm:t>
    </dgm:pt>
    <dgm:pt modelId="{CB39FBEA-9110-4568-82CF-A80E84E38BB4}" type="parTrans" cxnId="{E7D74E14-D487-4E1F-9B64-2DADFABFB7A5}">
      <dgm:prSet/>
      <dgm:spPr/>
      <dgm:t>
        <a:bodyPr/>
        <a:lstStyle/>
        <a:p>
          <a:endParaRPr lang="en-US"/>
        </a:p>
      </dgm:t>
    </dgm:pt>
    <dgm:pt modelId="{A006D3B2-37AC-4786-9914-68FF30239A53}" type="sibTrans" cxnId="{E7D74E14-D487-4E1F-9B64-2DADFABFB7A5}">
      <dgm:prSet/>
      <dgm:spPr/>
      <dgm:t>
        <a:bodyPr/>
        <a:lstStyle/>
        <a:p>
          <a:endParaRPr lang="en-US"/>
        </a:p>
      </dgm:t>
    </dgm:pt>
    <dgm:pt modelId="{F64AC54A-D22A-46B2-A9B8-1393D7214E3E}">
      <dgm:prSet/>
      <dgm:spPr/>
      <dgm:t>
        <a:bodyPr/>
        <a:lstStyle/>
        <a:p>
          <a:r>
            <a:rPr lang="en-IN"/>
            <a:t>Based on the characteristics of each group of customers how can we tailor our service offerings?</a:t>
          </a:r>
          <a:endParaRPr lang="en-US"/>
        </a:p>
      </dgm:t>
    </dgm:pt>
    <dgm:pt modelId="{1CFA2640-2E32-4321-B7DC-B480AE22C301}" type="parTrans" cxnId="{2C2131CB-4C9D-4256-B830-4EBFB87B63F3}">
      <dgm:prSet/>
      <dgm:spPr/>
      <dgm:t>
        <a:bodyPr/>
        <a:lstStyle/>
        <a:p>
          <a:endParaRPr lang="en-US"/>
        </a:p>
      </dgm:t>
    </dgm:pt>
    <dgm:pt modelId="{68D43DAC-9032-4490-A2AA-3614F899C446}" type="sibTrans" cxnId="{2C2131CB-4C9D-4256-B830-4EBFB87B63F3}">
      <dgm:prSet/>
      <dgm:spPr/>
      <dgm:t>
        <a:bodyPr/>
        <a:lstStyle/>
        <a:p>
          <a:endParaRPr lang="en-US"/>
        </a:p>
      </dgm:t>
    </dgm:pt>
    <dgm:pt modelId="{47348143-DE80-F249-80E0-57715D4A521D}" type="pres">
      <dgm:prSet presAssocID="{9504B65B-E404-4083-BF42-7E7FB23D1DA6}" presName="outerComposite" presStyleCnt="0">
        <dgm:presLayoutVars>
          <dgm:chMax val="5"/>
          <dgm:dir/>
          <dgm:resizeHandles val="exact"/>
        </dgm:presLayoutVars>
      </dgm:prSet>
      <dgm:spPr/>
    </dgm:pt>
    <dgm:pt modelId="{11BBC87F-252E-DE43-BF2C-611B4C978CD4}" type="pres">
      <dgm:prSet presAssocID="{9504B65B-E404-4083-BF42-7E7FB23D1DA6}" presName="dummyMaxCanvas" presStyleCnt="0">
        <dgm:presLayoutVars/>
      </dgm:prSet>
      <dgm:spPr/>
    </dgm:pt>
    <dgm:pt modelId="{AB8CA9F6-73A4-EA46-A88F-93E699882328}" type="pres">
      <dgm:prSet presAssocID="{9504B65B-E404-4083-BF42-7E7FB23D1DA6}" presName="TwoNodes_1" presStyleLbl="node1" presStyleIdx="0" presStyleCnt="2">
        <dgm:presLayoutVars>
          <dgm:bulletEnabled val="1"/>
        </dgm:presLayoutVars>
      </dgm:prSet>
      <dgm:spPr/>
    </dgm:pt>
    <dgm:pt modelId="{DCA6A33A-3460-6A46-BAA6-CFA16FF1173F}" type="pres">
      <dgm:prSet presAssocID="{9504B65B-E404-4083-BF42-7E7FB23D1DA6}" presName="TwoNodes_2" presStyleLbl="node1" presStyleIdx="1" presStyleCnt="2">
        <dgm:presLayoutVars>
          <dgm:bulletEnabled val="1"/>
        </dgm:presLayoutVars>
      </dgm:prSet>
      <dgm:spPr/>
    </dgm:pt>
    <dgm:pt modelId="{806F396F-364F-0A49-B14E-A6EF2B30E74E}" type="pres">
      <dgm:prSet presAssocID="{9504B65B-E404-4083-BF42-7E7FB23D1DA6}" presName="TwoConn_1-2" presStyleLbl="fgAccFollowNode1" presStyleIdx="0" presStyleCnt="1">
        <dgm:presLayoutVars>
          <dgm:bulletEnabled val="1"/>
        </dgm:presLayoutVars>
      </dgm:prSet>
      <dgm:spPr/>
    </dgm:pt>
    <dgm:pt modelId="{EB1BE436-4817-9042-B2CB-9602E4907D6C}" type="pres">
      <dgm:prSet presAssocID="{9504B65B-E404-4083-BF42-7E7FB23D1DA6}" presName="TwoNodes_1_text" presStyleLbl="node1" presStyleIdx="1" presStyleCnt="2">
        <dgm:presLayoutVars>
          <dgm:bulletEnabled val="1"/>
        </dgm:presLayoutVars>
      </dgm:prSet>
      <dgm:spPr/>
    </dgm:pt>
    <dgm:pt modelId="{59CB12B2-5C06-244D-B645-683A00417DDE}" type="pres">
      <dgm:prSet presAssocID="{9504B65B-E404-4083-BF42-7E7FB23D1DA6}" presName="TwoNodes_2_text" presStyleLbl="node1" presStyleIdx="1" presStyleCnt="2">
        <dgm:presLayoutVars>
          <dgm:bulletEnabled val="1"/>
        </dgm:presLayoutVars>
      </dgm:prSet>
      <dgm:spPr/>
    </dgm:pt>
  </dgm:ptLst>
  <dgm:cxnLst>
    <dgm:cxn modelId="{E7D74E14-D487-4E1F-9B64-2DADFABFB7A5}" srcId="{9504B65B-E404-4083-BF42-7E7FB23D1DA6}" destId="{CF7856C9-2D7B-4844-872F-0E7F8670B6C9}" srcOrd="0" destOrd="0" parTransId="{CB39FBEA-9110-4568-82CF-A80E84E38BB4}" sibTransId="{A006D3B2-37AC-4786-9914-68FF30239A53}"/>
    <dgm:cxn modelId="{F4EAA76F-568D-C54B-AE23-14286439EB63}" type="presOf" srcId="{F64AC54A-D22A-46B2-A9B8-1393D7214E3E}" destId="{DCA6A33A-3460-6A46-BAA6-CFA16FF1173F}" srcOrd="0" destOrd="0" presId="urn:microsoft.com/office/officeart/2005/8/layout/vProcess5"/>
    <dgm:cxn modelId="{8738527B-9340-F34A-AFED-A34CEE002578}" type="presOf" srcId="{CF7856C9-2D7B-4844-872F-0E7F8670B6C9}" destId="{EB1BE436-4817-9042-B2CB-9602E4907D6C}" srcOrd="1" destOrd="0" presId="urn:microsoft.com/office/officeart/2005/8/layout/vProcess5"/>
    <dgm:cxn modelId="{D2B081AA-D296-CC4C-BDC3-6C2EA188C998}" type="presOf" srcId="{9504B65B-E404-4083-BF42-7E7FB23D1DA6}" destId="{47348143-DE80-F249-80E0-57715D4A521D}" srcOrd="0" destOrd="0" presId="urn:microsoft.com/office/officeart/2005/8/layout/vProcess5"/>
    <dgm:cxn modelId="{118AE2AE-4A5E-FB4F-956F-14E84B235BB1}" type="presOf" srcId="{CF7856C9-2D7B-4844-872F-0E7F8670B6C9}" destId="{AB8CA9F6-73A4-EA46-A88F-93E699882328}" srcOrd="0" destOrd="0" presId="urn:microsoft.com/office/officeart/2005/8/layout/vProcess5"/>
    <dgm:cxn modelId="{2C2131CB-4C9D-4256-B830-4EBFB87B63F3}" srcId="{9504B65B-E404-4083-BF42-7E7FB23D1DA6}" destId="{F64AC54A-D22A-46B2-A9B8-1393D7214E3E}" srcOrd="1" destOrd="0" parTransId="{1CFA2640-2E32-4321-B7DC-B480AE22C301}" sibTransId="{68D43DAC-9032-4490-A2AA-3614F899C446}"/>
    <dgm:cxn modelId="{977888D3-71ED-D344-B984-AE2B0EDA074C}" type="presOf" srcId="{F64AC54A-D22A-46B2-A9B8-1393D7214E3E}" destId="{59CB12B2-5C06-244D-B645-683A00417DDE}" srcOrd="1" destOrd="0" presId="urn:microsoft.com/office/officeart/2005/8/layout/vProcess5"/>
    <dgm:cxn modelId="{3937F4E9-6E0D-E142-ADC0-9D4EC25B72B3}" type="presOf" srcId="{A006D3B2-37AC-4786-9914-68FF30239A53}" destId="{806F396F-364F-0A49-B14E-A6EF2B30E74E}" srcOrd="0" destOrd="0" presId="urn:microsoft.com/office/officeart/2005/8/layout/vProcess5"/>
    <dgm:cxn modelId="{30A5B290-03E4-A44F-B870-E0D4B9EA575E}" type="presParOf" srcId="{47348143-DE80-F249-80E0-57715D4A521D}" destId="{11BBC87F-252E-DE43-BF2C-611B4C978CD4}" srcOrd="0" destOrd="0" presId="urn:microsoft.com/office/officeart/2005/8/layout/vProcess5"/>
    <dgm:cxn modelId="{3ECB5CB4-BA41-D64E-AE1F-4583DA2D986C}" type="presParOf" srcId="{47348143-DE80-F249-80E0-57715D4A521D}" destId="{AB8CA9F6-73A4-EA46-A88F-93E699882328}" srcOrd="1" destOrd="0" presId="urn:microsoft.com/office/officeart/2005/8/layout/vProcess5"/>
    <dgm:cxn modelId="{F0EAD12B-9760-E345-958C-CD4B0EA2BA10}" type="presParOf" srcId="{47348143-DE80-F249-80E0-57715D4A521D}" destId="{DCA6A33A-3460-6A46-BAA6-CFA16FF1173F}" srcOrd="2" destOrd="0" presId="urn:microsoft.com/office/officeart/2005/8/layout/vProcess5"/>
    <dgm:cxn modelId="{5467E83B-67FB-9242-8735-0A358E3C5950}" type="presParOf" srcId="{47348143-DE80-F249-80E0-57715D4A521D}" destId="{806F396F-364F-0A49-B14E-A6EF2B30E74E}" srcOrd="3" destOrd="0" presId="urn:microsoft.com/office/officeart/2005/8/layout/vProcess5"/>
    <dgm:cxn modelId="{379B75BB-86E3-D94D-BF00-356F2905A9E2}" type="presParOf" srcId="{47348143-DE80-F249-80E0-57715D4A521D}" destId="{EB1BE436-4817-9042-B2CB-9602E4907D6C}" srcOrd="4" destOrd="0" presId="urn:microsoft.com/office/officeart/2005/8/layout/vProcess5"/>
    <dgm:cxn modelId="{F58193DC-5675-6A48-AFE5-B89740C78C90}" type="presParOf" srcId="{47348143-DE80-F249-80E0-57715D4A521D}" destId="{59CB12B2-5C06-244D-B645-683A00417DD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49E71-619C-4578-AC87-39B8BFD34B0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A717BB-7EF8-4C39-9812-F15037FA3B6D}">
      <dgm:prSet/>
      <dgm:spPr/>
      <dgm:t>
        <a:bodyPr/>
        <a:lstStyle/>
        <a:p>
          <a:r>
            <a:rPr lang="en-US"/>
            <a:t>Based on our EDA, and model building we have segmented the customers in 3 groups.</a:t>
          </a:r>
        </a:p>
      </dgm:t>
    </dgm:pt>
    <dgm:pt modelId="{C1E4D0DB-B2DB-4108-BD56-F6493FE4C430}" type="parTrans" cxnId="{9D0E715F-4A9C-45E9-A5DA-683435811774}">
      <dgm:prSet/>
      <dgm:spPr/>
      <dgm:t>
        <a:bodyPr/>
        <a:lstStyle/>
        <a:p>
          <a:endParaRPr lang="en-US"/>
        </a:p>
      </dgm:t>
    </dgm:pt>
    <dgm:pt modelId="{E192559E-10AC-4463-99F1-D27556AF0FCB}" type="sibTrans" cxnId="{9D0E715F-4A9C-45E9-A5DA-683435811774}">
      <dgm:prSet/>
      <dgm:spPr/>
      <dgm:t>
        <a:bodyPr/>
        <a:lstStyle/>
        <a:p>
          <a:endParaRPr lang="en-US"/>
        </a:p>
      </dgm:t>
    </dgm:pt>
    <dgm:pt modelId="{F123C03C-9005-4FF1-999E-5EED7640495F}">
      <dgm:prSet/>
      <dgm:spPr/>
      <dgm:t>
        <a:bodyPr/>
        <a:lstStyle/>
        <a:p>
          <a:r>
            <a:rPr lang="en-US"/>
            <a:t>The distinction between each group is clearly apparent.</a:t>
          </a:r>
        </a:p>
      </dgm:t>
    </dgm:pt>
    <dgm:pt modelId="{13B12E51-E2DD-41C6-A92D-6CE277C9E26E}" type="parTrans" cxnId="{64447410-9C89-42C9-A0E2-352EC29C86F4}">
      <dgm:prSet/>
      <dgm:spPr/>
      <dgm:t>
        <a:bodyPr/>
        <a:lstStyle/>
        <a:p>
          <a:endParaRPr lang="en-US"/>
        </a:p>
      </dgm:t>
    </dgm:pt>
    <dgm:pt modelId="{E2C748D1-6C73-4665-88C8-B30418A19FCD}" type="sibTrans" cxnId="{64447410-9C89-42C9-A0E2-352EC29C86F4}">
      <dgm:prSet/>
      <dgm:spPr/>
      <dgm:t>
        <a:bodyPr/>
        <a:lstStyle/>
        <a:p>
          <a:endParaRPr lang="en-US"/>
        </a:p>
      </dgm:t>
    </dgm:pt>
    <dgm:pt modelId="{2DC9E427-5C85-4364-9F04-BA5251F35BB3}">
      <dgm:prSet/>
      <dgm:spPr/>
      <dgm:t>
        <a:bodyPr/>
        <a:lstStyle/>
        <a:p>
          <a:r>
            <a:rPr lang="en-US"/>
            <a:t>We have been able to extract actionable insights from the data which we feel would be very helpful to our operations teams.</a:t>
          </a:r>
        </a:p>
      </dgm:t>
    </dgm:pt>
    <dgm:pt modelId="{1F436BDC-7A36-4E38-A670-AA0A5AB38908}" type="parTrans" cxnId="{AB0E0ED6-2EC7-45A1-BD1C-92AE5816187F}">
      <dgm:prSet/>
      <dgm:spPr/>
      <dgm:t>
        <a:bodyPr/>
        <a:lstStyle/>
        <a:p>
          <a:endParaRPr lang="en-US"/>
        </a:p>
      </dgm:t>
    </dgm:pt>
    <dgm:pt modelId="{17174F1E-74D2-4FB1-A8D0-0AA3A13C6E1F}" type="sibTrans" cxnId="{AB0E0ED6-2EC7-45A1-BD1C-92AE5816187F}">
      <dgm:prSet/>
      <dgm:spPr/>
      <dgm:t>
        <a:bodyPr/>
        <a:lstStyle/>
        <a:p>
          <a:endParaRPr lang="en-US"/>
        </a:p>
      </dgm:t>
    </dgm:pt>
    <dgm:pt modelId="{10F3887F-26CF-49E8-AB2E-2F64817B6C56}" type="pres">
      <dgm:prSet presAssocID="{08E49E71-619C-4578-AC87-39B8BFD34B03}" presName="root" presStyleCnt="0">
        <dgm:presLayoutVars>
          <dgm:dir/>
          <dgm:resizeHandles val="exact"/>
        </dgm:presLayoutVars>
      </dgm:prSet>
      <dgm:spPr/>
    </dgm:pt>
    <dgm:pt modelId="{9EE9EFE7-914B-4EBE-AC61-74882A1A187A}" type="pres">
      <dgm:prSet presAssocID="{3CA717BB-7EF8-4C39-9812-F15037FA3B6D}" presName="compNode" presStyleCnt="0"/>
      <dgm:spPr/>
    </dgm:pt>
    <dgm:pt modelId="{2B3DDC58-37EB-4C92-8E68-294045083C54}" type="pres">
      <dgm:prSet presAssocID="{3CA717BB-7EF8-4C39-9812-F15037FA3B6D}" presName="bgRect" presStyleLbl="bgShp" presStyleIdx="0" presStyleCnt="3"/>
      <dgm:spPr/>
    </dgm:pt>
    <dgm:pt modelId="{604A50D7-47E7-4671-B4DA-00C930481C40}" type="pres">
      <dgm:prSet presAssocID="{3CA717BB-7EF8-4C39-9812-F15037FA3B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2C26181-C503-409D-B878-8535FCF59188}" type="pres">
      <dgm:prSet presAssocID="{3CA717BB-7EF8-4C39-9812-F15037FA3B6D}" presName="spaceRect" presStyleCnt="0"/>
      <dgm:spPr/>
    </dgm:pt>
    <dgm:pt modelId="{B8A87DFC-AA2C-4212-9054-AB6EE8DC0110}" type="pres">
      <dgm:prSet presAssocID="{3CA717BB-7EF8-4C39-9812-F15037FA3B6D}" presName="parTx" presStyleLbl="revTx" presStyleIdx="0" presStyleCnt="3">
        <dgm:presLayoutVars>
          <dgm:chMax val="0"/>
          <dgm:chPref val="0"/>
        </dgm:presLayoutVars>
      </dgm:prSet>
      <dgm:spPr/>
    </dgm:pt>
    <dgm:pt modelId="{A4451AFE-518E-44AA-9EDD-004D5A0530AF}" type="pres">
      <dgm:prSet presAssocID="{E192559E-10AC-4463-99F1-D27556AF0FCB}" presName="sibTrans" presStyleCnt="0"/>
      <dgm:spPr/>
    </dgm:pt>
    <dgm:pt modelId="{66F8BE8C-8971-4558-B181-F6E3CB1E0CDD}" type="pres">
      <dgm:prSet presAssocID="{F123C03C-9005-4FF1-999E-5EED7640495F}" presName="compNode" presStyleCnt="0"/>
      <dgm:spPr/>
    </dgm:pt>
    <dgm:pt modelId="{0FE55F14-93F3-40D9-BF8B-4B69B2021296}" type="pres">
      <dgm:prSet presAssocID="{F123C03C-9005-4FF1-999E-5EED7640495F}" presName="bgRect" presStyleLbl="bgShp" presStyleIdx="1" presStyleCnt="3"/>
      <dgm:spPr/>
    </dgm:pt>
    <dgm:pt modelId="{D7FE74D0-0422-4674-BAC3-DACE4FDD84C2}" type="pres">
      <dgm:prSet presAssocID="{F123C03C-9005-4FF1-999E-5EED764049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E24030C-D5B6-4EB5-B0C4-AF07CD71998E}" type="pres">
      <dgm:prSet presAssocID="{F123C03C-9005-4FF1-999E-5EED7640495F}" presName="spaceRect" presStyleCnt="0"/>
      <dgm:spPr/>
    </dgm:pt>
    <dgm:pt modelId="{087F73CD-5251-4481-B6A6-C246DF51DA38}" type="pres">
      <dgm:prSet presAssocID="{F123C03C-9005-4FF1-999E-5EED7640495F}" presName="parTx" presStyleLbl="revTx" presStyleIdx="1" presStyleCnt="3">
        <dgm:presLayoutVars>
          <dgm:chMax val="0"/>
          <dgm:chPref val="0"/>
        </dgm:presLayoutVars>
      </dgm:prSet>
      <dgm:spPr/>
    </dgm:pt>
    <dgm:pt modelId="{66AFE421-2834-4986-B233-68075409DBDA}" type="pres">
      <dgm:prSet presAssocID="{E2C748D1-6C73-4665-88C8-B30418A19FCD}" presName="sibTrans" presStyleCnt="0"/>
      <dgm:spPr/>
    </dgm:pt>
    <dgm:pt modelId="{AD0334D6-9EFF-419B-8FCF-A79400E31379}" type="pres">
      <dgm:prSet presAssocID="{2DC9E427-5C85-4364-9F04-BA5251F35BB3}" presName="compNode" presStyleCnt="0"/>
      <dgm:spPr/>
    </dgm:pt>
    <dgm:pt modelId="{A42072F0-E002-4526-9C35-AEE303F09980}" type="pres">
      <dgm:prSet presAssocID="{2DC9E427-5C85-4364-9F04-BA5251F35BB3}" presName="bgRect" presStyleLbl="bgShp" presStyleIdx="2" presStyleCnt="3"/>
      <dgm:spPr/>
    </dgm:pt>
    <dgm:pt modelId="{945A22D6-F22E-4D24-AF54-BE548E8D6A13}" type="pres">
      <dgm:prSet presAssocID="{2DC9E427-5C85-4364-9F04-BA5251F35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EF781008-5215-44F1-803B-9CC5A56C1AD5}" type="pres">
      <dgm:prSet presAssocID="{2DC9E427-5C85-4364-9F04-BA5251F35BB3}" presName="spaceRect" presStyleCnt="0"/>
      <dgm:spPr/>
    </dgm:pt>
    <dgm:pt modelId="{EC0B7215-E00D-48FA-9243-29A876F29046}" type="pres">
      <dgm:prSet presAssocID="{2DC9E427-5C85-4364-9F04-BA5251F35BB3}" presName="parTx" presStyleLbl="revTx" presStyleIdx="2" presStyleCnt="3">
        <dgm:presLayoutVars>
          <dgm:chMax val="0"/>
          <dgm:chPref val="0"/>
        </dgm:presLayoutVars>
      </dgm:prSet>
      <dgm:spPr/>
    </dgm:pt>
  </dgm:ptLst>
  <dgm:cxnLst>
    <dgm:cxn modelId="{64447410-9C89-42C9-A0E2-352EC29C86F4}" srcId="{08E49E71-619C-4578-AC87-39B8BFD34B03}" destId="{F123C03C-9005-4FF1-999E-5EED7640495F}" srcOrd="1" destOrd="0" parTransId="{13B12E51-E2DD-41C6-A92D-6CE277C9E26E}" sibTransId="{E2C748D1-6C73-4665-88C8-B30418A19FCD}"/>
    <dgm:cxn modelId="{39F32C2C-C290-4CB9-8651-92B5D978E869}" type="presOf" srcId="{2DC9E427-5C85-4364-9F04-BA5251F35BB3}" destId="{EC0B7215-E00D-48FA-9243-29A876F29046}" srcOrd="0" destOrd="0" presId="urn:microsoft.com/office/officeart/2018/2/layout/IconVerticalSolidList"/>
    <dgm:cxn modelId="{9D0E715F-4A9C-45E9-A5DA-683435811774}" srcId="{08E49E71-619C-4578-AC87-39B8BFD34B03}" destId="{3CA717BB-7EF8-4C39-9812-F15037FA3B6D}" srcOrd="0" destOrd="0" parTransId="{C1E4D0DB-B2DB-4108-BD56-F6493FE4C430}" sibTransId="{E192559E-10AC-4463-99F1-D27556AF0FCB}"/>
    <dgm:cxn modelId="{62649479-AD7C-40AE-B511-EBA77C118E0A}" type="presOf" srcId="{F123C03C-9005-4FF1-999E-5EED7640495F}" destId="{087F73CD-5251-4481-B6A6-C246DF51DA38}" srcOrd="0" destOrd="0" presId="urn:microsoft.com/office/officeart/2018/2/layout/IconVerticalSolidList"/>
    <dgm:cxn modelId="{8D40ED93-5A03-477A-BA5E-1F838C407B3A}" type="presOf" srcId="{3CA717BB-7EF8-4C39-9812-F15037FA3B6D}" destId="{B8A87DFC-AA2C-4212-9054-AB6EE8DC0110}" srcOrd="0" destOrd="0" presId="urn:microsoft.com/office/officeart/2018/2/layout/IconVerticalSolidList"/>
    <dgm:cxn modelId="{E52E5FD5-FF0B-4129-9EDA-1A24ED1C267B}" type="presOf" srcId="{08E49E71-619C-4578-AC87-39B8BFD34B03}" destId="{10F3887F-26CF-49E8-AB2E-2F64817B6C56}" srcOrd="0" destOrd="0" presId="urn:microsoft.com/office/officeart/2018/2/layout/IconVerticalSolidList"/>
    <dgm:cxn modelId="{AB0E0ED6-2EC7-45A1-BD1C-92AE5816187F}" srcId="{08E49E71-619C-4578-AC87-39B8BFD34B03}" destId="{2DC9E427-5C85-4364-9F04-BA5251F35BB3}" srcOrd="2" destOrd="0" parTransId="{1F436BDC-7A36-4E38-A670-AA0A5AB38908}" sibTransId="{17174F1E-74D2-4FB1-A8D0-0AA3A13C6E1F}"/>
    <dgm:cxn modelId="{307EFC0D-4AE4-479B-8CD1-B9DD3A0EF165}" type="presParOf" srcId="{10F3887F-26CF-49E8-AB2E-2F64817B6C56}" destId="{9EE9EFE7-914B-4EBE-AC61-74882A1A187A}" srcOrd="0" destOrd="0" presId="urn:microsoft.com/office/officeart/2018/2/layout/IconVerticalSolidList"/>
    <dgm:cxn modelId="{2B9A8912-73D7-46CD-9FAD-D8FD0AB6F807}" type="presParOf" srcId="{9EE9EFE7-914B-4EBE-AC61-74882A1A187A}" destId="{2B3DDC58-37EB-4C92-8E68-294045083C54}" srcOrd="0" destOrd="0" presId="urn:microsoft.com/office/officeart/2018/2/layout/IconVerticalSolidList"/>
    <dgm:cxn modelId="{97347EC1-B0FB-4413-BE9D-AC5A4A69F292}" type="presParOf" srcId="{9EE9EFE7-914B-4EBE-AC61-74882A1A187A}" destId="{604A50D7-47E7-4671-B4DA-00C930481C40}" srcOrd="1" destOrd="0" presId="urn:microsoft.com/office/officeart/2018/2/layout/IconVerticalSolidList"/>
    <dgm:cxn modelId="{48916CA0-D954-4531-930E-8E017F9EDBDE}" type="presParOf" srcId="{9EE9EFE7-914B-4EBE-AC61-74882A1A187A}" destId="{82C26181-C503-409D-B878-8535FCF59188}" srcOrd="2" destOrd="0" presId="urn:microsoft.com/office/officeart/2018/2/layout/IconVerticalSolidList"/>
    <dgm:cxn modelId="{CB99BAEF-D847-4CA0-A349-814986EDE335}" type="presParOf" srcId="{9EE9EFE7-914B-4EBE-AC61-74882A1A187A}" destId="{B8A87DFC-AA2C-4212-9054-AB6EE8DC0110}" srcOrd="3" destOrd="0" presId="urn:microsoft.com/office/officeart/2018/2/layout/IconVerticalSolidList"/>
    <dgm:cxn modelId="{4A96CAE2-097A-40E8-B66E-D7F48088F89F}" type="presParOf" srcId="{10F3887F-26CF-49E8-AB2E-2F64817B6C56}" destId="{A4451AFE-518E-44AA-9EDD-004D5A0530AF}" srcOrd="1" destOrd="0" presId="urn:microsoft.com/office/officeart/2018/2/layout/IconVerticalSolidList"/>
    <dgm:cxn modelId="{47D91A48-E05C-437B-BED9-BD92DD333920}" type="presParOf" srcId="{10F3887F-26CF-49E8-AB2E-2F64817B6C56}" destId="{66F8BE8C-8971-4558-B181-F6E3CB1E0CDD}" srcOrd="2" destOrd="0" presId="urn:microsoft.com/office/officeart/2018/2/layout/IconVerticalSolidList"/>
    <dgm:cxn modelId="{DA08FE40-21D5-47F0-ABFC-6013C6E4882D}" type="presParOf" srcId="{66F8BE8C-8971-4558-B181-F6E3CB1E0CDD}" destId="{0FE55F14-93F3-40D9-BF8B-4B69B2021296}" srcOrd="0" destOrd="0" presId="urn:microsoft.com/office/officeart/2018/2/layout/IconVerticalSolidList"/>
    <dgm:cxn modelId="{CAF8E84C-141C-4468-86F3-FF571410A541}" type="presParOf" srcId="{66F8BE8C-8971-4558-B181-F6E3CB1E0CDD}" destId="{D7FE74D0-0422-4674-BAC3-DACE4FDD84C2}" srcOrd="1" destOrd="0" presId="urn:microsoft.com/office/officeart/2018/2/layout/IconVerticalSolidList"/>
    <dgm:cxn modelId="{2312ADD4-0FAA-4897-9FCC-DAA770858E0F}" type="presParOf" srcId="{66F8BE8C-8971-4558-B181-F6E3CB1E0CDD}" destId="{3E24030C-D5B6-4EB5-B0C4-AF07CD71998E}" srcOrd="2" destOrd="0" presId="urn:microsoft.com/office/officeart/2018/2/layout/IconVerticalSolidList"/>
    <dgm:cxn modelId="{B3B71B12-91B3-404B-95E9-72996CCAC900}" type="presParOf" srcId="{66F8BE8C-8971-4558-B181-F6E3CB1E0CDD}" destId="{087F73CD-5251-4481-B6A6-C246DF51DA38}" srcOrd="3" destOrd="0" presId="urn:microsoft.com/office/officeart/2018/2/layout/IconVerticalSolidList"/>
    <dgm:cxn modelId="{F395877E-7F9E-470A-8544-49E5572F906D}" type="presParOf" srcId="{10F3887F-26CF-49E8-AB2E-2F64817B6C56}" destId="{66AFE421-2834-4986-B233-68075409DBDA}" srcOrd="3" destOrd="0" presId="urn:microsoft.com/office/officeart/2018/2/layout/IconVerticalSolidList"/>
    <dgm:cxn modelId="{7983CD1E-0B0A-413F-8D64-6FB5FBB9472B}" type="presParOf" srcId="{10F3887F-26CF-49E8-AB2E-2F64817B6C56}" destId="{AD0334D6-9EFF-419B-8FCF-A79400E31379}" srcOrd="4" destOrd="0" presId="urn:microsoft.com/office/officeart/2018/2/layout/IconVerticalSolidList"/>
    <dgm:cxn modelId="{4587A523-6CB5-4DF9-AE2D-BA4DF1BF4EF5}" type="presParOf" srcId="{AD0334D6-9EFF-419B-8FCF-A79400E31379}" destId="{A42072F0-E002-4526-9C35-AEE303F09980}" srcOrd="0" destOrd="0" presId="urn:microsoft.com/office/officeart/2018/2/layout/IconVerticalSolidList"/>
    <dgm:cxn modelId="{194F0BDE-9E8C-40D3-B7C9-2DE9E4BC7E55}" type="presParOf" srcId="{AD0334D6-9EFF-419B-8FCF-A79400E31379}" destId="{945A22D6-F22E-4D24-AF54-BE548E8D6A13}" srcOrd="1" destOrd="0" presId="urn:microsoft.com/office/officeart/2018/2/layout/IconVerticalSolidList"/>
    <dgm:cxn modelId="{20498152-0BCA-4B18-87CA-DF78936FC40B}" type="presParOf" srcId="{AD0334D6-9EFF-419B-8FCF-A79400E31379}" destId="{EF781008-5215-44F1-803B-9CC5A56C1AD5}" srcOrd="2" destOrd="0" presId="urn:microsoft.com/office/officeart/2018/2/layout/IconVerticalSolidList"/>
    <dgm:cxn modelId="{84D408F1-C55F-45E9-9E02-5B9D94D622BC}" type="presParOf" srcId="{AD0334D6-9EFF-419B-8FCF-A79400E31379}" destId="{EC0B7215-E00D-48FA-9243-29A876F290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CA9F6-73A4-EA46-A88F-93E699882328}">
      <dsp:nvSpPr>
        <dsp:cNvPr id="0" name=""/>
        <dsp:cNvSpPr/>
      </dsp:nvSpPr>
      <dsp:spPr>
        <a:xfrm>
          <a:off x="0" y="0"/>
          <a:ext cx="9168564" cy="1549847"/>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What are the characteristics of each cluster/segment of customers?</a:t>
          </a:r>
          <a:endParaRPr lang="en-US" sz="2900" kern="1200"/>
        </a:p>
      </dsp:txBody>
      <dsp:txXfrm>
        <a:off x="45393" y="45393"/>
        <a:ext cx="7566677" cy="1459061"/>
      </dsp:txXfrm>
    </dsp:sp>
    <dsp:sp modelId="{DCA6A33A-3460-6A46-BAA6-CFA16FF1173F}">
      <dsp:nvSpPr>
        <dsp:cNvPr id="0" name=""/>
        <dsp:cNvSpPr/>
      </dsp:nvSpPr>
      <dsp:spPr>
        <a:xfrm>
          <a:off x="1617981" y="1894257"/>
          <a:ext cx="9168564" cy="1549847"/>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Based on the characteristics of each group of customers how can we tailor our service offerings?</a:t>
          </a:r>
          <a:endParaRPr lang="en-US" sz="2900" kern="1200"/>
        </a:p>
      </dsp:txBody>
      <dsp:txXfrm>
        <a:off x="1663374" y="1939650"/>
        <a:ext cx="6452395" cy="1459061"/>
      </dsp:txXfrm>
    </dsp:sp>
    <dsp:sp modelId="{806F396F-364F-0A49-B14E-A6EF2B30E74E}">
      <dsp:nvSpPr>
        <dsp:cNvPr id="0" name=""/>
        <dsp:cNvSpPr/>
      </dsp:nvSpPr>
      <dsp:spPr>
        <a:xfrm>
          <a:off x="8161163" y="1218352"/>
          <a:ext cx="1007400" cy="1007400"/>
        </a:xfrm>
        <a:prstGeom prst="downArrow">
          <a:avLst>
            <a:gd name="adj1" fmla="val 55000"/>
            <a:gd name="adj2" fmla="val 45000"/>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87828" y="1218352"/>
        <a:ext cx="554070" cy="758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DDC58-37EB-4C92-8E68-294045083C54}">
      <dsp:nvSpPr>
        <dsp:cNvPr id="0" name=""/>
        <dsp:cNvSpPr/>
      </dsp:nvSpPr>
      <dsp:spPr>
        <a:xfrm>
          <a:off x="0" y="615"/>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A50D7-47E7-4671-B4DA-00C930481C40}">
      <dsp:nvSpPr>
        <dsp:cNvPr id="0" name=""/>
        <dsp:cNvSpPr/>
      </dsp:nvSpPr>
      <dsp:spPr>
        <a:xfrm>
          <a:off x="435651" y="324653"/>
          <a:ext cx="792093" cy="792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A87DFC-AA2C-4212-9054-AB6EE8DC0110}">
      <dsp:nvSpPr>
        <dsp:cNvPr id="0" name=""/>
        <dsp:cNvSpPr/>
      </dsp:nvSpPr>
      <dsp:spPr>
        <a:xfrm>
          <a:off x="1663397" y="615"/>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022350">
            <a:lnSpc>
              <a:spcPct val="90000"/>
            </a:lnSpc>
            <a:spcBef>
              <a:spcPct val="0"/>
            </a:spcBef>
            <a:spcAft>
              <a:spcPct val="35000"/>
            </a:spcAft>
            <a:buNone/>
          </a:pPr>
          <a:r>
            <a:rPr lang="en-US" sz="2300" kern="1200"/>
            <a:t>Based on our EDA, and model building we have segmented the customers in 3 groups.</a:t>
          </a:r>
        </a:p>
      </dsp:txBody>
      <dsp:txXfrm>
        <a:off x="1663397" y="615"/>
        <a:ext cx="5630212" cy="1440170"/>
      </dsp:txXfrm>
    </dsp:sp>
    <dsp:sp modelId="{0FE55F14-93F3-40D9-BF8B-4B69B2021296}">
      <dsp:nvSpPr>
        <dsp:cNvPr id="0" name=""/>
        <dsp:cNvSpPr/>
      </dsp:nvSpPr>
      <dsp:spPr>
        <a:xfrm>
          <a:off x="0" y="1800829"/>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E74D0-0422-4674-BAC3-DACE4FDD84C2}">
      <dsp:nvSpPr>
        <dsp:cNvPr id="0" name=""/>
        <dsp:cNvSpPr/>
      </dsp:nvSpPr>
      <dsp:spPr>
        <a:xfrm>
          <a:off x="435651" y="2124867"/>
          <a:ext cx="792093" cy="792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7F73CD-5251-4481-B6A6-C246DF51DA38}">
      <dsp:nvSpPr>
        <dsp:cNvPr id="0" name=""/>
        <dsp:cNvSpPr/>
      </dsp:nvSpPr>
      <dsp:spPr>
        <a:xfrm>
          <a:off x="1663397" y="1800829"/>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022350">
            <a:lnSpc>
              <a:spcPct val="90000"/>
            </a:lnSpc>
            <a:spcBef>
              <a:spcPct val="0"/>
            </a:spcBef>
            <a:spcAft>
              <a:spcPct val="35000"/>
            </a:spcAft>
            <a:buNone/>
          </a:pPr>
          <a:r>
            <a:rPr lang="en-US" sz="2300" kern="1200"/>
            <a:t>The distinction between each group is clearly apparent.</a:t>
          </a:r>
        </a:p>
      </dsp:txBody>
      <dsp:txXfrm>
        <a:off x="1663397" y="1800829"/>
        <a:ext cx="5630212" cy="1440170"/>
      </dsp:txXfrm>
    </dsp:sp>
    <dsp:sp modelId="{A42072F0-E002-4526-9C35-AEE303F09980}">
      <dsp:nvSpPr>
        <dsp:cNvPr id="0" name=""/>
        <dsp:cNvSpPr/>
      </dsp:nvSpPr>
      <dsp:spPr>
        <a:xfrm>
          <a:off x="0" y="3601042"/>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A22D6-F22E-4D24-AF54-BE548E8D6A13}">
      <dsp:nvSpPr>
        <dsp:cNvPr id="0" name=""/>
        <dsp:cNvSpPr/>
      </dsp:nvSpPr>
      <dsp:spPr>
        <a:xfrm>
          <a:off x="435651" y="3925081"/>
          <a:ext cx="792093" cy="792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0B7215-E00D-48FA-9243-29A876F29046}">
      <dsp:nvSpPr>
        <dsp:cNvPr id="0" name=""/>
        <dsp:cNvSpPr/>
      </dsp:nvSpPr>
      <dsp:spPr>
        <a:xfrm>
          <a:off x="1663397" y="3601042"/>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022350">
            <a:lnSpc>
              <a:spcPct val="90000"/>
            </a:lnSpc>
            <a:spcBef>
              <a:spcPct val="0"/>
            </a:spcBef>
            <a:spcAft>
              <a:spcPct val="35000"/>
            </a:spcAft>
            <a:buNone/>
          </a:pPr>
          <a:r>
            <a:rPr lang="en-US" sz="2300" kern="1200"/>
            <a:t>We have been able to extract actionable insights from the data which we feel would be very helpful to our operations teams.</a:t>
          </a:r>
        </a:p>
      </dsp:txBody>
      <dsp:txXfrm>
        <a:off x="1663397" y="3601042"/>
        <a:ext cx="5630212" cy="14401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7/9/21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7/9/21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E492CD7A-D9B3-4F78-81B3-7E29BD20BBFD}"/>
              </a:ext>
            </a:extLst>
          </p:cNvPr>
          <p:cNvPicPr>
            <a:picLocks noChangeAspect="1"/>
          </p:cNvPicPr>
          <p:nvPr/>
        </p:nvPicPr>
        <p:blipFill rotWithShape="1">
          <a:blip r:embed="rId2">
            <a:alphaModFix amt="3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1F639648-62A0-8147-A3CD-B0BCADC6CF6A}"/>
              </a:ext>
            </a:extLst>
          </p:cNvPr>
          <p:cNvSpPr>
            <a:spLocks noGrp="1"/>
          </p:cNvSpPr>
          <p:nvPr>
            <p:ph type="ctrTitle"/>
          </p:nvPr>
        </p:nvSpPr>
        <p:spPr>
          <a:xfrm>
            <a:off x="1069847" y="758952"/>
            <a:ext cx="9055227" cy="3794760"/>
          </a:xfrm>
        </p:spPr>
        <p:txBody>
          <a:bodyPr>
            <a:normAutofit/>
          </a:bodyPr>
          <a:lstStyle/>
          <a:p>
            <a:r>
              <a:rPr lang="en-US" sz="8800">
                <a:ln w="15875">
                  <a:solidFill>
                    <a:srgbClr val="FFFFFF"/>
                  </a:solidFill>
                </a:ln>
                <a:noFill/>
              </a:rPr>
              <a:t>Customer Segmentation</a:t>
            </a:r>
          </a:p>
        </p:txBody>
      </p:sp>
      <p:sp>
        <p:nvSpPr>
          <p:cNvPr id="3" name="Subtitle 2">
            <a:extLst>
              <a:ext uri="{FF2B5EF4-FFF2-40B4-BE49-F238E27FC236}">
                <a16:creationId xmlns:a16="http://schemas.microsoft.com/office/drawing/2014/main" id="{6B4F4F33-758E-FA49-8EBA-9BBF748F1137}"/>
              </a:ext>
            </a:extLst>
          </p:cNvPr>
          <p:cNvSpPr>
            <a:spLocks noGrp="1"/>
          </p:cNvSpPr>
          <p:nvPr>
            <p:ph type="subTitle" idx="1"/>
          </p:nvPr>
        </p:nvSpPr>
        <p:spPr>
          <a:xfrm>
            <a:off x="1100015" y="4670246"/>
            <a:ext cx="7315200" cy="1419658"/>
          </a:xfrm>
        </p:spPr>
        <p:txBody>
          <a:bodyPr>
            <a:normAutofit/>
          </a:bodyPr>
          <a:lstStyle/>
          <a:p>
            <a:r>
              <a:rPr lang="en-US" sz="2800">
                <a:solidFill>
                  <a:schemeClr val="tx1"/>
                </a:solidFill>
              </a:rPr>
              <a:t>Understanding customer behavior using data to offer better services.</a:t>
            </a:r>
          </a:p>
        </p:txBody>
      </p:sp>
      <p:sp>
        <p:nvSpPr>
          <p:cNvPr id="11"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65344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F7F5-6540-5842-8F60-DB5E17164E51}"/>
              </a:ext>
            </a:extLst>
          </p:cNvPr>
          <p:cNvSpPr>
            <a:spLocks noGrp="1"/>
          </p:cNvSpPr>
          <p:nvPr>
            <p:ph type="title"/>
          </p:nvPr>
        </p:nvSpPr>
        <p:spPr/>
        <p:txBody>
          <a:bodyPr>
            <a:normAutofit/>
          </a:bodyPr>
          <a:lstStyle/>
          <a:p>
            <a:r>
              <a:rPr lang="en-IN" b="1" dirty="0"/>
              <a:t>Key takeaways &amp; Recommendations</a:t>
            </a:r>
            <a:br>
              <a:rPr lang="en-IN" b="1" dirty="0"/>
            </a:br>
            <a:endParaRPr lang="en-US" dirty="0"/>
          </a:p>
        </p:txBody>
      </p:sp>
      <p:sp>
        <p:nvSpPr>
          <p:cNvPr id="3" name="Content Placeholder 2">
            <a:extLst>
              <a:ext uri="{FF2B5EF4-FFF2-40B4-BE49-F238E27FC236}">
                <a16:creationId xmlns:a16="http://schemas.microsoft.com/office/drawing/2014/main" id="{37DAE065-8652-C94B-AEDF-503DC71FE8AC}"/>
              </a:ext>
            </a:extLst>
          </p:cNvPr>
          <p:cNvSpPr>
            <a:spLocks noGrp="1"/>
          </p:cNvSpPr>
          <p:nvPr>
            <p:ph idx="1"/>
          </p:nvPr>
        </p:nvSpPr>
        <p:spPr/>
        <p:txBody>
          <a:bodyPr/>
          <a:lstStyle/>
          <a:p>
            <a:r>
              <a:rPr lang="en-IN" dirty="0"/>
              <a:t>We have 3 prominent customer segments and we can combine this data with the spending habits of customers belonging to each segment and run targeted campaigns through respective contact points to increase customer spending. For example the the lower credit limit segment (0/2) contacts us mostly through phone so we can have marketing campaigns advertised on the IVR/Customer Care Agents etc. The same way medium credit limit segment (1/0) can be targeted using in-branch banners &amp; branch staff</a:t>
            </a:r>
          </a:p>
          <a:p>
            <a:r>
              <a:rPr lang="en-IN" dirty="0"/>
              <a:t>We can run customer awareness campaigns to try to get most of our customers (especially low/medium credit segments) to use internet banking - this would reduce our costs on manpower and improve overall bottom-line. Also this would reduce the service times for customers and result in better customer satisfaction overall.</a:t>
            </a:r>
          </a:p>
          <a:p>
            <a:r>
              <a:rPr lang="en-IN" dirty="0"/>
              <a:t>We can run promotional campaigns on various e-commerce websites targeted at high credit limit segment (2/1) to increase customer spending</a:t>
            </a:r>
          </a:p>
          <a:p>
            <a:endParaRPr lang="en-US" dirty="0"/>
          </a:p>
        </p:txBody>
      </p:sp>
      <p:sp>
        <p:nvSpPr>
          <p:cNvPr id="4" name="Text Placeholder 3">
            <a:extLst>
              <a:ext uri="{FF2B5EF4-FFF2-40B4-BE49-F238E27FC236}">
                <a16:creationId xmlns:a16="http://schemas.microsoft.com/office/drawing/2014/main" id="{B47BD436-96B7-8847-8D7E-36534D506C9F}"/>
              </a:ext>
            </a:extLst>
          </p:cNvPr>
          <p:cNvSpPr>
            <a:spLocks noGrp="1"/>
          </p:cNvSpPr>
          <p:nvPr>
            <p:ph type="body" sz="half" idx="2"/>
          </p:nvPr>
        </p:nvSpPr>
        <p:spPr/>
        <p:txBody>
          <a:bodyPr/>
          <a:lstStyle/>
          <a:p>
            <a:r>
              <a:rPr lang="en-US" dirty="0"/>
              <a:t>Proposals for multiple Initiatives</a:t>
            </a:r>
          </a:p>
        </p:txBody>
      </p:sp>
    </p:spTree>
    <p:extLst>
      <p:ext uri="{BB962C8B-B14F-4D97-AF65-F5344CB8AC3E}">
        <p14:creationId xmlns:p14="http://schemas.microsoft.com/office/powerpoint/2010/main" val="99401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749A-1E9F-7842-87D2-60C3B2B4882A}"/>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F90200AE-E6BD-734E-9680-F54C8A17B673}"/>
              </a:ext>
            </a:extLst>
          </p:cNvPr>
          <p:cNvSpPr>
            <a:spLocks noGrp="1"/>
          </p:cNvSpPr>
          <p:nvPr>
            <p:ph type="subTitle" idx="1"/>
          </p:nvPr>
        </p:nvSpPr>
        <p:spPr/>
        <p:txBody>
          <a:bodyPr/>
          <a:lstStyle/>
          <a:p>
            <a:r>
              <a:rPr lang="en-US" dirty="0"/>
              <a:t>Feedback/ideas</a:t>
            </a:r>
          </a:p>
        </p:txBody>
      </p:sp>
    </p:spTree>
    <p:extLst>
      <p:ext uri="{BB962C8B-B14F-4D97-AF65-F5344CB8AC3E}">
        <p14:creationId xmlns:p14="http://schemas.microsoft.com/office/powerpoint/2010/main" val="242297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5DD3C5-8DF3-D844-BE91-B0E5F2ED426E}"/>
              </a:ext>
            </a:extLst>
          </p:cNvPr>
          <p:cNvSpPr>
            <a:spLocks noGrp="1"/>
          </p:cNvSpPr>
          <p:nvPr>
            <p:ph type="title"/>
          </p:nvPr>
        </p:nvSpPr>
        <p:spPr>
          <a:xfrm>
            <a:off x="494260" y="1683144"/>
            <a:ext cx="2774922" cy="3491712"/>
          </a:xfrm>
        </p:spPr>
        <p:txBody>
          <a:bodyPr>
            <a:normAutofit/>
          </a:bodyPr>
          <a:lstStyle/>
          <a:p>
            <a:r>
              <a:rPr lang="en-US" dirty="0"/>
              <a:t>Opportunity</a:t>
            </a:r>
          </a:p>
        </p:txBody>
      </p:sp>
      <p:sp>
        <p:nvSpPr>
          <p:cNvPr id="3" name="Content Placeholder 2">
            <a:extLst>
              <a:ext uri="{FF2B5EF4-FFF2-40B4-BE49-F238E27FC236}">
                <a16:creationId xmlns:a16="http://schemas.microsoft.com/office/drawing/2014/main" id="{771FD362-FD58-C24F-B703-8EC2A19342BA}"/>
              </a:ext>
            </a:extLst>
          </p:cNvPr>
          <p:cNvSpPr>
            <a:spLocks noGrp="1"/>
          </p:cNvSpPr>
          <p:nvPr>
            <p:ph idx="1"/>
          </p:nvPr>
        </p:nvSpPr>
        <p:spPr>
          <a:xfrm>
            <a:off x="4361606" y="1683143"/>
            <a:ext cx="6627377" cy="3491713"/>
          </a:xfrm>
        </p:spPr>
        <p:txBody>
          <a:bodyPr>
            <a:normAutofit/>
          </a:bodyPr>
          <a:lstStyle/>
          <a:p>
            <a:r>
              <a:rPr lang="en-IN" b="1" dirty="0"/>
              <a:t>Objective:</a:t>
            </a:r>
            <a:r>
              <a:rPr lang="en-IN" dirty="0"/>
              <a:t> To identify different segments in the existing customer based on their spending patterns as well as past interaction with the bank.</a:t>
            </a: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097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Shape 30">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EDB19-BBAA-1E46-8CA3-AA289AA9DD35}"/>
              </a:ext>
            </a:extLst>
          </p:cNvPr>
          <p:cNvSpPr>
            <a:spLocks noGrp="1"/>
          </p:cNvSpPr>
          <p:nvPr>
            <p:ph type="title"/>
          </p:nvPr>
        </p:nvSpPr>
        <p:spPr>
          <a:xfrm>
            <a:off x="1069849" y="1298448"/>
            <a:ext cx="6917245" cy="3255264"/>
          </a:xfrm>
        </p:spPr>
        <p:txBody>
          <a:bodyPr vert="horz" lIns="91440" tIns="45720" rIns="91440" bIns="45720" rtlCol="0" anchor="ctr">
            <a:normAutofit/>
          </a:bodyPr>
          <a:lstStyle/>
          <a:p>
            <a:pPr algn="r"/>
            <a:r>
              <a:rPr lang="en-US" sz="6000">
                <a:solidFill>
                  <a:srgbClr val="FFFFFF"/>
                </a:solidFill>
              </a:rPr>
              <a:t>Definition</a:t>
            </a:r>
          </a:p>
        </p:txBody>
      </p:sp>
      <p:sp>
        <p:nvSpPr>
          <p:cNvPr id="3" name="Text Placeholder 2">
            <a:extLst>
              <a:ext uri="{FF2B5EF4-FFF2-40B4-BE49-F238E27FC236}">
                <a16:creationId xmlns:a16="http://schemas.microsoft.com/office/drawing/2014/main" id="{E4AABC8C-E145-3542-BABA-7C7C7092663C}"/>
              </a:ext>
            </a:extLst>
          </p:cNvPr>
          <p:cNvSpPr>
            <a:spLocks noGrp="1"/>
          </p:cNvSpPr>
          <p:nvPr>
            <p:ph type="body" idx="1"/>
          </p:nvPr>
        </p:nvSpPr>
        <p:spPr>
          <a:xfrm>
            <a:off x="8858384" y="2144121"/>
            <a:ext cx="3021621" cy="1709159"/>
          </a:xfrm>
        </p:spPr>
        <p:txBody>
          <a:bodyPr vert="horz" lIns="91440" tIns="45720" rIns="91440" bIns="45720" rtlCol="0" anchor="ctr">
            <a:normAutofit/>
          </a:bodyPr>
          <a:lstStyle/>
          <a:p>
            <a:r>
              <a:rPr lang="en-US" sz="1500">
                <a:solidFill>
                  <a:schemeClr val="tx1"/>
                </a:solidFill>
              </a:rPr>
              <a:t>We are trying to segment the bank customers to be able to:</a:t>
            </a:r>
          </a:p>
          <a:p>
            <a:r>
              <a:rPr lang="en-US" sz="1500">
                <a:solidFill>
                  <a:schemeClr val="tx1"/>
                </a:solidFill>
              </a:rPr>
              <a:t>Better market our products</a:t>
            </a:r>
          </a:p>
          <a:p>
            <a:r>
              <a:rPr lang="en-US" sz="1500">
                <a:solidFill>
                  <a:schemeClr val="tx1"/>
                </a:solidFill>
              </a:rPr>
              <a:t>Tailor our services to better meet customer needs based on the segments that they belong to.</a:t>
            </a:r>
          </a:p>
        </p:txBody>
      </p:sp>
    </p:spTree>
    <p:extLst>
      <p:ext uri="{BB962C8B-B14F-4D97-AF65-F5344CB8AC3E}">
        <p14:creationId xmlns:p14="http://schemas.microsoft.com/office/powerpoint/2010/main" val="27251065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0D44CB-FD20-7D4C-BBDD-0EDF9ADE5C71}"/>
              </a:ext>
            </a:extLst>
          </p:cNvPr>
          <p:cNvSpPr>
            <a:spLocks noGrp="1"/>
          </p:cNvSpPr>
          <p:nvPr>
            <p:ph type="title"/>
          </p:nvPr>
        </p:nvSpPr>
        <p:spPr>
          <a:xfrm>
            <a:off x="641667" y="5257630"/>
            <a:ext cx="10908667" cy="1021405"/>
          </a:xfrm>
        </p:spPr>
        <p:txBody>
          <a:bodyPr>
            <a:normAutofit/>
          </a:bodyPr>
          <a:lstStyle/>
          <a:p>
            <a:pPr algn="ctr"/>
            <a:r>
              <a:rPr lang="en-IN" b="1" dirty="0"/>
              <a:t>Questions to be answered</a:t>
            </a:r>
            <a:endParaRPr lang="en-US"/>
          </a:p>
        </p:txBody>
      </p:sp>
      <p:sp>
        <p:nvSpPr>
          <p:cNvPr id="14" name="Rectangle 13">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7C969B2-1934-44ED-A500-AFEAD7AA114B}"/>
              </a:ext>
            </a:extLst>
          </p:cNvPr>
          <p:cNvGraphicFramePr>
            <a:graphicFrameLocks noGrp="1"/>
          </p:cNvGraphicFramePr>
          <p:nvPr>
            <p:ph idx="1"/>
            <p:extLst>
              <p:ext uri="{D42A27DB-BD31-4B8C-83A1-F6EECF244321}">
                <p14:modId xmlns:p14="http://schemas.microsoft.com/office/powerpoint/2010/main" val="446222323"/>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59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8E0755-8825-7C4D-AFFC-A3528F16F32A}"/>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What does the data says</a:t>
            </a:r>
          </a:p>
        </p:txBody>
      </p:sp>
      <p:pic>
        <p:nvPicPr>
          <p:cNvPr id="5" name="Content Placeholder 4" descr="Text&#10;&#10;Description automatically generated with medium confidence">
            <a:extLst>
              <a:ext uri="{FF2B5EF4-FFF2-40B4-BE49-F238E27FC236}">
                <a16:creationId xmlns:a16="http://schemas.microsoft.com/office/drawing/2014/main" id="{72D8914C-3E70-DA4A-88B3-E0E844E68990}"/>
              </a:ext>
            </a:extLst>
          </p:cNvPr>
          <p:cNvPicPr>
            <a:picLocks noGrp="1" noChangeAspect="1"/>
          </p:cNvPicPr>
          <p:nvPr>
            <p:ph idx="1"/>
          </p:nvPr>
        </p:nvPicPr>
        <p:blipFill>
          <a:blip r:embed="rId2"/>
          <a:stretch>
            <a:fillRect/>
          </a:stretch>
        </p:blipFill>
        <p:spPr>
          <a:xfrm>
            <a:off x="1069847" y="1092882"/>
            <a:ext cx="10637520" cy="2340255"/>
          </a:xfrm>
          <a:prstGeom prst="rect">
            <a:avLst/>
          </a:prstGeom>
        </p:spPr>
      </p:pic>
    </p:spTree>
    <p:extLst>
      <p:ext uri="{BB962C8B-B14F-4D97-AF65-F5344CB8AC3E}">
        <p14:creationId xmlns:p14="http://schemas.microsoft.com/office/powerpoint/2010/main" val="4571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0A536-6384-EF49-9054-D5FB23A48BC3}"/>
              </a:ext>
            </a:extLst>
          </p:cNvPr>
          <p:cNvSpPr>
            <a:spLocks noGrp="1"/>
          </p:cNvSpPr>
          <p:nvPr>
            <p:ph type="title"/>
          </p:nvPr>
        </p:nvSpPr>
        <p:spPr>
          <a:xfrm>
            <a:off x="8895775" y="1123837"/>
            <a:ext cx="2947482" cy="4601183"/>
          </a:xfrm>
        </p:spPr>
        <p:txBody>
          <a:bodyPr>
            <a:normAutofit/>
          </a:bodyPr>
          <a:lstStyle/>
          <a:p>
            <a:r>
              <a:rPr lang="en-US" dirty="0"/>
              <a:t>How might we</a:t>
            </a:r>
          </a:p>
        </p:txBody>
      </p:sp>
      <p:sp>
        <p:nvSpPr>
          <p:cNvPr id="13" name="Rectangle 12">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0D8711B-83C4-4259-9B1D-F72D16DC7323}"/>
              </a:ext>
            </a:extLst>
          </p:cNvPr>
          <p:cNvGraphicFramePr>
            <a:graphicFrameLocks noGrp="1"/>
          </p:cNvGraphicFramePr>
          <p:nvPr>
            <p:ph idx="1"/>
            <p:extLst>
              <p:ext uri="{D42A27DB-BD31-4B8C-83A1-F6EECF244321}">
                <p14:modId xmlns:p14="http://schemas.microsoft.com/office/powerpoint/2010/main" val="3029562996"/>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56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29ED3-FFD2-E741-8A6D-032FF513340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Customer Segments</a:t>
            </a:r>
          </a:p>
        </p:txBody>
      </p:sp>
      <p:pic>
        <p:nvPicPr>
          <p:cNvPr id="7" name="Content Placeholder 6" descr="Chart, scatter chart&#10;&#10;Description automatically generated">
            <a:extLst>
              <a:ext uri="{FF2B5EF4-FFF2-40B4-BE49-F238E27FC236}">
                <a16:creationId xmlns:a16="http://schemas.microsoft.com/office/drawing/2014/main" id="{7DB70142-3714-2249-AB1C-D8548C95F53B}"/>
              </a:ext>
            </a:extLst>
          </p:cNvPr>
          <p:cNvPicPr>
            <a:picLocks noGrp="1" noChangeAspect="1"/>
          </p:cNvPicPr>
          <p:nvPr>
            <p:ph idx="1"/>
          </p:nvPr>
        </p:nvPicPr>
        <p:blipFill rotWithShape="1">
          <a:blip r:embed="rId2"/>
          <a:srcRect r="1738" b="-1"/>
          <a:stretch/>
        </p:blipFill>
        <p:spPr>
          <a:xfrm>
            <a:off x="1069848" y="470168"/>
            <a:ext cx="5236194" cy="3557016"/>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D7CC3D5D-8AA8-F84E-BB95-574DC5988A73}"/>
              </a:ext>
            </a:extLst>
          </p:cNvPr>
          <p:cNvPicPr>
            <a:picLocks noChangeAspect="1"/>
          </p:cNvPicPr>
          <p:nvPr/>
        </p:nvPicPr>
        <p:blipFill rotWithShape="1">
          <a:blip r:embed="rId3"/>
          <a:srcRect r="-4" b="1908"/>
          <a:stretch/>
        </p:blipFill>
        <p:spPr>
          <a:xfrm>
            <a:off x="6471173" y="405442"/>
            <a:ext cx="5236194" cy="3556755"/>
          </a:xfrm>
          <a:prstGeom prst="rect">
            <a:avLst/>
          </a:prstGeom>
        </p:spPr>
      </p:pic>
    </p:spTree>
    <p:extLst>
      <p:ext uri="{BB962C8B-B14F-4D97-AF65-F5344CB8AC3E}">
        <p14:creationId xmlns:p14="http://schemas.microsoft.com/office/powerpoint/2010/main" val="215778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9" name="Rectangle 58">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29ED3-FFD2-E741-8A6D-032FF513340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Customer Segments</a:t>
            </a:r>
          </a:p>
        </p:txBody>
      </p:sp>
      <p:pic>
        <p:nvPicPr>
          <p:cNvPr id="6" name="Content Placeholder 5" descr="Chart, scatter chart&#10;&#10;Description automatically generated">
            <a:extLst>
              <a:ext uri="{FF2B5EF4-FFF2-40B4-BE49-F238E27FC236}">
                <a16:creationId xmlns:a16="http://schemas.microsoft.com/office/drawing/2014/main" id="{A65E4BF2-2E0A-3546-8033-78A4B8BB19EF}"/>
              </a:ext>
            </a:extLst>
          </p:cNvPr>
          <p:cNvPicPr>
            <a:picLocks noGrp="1" noChangeAspect="1"/>
          </p:cNvPicPr>
          <p:nvPr>
            <p:ph idx="1"/>
          </p:nvPr>
        </p:nvPicPr>
        <p:blipFill rotWithShape="1">
          <a:blip r:embed="rId2"/>
          <a:srcRect r="1368" b="-3"/>
          <a:stretch/>
        </p:blipFill>
        <p:spPr>
          <a:xfrm>
            <a:off x="1069848" y="470168"/>
            <a:ext cx="5236194" cy="3557016"/>
          </a:xfrm>
          <a:prstGeom prst="rect">
            <a:avLst/>
          </a:prstGeom>
        </p:spPr>
      </p:pic>
      <p:pic>
        <p:nvPicPr>
          <p:cNvPr id="9" name="Picture 8" descr="A picture containing scatter chart&#10;&#10;Description automatically generated">
            <a:extLst>
              <a:ext uri="{FF2B5EF4-FFF2-40B4-BE49-F238E27FC236}">
                <a16:creationId xmlns:a16="http://schemas.microsoft.com/office/drawing/2014/main" id="{8158AF19-0327-2A48-8C3F-2D129825CAFA}"/>
              </a:ext>
            </a:extLst>
          </p:cNvPr>
          <p:cNvPicPr>
            <a:picLocks noChangeAspect="1"/>
          </p:cNvPicPr>
          <p:nvPr/>
        </p:nvPicPr>
        <p:blipFill rotWithShape="1">
          <a:blip r:embed="rId3"/>
          <a:srcRect t="837" r="-4" b="-4"/>
          <a:stretch/>
        </p:blipFill>
        <p:spPr>
          <a:xfrm>
            <a:off x="6466908" y="470174"/>
            <a:ext cx="5236194" cy="3556755"/>
          </a:xfrm>
          <a:prstGeom prst="rect">
            <a:avLst/>
          </a:prstGeom>
        </p:spPr>
      </p:pic>
    </p:spTree>
    <p:extLst>
      <p:ext uri="{BB962C8B-B14F-4D97-AF65-F5344CB8AC3E}">
        <p14:creationId xmlns:p14="http://schemas.microsoft.com/office/powerpoint/2010/main" val="36309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5" name="Rectangle 144">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1AE19A-0EB9-9E47-89EF-1197A7F470A9}"/>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Observations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10F9A27-95A2-F84A-A5E5-259FE0DE3474}"/>
              </a:ext>
            </a:extLst>
          </p:cNvPr>
          <p:cNvPicPr>
            <a:picLocks noGrp="1" noChangeAspect="1"/>
          </p:cNvPicPr>
          <p:nvPr>
            <p:ph idx="1"/>
          </p:nvPr>
        </p:nvPicPr>
        <p:blipFill>
          <a:blip r:embed="rId2"/>
          <a:stretch>
            <a:fillRect/>
          </a:stretch>
        </p:blipFill>
        <p:spPr>
          <a:xfrm>
            <a:off x="1069847" y="494523"/>
            <a:ext cx="10637520" cy="3536973"/>
          </a:xfrm>
          <a:prstGeom prst="rect">
            <a:avLst/>
          </a:prstGeom>
        </p:spPr>
      </p:pic>
    </p:spTree>
    <p:extLst>
      <p:ext uri="{BB962C8B-B14F-4D97-AF65-F5344CB8AC3E}">
        <p14:creationId xmlns:p14="http://schemas.microsoft.com/office/powerpoint/2010/main" val="15640271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45</TotalTime>
  <Words>344</Words>
  <Application>Microsoft Macintosh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Customer Segmentation</vt:lpstr>
      <vt:lpstr>Opportunity</vt:lpstr>
      <vt:lpstr>Definition</vt:lpstr>
      <vt:lpstr>Questions to be answered</vt:lpstr>
      <vt:lpstr>What does the data says</vt:lpstr>
      <vt:lpstr>How might we</vt:lpstr>
      <vt:lpstr>Customer Segments</vt:lpstr>
      <vt:lpstr>Customer Segments</vt:lpstr>
      <vt:lpstr>Observations</vt:lpstr>
      <vt:lpstr>Key takeaways &amp; Recommendations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Pradeep Singh</dc:creator>
  <cp:lastModifiedBy>Pradeep Singh</cp:lastModifiedBy>
  <cp:revision>5</cp:revision>
  <dcterms:created xsi:type="dcterms:W3CDTF">2021-07-09T02:39:04Z</dcterms:created>
  <dcterms:modified xsi:type="dcterms:W3CDTF">2021-07-09T17:57:20Z</dcterms:modified>
</cp:coreProperties>
</file>