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1" r:id="rId8"/>
    <p:sldId id="288" r:id="rId9"/>
    <p:sldId id="291" r:id="rId10"/>
    <p:sldId id="266" r:id="rId11"/>
    <p:sldId id="307" r:id="rId12"/>
    <p:sldId id="308" r:id="rId13"/>
    <p:sldId id="268" r:id="rId14"/>
    <p:sldId id="269" r:id="rId15"/>
    <p:sldId id="284"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7" d="100"/>
          <a:sy n="77" d="100"/>
        </p:scale>
        <p:origin x="86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1665" y="1142683"/>
            <a:ext cx="9144000" cy="2387600"/>
          </a:xfrm>
        </p:spPr>
        <p:txBody>
          <a:bodyPr/>
          <a:lstStyle/>
          <a:p>
            <a:r>
              <a:rPr lang="en-IN" altLang="zh-CN" b="1" dirty="0">
                <a:latin typeface="Times New Roman" panose="02020603050405020304"/>
                <a:ea typeface="SimSun" panose="02010600030101010101" pitchFamily="2" charset="-122"/>
                <a:cs typeface="Times New Roman" panose="02020603050405020304"/>
                <a:sym typeface="+mn-ea"/>
              </a:rPr>
              <a:t> Final Project Presentation</a:t>
            </a:r>
            <a:endParaRPr lang="en-US" dirty="0">
              <a:latin typeface="Times New Roman" panose="02020603050405020304"/>
              <a:ea typeface="SimSun" panose="02010600030101010101" pitchFamily="2" charset="-122"/>
              <a:cs typeface="Times New Roman" panose="02020603050405020304"/>
            </a:endParaRPr>
          </a:p>
        </p:txBody>
      </p:sp>
      <p:sp>
        <p:nvSpPr>
          <p:cNvPr id="3" name="Subtitle 2"/>
          <p:cNvSpPr>
            <a:spLocks noGrp="1"/>
          </p:cNvSpPr>
          <p:nvPr>
            <p:ph type="subTitle" idx="1"/>
          </p:nvPr>
        </p:nvSpPr>
        <p:spPr>
          <a:xfrm>
            <a:off x="1278951" y="4526597"/>
            <a:ext cx="9144000" cy="2115503"/>
          </a:xfrm>
          <a:ln>
            <a:solidFill>
              <a:schemeClr val="tx1"/>
            </a:solidFill>
          </a:ln>
        </p:spPr>
        <p:txBody>
          <a:bodyPr vert="horz" lIns="91440" tIns="45720" rIns="91440" bIns="45720" rtlCol="0" anchor="t">
            <a:normAutofit/>
          </a:bodyPr>
          <a:lstStyle/>
          <a:p>
            <a:pPr algn="l"/>
            <a:r>
              <a:rPr lang="en-IN" altLang="zh-CN">
                <a:solidFill>
                  <a:srgbClr val="FF0000"/>
                </a:solidFill>
              </a:rPr>
              <a:t>From –</a:t>
            </a:r>
            <a:r>
              <a:rPr lang="en-US" altLang="en-IN">
                <a:solidFill>
                  <a:srgbClr val="FF0000"/>
                </a:solidFill>
              </a:rPr>
              <a:t>SAHILPRASHAD</a:t>
            </a:r>
            <a:r>
              <a:rPr lang="en-IN" altLang="zh-CN">
                <a:solidFill>
                  <a:srgbClr val="FF0000"/>
                </a:solidFill>
              </a:rPr>
              <a:t>                        </a:t>
            </a:r>
            <a:r>
              <a:rPr lang="en-US" altLang="en-IN">
                <a:solidFill>
                  <a:srgbClr val="FF0000"/>
                </a:solidFill>
              </a:rPr>
              <a:t>                              Dr.  SANTOSH KUMAR</a:t>
            </a:r>
            <a:r>
              <a:rPr lang="en-IN" altLang="zh-CN">
                <a:solidFill>
                  <a:srgbClr val="FF0000"/>
                </a:solidFill>
              </a:rPr>
              <a:t> </a:t>
            </a:r>
            <a:endParaRPr lang="en-IN" altLang="en-US">
              <a:solidFill>
                <a:srgbClr val="FF0000"/>
              </a:solidFill>
            </a:endParaRPr>
          </a:p>
          <a:p>
            <a:pPr algn="l"/>
            <a:r>
              <a:rPr lang="en-IN" altLang="en-US">
                <a:solidFill>
                  <a:srgbClr val="FF0000"/>
                </a:solidFill>
              </a:rPr>
              <a:t>          </a:t>
            </a:r>
            <a:endParaRPr lang="en-IN" altLang="en-US">
              <a:solidFill>
                <a:srgbClr val="FF0000"/>
              </a:solidFill>
            </a:endParaRPr>
          </a:p>
        </p:txBody>
      </p:sp>
      <p:pic>
        <p:nvPicPr>
          <p:cNvPr id="1030" name="Picture 6"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08820" y="137160"/>
            <a:ext cx="2574925" cy="2414905"/>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3"/>
          <p:cNvSpPr txBox="1"/>
          <p:nvPr/>
        </p:nvSpPr>
        <p:spPr>
          <a:xfrm>
            <a:off x="6522802" y="4066222"/>
            <a:ext cx="3903440" cy="461665"/>
          </a:xfrm>
          <a:prstGeom prst="rect">
            <a:avLst/>
          </a:prstGeom>
          <a:noFill/>
        </p:spPr>
        <p:txBody>
          <a:bodyPr wrap="square" lIns="91440" tIns="45720" rIns="91440" bIns="45720" rtlCol="0" anchor="t">
            <a:spAutoFit/>
          </a:bodyPr>
          <a:lstStyle/>
          <a:p>
            <a:r>
              <a:rPr lang="en-IN" altLang="zh-CN" sz="2400" dirty="0">
                <a:latin typeface="Times New Roman" panose="02020603050405020304"/>
                <a:ea typeface="SimSun" panose="02010600030101010101" pitchFamily="2" charset="-122"/>
                <a:cs typeface="Times New Roman" panose="02020603050405020304"/>
              </a:rPr>
              <a:t>UNDER SUPERVISION OF</a:t>
            </a:r>
            <a:endParaRPr lang="zh-CN" altLang="en-US" sz="2400">
              <a:latin typeface="Times New Roman" panose="02020603050405020304"/>
              <a:ea typeface="SimSun" panose="02010600030101010101" pitchFamily="2" charset="-122"/>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Image segmentation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174750"/>
            <a:ext cx="11582400" cy="4953000"/>
          </a:xfrm>
        </p:spPr>
        <p:txBody>
          <a:bodyPr/>
          <a:p>
            <a:r>
              <a:rPr lang="en-US"/>
              <a:t>Image is broken down into various sub-group.</a:t>
            </a:r>
            <a:endParaRPr lang="en-US"/>
          </a:p>
          <a:p>
            <a:r>
              <a:rPr lang="en-US"/>
              <a:t>Reducing the complexity.</a:t>
            </a:r>
            <a:endParaRPr lang="en-US"/>
          </a:p>
          <a:p>
            <a:r>
              <a:rPr lang="en-US"/>
              <a:t>Distinguish each character by Image Scissoring algorithm.</a:t>
            </a:r>
            <a:endParaRPr lang="en-US"/>
          </a:p>
          <a:p>
            <a:r>
              <a:rPr lang="en-US"/>
              <a:t>Enhance the accuracy of Optical Character Recognition. </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Character Recognition</a:t>
            </a:r>
            <a:endParaRPr lang="en-US"/>
          </a:p>
        </p:txBody>
      </p:sp>
      <p:sp>
        <p:nvSpPr>
          <p:cNvPr id="3" name="Content Placeholder 2"/>
          <p:cNvSpPr>
            <a:spLocks noGrp="1"/>
          </p:cNvSpPr>
          <p:nvPr>
            <p:ph sz="half" idx="1"/>
          </p:nvPr>
        </p:nvSpPr>
        <p:spPr>
          <a:xfrm>
            <a:off x="609600" y="1174750"/>
            <a:ext cx="10798810" cy="4953000"/>
          </a:xfrm>
        </p:spPr>
        <p:txBody>
          <a:bodyPr/>
          <a:p>
            <a:r>
              <a:rPr lang="en-US"/>
              <a:t>Generate the plate information from input image </a:t>
            </a:r>
            <a:endParaRPr lang="en-US"/>
          </a:p>
          <a:p>
            <a:r>
              <a:rPr lang="en-US"/>
              <a:t>The basic process:</a:t>
            </a:r>
            <a:endParaRPr lang="en-US"/>
          </a:p>
          <a:p>
            <a:pPr marL="514350" indent="-514350">
              <a:buAutoNum type="arabicPeriod"/>
            </a:pPr>
            <a:r>
              <a:rPr lang="en-US"/>
              <a:t>Sample of characters are input for training in advance </a:t>
            </a:r>
            <a:endParaRPr lang="en-US"/>
          </a:p>
          <a:p>
            <a:pPr marL="514350" indent="-514350">
              <a:buAutoNum type="arabicPeriod"/>
            </a:pPr>
            <a:r>
              <a:rPr lang="en-US"/>
              <a:t>Input image of segment characters.</a:t>
            </a:r>
            <a:endParaRPr lang="en-US"/>
          </a:p>
          <a:p>
            <a:pPr marL="514350" indent="-514350">
              <a:buAutoNum type="arabicPeriod"/>
            </a:pPr>
            <a:r>
              <a:rPr lang="en-US"/>
              <a:t>Comparing input image with trained data.</a:t>
            </a:r>
            <a:endParaRPr lang="en-US"/>
          </a:p>
          <a:p>
            <a:pPr marL="514350" indent="-514350">
              <a:buAutoNum type="arabicPeriod"/>
            </a:pPr>
            <a:r>
              <a:rPr lang="en-US"/>
              <a:t>Output the results.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PYTHON</a:t>
            </a:r>
            <a:endParaRPr lang="en-IN" altLang="en-US"/>
          </a:p>
        </p:txBody>
      </p:sp>
      <p:sp>
        <p:nvSpPr>
          <p:cNvPr id="3" name="Content Placeholder 2"/>
          <p:cNvSpPr>
            <a:spLocks noGrp="1"/>
          </p:cNvSpPr>
          <p:nvPr>
            <p:ph sz="half" idx="1"/>
          </p:nvPr>
        </p:nvSpPr>
        <p:spPr>
          <a:xfrm>
            <a:off x="838200" y="1825625"/>
            <a:ext cx="8051800" cy="4351655"/>
          </a:xfrm>
        </p:spPr>
        <p:txBody>
          <a:bodyPr/>
          <a:lstStyle/>
          <a:p>
            <a:r>
              <a:rPr lang="en-US"/>
              <a:t>Python is a high-level, interpreted, general-purpose programming language. Its design philosophy emphasizes code readability with the use of significant indentation.</a:t>
            </a:r>
            <a:endParaRPr lang="en-US"/>
          </a:p>
          <a:p>
            <a:endParaRPr lang="en-US"/>
          </a:p>
          <a:p>
            <a:endParaRPr lang="en-US"/>
          </a:p>
        </p:txBody>
      </p:sp>
      <p:pic>
        <p:nvPicPr>
          <p:cNvPr id="124" name="Content Placeholder 123"/>
          <p:cNvPicPr>
            <a:picLocks noGrp="1"/>
          </p:cNvPicPr>
          <p:nvPr>
            <p:ph sz="half" idx="2"/>
          </p:nvPr>
        </p:nvPicPr>
        <p:blipFill>
          <a:blip r:embed="rId1"/>
          <a:stretch>
            <a:fillRect/>
          </a:stretch>
        </p:blipFill>
        <p:spPr>
          <a:xfrm>
            <a:off x="8890000" y="0"/>
            <a:ext cx="3234690" cy="2465705"/>
          </a:xfrm>
          <a:prstGeom prst="rect">
            <a:avLst/>
          </a:prstGeom>
          <a:noFill/>
          <a:ln w="9525">
            <a:noFill/>
          </a:ln>
        </p:spPr>
      </p:pic>
      <p:pic>
        <p:nvPicPr>
          <p:cNvPr id="125" name="Picture 124"/>
          <p:cNvPicPr/>
          <p:nvPr/>
        </p:nvPicPr>
        <p:blipFill>
          <a:blip r:embed="rId2"/>
          <a:stretch>
            <a:fillRect/>
          </a:stretch>
        </p:blipFill>
        <p:spPr>
          <a:xfrm>
            <a:off x="0" y="4638040"/>
            <a:ext cx="3850005" cy="2219960"/>
          </a:xfrm>
          <a:prstGeom prst="rect">
            <a:avLst/>
          </a:prstGeom>
          <a:noFill/>
          <a:ln w="9525">
            <a:noFill/>
          </a:ln>
        </p:spPr>
      </p:pic>
      <p:pic>
        <p:nvPicPr>
          <p:cNvPr id="126" name="Picture 125"/>
          <p:cNvPicPr/>
          <p:nvPr/>
        </p:nvPicPr>
        <p:blipFill>
          <a:blip r:embed="rId3"/>
          <a:stretch>
            <a:fillRect/>
          </a:stretch>
        </p:blipFill>
        <p:spPr>
          <a:xfrm>
            <a:off x="7186295" y="3844925"/>
            <a:ext cx="4811395" cy="30130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a:cs typeface="Calibri Light" panose="020F0302020204030204"/>
              </a:rPr>
              <a:t>OPENCV</a:t>
            </a:r>
            <a:endParaRPr lang="en-IN" altLang="en-US" dirty="0">
              <a:latin typeface="Times New Roman" panose="02020603050405020304"/>
              <a:cs typeface="Calibri Light" panose="020F0302020204030204"/>
            </a:endParaRPr>
          </a:p>
        </p:txBody>
      </p:sp>
      <p:sp>
        <p:nvSpPr>
          <p:cNvPr id="3" name="Content Placeholder 2"/>
          <p:cNvSpPr>
            <a:spLocks noGrp="1"/>
          </p:cNvSpPr>
          <p:nvPr>
            <p:ph sz="half" idx="1"/>
          </p:nvPr>
        </p:nvSpPr>
        <p:spPr>
          <a:xfrm>
            <a:off x="838200" y="1825625"/>
            <a:ext cx="10111105" cy="2160270"/>
          </a:xfrm>
        </p:spPr>
        <p:txBody>
          <a:bodyPr vert="horz" lIns="91440" tIns="45720" rIns="91440" bIns="45720" rtlCol="0" anchor="t">
            <a:normAutofit fontScale="92500" lnSpcReduction="10000"/>
          </a:bodyPr>
          <a:lstStyle/>
          <a:p>
            <a:r>
              <a:rPr lang="en-US" dirty="0">
                <a:ea typeface="+mn-lt"/>
                <a:cs typeface="+mn-lt"/>
              </a:rPr>
              <a:t>It is a cross-platform library using which we can develop real-time computer vision applications. It mainly focuses on image processing, video capture and analysis including feature like face detection and object </a:t>
            </a:r>
            <a:r>
              <a:rPr lang="en-US" dirty="0" err="1">
                <a:ea typeface="+mn-lt"/>
                <a:cs typeface="+mn-lt"/>
              </a:rPr>
              <a:t>detection.Currently</a:t>
            </a:r>
            <a:r>
              <a:rPr lang="en-US" dirty="0">
                <a:ea typeface="+mn-lt"/>
                <a:cs typeface="+mn-lt"/>
              </a:rPr>
              <a:t> Open CV supports a wide variety of programming languages like C++, Python, Java etc. and is available on different platforms including Windows, Linux, OS X, Android, iOS etc. </a:t>
            </a:r>
            <a:endParaRPr lang="en-US"/>
          </a:p>
        </p:txBody>
      </p:sp>
      <p:pic>
        <p:nvPicPr>
          <p:cNvPr id="4" name="Picture 4" descr="Icon&#10;&#10;Description automatically generated"/>
          <p:cNvPicPr>
            <a:picLocks noChangeAspect="1"/>
          </p:cNvPicPr>
          <p:nvPr/>
        </p:nvPicPr>
        <p:blipFill>
          <a:blip r:embed="rId1"/>
          <a:stretch>
            <a:fillRect/>
          </a:stretch>
        </p:blipFill>
        <p:spPr>
          <a:xfrm>
            <a:off x="1489023" y="3929304"/>
            <a:ext cx="2743200" cy="2759425"/>
          </a:xfrm>
          <a:prstGeom prst="rect">
            <a:avLst/>
          </a:prstGeom>
        </p:spPr>
      </p:pic>
      <p:pic>
        <p:nvPicPr>
          <p:cNvPr id="10" name="Picture 10" descr="Logo&#10;&#10;Description automatically generated"/>
          <p:cNvPicPr>
            <a:picLocks noGrp="1" noChangeAspect="1"/>
          </p:cNvPicPr>
          <p:nvPr>
            <p:ph sz="half" idx="2"/>
          </p:nvPr>
        </p:nvPicPr>
        <p:blipFill>
          <a:blip r:embed="rId2"/>
          <a:stretch>
            <a:fillRect/>
          </a:stretch>
        </p:blipFill>
        <p:spPr>
          <a:xfrm>
            <a:off x="6172200" y="4240569"/>
            <a:ext cx="5181600" cy="211974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a:ea typeface="+mj-lt"/>
                <a:cs typeface="+mj-lt"/>
              </a:rPr>
              <a:t>NUMPY</a:t>
            </a:r>
            <a:endParaRPr lang="en-US" dirty="0">
              <a:latin typeface="Times New Roman" panose="02020603050405020304"/>
            </a:endParaRPr>
          </a:p>
        </p:txBody>
      </p:sp>
      <p:sp>
        <p:nvSpPr>
          <p:cNvPr id="4" name="Content Placeholder 3"/>
          <p:cNvSpPr>
            <a:spLocks noGrp="1"/>
          </p:cNvSpPr>
          <p:nvPr>
            <p:ph sz="half" idx="2"/>
          </p:nvPr>
        </p:nvSpPr>
        <p:spPr>
          <a:xfrm>
            <a:off x="609600" y="772795"/>
            <a:ext cx="7105650" cy="5148580"/>
          </a:xfrm>
        </p:spPr>
        <p:txBody>
          <a:bodyPr vert="horz" lIns="91440" tIns="45720" rIns="91440" bIns="45720" rtlCol="0" anchor="t">
            <a:noAutofit/>
          </a:bodyPr>
          <a:lstStyle/>
          <a:p>
            <a:r>
              <a:rPr lang="en-IN" sz="2700" dirty="0">
                <a:ea typeface="+mn-lt"/>
                <a:cs typeface="+mn-lt"/>
              </a:rPr>
              <a:t>NumPy is a library for the Python programming language, adding support for large, multi-dimensional arrays and matrices, along with a large collection of </a:t>
            </a:r>
            <a:r>
              <a:rPr lang="en-IN" sz="2700" dirty="0" err="1">
                <a:ea typeface="+mn-lt"/>
                <a:cs typeface="+mn-lt"/>
              </a:rPr>
              <a:t>highlevel</a:t>
            </a:r>
            <a:r>
              <a:rPr lang="en-IN" sz="2700" dirty="0">
                <a:ea typeface="+mn-lt"/>
                <a:cs typeface="+mn-lt"/>
              </a:rPr>
              <a:t> mathematical functions to operate on these arrays. The ancestor of NumPy, Numeric, was originally created by Jim Hugunin with contributions </a:t>
            </a:r>
            <a:r>
              <a:rPr lang="en-US" altLang="en-IN" sz="2700" dirty="0">
                <a:ea typeface="+mn-lt"/>
                <a:cs typeface="+mn-lt"/>
              </a:rPr>
              <a:t>\ </a:t>
            </a:r>
            <a:r>
              <a:rPr lang="en-IN" sz="2700" dirty="0">
                <a:ea typeface="+mn-lt"/>
                <a:cs typeface="+mn-lt"/>
              </a:rPr>
              <a:t>from several other developers. In 2005, Travis Oliphant created NumPy by incorporating features of the competing Num array into Numeric, with extensive modifications. NumPy is opensource software and has many contributors</a:t>
            </a:r>
            <a:endParaRPr lang="en-IN" sz="2700" dirty="0">
              <a:ea typeface="+mn-lt"/>
              <a:cs typeface="+mn-lt"/>
            </a:endParaRPr>
          </a:p>
        </p:txBody>
      </p:sp>
      <p:pic>
        <p:nvPicPr>
          <p:cNvPr id="7" name="Picture 7" descr="A picture containing shape&#10;&#10;Description automatically generated"/>
          <p:cNvPicPr>
            <a:picLocks noGrp="1" noChangeAspect="1"/>
          </p:cNvPicPr>
          <p:nvPr>
            <p:ph sz="half" idx="1"/>
          </p:nvPr>
        </p:nvPicPr>
        <p:blipFill>
          <a:blip r:embed="rId1"/>
          <a:stretch>
            <a:fillRect/>
          </a:stretch>
        </p:blipFill>
        <p:spPr>
          <a:xfrm>
            <a:off x="7471347" y="566548"/>
            <a:ext cx="4457076" cy="230998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Century" panose="02040604050505020304" charset="0"/>
                <a:cs typeface="Century" panose="02040604050505020304" charset="0"/>
                <a:sym typeface="+mn-ea"/>
              </a:rPr>
              <a:t>CONCLUSION </a:t>
            </a:r>
            <a:endParaRPr lang="en-US" dirty="0"/>
          </a:p>
        </p:txBody>
      </p:sp>
      <p:sp>
        <p:nvSpPr>
          <p:cNvPr id="3" name="Content Placeholder 2"/>
          <p:cNvSpPr>
            <a:spLocks noGrp="1"/>
          </p:cNvSpPr>
          <p:nvPr>
            <p:ph sz="half" idx="1"/>
          </p:nvPr>
        </p:nvSpPr>
        <p:spPr>
          <a:xfrm>
            <a:off x="838200" y="1825625"/>
            <a:ext cx="10779760" cy="4615180"/>
          </a:xfrm>
        </p:spPr>
        <p:txBody>
          <a:bodyPr vert="horz" lIns="91440" tIns="45720" rIns="91440" bIns="45720" rtlCol="0" anchor="t">
            <a:normAutofit/>
          </a:bodyPr>
          <a:lstStyle/>
          <a:p>
            <a:r>
              <a:rPr lang="en-US" dirty="0">
                <a:ea typeface="Calibri" panose="020F0502020204030204"/>
                <a:cs typeface="Calibri" panose="020F0502020204030204"/>
              </a:rPr>
              <a:t>LNPR application has been developed on android phone making use of open source libraries.</a:t>
            </a:r>
            <a:endParaRPr lang="en-US" dirty="0">
              <a:ea typeface="Calibri" panose="020F0502020204030204"/>
              <a:cs typeface="Calibri" panose="020F0502020204030204"/>
            </a:endParaRPr>
          </a:p>
          <a:p>
            <a:r>
              <a:rPr lang="en-US" dirty="0">
                <a:ea typeface="Calibri" panose="020F0502020204030204"/>
                <a:cs typeface="Calibri" panose="020F0502020204030204"/>
              </a:rPr>
              <a:t>Different algorithms for images acquisition,image processing, plate detection, and character recognition has been implemented </a:t>
            </a:r>
            <a:endParaRPr lang="en-US" dirty="0">
              <a:ea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4003"/>
            <a:ext cx="10515600" cy="863600"/>
          </a:xfrm>
        </p:spPr>
        <p:txBody>
          <a:bodyPr>
            <a:normAutofit fontScale="90000"/>
          </a:bodyPr>
          <a:lstStyle/>
          <a:p>
            <a:r>
              <a:rPr lang="en-IN" altLang="zh-CN" dirty="0">
                <a:sym typeface="+mn-ea"/>
              </a:rPr>
              <a:t>                               </a:t>
            </a:r>
            <a:r>
              <a:rPr lang="en-IN" altLang="zh-CN" dirty="0">
                <a:latin typeface="Algerian" panose="04020705040A02060702" charset="0"/>
                <a:cs typeface="Algerian" panose="04020705040A02060702" charset="0"/>
                <a:sym typeface="+mn-ea"/>
              </a:rPr>
              <a:t>      CONTENTS</a:t>
            </a:r>
            <a:br>
              <a:rPr lang="zh-CN" altLang="en-US" dirty="0"/>
            </a:br>
            <a:endParaRPr lang="en-US" dirty="0"/>
          </a:p>
        </p:txBody>
      </p:sp>
      <p:sp>
        <p:nvSpPr>
          <p:cNvPr id="3" name="Content Placeholder 2"/>
          <p:cNvSpPr>
            <a:spLocks noGrp="1"/>
          </p:cNvSpPr>
          <p:nvPr>
            <p:ph idx="1"/>
          </p:nvPr>
        </p:nvSpPr>
        <p:spPr>
          <a:xfrm>
            <a:off x="838200" y="941705"/>
            <a:ext cx="10515600" cy="5920548"/>
          </a:xfrm>
        </p:spPr>
        <p:txBody>
          <a:bodyPr vert="horz" lIns="91440" tIns="45720" rIns="91440" bIns="45720" rtlCol="0" anchor="t">
            <a:noAutofit/>
          </a:bodyPr>
          <a:lstStyle/>
          <a:p>
            <a:pPr marL="514350" indent="-514350">
              <a:lnSpc>
                <a:spcPct val="250000"/>
              </a:lnSpc>
              <a:buAutoNum type="arabicPeriod"/>
            </a:pPr>
            <a:r>
              <a:rPr lang="en-US" altLang="en-IN" sz="2400" dirty="0">
                <a:latin typeface="Century" panose="02040604050505020304"/>
              </a:rPr>
              <a:t>INTRODUCTION</a:t>
            </a:r>
            <a:endParaRPr lang="en-US" altLang="en-IN" sz="2400" dirty="0">
              <a:latin typeface="Century" panose="02040604050505020304"/>
            </a:endParaRPr>
          </a:p>
          <a:p>
            <a:pPr marL="514350" indent="-514350">
              <a:lnSpc>
                <a:spcPct val="250000"/>
              </a:lnSpc>
              <a:buAutoNum type="arabicPeriod"/>
            </a:pPr>
            <a:r>
              <a:rPr lang="en-US" altLang="en-IN" sz="2400" dirty="0">
                <a:latin typeface="Century" panose="02040604050505020304"/>
              </a:rPr>
              <a:t>THEORIES</a:t>
            </a:r>
            <a:endParaRPr lang="en-US" altLang="en-IN" sz="2400" dirty="0">
              <a:latin typeface="Century" panose="02040604050505020304"/>
            </a:endParaRPr>
          </a:p>
          <a:p>
            <a:pPr marL="514350" indent="-514350">
              <a:lnSpc>
                <a:spcPct val="250000"/>
              </a:lnSpc>
              <a:buAutoNum type="arabicPeriod"/>
            </a:pPr>
            <a:r>
              <a:rPr lang="en-US" altLang="en-IN" sz="2400" dirty="0">
                <a:latin typeface="Century" panose="02040604050505020304"/>
              </a:rPr>
              <a:t>METHODOLOGY</a:t>
            </a:r>
            <a:endParaRPr lang="en-US" altLang="en-IN" sz="2400" dirty="0">
              <a:latin typeface="Century" panose="02040604050505020304"/>
            </a:endParaRPr>
          </a:p>
          <a:p>
            <a:pPr marL="514350" indent="-514350">
              <a:lnSpc>
                <a:spcPct val="250000"/>
              </a:lnSpc>
              <a:buAutoNum type="arabicPeriod"/>
            </a:pPr>
            <a:r>
              <a:rPr lang="en-US" altLang="en-IN" sz="2400" dirty="0">
                <a:latin typeface="Century" panose="02040604050505020304"/>
              </a:rPr>
              <a:t>RESULT</a:t>
            </a:r>
            <a:endParaRPr lang="en-US" altLang="en-IN" sz="2400" dirty="0">
              <a:latin typeface="Century" panose="02040604050505020304"/>
            </a:endParaRPr>
          </a:p>
          <a:p>
            <a:pPr marL="514350" indent="-514350">
              <a:lnSpc>
                <a:spcPct val="250000"/>
              </a:lnSpc>
              <a:buAutoNum type="arabicPeriod"/>
            </a:pPr>
            <a:r>
              <a:rPr lang="en-US" altLang="en-IN" sz="2400" dirty="0">
                <a:latin typeface="Century" panose="02040604050505020304"/>
              </a:rPr>
              <a:t>APPLICATION</a:t>
            </a:r>
            <a:endParaRPr lang="en-US" altLang="en-IN" sz="2400" dirty="0">
              <a:latin typeface="Century" panose="02040604050505020304"/>
            </a:endParaRPr>
          </a:p>
          <a:p>
            <a:pPr marL="514350" indent="-514350">
              <a:lnSpc>
                <a:spcPct val="250000"/>
              </a:lnSpc>
              <a:buAutoNum type="arabicPeriod"/>
            </a:pPr>
            <a:r>
              <a:rPr lang="en-US" altLang="en-IN" sz="2400" dirty="0">
                <a:latin typeface="Century" panose="02040604050505020304"/>
              </a:rPr>
              <a:t>CONCLUSION</a:t>
            </a:r>
            <a:endParaRPr lang="en-US" altLang="en-IN" sz="2400" dirty="0">
              <a:latin typeface="Century" panose="020406040505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a:t>
            </a:r>
            <a:r>
              <a:rPr lang="en-IN" altLang="en-US" dirty="0">
                <a:latin typeface="Times New Roman" panose="02020603050405020304"/>
                <a:cs typeface="Times New Roman" panose="02020603050405020304"/>
              </a:rPr>
              <a:t>   </a:t>
            </a:r>
            <a:r>
              <a:rPr lang="en-US" altLang="en-IN" dirty="0">
                <a:latin typeface="Times New Roman" panose="02020603050405020304"/>
                <a:cs typeface="Times New Roman" panose="02020603050405020304"/>
              </a:rPr>
              <a:t>OVERVIEW</a:t>
            </a:r>
            <a:endParaRPr lang="en-US" altLang="en-IN" dirty="0">
              <a:latin typeface="Times New Roman" panose="02020603050405020304"/>
              <a:cs typeface="Times New Roman" panose="02020603050405020304"/>
            </a:endParaRPr>
          </a:p>
        </p:txBody>
      </p:sp>
      <p:sp>
        <p:nvSpPr>
          <p:cNvPr id="3" name="Content Placeholder 2"/>
          <p:cNvSpPr>
            <a:spLocks noGrp="1"/>
          </p:cNvSpPr>
          <p:nvPr>
            <p:ph sz="half" idx="1"/>
          </p:nvPr>
        </p:nvSpPr>
        <p:spPr>
          <a:xfrm>
            <a:off x="838200" y="1825625"/>
            <a:ext cx="7790180" cy="5276850"/>
          </a:xfrm>
        </p:spPr>
        <p:txBody>
          <a:bodyPr vert="horz" lIns="91440" tIns="45720" rIns="91440" bIns="45720" rtlCol="0" anchor="t">
            <a:normAutofit/>
          </a:bodyPr>
          <a:lstStyle/>
          <a:p>
            <a:r>
              <a:rPr lang="en-US">
                <a:latin typeface="Times New Roman" panose="02020603050405020304"/>
                <a:cs typeface="Calibri" panose="020F0502020204030204"/>
              </a:rPr>
              <a:t>License plate recognitioni the extraction of license plate information from camera</a:t>
            </a:r>
            <a:endParaRPr lang="en-US">
              <a:latin typeface="Times New Roman" panose="02020603050405020304"/>
              <a:cs typeface="Calibri" panose="020F0502020204030204"/>
            </a:endParaRPr>
          </a:p>
          <a:p>
            <a:r>
              <a:rPr lang="en-US">
                <a:latin typeface="Times New Roman" panose="02020603050405020304"/>
                <a:cs typeface="Calibri" panose="020F0502020204030204"/>
              </a:rPr>
              <a:t>It makes use of the technology of image processing,optical character recognition</a:t>
            </a:r>
            <a:endParaRPr lang="en-US">
              <a:latin typeface="Times New Roman" panose="02020603050405020304"/>
              <a:cs typeface="Calibri" panose="020F0502020204030204"/>
            </a:endParaRPr>
          </a:p>
          <a:p>
            <a:r>
              <a:rPr lang="en-US">
                <a:latin typeface="Times New Roman" panose="02020603050405020304"/>
                <a:cs typeface="Calibri" panose="020F0502020204030204"/>
              </a:rPr>
              <a:t>It plays an impotant role in Intelligent  Transport System</a:t>
            </a:r>
            <a:endParaRPr lang="en-US">
              <a:latin typeface="Times New Roman" panose="02020603050405020304"/>
              <a:cs typeface="Calibri" panose="020F0502020204030204"/>
            </a:endParaRPr>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6" name="Picture 6" descr="Icon&#10;&#10;Description automatically generated"/>
          <p:cNvPicPr>
            <a:picLocks noGrp="1" noChangeAspect="1"/>
          </p:cNvPicPr>
          <p:nvPr>
            <p:ph sz="half" idx="2"/>
          </p:nvPr>
        </p:nvPicPr>
        <p:blipFill>
          <a:blip r:embed="rId2"/>
          <a:stretch>
            <a:fillRect/>
          </a:stretch>
        </p:blipFill>
        <p:spPr>
          <a:xfrm>
            <a:off x="8628322" y="2617436"/>
            <a:ext cx="3367321" cy="317994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a:cs typeface="Calibri Light" panose="020F0302020204030204"/>
              </a:rPr>
              <a:t>OBJECTIVE</a:t>
            </a:r>
            <a:endParaRPr lang="en-IN" altLang="en-US" dirty="0">
              <a:latin typeface="Times New Roman" panose="02020603050405020304"/>
              <a:cs typeface="Calibri Light" panose="020F0302020204030204"/>
            </a:endParaRPr>
          </a:p>
        </p:txBody>
      </p:sp>
      <p:sp>
        <p:nvSpPr>
          <p:cNvPr id="3" name="Content Placeholder 2"/>
          <p:cNvSpPr>
            <a:spLocks noGrp="1"/>
          </p:cNvSpPr>
          <p:nvPr>
            <p:ph sz="half" idx="1"/>
          </p:nvPr>
        </p:nvSpPr>
        <p:spPr>
          <a:xfrm>
            <a:off x="1125747" y="1368162"/>
            <a:ext cx="6973678" cy="4809118"/>
          </a:xfrm>
        </p:spPr>
        <p:txBody>
          <a:bodyPr vert="horz" lIns="91440" tIns="45720" rIns="91440" bIns="45720" rtlCol="0" anchor="t">
            <a:normAutofit/>
          </a:bodyPr>
          <a:lstStyle/>
          <a:p>
            <a:r>
              <a:rPr lang="en-US" altLang="en-IN" dirty="0">
                <a:ea typeface="Calibri" panose="020F0502020204030204"/>
                <a:cs typeface="Calibri" panose="020F0502020204030204"/>
              </a:rPr>
              <a:t>To study different algorithms of image processing</a:t>
            </a:r>
            <a:endParaRPr lang="en-US" altLang="en-IN" dirty="0">
              <a:ea typeface="Calibri" panose="020F0502020204030204"/>
              <a:cs typeface="Calibri" panose="020F0502020204030204"/>
            </a:endParaRPr>
          </a:p>
          <a:p>
            <a:r>
              <a:rPr lang="en-US" altLang="en-IN" dirty="0">
                <a:ea typeface="Calibri" panose="020F0502020204030204"/>
                <a:cs typeface="Calibri" panose="020F0502020204030204"/>
              </a:rPr>
              <a:t>To build a model to demonstrate the operations after the license plates are recognised</a:t>
            </a:r>
            <a:endParaRPr lang="en-US" altLang="en-IN" dirty="0">
              <a:ea typeface="Calibri" panose="020F0502020204030204"/>
              <a:cs typeface="Calibri" panose="020F0502020204030204"/>
            </a:endParaRPr>
          </a:p>
          <a:p>
            <a:r>
              <a:rPr lang="en-US" altLang="en-IN" dirty="0">
                <a:ea typeface="Calibri" panose="020F0502020204030204"/>
                <a:cs typeface="Calibri" panose="020F0502020204030204"/>
              </a:rPr>
              <a:t>To learn machine learning and its library.</a:t>
            </a:r>
            <a:endParaRPr lang="en-US" altLang="en-IN" dirty="0">
              <a:ea typeface="Calibri" panose="020F0502020204030204"/>
              <a:cs typeface="Calibri" panose="020F0502020204030204"/>
            </a:endParaRPr>
          </a:p>
        </p:txBody>
      </p:sp>
      <p:pic>
        <p:nvPicPr>
          <p:cNvPr id="102" name="Content Placeholder 101"/>
          <p:cNvPicPr>
            <a:picLocks noGrp="1"/>
          </p:cNvPicPr>
          <p:nvPr>
            <p:ph sz="half" idx="2"/>
          </p:nvPr>
        </p:nvPicPr>
        <p:blipFill>
          <a:blip r:embed="rId1"/>
          <a:stretch>
            <a:fillRect/>
          </a:stretch>
        </p:blipFill>
        <p:spPr>
          <a:xfrm>
            <a:off x="8099425" y="1825625"/>
            <a:ext cx="3508375" cy="28098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latin typeface="Times New Roman" panose="02020603050405020304"/>
                <a:cs typeface="Calibri Light" panose="020F0302020204030204"/>
              </a:rPr>
              <a:t>Image acquisition</a:t>
            </a:r>
            <a:endParaRPr lang="en-US" altLang="en-IN" dirty="0">
              <a:latin typeface="Times New Roman" panose="02020603050405020304"/>
              <a:cs typeface="Calibri Light" panose="020F0302020204030204"/>
            </a:endParaRPr>
          </a:p>
        </p:txBody>
      </p:sp>
      <p:sp>
        <p:nvSpPr>
          <p:cNvPr id="3" name="Content Placeholder 2"/>
          <p:cNvSpPr>
            <a:spLocks noGrp="1"/>
          </p:cNvSpPr>
          <p:nvPr>
            <p:ph sz="half" idx="1"/>
          </p:nvPr>
        </p:nvSpPr>
        <p:spPr>
          <a:xfrm>
            <a:off x="149225" y="1691005"/>
            <a:ext cx="7310120" cy="4881880"/>
          </a:xfrm>
        </p:spPr>
        <p:txBody>
          <a:bodyPr vert="horz" lIns="91440" tIns="45720" rIns="91440" bIns="45720" rtlCol="0" anchor="t">
            <a:normAutofit lnSpcReduction="10000"/>
          </a:bodyPr>
          <a:lstStyle/>
          <a:p>
            <a:r>
              <a:rPr lang="en-US" dirty="0">
                <a:latin typeface="Times New Roman" panose="02020603050405020304"/>
                <a:ea typeface="+mn-lt"/>
                <a:cs typeface="+mn-lt"/>
              </a:rPr>
              <a:t>Camera is essential element of LNPR system</a:t>
            </a:r>
            <a:endParaRPr lang="en-US" dirty="0">
              <a:latin typeface="Times New Roman" panose="02020603050405020304"/>
              <a:ea typeface="+mn-lt"/>
              <a:cs typeface="+mn-lt"/>
            </a:endParaRPr>
          </a:p>
          <a:p>
            <a:r>
              <a:rPr lang="en-US" dirty="0">
                <a:latin typeface="Times New Roman" panose="02020603050405020304"/>
                <a:ea typeface="+mn-lt"/>
                <a:cs typeface="+mn-lt"/>
              </a:rPr>
              <a:t>Camera is used to capture image of vehicle containing license plate information </a:t>
            </a:r>
            <a:endParaRPr lang="en-US" dirty="0">
              <a:latin typeface="Times New Roman" panose="02020603050405020304"/>
              <a:ea typeface="+mn-lt"/>
              <a:cs typeface="+mn-lt"/>
            </a:endParaRPr>
          </a:p>
          <a:p>
            <a:r>
              <a:rPr lang="en-US" dirty="0">
                <a:latin typeface="Times New Roman" panose="02020603050405020304"/>
                <a:ea typeface="+mn-lt"/>
                <a:cs typeface="+mn-lt"/>
              </a:rPr>
              <a:t>Camera can be triggered by:</a:t>
            </a:r>
            <a:endParaRPr lang="en-US" dirty="0">
              <a:latin typeface="Times New Roman" panose="02020603050405020304"/>
              <a:ea typeface="+mn-lt"/>
              <a:cs typeface="+mn-lt"/>
            </a:endParaRPr>
          </a:p>
          <a:p>
            <a:pPr marL="0" indent="0">
              <a:buNone/>
            </a:pPr>
            <a:r>
              <a:rPr lang="en-US" dirty="0">
                <a:latin typeface="Times New Roman" panose="02020603050405020304"/>
                <a:ea typeface="+mn-lt"/>
                <a:cs typeface="+mn-lt"/>
              </a:rPr>
              <a:t>            1.Hardware</a:t>
            </a:r>
            <a:endParaRPr lang="en-US" dirty="0">
              <a:latin typeface="Times New Roman" panose="02020603050405020304"/>
              <a:ea typeface="+mn-lt"/>
              <a:cs typeface="+mn-lt"/>
            </a:endParaRPr>
          </a:p>
          <a:p>
            <a:pPr marL="0" indent="0">
              <a:buNone/>
            </a:pPr>
            <a:r>
              <a:rPr lang="en-US" dirty="0">
                <a:latin typeface="Times New Roman" panose="02020603050405020304"/>
                <a:ea typeface="+mn-lt"/>
                <a:cs typeface="+mn-lt"/>
              </a:rPr>
              <a:t>            2.Software</a:t>
            </a:r>
            <a:endParaRPr lang="en-US" dirty="0">
              <a:latin typeface="Times New Roman" panose="02020603050405020304"/>
              <a:ea typeface="+mn-lt"/>
              <a:cs typeface="+mn-lt"/>
            </a:endParaRPr>
          </a:p>
          <a:p>
            <a:pPr marL="0" indent="0">
              <a:buNone/>
            </a:pPr>
            <a:r>
              <a:rPr lang="en-US" dirty="0">
                <a:latin typeface="Times New Roman" panose="02020603050405020304"/>
                <a:ea typeface="+mn-lt"/>
                <a:cs typeface="+mn-lt"/>
              </a:rPr>
              <a:t>            3. Free Flow </a:t>
            </a:r>
            <a:endParaRPr lang="en-US" dirty="0">
              <a:latin typeface="Times New Roman" panose="02020603050405020304"/>
              <a:ea typeface="+mn-lt"/>
              <a:cs typeface="+mn-lt"/>
            </a:endParaRPr>
          </a:p>
        </p:txBody>
      </p:sp>
      <p:pic>
        <p:nvPicPr>
          <p:cNvPr id="6" name="Picture 6" descr="Logo, company name&#10;&#10;Description automatically generated"/>
          <p:cNvPicPr>
            <a:picLocks noGrp="1" noChangeAspect="1"/>
          </p:cNvPicPr>
          <p:nvPr>
            <p:ph sz="half" idx="2"/>
          </p:nvPr>
        </p:nvPicPr>
        <p:blipFill>
          <a:blip r:embed="rId1"/>
          <a:stretch>
            <a:fillRect/>
          </a:stretch>
        </p:blipFill>
        <p:spPr>
          <a:xfrm>
            <a:off x="7400415" y="2112357"/>
            <a:ext cx="4806846" cy="369043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IN" dirty="0">
                <a:latin typeface="Times New Roman" panose="02020603050405020304"/>
                <a:cs typeface="Times New Roman" panose="02020603050405020304"/>
              </a:rPr>
              <a:t>Image Pre-processing </a:t>
            </a:r>
            <a:endParaRPr lang="en-US" altLang="en-IN" dirty="0">
              <a:latin typeface="Times New Roman" panose="02020603050405020304"/>
              <a:cs typeface="Times New Roman" panose="02020603050405020304"/>
            </a:endParaRPr>
          </a:p>
        </p:txBody>
      </p:sp>
      <p:sp>
        <p:nvSpPr>
          <p:cNvPr id="3" name="Content Placeholder 2"/>
          <p:cNvSpPr>
            <a:spLocks noGrp="1"/>
          </p:cNvSpPr>
          <p:nvPr>
            <p:ph sz="half" idx="1"/>
          </p:nvPr>
        </p:nvSpPr>
        <p:spPr>
          <a:xfrm>
            <a:off x="4662805" y="1480820"/>
            <a:ext cx="6955155" cy="5172710"/>
          </a:xfrm>
        </p:spPr>
        <p:txBody>
          <a:bodyPr vert="horz" lIns="91440" tIns="45720" rIns="91440" bIns="45720" rtlCol="0" anchor="t">
            <a:normAutofit/>
          </a:bodyPr>
          <a:lstStyle/>
          <a:p>
            <a:pPr marL="0" indent="0">
              <a:buNone/>
            </a:pPr>
            <a:r>
              <a:rPr lang="en-US" altLang="en-IN">
                <a:latin typeface="Times New Roman" panose="02020603050405020304"/>
                <a:cs typeface="Times New Roman" panose="02020603050405020304"/>
              </a:rPr>
              <a:t>Image capture need pre-processing</a:t>
            </a:r>
            <a:endParaRPr lang="en-US" altLang="en-IN">
              <a:latin typeface="Times New Roman" panose="02020603050405020304"/>
              <a:cs typeface="Times New Roman" panose="02020603050405020304"/>
            </a:endParaRPr>
          </a:p>
          <a:p>
            <a:r>
              <a:rPr lang="en-US" altLang="en-IN">
                <a:latin typeface="Times New Roman" panose="02020603050405020304"/>
                <a:cs typeface="Times New Roman" panose="02020603050405020304"/>
              </a:rPr>
              <a:t>To reduce the noise of background </a:t>
            </a:r>
            <a:endParaRPr lang="en-US" altLang="en-IN">
              <a:latin typeface="Times New Roman" panose="02020603050405020304"/>
              <a:cs typeface="Times New Roman" panose="02020603050405020304"/>
            </a:endParaRPr>
          </a:p>
          <a:p>
            <a:r>
              <a:rPr lang="en-US" altLang="en-IN">
                <a:latin typeface="Times New Roman" panose="02020603050405020304"/>
                <a:cs typeface="Times New Roman" panose="02020603050405020304"/>
              </a:rPr>
              <a:t>To sharpen plate information </a:t>
            </a:r>
            <a:endParaRPr lang="en-US" altLang="en-IN">
              <a:latin typeface="Times New Roman" panose="02020603050405020304"/>
              <a:cs typeface="Times New Roman" panose="02020603050405020304"/>
            </a:endParaRPr>
          </a:p>
          <a:p>
            <a:r>
              <a:rPr lang="en-US" altLang="en-IN">
                <a:latin typeface="Times New Roman" panose="02020603050405020304"/>
                <a:cs typeface="Times New Roman" panose="02020603050405020304"/>
              </a:rPr>
              <a:t>To enhance the processing speed                  of recognition</a:t>
            </a:r>
            <a:endParaRPr lang="en-US" altLang="en-IN">
              <a:latin typeface="Times New Roman" panose="02020603050405020304"/>
              <a:cs typeface="Times New Roman" panose="02020603050405020304"/>
            </a:endParaRPr>
          </a:p>
        </p:txBody>
      </p:sp>
      <p:pic>
        <p:nvPicPr>
          <p:cNvPr id="104" name="Content Placeholder 103"/>
          <p:cNvPicPr>
            <a:picLocks noGrp="1"/>
          </p:cNvPicPr>
          <p:nvPr>
            <p:ph sz="half" idx="2"/>
          </p:nvPr>
        </p:nvPicPr>
        <p:blipFill>
          <a:blip r:embed="rId1"/>
          <a:stretch>
            <a:fillRect/>
          </a:stretch>
        </p:blipFill>
        <p:spPr>
          <a:xfrm>
            <a:off x="217170" y="2089150"/>
            <a:ext cx="4321175" cy="40068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243"/>
          </a:xfrm>
        </p:spPr>
        <p:txBody>
          <a:bodyPr/>
          <a:lstStyle/>
          <a:p>
            <a:r>
              <a:rPr lang="en-US">
                <a:latin typeface="Times New Roman" panose="02020603050405020304"/>
                <a:cs typeface="Times New Roman" panose="02020603050405020304"/>
              </a:rPr>
              <a:t>Image Restoration</a:t>
            </a:r>
            <a:endParaRPr lang="en-US">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193022"/>
            <a:ext cx="10515600" cy="4983941"/>
          </a:xfrm>
        </p:spPr>
        <p:txBody>
          <a:bodyPr vert="horz" lIns="91440" tIns="45720" rIns="91440" bIns="45720" rtlCol="0" anchor="t">
            <a:normAutofit/>
          </a:bodyPr>
          <a:lstStyle/>
          <a:p>
            <a:r>
              <a:rPr lang="en-US" dirty="0">
                <a:latin typeface="Times New Roman" panose="02020603050405020304" pitchFamily="18" charset="0"/>
                <a:ea typeface="Calibri" panose="020F0502020204030204"/>
                <a:cs typeface="Times New Roman" panose="02020603050405020304" pitchFamily="18" charset="0"/>
              </a:rPr>
              <a:t>Improving the apperance of an image such as changing brightness and contrast etc.</a:t>
            </a:r>
            <a:endParaRPr lang="en-US" dirty="0">
              <a:latin typeface="Times New Roman" panose="02020603050405020304" pitchFamily="18" charset="0"/>
              <a:ea typeface="Calibri" panose="020F0502020204030204"/>
              <a:cs typeface="Times New Roman" panose="02020603050405020304" pitchFamily="18" charset="0"/>
            </a:endParaRPr>
          </a:p>
          <a:p>
            <a:r>
              <a:rPr lang="en-US" dirty="0">
                <a:latin typeface="Times New Roman" panose="02020603050405020304" pitchFamily="18" charset="0"/>
                <a:ea typeface="Calibri" panose="020F0502020204030204"/>
                <a:cs typeface="Times New Roman" panose="02020603050405020304" pitchFamily="18" charset="0"/>
              </a:rPr>
              <a:t>Restoration technique is based mathematical or prablistic model of image degradation </a:t>
            </a:r>
            <a:endParaRPr lang="en-US" dirty="0">
              <a:latin typeface="Times New Roman" panose="02020603050405020304" pitchFamily="18" charset="0"/>
              <a:ea typeface="Calibri" panose="020F0502020204030204"/>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Times New Roman" panose="02020603050405020304"/>
                <a:ea typeface="+mj-lt"/>
                <a:cs typeface="+mj-lt"/>
              </a:rPr>
              <a:t>DATA ANALYSIS PLAN</a:t>
            </a:r>
            <a:endParaRPr lang="en-US" dirty="0">
              <a:latin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Dataset has been divided as the training and the testing datasets. To train efficiently and effectively, we have considered 80% of total images as training dataset and the 20% of total images as testing data set to test the prediction accuracy. For simplicity, the images in our training data collection are classified into two categories as “with mask” and “without mask”. used a lightweight image classifier, MobileNetV2, which gives high accuracy and is well suited for mobile devices. In pre-processing steps, resized image to 224 × 224 pixels to maintain consistency. </a:t>
            </a:r>
            <a:endParaRPr lang="en-US">
              <a:ea typeface="Calibri" panose="020F0502020204030204"/>
              <a:cs typeface="Calibri" panose="020F0502020204030204"/>
            </a:endParaRPr>
          </a:p>
          <a:p>
            <a:r>
              <a:rPr lang="en-US" dirty="0">
                <a:ea typeface="+mn-lt"/>
                <a:cs typeface="+mn-lt"/>
              </a:rPr>
              <a:t>Trained model is deployed using OpenCV, many deep learning frameworks TensorFlow, Caffe and Torch use OpenCV for deployment. Model is applied on the real time video frames captured using webcam to detect people in the frame wearing mask or not.</a:t>
            </a:r>
            <a:endParaRPr lang="en-US" dirty="0"/>
          </a:p>
          <a:p>
            <a:endParaRPr lang="en-US" dirty="0">
              <a:ea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8821" y="749603"/>
            <a:ext cx="10515600" cy="1325563"/>
          </a:xfrm>
        </p:spPr>
        <p:txBody>
          <a:bodyPr/>
          <a:lstStyle/>
          <a:p>
            <a:r>
              <a:rPr lang="en-IN" altLang="en-US" dirty="0">
                <a:latin typeface="Century" panose="02040604050505020304" charset="0"/>
                <a:cs typeface="Century" panose="02040604050505020304" charset="0"/>
                <a:sym typeface="+mn-ea"/>
              </a:rPr>
              <a:t>SOFTWARE USED </a:t>
            </a:r>
            <a:endParaRPr lang="en-US" dirty="0"/>
          </a:p>
        </p:txBody>
      </p:sp>
      <p:sp>
        <p:nvSpPr>
          <p:cNvPr id="3" name="Content Placeholder 2"/>
          <p:cNvSpPr>
            <a:spLocks noGrp="1"/>
          </p:cNvSpPr>
          <p:nvPr>
            <p:ph sz="half" idx="1"/>
          </p:nvPr>
        </p:nvSpPr>
        <p:spPr>
          <a:xfrm>
            <a:off x="7725384" y="1014851"/>
            <a:ext cx="4317458" cy="4351655"/>
          </a:xfrm>
        </p:spPr>
        <p:txBody>
          <a:bodyPr>
            <a:normAutofit/>
          </a:bodyPr>
          <a:lstStyle/>
          <a:p>
            <a:r>
              <a:rPr lang="en-IN" altLang="en-US" sz="2400" dirty="0" err="1"/>
              <a:t>PyCharm:</a:t>
            </a:r>
            <a:r>
              <a:rPr lang="en-IN" sz="2400" dirty="0" err="1"/>
              <a:t>PyCharm</a:t>
            </a:r>
            <a:r>
              <a:rPr lang="en-IN" sz="2400" dirty="0"/>
              <a:t> is a dedicated Python Integrated Development Environment (IDE) providing a wide range of essential tools for Python developers, tightly integrated to create a convenient environment for productive Python, web, and data science development.</a:t>
            </a:r>
            <a:endParaRPr lang="en-IN" altLang="en-US" sz="2400"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4172</Words>
  <Application>WPS Presentation</Application>
  <PresentationFormat>Widescreen</PresentationFormat>
  <Paragraphs>96</Paragraphs>
  <Slides>15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15</vt:i4>
      </vt:variant>
    </vt:vector>
  </HeadingPairs>
  <TitlesOfParts>
    <vt:vector size="35" baseType="lpstr">
      <vt:lpstr>Arial</vt:lpstr>
      <vt:lpstr>SimSun</vt:lpstr>
      <vt:lpstr>Wingdings</vt:lpstr>
      <vt:lpstr>Times New Roman</vt:lpstr>
      <vt:lpstr>Algerian</vt:lpstr>
      <vt:lpstr>Century</vt:lpstr>
      <vt:lpstr>Calibri</vt:lpstr>
      <vt:lpstr>Calibri Light</vt:lpstr>
      <vt:lpstr>Wingdings</vt:lpstr>
      <vt:lpstr>Microsoft YaHei</vt:lpstr>
      <vt:lpstr>Arial Unicode MS</vt:lpstr>
      <vt:lpstr>Century</vt:lpstr>
      <vt:lpstr>Calibri</vt:lpstr>
      <vt:lpstr>Times New Roman</vt:lpstr>
      <vt:lpstr>Agency FB</vt:lpstr>
      <vt:lpstr>Arial Black</vt:lpstr>
      <vt:lpstr>Bahnschrift</vt:lpstr>
      <vt:lpstr>Bahnschrift SemiLight</vt:lpstr>
      <vt:lpstr>Informal Roman</vt:lpstr>
      <vt:lpstr>Blue Waves</vt:lpstr>
      <vt:lpstr> Final Project Presentation</vt:lpstr>
      <vt:lpstr>                                     CONTENTS </vt:lpstr>
      <vt:lpstr>                           INTRODUCTION</vt:lpstr>
      <vt:lpstr>OBJECTIVE</vt:lpstr>
      <vt:lpstr>PROBLEM STATEMENT</vt:lpstr>
      <vt:lpstr>                          MOTIVATION</vt:lpstr>
      <vt:lpstr>IMPLEMENTATION</vt:lpstr>
      <vt:lpstr>DATA ANALYSIS PLAN</vt:lpstr>
      <vt:lpstr>SOFTWARE USED </vt:lpstr>
      <vt:lpstr>PowerPoint 演示文稿</vt:lpstr>
      <vt:lpstr>PowerPoint 演示文稿</vt:lpstr>
      <vt:lpstr>PYTHON</vt:lpstr>
      <vt:lpstr>OPENCV</vt:lpstr>
      <vt:lpstr>NUMPY</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Presentation</dc:title>
  <dc:creator/>
  <cp:lastModifiedBy>prade</cp:lastModifiedBy>
  <cp:revision>482</cp:revision>
  <dcterms:created xsi:type="dcterms:W3CDTF">2022-08-13T23:08:00Z</dcterms:created>
  <dcterms:modified xsi:type="dcterms:W3CDTF">2022-08-17T20:06:05Z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B7DF6C55F5034E8B8F504997B04CC0D6</vt:lpwstr>
  </property>
  <property fmtid="{D5CDD505-2E9C-101B-9397-08002B2CF9AE}" pid="3" name="KSOProductBuildVer">
    <vt:lpwstr>1033-11.2.0.11254</vt:lpwstr>
  </property>
</Properties>
</file>