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81" r:id="rId2"/>
    <p:sldId id="277" r:id="rId3"/>
    <p:sldId id="269" r:id="rId4"/>
    <p:sldId id="268" r:id="rId5"/>
    <p:sldId id="280" r:id="rId6"/>
    <p:sldId id="274" r:id="rId7"/>
    <p:sldId id="279" r:id="rId8"/>
    <p:sldId id="272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01" y="-5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660C88D-1495-4C57-859B-D6B647F30B12}" type="datetimeFigureOut">
              <a:rPr lang="en-US" smtClean="0"/>
              <a:pPr/>
              <a:t>03-Aug-20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591F2B9-DCCD-48C9-A5F3-2D5345E86F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660C88D-1495-4C57-859B-D6B647F30B12}" type="datetimeFigureOut">
              <a:rPr lang="en-US" smtClean="0"/>
              <a:pPr/>
              <a:t>03-Aug-20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91F2B9-DCCD-48C9-A5F3-2D5345E86F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660C88D-1495-4C57-859B-D6B647F30B12}" type="datetimeFigureOut">
              <a:rPr lang="en-US" smtClean="0"/>
              <a:pPr/>
              <a:t>03-Aug-20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91F2B9-DCCD-48C9-A5F3-2D5345E86F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660C88D-1495-4C57-859B-D6B647F30B12}" type="datetimeFigureOut">
              <a:rPr lang="en-US" smtClean="0"/>
              <a:pPr/>
              <a:t>03-Aug-20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91F2B9-DCCD-48C9-A5F3-2D5345E86F1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660C88D-1495-4C57-859B-D6B647F30B12}" type="datetimeFigureOut">
              <a:rPr lang="en-US" smtClean="0"/>
              <a:pPr/>
              <a:t>03-Aug-20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91F2B9-DCCD-48C9-A5F3-2D5345E86F1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660C88D-1495-4C57-859B-D6B647F30B12}" type="datetimeFigureOut">
              <a:rPr lang="en-US" smtClean="0"/>
              <a:pPr/>
              <a:t>03-Aug-20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91F2B9-DCCD-48C9-A5F3-2D5345E86F1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660C88D-1495-4C57-859B-D6B647F30B12}" type="datetimeFigureOut">
              <a:rPr lang="en-US" smtClean="0"/>
              <a:pPr/>
              <a:t>03-Aug-20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91F2B9-DCCD-48C9-A5F3-2D5345E86F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660C88D-1495-4C57-859B-D6B647F30B12}" type="datetimeFigureOut">
              <a:rPr lang="en-US" smtClean="0"/>
              <a:pPr/>
              <a:t>03-Aug-20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91F2B9-DCCD-48C9-A5F3-2D5345E86F1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660C88D-1495-4C57-859B-D6B647F30B12}" type="datetimeFigureOut">
              <a:rPr lang="en-US" smtClean="0"/>
              <a:pPr/>
              <a:t>03-Aug-20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91F2B9-DCCD-48C9-A5F3-2D5345E86F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0660C88D-1495-4C57-859B-D6B647F30B12}" type="datetimeFigureOut">
              <a:rPr lang="en-US" smtClean="0"/>
              <a:pPr/>
              <a:t>03-Aug-20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91F2B9-DCCD-48C9-A5F3-2D5345E86F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660C88D-1495-4C57-859B-D6B647F30B12}" type="datetimeFigureOut">
              <a:rPr lang="en-US" smtClean="0"/>
              <a:pPr/>
              <a:t>03-Aug-20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591F2B9-DCCD-48C9-A5F3-2D5345E86F1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0660C88D-1495-4C57-859B-D6B647F30B12}" type="datetimeFigureOut">
              <a:rPr lang="en-US" smtClean="0"/>
              <a:pPr/>
              <a:t>03-Aug-20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E591F2B9-DCCD-48C9-A5F3-2D5345E86F1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8600" y="533400"/>
            <a:ext cx="84582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b="1" dirty="0" smtClean="0">
                <a:latin typeface="Calibri" pitchFamily="34" charset="0"/>
                <a:cs typeface="Calibri" pitchFamily="34" charset="0"/>
              </a:rPr>
              <a:t>Ministry/ Organization name: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   </a:t>
            </a:r>
          </a:p>
          <a:p>
            <a:r>
              <a:rPr lang="en-US" sz="2800" dirty="0" smtClean="0">
                <a:latin typeface="Calibri" pitchFamily="34" charset="0"/>
                <a:cs typeface="Calibri" pitchFamily="34" charset="0"/>
              </a:rPr>
              <a:t>			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Poornima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Institute of Engineering and    Technology,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Jaipur</a:t>
            </a:r>
            <a:endParaRPr lang="en-US" sz="28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800" dirty="0" smtClean="0">
                <a:latin typeface="Calibri" pitchFamily="34" charset="0"/>
                <a:cs typeface="Calibri" pitchFamily="34" charset="0"/>
              </a:rPr>
              <a:t/>
            </a:r>
            <a:br>
              <a:rPr lang="en-US" sz="2800" dirty="0" smtClean="0">
                <a:latin typeface="Calibri" pitchFamily="34" charset="0"/>
                <a:cs typeface="Calibri" pitchFamily="34" charset="0"/>
              </a:rPr>
            </a:br>
            <a:r>
              <a:rPr lang="en-US" sz="2800" b="1" dirty="0" smtClean="0">
                <a:latin typeface="Calibri" pitchFamily="34" charset="0"/>
                <a:cs typeface="Calibri" pitchFamily="34" charset="0"/>
              </a:rPr>
              <a:t>Problem Statement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:</a:t>
            </a:r>
            <a:r>
              <a:rPr lang="en-US" sz="2800" dirty="0" smtClean="0">
                <a:solidFill>
                  <a:schemeClr val="accent2"/>
                </a:solidFill>
                <a:latin typeface="Calibri" pitchFamily="34" charset="0"/>
                <a:cs typeface="Calibri" pitchFamily="34" charset="0"/>
              </a:rPr>
              <a:t>  </a:t>
            </a:r>
            <a:r>
              <a:rPr lang="en-US" sz="2800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Intelligent attendance solution for 		                            MGNREGA workers.</a:t>
            </a:r>
            <a:r>
              <a:rPr lang="en-US" sz="2800" dirty="0" smtClean="0">
                <a:solidFill>
                  <a:schemeClr val="accent2"/>
                </a:solidFill>
                <a:latin typeface="Calibri" pitchFamily="34" charset="0"/>
                <a:cs typeface="Calibri" pitchFamily="34" charset="0"/>
              </a:rPr>
              <a:t> </a:t>
            </a:r>
          </a:p>
          <a:p>
            <a:pPr lvl="0"/>
            <a:r>
              <a:rPr lang="en-US" sz="2800" b="1" dirty="0" smtClean="0">
                <a:latin typeface="Calibri" pitchFamily="34" charset="0"/>
                <a:cs typeface="Calibri" pitchFamily="34" charset="0"/>
              </a:rPr>
              <a:t>Problem Statement No.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: </a:t>
            </a:r>
            <a:r>
              <a:rPr lang="en-US" sz="2400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MK203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br>
              <a:rPr lang="en-US" sz="2800" dirty="0" smtClean="0">
                <a:latin typeface="Calibri" pitchFamily="34" charset="0"/>
                <a:cs typeface="Calibri" pitchFamily="34" charset="0"/>
              </a:rPr>
            </a:br>
            <a:r>
              <a:rPr lang="en-US" sz="2800" b="1" dirty="0" smtClean="0">
                <a:latin typeface="Calibri" pitchFamily="34" charset="0"/>
                <a:cs typeface="Calibri" pitchFamily="34" charset="0"/>
              </a:rPr>
              <a:t>Team Name :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	     SNAPDRAGON2.0</a:t>
            </a:r>
            <a:br>
              <a:rPr lang="en-US" sz="2800" dirty="0" smtClean="0">
                <a:latin typeface="Calibri" pitchFamily="34" charset="0"/>
                <a:cs typeface="Calibri" pitchFamily="34" charset="0"/>
              </a:rPr>
            </a:br>
            <a:r>
              <a:rPr lang="en-US" sz="2800" b="1" dirty="0" smtClean="0">
                <a:latin typeface="Calibri" pitchFamily="34" charset="0"/>
                <a:cs typeface="Calibri" pitchFamily="34" charset="0"/>
              </a:rPr>
              <a:t>Team Leader Name: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 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Pradeep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Singh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Choudhary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	</a:t>
            </a:r>
            <a:br>
              <a:rPr lang="en-US" sz="2800" dirty="0" smtClean="0">
                <a:latin typeface="Calibri" pitchFamily="34" charset="0"/>
                <a:cs typeface="Calibri" pitchFamily="34" charset="0"/>
              </a:rPr>
            </a:br>
            <a:r>
              <a:rPr lang="en-US" sz="2800" b="1" dirty="0" smtClean="0">
                <a:latin typeface="Calibri" pitchFamily="34" charset="0"/>
                <a:cs typeface="Calibri" pitchFamily="34" charset="0"/>
              </a:rPr>
              <a:t>College Code : 	    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C-25158</a:t>
            </a:r>
            <a:r>
              <a:rPr lang="en-US" sz="2800" b="1" dirty="0" smtClean="0">
                <a:latin typeface="Calibri" pitchFamily="34" charset="0"/>
                <a:cs typeface="Calibri" pitchFamily="34" charset="0"/>
              </a:rPr>
              <a:t>	 </a:t>
            </a:r>
            <a:endParaRPr lang="en-US" sz="2800" b="1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914400"/>
            <a:ext cx="7162800" cy="4724400"/>
          </a:xfrm>
        </p:spPr>
        <p:txBody>
          <a:bodyPr>
            <a:noAutofit/>
          </a:bodyPr>
          <a:lstStyle/>
          <a:p>
            <a:r>
              <a:rPr lang="en-US" sz="2200" b="1" dirty="0" smtClean="0">
                <a:latin typeface="Calibri(body)"/>
                <a:cs typeface="Times New Roman" pitchFamily="18" charset="0"/>
              </a:rPr>
              <a:t>Muster Rolls are not maintained &amp; checked properly by the </a:t>
            </a:r>
            <a:r>
              <a:rPr lang="en-US" sz="2200" b="1" dirty="0" err="1" smtClean="0">
                <a:latin typeface="Calibri(body)"/>
                <a:cs typeface="Times New Roman" pitchFamily="18" charset="0"/>
              </a:rPr>
              <a:t>Panchayats</a:t>
            </a:r>
            <a:r>
              <a:rPr lang="en-US" sz="2200" b="1" dirty="0" smtClean="0">
                <a:latin typeface="Calibri(body)"/>
                <a:cs typeface="Times New Roman" pitchFamily="18" charset="0"/>
              </a:rPr>
              <a:t>.</a:t>
            </a:r>
          </a:p>
          <a:p>
            <a:endParaRPr lang="en-US" sz="2200" dirty="0" smtClean="0">
              <a:latin typeface="Calibri(body)"/>
              <a:cs typeface="Times New Roman" pitchFamily="18" charset="0"/>
            </a:endParaRPr>
          </a:p>
          <a:p>
            <a:r>
              <a:rPr lang="en-US" sz="2200" dirty="0" smtClean="0">
                <a:latin typeface="Calibri(body)"/>
                <a:cs typeface="Times New Roman" pitchFamily="18" charset="0"/>
              </a:rPr>
              <a:t>Corruption has been cited as a problem in MGNREGA implementation </a:t>
            </a:r>
            <a:r>
              <a:rPr lang="en-US" sz="2200" dirty="0" smtClean="0">
                <a:solidFill>
                  <a:srgbClr val="C00000"/>
                </a:solidFill>
                <a:latin typeface="Calibri(body)"/>
                <a:cs typeface="Times New Roman" pitchFamily="18" charset="0"/>
              </a:rPr>
              <a:t>due to fraud Attendance.</a:t>
            </a:r>
          </a:p>
          <a:p>
            <a:endParaRPr lang="en-US" sz="2200" dirty="0" smtClean="0">
              <a:latin typeface="Calibri(body)"/>
              <a:cs typeface="Times New Roman" pitchFamily="18" charset="0"/>
            </a:endParaRPr>
          </a:p>
          <a:p>
            <a:r>
              <a:rPr lang="en-US" sz="2200" b="1" dirty="0" smtClean="0">
                <a:latin typeface="Calibri(body)"/>
                <a:cs typeface="Times New Roman" pitchFamily="18" charset="0"/>
              </a:rPr>
              <a:t>Delay in fund allocation &amp; payment of wages</a:t>
            </a:r>
            <a:r>
              <a:rPr lang="en-US" sz="2200" dirty="0" smtClean="0">
                <a:latin typeface="Calibri(body)"/>
                <a:cs typeface="Times New Roman" pitchFamily="18" charset="0"/>
              </a:rPr>
              <a:t> .</a:t>
            </a:r>
          </a:p>
          <a:p>
            <a:endParaRPr lang="en-US" sz="2200" dirty="0" smtClean="0">
              <a:latin typeface="Calibri(body)"/>
              <a:cs typeface="Times New Roman" pitchFamily="18" charset="0"/>
            </a:endParaRPr>
          </a:p>
          <a:p>
            <a:r>
              <a:rPr lang="en-US" sz="2200" dirty="0" smtClean="0">
                <a:latin typeface="Calibri(body)"/>
                <a:cs typeface="Times New Roman" pitchFamily="18" charset="0"/>
              </a:rPr>
              <a:t>Irregularities at work sites are common.</a:t>
            </a:r>
          </a:p>
          <a:p>
            <a:endParaRPr lang="en-US" sz="2200" dirty="0" smtClean="0">
              <a:latin typeface="Calibri(body)"/>
              <a:cs typeface="Times New Roman" pitchFamily="18" charset="0"/>
            </a:endParaRPr>
          </a:p>
          <a:p>
            <a:r>
              <a:rPr lang="en-US" sz="2200" dirty="0" smtClean="0">
                <a:latin typeface="Calibri(body)"/>
                <a:cs typeface="Times New Roman" pitchFamily="18" charset="0"/>
              </a:rPr>
              <a:t>Mates are often incapable of managing the worksites.</a:t>
            </a:r>
          </a:p>
          <a:p>
            <a:endParaRPr lang="en-US" sz="2200" dirty="0" smtClean="0">
              <a:latin typeface="Calibri(body)"/>
              <a:cs typeface="Times New Roman" pitchFamily="18" charset="0"/>
            </a:endParaRPr>
          </a:p>
          <a:p>
            <a:r>
              <a:rPr lang="en-US" sz="2200" dirty="0" smtClean="0">
                <a:solidFill>
                  <a:srgbClr val="C00000"/>
                </a:solidFill>
                <a:latin typeface="Calibri(body)"/>
                <a:cs typeface="Times New Roman" pitchFamily="18" charset="0"/>
              </a:rPr>
              <a:t>Workers are not Arriving On time for Work.</a:t>
            </a:r>
          </a:p>
          <a:p>
            <a:endParaRPr lang="en-US" sz="2200" dirty="0">
              <a:latin typeface="Calibri(body)"/>
              <a:cs typeface="Times New Roman" pitchFamily="18" charset="0"/>
            </a:endParaRPr>
          </a:p>
        </p:txBody>
      </p:sp>
      <p:pic>
        <p:nvPicPr>
          <p:cNvPr id="4" name="Picture 3" descr="muste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8900" y="4343400"/>
            <a:ext cx="2705100" cy="20574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57200" y="0"/>
            <a:ext cx="8001000" cy="8382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Calibri" pitchFamily="34" charset="0"/>
                <a:ea typeface="+mj-ea"/>
                <a:cs typeface="Calibri" pitchFamily="34" charset="0"/>
              </a:rPr>
              <a:t>Problems Faced Till Now:-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Calibri" pitchFamily="34" charset="0"/>
              <a:ea typeface="+mj-ea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447800"/>
            <a:ext cx="9067800" cy="46482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4600" dirty="0" smtClean="0"/>
          </a:p>
          <a:p>
            <a:pPr>
              <a:buNone/>
            </a:pPr>
            <a:endParaRPr lang="en-US" sz="4600" dirty="0" smtClean="0"/>
          </a:p>
          <a:p>
            <a:pPr marL="1154430" lvl="1" indent="-742950">
              <a:buFont typeface="+mj-lt"/>
              <a:buAutoNum type="arabicPeriod"/>
            </a:pPr>
            <a:endParaRPr lang="en-US" sz="4000" dirty="0" smtClean="0"/>
          </a:p>
          <a:p>
            <a:pPr marL="914400" indent="-914400">
              <a:buFont typeface="+mj-lt"/>
              <a:buAutoNum type="arabicPeriod"/>
            </a:pPr>
            <a:endParaRPr lang="en-US" sz="4600" dirty="0" smtClean="0"/>
          </a:p>
          <a:p>
            <a:pPr lvl="1">
              <a:buNone/>
            </a:pPr>
            <a:endParaRPr lang="en-US" sz="4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ctr"/>
            <a:r>
              <a:rPr lang="en-US" sz="4400" b="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Solution</a:t>
            </a:r>
            <a:endParaRPr lang="en-US" sz="4400" b="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819400" y="1524000"/>
            <a:ext cx="32766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Smart Attendance</a:t>
            </a:r>
          </a:p>
        </p:txBody>
      </p:sp>
      <p:sp>
        <p:nvSpPr>
          <p:cNvPr id="9" name="Down Arrow 8"/>
          <p:cNvSpPr/>
          <p:nvPr/>
        </p:nvSpPr>
        <p:spPr>
          <a:xfrm>
            <a:off x="4343400" y="2209800"/>
            <a:ext cx="3810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600200" y="2895600"/>
            <a:ext cx="5715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685800" y="3505200"/>
            <a:ext cx="2209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Entry Attendance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6324600" y="3505200"/>
            <a:ext cx="22098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Report Submission</a:t>
            </a:r>
            <a:endParaRPr lang="en-US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3505200" y="3505200"/>
            <a:ext cx="20574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Exit Attendance</a:t>
            </a:r>
            <a:endParaRPr lang="en-US" dirty="0"/>
          </a:p>
        </p:txBody>
      </p:sp>
      <p:sp>
        <p:nvSpPr>
          <p:cNvPr id="15" name="Down Arrow 14"/>
          <p:cNvSpPr/>
          <p:nvPr/>
        </p:nvSpPr>
        <p:spPr>
          <a:xfrm>
            <a:off x="1447800" y="2895600"/>
            <a:ext cx="381000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4343400" y="2895600"/>
            <a:ext cx="381000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>
            <a:off x="7162800" y="2895600"/>
            <a:ext cx="304800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28600" y="4800600"/>
            <a:ext cx="28194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Attendance Taken through Web/App IN online mode.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172200" y="4800600"/>
            <a:ext cx="2743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After taking Attendance report is daily updated in database.</a:t>
            </a:r>
            <a:endParaRPr lang="en-US" b="1" dirty="0"/>
          </a:p>
        </p:txBody>
      </p:sp>
      <p:sp>
        <p:nvSpPr>
          <p:cNvPr id="20" name="Rectangle 19"/>
          <p:cNvSpPr/>
          <p:nvPr/>
        </p:nvSpPr>
        <p:spPr>
          <a:xfrm>
            <a:off x="3352800" y="4800600"/>
            <a:ext cx="25146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Attendance is verified by Supervisor.</a:t>
            </a:r>
            <a:endParaRPr lang="en-US" dirty="0"/>
          </a:p>
        </p:txBody>
      </p:sp>
      <p:sp>
        <p:nvSpPr>
          <p:cNvPr id="21" name="Down Arrow 20"/>
          <p:cNvSpPr/>
          <p:nvPr/>
        </p:nvSpPr>
        <p:spPr>
          <a:xfrm>
            <a:off x="1524000" y="4191000"/>
            <a:ext cx="3048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wn Arrow 21"/>
          <p:cNvSpPr/>
          <p:nvPr/>
        </p:nvSpPr>
        <p:spPr>
          <a:xfrm>
            <a:off x="4419600" y="4114800"/>
            <a:ext cx="3048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22"/>
          <p:cNvSpPr/>
          <p:nvPr/>
        </p:nvSpPr>
        <p:spPr>
          <a:xfrm>
            <a:off x="7239000" y="4114800"/>
            <a:ext cx="304800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>
            <a:noAutofit/>
          </a:bodyPr>
          <a:lstStyle/>
          <a:p>
            <a:r>
              <a:rPr lang="en-US" sz="2000" dirty="0" smtClean="0">
                <a:latin typeface="Calibri(body)"/>
                <a:cs typeface="Times New Roman" pitchFamily="18" charset="0"/>
              </a:rPr>
              <a:t>Make an web application of attendance by using </a:t>
            </a:r>
            <a:r>
              <a:rPr lang="en-US" sz="2000" b="1" dirty="0" err="1" smtClean="0">
                <a:solidFill>
                  <a:srgbClr val="FF0000"/>
                </a:solidFill>
                <a:latin typeface="Calibri(body)"/>
                <a:cs typeface="Times New Roman" pitchFamily="18" charset="0"/>
              </a:rPr>
              <a:t>Aadhar</a:t>
            </a:r>
            <a:r>
              <a:rPr lang="en-US" sz="2000" b="1" dirty="0" smtClean="0">
                <a:solidFill>
                  <a:srgbClr val="FF0000"/>
                </a:solidFill>
                <a:latin typeface="Calibri(body)"/>
                <a:cs typeface="Times New Roman" pitchFamily="18" charset="0"/>
              </a:rPr>
              <a:t> Enabled Biometric Attendance System(AEBAS) </a:t>
            </a:r>
            <a:r>
              <a:rPr lang="en-US" sz="2000" dirty="0" smtClean="0">
                <a:latin typeface="Calibri(body)"/>
                <a:cs typeface="Times New Roman" pitchFamily="18" charset="0"/>
              </a:rPr>
              <a:t>of the workers for attendance.</a:t>
            </a:r>
          </a:p>
          <a:p>
            <a:endParaRPr lang="en-US" sz="2000" dirty="0" smtClean="0">
              <a:latin typeface="Calibri(body)"/>
              <a:cs typeface="Times New Roman" pitchFamily="18" charset="0"/>
            </a:endParaRPr>
          </a:p>
          <a:p>
            <a:r>
              <a:rPr lang="en-US" sz="2000" b="1" dirty="0" smtClean="0">
                <a:solidFill>
                  <a:srgbClr val="FF0000"/>
                </a:solidFill>
                <a:latin typeface="Calibri(body)"/>
                <a:cs typeface="Times New Roman" pitchFamily="18" charset="0"/>
              </a:rPr>
              <a:t>Entry  attendance</a:t>
            </a:r>
            <a:r>
              <a:rPr lang="en-US" sz="2000" dirty="0" smtClean="0">
                <a:solidFill>
                  <a:srgbClr val="FF0000"/>
                </a:solidFill>
                <a:latin typeface="Calibri(body)"/>
                <a:cs typeface="Times New Roman" pitchFamily="18" charset="0"/>
              </a:rPr>
              <a:t> using Web application in which supervisor can access the workers report by a work-site code.</a:t>
            </a:r>
          </a:p>
          <a:p>
            <a:endParaRPr lang="en-US" sz="2000" dirty="0" smtClean="0">
              <a:solidFill>
                <a:srgbClr val="FF0000"/>
              </a:solidFill>
              <a:latin typeface="Calibri(body)"/>
              <a:cs typeface="Times New Roman" pitchFamily="18" charset="0"/>
            </a:endParaRPr>
          </a:p>
          <a:p>
            <a:r>
              <a:rPr lang="en-US" sz="2000" dirty="0" smtClean="0">
                <a:solidFill>
                  <a:srgbClr val="FF0000"/>
                </a:solidFill>
                <a:latin typeface="Calibri(body)"/>
                <a:cs typeface="Times New Roman" pitchFamily="18" charset="0"/>
              </a:rPr>
              <a:t>Taking </a:t>
            </a:r>
            <a:r>
              <a:rPr lang="en-US" sz="2000" b="1" dirty="0" smtClean="0">
                <a:solidFill>
                  <a:srgbClr val="FF0000"/>
                </a:solidFill>
                <a:latin typeface="Calibri(body)"/>
                <a:cs typeface="Times New Roman" pitchFamily="18" charset="0"/>
              </a:rPr>
              <a:t>Random attendance</a:t>
            </a:r>
            <a:r>
              <a:rPr lang="en-US" sz="2000" dirty="0" smtClean="0">
                <a:solidFill>
                  <a:srgbClr val="FF0000"/>
                </a:solidFill>
                <a:latin typeface="Calibri(body)"/>
                <a:cs typeface="Times New Roman" pitchFamily="18" charset="0"/>
              </a:rPr>
              <a:t> decided by Machine Learning Algorithm after the entry of workers whose notification will be automatically announced to </a:t>
            </a:r>
            <a:r>
              <a:rPr lang="en-US" sz="2000" dirty="0" smtClean="0">
                <a:solidFill>
                  <a:srgbClr val="FF0000"/>
                </a:solidFill>
                <a:latin typeface="Calibri(body)"/>
                <a:cs typeface="Times New Roman" pitchFamily="18" charset="0"/>
              </a:rPr>
              <a:t>Supervisor.</a:t>
            </a:r>
            <a:endParaRPr lang="en-US" sz="2000" dirty="0" smtClean="0">
              <a:solidFill>
                <a:srgbClr val="FF0000"/>
              </a:solidFill>
              <a:latin typeface="Calibri(body)"/>
              <a:cs typeface="Times New Roman" pitchFamily="18" charset="0"/>
            </a:endParaRPr>
          </a:p>
          <a:p>
            <a:endParaRPr lang="en-US" sz="2000" dirty="0" smtClean="0">
              <a:solidFill>
                <a:srgbClr val="FF0000"/>
              </a:solidFill>
              <a:latin typeface="Calibri(body)"/>
              <a:cs typeface="Times New Roman" pitchFamily="18" charset="0"/>
            </a:endParaRPr>
          </a:p>
          <a:p>
            <a:r>
              <a:rPr lang="en-US" sz="2000" b="1" dirty="0" smtClean="0">
                <a:solidFill>
                  <a:srgbClr val="FF0000"/>
                </a:solidFill>
                <a:latin typeface="Calibri(body)"/>
                <a:cs typeface="Times New Roman" pitchFamily="18" charset="0"/>
              </a:rPr>
              <a:t>Exit attendance</a:t>
            </a:r>
            <a:r>
              <a:rPr lang="en-US" sz="2000" dirty="0" smtClean="0">
                <a:solidFill>
                  <a:srgbClr val="FF0000"/>
                </a:solidFill>
                <a:latin typeface="Calibri(body)"/>
                <a:cs typeface="Times New Roman" pitchFamily="18" charset="0"/>
              </a:rPr>
              <a:t> to verify the worker.</a:t>
            </a:r>
          </a:p>
          <a:p>
            <a:endParaRPr lang="en-US" sz="2000" dirty="0" smtClean="0">
              <a:solidFill>
                <a:srgbClr val="FF0000"/>
              </a:solidFill>
              <a:latin typeface="Calibri(body)"/>
              <a:cs typeface="Times New Roman" pitchFamily="18" charset="0"/>
            </a:endParaRPr>
          </a:p>
          <a:p>
            <a:r>
              <a:rPr lang="en-US" sz="2000" dirty="0" smtClean="0">
                <a:solidFill>
                  <a:srgbClr val="FF0000"/>
                </a:solidFill>
                <a:latin typeface="Calibri(body)"/>
                <a:cs typeface="Times New Roman" pitchFamily="18" charset="0"/>
              </a:rPr>
              <a:t>Absentee during random attendance will be marked as absent for whole day.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Calibri(body)"/>
                <a:cs typeface="Times New Roman" pitchFamily="18" charset="0"/>
              </a:rPr>
              <a:t>Absentee during exit attendance will be counted as half day.</a:t>
            </a:r>
          </a:p>
          <a:p>
            <a:pPr>
              <a:buNone/>
            </a:pPr>
            <a:endParaRPr lang="en-US" sz="2000" dirty="0" smtClean="0">
              <a:solidFill>
                <a:srgbClr val="FF0000"/>
              </a:solidFill>
              <a:latin typeface="Calibri(body)"/>
              <a:cs typeface="Times New Roman" pitchFamily="18" charset="0"/>
            </a:endParaRPr>
          </a:p>
          <a:p>
            <a:endParaRPr lang="en-US" sz="2000" dirty="0" smtClean="0">
              <a:latin typeface="Calibri(body)"/>
              <a:cs typeface="Times New Roman" pitchFamily="18" charset="0"/>
            </a:endParaRPr>
          </a:p>
          <a:p>
            <a:endParaRPr lang="en-US" sz="2000" dirty="0" smtClean="0">
              <a:latin typeface="Calibri(body)"/>
              <a:cs typeface="Times New Roman" pitchFamily="18" charset="0"/>
            </a:endParaRPr>
          </a:p>
          <a:p>
            <a:endParaRPr lang="en-US" sz="2000" dirty="0">
              <a:latin typeface="Calibri(body)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7772400" cy="838200"/>
          </a:xfrm>
        </p:spPr>
        <p:txBody>
          <a:bodyPr>
            <a:normAutofit/>
          </a:bodyPr>
          <a:lstStyle/>
          <a:p>
            <a:pPr algn="ctr"/>
            <a:r>
              <a:rPr lang="en-US" sz="4400" b="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Solution</a:t>
            </a:r>
            <a:endParaRPr lang="en-US" sz="4400" b="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>
            <a:no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Calibri(body)"/>
                <a:cs typeface="Times New Roman" pitchFamily="18" charset="0"/>
              </a:rPr>
              <a:t>Update the report sheet daily with pictures of Work.</a:t>
            </a:r>
          </a:p>
          <a:p>
            <a:endParaRPr lang="en-US" sz="2000" dirty="0" smtClean="0">
              <a:solidFill>
                <a:srgbClr val="FF0000"/>
              </a:solidFill>
              <a:latin typeface="Calibri(body)"/>
              <a:cs typeface="Times New Roman" pitchFamily="18" charset="0"/>
            </a:endParaRPr>
          </a:p>
          <a:p>
            <a:r>
              <a:rPr lang="en-US" sz="2000" dirty="0" smtClean="0">
                <a:solidFill>
                  <a:srgbClr val="FF0000"/>
                </a:solidFill>
                <a:latin typeface="Calibri(body)"/>
                <a:cs typeface="Times New Roman" pitchFamily="18" charset="0"/>
              </a:rPr>
              <a:t>Weekly SMS will be send to workers to confirm their attendance to them.</a:t>
            </a:r>
          </a:p>
          <a:p>
            <a:endParaRPr lang="en-US" sz="2000" dirty="0" smtClean="0">
              <a:solidFill>
                <a:srgbClr val="FF0000"/>
              </a:solidFill>
              <a:latin typeface="Calibri(body)"/>
              <a:cs typeface="Times New Roman" pitchFamily="18" charset="0"/>
            </a:endParaRPr>
          </a:p>
          <a:p>
            <a:r>
              <a:rPr lang="en-US" sz="2000" dirty="0" smtClean="0">
                <a:solidFill>
                  <a:srgbClr val="FF0000"/>
                </a:solidFill>
                <a:latin typeface="Calibri(body)"/>
                <a:cs typeface="Times New Roman" pitchFamily="18" charset="0"/>
              </a:rPr>
              <a:t>After completion of work attendance of total working days will be provided to each worker.</a:t>
            </a:r>
          </a:p>
          <a:p>
            <a:pPr>
              <a:buNone/>
            </a:pPr>
            <a:endParaRPr lang="en-US" sz="2000" dirty="0" smtClean="0">
              <a:latin typeface="Calibri(body)"/>
              <a:cs typeface="Times New Roman" pitchFamily="18" charset="0"/>
            </a:endParaRPr>
          </a:p>
          <a:p>
            <a:r>
              <a:rPr lang="en-US" sz="2000" dirty="0" smtClean="0">
                <a:latin typeface="Calibri(body)"/>
                <a:cs typeface="Times New Roman" pitchFamily="18" charset="0"/>
              </a:rPr>
              <a:t>Wages to be paid to workers shall be calculated on the basis of no. of days counted.</a:t>
            </a:r>
          </a:p>
          <a:p>
            <a:endParaRPr lang="en-US" sz="2000" dirty="0" smtClean="0">
              <a:latin typeface="Calibri(body)"/>
              <a:cs typeface="Times New Roman" pitchFamily="18" charset="0"/>
            </a:endParaRPr>
          </a:p>
          <a:p>
            <a:r>
              <a:rPr lang="en-US" sz="2000" dirty="0" smtClean="0">
                <a:latin typeface="Calibri(body)"/>
                <a:cs typeface="Times New Roman" pitchFamily="18" charset="0"/>
              </a:rPr>
              <a:t>Wages will be paid to individual’s Bank Account.</a:t>
            </a:r>
          </a:p>
          <a:p>
            <a:endParaRPr lang="en-US" sz="2000" dirty="0" smtClean="0">
              <a:latin typeface="Calibri(body)"/>
              <a:cs typeface="Times New Roman" pitchFamily="18" charset="0"/>
            </a:endParaRPr>
          </a:p>
          <a:p>
            <a:r>
              <a:rPr lang="en-US" sz="2000" dirty="0" smtClean="0">
                <a:latin typeface="Calibri(body)"/>
                <a:cs typeface="Times New Roman" pitchFamily="18" charset="0"/>
              </a:rPr>
              <a:t>Workers can add complaints which will be shown directly to Admin.</a:t>
            </a:r>
          </a:p>
          <a:p>
            <a:pPr>
              <a:buNone/>
            </a:pPr>
            <a:endParaRPr lang="en-US" sz="2000" dirty="0" smtClean="0">
              <a:latin typeface="Calibri(body)"/>
              <a:cs typeface="Times New Roman" pitchFamily="18" charset="0"/>
            </a:endParaRPr>
          </a:p>
          <a:p>
            <a:endParaRPr lang="en-US" sz="2000" dirty="0" smtClean="0">
              <a:solidFill>
                <a:srgbClr val="FF0000"/>
              </a:solidFill>
              <a:latin typeface="Calibri(body)"/>
              <a:cs typeface="Times New Roman" pitchFamily="18" charset="0"/>
            </a:endParaRPr>
          </a:p>
          <a:p>
            <a:endParaRPr lang="en-US" sz="2000" dirty="0" smtClean="0">
              <a:solidFill>
                <a:srgbClr val="FF0000"/>
              </a:solidFill>
              <a:latin typeface="Calibri(body)"/>
              <a:cs typeface="Times New Roman" pitchFamily="18" charset="0"/>
            </a:endParaRPr>
          </a:p>
          <a:p>
            <a:endParaRPr lang="en-US" sz="2000" dirty="0" smtClean="0">
              <a:latin typeface="Calibri(body)"/>
              <a:cs typeface="Times New Roman" pitchFamily="18" charset="0"/>
            </a:endParaRPr>
          </a:p>
          <a:p>
            <a:endParaRPr lang="en-US" sz="2000" dirty="0" smtClean="0">
              <a:latin typeface="Calibri(body)"/>
              <a:cs typeface="Times New Roman" pitchFamily="18" charset="0"/>
            </a:endParaRPr>
          </a:p>
          <a:p>
            <a:endParaRPr lang="en-US" sz="2000" dirty="0">
              <a:latin typeface="Calibri(body)"/>
              <a:cs typeface="Times New Roman" pitchFamily="18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7772400" cy="838200"/>
          </a:xfrm>
        </p:spPr>
        <p:txBody>
          <a:bodyPr>
            <a:normAutofit/>
          </a:bodyPr>
          <a:lstStyle/>
          <a:p>
            <a:pPr algn="ctr"/>
            <a:r>
              <a:rPr lang="en-US" sz="4400" b="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Solution</a:t>
            </a:r>
            <a:endParaRPr lang="en-US" sz="4400" b="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0"/>
            <a:ext cx="66425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tx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Tools And Technology</a:t>
            </a:r>
            <a:r>
              <a:rPr lang="en-US" sz="4000" dirty="0" smtClean="0">
                <a:latin typeface="Calibri" pitchFamily="34" charset="0"/>
                <a:cs typeface="Calibri" pitchFamily="34" charset="0"/>
              </a:rPr>
              <a:t> </a:t>
            </a:r>
            <a:endParaRPr lang="en-IN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400" y="838201"/>
            <a:ext cx="8991600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/>
            <a:r>
              <a:rPr lang="en-IN" sz="21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WEB Development</a:t>
            </a:r>
            <a:r>
              <a:rPr lang="en-IN" sz="2100" dirty="0" smtClean="0">
                <a:latin typeface="Times New Roman" pitchFamily="18" charset="0"/>
                <a:cs typeface="Times New Roman" pitchFamily="18" charset="0"/>
              </a:rPr>
              <a:t> -&gt; HTML , CSS, </a:t>
            </a:r>
            <a:r>
              <a:rPr lang="en-IN" sz="2100" dirty="0" err="1" smtClean="0">
                <a:latin typeface="Times New Roman" pitchFamily="18" charset="0"/>
                <a:cs typeface="Times New Roman" pitchFamily="18" charset="0"/>
              </a:rPr>
              <a:t>Javascript</a:t>
            </a:r>
            <a:r>
              <a:rPr lang="en-IN" sz="21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2100" dirty="0" err="1" smtClean="0">
                <a:latin typeface="Times New Roman" pitchFamily="18" charset="0"/>
                <a:cs typeface="Times New Roman" pitchFamily="18" charset="0"/>
              </a:rPr>
              <a:t>Php</a:t>
            </a:r>
            <a:r>
              <a:rPr lang="en-IN" sz="2100" dirty="0" smtClean="0">
                <a:latin typeface="Times New Roman" pitchFamily="18" charset="0"/>
                <a:cs typeface="Times New Roman" pitchFamily="18" charset="0"/>
              </a:rPr>
              <a:t>, Bootstrap.</a:t>
            </a:r>
          </a:p>
          <a:p>
            <a:pPr marL="400050" indent="-400050"/>
            <a:endParaRPr lang="en-IN" sz="2100" dirty="0" smtClean="0">
              <a:latin typeface="Times New Roman" pitchFamily="18" charset="0"/>
              <a:cs typeface="Times New Roman" pitchFamily="18" charset="0"/>
            </a:endParaRPr>
          </a:p>
          <a:p>
            <a:pPr marL="400050" indent="-400050"/>
            <a:r>
              <a:rPr lang="en-IN" sz="21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Database Used</a:t>
            </a:r>
            <a:r>
              <a:rPr lang="en-IN" sz="2100" dirty="0" smtClean="0">
                <a:latin typeface="Times New Roman" pitchFamily="18" charset="0"/>
                <a:cs typeface="Times New Roman" pitchFamily="18" charset="0"/>
              </a:rPr>
              <a:t> -&gt; SQL</a:t>
            </a:r>
            <a:r>
              <a:rPr lang="en-IN" sz="21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00050" indent="-400050"/>
            <a:endParaRPr lang="en-IN" sz="2100" dirty="0" smtClean="0">
              <a:latin typeface="Times New Roman" pitchFamily="18" charset="0"/>
              <a:cs typeface="Times New Roman" pitchFamily="18" charset="0"/>
            </a:endParaRPr>
          </a:p>
          <a:p>
            <a:pPr marL="400050" indent="-400050"/>
            <a:r>
              <a:rPr lang="en-IN" sz="21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For Notification</a:t>
            </a:r>
            <a:r>
              <a:rPr lang="en-IN" sz="2100" dirty="0" smtClean="0">
                <a:latin typeface="Times New Roman" pitchFamily="18" charset="0"/>
                <a:cs typeface="Times New Roman" pitchFamily="18" charset="0"/>
              </a:rPr>
              <a:t> -&gt; Fast2SMS API</a:t>
            </a:r>
            <a:endParaRPr lang="en-IN" sz="2100" dirty="0" smtClean="0">
              <a:latin typeface="Times New Roman" pitchFamily="18" charset="0"/>
              <a:cs typeface="Times New Roman" pitchFamily="18" charset="0"/>
            </a:endParaRPr>
          </a:p>
          <a:p>
            <a:pPr marL="400050" indent="-400050"/>
            <a:endParaRPr lang="en-IN" sz="21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00050" indent="-400050"/>
            <a:r>
              <a:rPr lang="en-IN" sz="21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Machine Learning</a:t>
            </a:r>
            <a:r>
              <a:rPr lang="en-IN" sz="2100" dirty="0" smtClean="0">
                <a:latin typeface="Times New Roman" pitchFamily="18" charset="0"/>
                <a:cs typeface="Times New Roman" pitchFamily="18" charset="0"/>
              </a:rPr>
              <a:t>  -&gt; Algorithms Used:-</a:t>
            </a:r>
          </a:p>
          <a:p>
            <a:pPr marL="400050" indent="-400050"/>
            <a:endParaRPr lang="en-IN" sz="2100" dirty="0" smtClean="0">
              <a:latin typeface="Times New Roman" pitchFamily="18" charset="0"/>
              <a:cs typeface="Times New Roman" pitchFamily="18" charset="0"/>
            </a:endParaRPr>
          </a:p>
          <a:p>
            <a:pPr marL="400050" indent="-400050"/>
            <a:r>
              <a:rPr lang="en-IN" sz="21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Face Detection</a:t>
            </a:r>
            <a:r>
              <a:rPr lang="en-IN" sz="21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100" dirty="0" smtClean="0">
                <a:latin typeface="Times New Roman" pitchFamily="18" charset="0"/>
                <a:cs typeface="Times New Roman" pitchFamily="18" charset="0"/>
              </a:rPr>
              <a:t>-&gt;1) Open cv2 Library.</a:t>
            </a:r>
          </a:p>
          <a:p>
            <a:pPr marL="400050" indent="-400050"/>
            <a:r>
              <a:rPr lang="en-IN" sz="2100" dirty="0" smtClean="0">
                <a:latin typeface="Times New Roman" pitchFamily="18" charset="0"/>
                <a:cs typeface="Times New Roman" pitchFamily="18" charset="0"/>
              </a:rPr>
              <a:t>					  2)Face-recognition </a:t>
            </a:r>
            <a:r>
              <a:rPr lang="en-IN" sz="2100" dirty="0" err="1" smtClean="0">
                <a:latin typeface="Times New Roman" pitchFamily="18" charset="0"/>
                <a:cs typeface="Times New Roman" pitchFamily="18" charset="0"/>
              </a:rPr>
              <a:t>module,Cascade</a:t>
            </a:r>
            <a:r>
              <a:rPr lang="en-IN" sz="2100" dirty="0" smtClean="0">
                <a:latin typeface="Times New Roman" pitchFamily="18" charset="0"/>
                <a:cs typeface="Times New Roman" pitchFamily="18" charset="0"/>
              </a:rPr>
              <a:t> Library</a:t>
            </a:r>
          </a:p>
          <a:p>
            <a:pPr marL="400050" indent="-400050"/>
            <a:r>
              <a:rPr lang="en-IN" sz="2100" dirty="0" smtClean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IN" sz="21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Biometric -&gt;</a:t>
            </a:r>
            <a:r>
              <a:rPr lang="en-IN" sz="2100" dirty="0" smtClean="0">
                <a:latin typeface="Times New Roman" pitchFamily="18" charset="0"/>
                <a:cs typeface="Times New Roman" pitchFamily="18" charset="0"/>
              </a:rPr>
              <a:t>       3)Scan Line Algorithm</a:t>
            </a:r>
          </a:p>
          <a:p>
            <a:pPr marL="400050" indent="-400050"/>
            <a:endParaRPr lang="en-IN" sz="21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00050" indent="-400050"/>
            <a:r>
              <a:rPr lang="en-IN" sz="21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HARDWARE :</a:t>
            </a:r>
          </a:p>
          <a:p>
            <a:pPr marL="400050" indent="-400050"/>
            <a:r>
              <a:rPr lang="en-IN" sz="2100" dirty="0" smtClean="0">
                <a:latin typeface="Times New Roman" pitchFamily="18" charset="0"/>
                <a:cs typeface="Times New Roman" pitchFamily="18" charset="0"/>
              </a:rPr>
              <a:t>			     1)Fingerprint Biometric Device.</a:t>
            </a:r>
          </a:p>
          <a:p>
            <a:pPr marL="400050" indent="-400050"/>
            <a:r>
              <a:rPr lang="en-IN" sz="2100" dirty="0" smtClean="0">
                <a:latin typeface="Times New Roman" pitchFamily="18" charset="0"/>
                <a:cs typeface="Times New Roman" pitchFamily="18" charset="0"/>
              </a:rPr>
              <a:t>			      2)</a:t>
            </a:r>
            <a:r>
              <a:rPr lang="en-IN" sz="2100" dirty="0" err="1" smtClean="0">
                <a:latin typeface="Times New Roman" pitchFamily="18" charset="0"/>
                <a:cs typeface="Times New Roman" pitchFamily="18" charset="0"/>
              </a:rPr>
              <a:t>Webcamera</a:t>
            </a:r>
            <a:r>
              <a:rPr lang="en-IN" sz="21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pic>
        <p:nvPicPr>
          <p:cNvPr id="9" name="Picture 8" descr="images (2).jf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0" y="5638800"/>
            <a:ext cx="2895600" cy="10134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5486400" cy="813264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         UML Diagram</a:t>
            </a:r>
            <a:endParaRPr lang="en-US" sz="40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743200" y="1143000"/>
            <a:ext cx="26670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Admin Panel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819400" y="3200400"/>
            <a:ext cx="26670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Manager Panel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048000" y="5486400"/>
            <a:ext cx="25146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Worker Panel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6019800" y="76200"/>
            <a:ext cx="2971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 Database of Workers through </a:t>
            </a:r>
            <a:r>
              <a:rPr lang="en-US" sz="1400" dirty="0" err="1" smtClean="0"/>
              <a:t>Aadhar</a:t>
            </a:r>
            <a:r>
              <a:rPr lang="en-US" sz="1400" dirty="0" smtClean="0"/>
              <a:t> Linking</a:t>
            </a:r>
            <a:endParaRPr lang="en-US" sz="1400" dirty="0"/>
          </a:p>
        </p:txBody>
      </p:sp>
      <p:sp>
        <p:nvSpPr>
          <p:cNvPr id="29" name="Oval 28"/>
          <p:cNvSpPr/>
          <p:nvPr/>
        </p:nvSpPr>
        <p:spPr>
          <a:xfrm>
            <a:off x="6019800" y="1600200"/>
            <a:ext cx="2895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Wages Generation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76200" y="228600"/>
            <a:ext cx="25146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Manager Record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152400" y="914400"/>
            <a:ext cx="23622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Verify Reports</a:t>
            </a:r>
            <a:endParaRPr lang="en-US" dirty="0"/>
          </a:p>
        </p:txBody>
      </p:sp>
      <p:cxnSp>
        <p:nvCxnSpPr>
          <p:cNvPr id="35" name="Straight Arrow Connector 34"/>
          <p:cNvCxnSpPr>
            <a:endCxn id="29" idx="2"/>
          </p:cNvCxnSpPr>
          <p:nvPr/>
        </p:nvCxnSpPr>
        <p:spPr>
          <a:xfrm>
            <a:off x="4495800" y="1676400"/>
            <a:ext cx="15240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6096000" y="2590800"/>
            <a:ext cx="28956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Management of  Workers:-Attendance</a:t>
            </a:r>
          </a:p>
        </p:txBody>
      </p:sp>
      <p:sp>
        <p:nvSpPr>
          <p:cNvPr id="44" name="Oval 43"/>
          <p:cNvSpPr/>
          <p:nvPr/>
        </p:nvSpPr>
        <p:spPr>
          <a:xfrm>
            <a:off x="0" y="2057400"/>
            <a:ext cx="27432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new Work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6019800" y="838200"/>
            <a:ext cx="2971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Check Complaints</a:t>
            </a:r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5943600" y="5867400"/>
            <a:ext cx="3048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Attendance</a:t>
            </a:r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5943600" y="4953000"/>
            <a:ext cx="30480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Banking Transaction Systems</a:t>
            </a:r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6096000" y="3657600"/>
            <a:ext cx="3048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Take Pictures of Work</a:t>
            </a:r>
            <a:endParaRPr lang="en-US" dirty="0"/>
          </a:p>
        </p:txBody>
      </p:sp>
      <p:sp>
        <p:nvSpPr>
          <p:cNvPr id="48" name="Oval 47"/>
          <p:cNvSpPr/>
          <p:nvPr/>
        </p:nvSpPr>
        <p:spPr>
          <a:xfrm>
            <a:off x="0" y="4800600"/>
            <a:ext cx="26670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Notification</a:t>
            </a:r>
          </a:p>
        </p:txBody>
      </p:sp>
      <p:sp>
        <p:nvSpPr>
          <p:cNvPr id="49" name="Oval 48"/>
          <p:cNvSpPr/>
          <p:nvPr/>
        </p:nvSpPr>
        <p:spPr>
          <a:xfrm>
            <a:off x="152400" y="3962400"/>
            <a:ext cx="23622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Work Analyzing</a:t>
            </a:r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228600" y="5638800"/>
            <a:ext cx="2514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Complaints</a:t>
            </a:r>
            <a:endParaRPr lang="en-US" dirty="0"/>
          </a:p>
        </p:txBody>
      </p:sp>
      <p:cxnSp>
        <p:nvCxnSpPr>
          <p:cNvPr id="54" name="Straight Arrow Connector 53"/>
          <p:cNvCxnSpPr/>
          <p:nvPr/>
        </p:nvCxnSpPr>
        <p:spPr>
          <a:xfrm flipV="1">
            <a:off x="5257800" y="533400"/>
            <a:ext cx="8382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30" idx="5"/>
          </p:cNvCxnSpPr>
          <p:nvPr/>
        </p:nvCxnSpPr>
        <p:spPr>
          <a:xfrm rot="10800000">
            <a:off x="2222546" y="683886"/>
            <a:ext cx="673055" cy="3829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rot="10800000">
            <a:off x="2438400" y="1371600"/>
            <a:ext cx="304800" cy="777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V="1">
            <a:off x="5562600" y="3200400"/>
            <a:ext cx="5334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5562600" y="3733800"/>
            <a:ext cx="5334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endCxn id="45" idx="2"/>
          </p:cNvCxnSpPr>
          <p:nvPr/>
        </p:nvCxnSpPr>
        <p:spPr>
          <a:xfrm flipV="1">
            <a:off x="5562600" y="5334000"/>
            <a:ext cx="3810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endCxn id="43" idx="2"/>
          </p:cNvCxnSpPr>
          <p:nvPr/>
        </p:nvCxnSpPr>
        <p:spPr>
          <a:xfrm>
            <a:off x="5562600" y="6172200"/>
            <a:ext cx="3810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endCxn id="50" idx="6"/>
          </p:cNvCxnSpPr>
          <p:nvPr/>
        </p:nvCxnSpPr>
        <p:spPr>
          <a:xfrm rot="5400000">
            <a:off x="2743200" y="5715000"/>
            <a:ext cx="2286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rot="10800000">
            <a:off x="2514600" y="5181600"/>
            <a:ext cx="533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rot="10800000" flipV="1">
            <a:off x="2514600" y="3886200"/>
            <a:ext cx="304800" cy="2270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rot="5400000">
            <a:off x="3505994" y="4799806"/>
            <a:ext cx="12192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rot="10800000">
            <a:off x="2514602" y="2590802"/>
            <a:ext cx="685799" cy="6095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5400000">
            <a:off x="3505994" y="2590006"/>
            <a:ext cx="12192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0" y="3048000"/>
            <a:ext cx="25146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Work Assigning</a:t>
            </a:r>
            <a:endParaRPr lang="en-US" dirty="0"/>
          </a:p>
        </p:txBody>
      </p:sp>
      <p:cxnSp>
        <p:nvCxnSpPr>
          <p:cNvPr id="39" name="Straight Arrow Connector 38"/>
          <p:cNvCxnSpPr>
            <a:stCxn id="6" idx="1"/>
          </p:cNvCxnSpPr>
          <p:nvPr/>
        </p:nvCxnSpPr>
        <p:spPr>
          <a:xfrm rot="10800000">
            <a:off x="2438400" y="3579812"/>
            <a:ext cx="381000" cy="777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077200" cy="838200"/>
          </a:xfrm>
        </p:spPr>
        <p:txBody>
          <a:bodyPr>
            <a:normAutofit/>
          </a:bodyPr>
          <a:lstStyle/>
          <a:p>
            <a:pPr algn="ctr"/>
            <a:r>
              <a:rPr lang="en-US" sz="4000" b="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Module to be used</a:t>
            </a:r>
            <a:endParaRPr lang="en-US" sz="4000" b="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33400" y="1219200"/>
            <a:ext cx="20574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Admin Module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200400" y="1219200"/>
            <a:ext cx="20574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Worker Module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248400" y="1066800"/>
            <a:ext cx="2133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Fund Module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3400" y="2362200"/>
            <a:ext cx="1981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Planning of Works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57200" y="3124200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Work Estimation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57200" y="3810000"/>
            <a:ext cx="2057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Technical Approval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57200" y="4724400"/>
            <a:ext cx="2133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Financial &amp; Admin Approval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81000" y="5715000"/>
            <a:ext cx="2286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Shelf of Work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276600" y="2133600"/>
            <a:ext cx="2209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Registration of </a:t>
            </a:r>
            <a:r>
              <a:rPr lang="en-US" dirty="0" err="1" smtClean="0"/>
              <a:t>Jobcards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276600" y="2895600"/>
            <a:ext cx="2209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Demand for Work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276600" y="3505200"/>
            <a:ext cx="2286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Work Allocation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276600" y="4191000"/>
            <a:ext cx="2286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Generation of E-MR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276600" y="4800600"/>
            <a:ext cx="2286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Attendance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276600" y="5562600"/>
            <a:ext cx="2362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Measurement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200400" y="6172200"/>
            <a:ext cx="2590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Wage List Generation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5791200" y="2133600"/>
            <a:ext cx="1524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Fund Transfer from Central Govt.</a:t>
            </a:r>
            <a:endParaRPr lang="en-US" sz="1400" dirty="0"/>
          </a:p>
        </p:txBody>
      </p:sp>
      <p:sp>
        <p:nvSpPr>
          <p:cNvPr id="21" name="Rectangle 20"/>
          <p:cNvSpPr/>
          <p:nvPr/>
        </p:nvSpPr>
        <p:spPr>
          <a:xfrm>
            <a:off x="7620000" y="2133600"/>
            <a:ext cx="152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Fund Transfer from State Govt.</a:t>
            </a:r>
            <a:endParaRPr lang="en-US" sz="1400" dirty="0"/>
          </a:p>
        </p:txBody>
      </p:sp>
      <p:sp>
        <p:nvSpPr>
          <p:cNvPr id="22" name="Rectangle 21"/>
          <p:cNvSpPr/>
          <p:nvPr/>
        </p:nvSpPr>
        <p:spPr>
          <a:xfrm>
            <a:off x="6858000" y="3124200"/>
            <a:ext cx="1600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State Employed Guarantee Fund</a:t>
            </a:r>
            <a:endParaRPr lang="en-US" sz="1400" dirty="0"/>
          </a:p>
        </p:txBody>
      </p:sp>
      <p:sp>
        <p:nvSpPr>
          <p:cNvPr id="23" name="Rectangle 22"/>
          <p:cNvSpPr/>
          <p:nvPr/>
        </p:nvSpPr>
        <p:spPr>
          <a:xfrm>
            <a:off x="6096000" y="4038600"/>
            <a:ext cx="914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District</a:t>
            </a:r>
            <a:endParaRPr lang="en-US" sz="1400" dirty="0"/>
          </a:p>
        </p:txBody>
      </p:sp>
      <p:sp>
        <p:nvSpPr>
          <p:cNvPr id="24" name="Oval 23"/>
          <p:cNvSpPr/>
          <p:nvPr/>
        </p:nvSpPr>
        <p:spPr>
          <a:xfrm>
            <a:off x="7543800" y="4191000"/>
            <a:ext cx="1143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E-FMS</a:t>
            </a:r>
            <a:endParaRPr lang="en-US" sz="1400" dirty="0"/>
          </a:p>
        </p:txBody>
      </p:sp>
      <p:sp>
        <p:nvSpPr>
          <p:cNvPr id="25" name="Rectangle 24"/>
          <p:cNvSpPr/>
          <p:nvPr/>
        </p:nvSpPr>
        <p:spPr>
          <a:xfrm>
            <a:off x="6172200" y="5029200"/>
            <a:ext cx="1295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Payment of Wages</a:t>
            </a:r>
            <a:endParaRPr lang="en-US" sz="1400" dirty="0"/>
          </a:p>
        </p:txBody>
      </p:sp>
      <p:sp>
        <p:nvSpPr>
          <p:cNvPr id="26" name="Rectangle 25"/>
          <p:cNvSpPr/>
          <p:nvPr/>
        </p:nvSpPr>
        <p:spPr>
          <a:xfrm>
            <a:off x="6400800" y="5562600"/>
            <a:ext cx="1295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Payment of Material</a:t>
            </a:r>
            <a:endParaRPr lang="en-US" sz="1400" dirty="0"/>
          </a:p>
        </p:txBody>
      </p:sp>
      <p:sp>
        <p:nvSpPr>
          <p:cNvPr id="27" name="Rectangle 26"/>
          <p:cNvSpPr/>
          <p:nvPr/>
        </p:nvSpPr>
        <p:spPr>
          <a:xfrm>
            <a:off x="6553200" y="6096000"/>
            <a:ext cx="1371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Admin Expenditure</a:t>
            </a:r>
            <a:endParaRPr lang="en-US" sz="1400" dirty="0"/>
          </a:p>
        </p:txBody>
      </p:sp>
      <p:cxnSp>
        <p:nvCxnSpPr>
          <p:cNvPr id="29" name="Straight Arrow Connector 28"/>
          <p:cNvCxnSpPr>
            <a:stCxn id="8" idx="2"/>
            <a:endCxn id="9" idx="0"/>
          </p:cNvCxnSpPr>
          <p:nvPr/>
        </p:nvCxnSpPr>
        <p:spPr>
          <a:xfrm rot="5400000">
            <a:off x="1390650" y="2990850"/>
            <a:ext cx="2286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9" idx="2"/>
            <a:endCxn id="10" idx="0"/>
          </p:cNvCxnSpPr>
          <p:nvPr/>
        </p:nvCxnSpPr>
        <p:spPr>
          <a:xfrm rot="5400000">
            <a:off x="1371600" y="36957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0" idx="2"/>
            <a:endCxn id="11" idx="0"/>
          </p:cNvCxnSpPr>
          <p:nvPr/>
        </p:nvCxnSpPr>
        <p:spPr>
          <a:xfrm rot="16200000" flipH="1">
            <a:off x="1352550" y="4552950"/>
            <a:ext cx="3048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1" idx="2"/>
            <a:endCxn id="12" idx="0"/>
          </p:cNvCxnSpPr>
          <p:nvPr/>
        </p:nvCxnSpPr>
        <p:spPr>
          <a:xfrm rot="5400000">
            <a:off x="1333500" y="55245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0" idx="2"/>
            <a:endCxn id="22" idx="0"/>
          </p:cNvCxnSpPr>
          <p:nvPr/>
        </p:nvCxnSpPr>
        <p:spPr>
          <a:xfrm rot="16200000" flipH="1">
            <a:off x="6991350" y="2457450"/>
            <a:ext cx="228600" cy="1104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1" idx="2"/>
            <a:endCxn id="22" idx="0"/>
          </p:cNvCxnSpPr>
          <p:nvPr/>
        </p:nvCxnSpPr>
        <p:spPr>
          <a:xfrm rot="5400000">
            <a:off x="7867650" y="2609850"/>
            <a:ext cx="304800" cy="723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2" idx="2"/>
          </p:cNvCxnSpPr>
          <p:nvPr/>
        </p:nvCxnSpPr>
        <p:spPr>
          <a:xfrm rot="5400000">
            <a:off x="7029450" y="3409950"/>
            <a:ext cx="304800" cy="952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22" idx="2"/>
            <a:endCxn id="24" idx="0"/>
          </p:cNvCxnSpPr>
          <p:nvPr/>
        </p:nvCxnSpPr>
        <p:spPr>
          <a:xfrm rot="16200000" flipH="1">
            <a:off x="7658100" y="3733800"/>
            <a:ext cx="4572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23" idx="3"/>
          </p:cNvCxnSpPr>
          <p:nvPr/>
        </p:nvCxnSpPr>
        <p:spPr>
          <a:xfrm>
            <a:off x="7010400" y="4305300"/>
            <a:ext cx="457200" cy="114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hape 59"/>
          <p:cNvCxnSpPr>
            <a:stCxn id="24" idx="4"/>
            <a:endCxn id="25" idx="3"/>
          </p:cNvCxnSpPr>
          <p:nvPr/>
        </p:nvCxnSpPr>
        <p:spPr>
          <a:xfrm rot="5400000">
            <a:off x="7600950" y="4743450"/>
            <a:ext cx="381000" cy="6477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hape 61"/>
          <p:cNvCxnSpPr>
            <a:endCxn id="26" idx="3"/>
          </p:cNvCxnSpPr>
          <p:nvPr/>
        </p:nvCxnSpPr>
        <p:spPr>
          <a:xfrm rot="5400000">
            <a:off x="7505700" y="5067300"/>
            <a:ext cx="914400" cy="5334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hape 63"/>
          <p:cNvCxnSpPr>
            <a:endCxn id="27" idx="3"/>
          </p:cNvCxnSpPr>
          <p:nvPr/>
        </p:nvCxnSpPr>
        <p:spPr>
          <a:xfrm rot="5400000">
            <a:off x="7429500" y="5372100"/>
            <a:ext cx="1447800" cy="4572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13" idx="2"/>
            <a:endCxn id="14" idx="0"/>
          </p:cNvCxnSpPr>
          <p:nvPr/>
        </p:nvCxnSpPr>
        <p:spPr>
          <a:xfrm rot="5400000">
            <a:off x="4305300" y="2819400"/>
            <a:ext cx="152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14" idx="2"/>
            <a:endCxn id="15" idx="0"/>
          </p:cNvCxnSpPr>
          <p:nvPr/>
        </p:nvCxnSpPr>
        <p:spPr>
          <a:xfrm rot="16200000" flipH="1">
            <a:off x="4324350" y="3409950"/>
            <a:ext cx="1524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5" idx="2"/>
            <a:endCxn id="16" idx="0"/>
          </p:cNvCxnSpPr>
          <p:nvPr/>
        </p:nvCxnSpPr>
        <p:spPr>
          <a:xfrm rot="5400000">
            <a:off x="4343400" y="4114800"/>
            <a:ext cx="152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16" idx="2"/>
            <a:endCxn id="17" idx="0"/>
          </p:cNvCxnSpPr>
          <p:nvPr/>
        </p:nvCxnSpPr>
        <p:spPr>
          <a:xfrm rot="5400000">
            <a:off x="4343400" y="4724400"/>
            <a:ext cx="152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17" idx="2"/>
          </p:cNvCxnSpPr>
          <p:nvPr/>
        </p:nvCxnSpPr>
        <p:spPr>
          <a:xfrm rot="5400000">
            <a:off x="4343400" y="5410200"/>
            <a:ext cx="152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18" idx="2"/>
            <a:endCxn id="19" idx="0"/>
          </p:cNvCxnSpPr>
          <p:nvPr/>
        </p:nvCxnSpPr>
        <p:spPr>
          <a:xfrm rot="16200000" flipH="1">
            <a:off x="4362450" y="6038850"/>
            <a:ext cx="2286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31709"/>
            <a:ext cx="8686800" cy="4788091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2400" dirty="0" smtClean="0">
                <a:latin typeface="Calibri(body)"/>
                <a:cs typeface="Times New Roman" pitchFamily="18" charset="0"/>
              </a:rPr>
              <a:t>Team Leader Name :-   </a:t>
            </a:r>
            <a:r>
              <a:rPr lang="en-US" sz="2000" dirty="0" err="1" smtClean="0">
                <a:latin typeface="Calibri(body)"/>
                <a:cs typeface="Times New Roman" pitchFamily="18" charset="0"/>
              </a:rPr>
              <a:t>Pradeep</a:t>
            </a:r>
            <a:r>
              <a:rPr lang="en-US" sz="2000" dirty="0" smtClean="0">
                <a:latin typeface="Calibri(body)"/>
                <a:cs typeface="Times New Roman" pitchFamily="18" charset="0"/>
              </a:rPr>
              <a:t> </a:t>
            </a:r>
            <a:r>
              <a:rPr lang="en-US" sz="2000" dirty="0" smtClean="0">
                <a:latin typeface="Calibri(body)"/>
                <a:cs typeface="Times New Roman" pitchFamily="18" charset="0"/>
              </a:rPr>
              <a:t>Singh </a:t>
            </a:r>
            <a:r>
              <a:rPr lang="en-US" sz="2000" dirty="0" err="1" smtClean="0">
                <a:latin typeface="Calibri(body)"/>
                <a:cs typeface="Times New Roman" pitchFamily="18" charset="0"/>
              </a:rPr>
              <a:t>Choudhary</a:t>
            </a:r>
            <a:r>
              <a:rPr lang="en-US" sz="2000" dirty="0" smtClean="0">
                <a:latin typeface="Calibri(body)"/>
                <a:cs typeface="Times New Roman" pitchFamily="18" charset="0"/>
              </a:rPr>
              <a:t/>
            </a:r>
            <a:br>
              <a:rPr lang="en-US" sz="2000" dirty="0" smtClean="0">
                <a:latin typeface="Calibri(body)"/>
                <a:cs typeface="Times New Roman" pitchFamily="18" charset="0"/>
              </a:rPr>
            </a:br>
            <a:r>
              <a:rPr lang="en-US" sz="2000" dirty="0" smtClean="0">
                <a:latin typeface="Calibri(body)"/>
                <a:cs typeface="Times New Roman" pitchFamily="18" charset="0"/>
              </a:rPr>
              <a:t>		</a:t>
            </a:r>
            <a:r>
              <a:rPr lang="en-US" sz="2000" dirty="0" smtClean="0">
                <a:latin typeface="Calibri(body)"/>
                <a:cs typeface="Times New Roman" pitchFamily="18" charset="0"/>
              </a:rPr>
              <a:t>	 </a:t>
            </a:r>
            <a:r>
              <a:rPr lang="en-US" sz="2000" dirty="0" smtClean="0">
                <a:latin typeface="Calibri(body)"/>
                <a:cs typeface="Times New Roman" pitchFamily="18" charset="0"/>
              </a:rPr>
              <a:t>     </a:t>
            </a:r>
            <a:r>
              <a:rPr lang="en-US" sz="2000" dirty="0" smtClean="0">
                <a:latin typeface="Calibri(body)"/>
                <a:cs typeface="Times New Roman" pitchFamily="18" charset="0"/>
              </a:rPr>
              <a:t>(9694807325,9664149754)</a:t>
            </a:r>
            <a:br>
              <a:rPr lang="en-US" sz="2000" dirty="0" smtClean="0">
                <a:latin typeface="Calibri(body)"/>
                <a:cs typeface="Times New Roman" pitchFamily="18" charset="0"/>
              </a:rPr>
            </a:br>
            <a:r>
              <a:rPr lang="en-US" sz="2000" dirty="0" smtClean="0">
                <a:latin typeface="Calibri(body)"/>
                <a:cs typeface="Times New Roman" pitchFamily="18" charset="0"/>
              </a:rPr>
              <a:t>		                   Mail Id: 2017pietcspradeep078@poornima.org</a:t>
            </a:r>
            <a:r>
              <a:rPr lang="en-US" sz="1300" dirty="0" smtClean="0">
                <a:latin typeface="Calibri(body)"/>
                <a:cs typeface="Times New Roman" pitchFamily="18" charset="0"/>
              </a:rPr>
              <a:t> </a:t>
            </a:r>
            <a:endParaRPr lang="en-US" sz="1300" dirty="0" smtClean="0">
              <a:latin typeface="Calibri(body)"/>
              <a:cs typeface="Times New Roman" pitchFamily="18" charset="0"/>
            </a:endParaRPr>
          </a:p>
          <a:p>
            <a:pPr marL="514350" indent="-514350">
              <a:buNone/>
            </a:pPr>
            <a:r>
              <a:rPr lang="en-US" sz="2400" dirty="0" smtClean="0">
                <a:latin typeface="Calibri(body)"/>
                <a:cs typeface="Times New Roman" pitchFamily="18" charset="0"/>
              </a:rPr>
              <a:t>Team Members :-</a:t>
            </a:r>
          </a:p>
          <a:p>
            <a:pPr marL="2434590" lvl="8" indent="-514350">
              <a:buFont typeface="+mj-lt"/>
              <a:buAutoNum type="arabicPeriod"/>
            </a:pPr>
            <a:r>
              <a:rPr lang="en-US" sz="2000" dirty="0" smtClean="0">
                <a:latin typeface="Calibri(body)"/>
                <a:cs typeface="Times New Roman" pitchFamily="18" charset="0"/>
              </a:rPr>
              <a:t>Nikhil Jain(7976699116)</a:t>
            </a:r>
          </a:p>
          <a:p>
            <a:pPr marL="2434590" lvl="8" indent="-514350">
              <a:buFont typeface="+mj-lt"/>
              <a:buAutoNum type="arabicPeriod"/>
            </a:pPr>
            <a:r>
              <a:rPr lang="en-US" sz="2000" dirty="0" err="1" smtClean="0">
                <a:latin typeface="Calibri(body)"/>
                <a:cs typeface="Times New Roman" pitchFamily="18" charset="0"/>
              </a:rPr>
              <a:t>Sachin</a:t>
            </a:r>
            <a:r>
              <a:rPr lang="en-US" sz="2000" dirty="0" smtClean="0">
                <a:latin typeface="Calibri(body)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Calibri(body)"/>
                <a:cs typeface="Times New Roman" pitchFamily="18" charset="0"/>
              </a:rPr>
              <a:t>Saurabh</a:t>
            </a:r>
            <a:r>
              <a:rPr lang="en-US" sz="2000" dirty="0" smtClean="0">
                <a:latin typeface="Calibri(body)"/>
                <a:cs typeface="Times New Roman" pitchFamily="18" charset="0"/>
              </a:rPr>
              <a:t>(8094682702)</a:t>
            </a:r>
          </a:p>
          <a:p>
            <a:pPr marL="2434590" lvl="8" indent="-514350">
              <a:buFont typeface="+mj-lt"/>
              <a:buAutoNum type="arabicPeriod"/>
            </a:pPr>
            <a:r>
              <a:rPr lang="en-US" sz="2000" dirty="0" err="1" smtClean="0">
                <a:latin typeface="Calibri(body)"/>
                <a:cs typeface="Times New Roman" pitchFamily="18" charset="0"/>
              </a:rPr>
              <a:t>Nishita</a:t>
            </a:r>
            <a:r>
              <a:rPr lang="en-US" sz="2000" dirty="0" smtClean="0">
                <a:latin typeface="Calibri(body)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Calibri(body)"/>
                <a:cs typeface="Times New Roman" pitchFamily="18" charset="0"/>
              </a:rPr>
              <a:t>Bihani</a:t>
            </a:r>
            <a:r>
              <a:rPr lang="en-US" sz="2000" dirty="0" smtClean="0">
                <a:latin typeface="Calibri(body)"/>
                <a:cs typeface="Times New Roman" pitchFamily="18" charset="0"/>
              </a:rPr>
              <a:t>(6350386531)</a:t>
            </a:r>
          </a:p>
          <a:p>
            <a:pPr marL="2434590" lvl="8" indent="-514350">
              <a:buFont typeface="+mj-lt"/>
              <a:buAutoNum type="arabicPeriod"/>
            </a:pPr>
            <a:r>
              <a:rPr lang="en-US" sz="2000" dirty="0" smtClean="0">
                <a:latin typeface="Calibri(body)"/>
                <a:cs typeface="Times New Roman" pitchFamily="18" charset="0"/>
              </a:rPr>
              <a:t>Manish </a:t>
            </a:r>
            <a:r>
              <a:rPr lang="en-US" sz="2000" dirty="0" err="1" smtClean="0">
                <a:latin typeface="Calibri(body)"/>
                <a:cs typeface="Times New Roman" pitchFamily="18" charset="0"/>
              </a:rPr>
              <a:t>Agarwal</a:t>
            </a:r>
            <a:r>
              <a:rPr lang="en-US" sz="2000" dirty="0" smtClean="0">
                <a:latin typeface="Calibri(body)"/>
                <a:cs typeface="Times New Roman" pitchFamily="18" charset="0"/>
              </a:rPr>
              <a:t>(7062788365)</a:t>
            </a:r>
          </a:p>
          <a:p>
            <a:pPr marL="2434590" lvl="8" indent="-514350">
              <a:buAutoNum type="arabicPeriod" startAt="5"/>
            </a:pPr>
            <a:r>
              <a:rPr lang="en-US" sz="2000" dirty="0" err="1" smtClean="0">
                <a:latin typeface="Calibri(body)"/>
                <a:cs typeface="Times New Roman" pitchFamily="18" charset="0"/>
              </a:rPr>
              <a:t>Pradeep</a:t>
            </a:r>
            <a:r>
              <a:rPr lang="en-US" sz="2000" dirty="0" smtClean="0">
                <a:latin typeface="Calibri(body)"/>
                <a:cs typeface="Times New Roman" pitchFamily="18" charset="0"/>
              </a:rPr>
              <a:t> Singh </a:t>
            </a:r>
            <a:r>
              <a:rPr lang="en-US" sz="2000" dirty="0" err="1" smtClean="0">
                <a:latin typeface="Calibri(body)"/>
                <a:cs typeface="Times New Roman" pitchFamily="18" charset="0"/>
              </a:rPr>
              <a:t>Tomar</a:t>
            </a:r>
            <a:r>
              <a:rPr lang="en-US" sz="2000" dirty="0" smtClean="0">
                <a:latin typeface="Calibri(body)"/>
                <a:cs typeface="Times New Roman" pitchFamily="18" charset="0"/>
              </a:rPr>
              <a:t>(8278664750)</a:t>
            </a:r>
          </a:p>
          <a:p>
            <a:pPr marL="2434590" lvl="8" indent="-514350">
              <a:buAutoNum type="arabicPeriod" startAt="5"/>
            </a:pPr>
            <a:endParaRPr lang="en-US" sz="2000" dirty="0" smtClean="0">
              <a:latin typeface="Calibri(body)"/>
              <a:cs typeface="Times New Roman" pitchFamily="18" charset="0"/>
            </a:endParaRPr>
          </a:p>
          <a:p>
            <a:pPr marL="2434590" lvl="8" indent="-514350">
              <a:buNone/>
            </a:pPr>
            <a:r>
              <a:rPr lang="en-US" sz="2400" dirty="0" smtClean="0">
                <a:latin typeface="Calibri(body)"/>
                <a:cs typeface="Times New Roman" pitchFamily="18" charset="0"/>
              </a:rPr>
              <a:t>Team Mentor :- </a:t>
            </a:r>
            <a:r>
              <a:rPr lang="en-US" sz="2000" dirty="0" smtClean="0">
                <a:latin typeface="Calibri(body)"/>
                <a:cs typeface="Times New Roman" pitchFamily="18" charset="0"/>
              </a:rPr>
              <a:t>Dr. </a:t>
            </a:r>
            <a:r>
              <a:rPr lang="en-US" sz="2000" dirty="0" err="1" smtClean="0">
                <a:latin typeface="Calibri(body)"/>
                <a:cs typeface="Times New Roman" pitchFamily="18" charset="0"/>
              </a:rPr>
              <a:t>Amit</a:t>
            </a:r>
            <a:r>
              <a:rPr lang="en-US" sz="2000" dirty="0" smtClean="0">
                <a:latin typeface="Calibri(body)"/>
                <a:cs typeface="Times New Roman" pitchFamily="18" charset="0"/>
              </a:rPr>
              <a:t> Kumar Gupta(7014402055)</a:t>
            </a:r>
          </a:p>
          <a:p>
            <a:pPr marL="2434590" lvl="8" indent="-514350">
              <a:buNone/>
            </a:pPr>
            <a:endParaRPr lang="en-US" sz="2000" dirty="0" smtClean="0">
              <a:latin typeface="Calibri(body)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153400" cy="1066800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Team with expertise</a:t>
            </a:r>
            <a:endParaRPr lang="en-US" b="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1657</TotalTime>
  <Words>436</Words>
  <Application>Microsoft Office PowerPoint</Application>
  <PresentationFormat>On-screen Show (4:3)</PresentationFormat>
  <Paragraphs>124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Concourse</vt:lpstr>
      <vt:lpstr>Slide 1</vt:lpstr>
      <vt:lpstr>Slide 2</vt:lpstr>
      <vt:lpstr>Solution</vt:lpstr>
      <vt:lpstr>Solution</vt:lpstr>
      <vt:lpstr>Solution</vt:lpstr>
      <vt:lpstr>Slide 6</vt:lpstr>
      <vt:lpstr>          UML Diagram</vt:lpstr>
      <vt:lpstr>Module to be used</vt:lpstr>
      <vt:lpstr>Team with expertise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PRADEEP CHOUDHARY</dc:creator>
  <cp:lastModifiedBy>PRADEEP CHOUDHARY</cp:lastModifiedBy>
  <cp:revision>161</cp:revision>
  <dcterms:created xsi:type="dcterms:W3CDTF">2020-02-04T16:57:11Z</dcterms:created>
  <dcterms:modified xsi:type="dcterms:W3CDTF">2020-08-03T12:29:48Z</dcterms:modified>
</cp:coreProperties>
</file>