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313" r:id="rId3"/>
    <p:sldId id="314" r:id="rId4"/>
    <p:sldId id="315" r:id="rId5"/>
    <p:sldId id="316" r:id="rId6"/>
    <p:sldId id="317" r:id="rId7"/>
    <p:sldId id="286" r:id="rId8"/>
    <p:sldId id="318" r:id="rId9"/>
    <p:sldId id="287" r:id="rId10"/>
    <p:sldId id="291" r:id="rId11"/>
    <p:sldId id="301" r:id="rId12"/>
    <p:sldId id="288" r:id="rId13"/>
    <p:sldId id="289" r:id="rId14"/>
    <p:sldId id="302" r:id="rId15"/>
    <p:sldId id="312" r:id="rId16"/>
    <p:sldId id="308" r:id="rId17"/>
    <p:sldId id="309" r:id="rId18"/>
    <p:sldId id="310" r:id="rId19"/>
    <p:sldId id="311" r:id="rId20"/>
  </p:sldIdLst>
  <p:sldSz cx="9144000" cy="6858000" type="screen4x3"/>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autoAdjust="0"/>
    <p:restoredTop sz="94634" autoAdjust="0"/>
  </p:normalViewPr>
  <p:slideViewPr>
    <p:cSldViewPr>
      <p:cViewPr varScale="1">
        <p:scale>
          <a:sx n="118" d="100"/>
          <a:sy n="118" d="100"/>
        </p:scale>
        <p:origin x="-120" y="-120"/>
      </p:cViewPr>
      <p:guideLst>
        <p:guide orient="horz" pos="2160"/>
        <p:guide pos="2880"/>
      </p:guideLst>
    </p:cSldViewPr>
  </p:slideViewPr>
  <p:outlineViewPr>
    <p:cViewPr>
      <p:scale>
        <a:sx n="33" d="100"/>
        <a:sy n="33" d="100"/>
      </p:scale>
      <p:origin x="48" y="14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EA614A-800C-44B1-9AFB-B71FDD7751CD}" type="datetimeFigureOut">
              <a:rPr lang="en-US" smtClean="0"/>
              <a:pPr/>
              <a:t>10/24/2013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80DC7-7852-47B3-BD4D-2EAF8AA19F8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700" dirty="0"/>
          </a:p>
        </p:txBody>
      </p:sp>
      <p:sp>
        <p:nvSpPr>
          <p:cNvPr id="4" name="Slide Number Placeholder 3"/>
          <p:cNvSpPr>
            <a:spLocks noGrp="1"/>
          </p:cNvSpPr>
          <p:nvPr>
            <p:ph type="sldNum" sz="quarter" idx="10"/>
          </p:nvPr>
        </p:nvSpPr>
        <p:spPr/>
        <p:txBody>
          <a:bodyPr/>
          <a:lstStyle/>
          <a:p>
            <a:pPr>
              <a:defRPr/>
            </a:pPr>
            <a:fld id="{D1EB3ACB-79AC-4CDA-81B9-AE173695FB4B}"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700" dirty="0"/>
          </a:p>
        </p:txBody>
      </p:sp>
      <p:sp>
        <p:nvSpPr>
          <p:cNvPr id="4" name="Slide Number Placeholder 3"/>
          <p:cNvSpPr>
            <a:spLocks noGrp="1"/>
          </p:cNvSpPr>
          <p:nvPr>
            <p:ph type="sldNum" sz="quarter" idx="10"/>
          </p:nvPr>
        </p:nvSpPr>
        <p:spPr/>
        <p:txBody>
          <a:bodyPr/>
          <a:lstStyle/>
          <a:p>
            <a:pPr>
              <a:defRPr/>
            </a:pPr>
            <a:fld id="{D1EB3ACB-79AC-4CDA-81B9-AE173695FB4B}"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700" dirty="0"/>
          </a:p>
        </p:txBody>
      </p:sp>
      <p:sp>
        <p:nvSpPr>
          <p:cNvPr id="4" name="Slide Number Placeholder 3"/>
          <p:cNvSpPr>
            <a:spLocks noGrp="1"/>
          </p:cNvSpPr>
          <p:nvPr>
            <p:ph type="sldNum" sz="quarter" idx="10"/>
          </p:nvPr>
        </p:nvSpPr>
        <p:spPr/>
        <p:txBody>
          <a:bodyPr/>
          <a:lstStyle/>
          <a:p>
            <a:pPr>
              <a:defRPr/>
            </a:pPr>
            <a:fld id="{D1EB3ACB-79AC-4CDA-81B9-AE173695FB4B}" type="slidenum">
              <a:rPr lang="en-US" smtClean="0"/>
              <a:pPr>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700" dirty="0"/>
          </a:p>
        </p:txBody>
      </p:sp>
      <p:sp>
        <p:nvSpPr>
          <p:cNvPr id="4" name="Slide Number Placeholder 3"/>
          <p:cNvSpPr>
            <a:spLocks noGrp="1"/>
          </p:cNvSpPr>
          <p:nvPr>
            <p:ph type="sldNum" sz="quarter" idx="10"/>
          </p:nvPr>
        </p:nvSpPr>
        <p:spPr/>
        <p:txBody>
          <a:bodyPr/>
          <a:lstStyle/>
          <a:p>
            <a:pPr>
              <a:defRPr/>
            </a:pPr>
            <a:fld id="{D1EB3ACB-79AC-4CDA-81B9-AE173695FB4B}"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700" dirty="0"/>
          </a:p>
        </p:txBody>
      </p:sp>
      <p:sp>
        <p:nvSpPr>
          <p:cNvPr id="4" name="Slide Number Placeholder 3"/>
          <p:cNvSpPr>
            <a:spLocks noGrp="1"/>
          </p:cNvSpPr>
          <p:nvPr>
            <p:ph type="sldNum" sz="quarter" idx="10"/>
          </p:nvPr>
        </p:nvSpPr>
        <p:spPr/>
        <p:txBody>
          <a:bodyPr/>
          <a:lstStyle/>
          <a:p>
            <a:pPr>
              <a:defRPr/>
            </a:pPr>
            <a:fld id="{D1EB3ACB-79AC-4CDA-81B9-AE173695FB4B}"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700" dirty="0"/>
          </a:p>
        </p:txBody>
      </p:sp>
      <p:sp>
        <p:nvSpPr>
          <p:cNvPr id="4" name="Slide Number Placeholder 3"/>
          <p:cNvSpPr>
            <a:spLocks noGrp="1"/>
          </p:cNvSpPr>
          <p:nvPr>
            <p:ph type="sldNum" sz="quarter" idx="10"/>
          </p:nvPr>
        </p:nvSpPr>
        <p:spPr/>
        <p:txBody>
          <a:bodyPr/>
          <a:lstStyle/>
          <a:p>
            <a:pPr>
              <a:defRPr/>
            </a:pPr>
            <a:fld id="{D1EB3ACB-79AC-4CDA-81B9-AE173695FB4B}"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700" dirty="0"/>
          </a:p>
        </p:txBody>
      </p:sp>
      <p:sp>
        <p:nvSpPr>
          <p:cNvPr id="4" name="Slide Number Placeholder 3"/>
          <p:cNvSpPr>
            <a:spLocks noGrp="1"/>
          </p:cNvSpPr>
          <p:nvPr>
            <p:ph type="sldNum" sz="quarter" idx="10"/>
          </p:nvPr>
        </p:nvSpPr>
        <p:spPr/>
        <p:txBody>
          <a:bodyPr/>
          <a:lstStyle/>
          <a:p>
            <a:pPr>
              <a:defRPr/>
            </a:pPr>
            <a:fld id="{D1EB3ACB-79AC-4CDA-81B9-AE173695FB4B}" type="slidenum">
              <a:rPr lang="en-US" smtClean="0"/>
              <a:pPr>
                <a:defRPr/>
              </a:pPr>
              <a:t>15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700" dirty="0"/>
          </a:p>
        </p:txBody>
      </p:sp>
      <p:sp>
        <p:nvSpPr>
          <p:cNvPr id="4" name="Slide Number Placeholder 3"/>
          <p:cNvSpPr>
            <a:spLocks noGrp="1"/>
          </p:cNvSpPr>
          <p:nvPr>
            <p:ph type="sldNum" sz="quarter" idx="10"/>
          </p:nvPr>
        </p:nvSpPr>
        <p:spPr/>
        <p:txBody>
          <a:bodyPr/>
          <a:lstStyle/>
          <a:p>
            <a:pPr>
              <a:defRPr/>
            </a:pPr>
            <a:fld id="{D1EB3ACB-79AC-4CDA-81B9-AE173695FB4B}" type="slidenum">
              <a:rPr lang="en-US" smtClean="0"/>
              <a:pPr>
                <a:defRPr/>
              </a:pPr>
              <a:t>16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700" dirty="0"/>
          </a:p>
        </p:txBody>
      </p:sp>
      <p:sp>
        <p:nvSpPr>
          <p:cNvPr id="4" name="Slide Number Placeholder 3"/>
          <p:cNvSpPr>
            <a:spLocks noGrp="1"/>
          </p:cNvSpPr>
          <p:nvPr>
            <p:ph type="sldNum" sz="quarter" idx="10"/>
          </p:nvPr>
        </p:nvSpPr>
        <p:spPr/>
        <p:txBody>
          <a:bodyPr/>
          <a:lstStyle/>
          <a:p>
            <a:pPr>
              <a:defRPr/>
            </a:pPr>
            <a:fld id="{D1EB3ACB-79AC-4CDA-81B9-AE173695FB4B}" type="slidenum">
              <a:rPr lang="en-US" smtClean="0"/>
              <a:pPr>
                <a:defRPr/>
              </a:pPr>
              <a:t>17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700" dirty="0"/>
          </a:p>
        </p:txBody>
      </p:sp>
      <p:sp>
        <p:nvSpPr>
          <p:cNvPr id="4" name="Slide Number Placeholder 3"/>
          <p:cNvSpPr>
            <a:spLocks noGrp="1"/>
          </p:cNvSpPr>
          <p:nvPr>
            <p:ph type="sldNum" sz="quarter" idx="10"/>
          </p:nvPr>
        </p:nvSpPr>
        <p:spPr/>
        <p:txBody>
          <a:bodyPr/>
          <a:lstStyle/>
          <a:p>
            <a:pPr>
              <a:defRPr/>
            </a:pPr>
            <a:fld id="{D1EB3ACB-79AC-4CDA-81B9-AE173695FB4B}" type="slidenum">
              <a:rPr lang="en-US" smtClean="0"/>
              <a:pPr>
                <a:defRPr/>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PT_chap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209550"/>
            <a:ext cx="9144000" cy="7067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6" descr="R120_G137_B251-20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80400" y="6240463"/>
            <a:ext cx="588963"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610" name="Rectangle 2"/>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smtClean="0"/>
              <a:t>Click to edit Master title style</a:t>
            </a:r>
            <a:endParaRPr lang="en-US" dirty="0"/>
          </a:p>
        </p:txBody>
      </p:sp>
      <p:sp>
        <p:nvSpPr>
          <p:cNvPr id="68611" name="Rectangle 3"/>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100">
                <a:latin typeface="Calibri"/>
                <a:cs typeface="Calibri"/>
              </a:defRPr>
            </a:lvl1pPr>
          </a:lstStyle>
          <a:p>
            <a:r>
              <a:rPr lang="en-US" smtClean="0"/>
              <a:t>Click to edit Master subtitle style</a:t>
            </a:r>
            <a:endParaRPr lang="en-US" dirty="0"/>
          </a:p>
        </p:txBody>
      </p:sp>
    </p:spTree>
    <p:extLst>
      <p:ext uri="{BB962C8B-B14F-4D97-AF65-F5344CB8AC3E}">
        <p14:creationId xmlns="" xmlns:p14="http://schemas.microsoft.com/office/powerpoint/2010/main" val="51764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428761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222432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424196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301918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274420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114824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205237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30493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364765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dirty="0"/>
          </a:p>
        </p:txBody>
      </p:sp>
    </p:spTree>
    <p:extLst>
      <p:ext uri="{BB962C8B-B14F-4D97-AF65-F5344CB8AC3E}">
        <p14:creationId xmlns="" xmlns:p14="http://schemas.microsoft.com/office/powerpoint/2010/main" val="193400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82563" y="1874838"/>
            <a:ext cx="8686800" cy="4479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6"/>
          <p:cNvSpPr>
            <a:spLocks noChangeArrowheads="1"/>
          </p:cNvSpPr>
          <p:nvPr/>
        </p:nvSpPr>
        <p:spPr bwMode="black">
          <a:xfrm>
            <a:off x="3657600" y="6537325"/>
            <a:ext cx="1371600" cy="184150"/>
          </a:xfrm>
          <a:prstGeom prst="rect">
            <a:avLst/>
          </a:prstGeom>
          <a:noFill/>
          <a:ln w="9525">
            <a:noFill/>
            <a:miter lim="800000"/>
            <a:headEnd/>
            <a:tailEnd/>
          </a:ln>
        </p:spPr>
        <p:txBody>
          <a:bodyPr lIns="92075" tIns="46038" rIns="92075" bIns="46038"/>
          <a:lstStyle/>
          <a:p>
            <a:pPr algn="r">
              <a:lnSpc>
                <a:spcPct val="100000"/>
              </a:lnSpc>
              <a:defRPr/>
            </a:pPr>
            <a:r>
              <a:rPr lang="en-US" sz="800" dirty="0">
                <a:solidFill>
                  <a:schemeClr val="tx1"/>
                </a:solidFill>
                <a:latin typeface="Arial" charset="0"/>
                <a:ea typeface="ＭＳ Ｐゴシック" pitchFamily="34" charset="-128"/>
              </a:rPr>
              <a:t>© </a:t>
            </a:r>
            <a:r>
              <a:rPr lang="en-US" sz="800" dirty="0" smtClean="0">
                <a:solidFill>
                  <a:schemeClr val="tx1"/>
                </a:solidFill>
                <a:latin typeface="Arial" charset="0"/>
                <a:ea typeface="ＭＳ Ｐゴシック" pitchFamily="34" charset="-128"/>
              </a:rPr>
              <a:t>2013 </a:t>
            </a:r>
            <a:r>
              <a:rPr lang="en-US" sz="800" dirty="0">
                <a:solidFill>
                  <a:schemeClr val="tx1"/>
                </a:solidFill>
                <a:latin typeface="Arial" charset="0"/>
                <a:ea typeface="ＭＳ Ｐゴシック" pitchFamily="34" charset="-128"/>
              </a:rPr>
              <a:t>IBM Corporation</a:t>
            </a:r>
            <a:endParaRPr lang="en-US" sz="1800" dirty="0">
              <a:solidFill>
                <a:schemeClr val="tx1"/>
              </a:solidFill>
              <a:latin typeface="Arial" charset="0"/>
              <a:ea typeface="ＭＳ Ｐゴシック" pitchFamily="34" charset="-128"/>
            </a:endParaRPr>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defRPr sz="800">
                <a:solidFill>
                  <a:schemeClr val="tx1"/>
                </a:solidFill>
                <a:latin typeface="Arial" pitchFamily="34" charset="0"/>
                <a:ea typeface="ＭＳ Ｐゴシック" pitchFamily="34" charset="-128"/>
                <a:cs typeface="Arial" pitchFamily="34" charset="0"/>
              </a:defRPr>
            </a:lvl1pPr>
          </a:lstStyle>
          <a:p>
            <a:fld id="{56A77C2D-A651-4976-AE18-F0033F99DF3E}" type="slidenum">
              <a:rPr lang="en-US" smtClean="0"/>
              <a:pPr/>
              <a:t>‹#›</a:t>
            </a:fld>
            <a:endParaRPr lang="en-US" dirty="0"/>
          </a:p>
        </p:txBody>
      </p:sp>
      <p:pic>
        <p:nvPicPr>
          <p:cNvPr id="1029" name="Picture 10" descr="R120_G137_B251-200"/>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12" descr="PPT_interio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1905000" cy="1166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Rectangle 13"/>
          <p:cNvSpPr>
            <a:spLocks noGrp="1" noChangeArrowheads="1"/>
          </p:cNvSpPr>
          <p:nvPr>
            <p:ph type="title"/>
          </p:nvPr>
        </p:nvSpPr>
        <p:spPr bwMode="auto">
          <a:xfrm>
            <a:off x="1798638" y="198438"/>
            <a:ext cx="6354762" cy="639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cs typeface="+mj-cs"/>
        </a:defRPr>
      </a:lvl1pPr>
      <a:lvl2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2pPr>
      <a:lvl3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3pPr>
      <a:lvl4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4pPr>
      <a:lvl5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1" fontAlgn="base" hangingPunct="1">
        <a:spcBef>
          <a:spcPct val="50000"/>
        </a:spcBef>
        <a:spcAft>
          <a:spcPct val="0"/>
        </a:spcAft>
        <a:buClr>
          <a:schemeClr val="tx1"/>
        </a:buClr>
        <a:buFont typeface="Wingdings" pitchFamily="2" charset="2"/>
        <a:buChar char="§"/>
        <a:defRPr sz="1600">
          <a:solidFill>
            <a:schemeClr val="tx1"/>
          </a:solidFill>
          <a:latin typeface="Calibri" pitchFamily="34" charset="0"/>
          <a:ea typeface="MS PGothic" pitchFamily="34" charset="-128"/>
          <a:cs typeface="+mn-cs"/>
        </a:defRPr>
      </a:lvl1pPr>
      <a:lvl2pPr marL="509588" indent="-163513" algn="l" rtl="0" eaLnBrk="1" fontAlgn="base" hangingPunct="1">
        <a:spcBef>
          <a:spcPct val="0"/>
        </a:spcBef>
        <a:spcAft>
          <a:spcPct val="0"/>
        </a:spcAft>
        <a:buClr>
          <a:schemeClr val="tx1"/>
        </a:buClr>
        <a:buFont typeface="Arial" pitchFamily="34" charset="0"/>
        <a:buChar char="–"/>
        <a:defRPr sz="1600">
          <a:solidFill>
            <a:schemeClr val="tx1"/>
          </a:solidFill>
          <a:latin typeface="Calibri" pitchFamily="34" charset="0"/>
          <a:ea typeface="MS PGothic" pitchFamily="34" charset="-128"/>
        </a:defRPr>
      </a:lvl2pPr>
      <a:lvl3pPr marL="855663" indent="-173038" algn="l" rtl="0" eaLnBrk="1" fontAlgn="base" hangingPunct="1">
        <a:spcBef>
          <a:spcPct val="0"/>
        </a:spcBef>
        <a:spcAft>
          <a:spcPct val="0"/>
        </a:spcAft>
        <a:buClr>
          <a:schemeClr val="tx1"/>
        </a:buClr>
        <a:buChar char="•"/>
        <a:defRPr sz="1600">
          <a:solidFill>
            <a:schemeClr val="tx1"/>
          </a:solidFill>
          <a:latin typeface="Calibri" pitchFamily="34" charset="0"/>
          <a:ea typeface="MS PGothic" pitchFamily="34" charset="-128"/>
        </a:defRPr>
      </a:lvl3pPr>
      <a:lvl4pPr marL="1203325" indent="-173038"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895600" y="1981200"/>
            <a:ext cx="6003925" cy="1809750"/>
          </a:xfrm>
        </p:spPr>
        <p:txBody>
          <a:bodyPr/>
          <a:lstStyle/>
          <a:p>
            <a:r>
              <a:rPr lang="en-US" sz="2400" dirty="0" smtClean="0">
                <a:latin typeface="Calibri" pitchFamily="34" charset="0"/>
              </a:rPr>
              <a:t>SSM/VSM and ECM Integration</a:t>
            </a:r>
            <a:br>
              <a:rPr lang="en-US" sz="2400" dirty="0" smtClean="0">
                <a:latin typeface="Calibri" pitchFamily="34" charset="0"/>
              </a:rPr>
            </a:br>
            <a:r>
              <a:rPr lang="en-US" sz="2400" dirty="0" smtClean="0">
                <a:latin typeface="Calibri" pitchFamily="34" charset="0"/>
              </a:rPr>
              <a:t/>
            </a:r>
            <a:br>
              <a:rPr lang="en-US" sz="2400" dirty="0" smtClean="0">
                <a:latin typeface="Calibri" pitchFamily="34" charset="0"/>
              </a:rPr>
            </a:br>
            <a:endParaRPr lang="en-US" sz="1800" dirty="0" smtClean="0">
              <a:latin typeface="Calibri" pitchFamily="34" charset="0"/>
            </a:endParaRPr>
          </a:p>
        </p:txBody>
      </p:sp>
      <p:sp>
        <p:nvSpPr>
          <p:cNvPr id="5123" name="Rectangle 4"/>
          <p:cNvSpPr>
            <a:spLocks noChangeArrowheads="1"/>
          </p:cNvSpPr>
          <p:nvPr/>
        </p:nvSpPr>
        <p:spPr bwMode="auto">
          <a:xfrm>
            <a:off x="4257675" y="5305425"/>
            <a:ext cx="4705350" cy="707886"/>
          </a:xfrm>
          <a:prstGeom prst="rect">
            <a:avLst/>
          </a:prstGeom>
          <a:noFill/>
          <a:ln w="12700">
            <a:noFill/>
            <a:miter lim="800000"/>
            <a:headEnd/>
            <a:tailEnd/>
          </a:ln>
        </p:spPr>
        <p:txBody>
          <a:bodyPr>
            <a:spAutoFit/>
          </a:bodyPr>
          <a:lstStyle/>
          <a:p>
            <a:pPr algn="r"/>
            <a:r>
              <a:rPr lang="en-US" sz="2400" dirty="0">
                <a:latin typeface="Verdana" pitchFamily="34" charset="0"/>
              </a:rPr>
              <a:t/>
            </a:r>
            <a:br>
              <a:rPr lang="en-US" sz="2400" dirty="0">
                <a:latin typeface="Verdana" pitchFamily="34" charset="0"/>
              </a:rPr>
            </a:br>
            <a:r>
              <a:rPr lang="en-US" sz="1600" dirty="0" smtClean="0">
                <a:latin typeface="Verdana" pitchFamily="34" charset="0"/>
              </a:rPr>
              <a:t>July, 2013</a:t>
            </a:r>
            <a:endParaRPr lang="en-US" sz="1600" dirty="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sz="4000" dirty="0" smtClean="0"/>
              <a:t> Roles</a:t>
            </a:r>
            <a:endParaRPr lang="en-US" sz="4000" dirty="0"/>
          </a:p>
        </p:txBody>
      </p:sp>
      <p:sp>
        <p:nvSpPr>
          <p:cNvPr id="3" name="Content Placeholder 2"/>
          <p:cNvSpPr>
            <a:spLocks noGrp="1"/>
          </p:cNvSpPr>
          <p:nvPr>
            <p:ph idx="1"/>
          </p:nvPr>
        </p:nvSpPr>
        <p:spPr>
          <a:xfrm>
            <a:off x="152400" y="685800"/>
            <a:ext cx="8686800" cy="5867400"/>
          </a:xfrm>
        </p:spPr>
        <p:txBody>
          <a:bodyPr/>
          <a:lstStyle/>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r>
              <a:rPr lang="en-US" sz="2000" dirty="0" smtClean="0"/>
              <a:t>While Roles are not used in Contract Management, there are </a:t>
            </a:r>
            <a:r>
              <a:rPr lang="en-US" sz="2000" u="sng" dirty="0" smtClean="0"/>
              <a:t>VSM</a:t>
            </a:r>
            <a:r>
              <a:rPr lang="en-US" sz="2000" dirty="0" smtClean="0"/>
              <a:t> roles for users, of which Administrator and Category Administrator are among the most useful in setting up VSM for ECM. </a:t>
            </a:r>
          </a:p>
          <a:p>
            <a:r>
              <a:rPr lang="en-US" sz="2000" dirty="0" smtClean="0"/>
              <a:t>There are two VSM roles specific to ECM:  “ECM Create Suppliers” and “ECM Update Suppliers”.  They provide the (VSM) permissions needed for VSM tasks that were performed in ECM prior to VSM being introduced.</a:t>
            </a:r>
          </a:p>
          <a:p>
            <a:pPr lvl="1">
              <a:buNone/>
            </a:pPr>
            <a:endParaRPr lang="en-US" dirty="0" smtClean="0"/>
          </a:p>
          <a:p>
            <a:pPr lvl="1"/>
            <a:endParaRPr lang="en-US"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a:t>
            </a:r>
            <a:r>
              <a:rPr lang="en-US" sz="3000" dirty="0" smtClean="0"/>
              <a:t>Organizations and Users as of V10.0.1</a:t>
            </a:r>
            <a:endParaRPr lang="en-US" sz="3000" dirty="0"/>
          </a:p>
        </p:txBody>
      </p:sp>
      <p:sp>
        <p:nvSpPr>
          <p:cNvPr id="3" name="Content Placeholder 2"/>
          <p:cNvSpPr>
            <a:spLocks noGrp="1"/>
          </p:cNvSpPr>
          <p:nvPr>
            <p:ph idx="1"/>
          </p:nvPr>
        </p:nvSpPr>
        <p:spPr>
          <a:xfrm>
            <a:off x="152400" y="914401"/>
            <a:ext cx="8763000" cy="3505199"/>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Changes </a:t>
            </a:r>
            <a:r>
              <a:rPr lang="en-US" sz="2000" dirty="0" smtClean="0">
                <a:latin typeface="Calibri" pitchFamily="34" charset="0"/>
                <a:ea typeface="ＭＳ Ｐゴシック" pitchFamily="34" charset="-128"/>
                <a:cs typeface="Calibri" pitchFamily="34" charset="0"/>
              </a:rPr>
              <a:t>were made in V10.0.1 regarding </a:t>
            </a:r>
            <a:r>
              <a:rPr lang="en-US" sz="2000" dirty="0" smtClean="0">
                <a:latin typeface="Calibri" pitchFamily="34" charset="0"/>
                <a:ea typeface="ＭＳ Ｐゴシック" pitchFamily="34" charset="-128"/>
                <a:cs typeface="Calibri" pitchFamily="34" charset="0"/>
              </a:rPr>
              <a:t>Organizations </a:t>
            </a:r>
            <a:r>
              <a:rPr lang="en-US" sz="2000" smtClean="0">
                <a:latin typeface="Calibri" pitchFamily="34" charset="0"/>
                <a:ea typeface="ＭＳ Ｐゴシック" pitchFamily="34" charset="-128"/>
                <a:cs typeface="Calibri" pitchFamily="34" charset="0"/>
              </a:rPr>
              <a:t>and how Users </a:t>
            </a:r>
            <a:r>
              <a:rPr lang="en-US" sz="2000" dirty="0" smtClean="0">
                <a:latin typeface="Calibri" pitchFamily="34" charset="0"/>
                <a:ea typeface="ＭＳ Ｐゴシック" pitchFamily="34" charset="-128"/>
                <a:cs typeface="Calibri" pitchFamily="34" charset="0"/>
              </a:rPr>
              <a:t>relate</a:t>
            </a:r>
            <a:r>
              <a:rPr lang="en-US" sz="2000" dirty="0" smtClean="0">
                <a:latin typeface="Calibri" pitchFamily="34" charset="0"/>
                <a:ea typeface="ＭＳ Ｐゴシック" pitchFamily="34" charset="-128"/>
                <a:cs typeface="Calibri" pitchFamily="34" charset="0"/>
              </a:rPr>
              <a:t>:</a:t>
            </a:r>
          </a:p>
          <a:p>
            <a:pPr lvl="1">
              <a:buFont typeface="Arial" pitchFamily="34" charset="0"/>
              <a:buChar char="•"/>
            </a:pPr>
            <a:endParaRPr lang="en-US" sz="2000" dirty="0" smtClean="0">
              <a:latin typeface="Calibri" pitchFamily="34" charset="0"/>
              <a:ea typeface="ＭＳ Ｐゴシック" pitchFamily="34" charset="-128"/>
              <a:cs typeface="Calibri" pitchFamily="34" charset="0"/>
            </a:endParaRPr>
          </a:p>
          <a:p>
            <a:pPr lvl="1">
              <a:buFont typeface="Arial" pitchFamily="34" charset="0"/>
              <a:buChar char="•"/>
            </a:pPr>
            <a:r>
              <a:rPr lang="en-US" sz="2000" dirty="0" smtClean="0">
                <a:latin typeface="Calibri" pitchFamily="34" charset="0"/>
                <a:ea typeface="ＭＳ Ｐゴシック" pitchFamily="34" charset="-128"/>
                <a:cs typeface="Calibri" pitchFamily="34" charset="0"/>
              </a:rPr>
              <a:t>Internal Organizations have a Scope of Private, Public, or Restricted.</a:t>
            </a:r>
          </a:p>
          <a:p>
            <a:pPr lvl="2">
              <a:buFont typeface="Arial" pitchFamily="34" charset="0"/>
              <a:buChar char="•"/>
            </a:pPr>
            <a:r>
              <a:rPr lang="en-US" sz="2000" dirty="0" smtClean="0">
                <a:latin typeface="Calibri" pitchFamily="34" charset="0"/>
                <a:ea typeface="ＭＳ Ｐゴシック" pitchFamily="34" charset="-128"/>
                <a:cs typeface="Calibri" pitchFamily="34" charset="0"/>
              </a:rPr>
              <a:t>Private:  organization is only for SSM</a:t>
            </a:r>
          </a:p>
          <a:p>
            <a:pPr lvl="2">
              <a:buFont typeface="Arial" pitchFamily="34" charset="0"/>
              <a:buChar char="•"/>
            </a:pPr>
            <a:r>
              <a:rPr lang="en-US" sz="2000" dirty="0" smtClean="0">
                <a:latin typeface="Calibri" pitchFamily="34" charset="0"/>
                <a:ea typeface="ＭＳ Ｐゴシック" pitchFamily="34" charset="-128"/>
                <a:cs typeface="Calibri" pitchFamily="34" charset="0"/>
              </a:rPr>
              <a:t>Public:  organization is synched to all installed Emptoris SSM applications</a:t>
            </a:r>
          </a:p>
          <a:p>
            <a:pPr lvl="2">
              <a:buFont typeface="Arial" pitchFamily="34" charset="0"/>
              <a:buChar char="•"/>
            </a:pPr>
            <a:r>
              <a:rPr lang="en-US" sz="2000" dirty="0" smtClean="0">
                <a:latin typeface="Calibri" pitchFamily="34" charset="0"/>
                <a:ea typeface="ＭＳ Ｐゴシック" pitchFamily="34" charset="-128"/>
                <a:cs typeface="Calibri" pitchFamily="34" charset="0"/>
              </a:rPr>
              <a:t>Restricted:  organization can only be used with specific SSM application(s)</a:t>
            </a:r>
          </a:p>
          <a:p>
            <a:pPr lvl="1">
              <a:buNone/>
            </a:pPr>
            <a:endParaRPr lang="en-US" sz="2000" dirty="0" smtClean="0">
              <a:latin typeface="Calibri" pitchFamily="34" charset="0"/>
              <a:ea typeface="ＭＳ Ｐゴシック" pitchFamily="34" charset="-128"/>
              <a:cs typeface="Calibri" pitchFamily="34" charset="0"/>
            </a:endParaRPr>
          </a:p>
          <a:p>
            <a:pPr lvl="1">
              <a:buFont typeface="Arial" pitchFamily="34" charset="0"/>
              <a:buChar char="•"/>
            </a:pPr>
            <a:r>
              <a:rPr lang="en-US" sz="2000" dirty="0" smtClean="0">
                <a:latin typeface="Calibri" pitchFamily="34" charset="0"/>
                <a:ea typeface="ＭＳ Ｐゴシック" pitchFamily="34" charset="-128"/>
                <a:cs typeface="Calibri" pitchFamily="34" charset="0"/>
              </a:rPr>
              <a:t>A user can now be in one Organization for ECM, and different one(s) for other applications.</a:t>
            </a:r>
          </a:p>
        </p:txBody>
      </p:sp>
      <p:sp>
        <p:nvSpPr>
          <p:cNvPr id="4" name="Slide Number Placeholder 3"/>
          <p:cNvSpPr>
            <a:spLocks noGrp="1"/>
          </p:cNvSpPr>
          <p:nvPr>
            <p:ph type="sldNum" sz="quarter" idx="10"/>
          </p:nvPr>
        </p:nvSpPr>
        <p:spPr/>
        <p:txBody>
          <a:bodyPr/>
          <a:lstStyle/>
          <a:p>
            <a:fld id="{56A77C2D-A651-4976-AE18-F0033F99DF3E}" type="slidenum">
              <a:rPr lang="en-US" smtClean="0"/>
              <a:pPr/>
              <a:t>11</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2286000" y="4114800"/>
            <a:ext cx="4173429" cy="194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t>External Companies / Suppliers</a:t>
            </a:r>
            <a:endParaRPr lang="en-US" sz="3600" dirty="0"/>
          </a:p>
        </p:txBody>
      </p:sp>
      <p:sp>
        <p:nvSpPr>
          <p:cNvPr id="3" name="Content Placeholder 2"/>
          <p:cNvSpPr>
            <a:spLocks noGrp="1"/>
          </p:cNvSpPr>
          <p:nvPr>
            <p:ph idx="1"/>
          </p:nvPr>
        </p:nvSpPr>
        <p:spPr>
          <a:xfrm>
            <a:off x="152400" y="685800"/>
            <a:ext cx="8686800" cy="5867400"/>
          </a:xfrm>
        </p:spPr>
        <p:txBody>
          <a:bodyPr/>
          <a:lstStyle/>
          <a:p>
            <a:pPr>
              <a:buFont typeface="Arial" pitchFamily="34" charset="0"/>
              <a:buChar char="•"/>
            </a:pPr>
            <a:endParaRPr lang="en-US" dirty="0" smtClean="0">
              <a:latin typeface="Calibri" pitchFamily="34" charset="0"/>
              <a:ea typeface="ＭＳ Ｐゴシック" pitchFamily="34" charset="-128"/>
              <a:cs typeface="Calibri" pitchFamily="34" charset="0"/>
            </a:endParaRPr>
          </a:p>
          <a:p>
            <a:pPr>
              <a:buFont typeface="Arial" pitchFamily="34" charset="0"/>
              <a:buChar char="•"/>
            </a:pPr>
            <a:r>
              <a:rPr lang="en-US" dirty="0" smtClean="0">
                <a:latin typeface="Calibri" pitchFamily="34" charset="0"/>
                <a:ea typeface="ＭＳ Ｐゴシック" pitchFamily="34" charset="-128"/>
                <a:cs typeface="Calibri" pitchFamily="34" charset="0"/>
              </a:rPr>
              <a:t>External Companies in ECM can be identified as contacts in contracts.  External Companies are created in VSM (or SLM: see below) as Suppliers and propagated to ECM.  </a:t>
            </a:r>
          </a:p>
          <a:p>
            <a:pPr>
              <a:buFont typeface="Arial" pitchFamily="34" charset="0"/>
              <a:buChar char="•"/>
            </a:pPr>
            <a:r>
              <a:rPr lang="en-US" dirty="0" smtClean="0">
                <a:latin typeface="Calibri" pitchFamily="34" charset="0"/>
                <a:ea typeface="ＭＳ Ｐゴシック" pitchFamily="34" charset="-128"/>
                <a:cs typeface="Calibri" pitchFamily="34" charset="0"/>
              </a:rPr>
              <a:t>Emptoris Supplier Lifecycle Management (SLM) provides the highest degree of capability for managing Suppliers, but SSM/VSM on its own provides sufficient Supplier functionality for ECM.</a:t>
            </a:r>
          </a:p>
          <a:p>
            <a:pPr>
              <a:buFont typeface="Arial" pitchFamily="34" charset="0"/>
              <a:buChar char="•"/>
            </a:pPr>
            <a:r>
              <a:rPr lang="en-US" dirty="0" smtClean="0">
                <a:latin typeface="Calibri" pitchFamily="34" charset="0"/>
                <a:ea typeface="ＭＳ Ｐゴシック" pitchFamily="34" charset="-128"/>
                <a:cs typeface="Calibri" pitchFamily="34" charset="0"/>
              </a:rPr>
              <a:t>Suppliers can optionally be Mastered (via the Closest Matches tab in VSM record)</a:t>
            </a:r>
            <a:endParaRPr lang="en-US" dirty="0" smtClean="0">
              <a:latin typeface="Calibri" pitchFamily="34" charset="0"/>
              <a:ea typeface="ＭＳ Ｐゴシック" pitchFamily="34" charset="-128"/>
            </a:endParaRPr>
          </a:p>
          <a:p>
            <a:pPr lvl="1">
              <a:buFont typeface="Arial" pitchFamily="34" charset="0"/>
              <a:buChar char="•"/>
            </a:pPr>
            <a:r>
              <a:rPr lang="en-US" dirty="0" smtClean="0">
                <a:latin typeface="Calibri" pitchFamily="34" charset="0"/>
                <a:ea typeface="ＭＳ Ｐゴシック" pitchFamily="34" charset="-128"/>
              </a:rPr>
              <a:t>Mastering is the creation of a “golden record” that has been established from among possible duplicate records for the same Supplier.  When a Supplier has been mastered, it has a “Master ID” in VSM and ECM.   </a:t>
            </a:r>
          </a:p>
          <a:p>
            <a:pPr lvl="1">
              <a:buFont typeface="Arial" pitchFamily="34" charset="0"/>
              <a:buChar char="•"/>
            </a:pPr>
            <a:r>
              <a:rPr lang="en-US" dirty="0" smtClean="0">
                <a:latin typeface="Calibri" pitchFamily="34" charset="0"/>
                <a:ea typeface="ＭＳ Ｐゴシック" pitchFamily="34" charset="-128"/>
              </a:rPr>
              <a:t>It is not necessary to Master a Supplier for it to appear in ECM.</a:t>
            </a:r>
          </a:p>
          <a:p>
            <a:pPr>
              <a:buNone/>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Catalog, Categories, Items</a:t>
            </a:r>
            <a:endParaRPr lang="en-US" sz="3200" dirty="0"/>
          </a:p>
        </p:txBody>
      </p:sp>
      <p:sp>
        <p:nvSpPr>
          <p:cNvPr id="3" name="Content Placeholder 2"/>
          <p:cNvSpPr>
            <a:spLocks noGrp="1"/>
          </p:cNvSpPr>
          <p:nvPr>
            <p:ph idx="1"/>
          </p:nvPr>
        </p:nvSpPr>
        <p:spPr>
          <a:xfrm>
            <a:off x="152400" y="685800"/>
            <a:ext cx="8686800" cy="5867400"/>
          </a:xfrm>
        </p:spPr>
        <p:txBody>
          <a:bodyPr/>
          <a:lstStyle/>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r>
              <a:rPr lang="en-US" sz="2000" dirty="0" smtClean="0"/>
              <a:t>(These are of more pertinence to Sourcing, but Categories are used in ECM.) </a:t>
            </a:r>
          </a:p>
          <a:p>
            <a:r>
              <a:rPr lang="en-US" sz="2000" dirty="0" smtClean="0"/>
              <a:t>The Catalog is a hierarchical system of the following:</a:t>
            </a:r>
          </a:p>
          <a:p>
            <a:pPr lvl="1"/>
            <a:r>
              <a:rPr lang="en-US" sz="2000" b="1" dirty="0" smtClean="0"/>
              <a:t>Categories:  </a:t>
            </a:r>
            <a:r>
              <a:rPr lang="en-US" sz="2000" dirty="0" smtClean="0"/>
              <a:t>high-level groupings of products to be sourced</a:t>
            </a:r>
          </a:p>
          <a:p>
            <a:pPr lvl="1"/>
            <a:r>
              <a:rPr lang="en-US" sz="2000" b="1" dirty="0" smtClean="0"/>
              <a:t>Subcategories:  </a:t>
            </a:r>
            <a:r>
              <a:rPr lang="en-US" sz="2000" dirty="0" smtClean="0"/>
              <a:t>children of categories</a:t>
            </a:r>
          </a:p>
          <a:p>
            <a:pPr lvl="1"/>
            <a:r>
              <a:rPr lang="en-US" sz="2000" b="1" dirty="0" smtClean="0"/>
              <a:t>Items:  </a:t>
            </a:r>
            <a:r>
              <a:rPr lang="en-US" sz="2000" dirty="0" smtClean="0"/>
              <a:t>the actual products</a:t>
            </a:r>
            <a:r>
              <a:rPr lang="en-US" sz="2000" b="1" dirty="0" smtClean="0"/>
              <a:t> </a:t>
            </a:r>
          </a:p>
          <a:p>
            <a:r>
              <a:rPr lang="en-US" sz="2000" dirty="0" smtClean="0"/>
              <a:t>The Catalog can have an unlimited number of categories and subcategories. </a:t>
            </a:r>
          </a:p>
          <a:p>
            <a:r>
              <a:rPr lang="en-US" sz="2000" dirty="0" smtClean="0"/>
              <a:t>The bottom level always contains items.</a:t>
            </a:r>
          </a:p>
          <a:p>
            <a:r>
              <a:rPr lang="en-US" sz="2000" dirty="0" smtClean="0"/>
              <a:t>Categories and subcategories are managed in VSM (Categories &gt; Master) and are normally created through batch uploads.  Items are managed in Sourcing (Categories link).</a:t>
            </a:r>
          </a:p>
          <a:p>
            <a:r>
              <a:rPr lang="en-US" sz="2000" dirty="0" smtClean="0"/>
              <a:t>Example:</a:t>
            </a: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13</a:t>
            </a:fld>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2895600" y="4648200"/>
            <a:ext cx="3695700" cy="163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a:t>
            </a:r>
            <a:endParaRPr lang="en-US" sz="3000" dirty="0"/>
          </a:p>
        </p:txBody>
      </p:sp>
      <p:sp>
        <p:nvSpPr>
          <p:cNvPr id="3" name="Content Placeholder 2"/>
          <p:cNvSpPr>
            <a:spLocks noGrp="1"/>
          </p:cNvSpPr>
          <p:nvPr>
            <p:ph idx="1"/>
          </p:nvPr>
        </p:nvSpPr>
        <p:spPr>
          <a:xfrm>
            <a:off x="152400" y="914401"/>
            <a:ext cx="8763000" cy="4495799"/>
          </a:xfrm>
        </p:spPr>
        <p:txBody>
          <a:bodyPr/>
          <a:lstStyle/>
          <a:p>
            <a:pPr>
              <a:buFont typeface="Arial" pitchFamily="34" charset="0"/>
              <a:buChar char="•"/>
            </a:pPr>
            <a:r>
              <a:rPr lang="en-US" sz="2000" dirty="0" smtClean="0"/>
              <a:t>Demonstration in VSM:</a:t>
            </a:r>
          </a:p>
          <a:p>
            <a:pPr lvl="1">
              <a:buFont typeface="Arial" pitchFamily="34" charset="0"/>
              <a:buChar char="•"/>
            </a:pPr>
            <a:endParaRPr lang="en-US" sz="2000" dirty="0" smtClean="0"/>
          </a:p>
          <a:p>
            <a:pPr lvl="1">
              <a:buFont typeface="Arial" pitchFamily="34" charset="0"/>
              <a:buChar char="•"/>
            </a:pPr>
            <a:r>
              <a:rPr lang="en-US" sz="2000" dirty="0" smtClean="0"/>
              <a:t>Login as Admin user</a:t>
            </a:r>
          </a:p>
          <a:p>
            <a:pPr lvl="1">
              <a:buFont typeface="Arial" pitchFamily="34" charset="0"/>
              <a:buChar char="•"/>
            </a:pPr>
            <a:r>
              <a:rPr lang="en-US" sz="2000" dirty="0" smtClean="0"/>
              <a:t>Show Organizations</a:t>
            </a:r>
          </a:p>
          <a:p>
            <a:pPr lvl="1">
              <a:buFont typeface="Arial" pitchFamily="34" charset="0"/>
              <a:buChar char="•"/>
            </a:pPr>
            <a:r>
              <a:rPr lang="en-US" sz="2000" dirty="0" smtClean="0"/>
              <a:t>Show full list of VSM Roles by looking at Admin user profile</a:t>
            </a:r>
          </a:p>
          <a:p>
            <a:pPr lvl="1">
              <a:buFont typeface="Arial" pitchFamily="34" charset="0"/>
              <a:buChar char="•"/>
            </a:pPr>
            <a:r>
              <a:rPr lang="en-US" sz="2000" dirty="0" smtClean="0"/>
              <a:t>Show Users; create one and focus on the Applications and Preferences tabs</a:t>
            </a:r>
          </a:p>
          <a:p>
            <a:pPr lvl="2">
              <a:buFont typeface="Arial" pitchFamily="34" charset="0"/>
              <a:buChar char="•"/>
            </a:pPr>
            <a:r>
              <a:rPr lang="en-US" sz="2000" dirty="0" smtClean="0">
                <a:latin typeface="Calibri" pitchFamily="34" charset="0"/>
                <a:ea typeface="ＭＳ Ｐゴシック" pitchFamily="34" charset="-128"/>
                <a:cs typeface="Calibri" pitchFamily="34" charset="0"/>
              </a:rPr>
              <a:t>Show Emails or Inbox (useful when email system isn’t set up, as on training system).  Retrieve the initial password for the new user, log in to the new user and look around.</a:t>
            </a:r>
            <a:endParaRPr lang="en-US" sz="2000" dirty="0" smtClean="0"/>
          </a:p>
          <a:p>
            <a:pPr lvl="1">
              <a:buFont typeface="Arial" pitchFamily="34" charset="0"/>
              <a:buChar char="•"/>
            </a:pPr>
            <a:r>
              <a:rPr lang="en-US" sz="2000" dirty="0" smtClean="0"/>
              <a:t>Show Suppliers in VSM / External Parties in ECM</a:t>
            </a:r>
          </a:p>
          <a:p>
            <a:pPr lvl="1">
              <a:buFont typeface="Arial" pitchFamily="34" charset="0"/>
              <a:buChar char="•"/>
            </a:pPr>
            <a:r>
              <a:rPr lang="en-US" sz="2000" dirty="0" smtClean="0"/>
              <a:t>Show Categories</a:t>
            </a:r>
          </a:p>
          <a:p>
            <a:pPr lvl="1">
              <a:buFont typeface="Arial" pitchFamily="34" charset="0"/>
              <a:buChar char="•"/>
            </a:pPr>
            <a:endParaRPr lang="en-US" sz="2000" dirty="0" smtClean="0"/>
          </a:p>
          <a:p>
            <a:pPr>
              <a:buFont typeface="Arial" pitchFamily="34" charset="0"/>
              <a:buChar char="•"/>
            </a:pPr>
            <a:r>
              <a:rPr lang="en-US" sz="2000" dirty="0" smtClean="0"/>
              <a:t>See document “IBMEmptorisVSMHowTo_Refresher.pptx” in handouts</a:t>
            </a:r>
          </a:p>
        </p:txBody>
      </p:sp>
      <p:sp>
        <p:nvSpPr>
          <p:cNvPr id="4" name="Slide Number Placeholder 3"/>
          <p:cNvSpPr>
            <a:spLocks noGrp="1"/>
          </p:cNvSpPr>
          <p:nvPr>
            <p:ph type="sldNum" sz="quarter" idx="10"/>
          </p:nvPr>
        </p:nvSpPr>
        <p:spPr/>
        <p:txBody>
          <a:bodyPr/>
          <a:lstStyle/>
          <a:p>
            <a:fld id="{56A77C2D-A651-4976-AE18-F0033F99DF3E}"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t>Integrated Data – SSM to ECM</a:t>
            </a:r>
            <a:endParaRPr lang="en-US" sz="3600" dirty="0"/>
          </a:p>
        </p:txBody>
      </p:sp>
      <p:sp>
        <p:nvSpPr>
          <p:cNvPr id="6" name="Content Placeholder 5"/>
          <p:cNvSpPr>
            <a:spLocks noGrp="1"/>
          </p:cNvSpPr>
          <p:nvPr>
            <p:ph sz="half" idx="1"/>
          </p:nvPr>
        </p:nvSpPr>
        <p:spPr>
          <a:xfrm>
            <a:off x="268250" y="1407755"/>
            <a:ext cx="8693187" cy="4807614"/>
          </a:xfrm>
        </p:spPr>
        <p:txBody>
          <a:bodyPr/>
          <a:lstStyle/>
          <a:p>
            <a:r>
              <a:rPr lang="en-US" sz="1800" dirty="0" smtClean="0"/>
              <a:t>We now return (for Reference only) to the integration of SSM/VSM and ECM.</a:t>
            </a:r>
          </a:p>
          <a:p>
            <a:r>
              <a:rPr lang="en-US" sz="1800" dirty="0" smtClean="0"/>
              <a:t>The following slides show naming differences and other considerations related to the integration of SSM and ECM.</a:t>
            </a:r>
          </a:p>
          <a:p>
            <a:r>
              <a:rPr lang="en-US" sz="1800" dirty="0" smtClean="0"/>
              <a:t>The slides were correct as of V10.0.   There may be a few changes in V10.0.1 not  reflected here.</a:t>
            </a:r>
          </a:p>
        </p:txBody>
      </p:sp>
      <p:sp>
        <p:nvSpPr>
          <p:cNvPr id="4" name="Slide Number Placeholder 3"/>
          <p:cNvSpPr>
            <a:spLocks noGrp="1"/>
          </p:cNvSpPr>
          <p:nvPr>
            <p:ph type="sldNum" sz="quarter" idx="10"/>
          </p:nvPr>
        </p:nvSpPr>
        <p:spPr/>
        <p:txBody>
          <a:bodyPr/>
          <a:lstStyle/>
          <a:p>
            <a:pPr>
              <a:defRPr/>
            </a:pPr>
            <a:fld id="{2D54AAAB-B92D-41A8-A712-330C1F39A59C}" type="slidenum">
              <a:rPr lang="en-US" smtClean="0"/>
              <a:pPr>
                <a:defRPr/>
              </a:pPr>
              <a:t>15</a:t>
            </a:fld>
            <a:endParaRPr lang="en-US"/>
          </a:p>
        </p:txBody>
      </p:sp>
    </p:spTree>
    <p:extLst>
      <p:ext uri="{BB962C8B-B14F-4D97-AF65-F5344CB8AC3E}">
        <p14:creationId xmlns:p14="http://schemas.microsoft.com/office/powerpoint/2010/main" xmlns="" val="945700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t>Integrated Data - Individual</a:t>
            </a:r>
            <a:endParaRPr lang="en-US" sz="4000" dirty="0"/>
          </a:p>
        </p:txBody>
      </p:sp>
      <p:sp>
        <p:nvSpPr>
          <p:cNvPr id="6" name="Content Placeholder 5"/>
          <p:cNvSpPr>
            <a:spLocks noGrp="1"/>
          </p:cNvSpPr>
          <p:nvPr>
            <p:ph sz="half" idx="1"/>
          </p:nvPr>
        </p:nvSpPr>
        <p:spPr>
          <a:xfrm>
            <a:off x="268250" y="1059265"/>
            <a:ext cx="8693187" cy="5156104"/>
          </a:xfrm>
        </p:spPr>
        <p:txBody>
          <a:bodyPr/>
          <a:lstStyle/>
          <a:p>
            <a:endParaRPr lang="en-US" sz="1500" dirty="0" smtClean="0"/>
          </a:p>
          <a:p>
            <a:endParaRPr lang="en-US" dirty="0"/>
          </a:p>
        </p:txBody>
      </p:sp>
      <p:sp>
        <p:nvSpPr>
          <p:cNvPr id="4" name="Slide Number Placeholder 3"/>
          <p:cNvSpPr>
            <a:spLocks noGrp="1"/>
          </p:cNvSpPr>
          <p:nvPr>
            <p:ph type="sldNum" sz="quarter" idx="10"/>
          </p:nvPr>
        </p:nvSpPr>
        <p:spPr/>
        <p:txBody>
          <a:bodyPr/>
          <a:lstStyle/>
          <a:p>
            <a:pPr>
              <a:defRPr/>
            </a:pPr>
            <a:fld id="{2D54AAAB-B92D-41A8-A712-330C1F39A59C}" type="slidenum">
              <a:rPr lang="en-US" smtClean="0"/>
              <a:pPr>
                <a:defRPr/>
              </a:pPr>
              <a:t>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xmlns="" val="1697154605"/>
              </p:ext>
            </p:extLst>
          </p:nvPr>
        </p:nvGraphicFramePr>
        <p:xfrm>
          <a:off x="609600" y="761999"/>
          <a:ext cx="8254733" cy="5778694"/>
        </p:xfrm>
        <a:graphic>
          <a:graphicData uri="http://schemas.openxmlformats.org/drawingml/2006/table">
            <a:tbl>
              <a:tblPr/>
              <a:tblGrid>
                <a:gridCol w="1975492"/>
                <a:gridCol w="2610471"/>
                <a:gridCol w="3668770"/>
              </a:tblGrid>
              <a:tr h="340697">
                <a:tc>
                  <a:txBody>
                    <a:bodyPr/>
                    <a:lstStyle/>
                    <a:p>
                      <a:pPr algn="ctr" fontAlgn="b"/>
                      <a:r>
                        <a:rPr lang="en-US" sz="1300" b="1" i="0" u="none" strike="noStrike" dirty="0" smtClean="0">
                          <a:solidFill>
                            <a:srgbClr val="000000"/>
                          </a:solidFill>
                          <a:effectLst/>
                          <a:latin typeface="Calibri"/>
                        </a:rPr>
                        <a:t>SSM </a:t>
                      </a:r>
                      <a:r>
                        <a:rPr lang="en-US" sz="1300" b="1" i="0" u="none" strike="noStrike" dirty="0">
                          <a:solidFill>
                            <a:srgbClr val="000000"/>
                          </a:solidFill>
                          <a:effectLst/>
                          <a:latin typeface="Calibri"/>
                        </a:rPr>
                        <a:t>Field Name</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300" b="1" i="0" u="none" strike="noStrike" dirty="0" smtClean="0">
                          <a:solidFill>
                            <a:srgbClr val="000000"/>
                          </a:solidFill>
                          <a:effectLst/>
                          <a:latin typeface="Calibri"/>
                        </a:rPr>
                        <a:t>ECM </a:t>
                      </a:r>
                      <a:r>
                        <a:rPr lang="en-US" sz="1300" b="1" i="0" u="none" strike="noStrike" dirty="0">
                          <a:solidFill>
                            <a:srgbClr val="000000"/>
                          </a:solidFill>
                          <a:effectLst/>
                          <a:latin typeface="Calibri"/>
                        </a:rPr>
                        <a:t>Field Name</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300" b="1" i="0" u="none" strike="noStrike">
                          <a:solidFill>
                            <a:srgbClr val="000000"/>
                          </a:solidFill>
                          <a:effectLst/>
                          <a:latin typeface="Calibri"/>
                        </a:rPr>
                        <a:t>Comments</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02264">
                <a:tc>
                  <a:txBody>
                    <a:bodyPr/>
                    <a:lstStyle/>
                    <a:p>
                      <a:pPr algn="l" fontAlgn="b"/>
                      <a:r>
                        <a:rPr lang="en-US" sz="1300" b="1" i="0" u="none" strike="noStrike" dirty="0">
                          <a:solidFill>
                            <a:srgbClr val="000000"/>
                          </a:solidFill>
                          <a:effectLst/>
                          <a:latin typeface="Calibri"/>
                        </a:rPr>
                        <a:t>User Info</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300" b="0" i="0" u="none" strike="noStrike">
                          <a:solidFill>
                            <a:srgbClr val="000000"/>
                          </a:solidFill>
                          <a:effectLst/>
                          <a:latin typeface="Calibri"/>
                        </a:rPr>
                        <a:t> </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300" b="1" i="0" u="none" strike="noStrike">
                          <a:solidFill>
                            <a:srgbClr val="000000"/>
                          </a:solidFill>
                          <a:effectLst/>
                          <a:latin typeface="Calibri"/>
                        </a:rPr>
                        <a:t> </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02264">
                <a:tc>
                  <a:txBody>
                    <a:bodyPr/>
                    <a:lstStyle/>
                    <a:p>
                      <a:pPr algn="l" fontAlgn="b"/>
                      <a:r>
                        <a:rPr lang="en-US" sz="1300" b="0" i="0" u="none" strike="noStrike" dirty="0">
                          <a:solidFill>
                            <a:srgbClr val="000000"/>
                          </a:solidFill>
                          <a:effectLst/>
                          <a:latin typeface="Calibri"/>
                        </a:rPr>
                        <a:t>First Name</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effectLst/>
                          <a:latin typeface="Calibri"/>
                        </a:rPr>
                        <a:t>First Name</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264">
                <a:tc>
                  <a:txBody>
                    <a:bodyPr/>
                    <a:lstStyle/>
                    <a:p>
                      <a:pPr algn="l" fontAlgn="b"/>
                      <a:r>
                        <a:rPr lang="en-US" sz="1300" b="0" i="0" u="none" strike="noStrike" dirty="0">
                          <a:solidFill>
                            <a:srgbClr val="000000"/>
                          </a:solidFill>
                          <a:effectLst/>
                          <a:latin typeface="Calibri"/>
                        </a:rPr>
                        <a:t>Middle Name</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Middle Name</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264">
                <a:tc>
                  <a:txBody>
                    <a:bodyPr/>
                    <a:lstStyle/>
                    <a:p>
                      <a:pPr algn="l" fontAlgn="b"/>
                      <a:r>
                        <a:rPr lang="en-US" sz="1300" b="0" i="0" u="none" strike="noStrike" dirty="0">
                          <a:solidFill>
                            <a:srgbClr val="000000"/>
                          </a:solidFill>
                          <a:effectLst/>
                          <a:latin typeface="Calibri"/>
                        </a:rPr>
                        <a:t>Last Name</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Last Name</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203">
                <a:tc>
                  <a:txBody>
                    <a:bodyPr/>
                    <a:lstStyle/>
                    <a:p>
                      <a:pPr algn="l" fontAlgn="b"/>
                      <a:r>
                        <a:rPr lang="en-US" sz="1300" b="0" i="0" u="none" strike="noStrike" dirty="0">
                          <a:solidFill>
                            <a:srgbClr val="000000"/>
                          </a:solidFill>
                          <a:effectLst/>
                          <a:latin typeface="Calibri"/>
                        </a:rPr>
                        <a:t>Type</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 </a:t>
                      </a:r>
                      <a:r>
                        <a:rPr lang="en-US" sz="1300" b="0" i="0" u="none" strike="noStrike" dirty="0" smtClean="0">
                          <a:solidFill>
                            <a:srgbClr val="000000"/>
                          </a:solidFill>
                          <a:effectLst/>
                          <a:latin typeface="Calibri"/>
                        </a:rPr>
                        <a:t>Company (Mine, External, None)</a:t>
                      </a:r>
                      <a:endParaRPr lang="en-US" sz="1300" b="0" i="0" u="none" strike="noStrike" dirty="0">
                        <a:solidFill>
                          <a:srgbClr val="000000"/>
                        </a:solidFill>
                        <a:effectLst/>
                        <a:latin typeface="Calibri"/>
                      </a:endParaRP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Derived from Company (Mine) and User Account</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264">
                <a:tc>
                  <a:txBody>
                    <a:bodyPr/>
                    <a:lstStyle/>
                    <a:p>
                      <a:pPr algn="l" fontAlgn="b"/>
                      <a:r>
                        <a:rPr lang="en-US" sz="1300" b="0" i="0" u="none" strike="noStrike" dirty="0">
                          <a:solidFill>
                            <a:srgbClr val="000000"/>
                          </a:solidFill>
                          <a:effectLst/>
                          <a:latin typeface="Calibri"/>
                        </a:rPr>
                        <a:t>Username</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Username</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264">
                <a:tc>
                  <a:txBody>
                    <a:bodyPr/>
                    <a:lstStyle/>
                    <a:p>
                      <a:pPr algn="l" fontAlgn="b"/>
                      <a:r>
                        <a:rPr lang="en-US" sz="1300" b="0" i="0" u="none" strike="noStrike" dirty="0">
                          <a:solidFill>
                            <a:srgbClr val="000000"/>
                          </a:solidFill>
                          <a:effectLst/>
                          <a:latin typeface="Calibri"/>
                        </a:rPr>
                        <a:t>Organization</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Organization</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264">
                <a:tc>
                  <a:txBody>
                    <a:bodyPr/>
                    <a:lstStyle/>
                    <a:p>
                      <a:pPr algn="l" fontAlgn="b"/>
                      <a:r>
                        <a:rPr lang="en-US" sz="1300" b="0" i="0" u="none" strike="noStrike" dirty="0">
                          <a:solidFill>
                            <a:srgbClr val="000000"/>
                          </a:solidFill>
                          <a:effectLst/>
                          <a:latin typeface="Calibri"/>
                        </a:rPr>
                        <a:t>Manager</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Manager</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 </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264">
                <a:tc>
                  <a:txBody>
                    <a:bodyPr/>
                    <a:lstStyle/>
                    <a:p>
                      <a:pPr algn="l" fontAlgn="b"/>
                      <a:r>
                        <a:rPr lang="en-US" sz="1300" b="0" i="0" u="none" strike="noStrike" dirty="0">
                          <a:solidFill>
                            <a:srgbClr val="000000"/>
                          </a:solidFill>
                          <a:effectLst/>
                          <a:latin typeface="Calibri"/>
                        </a:rPr>
                        <a:t>Phone</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Primary phone</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264">
                <a:tc>
                  <a:txBody>
                    <a:bodyPr/>
                    <a:lstStyle/>
                    <a:p>
                      <a:pPr algn="l" fontAlgn="b"/>
                      <a:r>
                        <a:rPr lang="en-US" sz="1300" b="0" i="0" u="none" strike="noStrike" dirty="0">
                          <a:solidFill>
                            <a:srgbClr val="000000"/>
                          </a:solidFill>
                          <a:effectLst/>
                          <a:latin typeface="Calibri"/>
                        </a:rPr>
                        <a:t>Email</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Email</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 </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264">
                <a:tc>
                  <a:txBody>
                    <a:bodyPr/>
                    <a:lstStyle/>
                    <a:p>
                      <a:pPr algn="l" fontAlgn="b"/>
                      <a:r>
                        <a:rPr lang="en-US" sz="1300" b="0" i="0" u="none" strike="noStrike" dirty="0">
                          <a:solidFill>
                            <a:srgbClr val="000000"/>
                          </a:solidFill>
                          <a:effectLst/>
                          <a:latin typeface="Calibri"/>
                        </a:rPr>
                        <a:t>Address</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Address</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Map from Addresses defined</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2264">
                <a:tc>
                  <a:txBody>
                    <a:bodyPr/>
                    <a:lstStyle/>
                    <a:p>
                      <a:pPr algn="l" fontAlgn="b"/>
                      <a:r>
                        <a:rPr lang="en-US" sz="1300" b="0" i="0" u="none" strike="noStrike" dirty="0" smtClean="0">
                          <a:solidFill>
                            <a:srgbClr val="000000"/>
                          </a:solidFill>
                          <a:effectLst/>
                          <a:latin typeface="Calibri"/>
                        </a:rPr>
                        <a:t>Language</a:t>
                      </a:r>
                      <a:endParaRPr lang="en-US" sz="1300" b="0" i="0" u="none" strike="noStrike" dirty="0">
                        <a:solidFill>
                          <a:srgbClr val="000000"/>
                        </a:solidFill>
                        <a:effectLst/>
                        <a:latin typeface="Calibri"/>
                      </a:endParaRP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Display Language</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From preferences </a:t>
                      </a:r>
                      <a:r>
                        <a:rPr lang="en-US" sz="1300" b="0" i="0" u="none" strike="noStrike" dirty="0" smtClean="0">
                          <a:solidFill>
                            <a:srgbClr val="000000"/>
                          </a:solidFill>
                          <a:effectLst/>
                          <a:latin typeface="Calibri"/>
                        </a:rPr>
                        <a:t>tab</a:t>
                      </a:r>
                      <a:r>
                        <a:rPr lang="en-US" sz="1300" b="0" i="0" u="none" strike="noStrike" baseline="0" dirty="0" smtClean="0">
                          <a:solidFill>
                            <a:srgbClr val="000000"/>
                          </a:solidFill>
                          <a:effectLst/>
                          <a:latin typeface="Calibri"/>
                        </a:rPr>
                        <a:t> i</a:t>
                      </a:r>
                      <a:r>
                        <a:rPr lang="en-US" sz="1300" b="0" i="0" u="none" strike="noStrike" dirty="0" smtClean="0">
                          <a:solidFill>
                            <a:srgbClr val="000000"/>
                          </a:solidFill>
                          <a:effectLst/>
                          <a:latin typeface="Calibri"/>
                        </a:rPr>
                        <a:t>n SSM</a:t>
                      </a:r>
                      <a:endParaRPr lang="en-US" sz="1300" b="0" i="0" u="none" strike="noStrike" dirty="0">
                        <a:solidFill>
                          <a:srgbClr val="000000"/>
                        </a:solidFill>
                        <a:effectLst/>
                        <a:latin typeface="Calibri"/>
                      </a:endParaRP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136">
                <a:tc>
                  <a:txBody>
                    <a:bodyPr/>
                    <a:lstStyle/>
                    <a:p>
                      <a:pPr algn="l" fontAlgn="b"/>
                      <a:r>
                        <a:rPr lang="en-US" sz="1300" b="0" i="0" u="none" strike="noStrike" dirty="0">
                          <a:solidFill>
                            <a:srgbClr val="000000"/>
                          </a:solidFill>
                          <a:effectLst/>
                          <a:latin typeface="Calibri"/>
                        </a:rPr>
                        <a:t>DERIVED</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Locale</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From preferences tab </a:t>
                      </a:r>
                      <a:r>
                        <a:rPr lang="en-US" sz="1300" b="0" i="0" u="none" strike="noStrike" dirty="0" smtClean="0">
                          <a:solidFill>
                            <a:srgbClr val="000000"/>
                          </a:solidFill>
                          <a:effectLst/>
                          <a:latin typeface="Calibri"/>
                        </a:rPr>
                        <a:t>in SSM (based on date and number formats; see</a:t>
                      </a:r>
                      <a:r>
                        <a:rPr lang="en-US" sz="1300" b="0" i="0" u="none" strike="noStrike" baseline="0" dirty="0" smtClean="0">
                          <a:solidFill>
                            <a:srgbClr val="000000"/>
                          </a:solidFill>
                          <a:effectLst/>
                          <a:latin typeface="Calibri"/>
                        </a:rPr>
                        <a:t> Admin Guide Appendix A)</a:t>
                      </a:r>
                      <a:endParaRPr lang="en-US" sz="1300" b="0" i="0" u="none" strike="noStrike" dirty="0">
                        <a:solidFill>
                          <a:srgbClr val="000000"/>
                        </a:solidFill>
                        <a:effectLst/>
                        <a:latin typeface="Calibri"/>
                      </a:endParaRP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264">
                <a:tc>
                  <a:txBody>
                    <a:bodyPr/>
                    <a:lstStyle/>
                    <a:p>
                      <a:pPr algn="l" fontAlgn="b"/>
                      <a:r>
                        <a:rPr lang="en-US" sz="1300" b="0" i="0" u="none" strike="noStrike" dirty="0">
                          <a:solidFill>
                            <a:srgbClr val="000000"/>
                          </a:solidFill>
                          <a:effectLst/>
                          <a:latin typeface="Calibri"/>
                        </a:rPr>
                        <a:t>DERIVED</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Effective Start Date</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When the record gets created</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462">
                <a:tc>
                  <a:txBody>
                    <a:bodyPr/>
                    <a:lstStyle/>
                    <a:p>
                      <a:pPr algn="l" fontAlgn="b"/>
                      <a:r>
                        <a:rPr lang="en-US" sz="1300" b="0" i="0" u="none" strike="noStrike" dirty="0">
                          <a:solidFill>
                            <a:srgbClr val="000000"/>
                          </a:solidFill>
                          <a:effectLst/>
                          <a:latin typeface="Calibri"/>
                        </a:rPr>
                        <a:t>DERIVED</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Effective End Date</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When the record is deleted or disabled for </a:t>
                      </a:r>
                      <a:r>
                        <a:rPr lang="en-US" sz="1300" b="0" i="0" u="none" strike="noStrike" dirty="0" smtClean="0">
                          <a:solidFill>
                            <a:srgbClr val="000000"/>
                          </a:solidFill>
                          <a:effectLst/>
                          <a:latin typeface="Calibri"/>
                        </a:rPr>
                        <a:t>ECM</a:t>
                      </a:r>
                      <a:endParaRPr lang="en-US" sz="1300" b="0" i="0" u="none" strike="noStrike" dirty="0">
                        <a:solidFill>
                          <a:srgbClr val="000000"/>
                        </a:solidFill>
                        <a:effectLst/>
                        <a:latin typeface="Calibri"/>
                      </a:endParaRP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264">
                <a:tc>
                  <a:txBody>
                    <a:bodyPr/>
                    <a:lstStyle/>
                    <a:p>
                      <a:pPr algn="l" fontAlgn="b"/>
                      <a:r>
                        <a:rPr lang="en-US" sz="1300" b="0" i="0" u="none" strike="noStrike" dirty="0">
                          <a:solidFill>
                            <a:srgbClr val="000000"/>
                          </a:solidFill>
                          <a:effectLst/>
                          <a:latin typeface="Calibri"/>
                        </a:rPr>
                        <a:t>DERIVED</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Created</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When the record gets created</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139">
                <a:tc>
                  <a:txBody>
                    <a:bodyPr/>
                    <a:lstStyle/>
                    <a:p>
                      <a:pPr algn="l" fontAlgn="b"/>
                      <a:r>
                        <a:rPr lang="en-US" sz="1300" b="0" i="0" u="none" strike="noStrike" dirty="0">
                          <a:solidFill>
                            <a:srgbClr val="000000"/>
                          </a:solidFill>
                          <a:effectLst/>
                          <a:latin typeface="Calibri"/>
                        </a:rPr>
                        <a:t>DERIVED</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Last Modified</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When the record was last updated</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474">
                <a:tc>
                  <a:txBody>
                    <a:bodyPr/>
                    <a:lstStyle/>
                    <a:p>
                      <a:pPr algn="l" fontAlgn="b"/>
                      <a:r>
                        <a:rPr lang="en-US" sz="1300" b="0" i="0" u="none" strike="noStrike" dirty="0">
                          <a:solidFill>
                            <a:srgbClr val="000000"/>
                          </a:solidFill>
                          <a:effectLst/>
                          <a:latin typeface="Calibri"/>
                        </a:rPr>
                        <a:t>DERIVED</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Aliases</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Also available in </a:t>
                      </a:r>
                      <a:r>
                        <a:rPr lang="en-US" sz="1300" b="0" i="0" u="none" strike="noStrike" dirty="0" smtClean="0">
                          <a:solidFill>
                            <a:srgbClr val="000000"/>
                          </a:solidFill>
                          <a:effectLst/>
                          <a:latin typeface="Calibri"/>
                        </a:rPr>
                        <a:t>ECM </a:t>
                      </a:r>
                      <a:r>
                        <a:rPr lang="en-US" sz="1300" b="0" i="0" u="none" strike="noStrike" dirty="0">
                          <a:solidFill>
                            <a:srgbClr val="000000"/>
                          </a:solidFill>
                          <a:effectLst/>
                          <a:latin typeface="Calibri"/>
                        </a:rPr>
                        <a:t>for alias management</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183">
                <a:tc>
                  <a:txBody>
                    <a:bodyPr/>
                    <a:lstStyle/>
                    <a:p>
                      <a:pPr algn="l" fontAlgn="b"/>
                      <a:r>
                        <a:rPr lang="en-US" sz="1300" b="0" i="0" u="none" strike="noStrike" dirty="0">
                          <a:solidFill>
                            <a:srgbClr val="000000"/>
                          </a:solidFill>
                          <a:effectLst/>
                          <a:latin typeface="Calibri"/>
                        </a:rPr>
                        <a:t>DERIVED</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effectLst/>
                          <a:latin typeface="Calibri"/>
                        </a:rPr>
                        <a:t>Password</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Valid or expired based on the password status</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136">
                <a:tc>
                  <a:txBody>
                    <a:bodyPr/>
                    <a:lstStyle/>
                    <a:p>
                      <a:pPr algn="l" fontAlgn="b"/>
                      <a:r>
                        <a:rPr lang="en-US" sz="1300" b="0" i="0" u="none" strike="noStrike" dirty="0" smtClean="0">
                          <a:solidFill>
                            <a:srgbClr val="000000"/>
                          </a:solidFill>
                          <a:effectLst/>
                          <a:latin typeface="Calibri"/>
                        </a:rPr>
                        <a:t>DERIVED</a:t>
                      </a:r>
                      <a:endParaRPr lang="en-US" sz="1300" b="0" i="0" u="none" strike="noStrike" dirty="0">
                        <a:solidFill>
                          <a:srgbClr val="000000"/>
                        </a:solidFill>
                        <a:effectLst/>
                        <a:latin typeface="Calibri"/>
                      </a:endParaRP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Suppress Task Notification to user</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92417" rtl="0" eaLnBrk="1" fontAlgn="b" latinLnBrk="0" hangingPunct="1">
                        <a:lnSpc>
                          <a:spcPct val="100000"/>
                        </a:lnSpc>
                        <a:spcBef>
                          <a:spcPts val="0"/>
                        </a:spcBef>
                        <a:spcAft>
                          <a:spcPts val="0"/>
                        </a:spcAft>
                        <a:buClrTx/>
                        <a:buSzTx/>
                        <a:buFontTx/>
                        <a:buNone/>
                        <a:tabLst/>
                        <a:defRPr/>
                      </a:pPr>
                      <a:r>
                        <a:rPr lang="en-US" sz="1300" b="0" i="0" u="none" strike="noStrike" dirty="0" smtClean="0">
                          <a:solidFill>
                            <a:srgbClr val="000000"/>
                          </a:solidFill>
                          <a:effectLst/>
                          <a:latin typeface="+mn-lt"/>
                        </a:rPr>
                        <a:t>Send an e-mail when a new inbox item arrives</a:t>
                      </a:r>
                    </a:p>
                    <a:p>
                      <a:pPr algn="l" fontAlgn="b"/>
                      <a:endParaRPr lang="en-US" sz="1300" b="0" i="0" u="none" strike="noStrike" dirty="0">
                        <a:solidFill>
                          <a:srgbClr val="000000"/>
                        </a:solidFill>
                        <a:effectLst/>
                        <a:latin typeface="Calibri"/>
                      </a:endParaRP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97136">
                <a:tc>
                  <a:txBody>
                    <a:bodyPr/>
                    <a:lstStyle/>
                    <a:p>
                      <a:pPr algn="l" fontAlgn="b"/>
                      <a:r>
                        <a:rPr lang="en-US" sz="1300" b="0" i="0" u="none" strike="noStrike" dirty="0">
                          <a:solidFill>
                            <a:srgbClr val="000000"/>
                          </a:solidFill>
                          <a:effectLst/>
                          <a:latin typeface="Calibri"/>
                        </a:rPr>
                        <a:t>User Status</a:t>
                      </a:r>
                    </a:p>
                  </a:txBody>
                  <a:tcPr marL="7608" marR="7608" marT="75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300" b="0" i="0" u="none" strike="noStrike">
                          <a:solidFill>
                            <a:srgbClr val="000000"/>
                          </a:solidFill>
                          <a:effectLst/>
                          <a:latin typeface="Calibri"/>
                        </a:rPr>
                        <a:t>Login Status</a:t>
                      </a:r>
                    </a:p>
                  </a:txBody>
                  <a:tcPr marL="7608" marR="7608" marT="751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a:rPr>
                        <a:t>Enabled only when user is enabled for </a:t>
                      </a:r>
                      <a:r>
                        <a:rPr lang="en-US" sz="1300" b="0" i="0" u="none" strike="noStrike" dirty="0" smtClean="0">
                          <a:solidFill>
                            <a:srgbClr val="000000"/>
                          </a:solidFill>
                          <a:effectLst/>
                          <a:latin typeface="Calibri"/>
                        </a:rPr>
                        <a:t>ECM </a:t>
                      </a:r>
                      <a:r>
                        <a:rPr lang="en-US" sz="1300" b="0" i="0" u="none" strike="noStrike" dirty="0">
                          <a:solidFill>
                            <a:srgbClr val="000000"/>
                          </a:solidFill>
                          <a:effectLst/>
                          <a:latin typeface="Calibri"/>
                        </a:rPr>
                        <a:t>application</a:t>
                      </a:r>
                    </a:p>
                  </a:txBody>
                  <a:tcPr marL="7608" marR="7608" marT="75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511599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7251" y="838200"/>
            <a:ext cx="8632488" cy="609600"/>
          </a:xfrm>
        </p:spPr>
        <p:txBody>
          <a:bodyPr/>
          <a:lstStyle/>
          <a:p>
            <a:pPr algn="ctr"/>
            <a:r>
              <a:rPr lang="en-US" dirty="0" smtClean="0"/>
              <a:t>Integrated Data – External Company</a:t>
            </a:r>
            <a:endParaRPr lang="en-US" dirty="0"/>
          </a:p>
        </p:txBody>
      </p:sp>
      <p:sp>
        <p:nvSpPr>
          <p:cNvPr id="6" name="Content Placeholder 5"/>
          <p:cNvSpPr>
            <a:spLocks noGrp="1"/>
          </p:cNvSpPr>
          <p:nvPr>
            <p:ph sz="half" idx="1"/>
          </p:nvPr>
        </p:nvSpPr>
        <p:spPr>
          <a:xfrm>
            <a:off x="268250" y="1059265"/>
            <a:ext cx="8693187" cy="5156104"/>
          </a:xfrm>
        </p:spPr>
        <p:txBody>
          <a:bodyPr/>
          <a:lstStyle/>
          <a:p>
            <a:endParaRPr lang="en-US" sz="1500" dirty="0" smtClean="0"/>
          </a:p>
          <a:p>
            <a:endParaRPr lang="en-US" dirty="0"/>
          </a:p>
        </p:txBody>
      </p:sp>
      <p:sp>
        <p:nvSpPr>
          <p:cNvPr id="4" name="Slide Number Placeholder 3"/>
          <p:cNvSpPr>
            <a:spLocks noGrp="1"/>
          </p:cNvSpPr>
          <p:nvPr>
            <p:ph type="sldNum" sz="quarter" idx="10"/>
          </p:nvPr>
        </p:nvSpPr>
        <p:spPr/>
        <p:txBody>
          <a:bodyPr/>
          <a:lstStyle/>
          <a:p>
            <a:pPr>
              <a:defRPr/>
            </a:pPr>
            <a:fld id="{2D54AAAB-B92D-41A8-A712-330C1F39A59C}" type="slidenum">
              <a:rPr lang="en-US" smtClean="0"/>
              <a:pPr>
                <a:defRPr/>
              </a:pPr>
              <a:t>17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xmlns="" val="2256439023"/>
              </p:ext>
            </p:extLst>
          </p:nvPr>
        </p:nvGraphicFramePr>
        <p:xfrm>
          <a:off x="685800" y="1676400"/>
          <a:ext cx="3174898" cy="4728816"/>
        </p:xfrm>
        <a:graphic>
          <a:graphicData uri="http://schemas.openxmlformats.org/drawingml/2006/table">
            <a:tbl>
              <a:tblPr/>
              <a:tblGrid>
                <a:gridCol w="1411066"/>
                <a:gridCol w="1763832"/>
              </a:tblGrid>
              <a:tr h="454780">
                <a:tc>
                  <a:txBody>
                    <a:bodyPr/>
                    <a:lstStyle/>
                    <a:p>
                      <a:pPr algn="ctr" fontAlgn="b"/>
                      <a:r>
                        <a:rPr lang="en-US" sz="1500" b="1" i="0" u="none" strike="noStrike" dirty="0">
                          <a:solidFill>
                            <a:srgbClr val="000000"/>
                          </a:solidFill>
                          <a:effectLst/>
                          <a:latin typeface="Calibri"/>
                        </a:rPr>
                        <a:t>Field Name in </a:t>
                      </a:r>
                      <a:r>
                        <a:rPr lang="en-US" sz="1500" b="1" i="0" u="none" strike="noStrike" dirty="0" smtClean="0">
                          <a:solidFill>
                            <a:srgbClr val="000000"/>
                          </a:solidFill>
                          <a:effectLst/>
                          <a:latin typeface="Calibri"/>
                        </a:rPr>
                        <a:t>SSM</a:t>
                      </a:r>
                      <a:endParaRPr lang="en-US" sz="1500" b="1" i="0" u="none" strike="noStrike" dirty="0">
                        <a:solidFill>
                          <a:srgbClr val="000000"/>
                        </a:solidFill>
                        <a:effectLst/>
                        <a:latin typeface="Calibri"/>
                      </a:endParaRPr>
                    </a:p>
                  </a:txBody>
                  <a:tcPr marL="8819" marR="8819" marT="871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a:solidFill>
                            <a:srgbClr val="000000"/>
                          </a:solidFill>
                          <a:effectLst/>
                          <a:latin typeface="Calibri"/>
                        </a:rPr>
                        <a:t>Contract Management</a:t>
                      </a:r>
                    </a:p>
                  </a:txBody>
                  <a:tcPr marL="8819" marR="8819" marT="871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31746">
                <a:tc>
                  <a:txBody>
                    <a:bodyPr/>
                    <a:lstStyle/>
                    <a:p>
                      <a:pPr algn="l" fontAlgn="b"/>
                      <a:r>
                        <a:rPr lang="en-US" sz="1500" b="1" i="0" u="none" strike="noStrike" dirty="0">
                          <a:solidFill>
                            <a:srgbClr val="000000"/>
                          </a:solidFill>
                          <a:effectLst/>
                          <a:latin typeface="Calibri"/>
                        </a:rPr>
                        <a:t>Supplier Details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500" b="1" i="0" u="none" strike="noStrike" dirty="0">
                          <a:solidFill>
                            <a:srgbClr val="000000"/>
                          </a:solidFill>
                          <a:effectLst/>
                          <a:latin typeface="Calibri"/>
                        </a:rPr>
                        <a:t> </a:t>
                      </a:r>
                      <a:r>
                        <a:rPr lang="en-US" sz="1500" b="1" i="0" u="none" strike="noStrike" dirty="0" smtClean="0">
                          <a:solidFill>
                            <a:srgbClr val="000000"/>
                          </a:solidFill>
                          <a:effectLst/>
                          <a:latin typeface="Calibri"/>
                        </a:rPr>
                        <a:t>External Company</a:t>
                      </a:r>
                      <a:endParaRPr lang="en-US" sz="1500" b="1" i="0" u="none" strike="noStrike" dirty="0">
                        <a:solidFill>
                          <a:srgbClr val="000000"/>
                        </a:solidFill>
                        <a:effectLst/>
                        <a:latin typeface="Calibri"/>
                      </a:endParaRP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31746">
                <a:tc>
                  <a:txBody>
                    <a:bodyPr/>
                    <a:lstStyle/>
                    <a:p>
                      <a:pPr algn="l" fontAlgn="b"/>
                      <a:r>
                        <a:rPr lang="en-US" sz="1500" b="0" i="0" u="none" strike="noStrike" dirty="0">
                          <a:solidFill>
                            <a:srgbClr val="000000"/>
                          </a:solidFill>
                          <a:effectLst/>
                          <a:latin typeface="Calibri"/>
                        </a:rPr>
                        <a:t>Company 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Master ID</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Master ID</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dirty="0">
                          <a:solidFill>
                            <a:srgbClr val="000000"/>
                          </a:solidFill>
                          <a:effectLst/>
                          <a:latin typeface="Calibri"/>
                        </a:rPr>
                        <a:t>VSM ID</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Unique ID</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Master record</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Is Primary</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Website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Web site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Email Address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Email</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4780">
                <a:tc>
                  <a:txBody>
                    <a:bodyPr/>
                    <a:lstStyle/>
                    <a:p>
                      <a:pPr algn="l" fontAlgn="b"/>
                      <a:r>
                        <a:rPr lang="en-US" sz="1500" b="0" i="0" u="none" strike="noStrike">
                          <a:solidFill>
                            <a:srgbClr val="000000"/>
                          </a:solidFill>
                          <a:effectLst/>
                          <a:latin typeface="Calibri"/>
                        </a:rPr>
                        <a:t>Main Phone Number</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Primary Phone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Primary NAICS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NAICS/SIC Code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External ID 3</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External ID</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1" i="0" u="none" strike="noStrike">
                          <a:solidFill>
                            <a:srgbClr val="000000"/>
                          </a:solidFill>
                          <a:effectLst/>
                          <a:latin typeface="Calibri"/>
                        </a:rPr>
                        <a:t>Legal Address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500" b="1" i="0" u="none" strike="noStrike" dirty="0">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31746">
                <a:tc>
                  <a:txBody>
                    <a:bodyPr/>
                    <a:lstStyle/>
                    <a:p>
                      <a:pPr algn="l" fontAlgn="b"/>
                      <a:r>
                        <a:rPr lang="en-US" sz="1500" b="0" i="0" u="none" strike="noStrike">
                          <a:solidFill>
                            <a:srgbClr val="000000"/>
                          </a:solidFill>
                          <a:effectLst/>
                          <a:latin typeface="Calibri"/>
                        </a:rPr>
                        <a:t>Address Line 1</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dirty="0">
                          <a:solidFill>
                            <a:srgbClr val="000000"/>
                          </a:solidFill>
                          <a:effectLst/>
                          <a:latin typeface="Calibri"/>
                        </a:rPr>
                        <a:t>Street 1</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Street 2</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dirty="0">
                          <a:solidFill>
                            <a:srgbClr val="000000"/>
                          </a:solidFill>
                          <a:effectLst/>
                          <a:latin typeface="Calibri"/>
                        </a:rPr>
                        <a:t>Street 2</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City</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dirty="0">
                          <a:solidFill>
                            <a:srgbClr val="000000"/>
                          </a:solidFill>
                          <a:effectLst/>
                          <a:latin typeface="Calibri"/>
                        </a:rPr>
                        <a:t>City</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State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dirty="0">
                          <a:solidFill>
                            <a:srgbClr val="000000"/>
                          </a:solidFill>
                          <a:effectLst/>
                          <a:latin typeface="Calibri"/>
                        </a:rPr>
                        <a:t>State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Country</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dirty="0">
                          <a:solidFill>
                            <a:srgbClr val="000000"/>
                          </a:solidFill>
                          <a:effectLst/>
                          <a:latin typeface="Calibri"/>
                        </a:rPr>
                        <a:t>Country</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Postal Code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dirty="0">
                          <a:solidFill>
                            <a:srgbClr val="000000"/>
                          </a:solidFill>
                          <a:effectLst/>
                          <a:latin typeface="Calibri"/>
                        </a:rPr>
                        <a:t>Postal Code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077396015"/>
              </p:ext>
            </p:extLst>
          </p:nvPr>
        </p:nvGraphicFramePr>
        <p:xfrm>
          <a:off x="4419600" y="1752600"/>
          <a:ext cx="3386557" cy="3559680"/>
        </p:xfrm>
        <a:graphic>
          <a:graphicData uri="http://schemas.openxmlformats.org/drawingml/2006/table">
            <a:tbl>
              <a:tblPr/>
              <a:tblGrid>
                <a:gridCol w="1552172"/>
                <a:gridCol w="1834385"/>
              </a:tblGrid>
              <a:tr h="231746">
                <a:tc>
                  <a:txBody>
                    <a:bodyPr/>
                    <a:lstStyle/>
                    <a:p>
                      <a:pPr algn="ctr" fontAlgn="b"/>
                      <a:r>
                        <a:rPr lang="en-US" sz="1500" b="1" i="0" u="none" strike="noStrike" dirty="0">
                          <a:solidFill>
                            <a:srgbClr val="000000"/>
                          </a:solidFill>
                          <a:effectLst/>
                          <a:latin typeface="Calibri"/>
                        </a:rPr>
                        <a:t>Field Name in </a:t>
                      </a:r>
                      <a:r>
                        <a:rPr lang="en-US" sz="1500" b="1" i="0" u="none" strike="noStrike" dirty="0" smtClean="0">
                          <a:solidFill>
                            <a:srgbClr val="000000"/>
                          </a:solidFill>
                          <a:effectLst/>
                          <a:latin typeface="Calibri"/>
                        </a:rPr>
                        <a:t>SSM</a:t>
                      </a:r>
                      <a:endParaRPr lang="en-US" sz="1500" b="1" i="0" u="none" strike="noStrike" dirty="0">
                        <a:solidFill>
                          <a:srgbClr val="000000"/>
                        </a:solidFill>
                        <a:effectLst/>
                        <a:latin typeface="Calibri"/>
                      </a:endParaRPr>
                    </a:p>
                  </a:txBody>
                  <a:tcPr marL="8819" marR="8819" marT="871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a:solidFill>
                            <a:srgbClr val="000000"/>
                          </a:solidFill>
                          <a:effectLst/>
                          <a:latin typeface="Calibri"/>
                        </a:rPr>
                        <a:t>Contract Management</a:t>
                      </a:r>
                    </a:p>
                  </a:txBody>
                  <a:tcPr marL="8819" marR="8819" marT="871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31746">
                <a:tc>
                  <a:txBody>
                    <a:bodyPr/>
                    <a:lstStyle/>
                    <a:p>
                      <a:pPr algn="l" fontAlgn="b"/>
                      <a:r>
                        <a:rPr lang="en-US" sz="1500" b="1" i="0" u="none" strike="noStrike">
                          <a:solidFill>
                            <a:srgbClr val="000000"/>
                          </a:solidFill>
                          <a:effectLst/>
                          <a:latin typeface="Calibri"/>
                        </a:rPr>
                        <a:t>POAddress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500" b="1" i="0" u="none" strike="noStrike">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31746">
                <a:tc>
                  <a:txBody>
                    <a:bodyPr/>
                    <a:lstStyle/>
                    <a:p>
                      <a:pPr algn="l" fontAlgn="b"/>
                      <a:r>
                        <a:rPr lang="en-US" sz="1500" b="0" i="0" u="none" strike="noStrike">
                          <a:solidFill>
                            <a:srgbClr val="000000"/>
                          </a:solidFill>
                          <a:effectLst/>
                          <a:latin typeface="Calibri"/>
                        </a:rPr>
                        <a:t>P.O. Box</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Street 1</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P.O. Box ZIP</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Postal Code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P.O. Box city</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City</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1" i="0" u="none" strike="noStrike">
                          <a:solidFill>
                            <a:srgbClr val="000000"/>
                          </a:solidFill>
                          <a:effectLst/>
                          <a:latin typeface="Calibri"/>
                        </a:rPr>
                        <a:t>Primary Contact</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500" b="1" i="0" u="none" strike="noStrike">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31746">
                <a:tc>
                  <a:txBody>
                    <a:bodyPr/>
                    <a:lstStyle/>
                    <a:p>
                      <a:pPr algn="l" fontAlgn="b"/>
                      <a:r>
                        <a:rPr lang="en-US" sz="1500" b="0" i="0" u="none" strike="noStrike">
                          <a:solidFill>
                            <a:srgbClr val="000000"/>
                          </a:solidFill>
                          <a:effectLst/>
                          <a:latin typeface="Calibri"/>
                        </a:rPr>
                        <a:t>First 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a:solidFill>
                            <a:srgbClr val="000000"/>
                          </a:solidFill>
                          <a:effectLst/>
                          <a:latin typeface="Calibri"/>
                        </a:rPr>
                        <a:t>First 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746">
                <a:tc>
                  <a:txBody>
                    <a:bodyPr/>
                    <a:lstStyle/>
                    <a:p>
                      <a:pPr algn="l" fontAlgn="b"/>
                      <a:r>
                        <a:rPr lang="en-US" sz="1500" b="0" i="0" u="none" strike="noStrike">
                          <a:solidFill>
                            <a:srgbClr val="000000"/>
                          </a:solidFill>
                          <a:effectLst/>
                          <a:latin typeface="Calibri"/>
                        </a:rPr>
                        <a:t>Middle 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a:solidFill>
                            <a:srgbClr val="000000"/>
                          </a:solidFill>
                          <a:effectLst/>
                          <a:latin typeface="Calibri"/>
                        </a:rPr>
                        <a:t>Middle 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746">
                <a:tc>
                  <a:txBody>
                    <a:bodyPr/>
                    <a:lstStyle/>
                    <a:p>
                      <a:pPr algn="l" fontAlgn="b"/>
                      <a:r>
                        <a:rPr lang="en-US" sz="1500" b="0" i="0" u="none" strike="noStrike">
                          <a:solidFill>
                            <a:srgbClr val="000000"/>
                          </a:solidFill>
                          <a:effectLst/>
                          <a:latin typeface="Calibri"/>
                        </a:rPr>
                        <a:t>Last 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a:solidFill>
                            <a:srgbClr val="000000"/>
                          </a:solidFill>
                          <a:effectLst/>
                          <a:latin typeface="Calibri"/>
                        </a:rPr>
                        <a:t>Last 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746">
                <a:tc>
                  <a:txBody>
                    <a:bodyPr/>
                    <a:lstStyle/>
                    <a:p>
                      <a:pPr algn="l" fontAlgn="b"/>
                      <a:r>
                        <a:rPr lang="en-US" sz="1500" b="0" i="0" u="none" strike="noStrike">
                          <a:solidFill>
                            <a:srgbClr val="000000"/>
                          </a:solidFill>
                          <a:effectLst/>
                          <a:latin typeface="Calibri"/>
                        </a:rPr>
                        <a:t>Organization</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a:solidFill>
                            <a:srgbClr val="000000"/>
                          </a:solidFill>
                          <a:effectLst/>
                          <a:latin typeface="Calibri"/>
                        </a:rPr>
                        <a:t>Organization</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746">
                <a:tc>
                  <a:txBody>
                    <a:bodyPr/>
                    <a:lstStyle/>
                    <a:p>
                      <a:pPr algn="l" fontAlgn="b"/>
                      <a:r>
                        <a:rPr lang="en-US" sz="1500" b="0" i="0" u="none" strike="noStrike">
                          <a:solidFill>
                            <a:srgbClr val="000000"/>
                          </a:solidFill>
                          <a:effectLst/>
                          <a:latin typeface="Calibri"/>
                        </a:rPr>
                        <a:t>Phone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a:solidFill>
                            <a:srgbClr val="000000"/>
                          </a:solidFill>
                          <a:effectLst/>
                          <a:latin typeface="Calibri"/>
                        </a:rPr>
                        <a:t>Primary Phone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Email</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a:solidFill>
                            <a:srgbClr val="000000"/>
                          </a:solidFill>
                          <a:effectLst/>
                          <a:latin typeface="Calibri"/>
                        </a:rPr>
                        <a:t>Email</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1" i="0" u="none" strike="noStrike">
                          <a:solidFill>
                            <a:srgbClr val="000000"/>
                          </a:solidFill>
                          <a:effectLst/>
                          <a:latin typeface="Calibri"/>
                        </a:rPr>
                        <a:t>External Identifiers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500" b="1" i="0" u="none" strike="noStrike">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31746">
                <a:tc>
                  <a:txBody>
                    <a:bodyPr/>
                    <a:lstStyle/>
                    <a:p>
                      <a:pPr algn="l" fontAlgn="b"/>
                      <a:r>
                        <a:rPr lang="en-US" sz="1500" b="0" i="0" u="none" strike="noStrike">
                          <a:solidFill>
                            <a:srgbClr val="000000"/>
                          </a:solidFill>
                          <a:effectLst/>
                          <a:latin typeface="Calibri"/>
                        </a:rPr>
                        <a:t>Federal Tax ID</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a:solidFill>
                            <a:srgbClr val="000000"/>
                          </a:solidFill>
                          <a:effectLst/>
                          <a:latin typeface="Calibri"/>
                        </a:rPr>
                        <a:t>Federal Tax ID</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746">
                <a:tc>
                  <a:txBody>
                    <a:bodyPr/>
                    <a:lstStyle/>
                    <a:p>
                      <a:pPr algn="l" fontAlgn="b"/>
                      <a:r>
                        <a:rPr lang="en-US" sz="1500" b="0" i="0" u="none" strike="noStrike">
                          <a:solidFill>
                            <a:srgbClr val="000000"/>
                          </a:solidFill>
                          <a:effectLst/>
                          <a:latin typeface="Calibri"/>
                        </a:rPr>
                        <a:t>DUNS Number</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500" b="0" i="0" u="none" strike="noStrike" dirty="0">
                          <a:solidFill>
                            <a:srgbClr val="000000"/>
                          </a:solidFill>
                          <a:effectLst/>
                          <a:latin typeface="Calibri"/>
                        </a:rPr>
                        <a:t>Duns number</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771367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7251" y="990600"/>
            <a:ext cx="8632488" cy="685800"/>
          </a:xfrm>
        </p:spPr>
        <p:txBody>
          <a:bodyPr/>
          <a:lstStyle/>
          <a:p>
            <a:r>
              <a:rPr lang="en-US" sz="4000" dirty="0" smtClean="0"/>
              <a:t>Integrated Data – Address and Phone</a:t>
            </a:r>
            <a:endParaRPr lang="en-US" sz="4000" dirty="0"/>
          </a:p>
        </p:txBody>
      </p:sp>
      <p:sp>
        <p:nvSpPr>
          <p:cNvPr id="4" name="Slide Number Placeholder 3"/>
          <p:cNvSpPr>
            <a:spLocks noGrp="1"/>
          </p:cNvSpPr>
          <p:nvPr>
            <p:ph type="sldNum" sz="quarter" idx="10"/>
          </p:nvPr>
        </p:nvSpPr>
        <p:spPr/>
        <p:txBody>
          <a:bodyPr/>
          <a:lstStyle/>
          <a:p>
            <a:pPr>
              <a:defRPr/>
            </a:pPr>
            <a:fld id="{2D54AAAB-B92D-41A8-A712-330C1F39A59C}" type="slidenum">
              <a:rPr lang="en-US" smtClean="0"/>
              <a:pPr>
                <a:defRPr/>
              </a:pPr>
              <a:t>18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xmlns="" val="3463592181"/>
              </p:ext>
            </p:extLst>
          </p:nvPr>
        </p:nvGraphicFramePr>
        <p:xfrm>
          <a:off x="1371600" y="1981200"/>
          <a:ext cx="6885559" cy="2461559"/>
        </p:xfrm>
        <a:graphic>
          <a:graphicData uri="http://schemas.openxmlformats.org/drawingml/2006/table">
            <a:tbl>
              <a:tblPr/>
              <a:tblGrid>
                <a:gridCol w="1277861"/>
                <a:gridCol w="1525989"/>
                <a:gridCol w="4081709"/>
              </a:tblGrid>
              <a:tr h="268547">
                <a:tc>
                  <a:txBody>
                    <a:bodyPr/>
                    <a:lstStyle/>
                    <a:p>
                      <a:pPr algn="ctr" fontAlgn="b"/>
                      <a:r>
                        <a:rPr lang="en-US" sz="1500" b="1" i="0" u="none" strike="noStrike" dirty="0">
                          <a:solidFill>
                            <a:srgbClr val="000000"/>
                          </a:solidFill>
                          <a:effectLst/>
                          <a:latin typeface="Calibri"/>
                        </a:rPr>
                        <a:t>Label in </a:t>
                      </a:r>
                      <a:r>
                        <a:rPr lang="en-US" sz="1500" b="1" i="0" u="none" strike="noStrike" dirty="0" smtClean="0">
                          <a:solidFill>
                            <a:srgbClr val="000000"/>
                          </a:solidFill>
                          <a:effectLst/>
                          <a:latin typeface="Calibri"/>
                        </a:rPr>
                        <a:t>SSM</a:t>
                      </a:r>
                      <a:endParaRPr lang="en-US" sz="1500" b="1" i="0" u="none" strike="noStrike" dirty="0">
                        <a:solidFill>
                          <a:srgbClr val="000000"/>
                        </a:solidFill>
                        <a:effectLst/>
                        <a:latin typeface="Calibri"/>
                      </a:endParaRP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500" b="1" i="0" u="none" strike="noStrike" dirty="0" smtClean="0">
                          <a:solidFill>
                            <a:srgbClr val="000000"/>
                          </a:solidFill>
                          <a:effectLst/>
                          <a:latin typeface="Calibri"/>
                        </a:rPr>
                        <a:t>ECM </a:t>
                      </a:r>
                      <a:r>
                        <a:rPr lang="en-US" sz="1500" b="1" i="0" u="none" strike="noStrike" dirty="0">
                          <a:solidFill>
                            <a:srgbClr val="000000"/>
                          </a:solidFill>
                          <a:effectLst/>
                          <a:latin typeface="Calibri"/>
                        </a:rPr>
                        <a:t>Field 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500" b="1" i="0" u="none" strike="noStrike">
                          <a:solidFill>
                            <a:srgbClr val="000000"/>
                          </a:solidFill>
                          <a:effectLst/>
                          <a:latin typeface="Calibri"/>
                        </a:rPr>
                        <a:t>Comments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55759">
                <a:tc>
                  <a:txBody>
                    <a:bodyPr/>
                    <a:lstStyle/>
                    <a:p>
                      <a:pPr algn="l" fontAlgn="b"/>
                      <a:r>
                        <a:rPr lang="en-US" sz="1500" b="1" i="0" u="none" strike="noStrike" dirty="0">
                          <a:solidFill>
                            <a:srgbClr val="000000"/>
                          </a:solidFill>
                          <a:effectLst/>
                          <a:latin typeface="Calibri"/>
                        </a:rPr>
                        <a:t>Phone Numbers</a:t>
                      </a:r>
                    </a:p>
                  </a:txBody>
                  <a:tcPr marL="8819" marR="8819" marT="871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500" b="0" i="0" u="none" strike="noStrike">
                          <a:solidFill>
                            <a:srgbClr val="000000"/>
                          </a:solidFill>
                          <a:effectLst/>
                          <a:latin typeface="Calibri"/>
                        </a:rPr>
                        <a:t> </a:t>
                      </a:r>
                    </a:p>
                  </a:txBody>
                  <a:tcPr marL="8819" marR="8819" marT="871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500" b="0" i="0" u="none" strike="noStrike" dirty="0">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r>
              <a:tr h="255759">
                <a:tc>
                  <a:txBody>
                    <a:bodyPr/>
                    <a:lstStyle/>
                    <a:p>
                      <a:pPr algn="l" fontAlgn="b"/>
                      <a:r>
                        <a:rPr lang="en-US" sz="1500" b="0" i="0" u="none" strike="noStrike" dirty="0">
                          <a:solidFill>
                            <a:srgbClr val="000000"/>
                          </a:solidFill>
                          <a:effectLst/>
                          <a:latin typeface="Calibri"/>
                        </a:rPr>
                        <a:t>Phone</a:t>
                      </a:r>
                    </a:p>
                  </a:txBody>
                  <a:tcPr marL="8819" marR="8819" marT="87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Primary phone</a:t>
                      </a:r>
                    </a:p>
                  </a:txBody>
                  <a:tcPr marL="8819" marR="8819" marT="87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500" b="0" i="0" u="none" strike="noStrike" dirty="0">
                        <a:solidFill>
                          <a:srgbClr val="000000"/>
                        </a:solidFill>
                        <a:effectLst/>
                        <a:latin typeface="Calibri"/>
                      </a:endParaRPr>
                    </a:p>
                  </a:txBody>
                  <a:tcPr marL="8819" marR="8819" marT="87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780">
                <a:tc>
                  <a:txBody>
                    <a:bodyPr/>
                    <a:lstStyle/>
                    <a:p>
                      <a:pPr algn="l" fontAlgn="b"/>
                      <a:r>
                        <a:rPr lang="en-US" sz="1500" b="0" i="0" u="none" strike="noStrike">
                          <a:solidFill>
                            <a:srgbClr val="000000"/>
                          </a:solidFill>
                          <a:effectLst/>
                          <a:latin typeface="Calibri"/>
                        </a:rPr>
                        <a:t>NA</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Phones by Phone Types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Only 2 types of phones created - Main from Phone &amp; Fax from Fax</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758">
                <a:tc>
                  <a:txBody>
                    <a:bodyPr/>
                    <a:lstStyle/>
                    <a:p>
                      <a:pPr algn="l" fontAlgn="b"/>
                      <a:r>
                        <a:rPr lang="en-US" sz="1500" b="1" i="0" u="none" strike="noStrike" dirty="0">
                          <a:solidFill>
                            <a:srgbClr val="000000"/>
                          </a:solidFill>
                          <a:effectLst/>
                          <a:latin typeface="Calibri"/>
                        </a:rPr>
                        <a:t>Street Address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500" b="0" i="0" u="none" strike="noStrike">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500" b="0" i="0" u="none" strike="noStrike" dirty="0">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454780">
                <a:tc>
                  <a:txBody>
                    <a:bodyPr/>
                    <a:lstStyle/>
                    <a:p>
                      <a:pPr algn="l" fontAlgn="b"/>
                      <a:r>
                        <a:rPr lang="en-US" sz="1500" b="0" i="0" u="none" strike="noStrike">
                          <a:solidFill>
                            <a:srgbClr val="000000"/>
                          </a:solidFill>
                          <a:effectLst/>
                          <a:latin typeface="Calibri"/>
                        </a:rPr>
                        <a:t>Primary Address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Legal Address (role)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smtClean="0">
                          <a:solidFill>
                            <a:srgbClr val="FF0000"/>
                          </a:solidFill>
                          <a:effectLst/>
                          <a:latin typeface="Calibri"/>
                        </a:rPr>
                        <a:t>Note: </a:t>
                      </a:r>
                      <a:r>
                        <a:rPr lang="en-US" sz="1500" b="0" i="0" u="none" strike="noStrike" dirty="0">
                          <a:solidFill>
                            <a:srgbClr val="FF0000"/>
                          </a:solidFill>
                          <a:effectLst/>
                          <a:latin typeface="Calibri"/>
                        </a:rPr>
                        <a:t>the Corporate Address role is NOT automatically assigned.</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759">
                <a:tc>
                  <a:txBody>
                    <a:bodyPr/>
                    <a:lstStyle/>
                    <a:p>
                      <a:pPr algn="l" fontAlgn="b"/>
                      <a:r>
                        <a:rPr lang="en-US" sz="1500" b="0" i="0" u="none" strike="noStrike">
                          <a:solidFill>
                            <a:srgbClr val="000000"/>
                          </a:solidFill>
                          <a:effectLst/>
                          <a:latin typeface="Calibri"/>
                        </a:rPr>
                        <a:t>PO Address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PO Address (role)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160024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7251" y="685800"/>
            <a:ext cx="8632488" cy="609600"/>
          </a:xfrm>
        </p:spPr>
        <p:txBody>
          <a:bodyPr/>
          <a:lstStyle/>
          <a:p>
            <a:pPr algn="ctr"/>
            <a:r>
              <a:rPr lang="en-US" sz="4000" dirty="0" smtClean="0"/>
              <a:t>Integrated Data – Internal Organizati</a:t>
            </a:r>
            <a:r>
              <a:rPr lang="en-US" dirty="0" smtClean="0"/>
              <a:t>on</a:t>
            </a:r>
            <a:endParaRPr lang="en-US" dirty="0"/>
          </a:p>
        </p:txBody>
      </p:sp>
      <p:sp>
        <p:nvSpPr>
          <p:cNvPr id="6" name="Content Placeholder 5"/>
          <p:cNvSpPr>
            <a:spLocks noGrp="1"/>
          </p:cNvSpPr>
          <p:nvPr>
            <p:ph sz="half" idx="1"/>
          </p:nvPr>
        </p:nvSpPr>
        <p:spPr>
          <a:xfrm>
            <a:off x="268250" y="1059265"/>
            <a:ext cx="8693187" cy="5156104"/>
          </a:xfrm>
        </p:spPr>
        <p:txBody>
          <a:bodyPr/>
          <a:lstStyle/>
          <a:p>
            <a:endParaRPr lang="en-US" sz="1500" dirty="0" smtClean="0"/>
          </a:p>
          <a:p>
            <a:endParaRPr lang="en-US" dirty="0"/>
          </a:p>
        </p:txBody>
      </p:sp>
      <p:sp>
        <p:nvSpPr>
          <p:cNvPr id="4" name="Slide Number Placeholder 3"/>
          <p:cNvSpPr>
            <a:spLocks noGrp="1"/>
          </p:cNvSpPr>
          <p:nvPr>
            <p:ph type="sldNum" sz="quarter" idx="10"/>
          </p:nvPr>
        </p:nvSpPr>
        <p:spPr/>
        <p:txBody>
          <a:bodyPr/>
          <a:lstStyle/>
          <a:p>
            <a:pPr>
              <a:defRPr/>
            </a:pPr>
            <a:fld id="{2D54AAAB-B92D-41A8-A712-330C1F39A59C}" type="slidenum">
              <a:rPr lang="en-US" smtClean="0"/>
              <a:pPr>
                <a:defRPr/>
              </a:pPr>
              <a:t>19</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xmlns="" val="2357914772"/>
              </p:ext>
            </p:extLst>
          </p:nvPr>
        </p:nvGraphicFramePr>
        <p:xfrm>
          <a:off x="762000" y="1752600"/>
          <a:ext cx="7408094" cy="3342040"/>
        </p:xfrm>
        <a:graphic>
          <a:graphicData uri="http://schemas.openxmlformats.org/drawingml/2006/table">
            <a:tbl>
              <a:tblPr/>
              <a:tblGrid>
                <a:gridCol w="1374835"/>
                <a:gridCol w="1641794"/>
                <a:gridCol w="4391465"/>
              </a:tblGrid>
              <a:tr h="273298">
                <a:tc>
                  <a:txBody>
                    <a:bodyPr/>
                    <a:lstStyle/>
                    <a:p>
                      <a:pPr algn="ctr" fontAlgn="b"/>
                      <a:r>
                        <a:rPr lang="en-US" sz="1500" b="1" i="0" u="none" strike="noStrike" dirty="0">
                          <a:solidFill>
                            <a:srgbClr val="000000"/>
                          </a:solidFill>
                          <a:effectLst/>
                          <a:latin typeface="Calibri"/>
                        </a:rPr>
                        <a:t>Label in </a:t>
                      </a:r>
                      <a:r>
                        <a:rPr lang="en-US" sz="1500" b="1" i="0" u="none" strike="noStrike" dirty="0" smtClean="0">
                          <a:solidFill>
                            <a:srgbClr val="000000"/>
                          </a:solidFill>
                          <a:effectLst/>
                          <a:latin typeface="Calibri"/>
                        </a:rPr>
                        <a:t>SSM</a:t>
                      </a:r>
                      <a:endParaRPr lang="en-US" sz="1500" b="1" i="0" u="none" strike="noStrike" dirty="0">
                        <a:solidFill>
                          <a:srgbClr val="000000"/>
                        </a:solidFill>
                        <a:effectLst/>
                        <a:latin typeface="Calibri"/>
                      </a:endParaRP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500" b="1" i="0" u="none" strike="noStrike" dirty="0" smtClean="0">
                          <a:solidFill>
                            <a:srgbClr val="000000"/>
                          </a:solidFill>
                          <a:effectLst/>
                          <a:latin typeface="Calibri"/>
                        </a:rPr>
                        <a:t>ECM </a:t>
                      </a:r>
                      <a:r>
                        <a:rPr lang="en-US" sz="1500" b="1" i="0" u="none" strike="noStrike" dirty="0">
                          <a:solidFill>
                            <a:srgbClr val="000000"/>
                          </a:solidFill>
                          <a:effectLst/>
                          <a:latin typeface="Calibri"/>
                        </a:rPr>
                        <a:t>Field 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500" b="1" i="0" u="none" strike="noStrike">
                          <a:solidFill>
                            <a:srgbClr val="000000"/>
                          </a:solidFill>
                          <a:effectLst/>
                          <a:latin typeface="Calibri"/>
                        </a:rPr>
                        <a:t>Comments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0283">
                <a:tc>
                  <a:txBody>
                    <a:bodyPr/>
                    <a:lstStyle/>
                    <a:p>
                      <a:pPr algn="l" fontAlgn="b"/>
                      <a:r>
                        <a:rPr lang="en-US" sz="1500" b="0" i="0" u="none" strike="noStrike">
                          <a:solidFill>
                            <a:srgbClr val="000000"/>
                          </a:solidFill>
                          <a:effectLst/>
                          <a:latin typeface="Calibri"/>
                        </a:rPr>
                        <a:t>Code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Number</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283">
                <a:tc>
                  <a:txBody>
                    <a:bodyPr/>
                    <a:lstStyle/>
                    <a:p>
                      <a:pPr algn="l" fontAlgn="b"/>
                      <a:r>
                        <a:rPr lang="en-US" sz="1500" b="0" i="0" u="none" strike="noStrike">
                          <a:solidFill>
                            <a:srgbClr val="000000"/>
                          </a:solidFill>
                          <a:effectLst/>
                          <a:latin typeface="Calibri"/>
                        </a:rPr>
                        <a:t>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Name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283">
                <a:tc>
                  <a:txBody>
                    <a:bodyPr/>
                    <a:lstStyle/>
                    <a:p>
                      <a:pPr algn="l" fontAlgn="b"/>
                      <a:r>
                        <a:rPr lang="en-US" sz="1500" b="0" i="0" u="none" strike="noStrike">
                          <a:solidFill>
                            <a:srgbClr val="000000"/>
                          </a:solidFill>
                          <a:effectLst/>
                          <a:latin typeface="Calibri"/>
                        </a:rPr>
                        <a:t>Parent</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Parent organization</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283">
                <a:tc>
                  <a:txBody>
                    <a:bodyPr/>
                    <a:lstStyle/>
                    <a:p>
                      <a:pPr algn="l" fontAlgn="b"/>
                      <a:r>
                        <a:rPr lang="en-US" sz="1500" b="0" i="0" u="none" strike="noStrike">
                          <a:solidFill>
                            <a:srgbClr val="000000"/>
                          </a:solidFill>
                          <a:effectLst/>
                          <a:latin typeface="Calibri"/>
                        </a:rPr>
                        <a:t>Email Address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Email</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4780">
                <a:tc>
                  <a:txBody>
                    <a:bodyPr/>
                    <a:lstStyle/>
                    <a:p>
                      <a:pPr algn="l" fontAlgn="b"/>
                      <a:r>
                        <a:rPr lang="en-US" sz="1500" b="0" i="0" u="none" strike="noStrike">
                          <a:solidFill>
                            <a:srgbClr val="000000"/>
                          </a:solidFill>
                          <a:effectLst/>
                          <a:latin typeface="Calibri"/>
                        </a:rPr>
                        <a:t>NA</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Legal entity</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chemeClr val="tx1"/>
                          </a:solidFill>
                          <a:effectLst/>
                          <a:latin typeface="Calibri"/>
                        </a:rPr>
                        <a:t>Editable in </a:t>
                      </a:r>
                      <a:r>
                        <a:rPr lang="en-US" sz="1500" b="0" i="0" u="none" strike="noStrike" dirty="0" smtClean="0">
                          <a:solidFill>
                            <a:schemeClr val="tx1"/>
                          </a:solidFill>
                          <a:effectLst/>
                          <a:latin typeface="Calibri"/>
                        </a:rPr>
                        <a:t>ECM; </a:t>
                      </a:r>
                      <a:r>
                        <a:rPr lang="en-US" sz="1500" b="0" i="0" u="none" strike="noStrike" dirty="0">
                          <a:solidFill>
                            <a:schemeClr val="tx1"/>
                          </a:solidFill>
                          <a:effectLst/>
                          <a:latin typeface="Calibri"/>
                        </a:rPr>
                        <a:t>new orgs are </a:t>
                      </a:r>
                      <a:r>
                        <a:rPr lang="en-US" sz="1500" b="0" i="0" u="none" strike="noStrike" dirty="0" err="1">
                          <a:solidFill>
                            <a:schemeClr val="tx1"/>
                          </a:solidFill>
                          <a:effectLst/>
                          <a:latin typeface="Calibri"/>
                        </a:rPr>
                        <a:t>sync'ed</a:t>
                      </a:r>
                      <a:r>
                        <a:rPr lang="en-US" sz="1500" b="0" i="0" u="none" strike="noStrike" dirty="0">
                          <a:solidFill>
                            <a:schemeClr val="tx1"/>
                          </a:solidFill>
                          <a:effectLst/>
                          <a:latin typeface="Calibri"/>
                        </a:rPr>
                        <a:t> as non-legal entities by default</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283">
                <a:tc>
                  <a:txBody>
                    <a:bodyPr/>
                    <a:lstStyle/>
                    <a:p>
                      <a:pPr algn="l" fontAlgn="b"/>
                      <a:r>
                        <a:rPr lang="en-US" sz="1500" b="1" i="0" u="none" strike="noStrike">
                          <a:solidFill>
                            <a:srgbClr val="000000"/>
                          </a:solidFill>
                          <a:effectLst/>
                          <a:latin typeface="Calibri"/>
                        </a:rPr>
                        <a:t>Phone Numbers</a:t>
                      </a:r>
                    </a:p>
                  </a:txBody>
                  <a:tcPr marL="8819" marR="8819" marT="871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500" b="0" i="0" u="none" strike="noStrike">
                          <a:solidFill>
                            <a:srgbClr val="000000"/>
                          </a:solidFill>
                          <a:effectLst/>
                          <a:latin typeface="Calibri"/>
                        </a:rPr>
                        <a:t> </a:t>
                      </a:r>
                    </a:p>
                  </a:txBody>
                  <a:tcPr marL="8819" marR="8819" marT="871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500" b="0" i="0" u="none" strike="noStrike" dirty="0">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60283">
                <a:tc>
                  <a:txBody>
                    <a:bodyPr/>
                    <a:lstStyle/>
                    <a:p>
                      <a:pPr algn="l" fontAlgn="b"/>
                      <a:r>
                        <a:rPr lang="en-US" sz="1500" b="0" i="0" u="none" strike="noStrike">
                          <a:solidFill>
                            <a:srgbClr val="000000"/>
                          </a:solidFill>
                          <a:effectLst/>
                          <a:latin typeface="Calibri"/>
                        </a:rPr>
                        <a:t>Phone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Primary phone</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a:endParaRPr>
                    </a:p>
                  </a:txBody>
                  <a:tcPr marL="8819" marR="8819" marT="871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283">
                <a:tc>
                  <a:txBody>
                    <a:bodyPr/>
                    <a:lstStyle/>
                    <a:p>
                      <a:pPr algn="l" fontAlgn="b"/>
                      <a:r>
                        <a:rPr lang="en-US" sz="1500" b="0" i="0" u="none" strike="noStrike">
                          <a:solidFill>
                            <a:srgbClr val="000000"/>
                          </a:solidFill>
                          <a:effectLst/>
                          <a:latin typeface="Calibri"/>
                        </a:rPr>
                        <a:t>Fax</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Fax</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283">
                <a:tc>
                  <a:txBody>
                    <a:bodyPr/>
                    <a:lstStyle/>
                    <a:p>
                      <a:pPr algn="l" fontAlgn="b"/>
                      <a:r>
                        <a:rPr lang="en-US" sz="1500" b="1" i="0" u="none" strike="noStrike">
                          <a:solidFill>
                            <a:srgbClr val="000000"/>
                          </a:solidFill>
                          <a:effectLst/>
                          <a:latin typeface="Calibri"/>
                        </a:rPr>
                        <a:t>Street Address</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500" b="0" i="0" u="none" strike="noStrike">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500" b="0" i="0" u="none" strike="noStrike">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60283">
                <a:tc>
                  <a:txBody>
                    <a:bodyPr/>
                    <a:lstStyle/>
                    <a:p>
                      <a:pPr algn="l" fontAlgn="b"/>
                      <a:r>
                        <a:rPr lang="en-US" sz="1500" b="0" i="0" u="none" strike="noStrike">
                          <a:solidFill>
                            <a:srgbClr val="000000"/>
                          </a:solidFill>
                          <a:effectLst/>
                          <a:latin typeface="Calibri"/>
                        </a:rPr>
                        <a:t>Primary</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Legal</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283">
                <a:tc>
                  <a:txBody>
                    <a:bodyPr/>
                    <a:lstStyle/>
                    <a:p>
                      <a:pPr algn="l" fontAlgn="b"/>
                      <a:r>
                        <a:rPr lang="en-US" sz="1500" b="0" i="0" u="none" strike="noStrike">
                          <a:solidFill>
                            <a:srgbClr val="000000"/>
                          </a:solidFill>
                          <a:effectLst/>
                          <a:latin typeface="Calibri"/>
                        </a:rPr>
                        <a:t>PO Box</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a:rPr>
                        <a:t>PO Box</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a:rPr>
                        <a:t> </a:t>
                      </a:r>
                    </a:p>
                  </a:txBody>
                  <a:tcPr marL="8819" marR="8819" marT="87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125196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990600"/>
            <a:ext cx="7924800" cy="685800"/>
          </a:xfrm>
        </p:spPr>
        <p:txBody>
          <a:bodyPr/>
          <a:lstStyle/>
          <a:p>
            <a:r>
              <a:rPr lang="en-US" sz="3800" dirty="0" smtClean="0"/>
              <a:t>SSM/VSM and Contract Management</a:t>
            </a:r>
            <a:endParaRPr lang="en-US" sz="3800" dirty="0">
              <a:solidFill>
                <a:srgbClr val="FF0000"/>
              </a:solidFill>
            </a:endParaRPr>
          </a:p>
        </p:txBody>
      </p:sp>
      <p:sp>
        <p:nvSpPr>
          <p:cNvPr id="6" name="Content Placeholder 5"/>
          <p:cNvSpPr>
            <a:spLocks noGrp="1"/>
          </p:cNvSpPr>
          <p:nvPr>
            <p:ph sz="half" idx="1"/>
          </p:nvPr>
        </p:nvSpPr>
        <p:spPr>
          <a:xfrm>
            <a:off x="182563" y="1676401"/>
            <a:ext cx="8693187" cy="4608666"/>
          </a:xfrm>
        </p:spPr>
        <p:txBody>
          <a:bodyPr/>
          <a:lstStyle/>
          <a:p>
            <a:pPr>
              <a:buNone/>
            </a:pPr>
            <a:endParaRPr lang="en-US" sz="1800" dirty="0" smtClean="0"/>
          </a:p>
          <a:p>
            <a:r>
              <a:rPr lang="en-US" sz="1800" dirty="0" smtClean="0"/>
              <a:t>SSM (Strategic Supply Management) is the Emptoris platform that includes Contract Management.</a:t>
            </a:r>
          </a:p>
          <a:p>
            <a:r>
              <a:rPr lang="en-US" sz="1800" dirty="0" smtClean="0"/>
              <a:t>VSM (Virtual Supply Master) is the SSM component that manages Suppliers.</a:t>
            </a:r>
          </a:p>
          <a:p>
            <a:r>
              <a:rPr lang="en-US" sz="1800" dirty="0" smtClean="0"/>
              <a:t>Users, Groups, Organizations, and other objects needed by ECM are managed in SSM, but the separation between SSM and VSM is not always clear; e.g., to go from ECM to SSM, you click on the “Virtual Supply Master” link, then within SSM there are Administration and Virtual Supply Master tabs.</a:t>
            </a:r>
          </a:p>
          <a:p>
            <a:r>
              <a:rPr lang="en-US" sz="1800" dirty="0" smtClean="0"/>
              <a:t>Because VSM integrates with all SSM applications (Contract Management, Sourcing, etc.) and those applications sometimes have different names for the same things, objects in VSM may have different names vs. ECM (as we will see).</a:t>
            </a:r>
          </a:p>
          <a:p>
            <a:endParaRPr lang="en-US" sz="2600" dirty="0" smtClean="0"/>
          </a:p>
        </p:txBody>
      </p:sp>
      <p:sp>
        <p:nvSpPr>
          <p:cNvPr id="4" name="Slide Number Placeholder 3"/>
          <p:cNvSpPr>
            <a:spLocks noGrp="1"/>
          </p:cNvSpPr>
          <p:nvPr>
            <p:ph type="sldNum" sz="quarter" idx="10"/>
          </p:nvPr>
        </p:nvSpPr>
        <p:spPr/>
        <p:txBody>
          <a:bodyPr/>
          <a:lstStyle/>
          <a:p>
            <a:pPr>
              <a:defRPr/>
            </a:pPr>
            <a:fld id="{2D54AAAB-B92D-41A8-A712-330C1F39A59C}" type="slidenum">
              <a:rPr lang="en-US" smtClean="0"/>
              <a:pPr>
                <a:defRPr/>
              </a:pPr>
              <a:t>2</a:t>
            </a:fld>
            <a:endParaRPr lang="en-US"/>
          </a:p>
        </p:txBody>
      </p:sp>
    </p:spTree>
    <p:extLst>
      <p:ext uri="{BB962C8B-B14F-4D97-AF65-F5344CB8AC3E}">
        <p14:creationId xmlns:p14="http://schemas.microsoft.com/office/powerpoint/2010/main" xmlns="" val="2423460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Integration </a:t>
            </a:r>
            <a:r>
              <a:rPr lang="en-US" dirty="0" smtClean="0"/>
              <a:t>Comments</a:t>
            </a:r>
            <a:endParaRPr lang="en-US" dirty="0"/>
          </a:p>
        </p:txBody>
      </p:sp>
      <p:sp>
        <p:nvSpPr>
          <p:cNvPr id="6" name="Content Placeholder 5"/>
          <p:cNvSpPr>
            <a:spLocks noGrp="1"/>
          </p:cNvSpPr>
          <p:nvPr>
            <p:ph sz="half" idx="1"/>
          </p:nvPr>
        </p:nvSpPr>
        <p:spPr>
          <a:xfrm>
            <a:off x="268250" y="1059265"/>
            <a:ext cx="8693187" cy="5156104"/>
          </a:xfrm>
        </p:spPr>
        <p:txBody>
          <a:bodyPr/>
          <a:lstStyle/>
          <a:p>
            <a:r>
              <a:rPr lang="en-US" sz="1800" dirty="0"/>
              <a:t>Supplier focus</a:t>
            </a:r>
          </a:p>
          <a:p>
            <a:pPr lvl="1"/>
            <a:r>
              <a:rPr lang="en-US" sz="1800" dirty="0"/>
              <a:t>The integration of data between </a:t>
            </a:r>
            <a:r>
              <a:rPr lang="en-US" sz="1800" dirty="0" smtClean="0"/>
              <a:t>VSM</a:t>
            </a:r>
            <a:r>
              <a:rPr lang="en-US" sz="1800" dirty="0"/>
              <a:t>, </a:t>
            </a:r>
            <a:r>
              <a:rPr lang="en-US" sz="1800" dirty="0" smtClean="0"/>
              <a:t>SSM, </a:t>
            </a:r>
            <a:r>
              <a:rPr lang="en-US" sz="1800" dirty="0"/>
              <a:t>and Contract Management is </a:t>
            </a:r>
            <a:r>
              <a:rPr lang="en-US" sz="1800" dirty="0" smtClean="0"/>
              <a:t>supplier-focused </a:t>
            </a:r>
            <a:r>
              <a:rPr lang="en-US" sz="1800" dirty="0"/>
              <a:t>at this </a:t>
            </a:r>
            <a:r>
              <a:rPr lang="en-US" sz="1800" dirty="0" smtClean="0"/>
              <a:t>time.</a:t>
            </a:r>
          </a:p>
          <a:p>
            <a:pPr lvl="1"/>
            <a:r>
              <a:rPr lang="en-US" sz="1800" dirty="0" smtClean="0"/>
              <a:t>V10 </a:t>
            </a:r>
            <a:r>
              <a:rPr lang="en-US" sz="1800" dirty="0"/>
              <a:t>VSM and SSM terminology is Supply-focused; </a:t>
            </a:r>
            <a:r>
              <a:rPr lang="en-US" sz="1800" i="1" dirty="0"/>
              <a:t>External </a:t>
            </a:r>
            <a:r>
              <a:rPr lang="en-US" sz="1800" i="1" dirty="0" smtClean="0"/>
              <a:t>Parties</a:t>
            </a:r>
            <a:r>
              <a:rPr lang="en-US" sz="1800" dirty="0" smtClean="0"/>
              <a:t> (so </a:t>
            </a:r>
            <a:r>
              <a:rPr lang="en-US" sz="1800" dirty="0"/>
              <a:t>named in </a:t>
            </a:r>
            <a:r>
              <a:rPr lang="en-US" sz="1800" dirty="0" smtClean="0"/>
              <a:t>ECM) </a:t>
            </a:r>
            <a:r>
              <a:rPr lang="en-US" sz="1800" dirty="0"/>
              <a:t>are called </a:t>
            </a:r>
            <a:r>
              <a:rPr lang="en-US" sz="1800" i="1" dirty="0"/>
              <a:t>Suppliers</a:t>
            </a:r>
            <a:r>
              <a:rPr lang="en-US" sz="1800" dirty="0"/>
              <a:t> in </a:t>
            </a:r>
            <a:r>
              <a:rPr lang="en-US" sz="1800" dirty="0" smtClean="0"/>
              <a:t>VSM</a:t>
            </a:r>
            <a:r>
              <a:rPr lang="en-US" sz="1800" dirty="0"/>
              <a:t>. This doesn't change the usability of </a:t>
            </a:r>
            <a:r>
              <a:rPr lang="en-US" sz="1800" dirty="0" smtClean="0"/>
              <a:t>ECM </a:t>
            </a:r>
            <a:r>
              <a:rPr lang="en-US" sz="1800" dirty="0"/>
              <a:t>for Sales, Provider </a:t>
            </a:r>
            <a:r>
              <a:rPr lang="en-US" sz="1800" dirty="0" smtClean="0"/>
              <a:t>Contracting, </a:t>
            </a:r>
            <a:r>
              <a:rPr lang="en-US" sz="1800" dirty="0"/>
              <a:t>and other types of External Parties.</a:t>
            </a:r>
          </a:p>
          <a:p>
            <a:pPr lvl="1"/>
            <a:r>
              <a:rPr lang="en-US" sz="1800" dirty="0" smtClean="0"/>
              <a:t>Category </a:t>
            </a:r>
            <a:r>
              <a:rPr lang="en-US" sz="1800" dirty="0"/>
              <a:t>data is not fed to Contract Management at all.</a:t>
            </a:r>
          </a:p>
          <a:p>
            <a:r>
              <a:rPr lang="en-US" sz="1800" dirty="0">
                <a:solidFill>
                  <a:schemeClr val="tx2"/>
                </a:solidFill>
              </a:rPr>
              <a:t>Geographical Lists</a:t>
            </a:r>
          </a:p>
          <a:p>
            <a:pPr lvl="1"/>
            <a:r>
              <a:rPr lang="en-US" sz="1800" dirty="0">
                <a:solidFill>
                  <a:schemeClr val="tx2"/>
                </a:solidFill>
              </a:rPr>
              <a:t>State, Country lists in VSM – flow to </a:t>
            </a:r>
            <a:r>
              <a:rPr lang="en-US" sz="1800" dirty="0" smtClean="0">
                <a:solidFill>
                  <a:schemeClr val="tx2"/>
                </a:solidFill>
              </a:rPr>
              <a:t>ECM </a:t>
            </a:r>
            <a:r>
              <a:rPr lang="en-US" sz="1800" dirty="0">
                <a:solidFill>
                  <a:schemeClr val="tx2"/>
                </a:solidFill>
              </a:rPr>
              <a:t>only when used in an Address record (for a Supplier or an Individual</a:t>
            </a:r>
            <a:r>
              <a:rPr lang="en-US" sz="1800" dirty="0" smtClean="0">
                <a:solidFill>
                  <a:schemeClr val="tx2"/>
                </a:solidFill>
              </a:rPr>
              <a:t>). </a:t>
            </a:r>
            <a:r>
              <a:rPr lang="en-US" sz="1800" dirty="0">
                <a:solidFill>
                  <a:schemeClr val="tx2"/>
                </a:solidFill>
              </a:rPr>
              <a:t>Cannot be edited, inactivated or added to in </a:t>
            </a:r>
            <a:r>
              <a:rPr lang="en-US" sz="1800" dirty="0" smtClean="0">
                <a:solidFill>
                  <a:schemeClr val="tx2"/>
                </a:solidFill>
              </a:rPr>
              <a:t>ECM.</a:t>
            </a:r>
            <a:endParaRPr lang="en-US" sz="1800" dirty="0">
              <a:solidFill>
                <a:schemeClr val="tx2"/>
              </a:solidFill>
            </a:endParaRPr>
          </a:p>
        </p:txBody>
      </p:sp>
      <p:sp>
        <p:nvSpPr>
          <p:cNvPr id="4" name="Slide Number Placeholder 3"/>
          <p:cNvSpPr>
            <a:spLocks noGrp="1"/>
          </p:cNvSpPr>
          <p:nvPr>
            <p:ph type="sldNum" sz="quarter" idx="10"/>
          </p:nvPr>
        </p:nvSpPr>
        <p:spPr/>
        <p:txBody>
          <a:bodyPr/>
          <a:lstStyle/>
          <a:p>
            <a:pPr>
              <a:defRPr/>
            </a:pPr>
            <a:fld id="{2D54AAAB-B92D-41A8-A712-330C1F39A59C}" type="slidenum">
              <a:rPr lang="en-US" smtClean="0"/>
              <a:pPr>
                <a:defRPr/>
              </a:pPr>
              <a:t>3</a:t>
            </a:fld>
            <a:endParaRPr lang="en-US"/>
          </a:p>
        </p:txBody>
      </p:sp>
    </p:spTree>
    <p:extLst>
      <p:ext uri="{BB962C8B-B14F-4D97-AF65-F5344CB8AC3E}">
        <p14:creationId xmlns:p14="http://schemas.microsoft.com/office/powerpoint/2010/main" xmlns="" val="2135068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4000" dirty="0"/>
              <a:t>Integration </a:t>
            </a:r>
            <a:r>
              <a:rPr lang="en-US" sz="4000" dirty="0" smtClean="0"/>
              <a:t>Comments, cont.</a:t>
            </a:r>
            <a:endParaRPr lang="en-US" sz="4000" dirty="0"/>
          </a:p>
        </p:txBody>
      </p:sp>
      <p:sp>
        <p:nvSpPr>
          <p:cNvPr id="6" name="Content Placeholder 5"/>
          <p:cNvSpPr>
            <a:spLocks noGrp="1"/>
          </p:cNvSpPr>
          <p:nvPr>
            <p:ph sz="half" idx="1"/>
          </p:nvPr>
        </p:nvSpPr>
        <p:spPr>
          <a:xfrm>
            <a:off x="268250" y="1059265"/>
            <a:ext cx="8693187" cy="5156104"/>
          </a:xfrm>
        </p:spPr>
        <p:txBody>
          <a:bodyPr/>
          <a:lstStyle/>
          <a:p>
            <a:r>
              <a:rPr lang="en-US" sz="1800" dirty="0" smtClean="0"/>
              <a:t>User and Contact Data</a:t>
            </a:r>
          </a:p>
          <a:p>
            <a:pPr lvl="1"/>
            <a:r>
              <a:rPr lang="en-US" sz="1800" dirty="0" smtClean="0"/>
              <a:t>Users are created and maintained in SSM.</a:t>
            </a:r>
          </a:p>
          <a:p>
            <a:pPr lvl="1"/>
            <a:r>
              <a:rPr lang="en-US" sz="1800" dirty="0" smtClean="0"/>
              <a:t>User </a:t>
            </a:r>
            <a:r>
              <a:rPr lang="en-US" sz="1800" dirty="0"/>
              <a:t>Groups (called Groups in </a:t>
            </a:r>
            <a:r>
              <a:rPr lang="en-US" sz="1800" dirty="0" smtClean="0"/>
              <a:t>SSM</a:t>
            </a:r>
            <a:r>
              <a:rPr lang="en-US" sz="1800" dirty="0"/>
              <a:t>) are named and assigned </a:t>
            </a:r>
            <a:r>
              <a:rPr lang="en-US" sz="1800" dirty="0" smtClean="0"/>
              <a:t>users </a:t>
            </a:r>
            <a:r>
              <a:rPr lang="en-US" sz="1800" dirty="0"/>
              <a:t>in </a:t>
            </a:r>
            <a:r>
              <a:rPr lang="en-US" sz="1800" dirty="0" smtClean="0"/>
              <a:t>SSM</a:t>
            </a:r>
            <a:r>
              <a:rPr lang="en-US" sz="1800" dirty="0"/>
              <a:t>. </a:t>
            </a:r>
            <a:endParaRPr lang="en-US" sz="1800" dirty="0" smtClean="0"/>
          </a:p>
          <a:p>
            <a:pPr lvl="2"/>
            <a:r>
              <a:rPr lang="en-US" sz="1500" dirty="0" smtClean="0"/>
              <a:t>Permission </a:t>
            </a:r>
            <a:r>
              <a:rPr lang="en-US" sz="1500" dirty="0"/>
              <a:t>groups are </a:t>
            </a:r>
            <a:r>
              <a:rPr lang="en-US" sz="1500" dirty="0" smtClean="0"/>
              <a:t>created </a:t>
            </a:r>
            <a:r>
              <a:rPr lang="en-US" sz="1500" dirty="0"/>
              <a:t>in </a:t>
            </a:r>
            <a:r>
              <a:rPr lang="en-US" sz="1500" dirty="0" smtClean="0"/>
              <a:t>ECM.  User </a:t>
            </a:r>
            <a:r>
              <a:rPr lang="en-US" sz="1500" dirty="0"/>
              <a:t>and Permissions groups are </a:t>
            </a:r>
            <a:r>
              <a:rPr lang="en-US" sz="1500" dirty="0" smtClean="0"/>
              <a:t>associated with each other in </a:t>
            </a:r>
            <a:r>
              <a:rPr lang="en-US" sz="1500" dirty="0"/>
              <a:t>Security Manager in </a:t>
            </a:r>
            <a:r>
              <a:rPr lang="en-US" sz="1500" dirty="0" smtClean="0"/>
              <a:t>ECM.  [This is covered in another presentation.]</a:t>
            </a:r>
          </a:p>
          <a:p>
            <a:pPr lvl="1"/>
            <a:endParaRPr lang="en-US" sz="1800" dirty="0" smtClean="0">
              <a:solidFill>
                <a:srgbClr val="990033"/>
              </a:solidFill>
            </a:endParaRPr>
          </a:p>
          <a:p>
            <a:pPr lvl="1"/>
            <a:r>
              <a:rPr lang="en-US" sz="1800" dirty="0" smtClean="0">
                <a:solidFill>
                  <a:srgbClr val="990033"/>
                </a:solidFill>
              </a:rPr>
              <a:t>The functionality has had several changes over time, regarding whether users can have their ECM organization changed (now on the Applications tab of user profile):</a:t>
            </a:r>
          </a:p>
          <a:p>
            <a:pPr lvl="2"/>
            <a:r>
              <a:rPr lang="en-US" sz="1400" dirty="0" smtClean="0">
                <a:solidFill>
                  <a:srgbClr val="990033"/>
                </a:solidFill>
              </a:rPr>
              <a:t>Prior to V10, a user could be moved between organizations with little restriction, but he/she was in one organization for all Emptoris products.</a:t>
            </a:r>
          </a:p>
          <a:p>
            <a:pPr lvl="2"/>
            <a:r>
              <a:rPr lang="en-US" sz="1400" dirty="0" smtClean="0">
                <a:solidFill>
                  <a:srgbClr val="990033"/>
                </a:solidFill>
              </a:rPr>
              <a:t>In V10.0, restrictions were applied that allowed users to only be moved to the Parent, and other Children of the same Parent.</a:t>
            </a:r>
          </a:p>
          <a:p>
            <a:pPr lvl="2"/>
            <a:r>
              <a:rPr lang="en-US" sz="1400" dirty="0" smtClean="0">
                <a:solidFill>
                  <a:srgbClr val="990033"/>
                </a:solidFill>
              </a:rPr>
              <a:t>As of V10.0.1 (see also later slide),  a user can be in a different organization for each product, and his/her ECM organization can be changed without restriction.  However, there can be great impact to what the user can then do and see if he/she is moved to a different organization. Such moves are not uncommon, but </a:t>
            </a:r>
            <a:r>
              <a:rPr lang="en-US" sz="1400" smtClean="0">
                <a:solidFill>
                  <a:srgbClr val="990033"/>
                </a:solidFill>
              </a:rPr>
              <a:t>the administrators </a:t>
            </a:r>
            <a:r>
              <a:rPr lang="en-US" sz="1400" dirty="0" smtClean="0">
                <a:solidFill>
                  <a:srgbClr val="990033"/>
                </a:solidFill>
              </a:rPr>
              <a:t>at the customer site who make these changes should be very familiar with the security model in order to correctly assess any such impact.</a:t>
            </a:r>
          </a:p>
          <a:p>
            <a:pPr lvl="1"/>
            <a:endParaRPr lang="en-US" sz="1800" dirty="0" smtClean="0">
              <a:solidFill>
                <a:srgbClr val="990033"/>
              </a:solidFill>
            </a:endParaRPr>
          </a:p>
          <a:p>
            <a:pPr lvl="1">
              <a:buNone/>
            </a:pPr>
            <a:endParaRPr lang="en-US" sz="1800" dirty="0" smtClean="0">
              <a:solidFill>
                <a:srgbClr val="990033"/>
              </a:solidFill>
            </a:endParaRPr>
          </a:p>
        </p:txBody>
      </p:sp>
      <p:sp>
        <p:nvSpPr>
          <p:cNvPr id="4" name="Slide Number Placeholder 3"/>
          <p:cNvSpPr>
            <a:spLocks noGrp="1"/>
          </p:cNvSpPr>
          <p:nvPr>
            <p:ph type="sldNum" sz="quarter" idx="10"/>
          </p:nvPr>
        </p:nvSpPr>
        <p:spPr/>
        <p:txBody>
          <a:bodyPr/>
          <a:lstStyle/>
          <a:p>
            <a:pPr>
              <a:defRPr/>
            </a:pPr>
            <a:fld id="{2D54AAAB-B92D-41A8-A712-330C1F39A59C}" type="slidenum">
              <a:rPr lang="en-US" smtClean="0"/>
              <a:pPr>
                <a:defRPr/>
              </a:pPr>
              <a:t>4</a:t>
            </a:fld>
            <a:endParaRPr lang="en-US"/>
          </a:p>
        </p:txBody>
      </p:sp>
    </p:spTree>
    <p:extLst>
      <p:ext uri="{BB962C8B-B14F-4D97-AF65-F5344CB8AC3E}">
        <p14:creationId xmlns:p14="http://schemas.microsoft.com/office/powerpoint/2010/main" xmlns="" val="53999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4000" dirty="0" smtClean="0"/>
              <a:t>Integration Comments, cont.</a:t>
            </a:r>
            <a:endParaRPr lang="en-US" sz="4000" dirty="0"/>
          </a:p>
        </p:txBody>
      </p:sp>
      <p:sp>
        <p:nvSpPr>
          <p:cNvPr id="6" name="Content Placeholder 5"/>
          <p:cNvSpPr>
            <a:spLocks noGrp="1"/>
          </p:cNvSpPr>
          <p:nvPr>
            <p:ph sz="half" idx="1"/>
          </p:nvPr>
        </p:nvSpPr>
        <p:spPr>
          <a:xfrm>
            <a:off x="268250" y="1059265"/>
            <a:ext cx="8693187" cy="5156104"/>
          </a:xfrm>
        </p:spPr>
        <p:txBody>
          <a:bodyPr/>
          <a:lstStyle/>
          <a:p>
            <a:r>
              <a:rPr lang="en-US" sz="1800" dirty="0"/>
              <a:t>My Company</a:t>
            </a:r>
          </a:p>
          <a:p>
            <a:pPr lvl="1"/>
            <a:r>
              <a:rPr lang="en-US" sz="1800" dirty="0"/>
              <a:t>All internal organizations (called My Company in ECM, called Organizations in SSM) are created and managed in SSM. Creation and updates are synchronized real-time to </a:t>
            </a:r>
            <a:r>
              <a:rPr lang="en-US" sz="1800" dirty="0" smtClean="0"/>
              <a:t>ECM.</a:t>
            </a:r>
            <a:endParaRPr lang="en-US" sz="1800" dirty="0"/>
          </a:p>
          <a:p>
            <a:pPr lvl="1"/>
            <a:r>
              <a:rPr lang="en-US" sz="1800" dirty="0"/>
              <a:t>Legal Entity for Internal Organizations defaults to No. </a:t>
            </a:r>
            <a:r>
              <a:rPr lang="en-US" sz="1800" dirty="0">
                <a:solidFill>
                  <a:srgbClr val="990033"/>
                </a:solidFill>
              </a:rPr>
              <a:t>You must edit the legal entity in </a:t>
            </a:r>
            <a:r>
              <a:rPr lang="en-US" sz="1800" dirty="0" smtClean="0">
                <a:solidFill>
                  <a:srgbClr val="990033"/>
                </a:solidFill>
              </a:rPr>
              <a:t>ECM, </a:t>
            </a:r>
            <a:r>
              <a:rPr lang="en-US" sz="1800" dirty="0">
                <a:solidFill>
                  <a:srgbClr val="990033"/>
                </a:solidFill>
              </a:rPr>
              <a:t>to set it to Yes</a:t>
            </a:r>
            <a:r>
              <a:rPr lang="en-US" sz="1800" dirty="0"/>
              <a:t>. Remember to select a Currency as well</a:t>
            </a:r>
            <a:r>
              <a:rPr lang="en-US" sz="1800" dirty="0" smtClean="0"/>
              <a:t>.</a:t>
            </a:r>
          </a:p>
          <a:p>
            <a:pPr lvl="1"/>
            <a:r>
              <a:rPr lang="en-US" sz="1800" dirty="0">
                <a:solidFill>
                  <a:srgbClr val="990033"/>
                </a:solidFill>
              </a:rPr>
              <a:t>Be careful when creating Organizations. This is less flexible than previously. You can’t change an Organization’s parent, once saved.</a:t>
            </a:r>
          </a:p>
          <a:p>
            <a:r>
              <a:rPr lang="en-US" sz="1800" dirty="0" smtClean="0"/>
              <a:t>External Parties</a:t>
            </a:r>
          </a:p>
          <a:p>
            <a:pPr lvl="1"/>
            <a:r>
              <a:rPr lang="en-US" sz="1800" dirty="0" smtClean="0"/>
              <a:t>Whether Mastered or not, a new Supplier is immediately available to Contract Management upon creation. </a:t>
            </a:r>
          </a:p>
          <a:p>
            <a:pPr lvl="1"/>
            <a:r>
              <a:rPr lang="en-US" sz="1800" dirty="0" smtClean="0"/>
              <a:t>For External Parties, the </a:t>
            </a:r>
            <a:r>
              <a:rPr lang="en-US" sz="1800" dirty="0"/>
              <a:t>Primary address in the VSM record populates the Legal </a:t>
            </a:r>
            <a:r>
              <a:rPr lang="en-US" sz="1800" dirty="0" smtClean="0"/>
              <a:t>address </a:t>
            </a:r>
            <a:r>
              <a:rPr lang="en-US" sz="1800" dirty="0"/>
              <a:t>role in </a:t>
            </a:r>
            <a:r>
              <a:rPr lang="en-US" sz="1800" dirty="0" smtClean="0"/>
              <a:t>ECM. </a:t>
            </a:r>
            <a:r>
              <a:rPr lang="en-US" sz="1800" dirty="0"/>
              <a:t>So there is no defaulted Corporate role, </a:t>
            </a:r>
            <a:r>
              <a:rPr lang="en-US" sz="1800" dirty="0" smtClean="0"/>
              <a:t>and therefore </a:t>
            </a:r>
            <a:r>
              <a:rPr lang="en-US" sz="1800" dirty="0"/>
              <a:t>the </a:t>
            </a:r>
            <a:r>
              <a:rPr lang="en-US" sz="1800" dirty="0" smtClean="0"/>
              <a:t>“</a:t>
            </a:r>
            <a:r>
              <a:rPr lang="en-US" sz="1800" dirty="0" smtClean="0">
                <a:solidFill>
                  <a:srgbClr val="990033"/>
                </a:solidFill>
              </a:rPr>
              <a:t>External </a:t>
            </a:r>
            <a:r>
              <a:rPr lang="en-US" sz="1800" dirty="0">
                <a:solidFill>
                  <a:srgbClr val="990033"/>
                </a:solidFill>
              </a:rPr>
              <a:t>Primary Party </a:t>
            </a:r>
            <a:r>
              <a:rPr lang="en-US" sz="1800" dirty="0" smtClean="0">
                <a:solidFill>
                  <a:srgbClr val="990033"/>
                </a:solidFill>
              </a:rPr>
              <a:t>Address” System Term </a:t>
            </a:r>
            <a:r>
              <a:rPr lang="en-US" sz="1800" dirty="0">
                <a:solidFill>
                  <a:srgbClr val="990033"/>
                </a:solidFill>
              </a:rPr>
              <a:t>is not populated unless you select the Corporate address type in </a:t>
            </a:r>
            <a:r>
              <a:rPr lang="en-US" sz="1800" dirty="0" smtClean="0">
                <a:solidFill>
                  <a:srgbClr val="990033"/>
                </a:solidFill>
              </a:rPr>
              <a:t>SSM</a:t>
            </a:r>
            <a:r>
              <a:rPr lang="en-US" sz="1800" dirty="0" smtClean="0"/>
              <a:t> </a:t>
            </a:r>
            <a:r>
              <a:rPr lang="en-US" sz="1500" dirty="0" smtClean="0"/>
              <a:t>[Virtual Supply Master (at top) &gt; Virtual Supply Master (tab) &gt; Suppliers &gt; Contract Management &gt; (edit the Supplier) &gt; Addresses tab &gt; add or edit Address &gt; Type = Corporate]</a:t>
            </a:r>
          </a:p>
          <a:p>
            <a:pPr marL="346514" lvl="1" indent="0">
              <a:buNone/>
            </a:pPr>
            <a:endParaRPr lang="en-US" sz="1800" dirty="0" smtClean="0">
              <a:solidFill>
                <a:schemeClr val="tx2"/>
              </a:solidFill>
            </a:endParaRPr>
          </a:p>
        </p:txBody>
      </p:sp>
      <p:sp>
        <p:nvSpPr>
          <p:cNvPr id="4" name="Slide Number Placeholder 3"/>
          <p:cNvSpPr>
            <a:spLocks noGrp="1"/>
          </p:cNvSpPr>
          <p:nvPr>
            <p:ph type="sldNum" sz="quarter" idx="10"/>
          </p:nvPr>
        </p:nvSpPr>
        <p:spPr/>
        <p:txBody>
          <a:bodyPr/>
          <a:lstStyle/>
          <a:p>
            <a:pPr>
              <a:defRPr/>
            </a:pPr>
            <a:fld id="{2D54AAAB-B92D-41A8-A712-330C1F39A59C}" type="slidenum">
              <a:rPr lang="en-US" smtClean="0"/>
              <a:pPr>
                <a:defRPr/>
              </a:pPr>
              <a:t>5</a:t>
            </a:fld>
            <a:endParaRPr lang="en-US"/>
          </a:p>
        </p:txBody>
      </p:sp>
    </p:spTree>
    <p:extLst>
      <p:ext uri="{BB962C8B-B14F-4D97-AF65-F5344CB8AC3E}">
        <p14:creationId xmlns:p14="http://schemas.microsoft.com/office/powerpoint/2010/main" xmlns="" val="945700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4000" dirty="0" smtClean="0"/>
              <a:t>Integration Comments, cont.</a:t>
            </a:r>
            <a:endParaRPr lang="en-US" sz="4000" dirty="0"/>
          </a:p>
        </p:txBody>
      </p:sp>
      <p:sp>
        <p:nvSpPr>
          <p:cNvPr id="6" name="Content Placeholder 5"/>
          <p:cNvSpPr>
            <a:spLocks noGrp="1"/>
          </p:cNvSpPr>
          <p:nvPr>
            <p:ph sz="half" idx="1"/>
          </p:nvPr>
        </p:nvSpPr>
        <p:spPr>
          <a:xfrm>
            <a:off x="268250" y="1407755"/>
            <a:ext cx="8693187" cy="4807614"/>
          </a:xfrm>
        </p:spPr>
        <p:txBody>
          <a:bodyPr/>
          <a:lstStyle/>
          <a:p>
            <a:r>
              <a:rPr lang="en-US" sz="1800" dirty="0" smtClean="0"/>
              <a:t>Timeouts in SSM (while using ECM):</a:t>
            </a:r>
          </a:p>
          <a:p>
            <a:pPr lvl="1"/>
            <a:endParaRPr lang="en-US" sz="1800" dirty="0" smtClean="0"/>
          </a:p>
          <a:p>
            <a:pPr lvl="1"/>
            <a:r>
              <a:rPr lang="en-US" sz="1800" dirty="0" smtClean="0"/>
              <a:t>If a timeout occurs, you will get a new login screen and/or a timeout screen</a:t>
            </a:r>
          </a:p>
          <a:p>
            <a:pPr lvl="1"/>
            <a:endParaRPr lang="en-US" sz="1800" dirty="0" smtClean="0"/>
          </a:p>
          <a:p>
            <a:pPr lvl="1"/>
            <a:r>
              <a:rPr lang="en-US" sz="1800" dirty="0" smtClean="0"/>
              <a:t>Close the window(s) you were using; otherwise, you may leave a lock on a contract</a:t>
            </a:r>
          </a:p>
          <a:p>
            <a:pPr lvl="1"/>
            <a:endParaRPr lang="en-US" sz="1800" dirty="0" smtClean="0"/>
          </a:p>
          <a:p>
            <a:pPr lvl="1"/>
            <a:r>
              <a:rPr lang="en-US" sz="1800" dirty="0" smtClean="0"/>
              <a:t>Administrators (with Unlock permission) can unlock contracts by doing a search and clicking the Unlock link</a:t>
            </a:r>
          </a:p>
          <a:p>
            <a:pPr lvl="1"/>
            <a:endParaRPr lang="en-US" sz="1800" dirty="0" smtClean="0"/>
          </a:p>
          <a:p>
            <a:endParaRPr lang="en-US" sz="2200" dirty="0" smtClean="0"/>
          </a:p>
          <a:p>
            <a:pPr>
              <a:buNone/>
            </a:pPr>
            <a:endParaRPr lang="en-US" sz="2200" dirty="0" smtClean="0"/>
          </a:p>
        </p:txBody>
      </p:sp>
      <p:sp>
        <p:nvSpPr>
          <p:cNvPr id="4" name="Slide Number Placeholder 3"/>
          <p:cNvSpPr>
            <a:spLocks noGrp="1"/>
          </p:cNvSpPr>
          <p:nvPr>
            <p:ph type="sldNum" sz="quarter" idx="10"/>
          </p:nvPr>
        </p:nvSpPr>
        <p:spPr/>
        <p:txBody>
          <a:bodyPr/>
          <a:lstStyle/>
          <a:p>
            <a:pPr>
              <a:defRPr/>
            </a:pPr>
            <a:fld id="{2D54AAAB-B92D-41A8-A712-330C1F39A59C}" type="slidenum">
              <a:rPr lang="en-US" smtClean="0"/>
              <a:pPr>
                <a:defRPr/>
              </a:pPr>
              <a:t>6</a:t>
            </a:fld>
            <a:endParaRPr lang="en-US"/>
          </a:p>
        </p:txBody>
      </p:sp>
    </p:spTree>
    <p:extLst>
      <p:ext uri="{BB962C8B-B14F-4D97-AF65-F5344CB8AC3E}">
        <p14:creationId xmlns:p14="http://schemas.microsoft.com/office/powerpoint/2010/main" xmlns="" val="945700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507162" cy="563562"/>
          </a:xfrm>
        </p:spPr>
        <p:txBody>
          <a:bodyPr/>
          <a:lstStyle/>
          <a:p>
            <a:r>
              <a:rPr lang="en-US" dirty="0" smtClean="0"/>
              <a:t> Now, the ECM Perspective</a:t>
            </a:r>
            <a:endParaRPr lang="en-US" dirty="0"/>
          </a:p>
        </p:txBody>
      </p:sp>
      <p:sp>
        <p:nvSpPr>
          <p:cNvPr id="3" name="Content Placeholder 2"/>
          <p:cNvSpPr>
            <a:spLocks noGrp="1"/>
          </p:cNvSpPr>
          <p:nvPr>
            <p:ph idx="1"/>
          </p:nvPr>
        </p:nvSpPr>
        <p:spPr>
          <a:xfrm>
            <a:off x="152400" y="1676400"/>
            <a:ext cx="8763000" cy="4876799"/>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We’ve looked at the integration between SSM / VSM and ECM</a:t>
            </a:r>
          </a:p>
          <a:p>
            <a:pPr>
              <a:buFont typeface="Arial" pitchFamily="34" charset="0"/>
              <a:buChar char="•"/>
            </a:pPr>
            <a:r>
              <a:rPr lang="en-US" sz="2000" dirty="0" smtClean="0">
                <a:latin typeface="Calibri" pitchFamily="34" charset="0"/>
                <a:ea typeface="ＭＳ Ｐゴシック" pitchFamily="34" charset="-128"/>
                <a:cs typeface="Calibri" pitchFamily="34" charset="0"/>
              </a:rPr>
              <a:t>We will now take another look, more from the ECM perspective </a:t>
            </a:r>
          </a:p>
          <a:p>
            <a:pPr>
              <a:buNone/>
            </a:pPr>
            <a:endParaRPr lang="en-US" sz="2000" dirty="0" smtClean="0">
              <a:latin typeface="Calibri" pitchFamily="34" charset="0"/>
              <a:ea typeface="ＭＳ Ｐゴシック" pitchFamily="34" charset="-128"/>
              <a:cs typeface="Calibri" pitchFamily="34" charset="0"/>
            </a:endParaRPr>
          </a:p>
          <a:p>
            <a:pPr>
              <a:buNone/>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Organizations / Parties</a:t>
            </a:r>
            <a:endParaRPr lang="en-US" dirty="0"/>
          </a:p>
        </p:txBody>
      </p:sp>
      <p:sp>
        <p:nvSpPr>
          <p:cNvPr id="3" name="Content Placeholder 2"/>
          <p:cNvSpPr>
            <a:spLocks noGrp="1"/>
          </p:cNvSpPr>
          <p:nvPr>
            <p:ph idx="1"/>
          </p:nvPr>
        </p:nvSpPr>
        <p:spPr>
          <a:xfrm>
            <a:off x="152400" y="914400"/>
            <a:ext cx="8763000" cy="5638799"/>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Organizations are created in SSM and propagated to ECM.  </a:t>
            </a:r>
          </a:p>
          <a:p>
            <a:pPr>
              <a:buFont typeface="Arial" pitchFamily="34" charset="0"/>
              <a:buChar char="•"/>
            </a:pPr>
            <a:r>
              <a:rPr lang="en-US" sz="2000" dirty="0" smtClean="0">
                <a:latin typeface="Calibri" pitchFamily="34" charset="0"/>
                <a:ea typeface="ＭＳ Ｐゴシック" pitchFamily="34" charset="-128"/>
                <a:cs typeface="Calibri" pitchFamily="34" charset="0"/>
              </a:rPr>
              <a:t>Organization updates possible in Contract Management:</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Define the organization as a Legal Entity or not</a:t>
            </a:r>
          </a:p>
          <a:p>
            <a:pPr lvl="1">
              <a:buFont typeface="Arial" pitchFamily="34" charset="0"/>
              <a:buChar char="•"/>
            </a:pPr>
            <a:r>
              <a:rPr lang="en-US" sz="2000" dirty="0" smtClean="0">
                <a:latin typeface="Calibri" pitchFamily="34" charset="0"/>
                <a:ea typeface="ＭＳ Ｐゴシック" pitchFamily="34" charset="-128"/>
              </a:rPr>
              <a:t>Choose the Currency</a:t>
            </a:r>
          </a:p>
          <a:p>
            <a:pPr lvl="1">
              <a:buFont typeface="Arial" pitchFamily="34" charset="0"/>
              <a:buChar char="•"/>
            </a:pPr>
            <a:r>
              <a:rPr lang="en-US" sz="2000" dirty="0" smtClean="0">
                <a:latin typeface="Calibri" pitchFamily="34" charset="0"/>
                <a:ea typeface="ＭＳ Ｐゴシック" pitchFamily="34" charset="-128"/>
              </a:rPr>
              <a:t>Set the Time Zone</a:t>
            </a:r>
          </a:p>
          <a:p>
            <a:pPr lvl="1">
              <a:buNone/>
            </a:pPr>
            <a:endParaRPr lang="en-US" sz="2000" dirty="0" smtClean="0">
              <a:latin typeface="Calibri" pitchFamily="34" charset="0"/>
              <a:ea typeface="ＭＳ Ｐゴシック" pitchFamily="34" charset="-128"/>
            </a:endParaRPr>
          </a:p>
          <a:p>
            <a:pPr lvl="1">
              <a:buFont typeface="Arial" pitchFamily="34" charset="0"/>
              <a:buChar char="•"/>
            </a:pPr>
            <a:r>
              <a:rPr lang="en-US" sz="2000" dirty="0" smtClean="0">
                <a:latin typeface="Calibri" pitchFamily="34" charset="0"/>
                <a:ea typeface="ＭＳ Ｐゴシック" pitchFamily="34" charset="-128"/>
              </a:rPr>
              <a:t>Steps:</a:t>
            </a:r>
            <a:endParaRPr lang="en-US" dirty="0" smtClean="0"/>
          </a:p>
          <a:p>
            <a:pPr lvl="2"/>
            <a:r>
              <a:rPr lang="en-US" dirty="0" smtClean="0"/>
              <a:t>Login to Contract Management as an Admin</a:t>
            </a:r>
          </a:p>
          <a:p>
            <a:pPr lvl="2"/>
            <a:r>
              <a:rPr lang="en-US" dirty="0" smtClean="0"/>
              <a:t>Administration &gt; Parties &gt; My Company </a:t>
            </a:r>
          </a:p>
          <a:p>
            <a:pPr lvl="2"/>
            <a:r>
              <a:rPr lang="en-US" dirty="0" smtClean="0"/>
              <a:t>Navigate to and open the Organization</a:t>
            </a:r>
          </a:p>
          <a:p>
            <a:pPr lvl="2"/>
            <a:r>
              <a:rPr lang="en-US" dirty="0" smtClean="0"/>
              <a:t>Make updates and save</a:t>
            </a:r>
            <a:endParaRPr lang="en-US" sz="2000" dirty="0" smtClean="0">
              <a:solidFill>
                <a:srgbClr val="FF0000"/>
              </a:solidFill>
              <a:latin typeface="Calibri" pitchFamily="34" charset="0"/>
              <a:ea typeface="ＭＳ Ｐゴシック" pitchFamily="34" charset="-128"/>
              <a:cs typeface="Calibri" pitchFamily="34" charset="0"/>
            </a:endParaRPr>
          </a:p>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pPr>
              <a:buNone/>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563562"/>
          </a:xfrm>
        </p:spPr>
        <p:txBody>
          <a:bodyPr/>
          <a:lstStyle/>
          <a:p>
            <a:r>
              <a:rPr lang="en-US" dirty="0" smtClean="0"/>
              <a:t> Users, Contacts, Groups</a:t>
            </a:r>
            <a:endParaRPr lang="en-US" sz="3200" dirty="0"/>
          </a:p>
        </p:txBody>
      </p:sp>
      <p:sp>
        <p:nvSpPr>
          <p:cNvPr id="3" name="Content Placeholder 2"/>
          <p:cNvSpPr>
            <a:spLocks noGrp="1"/>
          </p:cNvSpPr>
          <p:nvPr>
            <p:ph idx="1"/>
          </p:nvPr>
        </p:nvSpPr>
        <p:spPr>
          <a:xfrm>
            <a:off x="152400" y="685800"/>
            <a:ext cx="8686800" cy="4038600"/>
          </a:xfrm>
        </p:spPr>
        <p:txBody>
          <a:bodyPr/>
          <a:lstStyle/>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pPr>
              <a:buFont typeface="Arial" pitchFamily="34" charset="0"/>
              <a:buChar char="•"/>
            </a:pPr>
            <a:r>
              <a:rPr lang="en-US" sz="2000" dirty="0" smtClean="0">
                <a:latin typeface="Calibri" pitchFamily="34" charset="0"/>
                <a:ea typeface="ＭＳ Ｐゴシック" pitchFamily="34" charset="-128"/>
                <a:cs typeface="Calibri" pitchFamily="34" charset="0"/>
              </a:rPr>
              <a:t>An ECM Individual (VSM: User) represents a person of interest to ECM.   If the Individual was assigned a login, he/she is also known as a User. </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Multiple concurrent logins can occur for one user, but can be interactions if from same client system when same browser is used (due to cookie usage, even if different windows or tabs are used)</a:t>
            </a:r>
          </a:p>
          <a:p>
            <a:pPr>
              <a:buFont typeface="Arial" pitchFamily="34" charset="0"/>
              <a:buChar char="•"/>
            </a:pPr>
            <a:r>
              <a:rPr lang="en-US" sz="2000" dirty="0" smtClean="0">
                <a:latin typeface="Calibri" pitchFamily="34" charset="0"/>
                <a:ea typeface="ＭＳ Ｐゴシック" pitchFamily="34" charset="-128"/>
                <a:cs typeface="Calibri" pitchFamily="34" charset="0"/>
              </a:rPr>
              <a:t>Individuals and Users can be identified as Contacts for a contract.</a:t>
            </a:r>
          </a:p>
          <a:p>
            <a:pPr>
              <a:buFont typeface="Arial" pitchFamily="34" charset="0"/>
              <a:buChar char="•"/>
            </a:pPr>
            <a:r>
              <a:rPr lang="en-US" sz="2000" dirty="0" smtClean="0">
                <a:latin typeface="Calibri" pitchFamily="34" charset="0"/>
                <a:ea typeface="ＭＳ Ｐゴシック" pitchFamily="34" charset="-128"/>
                <a:cs typeface="Calibri" pitchFamily="34" charset="0"/>
              </a:rPr>
              <a:t>User Groups (VSM: Groups) are created and assigned Users in VSM. There is no concept of Roles in ECM, unlike in Sourcing.</a:t>
            </a:r>
          </a:p>
          <a:p>
            <a:pPr>
              <a:buFont typeface="Arial" pitchFamily="34" charset="0"/>
              <a:buChar char="•"/>
            </a:pPr>
            <a:r>
              <a:rPr lang="en-US" sz="2000" dirty="0" smtClean="0">
                <a:latin typeface="Calibri" pitchFamily="34" charset="0"/>
                <a:ea typeface="ＭＳ Ｐゴシック" pitchFamily="34" charset="-128"/>
                <a:cs typeface="Calibri" pitchFamily="34" charset="0"/>
              </a:rPr>
              <a:t>Each Emptoris user is created in VSM and for ECM is assigned an Organization and Group(s) on the Applications tab of the User Profile.</a:t>
            </a:r>
          </a:p>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9</a:t>
            </a:fld>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4876800" y="4724400"/>
            <a:ext cx="4003167" cy="18604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SSM/VSM and ECM Integration  &amp;quot;&quot;/&gt;&lt;property id=&quot;20307&quot; value=&quot;257&quot;/&gt;&lt;/object&gt;&lt;object type=&quot;3&quot; unique_id=&quot;20870&quot;&gt;&lt;property id=&quot;20148&quot; value=&quot;5&quot;/&gt;&lt;property id=&quot;20300&quot; value=&quot;Slide 7 - &amp;quot; Now, the ECM Perspective&amp;quot;&quot;/&gt;&lt;property id=&quot;20307&quot; value=&quot;286&quot;/&gt;&lt;/object&gt;&lt;object type=&quot;3&quot; unique_id=&quot;20871&quot;&gt;&lt;property id=&quot;20148&quot; value=&quot;5&quot;/&gt;&lt;property id=&quot;20300&quot; value=&quot;Slide 9 - &amp;quot; Users, Contacts, Groups&amp;quot;&quot;/&gt;&lt;property id=&quot;20307&quot; value=&quot;287&quot;/&gt;&lt;/object&gt;&lt;object type=&quot;3&quot; unique_id=&quot;20872&quot;&gt;&lt;property id=&quot;20148&quot; value=&quot;5&quot;/&gt;&lt;property id=&quot;20300&quot; value=&quot;Slide 12 - &amp;quot; External Companies / Suppliers&amp;quot;&quot;/&gt;&lt;property id=&quot;20307&quot; value=&quot;288&quot;/&gt;&lt;/object&gt;&lt;object type=&quot;3&quot; unique_id=&quot;20873&quot;&gt;&lt;property id=&quot;20148&quot; value=&quot;5&quot;/&gt;&lt;property id=&quot;20300&quot; value=&quot;Slide 13 - &amp;quot; Catalog, Categories, Items&amp;quot;&quot;/&gt;&lt;property id=&quot;20307&quot; value=&quot;289&quot;/&gt;&lt;/object&gt;&lt;object type=&quot;3&quot; unique_id=&quot;21887&quot;&gt;&lt;property id=&quot;20148&quot; value=&quot;5&quot;/&gt;&lt;property id=&quot;20300&quot; value=&quot;Slide 10 - &amp;quot; Roles&amp;quot;&quot;/&gt;&lt;property id=&quot;20307&quot; value=&quot;291&quot;/&gt;&lt;/object&gt;&lt;object type=&quot;3&quot; unique_id=&quot;27073&quot;&gt;&lt;property id=&quot;20148&quot; value=&quot;5&quot;/&gt;&lt;property id=&quot;20300&quot; value=&quot;Slide 11 - &amp;quot; Organizations and Users as of V10.0.1&amp;quot;&quot;/&gt;&lt;property id=&quot;20307&quot; value=&quot;301&quot;/&gt;&lt;/object&gt;&lt;object type=&quot;3&quot; unique_id=&quot;27941&quot;&gt;&lt;property id=&quot;20148&quot; value=&quot;5&quot;/&gt;&lt;property id=&quot;20300&quot; value=&quot;Slide 14 - &amp;quot; &amp;quot;&quot;/&gt;&lt;property id=&quot;20307&quot; value=&quot;302&quot;/&gt;&lt;/object&gt;&lt;object type=&quot;3&quot; unique_id=&quot;29120&quot;&gt;&lt;property id=&quot;20148&quot; value=&quot;5&quot;/&gt;&lt;property id=&quot;20300&quot; value=&quot;Slide 16 - &amp;quot;Integrated Data - Individual&amp;quot;&quot;/&gt;&lt;property id=&quot;20307&quot; value=&quot;308&quot;/&gt;&lt;/object&gt;&lt;object type=&quot;3&quot; unique_id=&quot;29121&quot;&gt;&lt;property id=&quot;20148&quot; value=&quot;5&quot;/&gt;&lt;property id=&quot;20300&quot; value=&quot;Slide 17 - &amp;quot;Integrated Data – External Company&amp;quot;&quot;/&gt;&lt;property id=&quot;20307&quot; value=&quot;309&quot;/&gt;&lt;/object&gt;&lt;object type=&quot;3&quot; unique_id=&quot;29122&quot;&gt;&lt;property id=&quot;20148&quot; value=&quot;5&quot;/&gt;&lt;property id=&quot;20300&quot; value=&quot;Slide 18 - &amp;quot;Integrated Data – Address and Phone&amp;quot;&quot;/&gt;&lt;property id=&quot;20307&quot; value=&quot;310&quot;/&gt;&lt;/object&gt;&lt;object type=&quot;3&quot; unique_id=&quot;29123&quot;&gt;&lt;property id=&quot;20148&quot; value=&quot;5&quot;/&gt;&lt;property id=&quot;20300&quot; value=&quot;Slide 19 - &amp;quot;Integrated Data – Internal Organization&amp;quot;&quot;/&gt;&lt;property id=&quot;20307&quot; value=&quot;311&quot;/&gt;&lt;/object&gt;&lt;object type=&quot;3&quot; unique_id=&quot;29435&quot;&gt;&lt;property id=&quot;20148&quot; value=&quot;5&quot;/&gt;&lt;property id=&quot;20300&quot; value=&quot;Slide 2 - &amp;quot;SSM/VSM and Contract Management&amp;quot;&quot;/&gt;&lt;property id=&quot;20307&quot; value=&quot;313&quot;/&gt;&lt;/object&gt;&lt;object type=&quot;3&quot; unique_id=&quot;29436&quot;&gt;&lt;property id=&quot;20148&quot; value=&quot;5&quot;/&gt;&lt;property id=&quot;20300&quot; value=&quot;Slide 3 - &amp;quot;Integration Comments&amp;quot;&quot;/&gt;&lt;property id=&quot;20307&quot; value=&quot;314&quot;/&gt;&lt;/object&gt;&lt;object type=&quot;3&quot; unique_id=&quot;29437&quot;&gt;&lt;property id=&quot;20148&quot; value=&quot;5&quot;/&gt;&lt;property id=&quot;20300&quot; value=&quot;Slide 4 - &amp;quot;Integration Comments, cont.&amp;quot;&quot;/&gt;&lt;property id=&quot;20307&quot; value=&quot;315&quot;/&gt;&lt;/object&gt;&lt;object type=&quot;3&quot; unique_id=&quot;29438&quot;&gt;&lt;property id=&quot;20148&quot; value=&quot;5&quot;/&gt;&lt;property id=&quot;20300&quot; value=&quot;Slide 5 - &amp;quot;Integration Comments, cont.&amp;quot;&quot;/&gt;&lt;property id=&quot;20307&quot; value=&quot;316&quot;/&gt;&lt;/object&gt;&lt;object type=&quot;3&quot; unique_id=&quot;29439&quot;&gt;&lt;property id=&quot;20148&quot; value=&quot;5&quot;/&gt;&lt;property id=&quot;20300&quot; value=&quot;Slide 6 - &amp;quot;Integration Comments, cont.&amp;quot;&quot;/&gt;&lt;property id=&quot;20307&quot; value=&quot;317&quot;/&gt;&lt;/object&gt;&lt;object type=&quot;3&quot; unique_id=&quot;29440&quot;&gt;&lt;property id=&quot;20148&quot; value=&quot;5&quot;/&gt;&lt;property id=&quot;20300&quot; value=&quot;Slide 8 - &amp;quot; Organizations / Parties&amp;quot;&quot;/&gt;&lt;property id=&quot;20307&quot; value=&quot;318&quot;/&gt;&lt;/object&gt;&lt;object type=&quot;3&quot; unique_id=&quot;29441&quot;&gt;&lt;property id=&quot;20148&quot; value=&quot;5&quot;/&gt;&lt;property id=&quot;20300&quot; value=&quot;Slide 15 - &amp;quot;Integrated Data – SSM to ECM&amp;quot;&quot;/&gt;&lt;property id=&quot;20307&quot; value=&quot;312&quot;/&gt;&lt;/object&gt;&lt;/object&gt;&lt;object type=&quot;8&quot; unique_id=&quot;10016&quot;&gt;&lt;/object&gt;&lt;/object&gt;&lt;/database&gt;"/>
  <p:tag name="SECTOMILLISECCONVERTED" val="1"/>
</p:tagLst>
</file>

<file path=ppt/theme/theme1.xml><?xml version="1.0" encoding="utf-8"?>
<a:theme xmlns:a="http://schemas.openxmlformats.org/drawingml/2006/main" name="IBM 2012">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2012</Template>
  <TotalTime>68203</TotalTime>
  <Words>1971</Words>
  <Application>Microsoft Office PowerPoint</Application>
  <PresentationFormat>On-screen Show (4:3)</PresentationFormat>
  <Paragraphs>331</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IBM 2012</vt:lpstr>
      <vt:lpstr>SSM/VSM and ECM Integration  </vt:lpstr>
      <vt:lpstr>SSM/VSM and Contract Management</vt:lpstr>
      <vt:lpstr>Integration Comments</vt:lpstr>
      <vt:lpstr>Integration Comments, cont.</vt:lpstr>
      <vt:lpstr>Integration Comments, cont.</vt:lpstr>
      <vt:lpstr>Integration Comments, cont.</vt:lpstr>
      <vt:lpstr> Now, the ECM Perspective</vt:lpstr>
      <vt:lpstr> Organizations / Parties</vt:lpstr>
      <vt:lpstr> Users, Contacts, Groups</vt:lpstr>
      <vt:lpstr> Roles</vt:lpstr>
      <vt:lpstr> Organizations and Users as of V10.0.1</vt:lpstr>
      <vt:lpstr> External Companies / Suppliers</vt:lpstr>
      <vt:lpstr> Catalog, Categories, Items</vt:lpstr>
      <vt:lpstr> </vt:lpstr>
      <vt:lpstr>Integrated Data – SSM to ECM</vt:lpstr>
      <vt:lpstr>Integrated Data - Individual</vt:lpstr>
      <vt:lpstr>Integrated Data – External Company</vt:lpstr>
      <vt:lpstr>Integrated Data – Address and Phone</vt:lpstr>
      <vt:lpstr>Integrated Data – Internal Organization</vt:lpstr>
    </vt:vector>
  </TitlesOfParts>
  <Company>IBM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Camp Terms (aka BTV) Configuration</dc:title>
  <dc:creator>buskecj</dc:creator>
  <dc:description>This document was prepared utilizing v9 documentation</dc:description>
  <cp:lastModifiedBy>IBM_ADMIN</cp:lastModifiedBy>
  <cp:revision>828</cp:revision>
  <dcterms:created xsi:type="dcterms:W3CDTF">2012-11-26T15:21:03Z</dcterms:created>
  <dcterms:modified xsi:type="dcterms:W3CDTF">2013-10-24T19:59:55Z</dcterms:modified>
</cp:coreProperties>
</file>