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63" r:id="rId3"/>
    <p:sldId id="258" r:id="rId4"/>
    <p:sldId id="260" r:id="rId5"/>
    <p:sldId id="261" r:id="rId6"/>
    <p:sldId id="262" r:id="rId7"/>
    <p:sldId id="259" r:id="rId8"/>
  </p:sldIdLst>
  <p:sldSz cx="9144000" cy="6858000" type="screen4x3"/>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22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04B98-D957-43BB-9EB4-5145AD1DB97B}" type="datetimeFigureOut">
              <a:rPr lang="en-US" smtClean="0"/>
              <a:pPr/>
              <a:t>7/28/2013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1D3CE4-0F8A-4C03-907D-BA08B83FDC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PT_chap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09550"/>
            <a:ext cx="9144000" cy="7067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6" descr="R120_G137_B251-20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80400" y="6240463"/>
            <a:ext cx="588963"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610" name="Rectangle 2"/>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r>
              <a:rPr lang="en-US" smtClean="0"/>
              <a:t>Click to edit Master title style</a:t>
            </a:r>
            <a:endParaRPr lang="en-US" dirty="0"/>
          </a:p>
        </p:txBody>
      </p:sp>
      <p:sp>
        <p:nvSpPr>
          <p:cNvPr id="68611" name="Rectangle 3"/>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100">
                <a:latin typeface="Calibri"/>
                <a:cs typeface="Calibri"/>
              </a:defRPr>
            </a:lvl1pPr>
          </a:lstStyle>
          <a:p>
            <a:r>
              <a:rPr lang="en-US" smtClean="0"/>
              <a:t>Click to edit Master subtitle style</a:t>
            </a:r>
            <a:endParaRPr lang="en-US" dirty="0"/>
          </a:p>
        </p:txBody>
      </p:sp>
    </p:spTree>
    <p:extLst>
      <p:ext uri="{BB962C8B-B14F-4D97-AF65-F5344CB8AC3E}">
        <p14:creationId xmlns:p14="http://schemas.microsoft.com/office/powerpoint/2010/main" xmlns="" val="51764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p14="http://schemas.microsoft.com/office/powerpoint/2010/main" xmlns="" val="428761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p14="http://schemas.microsoft.com/office/powerpoint/2010/main" xmlns="" val="222432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p14="http://schemas.microsoft.com/office/powerpoint/2010/main" xmlns="" val="424196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p14="http://schemas.microsoft.com/office/powerpoint/2010/main" xmlns="" val="301918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p14="http://schemas.microsoft.com/office/powerpoint/2010/main" xmlns="" val="274420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p14="http://schemas.microsoft.com/office/powerpoint/2010/main" xmlns="" val="114824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p14="http://schemas.microsoft.com/office/powerpoint/2010/main" xmlns="" val="205237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p14="http://schemas.microsoft.com/office/powerpoint/2010/main" xmlns="" val="30493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p14="http://schemas.microsoft.com/office/powerpoint/2010/main" xmlns="" val="364765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dirty="0"/>
          </a:p>
        </p:txBody>
      </p:sp>
    </p:spTree>
    <p:extLst>
      <p:ext uri="{BB962C8B-B14F-4D97-AF65-F5344CB8AC3E}">
        <p14:creationId xmlns:p14="http://schemas.microsoft.com/office/powerpoint/2010/main" xmlns="" val="193400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82563" y="1874838"/>
            <a:ext cx="8686800" cy="447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6"/>
          <p:cNvSpPr>
            <a:spLocks noChangeArrowheads="1"/>
          </p:cNvSpPr>
          <p:nvPr/>
        </p:nvSpPr>
        <p:spPr bwMode="black">
          <a:xfrm>
            <a:off x="3657600" y="6537325"/>
            <a:ext cx="1371600" cy="184150"/>
          </a:xfrm>
          <a:prstGeom prst="rect">
            <a:avLst/>
          </a:prstGeom>
          <a:noFill/>
          <a:ln w="9525">
            <a:noFill/>
            <a:miter lim="800000"/>
            <a:headEnd/>
            <a:tailEnd/>
          </a:ln>
        </p:spPr>
        <p:txBody>
          <a:bodyPr lIns="92075" tIns="46038" rIns="92075" bIns="46038"/>
          <a:lstStyle/>
          <a:p>
            <a:pPr algn="r">
              <a:lnSpc>
                <a:spcPct val="100000"/>
              </a:lnSpc>
              <a:defRPr/>
            </a:pPr>
            <a:r>
              <a:rPr lang="en-US" sz="800" dirty="0">
                <a:solidFill>
                  <a:schemeClr val="tx1"/>
                </a:solidFill>
                <a:latin typeface="Arial" charset="0"/>
                <a:ea typeface="ＭＳ Ｐゴシック" pitchFamily="34" charset="-128"/>
              </a:rPr>
              <a:t>© </a:t>
            </a:r>
            <a:r>
              <a:rPr lang="en-US" sz="800" dirty="0" smtClean="0">
                <a:solidFill>
                  <a:schemeClr val="tx1"/>
                </a:solidFill>
                <a:latin typeface="Arial" charset="0"/>
                <a:ea typeface="ＭＳ Ｐゴシック" pitchFamily="34" charset="-128"/>
              </a:rPr>
              <a:t>2013 </a:t>
            </a:r>
            <a:r>
              <a:rPr lang="en-US" sz="800" dirty="0">
                <a:solidFill>
                  <a:schemeClr val="tx1"/>
                </a:solidFill>
                <a:latin typeface="Arial" charset="0"/>
                <a:ea typeface="ＭＳ Ｐゴシック" pitchFamily="34" charset="-128"/>
              </a:rPr>
              <a:t>IBM Corporation</a:t>
            </a:r>
            <a:endParaRPr lang="en-US" sz="1800" dirty="0">
              <a:solidFill>
                <a:schemeClr val="tx1"/>
              </a:solidFill>
              <a:latin typeface="Arial" charset="0"/>
              <a:ea typeface="ＭＳ Ｐゴシック" pitchFamily="34" charset="-128"/>
            </a:endParaRPr>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nSpc>
                <a:spcPct val="100000"/>
              </a:lnSpc>
              <a:defRPr sz="800">
                <a:solidFill>
                  <a:schemeClr val="tx1"/>
                </a:solidFill>
                <a:latin typeface="Arial" pitchFamily="34" charset="0"/>
                <a:ea typeface="ＭＳ Ｐゴシック" pitchFamily="34" charset="-128"/>
                <a:cs typeface="Arial" pitchFamily="34" charset="0"/>
              </a:defRPr>
            </a:lvl1pPr>
          </a:lstStyle>
          <a:p>
            <a:fld id="{52818F98-A04E-4F9D-9318-76A5AEE76075}" type="slidenum">
              <a:rPr lang="en-US" smtClean="0"/>
              <a:pPr/>
              <a:t>‹#›</a:t>
            </a:fld>
            <a:endParaRPr lang="en-US" dirty="0"/>
          </a:p>
        </p:txBody>
      </p:sp>
      <p:pic>
        <p:nvPicPr>
          <p:cNvPr id="1029" name="Picture 10" descr="R120_G137_B251-200"/>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0" name="Picture 12" descr="PPT_interior"/>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1905000" cy="1166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Rectangle 13"/>
          <p:cNvSpPr>
            <a:spLocks noGrp="1" noChangeArrowheads="1"/>
          </p:cNvSpPr>
          <p:nvPr>
            <p:ph type="title"/>
          </p:nvPr>
        </p:nvSpPr>
        <p:spPr bwMode="auto">
          <a:xfrm>
            <a:off x="1798638" y="198438"/>
            <a:ext cx="6354762" cy="639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cs typeface="+mj-cs"/>
        </a:defRPr>
      </a:lvl1pPr>
      <a:lvl2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2pPr>
      <a:lvl3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3pPr>
      <a:lvl4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4pPr>
      <a:lvl5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5pPr>
      <a:lvl6pPr marL="457200" algn="l" rtl="0" eaLnBrk="1" fontAlgn="base" hangingPunct="1">
        <a:lnSpc>
          <a:spcPct val="90000"/>
        </a:lnSpc>
        <a:spcBef>
          <a:spcPct val="0"/>
        </a:spcBef>
        <a:spcAft>
          <a:spcPct val="0"/>
        </a:spcAft>
        <a:defRPr sz="2200">
          <a:solidFill>
            <a:schemeClr val="hlink"/>
          </a:solidFill>
          <a:latin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defRPr>
      </a:lvl9pPr>
    </p:titleStyle>
    <p:bodyStyle>
      <a:lvl1pPr marL="173038" indent="-173038" algn="l" rtl="0" eaLnBrk="1" fontAlgn="base" hangingPunct="1">
        <a:spcBef>
          <a:spcPct val="50000"/>
        </a:spcBef>
        <a:spcAft>
          <a:spcPct val="0"/>
        </a:spcAft>
        <a:buClr>
          <a:schemeClr val="tx1"/>
        </a:buClr>
        <a:buFont typeface="Wingdings" pitchFamily="2" charset="2"/>
        <a:buChar char="§"/>
        <a:defRPr sz="1600">
          <a:solidFill>
            <a:schemeClr val="tx1"/>
          </a:solidFill>
          <a:latin typeface="Calibri" pitchFamily="34" charset="0"/>
          <a:ea typeface="MS PGothic" pitchFamily="34" charset="-128"/>
          <a:cs typeface="+mn-cs"/>
        </a:defRPr>
      </a:lvl1pPr>
      <a:lvl2pPr marL="509588" indent="-163513" algn="l" rtl="0" eaLnBrk="1" fontAlgn="base" hangingPunct="1">
        <a:spcBef>
          <a:spcPct val="0"/>
        </a:spcBef>
        <a:spcAft>
          <a:spcPct val="0"/>
        </a:spcAft>
        <a:buClr>
          <a:schemeClr val="tx1"/>
        </a:buClr>
        <a:buFont typeface="Arial" pitchFamily="34" charset="0"/>
        <a:buChar char="–"/>
        <a:defRPr sz="1600">
          <a:solidFill>
            <a:schemeClr val="tx1"/>
          </a:solidFill>
          <a:latin typeface="Calibri" pitchFamily="34" charset="0"/>
          <a:ea typeface="MS PGothic" pitchFamily="34" charset="-128"/>
        </a:defRPr>
      </a:lvl2pPr>
      <a:lvl3pPr marL="855663" indent="-173038" algn="l" rtl="0" eaLnBrk="1" fontAlgn="base" hangingPunct="1">
        <a:spcBef>
          <a:spcPct val="0"/>
        </a:spcBef>
        <a:spcAft>
          <a:spcPct val="0"/>
        </a:spcAft>
        <a:buClr>
          <a:schemeClr val="tx1"/>
        </a:buClr>
        <a:buChar char="•"/>
        <a:defRPr sz="1600">
          <a:solidFill>
            <a:schemeClr val="tx1"/>
          </a:solidFill>
          <a:latin typeface="Calibri" pitchFamily="34" charset="0"/>
          <a:ea typeface="MS PGothic" pitchFamily="34" charset="-128"/>
        </a:defRPr>
      </a:lvl3pPr>
      <a:lvl4pPr marL="1203325" indent="-173038"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600200"/>
            <a:ext cx="8729663" cy="2011362"/>
          </a:xfrm>
        </p:spPr>
        <p:txBody>
          <a:bodyPr/>
          <a:lstStyle/>
          <a:p>
            <a:pPr>
              <a:lnSpc>
                <a:spcPct val="100000"/>
              </a:lnSpc>
            </a:pPr>
            <a:r>
              <a:rPr lang="en-US" sz="3200" dirty="0" smtClean="0"/>
              <a:t>Master Files: </a:t>
            </a:r>
            <a:br>
              <a:rPr lang="en-US" sz="3200" dirty="0" smtClean="0"/>
            </a:br>
            <a:r>
              <a:rPr lang="en-US" sz="3200" dirty="0" smtClean="0"/>
              <a:t>Products, Price List, Currencies, Relationship Types</a:t>
            </a:r>
            <a:r>
              <a:rPr lang="en-US" dirty="0" smtClean="0"/>
              <a:t/>
            </a:r>
            <a:br>
              <a:rPr lang="en-US" dirty="0" smtClean="0"/>
            </a:br>
            <a:r>
              <a:rPr lang="en-US" dirty="0" smtClean="0"/>
              <a:t>    			</a:t>
            </a:r>
            <a:r>
              <a:rPr lang="en-US" sz="1200" b="0" i="1" dirty="0" smtClean="0"/>
              <a:t>Notes:  Permissions are required for complete access to all features described herein. 				Before you start to create products, define the product classes that you want to use to classify  			them in Value Lists.</a:t>
            </a:r>
            <a:br>
              <a:rPr lang="en-US" sz="1200" b="0" i="1" dirty="0" smtClean="0"/>
            </a:br>
            <a:r>
              <a:rPr lang="en-US" sz="1200" b="0" i="1" dirty="0" smtClean="0"/>
              <a:t>			</a:t>
            </a:r>
            <a:br>
              <a:rPr lang="en-US" sz="1200" b="0" i="1" dirty="0" smtClean="0"/>
            </a:br>
            <a:r>
              <a:rPr lang="en-US" sz="1200" b="0" i="1" dirty="0" smtClean="0"/>
              <a:t>			Do not confuse Master Files with Design Master Templates (Term/Clause/Contract/…).</a:t>
            </a:r>
            <a:br>
              <a:rPr lang="en-US" sz="1200" b="0" i="1" dirty="0" smtClean="0"/>
            </a:br>
            <a:r>
              <a:rPr lang="en-US" sz="1200" b="0" i="1" dirty="0" smtClean="0"/>
              <a:t>			</a:t>
            </a:r>
          </a:p>
        </p:txBody>
      </p:sp>
      <p:sp>
        <p:nvSpPr>
          <p:cNvPr id="5123" name="Rectangle 4"/>
          <p:cNvSpPr>
            <a:spLocks noChangeArrowheads="1"/>
          </p:cNvSpPr>
          <p:nvPr/>
        </p:nvSpPr>
        <p:spPr bwMode="auto">
          <a:xfrm>
            <a:off x="4257675" y="5305425"/>
            <a:ext cx="4705350" cy="708025"/>
          </a:xfrm>
          <a:prstGeom prst="rect">
            <a:avLst/>
          </a:prstGeom>
          <a:noFill/>
          <a:ln w="12700">
            <a:noFill/>
            <a:miter lim="800000"/>
            <a:headEnd/>
            <a:tailEnd/>
          </a:ln>
        </p:spPr>
        <p:txBody>
          <a:bodyPr>
            <a:spAutoFit/>
          </a:bodyPr>
          <a:lstStyle/>
          <a:p>
            <a:pPr algn="r"/>
            <a:r>
              <a:rPr lang="en-US" sz="2400" dirty="0">
                <a:latin typeface="Verdana" pitchFamily="34" charset="0"/>
              </a:rPr>
              <a:t/>
            </a:r>
            <a:br>
              <a:rPr lang="en-US" sz="2400" dirty="0">
                <a:latin typeface="Verdana" pitchFamily="34" charset="0"/>
              </a:rPr>
            </a:br>
            <a:r>
              <a:rPr lang="en-US" sz="1600" dirty="0" smtClean="0">
                <a:latin typeface="Verdana" pitchFamily="34" charset="0"/>
              </a:rPr>
              <a:t>January, 2013</a:t>
            </a:r>
            <a:endParaRPr lang="en-US" sz="1600" dirty="0">
              <a:latin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Product/Price</a:t>
            </a:r>
            <a:endParaRPr lang="en-US" dirty="0"/>
          </a:p>
        </p:txBody>
      </p:sp>
      <p:sp>
        <p:nvSpPr>
          <p:cNvPr id="3" name="Content Placeholder 2"/>
          <p:cNvSpPr>
            <a:spLocks noGrp="1"/>
          </p:cNvSpPr>
          <p:nvPr>
            <p:ph idx="1"/>
          </p:nvPr>
        </p:nvSpPr>
        <p:spPr>
          <a:xfrm>
            <a:off x="152400" y="990600"/>
            <a:ext cx="8686800" cy="4479925"/>
          </a:xfrm>
        </p:spPr>
        <p:txBody>
          <a:bodyPr/>
          <a:lstStyle/>
          <a:p>
            <a:endParaRPr lang="en-US" sz="1400" b="1" dirty="0" smtClean="0"/>
          </a:p>
          <a:p>
            <a:r>
              <a:rPr lang="en-US" sz="1400" dirty="0" smtClean="0"/>
              <a:t>The classes of objects that provide price and product data are:</a:t>
            </a:r>
          </a:p>
          <a:p>
            <a:endParaRPr lang="en-US" sz="1400" dirty="0" smtClean="0"/>
          </a:p>
          <a:p>
            <a:pPr lvl="1"/>
            <a:r>
              <a:rPr lang="en-US" sz="1400" b="1" dirty="0" smtClean="0"/>
              <a:t>Product</a:t>
            </a:r>
            <a:r>
              <a:rPr lang="en-US" sz="1400" dirty="0" smtClean="0"/>
              <a:t>.  It represents the one or more deliverables including services that you sell or purchase for a given price, according to a price list. A product can consist of a single deliverable such as a license, or a bundle of multiple deliverables such as a license and support agreement sold at a single price. A product can have many different prices associated with it, although each product can only be represented once in a given price list. Certain attributes of a product determine how it is renewed, such as if default renewal terms generate or a replacement product is used. Products are classified by product class.</a:t>
            </a:r>
          </a:p>
          <a:p>
            <a:pPr lvl="1"/>
            <a:endParaRPr lang="en-US" sz="1400" b="1" dirty="0" smtClean="0"/>
          </a:p>
          <a:p>
            <a:pPr lvl="1"/>
            <a:r>
              <a:rPr lang="en-US" sz="1400" b="1" dirty="0" smtClean="0"/>
              <a:t>Price List</a:t>
            </a:r>
            <a:r>
              <a:rPr lang="en-US" sz="1400" dirty="0" smtClean="0"/>
              <a:t>.  It represents a list of price values that you apply to specified products. Price lists are classified by a variety of factors such as </a:t>
            </a:r>
            <a:r>
              <a:rPr lang="en-US" sz="1400" i="1" dirty="0" smtClean="0"/>
              <a:t>currency </a:t>
            </a:r>
            <a:r>
              <a:rPr lang="en-US" sz="1400" dirty="0" smtClean="0"/>
              <a:t>and whether used for </a:t>
            </a:r>
            <a:r>
              <a:rPr lang="en-US" sz="1400" i="1" dirty="0" smtClean="0"/>
              <a:t>buy</a:t>
            </a:r>
            <a:r>
              <a:rPr lang="en-US" sz="1400" dirty="0" smtClean="0"/>
              <a:t> or </a:t>
            </a:r>
            <a:r>
              <a:rPr lang="en-US" sz="1400" i="1" dirty="0" smtClean="0"/>
              <a:t>sell</a:t>
            </a:r>
            <a:r>
              <a:rPr lang="en-US" sz="1400" dirty="0" smtClean="0"/>
              <a:t> purposes</a:t>
            </a:r>
            <a:r>
              <a:rPr lang="en-US" sz="1400" i="1" dirty="0" smtClean="0"/>
              <a:t>. </a:t>
            </a:r>
            <a:r>
              <a:rPr lang="en-US" sz="1400" dirty="0" smtClean="0"/>
              <a:t>You sell or purchase by a list price and optionally apply a discount. Multiple price lists for the same product line may be required based on geographical region or customer type, for example. A price list can contain prices for many products; however, each unique product can only be represented once within a given price list. </a:t>
            </a:r>
          </a:p>
          <a:p>
            <a:pPr lvl="1"/>
            <a:endParaRPr lang="en-US" sz="1400" b="1" dirty="0" smtClean="0"/>
          </a:p>
          <a:p>
            <a:pPr lvl="1"/>
            <a:r>
              <a:rPr lang="en-US" sz="1400" b="1" dirty="0" smtClean="0"/>
              <a:t>Price</a:t>
            </a:r>
            <a:r>
              <a:rPr lang="en-US" sz="1400" dirty="0" smtClean="0"/>
              <a:t>.  It represents the value amount that you apply to a product within a price list. Prices can be </a:t>
            </a:r>
            <a:r>
              <a:rPr lang="en-US" sz="1400" i="1" dirty="0" smtClean="0"/>
              <a:t>fixed</a:t>
            </a:r>
            <a:r>
              <a:rPr lang="en-US" sz="1400" dirty="0" smtClean="0"/>
              <a:t>, </a:t>
            </a:r>
            <a:r>
              <a:rPr lang="en-US" sz="1400" i="1" dirty="0" smtClean="0"/>
              <a:t>tiered</a:t>
            </a:r>
            <a:r>
              <a:rPr lang="en-US" sz="1400" dirty="0" smtClean="0"/>
              <a:t> (quantity-based), or based on a </a:t>
            </a:r>
            <a:r>
              <a:rPr lang="en-US" sz="1400" i="1" dirty="0" smtClean="0"/>
              <a:t>percentage</a:t>
            </a:r>
            <a:r>
              <a:rPr lang="en-US" sz="1400" dirty="0" smtClean="0"/>
              <a:t> of the price of another line in the contract. Several prices comprise a price list, and each product may have several prices associated with it across multiple price lists.</a:t>
            </a:r>
          </a:p>
          <a:p>
            <a:pPr lvl="1"/>
            <a:endParaRPr lang="en-US" sz="1400" dirty="0" smtClean="0"/>
          </a:p>
          <a:p>
            <a:r>
              <a:rPr lang="en-US" sz="1400" dirty="0" smtClean="0"/>
              <a:t>Administer Products and Price Lists via Administration </a:t>
            </a:r>
            <a:r>
              <a:rPr lang="en-US" sz="1400" dirty="0" smtClean="0">
                <a:sym typeface="Wingdings" pitchFamily="2" charset="2"/>
              </a:rPr>
              <a:t> Master Files</a:t>
            </a:r>
            <a:endParaRPr lang="en-US" sz="1400" dirty="0" smtClean="0"/>
          </a:p>
          <a:p>
            <a:endParaRPr lang="en-US" dirty="0"/>
          </a:p>
        </p:txBody>
      </p:sp>
      <p:sp>
        <p:nvSpPr>
          <p:cNvPr id="4" name="Slide Number Placeholder 3"/>
          <p:cNvSpPr>
            <a:spLocks noGrp="1"/>
          </p:cNvSpPr>
          <p:nvPr>
            <p:ph type="sldNum" sz="quarter" idx="10"/>
          </p:nvPr>
        </p:nvSpPr>
        <p:spPr/>
        <p:txBody>
          <a:bodyPr/>
          <a:lstStyle/>
          <a:p>
            <a:fld id="{52818F98-A04E-4F9D-9318-76A5AEE76075}"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Products</a:t>
            </a:r>
            <a:endParaRPr lang="en-US" dirty="0"/>
          </a:p>
        </p:txBody>
      </p:sp>
      <p:sp>
        <p:nvSpPr>
          <p:cNvPr id="3" name="Content Placeholder 2"/>
          <p:cNvSpPr>
            <a:spLocks noGrp="1"/>
          </p:cNvSpPr>
          <p:nvPr>
            <p:ph idx="1"/>
          </p:nvPr>
        </p:nvSpPr>
        <p:spPr/>
        <p:txBody>
          <a:bodyPr/>
          <a:lstStyle/>
          <a:p>
            <a:r>
              <a:rPr lang="en-US" dirty="0" smtClean="0"/>
              <a:t>You use the Products feature to administer the products that you buy and sell. You can associate product objects to lines of a contract in order to supply certain values to those lines. </a:t>
            </a:r>
          </a:p>
          <a:p>
            <a:r>
              <a:rPr lang="en-US" dirty="0" smtClean="0"/>
              <a:t>Within each product, you can define certain defaults that apply to renewal terms in a sales agreement. </a:t>
            </a:r>
          </a:p>
          <a:p>
            <a:r>
              <a:rPr lang="en-US" dirty="0" smtClean="0"/>
              <a:t>Once you define products, you can associate them each with a price within one or more price lists. </a:t>
            </a:r>
          </a:p>
          <a:p>
            <a:endParaRPr lang="en-US" dirty="0"/>
          </a:p>
        </p:txBody>
      </p:sp>
      <p:sp>
        <p:nvSpPr>
          <p:cNvPr id="4" name="Slide Number Placeholder 3"/>
          <p:cNvSpPr>
            <a:spLocks noGrp="1"/>
          </p:cNvSpPr>
          <p:nvPr>
            <p:ph type="sldNum" sz="quarter" idx="10"/>
          </p:nvPr>
        </p:nvSpPr>
        <p:spPr/>
        <p:txBody>
          <a:bodyPr/>
          <a:lstStyle/>
          <a:p>
            <a:fld id="{52818F98-A04E-4F9D-9318-76A5AEE76075}"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List</a:t>
            </a:r>
            <a:endParaRPr lang="en-US" dirty="0"/>
          </a:p>
        </p:txBody>
      </p:sp>
      <p:sp>
        <p:nvSpPr>
          <p:cNvPr id="3" name="Content Placeholder 2"/>
          <p:cNvSpPr>
            <a:spLocks noGrp="1"/>
          </p:cNvSpPr>
          <p:nvPr>
            <p:ph idx="1"/>
          </p:nvPr>
        </p:nvSpPr>
        <p:spPr>
          <a:xfrm>
            <a:off x="304800" y="1066800"/>
            <a:ext cx="8686800" cy="4479925"/>
          </a:xfrm>
        </p:spPr>
        <p:txBody>
          <a:bodyPr/>
          <a:lstStyle/>
          <a:p>
            <a:r>
              <a:rPr lang="en-US" dirty="0" smtClean="0"/>
              <a:t>You use the Price Lists feature to manage the IBM Emptoris Customer’s price lists that you use to define lines within contracts. You can set up different price lists for your various markets and geographic areas.</a:t>
            </a:r>
          </a:p>
          <a:p>
            <a:r>
              <a:rPr lang="en-US" dirty="0" smtClean="0"/>
              <a:t>Before you create price lists, define the </a:t>
            </a:r>
            <a:r>
              <a:rPr lang="en-US" b="1" dirty="0" smtClean="0"/>
              <a:t>price list classes</a:t>
            </a:r>
            <a:r>
              <a:rPr lang="en-US" dirty="0" smtClean="0"/>
              <a:t> you want to use to classify them.</a:t>
            </a:r>
          </a:p>
          <a:p>
            <a:r>
              <a:rPr lang="en-US" dirty="0" smtClean="0"/>
              <a:t>In order to create prices contained within price lists, you need to first create the products you want to price. </a:t>
            </a:r>
          </a:p>
          <a:p>
            <a:r>
              <a:rPr lang="en-US" dirty="0" smtClean="0"/>
              <a:t>Lines may contain certain fields that look up information from </a:t>
            </a:r>
            <a:r>
              <a:rPr lang="en-US" b="1" dirty="0" smtClean="0"/>
              <a:t>Master</a:t>
            </a:r>
            <a:r>
              <a:rPr lang="en-US" dirty="0" smtClean="0"/>
              <a:t> </a:t>
            </a:r>
            <a:r>
              <a:rPr lang="en-US" b="1" dirty="0" smtClean="0"/>
              <a:t>Files</a:t>
            </a:r>
            <a:r>
              <a:rPr lang="en-US" dirty="0" smtClean="0"/>
              <a:t> in Administration such as from the Price Lists and Products features. </a:t>
            </a:r>
          </a:p>
          <a:p>
            <a:r>
              <a:rPr lang="en-US" dirty="0" smtClean="0"/>
              <a:t>The figure represents how price lists, prices, and products relate to one another and how you can use them in line fields that look up their values.</a:t>
            </a:r>
          </a:p>
          <a:p>
            <a:endParaRPr lang="en-US" dirty="0" smtClean="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5029200" y="4038600"/>
            <a:ext cx="3124200" cy="2560319"/>
          </a:xfrm>
          <a:prstGeom prst="rect">
            <a:avLst/>
          </a:prstGeom>
          <a:noFill/>
          <a:ln w="9525">
            <a:noFill/>
            <a:miter lim="800000"/>
            <a:headEnd/>
            <a:tailEnd/>
          </a:ln>
          <a:effectLst/>
        </p:spPr>
      </p:pic>
      <p:sp>
        <p:nvSpPr>
          <p:cNvPr id="5" name="Slide Number Placeholder 4"/>
          <p:cNvSpPr>
            <a:spLocks noGrp="1"/>
          </p:cNvSpPr>
          <p:nvPr>
            <p:ph type="sldNum" sz="quarter" idx="10"/>
          </p:nvPr>
        </p:nvSpPr>
        <p:spPr/>
        <p:txBody>
          <a:bodyPr/>
          <a:lstStyle/>
          <a:p>
            <a:fld id="{52818F98-A04E-4F9D-9318-76A5AEE76075}"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Currencies</a:t>
            </a:r>
            <a:endParaRPr lang="en-US" dirty="0"/>
          </a:p>
        </p:txBody>
      </p:sp>
      <p:sp>
        <p:nvSpPr>
          <p:cNvPr id="3" name="Content Placeholder 2"/>
          <p:cNvSpPr>
            <a:spLocks noGrp="1"/>
          </p:cNvSpPr>
          <p:nvPr>
            <p:ph idx="1"/>
          </p:nvPr>
        </p:nvSpPr>
        <p:spPr>
          <a:xfrm>
            <a:off x="228600" y="914400"/>
            <a:ext cx="8686800" cy="4479925"/>
          </a:xfrm>
        </p:spPr>
        <p:txBody>
          <a:bodyPr/>
          <a:lstStyle/>
          <a:p>
            <a:r>
              <a:rPr lang="en-US" dirty="0" smtClean="0"/>
              <a:t>Currencies are associated with internal organizations, contracts, price lists, and prices. The internal party organization of a contract determines the default currency applied to it. The organization of the user who creates a price list (or nearest parent thereof with a currency defined) determines the default currency applied to it. The currency of a price list determines the currency of its prices. The currency of a price list must match the currency of the contract for which it is selected.</a:t>
            </a:r>
          </a:p>
          <a:p>
            <a:r>
              <a:rPr lang="en-US" dirty="0" smtClean="0"/>
              <a:t>Administration is via Administration </a:t>
            </a:r>
            <a:r>
              <a:rPr lang="en-US" dirty="0" smtClean="0">
                <a:sym typeface="Wingdings" pitchFamily="2" charset="2"/>
              </a:rPr>
              <a:t> Master Files  Currencies</a:t>
            </a:r>
            <a:endParaRPr lang="en-US" dirty="0" smtClean="0"/>
          </a:p>
          <a:p>
            <a:pPr>
              <a:buNone/>
            </a:pP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556668" y="2743200"/>
            <a:ext cx="3548858" cy="3810000"/>
          </a:xfrm>
          <a:prstGeom prst="rect">
            <a:avLst/>
          </a:prstGeom>
          <a:noFill/>
          <a:ln w="9525">
            <a:noFill/>
            <a:miter lim="800000"/>
            <a:headEnd/>
            <a:tailEnd/>
          </a:ln>
          <a:effectLst/>
        </p:spPr>
      </p:pic>
      <p:sp>
        <p:nvSpPr>
          <p:cNvPr id="5" name="Slide Number Placeholder 4"/>
          <p:cNvSpPr>
            <a:spLocks noGrp="1"/>
          </p:cNvSpPr>
          <p:nvPr>
            <p:ph type="sldNum" sz="quarter" idx="10"/>
          </p:nvPr>
        </p:nvSpPr>
        <p:spPr/>
        <p:txBody>
          <a:bodyPr/>
          <a:lstStyle/>
          <a:p>
            <a:fld id="{52818F98-A04E-4F9D-9318-76A5AEE76075}"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Types</a:t>
            </a:r>
            <a:endParaRPr lang="en-US" dirty="0"/>
          </a:p>
        </p:txBody>
      </p:sp>
      <p:sp>
        <p:nvSpPr>
          <p:cNvPr id="3" name="Content Placeholder 2"/>
          <p:cNvSpPr>
            <a:spLocks noGrp="1"/>
          </p:cNvSpPr>
          <p:nvPr>
            <p:ph idx="1"/>
          </p:nvPr>
        </p:nvSpPr>
        <p:spPr>
          <a:xfrm>
            <a:off x="228600" y="1066800"/>
            <a:ext cx="8686800" cy="4479925"/>
          </a:xfrm>
        </p:spPr>
        <p:txBody>
          <a:bodyPr/>
          <a:lstStyle/>
          <a:p>
            <a:r>
              <a:rPr lang="en-US" dirty="0" smtClean="0"/>
              <a:t>Relationships are either system-generated or user-defined. System relationships are created by IBM  Emptoris Contract Management in response to an action. System relationships are listed in the figure below.</a:t>
            </a:r>
          </a:p>
          <a:p>
            <a:r>
              <a:rPr lang="en-US" dirty="0" smtClean="0"/>
              <a:t>User-defined relationships are first defined in the Relationship Types feature in Administration. </a:t>
            </a:r>
          </a:p>
          <a:p>
            <a:r>
              <a:rPr lang="en-US" dirty="0" smtClean="0"/>
              <a:t>The purpose of each user-defined relationship type is determined by the IBM Emptoris Customer. Once a new relationship type exists, you can use it to apply a new user-defined relationship between any two contracts that you have permission to Read.</a:t>
            </a:r>
          </a:p>
          <a:p>
            <a:r>
              <a:rPr lang="en-US" dirty="0" smtClean="0"/>
              <a:t>Administration is via Administration </a:t>
            </a:r>
            <a:r>
              <a:rPr lang="en-US" dirty="0" smtClean="0">
                <a:sym typeface="Wingdings" pitchFamily="2" charset="2"/>
              </a:rPr>
              <a:t> Master Files</a:t>
            </a:r>
          </a:p>
          <a:p>
            <a:pPr>
              <a:buNone/>
            </a:pPr>
            <a:r>
              <a:rPr lang="en-US" dirty="0" smtClean="0">
                <a:sym typeface="Wingdings" pitchFamily="2" charset="2"/>
              </a:rPr>
              <a:t>     Relationship Types</a:t>
            </a:r>
            <a:endParaRPr lang="en-US" dirty="0" smtClean="0"/>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105400" y="2819400"/>
            <a:ext cx="3651133" cy="3733800"/>
          </a:xfrm>
          <a:prstGeom prst="rect">
            <a:avLst/>
          </a:prstGeom>
          <a:noFill/>
          <a:ln w="9525">
            <a:noFill/>
            <a:miter lim="800000"/>
            <a:headEnd/>
            <a:tailEnd/>
          </a:ln>
          <a:effectLst/>
        </p:spPr>
      </p:pic>
      <p:sp>
        <p:nvSpPr>
          <p:cNvPr id="5" name="Slide Number Placeholder 4"/>
          <p:cNvSpPr>
            <a:spLocks noGrp="1"/>
          </p:cNvSpPr>
          <p:nvPr>
            <p:ph type="sldNum" sz="quarter" idx="10"/>
          </p:nvPr>
        </p:nvSpPr>
        <p:spPr/>
        <p:txBody>
          <a:bodyPr/>
          <a:lstStyle/>
          <a:p>
            <a:fld id="{52818F98-A04E-4F9D-9318-76A5AEE76075}"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4" descr="C:\Users\IBM_ADMIN\AppData\Local\Temp\Temporary Internet Files\Content.IE5\MRL98CB1\MC900442072[1].wmf"/>
          <p:cNvPicPr>
            <a:picLocks noGrp="1" noChangeAspect="1" noChangeArrowheads="1"/>
          </p:cNvPicPr>
          <p:nvPr>
            <p:ph idx="1"/>
          </p:nvPr>
        </p:nvPicPr>
        <p:blipFill>
          <a:blip r:embed="rId2" cstate="print"/>
          <a:srcRect/>
          <a:stretch>
            <a:fillRect/>
          </a:stretch>
        </p:blipFill>
        <p:spPr bwMode="auto">
          <a:xfrm>
            <a:off x="2286000" y="1905000"/>
            <a:ext cx="4729163" cy="3375751"/>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52818F98-A04E-4F9D-9318-76A5AEE76075}" type="slidenum">
              <a:rPr lang="en-US" smtClean="0"/>
              <a:pPr/>
              <a:t>7</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aster Files:  Products, Price List, Currencies, Relationship Types     &amp;amp;#x09;&amp;amp;#x09;&amp;amp;#x09;Notes:  Permissions are required for com&quot;/&gt;&lt;property id=&quot;20307&quot; value=&quot;257&quot;/&gt;&lt;/object&gt;&lt;object type=&quot;3&quot; unique_id=&quot;10004&quot;&gt;&lt;property id=&quot;20148&quot; value=&quot;5&quot;/&gt;&lt;property id=&quot;20300&quot; value=&quot;Slide 2 - &amp;quot;Product/Price&amp;quot;&quot;/&gt;&lt;property id=&quot;20307&quot; value=&quot;263&quot;/&gt;&lt;/object&gt;&lt;object type=&quot;3&quot; unique_id=&quot;10005&quot;&gt;&lt;property id=&quot;20148&quot; value=&quot;5&quot;/&gt;&lt;property id=&quot;20300&quot; value=&quot;Slide 3 - &amp;quot;Products&amp;quot;&quot;/&gt;&lt;property id=&quot;20307&quot; value=&quot;258&quot;/&gt;&lt;/object&gt;&lt;object type=&quot;3&quot; unique_id=&quot;10006&quot;&gt;&lt;property id=&quot;20148&quot; value=&quot;5&quot;/&gt;&lt;property id=&quot;20300&quot; value=&quot;Slide 4 - &amp;quot;Price List&amp;quot;&quot;/&gt;&lt;property id=&quot;20307&quot; value=&quot;260&quot;/&gt;&lt;/object&gt;&lt;object type=&quot;3&quot; unique_id=&quot;10007&quot;&gt;&lt;property id=&quot;20148&quot; value=&quot;5&quot;/&gt;&lt;property id=&quot;20300&quot; value=&quot;Slide 5 - &amp;quot;Currencies&amp;quot;&quot;/&gt;&lt;property id=&quot;20307&quot; value=&quot;261&quot;/&gt;&lt;/object&gt;&lt;object type=&quot;3&quot; unique_id=&quot;10008&quot;&gt;&lt;property id=&quot;20148&quot; value=&quot;5&quot;/&gt;&lt;property id=&quot;20300&quot; value=&quot;Slide 6 - &amp;quot;Relationship Types&amp;quot;&quot;/&gt;&lt;property id=&quot;20307&quot; value=&quot;262&quot;/&gt;&lt;/object&gt;&lt;object type=&quot;3&quot; unique_id=&quot;10009&quot;&gt;&lt;property id=&quot;20148&quot; value=&quot;5&quot;/&gt;&lt;property id=&quot;20300&quot; value=&quot;Slide 7 - &amp;quot;Questions?&amp;quot;&quot;/&gt;&lt;property id=&quot;20307&quot; value=&quot;259&quot;/&gt;&lt;/object&gt;&lt;/object&gt;&lt;object type=&quot;8&quot; unique_id=&quot;10018&quot;&gt;&lt;/object&gt;&lt;/object&gt;&lt;/database&gt;"/>
  <p:tag name="SECTOMILLISECCONVERTED" val="1"/>
</p:tagLst>
</file>

<file path=ppt/theme/theme1.xml><?xml version="1.0" encoding="utf-8"?>
<a:theme xmlns:a="http://schemas.openxmlformats.org/drawingml/2006/main" name="IBM 2012">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2012</Template>
  <TotalTime>6330</TotalTime>
  <Words>724</Words>
  <Application>Microsoft Office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IBM 2012</vt:lpstr>
      <vt:lpstr>Master Files:  Products, Price List, Currencies, Relationship Types        Notes:  Permissions are required for complete access to all features described herein.     Before you start to create products, define the product classes that you want to use to classify     them in Value Lists.        Do not confuse Master Files with Design Master Templates (Term/Clause/Contract/…).    </vt:lpstr>
      <vt:lpstr>Product/Price</vt:lpstr>
      <vt:lpstr>Products</vt:lpstr>
      <vt:lpstr>Price List</vt:lpstr>
      <vt:lpstr>Currencies</vt:lpstr>
      <vt:lpstr>Relationship Types</vt:lpstr>
      <vt:lpstr>Questions?</vt:lpstr>
    </vt:vector>
  </TitlesOfParts>
  <Company>IBM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Camp -  Master Files: Products, Price List, Currencies, Relationship Types</dc:title>
  <dc:creator>buskecj</dc:creator>
  <dc:description>This document was prepared utilizing v9 information</dc:description>
  <cp:lastModifiedBy>IBM_ADMIN</cp:lastModifiedBy>
  <cp:revision>453</cp:revision>
  <dcterms:created xsi:type="dcterms:W3CDTF">2012-11-26T17:26:11Z</dcterms:created>
  <dcterms:modified xsi:type="dcterms:W3CDTF">2013-07-29T01:23:08Z</dcterms:modified>
</cp:coreProperties>
</file>