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60" r:id="rId3"/>
    <p:sldId id="262" r:id="rId4"/>
    <p:sldId id="263" r:id="rId5"/>
    <p:sldId id="261" r:id="rId6"/>
    <p:sldId id="259" r:id="rId7"/>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2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CCB5CB-4988-48D6-A838-D3DBDE726792}" type="datetimeFigureOut">
              <a:rPr lang="en-US" smtClean="0"/>
              <a:pPr/>
              <a:t>9/30/2013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F463E-BBB8-4D9D-B3E4-96EF57474B6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6F463E-BBB8-4D9D-B3E4-96EF57474B6F}"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09550"/>
            <a:ext cx="9144000" cy="706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80400" y="624046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 xmlns:p14="http://schemas.microsoft.com/office/powerpoint/2010/main"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 xmlns:p14="http://schemas.microsoft.com/office/powerpoint/2010/main"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52818F98-A04E-4F9D-9318-76A5AEE76075}" type="slidenum">
              <a:rPr lang="en-US" smtClean="0"/>
              <a:pPr/>
              <a:t>‹#›</a:t>
            </a:fld>
            <a:endParaRPr lang="en-US" dirty="0"/>
          </a:p>
        </p:txBody>
      </p:sp>
      <p:pic>
        <p:nvPicPr>
          <p:cNvPr id="1029" name="Picture 10" descr="R120_G137_B251-200"/>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1905000" cy="1166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dirty="0" smtClean="0"/>
              <a:t/>
            </a:r>
            <a:br>
              <a:rPr lang="en-US" dirty="0" smtClean="0"/>
            </a:br>
            <a:r>
              <a:rPr lang="en-US" dirty="0" smtClean="0"/>
              <a:t>System Settings</a:t>
            </a:r>
            <a:br>
              <a:rPr lang="en-US" dirty="0" smtClean="0"/>
            </a:br>
            <a:r>
              <a:rPr lang="en-US" dirty="0" smtClean="0"/>
              <a:t/>
            </a:r>
            <a:br>
              <a:rPr lang="en-US" dirty="0" smtClean="0"/>
            </a:br>
            <a:r>
              <a:rPr lang="en-US" sz="1200" dirty="0" smtClean="0"/>
              <a:t>Note: Permissions are required for complete access to all </a:t>
            </a:r>
            <a:r>
              <a:rPr lang="en-US" sz="1200" smtClean="0"/>
              <a:t>of the features </a:t>
            </a:r>
            <a:r>
              <a:rPr lang="en-US" sz="1200" dirty="0" smtClean="0"/>
              <a:t>described herein. </a:t>
            </a:r>
            <a:endParaRPr lang="en-US" sz="1200" b="0" i="1" dirty="0" smtClean="0"/>
          </a:p>
        </p:txBody>
      </p:sp>
      <p:sp>
        <p:nvSpPr>
          <p:cNvPr id="5123" name="Rectangle 4"/>
          <p:cNvSpPr>
            <a:spLocks noChangeArrowheads="1"/>
          </p:cNvSpPr>
          <p:nvPr/>
        </p:nvSpPr>
        <p:spPr bwMode="auto">
          <a:xfrm>
            <a:off x="4257675" y="5305425"/>
            <a:ext cx="4705350" cy="707886"/>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February,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Settings</a:t>
            </a:r>
            <a:endParaRPr lang="en-US" dirty="0"/>
          </a:p>
        </p:txBody>
      </p:sp>
      <p:sp>
        <p:nvSpPr>
          <p:cNvPr id="3" name="Content Placeholder 2"/>
          <p:cNvSpPr>
            <a:spLocks noGrp="1"/>
          </p:cNvSpPr>
          <p:nvPr>
            <p:ph idx="1"/>
          </p:nvPr>
        </p:nvSpPr>
        <p:spPr>
          <a:xfrm>
            <a:off x="182563" y="1066800"/>
            <a:ext cx="8686800" cy="5287963"/>
          </a:xfrm>
        </p:spPr>
        <p:txBody>
          <a:bodyPr/>
          <a:lstStyle/>
          <a:p>
            <a:r>
              <a:rPr lang="en-US" dirty="0" smtClean="0"/>
              <a:t>Use the System Settings feature (Administration </a:t>
            </a:r>
            <a:r>
              <a:rPr lang="en-US" dirty="0" smtClean="0">
                <a:sym typeface="Wingdings" pitchFamily="2" charset="2"/>
              </a:rPr>
              <a:t> Application  System Settings) </a:t>
            </a:r>
            <a:r>
              <a:rPr lang="en-US" dirty="0" smtClean="0"/>
              <a:t>to manage settings that are used by the various Emptoris Contract Management features throughout the lifecycle of a contract. </a:t>
            </a:r>
          </a:p>
          <a:p>
            <a:r>
              <a:rPr lang="en-US" dirty="0" smtClean="0"/>
              <a:t>System Settings takes you to a page with four tabs:</a:t>
            </a:r>
          </a:p>
          <a:p>
            <a:pPr lvl="1"/>
            <a:endParaRPr lang="en-US" dirty="0" smtClean="0"/>
          </a:p>
          <a:p>
            <a:pPr lvl="1"/>
            <a:r>
              <a:rPr lang="en-US" dirty="0" smtClean="0"/>
              <a:t>System Settings:  There are numerous values that control how Emptoris behaves for one particular organization and its children.  Organizations that do not have settings defined use the settings of the nearest parent that does.</a:t>
            </a:r>
          </a:p>
          <a:p>
            <a:pPr lvl="1">
              <a:buNone/>
            </a:pPr>
            <a:endParaRPr lang="en-US" dirty="0" smtClean="0"/>
          </a:p>
          <a:p>
            <a:pPr lvl="1"/>
            <a:r>
              <a:rPr lang="en-US" dirty="0" smtClean="0"/>
              <a:t>Process Schedules, Jobs List, Job Control:  These are used to schedule and control batch processes for all organizations in the Emptoris system.</a:t>
            </a:r>
          </a:p>
          <a:p>
            <a:pPr>
              <a:buNone/>
            </a:pP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Settings, cont.</a:t>
            </a:r>
            <a:endParaRPr lang="en-US" dirty="0"/>
          </a:p>
        </p:txBody>
      </p:sp>
      <p:sp>
        <p:nvSpPr>
          <p:cNvPr id="3" name="Content Placeholder 2"/>
          <p:cNvSpPr>
            <a:spLocks noGrp="1"/>
          </p:cNvSpPr>
          <p:nvPr>
            <p:ph idx="1"/>
          </p:nvPr>
        </p:nvSpPr>
        <p:spPr>
          <a:xfrm>
            <a:off x="182562" y="1066800"/>
            <a:ext cx="8732837" cy="5287963"/>
          </a:xfrm>
        </p:spPr>
        <p:txBody>
          <a:bodyPr/>
          <a:lstStyle/>
          <a:p>
            <a:r>
              <a:rPr lang="en-US" dirty="0" smtClean="0"/>
              <a:t>The System Settings tab has these sub-tabs, all of which provide organization-level settings:</a:t>
            </a:r>
          </a:p>
          <a:p>
            <a:pPr lvl="1"/>
            <a:endParaRPr lang="en-US" dirty="0" smtClean="0"/>
          </a:p>
          <a:p>
            <a:pPr lvl="1"/>
            <a:r>
              <a:rPr lang="en-US" dirty="0" smtClean="0"/>
              <a:t>Negotiation:  Controls features related to the presentation and execution of contracts, and whether restrictions are applied to the editing of contract language in emailed or checked out contracts</a:t>
            </a:r>
          </a:p>
          <a:p>
            <a:pPr lvl="1"/>
            <a:endParaRPr lang="en-US" dirty="0" smtClean="0">
              <a:solidFill>
                <a:srgbClr val="FF0000"/>
              </a:solidFill>
            </a:endParaRPr>
          </a:p>
          <a:p>
            <a:pPr lvl="1"/>
            <a:r>
              <a:rPr lang="en-US" dirty="0" smtClean="0"/>
              <a:t>Language:   Allows you to upload a format template for contracts, and controls whether users can edit contracts or clauses during approvals.</a:t>
            </a:r>
          </a:p>
          <a:p>
            <a:pPr lvl="2"/>
            <a:r>
              <a:rPr lang="en-US" dirty="0" smtClean="0"/>
              <a:t>New in V10.0.1:  can configure whether the Language tab and Word Editor display Clause Titles (default) or Clause Names in the Table of Contents (but can be overridden by user)</a:t>
            </a:r>
          </a:p>
          <a:p>
            <a:pPr lvl="1"/>
            <a:endParaRPr lang="en-US" b="1" dirty="0" smtClean="0">
              <a:solidFill>
                <a:srgbClr val="FF0000"/>
              </a:solidFill>
            </a:endParaRPr>
          </a:p>
          <a:p>
            <a:pPr lvl="1"/>
            <a:r>
              <a:rPr lang="en-US" dirty="0" smtClean="0"/>
              <a:t>Events:  Lets you change the notification defaults for new contract event definitions, and the “From” email address to be shown in notifications.</a:t>
            </a:r>
          </a:p>
          <a:p>
            <a:pPr lvl="1"/>
            <a:endParaRPr lang="en-US" dirty="0" smtClean="0"/>
          </a:p>
          <a:p>
            <a:pPr lvl="1"/>
            <a:r>
              <a:rPr lang="en-US" dirty="0" smtClean="0"/>
              <a:t>Renewals:  Controls settings related to the Quote Generation and Renewal Notifications features</a:t>
            </a:r>
          </a:p>
          <a:p>
            <a:pPr lvl="1"/>
            <a:endParaRPr lang="en-US" dirty="0" smtClean="0"/>
          </a:p>
          <a:p>
            <a:pPr lvl="1"/>
            <a:r>
              <a:rPr lang="en-US" dirty="0" smtClean="0"/>
              <a:t>Workflow:  Controls settings for work days and </a:t>
            </a:r>
            <a:r>
              <a:rPr lang="en-US" dirty="0" smtClean="0"/>
              <a:t>delegatio</a:t>
            </a:r>
            <a:r>
              <a:rPr lang="en-US" dirty="0" smtClean="0"/>
              <a:t>n of </a:t>
            </a:r>
            <a:r>
              <a:rPr lang="en-US" dirty="0" smtClean="0"/>
              <a:t>permissions along </a:t>
            </a:r>
            <a:r>
              <a:rPr lang="en-US" smtClean="0"/>
              <a:t>with tasks</a:t>
            </a: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Settings, cont.</a:t>
            </a:r>
            <a:endParaRPr lang="en-US" dirty="0"/>
          </a:p>
        </p:txBody>
      </p:sp>
      <p:sp>
        <p:nvSpPr>
          <p:cNvPr id="3" name="Content Placeholder 2"/>
          <p:cNvSpPr>
            <a:spLocks noGrp="1"/>
          </p:cNvSpPr>
          <p:nvPr>
            <p:ph idx="1"/>
          </p:nvPr>
        </p:nvSpPr>
        <p:spPr>
          <a:xfrm>
            <a:off x="182562" y="1066801"/>
            <a:ext cx="8732837" cy="533399"/>
          </a:xfrm>
        </p:spPr>
        <p:txBody>
          <a:bodyPr/>
          <a:lstStyle/>
          <a:p>
            <a:r>
              <a:rPr lang="en-US" dirty="0" smtClean="0"/>
              <a:t>Sample of System Settings (Negotiation settings).  This is for a particular Organization, but a different organization can be chosen via the selector on the right.</a:t>
            </a:r>
          </a:p>
          <a:p>
            <a:pPr lvl="1"/>
            <a:endParaRPr lang="en-US" dirty="0" smtClean="0"/>
          </a:p>
        </p:txBody>
      </p:sp>
      <p:sp>
        <p:nvSpPr>
          <p:cNvPr id="4" name="Slide Number Placeholder 3"/>
          <p:cNvSpPr>
            <a:spLocks noGrp="1"/>
          </p:cNvSpPr>
          <p:nvPr>
            <p:ph type="sldNum" sz="quarter" idx="10"/>
          </p:nvPr>
        </p:nvSpPr>
        <p:spPr/>
        <p:txBody>
          <a:bodyPr/>
          <a:lstStyle/>
          <a:p>
            <a:fld id="{52818F98-A04E-4F9D-9318-76A5AEE76075}" type="slidenum">
              <a:rPr lang="en-US" smtClean="0"/>
              <a:pPr/>
              <a:t>4</a:t>
            </a:fld>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52400" y="1981200"/>
            <a:ext cx="87725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Schedules</a:t>
            </a:r>
            <a:endParaRPr lang="en-US" dirty="0"/>
          </a:p>
        </p:txBody>
      </p:sp>
      <p:sp>
        <p:nvSpPr>
          <p:cNvPr id="3" name="Content Placeholder 2"/>
          <p:cNvSpPr>
            <a:spLocks noGrp="1"/>
          </p:cNvSpPr>
          <p:nvPr>
            <p:ph idx="1"/>
          </p:nvPr>
        </p:nvSpPr>
        <p:spPr>
          <a:xfrm>
            <a:off x="182563" y="990600"/>
            <a:ext cx="8686800" cy="5364163"/>
          </a:xfrm>
        </p:spPr>
        <p:txBody>
          <a:bodyPr/>
          <a:lstStyle/>
          <a:p>
            <a:r>
              <a:rPr lang="en-US" dirty="0" smtClean="0"/>
              <a:t>You can use the Process Schedules feature to schedule and enable or disable the following batch processes:</a:t>
            </a:r>
          </a:p>
          <a:p>
            <a:pPr lvl="1"/>
            <a:r>
              <a:rPr lang="en-US" dirty="0" smtClean="0"/>
              <a:t>Issue Contract event notifications and close completed events</a:t>
            </a:r>
          </a:p>
          <a:p>
            <a:pPr lvl="1"/>
            <a:r>
              <a:rPr lang="en-US" dirty="0" smtClean="0"/>
              <a:t>Contract Status updates to Active, Terminated, and Expired</a:t>
            </a:r>
          </a:p>
          <a:p>
            <a:pPr lvl="1"/>
            <a:r>
              <a:rPr lang="en-US" dirty="0" smtClean="0"/>
              <a:t>Generate renewal quote contracts and issue related notifications</a:t>
            </a:r>
          </a:p>
          <a:p>
            <a:pPr lvl="1"/>
            <a:r>
              <a:rPr lang="en-US" dirty="0" smtClean="0"/>
              <a:t>Issue notifications as defined through Notification Rules</a:t>
            </a:r>
          </a:p>
          <a:p>
            <a:pPr lvl="1"/>
            <a:r>
              <a:rPr lang="en-US" dirty="0" smtClean="0"/>
              <a:t>Task Delegation</a:t>
            </a:r>
          </a:p>
          <a:p>
            <a:pPr lvl="1"/>
            <a:r>
              <a:rPr lang="en-US" dirty="0" smtClean="0"/>
              <a:t>Export contract data to CSV (for use with Spend Analysis)</a:t>
            </a:r>
          </a:p>
          <a:p>
            <a:pPr lvl="1"/>
            <a:r>
              <a:rPr lang="en-US" dirty="0" smtClean="0"/>
              <a:t>Update indexes for keyword searches of Contracts and Clause/Contract/Notification templates, </a:t>
            </a:r>
          </a:p>
          <a:p>
            <a:pPr lvl="1"/>
            <a:r>
              <a:rPr lang="en-US" dirty="0" smtClean="0"/>
              <a:t>Clean up old jobs from the database (those with time older than configured value)</a:t>
            </a:r>
          </a:p>
          <a:p>
            <a:pPr lvl="1"/>
            <a:r>
              <a:rPr lang="en-US" dirty="0" smtClean="0"/>
              <a:t>Delete contracts: purge the database of contracts that have reached their Deletion Date</a:t>
            </a:r>
          </a:p>
          <a:p>
            <a:pPr marL="173038" lvl="1" indent="-173038">
              <a:spcBef>
                <a:spcPct val="50000"/>
              </a:spcBef>
              <a:buFont typeface="Wingdings" pitchFamily="2" charset="2"/>
              <a:buChar char="§"/>
            </a:pPr>
            <a:r>
              <a:rPr lang="en-US" dirty="0" smtClean="0"/>
              <a:t>Typically, these processes are run at night to avoid overloading the system during working hours. These processes can also be run immediately by using the “Run Now” buttons.</a:t>
            </a:r>
          </a:p>
          <a:p>
            <a:r>
              <a:rPr lang="en-US" i="1" u="sng" dirty="0" smtClean="0"/>
              <a:t>Note</a:t>
            </a:r>
            <a:r>
              <a:rPr lang="en-US" i="1" dirty="0" smtClean="0"/>
              <a:t>: The scheduling of these batch processes is based on the host server time zone, not the user time zone. Therefore, times may be set in a different time zone than your own and may include or exclude Daylight Savings. </a:t>
            </a:r>
            <a:endParaRPr lang="en-US" i="1"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4" descr="C:\Users\IBM_ADMIN\AppData\Local\Temp\Temporary Internet Files\Content.IE5\MRL98CB1\MC900442072[1].wmf"/>
          <p:cNvPicPr>
            <a:picLocks noGrp="1" noChangeAspect="1" noChangeArrowheads="1"/>
          </p:cNvPicPr>
          <p:nvPr>
            <p:ph idx="1"/>
          </p:nvPr>
        </p:nvPicPr>
        <p:blipFill>
          <a:blip r:embed="rId3" cstate="print"/>
          <a:srcRect/>
          <a:stretch>
            <a:fillRect/>
          </a:stretch>
        </p:blipFill>
        <p:spPr bwMode="auto">
          <a:xfrm>
            <a:off x="2286000" y="1905000"/>
            <a:ext cx="4729163" cy="3375751"/>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52818F98-A04E-4F9D-9318-76A5AEE76075}" type="slidenum">
              <a:rPr lang="en-US" smtClean="0"/>
              <a:pPr/>
              <a:t>6</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2&quot; unique_id=&quot;10986&quot;&gt;&lt;object type=&quot;3&quot; unique_id=&quot;10987&quot;&gt;&lt;property id=&quot;20148&quot; value=&quot;5&quot;/&gt;&lt;property id=&quot;20300&quot; value=&quot;Slide 1 - &amp;quot; System Settings  Note: Permissions are required for complete access to all of the features described herein. &amp;quot;&quot;/&gt;&lt;property id=&quot;20307&quot; value=&quot;257&quot;/&gt;&lt;/object&gt;&lt;object type=&quot;3&quot; unique_id=&quot;10988&quot;&gt;&lt;property id=&quot;20148&quot; value=&quot;5&quot;/&gt;&lt;property id=&quot;20300&quot; value=&quot;Slide 2 - &amp;quot;System Settings&amp;quot;&quot;/&gt;&lt;property id=&quot;20307&quot; value=&quot;260&quot;/&gt;&lt;/object&gt;&lt;object type=&quot;3&quot; unique_id=&quot;10989&quot;&gt;&lt;property id=&quot;20148&quot; value=&quot;5&quot;/&gt;&lt;property id=&quot;20300&quot; value=&quot;Slide 5 - &amp;quot;Process Schedules&amp;quot;&quot;/&gt;&lt;property id=&quot;20307&quot; value=&quot;261&quot;/&gt;&lt;/object&gt;&lt;object type=&quot;3&quot; unique_id=&quot;10990&quot;&gt;&lt;property id=&quot;20148&quot; value=&quot;5&quot;/&gt;&lt;property id=&quot;20300&quot; value=&quot;Slide 6 - &amp;quot;Questions?&amp;quot;&quot;/&gt;&lt;property id=&quot;20307&quot; value=&quot;259&quot;/&gt;&lt;/object&gt;&lt;object type=&quot;3&quot; unique_id=&quot;11051&quot;&gt;&lt;property id=&quot;20148&quot; value=&quot;5&quot;/&gt;&lt;property id=&quot;20300&quot; value=&quot;Slide 3 - &amp;quot;System Settings, cont.&amp;quot;&quot;/&gt;&lt;property id=&quot;20307&quot; value=&quot;262&quot;/&gt;&lt;/object&gt;&lt;object type=&quot;3&quot; unique_id=&quot;11074&quot;&gt;&lt;property id=&quot;20148&quot; value=&quot;5&quot;/&gt;&lt;property id=&quot;20300&quot; value=&quot;Slide 4 - &amp;quot;System Settings, cont.&amp;quot;&quot;/&gt;&lt;property id=&quot;20307&quot; value=&quot;263&quot;/&gt;&lt;/object&gt;&lt;/object&gt;&lt;object type=&quot;8&quot; unique_id=&quot;10996&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4133</TotalTime>
  <Words>500</Words>
  <Application>Microsoft Office PowerPoint</Application>
  <PresentationFormat>On-screen Show (4:3)</PresentationFormat>
  <Paragraphs>44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IBM 2012</vt:lpstr>
      <vt:lpstr> System Settings  Note: Permissions are required for complete access to all of the features described herein. </vt:lpstr>
      <vt:lpstr>System Settings</vt:lpstr>
      <vt:lpstr>System Settings, cont.</vt:lpstr>
      <vt:lpstr>System Settings, cont.</vt:lpstr>
      <vt:lpstr>Process Schedules</vt:lpstr>
      <vt:lpstr>Questions?</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  Master Files: Products, Price List, Currencies, Relationship Types</dc:title>
  <dc:creator>buskecj</dc:creator>
  <dc:description>This document was prepared utilizing v9 information</dc:description>
  <cp:lastModifiedBy>IBM_ADMIN</cp:lastModifiedBy>
  <cp:revision>255</cp:revision>
  <dcterms:created xsi:type="dcterms:W3CDTF">2012-11-26T17:26:11Z</dcterms:created>
  <dcterms:modified xsi:type="dcterms:W3CDTF">2013-09-30T20:24:41Z</dcterms:modified>
</cp:coreProperties>
</file>