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0" r:id="rId3"/>
    <p:sldId id="258" r:id="rId4"/>
    <p:sldId id="265" r:id="rId5"/>
    <p:sldId id="266" r:id="rId6"/>
    <p:sldId id="275" r:id="rId7"/>
    <p:sldId id="268" r:id="rId8"/>
    <p:sldId id="302" r:id="rId9"/>
    <p:sldId id="304" r:id="rId10"/>
    <p:sldId id="270" r:id="rId11"/>
    <p:sldId id="271" r:id="rId12"/>
    <p:sldId id="276" r:id="rId13"/>
    <p:sldId id="280" r:id="rId14"/>
    <p:sldId id="278" r:id="rId15"/>
    <p:sldId id="306" r:id="rId16"/>
    <p:sldId id="259" r:id="rId17"/>
    <p:sldId id="261" r:id="rId18"/>
    <p:sldId id="279" r:id="rId19"/>
    <p:sldId id="263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CC99FF"/>
    <a:srgbClr val="F8F8F8"/>
    <a:srgbClr val="EAEA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33" autoAdjust="0"/>
  </p:normalViewPr>
  <p:slideViewPr>
    <p:cSldViewPr>
      <p:cViewPr>
        <p:scale>
          <a:sx n="100" d="100"/>
          <a:sy n="100" d="100"/>
        </p:scale>
        <p:origin x="-558" y="-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330BF-375F-45B4-B938-086A162A6D62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C7866-48BC-4372-86F9-74F078B77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156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2F4756-407F-42DC-BA51-DE61EE0B4A40}" type="slidenum">
              <a:rPr lang="en-US"/>
              <a:pPr/>
              <a:t>19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 Levels in the approval rule page – sequence in the approvals initiation page</a:t>
            </a:r>
          </a:p>
          <a:p>
            <a:pPr>
              <a:buFontTx/>
              <a:buChar char="•"/>
            </a:pPr>
            <a:r>
              <a:rPr lang="en-US"/>
              <a:t> Approvers at the same level are added to the same “Sequence” in the approval chain</a:t>
            </a:r>
          </a:p>
          <a:p>
            <a:pPr>
              <a:buFontTx/>
              <a:buChar char="•"/>
            </a:pPr>
            <a:r>
              <a:rPr lang="en-US"/>
              <a:t> There are no gaps in sequences – if there are gaps in levels – those are removed when sequences are generated.</a:t>
            </a:r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PPT_chap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209550"/>
            <a:ext cx="9144000" cy="706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R120_G137_B251-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80400" y="6240463"/>
            <a:ext cx="5889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1100"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764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82CE9-8AF4-49E6-A4EC-45B916658F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761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82CE9-8AF4-49E6-A4EC-45B916658F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432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82CE9-8AF4-49E6-A4EC-45B916658F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196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82CE9-8AF4-49E6-A4EC-45B916658F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918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82CE9-8AF4-49E6-A4EC-45B916658F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420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82CE9-8AF4-49E6-A4EC-45B916658F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824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82CE9-8AF4-49E6-A4EC-45B916658F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237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82CE9-8AF4-49E6-A4EC-45B916658F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93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82CE9-8AF4-49E6-A4EC-45B916658F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765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82CE9-8AF4-49E6-A4EC-45B916658F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400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" name="Rectangle 6"/>
          <p:cNvSpPr>
            <a:spLocks noChangeArrowheads="1"/>
          </p:cNvSpPr>
          <p:nvPr/>
        </p:nvSpPr>
        <p:spPr bwMode="black">
          <a:xfrm>
            <a:off x="3657600" y="6537325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>
              <a:lnSpc>
                <a:spcPct val="100000"/>
              </a:lnSpc>
              <a:defRPr/>
            </a:pPr>
            <a:r>
              <a:rPr lang="en-US" sz="8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© 2012 IBM Corporation</a:t>
            </a:r>
            <a:endParaRPr lang="en-US" sz="180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</a:lstStyle>
          <a:p>
            <a:fld id="{D3982CE9-8AF4-49E6-A4EC-45B916658FD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9" name="Picture 10" descr="R120_G137_B251-20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80400" y="227013"/>
            <a:ext cx="5889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 descr="PPT_interior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798638" y="198438"/>
            <a:ext cx="635476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Calibri" charset="0"/>
          <a:ea typeface="MS PGothic" pitchFamily="34" charset="-128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Calibri" charset="0"/>
          <a:ea typeface="MS PGothic" pitchFamily="34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Calibri" charset="0"/>
          <a:ea typeface="MS PGothic" pitchFamily="34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Calibri" charset="0"/>
          <a:ea typeface="MS PGothic" pitchFamily="34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Calibri" charset="0"/>
          <a:ea typeface="MS PGothic" pitchFamily="34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9pPr>
    </p:titleStyle>
    <p:bodyStyle>
      <a:lvl1pPr marL="173038" indent="-173038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Calibri" pitchFamily="34" charset="0"/>
          <a:ea typeface="MS PGothic" pitchFamily="34" charset="-128"/>
          <a:cs typeface="+mn-cs"/>
        </a:defRPr>
      </a:lvl1pPr>
      <a:lvl2pPr marL="509588" indent="-163513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16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marL="855663" indent="-173038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marL="1203325" indent="-17303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–"/>
        <a:defRPr sz="1600">
          <a:solidFill>
            <a:schemeClr val="bg1"/>
          </a:solidFill>
          <a:latin typeface="+mn-lt"/>
          <a:ea typeface="MS PGothic" pitchFamily="34" charset="-128"/>
        </a:defRPr>
      </a:lvl4pPr>
      <a:lvl5pPr marL="15398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MS PGothic" pitchFamily="34" charset="-128"/>
        </a:defRPr>
      </a:lvl5pPr>
      <a:lvl6pPr marL="19970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6pPr>
      <a:lvl7pPr marL="24542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7pPr>
      <a:lvl8pPr marL="29114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8pPr>
      <a:lvl9pPr marL="33686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700" y="1417638"/>
            <a:ext cx="9004300" cy="2011362"/>
          </a:xfrm>
        </p:spPr>
        <p:txBody>
          <a:bodyPr/>
          <a:lstStyle/>
          <a:p>
            <a:r>
              <a:rPr lang="en-US" dirty="0" smtClean="0"/>
              <a:t>Approvals Functionality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Lalitha Balasubramhanya</a:t>
            </a:r>
          </a:p>
          <a:p>
            <a:r>
              <a:rPr lang="en-US" b="1" dirty="0" smtClean="0"/>
              <a:t>Feb 15</a:t>
            </a:r>
            <a:r>
              <a:rPr lang="en-US" b="1" baseline="30000" dirty="0" smtClean="0"/>
              <a:t>th</a:t>
            </a:r>
            <a:r>
              <a:rPr lang="en-US" b="1" dirty="0" smtClean="0"/>
              <a:t> 2013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72156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638" y="198438"/>
            <a:ext cx="6811962" cy="639762"/>
          </a:xfrm>
        </p:spPr>
        <p:txBody>
          <a:bodyPr/>
          <a:lstStyle/>
          <a:p>
            <a:r>
              <a:rPr lang="en-US" sz="3600" dirty="0"/>
              <a:t>Initiating </a:t>
            </a:r>
            <a:r>
              <a:rPr lang="en-US" sz="3600" dirty="0" smtClean="0"/>
              <a:t>Contract-level </a:t>
            </a:r>
            <a:r>
              <a:rPr lang="en-US" sz="3600" dirty="0" smtClean="0"/>
              <a:t>Approvals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200" dirty="0"/>
              <a:t>User clicks on Present/Execute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8001000" cy="5811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5410200" y="2314575"/>
            <a:ext cx="1143000" cy="3048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FFFFFF"/>
                    </a:gs>
                    <a:gs pos="100000">
                      <a:srgbClr val="CCCCFF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anchor="ctr">
            <a:spAutoFit/>
          </a:bodyPr>
          <a:lstStyle/>
          <a:p>
            <a:endParaRPr lang="en-US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4419600" y="5238750"/>
            <a:ext cx="419100" cy="3048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FFFFFF"/>
                    </a:gs>
                    <a:gs pos="100000">
                      <a:srgbClr val="CCCCFF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513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Initiates Approvals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807720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2362200" y="2590800"/>
            <a:ext cx="4419600" cy="5334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FFFFFF"/>
                    </a:gs>
                    <a:gs pos="100000">
                      <a:srgbClr val="CCCCFF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anchor="ctr">
            <a:spAutoFit/>
          </a:bodyPr>
          <a:lstStyle/>
          <a:p>
            <a:endParaRPr lang="en-US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2743200" y="3276600"/>
            <a:ext cx="3411190" cy="292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>
            <a:spAutoFit/>
          </a:bodyPr>
          <a:lstStyle/>
          <a:p>
            <a:r>
              <a:rPr lang="en-US" sz="1600" dirty="0" smtClean="0"/>
              <a:t>Initiator sees – who needs to approve</a:t>
            </a:r>
            <a:endParaRPr lang="en-US" sz="1600" dirty="0"/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2414017" y="4495800"/>
            <a:ext cx="4419600" cy="5334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FFFFFF"/>
                    </a:gs>
                    <a:gs pos="100000">
                      <a:srgbClr val="CCCCFF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anchor="ctr">
            <a:spAutoFit/>
          </a:bodyPr>
          <a:lstStyle/>
          <a:p>
            <a:endParaRPr lang="en-US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2294310" y="5105400"/>
            <a:ext cx="4868490" cy="10310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>
            <a:spAutoFit/>
          </a:bodyPr>
          <a:lstStyle/>
          <a:p>
            <a:r>
              <a:rPr lang="en-US" sz="1400" dirty="0" smtClean="0"/>
              <a:t>Initiator sees “Why”– Rule </a:t>
            </a:r>
            <a:r>
              <a:rPr lang="en-US" sz="1400" u="sng" dirty="0" smtClean="0"/>
              <a:t>description</a:t>
            </a:r>
            <a:r>
              <a:rPr lang="en-US" sz="1400" dirty="0" smtClean="0"/>
              <a:t> that triggered approvals</a:t>
            </a:r>
          </a:p>
          <a:p>
            <a:r>
              <a:rPr lang="en-US" sz="1400" dirty="0" smtClean="0"/>
              <a:t>Trigger can be a combination </a:t>
            </a:r>
          </a:p>
          <a:p>
            <a:endParaRPr lang="en-US" sz="1400" dirty="0" smtClean="0"/>
          </a:p>
          <a:p>
            <a:r>
              <a:rPr lang="en-US" sz="1100" dirty="0" smtClean="0"/>
              <a:t>This particular case the condition is: </a:t>
            </a:r>
          </a:p>
          <a:p>
            <a:r>
              <a:rPr lang="en-US" sz="1100" dirty="0" smtClean="0"/>
              <a:t> Estimate Contract Total &gt; 1M AND (Risk level = High OR Risk Score &gt;75)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402487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638" y="103188"/>
            <a:ext cx="6354762" cy="735012"/>
          </a:xfrm>
        </p:spPr>
        <p:txBody>
          <a:bodyPr/>
          <a:lstStyle/>
          <a:p>
            <a:r>
              <a:rPr lang="en-US" sz="2800" dirty="0" smtClean="0"/>
              <a:t>Approver – gets email; launches contract; and takes action</a:t>
            </a:r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7556863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" y="6096000"/>
            <a:ext cx="3965285" cy="52322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Can include entire contract document and contract summary as attachments to the email</a:t>
            </a:r>
            <a:endParaRPr lang="en-US" sz="1400" dirty="0"/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1981200" y="2402903"/>
            <a:ext cx="1447800" cy="3048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FFFFFF"/>
                    </a:gs>
                    <a:gs pos="100000">
                      <a:srgbClr val="CCCCFF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anchor="ctr">
            <a:spAutoFit/>
          </a:bodyPr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95400" y="914400"/>
            <a:ext cx="7162800" cy="5067824"/>
            <a:chOff x="1905000" y="914400"/>
            <a:chExt cx="7162800" cy="5067824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914400"/>
              <a:ext cx="7162800" cy="5067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5181600" y="1828800"/>
              <a:ext cx="457200" cy="304800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CCCCFF"/>
                      </a:gs>
                    </a:gsLst>
                    <a:lin ang="27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6096000" y="2438399"/>
              <a:ext cx="2819400" cy="5386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0" tIns="0" rIns="0">
              <a:spAutoFit/>
            </a:bodyPr>
            <a:lstStyle/>
            <a:p>
              <a:r>
                <a:rPr lang="en-US" sz="1600" dirty="0" smtClean="0"/>
                <a:t>User is in essence approving the entire contract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62387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637" y="198438"/>
            <a:ext cx="7050087" cy="639762"/>
          </a:xfrm>
        </p:spPr>
        <p:txBody>
          <a:bodyPr/>
          <a:lstStyle/>
          <a:p>
            <a:r>
              <a:rPr lang="en-US" sz="2800" dirty="0" smtClean="0"/>
              <a:t>Terms tab – read terms; lines tab – read lines </a:t>
            </a:r>
            <a:endParaRPr lang="en-US" sz="2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315325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 bwMode="auto">
          <a:xfrm>
            <a:off x="685800" y="2667000"/>
            <a:ext cx="2438400" cy="8382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3400" y="2824490"/>
            <a:ext cx="4267200" cy="116955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Can group important terms together (grouping defined at contract template – is not based on rules configuration)</a:t>
            </a:r>
          </a:p>
          <a:p>
            <a:endParaRPr lang="en-US" sz="1400" dirty="0"/>
          </a:p>
          <a:p>
            <a:r>
              <a:rPr lang="en-US" sz="1400" dirty="0" smtClean="0"/>
              <a:t>User is approving the contract, not specific terms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333875" y="1905000"/>
            <a:ext cx="542925" cy="3048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047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638" y="198438"/>
            <a:ext cx="6811962" cy="639762"/>
          </a:xfrm>
        </p:spPr>
        <p:txBody>
          <a:bodyPr/>
          <a:lstStyle/>
          <a:p>
            <a:r>
              <a:rPr lang="en-US" sz="3200" dirty="0" smtClean="0"/>
              <a:t>Option 2 – user logs in and completes task from home page</a:t>
            </a:r>
            <a:endParaRPr lang="en-US" sz="32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351" y="1219201"/>
            <a:ext cx="85208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57400"/>
            <a:ext cx="483739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6589990" y="4114800"/>
            <a:ext cx="877610" cy="2667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FFFFFF"/>
                    </a:gs>
                    <a:gs pos="100000">
                      <a:srgbClr val="CCCCFF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154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3 – PDA approval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gets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6096000"/>
            <a:ext cx="3965285" cy="52322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Can include entire contract document and contract summary as attachments to the email</a:t>
            </a:r>
            <a:endParaRPr lang="en-US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76200" y="1219200"/>
            <a:ext cx="8839200" cy="4495800"/>
            <a:chOff x="76200" y="1219200"/>
            <a:chExt cx="8839200" cy="449580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1219200"/>
              <a:ext cx="8839200" cy="4495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28800" y="3810000"/>
              <a:ext cx="1143000" cy="400942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CCCCFF"/>
                      </a:gs>
                    </a:gsLst>
                    <a:lin ang="27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anchor="ctr">
              <a:spAutoFit/>
            </a:bodyPr>
            <a:lstStyle/>
            <a:p>
              <a:endParaRPr lang="en-US"/>
            </a:p>
          </p:txBody>
        </p:sp>
      </p:grpSp>
      <p:cxnSp>
        <p:nvCxnSpPr>
          <p:cNvPr id="8" name="Straight Arrow Connector 7"/>
          <p:cNvCxnSpPr/>
          <p:nvPr/>
        </p:nvCxnSpPr>
        <p:spPr bwMode="auto">
          <a:xfrm>
            <a:off x="2971800" y="4010471"/>
            <a:ext cx="1676400" cy="409129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9" name="Picture 4" descr="pdaapproval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75200" y="1600200"/>
            <a:ext cx="30480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34886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Contract-Level </a:t>
            </a:r>
            <a:r>
              <a:rPr lang="en-US" sz="3200" dirty="0" smtClean="0"/>
              <a:t>Approvals – 2</a:t>
            </a:r>
            <a:r>
              <a:rPr lang="en-US" sz="3200" baseline="30000" dirty="0" smtClean="0"/>
              <a:t>nd</a:t>
            </a:r>
            <a:r>
              <a:rPr lang="en-US" sz="3200" dirty="0" smtClean="0"/>
              <a:t> Step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219200"/>
            <a:ext cx="8686800" cy="1752600"/>
          </a:xfrm>
          <a:prstGeom prst="rect">
            <a:avLst/>
          </a:prstGeom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Calibri"/>
                <a:ea typeface="+mn-ea"/>
                <a:cs typeface="Calibri"/>
              </a:defRPr>
            </a:lvl1pPr>
            <a:lvl2pPr marL="509588" indent="-163513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1600">
                <a:solidFill>
                  <a:schemeClr val="dk1"/>
                </a:solidFill>
                <a:latin typeface="Calibri"/>
                <a:ea typeface="+mn-ea"/>
                <a:cs typeface="Calibri"/>
              </a:defRPr>
            </a:lvl2pPr>
            <a:lvl3pPr marL="855663" indent="-17303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dk1"/>
                </a:solidFill>
                <a:latin typeface="Calibri"/>
                <a:ea typeface="+mn-ea"/>
                <a:cs typeface="Calibri"/>
              </a:defRPr>
            </a:lvl3pPr>
            <a:lvl4pPr marL="1203325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sz="1600">
                <a:solidFill>
                  <a:schemeClr val="dk1"/>
                </a:solidFill>
                <a:latin typeface="Calibri"/>
                <a:ea typeface="+mn-ea"/>
                <a:cs typeface="Calibri"/>
              </a:defRPr>
            </a:lvl4pPr>
            <a:lvl5pPr marL="15398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dk1"/>
                </a:solidFill>
                <a:latin typeface="Calibri"/>
                <a:ea typeface="+mn-ea"/>
                <a:cs typeface="Calibri"/>
              </a:defRPr>
            </a:lvl5pPr>
            <a:lvl6pPr marL="19970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4542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114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3686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Rule set – A grouping of rules</a:t>
            </a:r>
          </a:p>
          <a:p>
            <a:pPr lvl="1"/>
            <a:r>
              <a:rPr lang="en-US" dirty="0" smtClean="0"/>
              <a:t>The definition of a rule set can be configured in the Approvals section in the UI</a:t>
            </a:r>
          </a:p>
          <a:p>
            <a:pPr lvl="2"/>
            <a:r>
              <a:rPr lang="en-US" dirty="0"/>
              <a:t>Example – this rule set applies to all contracts in NA; another rule set for all contracts in Europe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A rule set can have several rules</a:t>
            </a:r>
          </a:p>
          <a:p>
            <a:pPr lvl="1"/>
            <a:r>
              <a:rPr lang="en-US" dirty="0" smtClean="0"/>
              <a:t>Terms, owning org, contracting org, contract origin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61258" y="3276600"/>
            <a:ext cx="8686800" cy="1600200"/>
          </a:xfrm>
          <a:prstGeom prst="rect">
            <a:avLst/>
          </a:prstGeom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Calibri"/>
                <a:ea typeface="+mn-ea"/>
                <a:cs typeface="Calibri"/>
              </a:defRPr>
            </a:lvl1pPr>
            <a:lvl2pPr marL="509588" indent="-163513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1600">
                <a:solidFill>
                  <a:schemeClr val="dk1"/>
                </a:solidFill>
                <a:latin typeface="Calibri"/>
                <a:ea typeface="+mn-ea"/>
                <a:cs typeface="Calibri"/>
              </a:defRPr>
            </a:lvl2pPr>
            <a:lvl3pPr marL="855663" indent="-17303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dk1"/>
                </a:solidFill>
                <a:latin typeface="Calibri"/>
                <a:ea typeface="+mn-ea"/>
                <a:cs typeface="Calibri"/>
              </a:defRPr>
            </a:lvl3pPr>
            <a:lvl4pPr marL="1203325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sz="1600">
                <a:solidFill>
                  <a:schemeClr val="dk1"/>
                </a:solidFill>
                <a:latin typeface="Calibri"/>
                <a:ea typeface="+mn-ea"/>
                <a:cs typeface="Calibri"/>
              </a:defRPr>
            </a:lvl4pPr>
            <a:lvl5pPr marL="15398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dk1"/>
                </a:solidFill>
                <a:latin typeface="Calibri"/>
                <a:ea typeface="+mn-ea"/>
                <a:cs typeface="Calibri"/>
              </a:defRPr>
            </a:lvl5pPr>
            <a:lvl6pPr marL="19970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4542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114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3686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set conditions evaluated at </a:t>
            </a:r>
            <a:r>
              <a:rPr lang="en-US" dirty="0" smtClean="0"/>
              <a:t>presentation/execution of execution of a contract</a:t>
            </a:r>
            <a:endParaRPr lang="en-US" dirty="0"/>
          </a:p>
          <a:p>
            <a:pPr lvl="1"/>
            <a:r>
              <a:rPr lang="en-US" u="sng" dirty="0"/>
              <a:t>First rule set whose conditions are met drives approval chain</a:t>
            </a:r>
          </a:p>
          <a:p>
            <a:pPr lvl="1">
              <a:buFontTx/>
              <a:buNone/>
            </a:pPr>
            <a:endParaRPr lang="en-US" dirty="0" smtClean="0"/>
          </a:p>
          <a:p>
            <a:pPr lvl="1">
              <a:buFontTx/>
              <a:buNone/>
            </a:pPr>
            <a:r>
              <a:rPr lang="en-US" dirty="0" smtClean="0"/>
              <a:t>Example – if the contract is being presented belongs to North America, then rule set for North American contracts is triggered.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72143" y="5410200"/>
            <a:ext cx="8686800" cy="990600"/>
          </a:xfrm>
          <a:prstGeom prst="rect">
            <a:avLst/>
          </a:prstGeom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Calibri"/>
                <a:ea typeface="+mn-ea"/>
                <a:cs typeface="Calibri"/>
              </a:defRPr>
            </a:lvl1pPr>
            <a:lvl2pPr marL="509588" indent="-163513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1600">
                <a:solidFill>
                  <a:schemeClr val="dk1"/>
                </a:solidFill>
                <a:latin typeface="Calibri"/>
                <a:ea typeface="+mn-ea"/>
                <a:cs typeface="Calibri"/>
              </a:defRPr>
            </a:lvl2pPr>
            <a:lvl3pPr marL="855663" indent="-17303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dk1"/>
                </a:solidFill>
                <a:latin typeface="Calibri"/>
                <a:ea typeface="+mn-ea"/>
                <a:cs typeface="Calibri"/>
              </a:defRPr>
            </a:lvl3pPr>
            <a:lvl4pPr marL="1203325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sz="1600">
                <a:solidFill>
                  <a:schemeClr val="dk1"/>
                </a:solidFill>
                <a:latin typeface="Calibri"/>
                <a:ea typeface="+mn-ea"/>
                <a:cs typeface="Calibri"/>
              </a:defRPr>
            </a:lvl4pPr>
            <a:lvl5pPr marL="15398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dk1"/>
                </a:solidFill>
                <a:latin typeface="Calibri"/>
                <a:ea typeface="+mn-ea"/>
                <a:cs typeface="Calibri"/>
              </a:defRPr>
            </a:lvl5pPr>
            <a:lvl6pPr marL="19970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4542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114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3686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Each and every rule </a:t>
            </a:r>
            <a:r>
              <a:rPr lang="en-US" dirty="0"/>
              <a:t>in the selected rule set is evaluated</a:t>
            </a:r>
          </a:p>
          <a:p>
            <a:pPr lvl="1"/>
            <a:r>
              <a:rPr lang="en-US" dirty="0" smtClean="0"/>
              <a:t>All the rules where conditions from met are consolidated</a:t>
            </a:r>
          </a:p>
          <a:p>
            <a:pPr lvl="1"/>
            <a:r>
              <a:rPr lang="en-US" dirty="0" smtClean="0"/>
              <a:t>Approvers </a:t>
            </a:r>
            <a:r>
              <a:rPr lang="en-US" dirty="0"/>
              <a:t>from all the rules whose conditions are met added to the chain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278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" y="989297"/>
            <a:ext cx="8915400" cy="4727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Sets 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228600" y="4352925"/>
            <a:ext cx="1676400" cy="2286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FFFFFF"/>
                    </a:gs>
                    <a:gs pos="100000">
                      <a:srgbClr val="CCCCFF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anchor="ctr">
            <a:spAutoFit/>
          </a:bodyPr>
          <a:lstStyle/>
          <a:p>
            <a:endParaRPr lang="en-US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2752725" y="3200400"/>
            <a:ext cx="5805636" cy="28194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FFFFFF"/>
                    </a:gs>
                    <a:gs pos="100000">
                      <a:srgbClr val="CCCCFF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anchor="ctr">
            <a:spAutoFit/>
          </a:bodyPr>
          <a:lstStyle/>
          <a:p>
            <a:endParaRPr lang="en-US"/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1295400" y="4655750"/>
            <a:ext cx="1142999" cy="5386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FFFFFF"/>
                    </a:gs>
                    <a:gs pos="100000">
                      <a:srgbClr val="CCCCFF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>
            <a:spAutoFit/>
          </a:bodyPr>
          <a:lstStyle/>
          <a:p>
            <a:r>
              <a:rPr lang="en-US" sz="1600" dirty="0" smtClean="0"/>
              <a:t>Rules in a rule set</a:t>
            </a:r>
            <a:endParaRPr lang="en-US" sz="1600" dirty="0"/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5095875" y="4794250"/>
            <a:ext cx="3462486" cy="3231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onditions that trigger the rule set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266700" y="2667000"/>
            <a:ext cx="1600200" cy="3048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78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Configuration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19163"/>
            <a:ext cx="9220200" cy="342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9399" y="4371975"/>
            <a:ext cx="6400801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9399" y="6105525"/>
            <a:ext cx="6410326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19400" y="1676400"/>
            <a:ext cx="5867400" cy="6858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FFFFFF"/>
                    </a:gs>
                    <a:gs pos="100000">
                      <a:srgbClr val="CCCCFF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anchor="ctr">
            <a:spAutoFit/>
          </a:bodyPr>
          <a:lstStyle/>
          <a:p>
            <a:endParaRPr lang="en-US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496750" y="2039035"/>
            <a:ext cx="2068942" cy="3231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>
            <a:spAutoFit/>
          </a:bodyPr>
          <a:lstStyle/>
          <a:p>
            <a:r>
              <a:rPr lang="en-US" dirty="0" smtClean="0"/>
              <a:t>Rule Description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895600" y="3429000"/>
            <a:ext cx="4800600" cy="4572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FFFFFF"/>
                    </a:gs>
                    <a:gs pos="100000">
                      <a:srgbClr val="CCCCFF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anchor="ctr">
            <a:spAutoFit/>
          </a:bodyPr>
          <a:lstStyle/>
          <a:p>
            <a:endParaRPr lang="en-US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762923" y="3963085"/>
            <a:ext cx="2923877" cy="3231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>
            <a:spAutoFit/>
          </a:bodyPr>
          <a:lstStyle/>
          <a:p>
            <a:r>
              <a:rPr lang="en-US" dirty="0" smtClean="0"/>
              <a:t>List of approvers – on a rule </a:t>
            </a:r>
            <a:endParaRPr lang="en-US" dirty="0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495800" y="6010275"/>
            <a:ext cx="4572000" cy="4770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>
            <a:spAutoFit/>
          </a:bodyPr>
          <a:lstStyle/>
          <a:p>
            <a:r>
              <a:rPr lang="en-US" sz="1400" dirty="0" smtClean="0"/>
              <a:t>Multiple conditions can trigger a rule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These conditions can be combined using AND/OR/ “(“, “)”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819400" y="4371975"/>
            <a:ext cx="6400800" cy="24860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924175" y="3467100"/>
            <a:ext cx="685800" cy="15240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FFFFFF"/>
                    </a:gs>
                    <a:gs pos="100000">
                      <a:srgbClr val="CCCCFF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702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8638" y="198438"/>
            <a:ext cx="6964362" cy="1173162"/>
          </a:xfrm>
        </p:spPr>
        <p:txBody>
          <a:bodyPr/>
          <a:lstStyle/>
          <a:p>
            <a:r>
              <a:rPr lang="en-US" dirty="0"/>
              <a:t>Approval Chain </a:t>
            </a:r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458200" cy="609600"/>
          </a:xfrm>
        </p:spPr>
        <p:txBody>
          <a:bodyPr/>
          <a:lstStyle/>
          <a:p>
            <a:r>
              <a:rPr lang="en-US" sz="2800" dirty="0"/>
              <a:t>Approval chain created from multiple rules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533400" y="1600200"/>
            <a:ext cx="3276600" cy="1828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</a:pPr>
            <a:r>
              <a:rPr lang="en-US" sz="2600" dirty="0"/>
              <a:t> 		Rule1</a:t>
            </a:r>
          </a:p>
          <a:p>
            <a:pPr marL="228600" indent="-2286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dirty="0"/>
              <a:t>Level 1 – </a:t>
            </a:r>
            <a:r>
              <a:rPr lang="en-US" dirty="0">
                <a:solidFill>
                  <a:srgbClr val="FF3300"/>
                </a:solidFill>
              </a:rPr>
              <a:t>A1</a:t>
            </a:r>
            <a:r>
              <a:rPr lang="en-US" dirty="0"/>
              <a:t>, </a:t>
            </a:r>
            <a:r>
              <a:rPr lang="en-US" dirty="0">
                <a:solidFill>
                  <a:srgbClr val="FF3300"/>
                </a:solidFill>
              </a:rPr>
              <a:t>A2</a:t>
            </a:r>
            <a:r>
              <a:rPr lang="en-US" dirty="0"/>
              <a:t> (in parallel)</a:t>
            </a:r>
          </a:p>
          <a:p>
            <a:pPr marL="228600" indent="-2286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dirty="0"/>
              <a:t>Level 2 – </a:t>
            </a:r>
            <a:r>
              <a:rPr lang="en-US" dirty="0">
                <a:solidFill>
                  <a:srgbClr val="FF3300"/>
                </a:solidFill>
              </a:rPr>
              <a:t>A3</a:t>
            </a:r>
          </a:p>
          <a:p>
            <a:pPr marL="228600" indent="-2286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dirty="0"/>
              <a:t>Level 3 – </a:t>
            </a:r>
            <a:r>
              <a:rPr lang="en-US" dirty="0">
                <a:solidFill>
                  <a:srgbClr val="FF3300"/>
                </a:solidFill>
              </a:rPr>
              <a:t>A4</a:t>
            </a:r>
          </a:p>
          <a:p>
            <a:pPr marL="228600" indent="-2286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dirty="0"/>
              <a:t>Level 7 –</a:t>
            </a:r>
            <a:r>
              <a:rPr lang="en-US" dirty="0">
                <a:solidFill>
                  <a:srgbClr val="FF3300"/>
                </a:solidFill>
              </a:rPr>
              <a:t> A5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724400" y="1600200"/>
            <a:ext cx="34290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</a:pPr>
            <a:r>
              <a:rPr lang="en-US" sz="2600" dirty="0"/>
              <a:t> 		Rule 2</a:t>
            </a:r>
          </a:p>
          <a:p>
            <a:pPr marL="228600" indent="-2286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dirty="0"/>
              <a:t>Level 1 – </a:t>
            </a:r>
            <a:r>
              <a:rPr lang="en-US" dirty="0">
                <a:solidFill>
                  <a:srgbClr val="0099FF"/>
                </a:solidFill>
              </a:rPr>
              <a:t>B1</a:t>
            </a:r>
          </a:p>
          <a:p>
            <a:pPr marL="228600" indent="-2286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dirty="0"/>
              <a:t>Level 5 – </a:t>
            </a:r>
            <a:r>
              <a:rPr lang="en-US" dirty="0">
                <a:solidFill>
                  <a:srgbClr val="0099FF"/>
                </a:solidFill>
              </a:rPr>
              <a:t>B3</a:t>
            </a:r>
            <a:r>
              <a:rPr lang="en-US" dirty="0"/>
              <a:t>, </a:t>
            </a:r>
            <a:r>
              <a:rPr lang="en-US" dirty="0">
                <a:solidFill>
                  <a:srgbClr val="0099FF"/>
                </a:solidFill>
              </a:rPr>
              <a:t>B4</a:t>
            </a:r>
            <a:r>
              <a:rPr lang="en-US" dirty="0"/>
              <a:t> (in parallel)</a:t>
            </a:r>
          </a:p>
          <a:p>
            <a:pPr marL="228600" indent="-2286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dirty="0"/>
              <a:t>Level 7 – </a:t>
            </a:r>
            <a:r>
              <a:rPr lang="en-US" dirty="0">
                <a:solidFill>
                  <a:srgbClr val="0099FF"/>
                </a:solidFill>
              </a:rPr>
              <a:t>B5</a:t>
            </a:r>
          </a:p>
          <a:p>
            <a:pPr marL="228600" indent="-2286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dirty="0"/>
              <a:t>Level 8 – </a:t>
            </a:r>
            <a:r>
              <a:rPr lang="en-US" dirty="0">
                <a:solidFill>
                  <a:srgbClr val="0099FF"/>
                </a:solidFill>
              </a:rPr>
              <a:t>B6</a:t>
            </a:r>
            <a:r>
              <a:rPr lang="en-US" dirty="0"/>
              <a:t>, </a:t>
            </a:r>
            <a:r>
              <a:rPr lang="en-US" dirty="0">
                <a:solidFill>
                  <a:srgbClr val="0099FF"/>
                </a:solidFill>
              </a:rPr>
              <a:t>B7</a:t>
            </a:r>
            <a:r>
              <a:rPr lang="en-US" dirty="0"/>
              <a:t> (in parallel)</a:t>
            </a:r>
            <a:endParaRPr lang="en-US" sz="2000" dirty="0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2114550" y="4038600"/>
            <a:ext cx="44958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dirty="0" smtClean="0"/>
              <a:t>Sequence 1 – </a:t>
            </a:r>
            <a:r>
              <a:rPr lang="en-US" dirty="0" smtClean="0">
                <a:solidFill>
                  <a:srgbClr val="FF3300"/>
                </a:solidFill>
              </a:rPr>
              <a:t>A1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3300"/>
                </a:solidFill>
              </a:rPr>
              <a:t>A2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99FF"/>
                </a:solidFill>
              </a:rPr>
              <a:t>B1</a:t>
            </a:r>
            <a:r>
              <a:rPr lang="en-US" dirty="0" smtClean="0"/>
              <a:t>  (in parallel)</a:t>
            </a:r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dirty="0" smtClean="0"/>
              <a:t>Sequence </a:t>
            </a:r>
            <a:r>
              <a:rPr lang="en-US" dirty="0"/>
              <a:t>2 – </a:t>
            </a:r>
            <a:r>
              <a:rPr lang="en-US" dirty="0">
                <a:solidFill>
                  <a:srgbClr val="FF3300"/>
                </a:solidFill>
              </a:rPr>
              <a:t>A3</a:t>
            </a:r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dirty="0" smtClean="0"/>
              <a:t>Sequence </a:t>
            </a:r>
            <a:r>
              <a:rPr lang="en-US" dirty="0"/>
              <a:t>3 – </a:t>
            </a:r>
            <a:r>
              <a:rPr lang="en-US" dirty="0">
                <a:solidFill>
                  <a:srgbClr val="FF3300"/>
                </a:solidFill>
              </a:rPr>
              <a:t>A4</a:t>
            </a:r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dirty="0"/>
              <a:t>Sequence 4 – </a:t>
            </a:r>
            <a:r>
              <a:rPr lang="en-US" dirty="0">
                <a:solidFill>
                  <a:srgbClr val="0099FF"/>
                </a:solidFill>
              </a:rPr>
              <a:t>B3</a:t>
            </a:r>
            <a:r>
              <a:rPr lang="en-US" dirty="0"/>
              <a:t>, </a:t>
            </a:r>
            <a:r>
              <a:rPr lang="en-US" dirty="0">
                <a:solidFill>
                  <a:srgbClr val="0099FF"/>
                </a:solidFill>
              </a:rPr>
              <a:t>B4 </a:t>
            </a:r>
            <a:r>
              <a:rPr lang="en-US" dirty="0"/>
              <a:t>(in parallel)</a:t>
            </a:r>
            <a:endParaRPr lang="en-US" dirty="0">
              <a:solidFill>
                <a:srgbClr val="0099FF"/>
              </a:solidFill>
            </a:endParaRPr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dirty="0"/>
              <a:t>Sequence 5 – </a:t>
            </a:r>
            <a:r>
              <a:rPr lang="en-US" dirty="0">
                <a:solidFill>
                  <a:srgbClr val="FF3300"/>
                </a:solidFill>
              </a:rPr>
              <a:t>A5</a:t>
            </a:r>
            <a:r>
              <a:rPr lang="en-US" dirty="0"/>
              <a:t>, </a:t>
            </a:r>
            <a:r>
              <a:rPr lang="en-US" dirty="0">
                <a:solidFill>
                  <a:srgbClr val="0099FF"/>
                </a:solidFill>
              </a:rPr>
              <a:t>B5 </a:t>
            </a:r>
            <a:r>
              <a:rPr lang="en-US" dirty="0"/>
              <a:t>(in parallel)</a:t>
            </a:r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dirty="0"/>
              <a:t>Sequence 6 – </a:t>
            </a:r>
            <a:r>
              <a:rPr lang="en-US" dirty="0">
                <a:solidFill>
                  <a:srgbClr val="0099FF"/>
                </a:solidFill>
              </a:rPr>
              <a:t>B6</a:t>
            </a:r>
            <a:r>
              <a:rPr lang="en-US" dirty="0"/>
              <a:t>, </a:t>
            </a:r>
            <a:r>
              <a:rPr lang="en-US" dirty="0">
                <a:solidFill>
                  <a:srgbClr val="0099FF"/>
                </a:solidFill>
              </a:rPr>
              <a:t>B7 </a:t>
            </a:r>
            <a:r>
              <a:rPr lang="en-US" dirty="0"/>
              <a:t>(in parallel)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4114800" y="4572000"/>
            <a:ext cx="48768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1600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637822" y="6248400"/>
            <a:ext cx="7896578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</a:pPr>
            <a:r>
              <a:rPr lang="en-US" sz="1600" dirty="0"/>
              <a:t> 	Default approvers from template or contract are also added to the final chain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2667000" y="5486400"/>
            <a:ext cx="6248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1800">
              <a:solidFill>
                <a:srgbClr val="FF3300"/>
              </a:solidFill>
            </a:endParaRPr>
          </a:p>
        </p:txBody>
      </p:sp>
      <p:sp>
        <p:nvSpPr>
          <p:cNvPr id="2" name="Plus 1"/>
          <p:cNvSpPr/>
          <p:nvPr/>
        </p:nvSpPr>
        <p:spPr bwMode="auto">
          <a:xfrm>
            <a:off x="4038600" y="2209800"/>
            <a:ext cx="457200" cy="533400"/>
          </a:xfrm>
          <a:prstGeom prst="mathPlus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3" name="Notched Right Arrow 2"/>
          <p:cNvSpPr/>
          <p:nvPr/>
        </p:nvSpPr>
        <p:spPr bwMode="auto">
          <a:xfrm rot="5400000">
            <a:off x="4114800" y="3505200"/>
            <a:ext cx="471311" cy="457200"/>
          </a:xfrm>
          <a:prstGeom prst="notchedRightArrow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1800" y="4191000"/>
            <a:ext cx="2348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generates the sequence of approvers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282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/>
      <p:bldP spid="2458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Approvals </a:t>
            </a:r>
            <a:r>
              <a:rPr lang="en-US" sz="3200" dirty="0" smtClean="0"/>
              <a:t>- </a:t>
            </a:r>
            <a:r>
              <a:rPr lang="en-US" sz="3200" dirty="0" smtClean="0"/>
              <a:t>Overview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762000" y="1371600"/>
            <a:ext cx="4267200" cy="1219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u="sng" dirty="0" smtClean="0">
                <a:solidFill>
                  <a:schemeClr val="tx1"/>
                </a:solidFill>
                <a:latin typeface="Arial" charset="0"/>
              </a:rPr>
              <a:t>Clause-level </a:t>
            </a:r>
            <a:r>
              <a:rPr lang="en-US" b="1" u="sng" dirty="0" smtClean="0">
                <a:solidFill>
                  <a:schemeClr val="tx1"/>
                </a:solidFill>
                <a:latin typeface="Arial" charset="0"/>
              </a:rPr>
              <a:t>approvals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System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always checks for this first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286000" y="3505200"/>
            <a:ext cx="5715000" cy="1219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u="sng" dirty="0" smtClean="0">
                <a:solidFill>
                  <a:schemeClr val="tx1"/>
                </a:solidFill>
                <a:latin typeface="Arial" charset="0"/>
              </a:rPr>
              <a:t>Contract-level </a:t>
            </a:r>
            <a:r>
              <a:rPr lang="en-US" b="1" u="sng" dirty="0" smtClean="0">
                <a:solidFill>
                  <a:schemeClr val="tx1"/>
                </a:solidFill>
                <a:latin typeface="Arial" charset="0"/>
              </a:rPr>
              <a:t>approvals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Once 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clause-level 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approvals are done; system checks for 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contract-level 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approvals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8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Clause-level </a:t>
            </a:r>
            <a:r>
              <a:rPr lang="en-US" sz="3200" dirty="0" smtClean="0"/>
              <a:t>Approvals –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Step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08754"/>
            <a:ext cx="8686800" cy="177485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or a specific clause can trigger approvals when the </a:t>
            </a:r>
            <a:r>
              <a:rPr lang="en-US" u="sng" dirty="0" smtClean="0"/>
              <a:t>clause text </a:t>
            </a:r>
            <a:r>
              <a:rPr lang="en-US" dirty="0" smtClean="0"/>
              <a:t>is modified. (Not triggered if a term embedded in the clause is modified.)</a:t>
            </a:r>
          </a:p>
          <a:p>
            <a:pPr lvl="1"/>
            <a:r>
              <a:rPr lang="en-US" dirty="0" smtClean="0"/>
              <a:t>Each clause can have a distinct approval chain – set up for a </a:t>
            </a:r>
            <a:r>
              <a:rPr lang="en-US" b="1" u="sng" dirty="0" smtClean="0"/>
              <a:t>clause template or clause instance. </a:t>
            </a:r>
            <a:r>
              <a:rPr lang="en-US" dirty="0" smtClean="0"/>
              <a:t>You can set this up only for important clauses.</a:t>
            </a:r>
          </a:p>
          <a:p>
            <a:pPr lvl="1"/>
            <a:r>
              <a:rPr lang="en-US" dirty="0" smtClean="0"/>
              <a:t>Can set up sequential or parallel approvals</a:t>
            </a:r>
          </a:p>
          <a:p>
            <a:pPr lvl="1"/>
            <a:r>
              <a:rPr lang="en-US" dirty="0" smtClean="0"/>
              <a:t>The approval status of each clause is tracked independently – separate email notifications</a:t>
            </a:r>
          </a:p>
          <a:p>
            <a:pPr lvl="1"/>
            <a:r>
              <a:rPr lang="en-US" dirty="0" smtClean="0"/>
              <a:t>“is modified” from last approval is also tracked separate for each clause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864583"/>
            <a:ext cx="8229600" cy="38410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124200"/>
            <a:ext cx="6741750" cy="3571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 bwMode="auto">
          <a:xfrm>
            <a:off x="1905000" y="4915781"/>
            <a:ext cx="7162800" cy="1637420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400" dirty="0" smtClean="0">
                <a:latin typeface="Arial" charset="0"/>
              </a:rPr>
              <a:t>Parallel - All users/user groups in a single level get task/notifications to approve at one time. Once everyone approves – moves to the next level; if anyone rejects sent back to the owner.</a:t>
            </a:r>
          </a:p>
          <a:p>
            <a:pPr marL="742950" lvl="1" indent="-2857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 smtClean="0">
                <a:latin typeface="Arial" charset="0"/>
              </a:rPr>
              <a:t>Only one user from a user group needs to approve.</a:t>
            </a:r>
          </a:p>
          <a:p>
            <a:pPr marL="742950" lvl="1" indent="-2857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400" dirty="0" smtClean="0">
              <a:latin typeface="Arial" charset="0"/>
            </a:endParaRPr>
          </a:p>
          <a:p>
            <a:pPr marL="285750" marR="0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Sequential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 – Once all approvers in Level1 approve, moves to approvers in Level2</a:t>
            </a:r>
          </a:p>
        </p:txBody>
      </p:sp>
    </p:spTree>
    <p:extLst>
      <p:ext uri="{BB962C8B-B14F-4D97-AF65-F5344CB8AC3E}">
        <p14:creationId xmlns:p14="http://schemas.microsoft.com/office/powerpoint/2010/main" xmlns="" val="364175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638" y="198438"/>
            <a:ext cx="6888162" cy="1096962"/>
          </a:xfrm>
        </p:spPr>
        <p:txBody>
          <a:bodyPr/>
          <a:lstStyle/>
          <a:p>
            <a:r>
              <a:rPr lang="en-US" sz="3600" dirty="0" smtClean="0"/>
              <a:t>Initiating </a:t>
            </a:r>
            <a:r>
              <a:rPr lang="en-US" sz="3600" dirty="0" smtClean="0"/>
              <a:t>Clause-level </a:t>
            </a:r>
            <a:r>
              <a:rPr lang="en-US" sz="3600" dirty="0" smtClean="0"/>
              <a:t>Approvals </a:t>
            </a:r>
            <a:br>
              <a:rPr lang="en-US" sz="3600" dirty="0" smtClean="0"/>
            </a:br>
            <a:r>
              <a:rPr lang="en-US" sz="3600" dirty="0" smtClean="0"/>
              <a:t>User clicks on Present/Execute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134225" cy="4684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800601" y="2438400"/>
            <a:ext cx="1066800" cy="197699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FFFFFF"/>
                    </a:gs>
                    <a:gs pos="100000">
                      <a:srgbClr val="CCCCFF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498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Initiating </a:t>
            </a:r>
            <a:r>
              <a:rPr lang="en-US" sz="3600" dirty="0" smtClean="0"/>
              <a:t>clause-level </a:t>
            </a:r>
            <a:r>
              <a:rPr lang="en-US" sz="3600" dirty="0" smtClean="0"/>
              <a:t>approvals</a:t>
            </a:r>
            <a:br>
              <a:rPr lang="en-US" sz="3600" dirty="0" smtClean="0"/>
            </a:br>
            <a:r>
              <a:rPr lang="en-US" sz="2800" dirty="0" smtClean="0"/>
              <a:t>User selects a clause – initiates approvals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1" y="1295400"/>
            <a:ext cx="7467600" cy="5381279"/>
            <a:chOff x="152401" y="1066800"/>
            <a:chExt cx="7467600" cy="560987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1" y="1066800"/>
              <a:ext cx="7467600" cy="5609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ctangle 16"/>
            <p:cNvSpPr>
              <a:spLocks noChangeArrowheads="1"/>
            </p:cNvSpPr>
            <p:nvPr/>
          </p:nvSpPr>
          <p:spPr bwMode="auto">
            <a:xfrm>
              <a:off x="4876800" y="3124200"/>
              <a:ext cx="2057400" cy="228600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CCCCFF"/>
                      </a:gs>
                    </a:gsLst>
                    <a:lin ang="27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4876800" y="4005942"/>
              <a:ext cx="2057400" cy="228600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CCCCFF"/>
                      </a:gs>
                    </a:gsLst>
                    <a:lin ang="27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1066800" y="2286000"/>
              <a:ext cx="1905000" cy="533400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CCCCFF"/>
                      </a:gs>
                    </a:gsLst>
                    <a:lin ang="27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61936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76200" y="1219200"/>
            <a:ext cx="8839200" cy="4495800"/>
            <a:chOff x="76200" y="1219200"/>
            <a:chExt cx="8839200" cy="449580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1219200"/>
              <a:ext cx="8839200" cy="4495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600200" y="2578467"/>
              <a:ext cx="2133600" cy="400942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CCCCFF"/>
                      </a:gs>
                    </a:gsLst>
                    <a:lin ang="27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Option 1 – approver opens contract to approve clauses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" y="6172200"/>
            <a:ext cx="3965285" cy="52322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Can include entire contract document and contract summary as attachments to the email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990600" y="1143000"/>
            <a:ext cx="7587318" cy="4876800"/>
            <a:chOff x="609600" y="1218931"/>
            <a:chExt cx="8273118" cy="5639069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218931"/>
              <a:ext cx="8273118" cy="56390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6629400" y="3203987"/>
              <a:ext cx="1676400" cy="228600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CCCCFF"/>
                      </a:gs>
                    </a:gsLst>
                    <a:lin ang="27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791200" y="4465320"/>
              <a:ext cx="2895600" cy="228600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CCCCFF"/>
                      </a:gs>
                    </a:gsLst>
                    <a:lin ang="27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850571" y="2671483"/>
              <a:ext cx="1654629" cy="419100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CCCCFF"/>
                      </a:gs>
                    </a:gsLst>
                    <a:lin ang="27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2667000" y="1828800"/>
            <a:ext cx="609600" cy="2286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FFFFFF"/>
                    </a:gs>
                    <a:gs pos="100000">
                      <a:srgbClr val="CCCCFF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216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638" y="198438"/>
            <a:ext cx="6811962" cy="639762"/>
          </a:xfrm>
        </p:spPr>
        <p:txBody>
          <a:bodyPr/>
          <a:lstStyle/>
          <a:p>
            <a:r>
              <a:rPr lang="en-US" sz="2800" dirty="0" smtClean="0"/>
              <a:t>Option 2: Approver logs into the application - User clicks on “task” in the UI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753600" cy="4724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4691063" cy="5253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27939" y="1659723"/>
            <a:ext cx="3468461" cy="506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 flipH="1">
            <a:off x="4876800" y="4267200"/>
            <a:ext cx="685800" cy="685800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3581400" y="3162300"/>
            <a:ext cx="2895600" cy="38100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05739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3 – PDA approval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1219200"/>
            <a:ext cx="8839200" cy="4495800"/>
            <a:chOff x="76200" y="1219200"/>
            <a:chExt cx="8839200" cy="44958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1219200"/>
              <a:ext cx="8839200" cy="4495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828800" y="3810000"/>
              <a:ext cx="1143000" cy="400942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CCCCFF"/>
                      </a:gs>
                    </a:gsLst>
                    <a:lin ang="27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anchor="ctr">
              <a:spAutoFit/>
            </a:bodyPr>
            <a:lstStyle/>
            <a:p>
              <a:endParaRPr lang="en-US"/>
            </a:p>
          </p:txBody>
        </p:sp>
      </p:grpSp>
      <p:cxnSp>
        <p:nvCxnSpPr>
          <p:cNvPr id="8" name="Straight Arrow Connector 7"/>
          <p:cNvCxnSpPr>
            <a:stCxn id="6" idx="3"/>
          </p:cNvCxnSpPr>
          <p:nvPr/>
        </p:nvCxnSpPr>
        <p:spPr bwMode="auto">
          <a:xfrm>
            <a:off x="2971800" y="4010471"/>
            <a:ext cx="1676400" cy="409129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800600" y="4419600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can click on this link on the </a:t>
            </a:r>
          </a:p>
          <a:p>
            <a:r>
              <a:rPr lang="en-US" dirty="0" smtClean="0"/>
              <a:t>PDA and finish the task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03641" y="5713630"/>
            <a:ext cx="7583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email, contract summary and the actual contract can be attached. User can read the information and then click on the link to finish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2614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Approvals </a:t>
            </a:r>
            <a:r>
              <a:rPr lang="en-US" sz="3200" dirty="0" smtClean="0"/>
              <a:t>- </a:t>
            </a:r>
            <a:r>
              <a:rPr lang="en-US" sz="3200" dirty="0" smtClean="0"/>
              <a:t>Overview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762000" y="1371600"/>
            <a:ext cx="4267200" cy="1219200"/>
          </a:xfrm>
          <a:prstGeom prst="roundRect">
            <a:avLst/>
          </a:prstGeom>
          <a:ln>
            <a:solidFill>
              <a:schemeClr val="accent3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u="sng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Clause-level </a:t>
            </a:r>
            <a:r>
              <a:rPr lang="en-US" b="1" u="sng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approvals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charset="0"/>
              </a:rPr>
              <a:t>System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charset="0"/>
              </a:rPr>
              <a:t> always checks for this first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286000" y="3505200"/>
            <a:ext cx="5715000" cy="1219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u="sng" dirty="0" smtClean="0">
                <a:solidFill>
                  <a:schemeClr val="tx1"/>
                </a:solidFill>
                <a:latin typeface="Arial" charset="0"/>
              </a:rPr>
              <a:t>Contract-level </a:t>
            </a:r>
            <a:r>
              <a:rPr lang="en-US" b="1" u="sng" dirty="0" smtClean="0">
                <a:solidFill>
                  <a:schemeClr val="tx1"/>
                </a:solidFill>
                <a:latin typeface="Arial" charset="0"/>
              </a:rPr>
              <a:t>approvals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Once 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clause-level 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approvals are done; system checks for 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contract-level 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approvals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753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8.0&quot;&gt;&lt;object type=&quot;1&quot; unique_id=&quot;10001&quot;&gt;&lt;object type=&quot;2&quot; unique_id=&quot;10097&quot;&gt;&lt;object type=&quot;3&quot; unique_id=&quot;10098&quot;&gt;&lt;property id=&quot;20148&quot; value=&quot;5&quot;/&gt;&lt;property id=&quot;20300&quot; value=&quot;Slide 1 - &amp;quot;Approvals Functionality&amp;quot;&quot;/&gt;&lt;property id=&quot;20307&quot; value=&quot;256&quot;/&gt;&lt;/object&gt;&lt;object type=&quot;3&quot; unique_id=&quot;10099&quot;&gt;&lt;property id=&quot;20148&quot; value=&quot;5&quot;/&gt;&lt;property id=&quot;20300&quot; value=&quot;Slide 2 - &amp;quot;Approvals - Overview&amp;quot;&quot;/&gt;&lt;property id=&quot;20307&quot; value=&quot;260&quot;/&gt;&lt;/object&gt;&lt;object type=&quot;3&quot; unique_id=&quot;10100&quot;&gt;&lt;property id=&quot;20148&quot; value=&quot;5&quot;/&gt;&lt;property id=&quot;20300&quot; value=&quot;Slide 3 - &amp;quot;Clause-level Approvals – 1st Step &amp;quot;&quot;/&gt;&lt;property id=&quot;20307&quot; value=&quot;258&quot;/&gt;&lt;/object&gt;&lt;object type=&quot;3&quot; unique_id=&quot;10101&quot;&gt;&lt;property id=&quot;20148&quot; value=&quot;5&quot;/&gt;&lt;property id=&quot;20300&quot; value=&quot;Slide 4 - &amp;quot;Initiating Clause-level Approvals  User clicks on Present/Execute&amp;quot;&quot;/&gt;&lt;property id=&quot;20307&quot; value=&quot;265&quot;/&gt;&lt;/object&gt;&lt;object type=&quot;3&quot; unique_id=&quot;10102&quot;&gt;&lt;property id=&quot;20148&quot; value=&quot;5&quot;/&gt;&lt;property id=&quot;20300&quot; value=&quot;Slide 5 - &amp;quot;Initiating clause-level approvals User selects a clause – initiates approvals&amp;quot;&quot;/&gt;&lt;property id=&quot;20307&quot; value=&quot;266&quot;/&gt;&lt;/object&gt;&lt;object type=&quot;3&quot; unique_id=&quot;10103&quot;&gt;&lt;property id=&quot;20148&quot; value=&quot;5&quot;/&gt;&lt;property id=&quot;20300&quot; value=&quot;Slide 6 - &amp;quot;Option 1 – approver opens contract to approve clauses&amp;quot;&quot;/&gt;&lt;property id=&quot;20307&quot; value=&quot;275&quot;/&gt;&lt;/object&gt;&lt;object type=&quot;3&quot; unique_id=&quot;10104&quot;&gt;&lt;property id=&quot;20148&quot; value=&quot;5&quot;/&gt;&lt;property id=&quot;20300&quot; value=&quot;Slide 7 - &amp;quot;Option 2: Approver logs into the application - User clicks on “task” in the UI&amp;quot;&quot;/&gt;&lt;property id=&quot;20307&quot; value=&quot;268&quot;/&gt;&lt;/object&gt;&lt;object type=&quot;3&quot; unique_id=&quot;10105&quot;&gt;&lt;property id=&quot;20148&quot; value=&quot;5&quot;/&gt;&lt;property id=&quot;20300&quot; value=&quot;Slide 8 - &amp;quot;Option 3 – PDA approval&amp;quot;&quot;/&gt;&lt;property id=&quot;20307&quot; value=&quot;302&quot;/&gt;&lt;/object&gt;&lt;object type=&quot;3&quot; unique_id=&quot;10106&quot;&gt;&lt;property id=&quot;20148&quot; value=&quot;5&quot;/&gt;&lt;property id=&quot;20300&quot; value=&quot;Slide 9 - &amp;quot;Approvals - Overview&amp;quot;&quot;/&gt;&lt;property id=&quot;20307&quot; value=&quot;304&quot;/&gt;&lt;/object&gt;&lt;object type=&quot;3&quot; unique_id=&quot;10107&quot;&gt;&lt;property id=&quot;20148&quot; value=&quot;5&quot;/&gt;&lt;property id=&quot;20300&quot; value=&quot;Slide 10 - &amp;quot;Initiating Contract-level Approvals  User clicks on Present/Execute&amp;quot;&quot;/&gt;&lt;property id=&quot;20307&quot; value=&quot;270&quot;/&gt;&lt;/object&gt;&lt;object type=&quot;3&quot; unique_id=&quot;10108&quot;&gt;&lt;property id=&quot;20148&quot; value=&quot;5&quot;/&gt;&lt;property id=&quot;20300&quot; value=&quot;Slide 11 - &amp;quot;User Initiates Approvals&amp;quot;&quot;/&gt;&lt;property id=&quot;20307&quot; value=&quot;271&quot;/&gt;&lt;/object&gt;&lt;object type=&quot;3&quot; unique_id=&quot;10109&quot;&gt;&lt;property id=&quot;20148&quot; value=&quot;5&quot;/&gt;&lt;property id=&quot;20300&quot; value=&quot;Slide 12 - &amp;quot;Approver – gets email; launches contract; and takes action&amp;quot;&quot;/&gt;&lt;property id=&quot;20307&quot; value=&quot;276&quot;/&gt;&lt;/object&gt;&lt;object type=&quot;3&quot; unique_id=&quot;10110&quot;&gt;&lt;property id=&quot;20148&quot; value=&quot;5&quot;/&gt;&lt;property id=&quot;20300&quot; value=&quot;Slide 13 - &amp;quot;Terms tab – read terms; lines tab – read lines &amp;quot;&quot;/&gt;&lt;property id=&quot;20307&quot; value=&quot;280&quot;/&gt;&lt;/object&gt;&lt;object type=&quot;3&quot; unique_id=&quot;10111&quot;&gt;&lt;property id=&quot;20148&quot; value=&quot;5&quot;/&gt;&lt;property id=&quot;20300&quot; value=&quot;Slide 14 - &amp;quot;Option 2 – user logs in and completes task from home page&amp;quot;&quot;/&gt;&lt;property id=&quot;20307&quot; value=&quot;278&quot;/&gt;&lt;/object&gt;&lt;object type=&quot;3&quot; unique_id=&quot;10112&quot;&gt;&lt;property id=&quot;20148&quot; value=&quot;5&quot;/&gt;&lt;property id=&quot;20300&quot; value=&quot;Slide 15 - &amp;quot;Option 3 – PDA approval&amp;quot;&quot;/&gt;&lt;property id=&quot;20307&quot; value=&quot;306&quot;/&gt;&lt;/object&gt;&lt;object type=&quot;3&quot; unique_id=&quot;10113&quot;&gt;&lt;property id=&quot;20148&quot; value=&quot;5&quot;/&gt;&lt;property id=&quot;20300&quot; value=&quot;Slide 16 - &amp;quot;Contract-Level Approvals – 2nd Step&amp;quot;&quot;/&gt;&lt;property id=&quot;20307&quot; value=&quot;259&quot;/&gt;&lt;/object&gt;&lt;object type=&quot;3&quot; unique_id=&quot;10114&quot;&gt;&lt;property id=&quot;20148&quot; value=&quot;5&quot;/&gt;&lt;property id=&quot;20300&quot; value=&quot;Slide 17 - &amp;quot;Rule Sets &amp;quot;&quot;/&gt;&lt;property id=&quot;20307&quot; value=&quot;261&quot;/&gt;&lt;/object&gt;&lt;object type=&quot;3&quot; unique_id=&quot;10115&quot;&gt;&lt;property id=&quot;20148&quot; value=&quot;5&quot;/&gt;&lt;property id=&quot;20300&quot; value=&quot;Slide 18 - &amp;quot;Rules Configuration&amp;quot;&quot;/&gt;&lt;property id=&quot;20307&quot; value=&quot;279&quot;/&gt;&lt;/object&gt;&lt;object type=&quot;3&quot; unique_id=&quot;10116&quot;&gt;&lt;property id=&quot;20148&quot; value=&quot;5&quot;/&gt;&lt;property id=&quot;20300&quot; value=&quot;Slide 19 - &amp;quot;Approval Chain Generation&amp;quot;&quot;/&gt;&lt;property id=&quot;20307&quot; value=&quot;263&quot;/&gt;&lt;/object&gt;&lt;/object&gt;&lt;object type=&quot;8&quot; unique_id=&quot;10137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IBMSmarterCommerce">
  <a:themeElements>
    <a:clrScheme name="10 September 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10 September 20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IBMSmarterCommerce</Template>
  <TotalTime>2922</TotalTime>
  <Words>767</Words>
  <Application>Microsoft Office PowerPoint</Application>
  <PresentationFormat>On-screen Show (4:3)</PresentationFormat>
  <Paragraphs>100</Paragraphs>
  <Slides>19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IBMSmarterCommerce</vt:lpstr>
      <vt:lpstr>Approvals Functionality</vt:lpstr>
      <vt:lpstr>Approvals - Overview</vt:lpstr>
      <vt:lpstr>Clause-level Approvals – 1st Step </vt:lpstr>
      <vt:lpstr>Initiating Clause-level Approvals  User clicks on Present/Execute</vt:lpstr>
      <vt:lpstr>Initiating clause-level approvals User selects a clause – initiates approvals</vt:lpstr>
      <vt:lpstr>Option 1 – approver opens contract to approve clauses</vt:lpstr>
      <vt:lpstr>Option 2: Approver logs into the application - User clicks on “task” in the UI</vt:lpstr>
      <vt:lpstr>Option 3 – PDA approval</vt:lpstr>
      <vt:lpstr>Approvals - Overview</vt:lpstr>
      <vt:lpstr>Initiating Contract-level Approvals  User clicks on Present/Execute</vt:lpstr>
      <vt:lpstr>User Initiates Approvals</vt:lpstr>
      <vt:lpstr>Approver – gets email; launches contract; and takes action</vt:lpstr>
      <vt:lpstr>Terms tab – read terms; lines tab – read lines </vt:lpstr>
      <vt:lpstr>Option 2 – user logs in and completes task from home page</vt:lpstr>
      <vt:lpstr>Option 3 – PDA approval</vt:lpstr>
      <vt:lpstr>Contract-Level Approvals – 2nd Step</vt:lpstr>
      <vt:lpstr>Rule Sets </vt:lpstr>
      <vt:lpstr>Rules Configuration</vt:lpstr>
      <vt:lpstr>Approval Chain Generation</vt:lpstr>
    </vt:vector>
  </TitlesOfParts>
  <Company>IBM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Release 1c – Approvals Related functionality</dc:title>
  <dc:creator>Lalitha Balasubramhanya</dc:creator>
  <cp:lastModifiedBy>IBM_ADMIN</cp:lastModifiedBy>
  <cp:revision>147</cp:revision>
  <dcterms:created xsi:type="dcterms:W3CDTF">2013-02-13T17:24:55Z</dcterms:created>
  <dcterms:modified xsi:type="dcterms:W3CDTF">2013-04-03T20:10:53Z</dcterms:modified>
</cp:coreProperties>
</file>