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292" r:id="rId3"/>
    <p:sldId id="299" r:id="rId4"/>
    <p:sldId id="300" r:id="rId5"/>
    <p:sldId id="301" r:id="rId6"/>
    <p:sldId id="302" r:id="rId7"/>
    <p:sldId id="305" r:id="rId8"/>
    <p:sldId id="322" r:id="rId9"/>
    <p:sldId id="317" r:id="rId10"/>
    <p:sldId id="311" r:id="rId11"/>
    <p:sldId id="312" r:id="rId12"/>
    <p:sldId id="313" r:id="rId13"/>
    <p:sldId id="314" r:id="rId14"/>
    <p:sldId id="315" r:id="rId15"/>
    <p:sldId id="316" r:id="rId16"/>
    <p:sldId id="318" r:id="rId17"/>
    <p:sldId id="319" r:id="rId18"/>
    <p:sldId id="309" r:id="rId19"/>
    <p:sldId id="310" r:id="rId20"/>
    <p:sldId id="308" r:id="rId21"/>
    <p:sldId id="282" r:id="rId22"/>
    <p:sldId id="261" r:id="rId23"/>
    <p:sldId id="283" r:id="rId24"/>
    <p:sldId id="284" r:id="rId25"/>
    <p:sldId id="320" r:id="rId26"/>
    <p:sldId id="321" r:id="rId27"/>
    <p:sldId id="304" r:id="rId28"/>
    <p:sldId id="267" r:id="rId29"/>
    <p:sldId id="268" r:id="rId30"/>
    <p:sldId id="262" r:id="rId31"/>
    <p:sldId id="260" r:id="rId32"/>
    <p:sldId id="269" r:id="rId33"/>
    <p:sldId id="270" r:id="rId34"/>
    <p:sldId id="285" r:id="rId35"/>
    <p:sldId id="272" r:id="rId36"/>
    <p:sldId id="271" r:id="rId37"/>
    <p:sldId id="273" r:id="rId38"/>
    <p:sldId id="274" r:id="rId39"/>
    <p:sldId id="275" r:id="rId40"/>
    <p:sldId id="276" r:id="rId41"/>
    <p:sldId id="277" r:id="rId42"/>
    <p:sldId id="279" r:id="rId43"/>
    <p:sldId id="280" r:id="rId44"/>
    <p:sldId id="278" r:id="rId45"/>
    <p:sldId id="263" r:id="rId46"/>
  </p:sldIdLst>
  <p:sldSz cx="9144000" cy="6858000" type="screen4x3"/>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25" autoAdjust="0"/>
  </p:normalViewPr>
  <p:slideViewPr>
    <p:cSldViewPr>
      <p:cViewPr varScale="1">
        <p:scale>
          <a:sx n="118" d="100"/>
          <a:sy n="118" d="100"/>
        </p:scale>
        <p:origin x="-12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5A97A-8A2E-45FD-8F1D-6C9144897C37}" type="datetimeFigureOut">
              <a:rPr lang="en-US" smtClean="0"/>
              <a:pPr/>
              <a:t>10/22/2013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70C91-ED73-44B6-B89E-EC4FD48A8C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C4CF60-DE18-4AB3-8F4E-8F6A8F64FF5B}" type="slidenum">
              <a:rPr lang="en-US"/>
              <a:pPr/>
              <a:t>28</a:t>
            </a:fld>
            <a:endParaRPr lang="en-US"/>
          </a:p>
        </p:txBody>
      </p:sp>
      <p:sp>
        <p:nvSpPr>
          <p:cNvPr id="498690" name="Rectangle 2"/>
          <p:cNvSpPr>
            <a:spLocks noGrp="1" noRot="1" noChangeAspect="1" noChangeArrowheads="1" noTextEdit="1"/>
          </p:cNvSpPr>
          <p:nvPr>
            <p:ph type="sldImg"/>
          </p:nvPr>
        </p:nvSpPr>
        <p:spPr>
          <a:xfrm>
            <a:off x="1143000" y="685800"/>
            <a:ext cx="4572000" cy="3429000"/>
          </a:xfrm>
          <a:ln/>
        </p:spPr>
      </p:sp>
      <p:sp>
        <p:nvSpPr>
          <p:cNvPr id="498691" name="Rectangle 3"/>
          <p:cNvSpPr>
            <a:spLocks noGrp="1" noChangeArrowheads="1"/>
          </p:cNvSpPr>
          <p:nvPr>
            <p:ph type="body" idx="1"/>
          </p:nvPr>
        </p:nvSpPr>
        <p:spPr>
          <a:xfrm>
            <a:off x="914093" y="4343401"/>
            <a:ext cx="5029815"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F86A4-5023-423A-9D5A-801B0438D5B6}" type="slidenum">
              <a:rPr lang="en-US"/>
              <a:pPr/>
              <a:t>30</a:t>
            </a:fld>
            <a:endParaRPr lang="en-US"/>
          </a:p>
        </p:txBody>
      </p:sp>
      <p:sp>
        <p:nvSpPr>
          <p:cNvPr id="470018" name="Rectangle 2"/>
          <p:cNvSpPr>
            <a:spLocks noGrp="1" noRot="1" noChangeAspect="1" noChangeArrowheads="1" noTextEdit="1"/>
          </p:cNvSpPr>
          <p:nvPr>
            <p:ph type="sldImg"/>
          </p:nvPr>
        </p:nvSpPr>
        <p:spPr>
          <a:xfrm>
            <a:off x="1143000" y="685800"/>
            <a:ext cx="4572000" cy="3429000"/>
          </a:xfrm>
          <a:ln/>
        </p:spPr>
      </p:sp>
      <p:sp>
        <p:nvSpPr>
          <p:cNvPr id="470019" name="Rectangle 3"/>
          <p:cNvSpPr>
            <a:spLocks noGrp="1" noChangeArrowheads="1"/>
          </p:cNvSpPr>
          <p:nvPr>
            <p:ph type="body" idx="1"/>
          </p:nvPr>
        </p:nvSpPr>
        <p:spPr>
          <a:xfrm>
            <a:off x="914093" y="4343401"/>
            <a:ext cx="5029815" cy="411480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13970C91-ED73-44B6-B89E-EC4FD48A8CFC}"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Adoption</a:t>
            </a:r>
            <a:r>
              <a:rPr lang="en-US" baseline="0" dirty="0" smtClean="0"/>
              <a:t> Challenges: </a:t>
            </a:r>
          </a:p>
          <a:p>
            <a:r>
              <a:rPr lang="en-US" dirty="0" smtClean="0"/>
              <a:t>User Adoption- “Fear” of change, Lack of information, Understanding end audience</a:t>
            </a:r>
          </a:p>
          <a:p>
            <a:r>
              <a:rPr lang="en-US" dirty="0" smtClean="0"/>
              <a:t>Training -</a:t>
            </a:r>
            <a:r>
              <a:rPr lang="en-US" baseline="0" dirty="0" smtClean="0"/>
              <a:t> </a:t>
            </a:r>
            <a:r>
              <a:rPr lang="en-US" dirty="0" smtClean="0"/>
              <a:t>Choosing proper method, Relevant material, Timing (not too soon or too late), Proper </a:t>
            </a:r>
            <a:r>
              <a:rPr lang="en-US" dirty="0" err="1" smtClean="0"/>
              <a:t>targetingIssue</a:t>
            </a:r>
            <a:r>
              <a:rPr lang="en-US" dirty="0" smtClean="0"/>
              <a:t> Management &amp; Resolution - Identification and classification, Scheduling fixes, Workarounds and communication</a:t>
            </a:r>
          </a:p>
          <a:p>
            <a:r>
              <a:rPr lang="en-US" dirty="0" smtClean="0"/>
              <a:t>Ongoing Support – Develop and communicate internal support structure,</a:t>
            </a:r>
            <a:r>
              <a:rPr lang="en-US" baseline="0" dirty="0" smtClean="0"/>
              <a:t> </a:t>
            </a:r>
            <a:r>
              <a:rPr lang="en-US" dirty="0" smtClean="0"/>
              <a:t>Maintain process, Consistent messaging,</a:t>
            </a:r>
            <a:r>
              <a:rPr lang="en-US" baseline="0" dirty="0" smtClean="0"/>
              <a:t> </a:t>
            </a:r>
            <a:r>
              <a:rPr lang="en-US" dirty="0" smtClean="0"/>
              <a:t>End user focused, Establish issue management</a:t>
            </a:r>
            <a:r>
              <a:rPr lang="en-US" baseline="0" dirty="0" smtClean="0"/>
              <a:t> system, Create a resolution </a:t>
            </a:r>
            <a:r>
              <a:rPr lang="en-US" dirty="0" smtClean="0"/>
              <a:t>strategy, </a:t>
            </a:r>
          </a:p>
          <a:p>
            <a:r>
              <a:rPr lang="en-US" dirty="0" smtClean="0"/>
              <a:t>Technology Platform &amp; Scalability- Upgrade and patch maintenance, Managing increased usage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Realization of ROI - </a:t>
            </a:r>
            <a:r>
              <a:rPr lang="en-US" sz="1200" dirty="0" smtClean="0"/>
              <a:t>Process efficiency gains,</a:t>
            </a:r>
            <a:r>
              <a:rPr lang="en-US" sz="1200" baseline="0" dirty="0" smtClean="0"/>
              <a:t> </a:t>
            </a:r>
            <a:r>
              <a:rPr lang="en-US" sz="1200" dirty="0" smtClean="0"/>
              <a:t>Compliancy “catches”,</a:t>
            </a:r>
            <a:r>
              <a:rPr lang="en-US" sz="1200" baseline="0" dirty="0" smtClean="0"/>
              <a:t> </a:t>
            </a:r>
            <a:r>
              <a:rPr lang="en-US" sz="1200" dirty="0" smtClean="0"/>
              <a:t>Visibility benefits</a:t>
            </a:r>
            <a:endParaRPr lang="en-US" dirty="0" smtClean="0"/>
          </a:p>
          <a:p>
            <a:r>
              <a:rPr lang="en-US" dirty="0" smtClean="0"/>
              <a:t>Governance -</a:t>
            </a:r>
            <a:r>
              <a:rPr lang="en-US" baseline="0" dirty="0" smtClean="0"/>
              <a:t> </a:t>
            </a:r>
            <a:r>
              <a:rPr lang="en-US" dirty="0" smtClean="0"/>
              <a:t>Process optimization, Expansion of application footprint, Maintain best practices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3970C91-ED73-44B6-B89E-EC4FD48A8CFC}"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PT_chap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209550"/>
            <a:ext cx="9144000" cy="7067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6" descr="R120_G137_B251-20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80400" y="6240463"/>
            <a:ext cx="588963"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610" name="Rectangle 2"/>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smtClean="0"/>
              <a:t>Click to edit Master title style</a:t>
            </a:r>
            <a:endParaRPr lang="en-US" dirty="0"/>
          </a:p>
        </p:txBody>
      </p:sp>
      <p:sp>
        <p:nvSpPr>
          <p:cNvPr id="68611" name="Rectangle 3"/>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100">
                <a:latin typeface="Calibri"/>
                <a:cs typeface="Calibri"/>
              </a:defRPr>
            </a:lvl1pPr>
          </a:lstStyle>
          <a:p>
            <a:r>
              <a:rPr lang="en-US" smtClean="0"/>
              <a:t>Click to edit Master subtitle style</a:t>
            </a:r>
            <a:endParaRPr lang="en-US" dirty="0"/>
          </a:p>
        </p:txBody>
      </p:sp>
    </p:spTree>
    <p:extLst>
      <p:ext uri="{BB962C8B-B14F-4D97-AF65-F5344CB8AC3E}">
        <p14:creationId xmlns="" xmlns:p14="http://schemas.microsoft.com/office/powerpoint/2010/main" val="51764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a:p>
        </p:txBody>
      </p:sp>
    </p:spTree>
    <p:extLst>
      <p:ext uri="{BB962C8B-B14F-4D97-AF65-F5344CB8AC3E}">
        <p14:creationId xmlns="" xmlns:p14="http://schemas.microsoft.com/office/powerpoint/2010/main" val="428761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a:p>
        </p:txBody>
      </p:sp>
    </p:spTree>
    <p:extLst>
      <p:ext uri="{BB962C8B-B14F-4D97-AF65-F5344CB8AC3E}">
        <p14:creationId xmlns="" xmlns:p14="http://schemas.microsoft.com/office/powerpoint/2010/main" val="222432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a:p>
        </p:txBody>
      </p:sp>
    </p:spTree>
    <p:extLst>
      <p:ext uri="{BB962C8B-B14F-4D97-AF65-F5344CB8AC3E}">
        <p14:creationId xmlns="" xmlns:p14="http://schemas.microsoft.com/office/powerpoint/2010/main" val="424196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a:p>
        </p:txBody>
      </p:sp>
    </p:spTree>
    <p:extLst>
      <p:ext uri="{BB962C8B-B14F-4D97-AF65-F5344CB8AC3E}">
        <p14:creationId xmlns="" xmlns:p14="http://schemas.microsoft.com/office/powerpoint/2010/main" val="301918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a:p>
        </p:txBody>
      </p:sp>
    </p:spTree>
    <p:extLst>
      <p:ext uri="{BB962C8B-B14F-4D97-AF65-F5344CB8AC3E}">
        <p14:creationId xmlns="" xmlns:p14="http://schemas.microsoft.com/office/powerpoint/2010/main" val="274420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a:p>
        </p:txBody>
      </p:sp>
    </p:spTree>
    <p:extLst>
      <p:ext uri="{BB962C8B-B14F-4D97-AF65-F5344CB8AC3E}">
        <p14:creationId xmlns="" xmlns:p14="http://schemas.microsoft.com/office/powerpoint/2010/main" val="114824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a:p>
        </p:txBody>
      </p:sp>
    </p:spTree>
    <p:extLst>
      <p:ext uri="{BB962C8B-B14F-4D97-AF65-F5344CB8AC3E}">
        <p14:creationId xmlns="" xmlns:p14="http://schemas.microsoft.com/office/powerpoint/2010/main" val="205237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a:p>
        </p:txBody>
      </p:sp>
    </p:spTree>
    <p:extLst>
      <p:ext uri="{BB962C8B-B14F-4D97-AF65-F5344CB8AC3E}">
        <p14:creationId xmlns="" xmlns:p14="http://schemas.microsoft.com/office/powerpoint/2010/main" val="30493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a:p>
        </p:txBody>
      </p:sp>
    </p:spTree>
    <p:extLst>
      <p:ext uri="{BB962C8B-B14F-4D97-AF65-F5344CB8AC3E}">
        <p14:creationId xmlns="" xmlns:p14="http://schemas.microsoft.com/office/powerpoint/2010/main" val="364765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52818F98-A04E-4F9D-9318-76A5AEE76075}" type="slidenum">
              <a:rPr lang="en-US" smtClean="0"/>
              <a:pPr/>
              <a:t>‹#›</a:t>
            </a:fld>
            <a:endParaRPr lang="en-US"/>
          </a:p>
        </p:txBody>
      </p:sp>
    </p:spTree>
    <p:extLst>
      <p:ext uri="{BB962C8B-B14F-4D97-AF65-F5344CB8AC3E}">
        <p14:creationId xmlns="" xmlns:p14="http://schemas.microsoft.com/office/powerpoint/2010/main" val="193400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82563" y="1874838"/>
            <a:ext cx="8686800" cy="4479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6"/>
          <p:cNvSpPr>
            <a:spLocks noChangeArrowheads="1"/>
          </p:cNvSpPr>
          <p:nvPr/>
        </p:nvSpPr>
        <p:spPr bwMode="black">
          <a:xfrm>
            <a:off x="3657600" y="6537325"/>
            <a:ext cx="1371600" cy="184150"/>
          </a:xfrm>
          <a:prstGeom prst="rect">
            <a:avLst/>
          </a:prstGeom>
          <a:noFill/>
          <a:ln w="9525">
            <a:noFill/>
            <a:miter lim="800000"/>
            <a:headEnd/>
            <a:tailEnd/>
          </a:ln>
        </p:spPr>
        <p:txBody>
          <a:bodyPr lIns="92075" tIns="46038" rIns="92075" bIns="46038"/>
          <a:lstStyle/>
          <a:p>
            <a:pPr algn="r">
              <a:lnSpc>
                <a:spcPct val="100000"/>
              </a:lnSpc>
              <a:defRPr/>
            </a:pPr>
            <a:r>
              <a:rPr lang="en-US" sz="800" dirty="0">
                <a:solidFill>
                  <a:schemeClr val="tx1"/>
                </a:solidFill>
                <a:latin typeface="Arial" charset="0"/>
                <a:ea typeface="ＭＳ Ｐゴシック" pitchFamily="34" charset="-128"/>
              </a:rPr>
              <a:t>© </a:t>
            </a:r>
            <a:r>
              <a:rPr lang="en-US" sz="800" dirty="0" smtClean="0">
                <a:solidFill>
                  <a:schemeClr val="tx1"/>
                </a:solidFill>
                <a:latin typeface="Arial" charset="0"/>
                <a:ea typeface="ＭＳ Ｐゴシック" pitchFamily="34" charset="-128"/>
              </a:rPr>
              <a:t>2013 </a:t>
            </a:r>
            <a:r>
              <a:rPr lang="en-US" sz="800" dirty="0">
                <a:solidFill>
                  <a:schemeClr val="tx1"/>
                </a:solidFill>
                <a:latin typeface="Arial" charset="0"/>
                <a:ea typeface="ＭＳ Ｐゴシック" pitchFamily="34" charset="-128"/>
              </a:rPr>
              <a:t>IBM Corporation</a:t>
            </a:r>
            <a:endParaRPr lang="en-US" sz="1800" dirty="0">
              <a:solidFill>
                <a:schemeClr val="tx1"/>
              </a:solidFill>
              <a:latin typeface="Arial" charset="0"/>
              <a:ea typeface="ＭＳ Ｐゴシック" pitchFamily="34" charset="-128"/>
            </a:endParaRPr>
          </a:p>
        </p:txBody>
      </p:sp>
      <p:sp>
        <p:nvSpPr>
          <p:cNvPr id="67591" name="Rectangle 7"/>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nSpc>
                <a:spcPct val="100000"/>
              </a:lnSpc>
              <a:defRPr sz="800">
                <a:solidFill>
                  <a:schemeClr val="tx1"/>
                </a:solidFill>
                <a:latin typeface="Arial" pitchFamily="34" charset="0"/>
                <a:ea typeface="ＭＳ Ｐゴシック" pitchFamily="34" charset="-128"/>
                <a:cs typeface="Arial" pitchFamily="34" charset="0"/>
              </a:defRPr>
            </a:lvl1pPr>
          </a:lstStyle>
          <a:p>
            <a:fld id="{2320AACF-F77F-4CC3-96EA-BEDB51F870ED}" type="slidenum">
              <a:rPr lang="en-US" smtClean="0"/>
              <a:pPr/>
              <a:t>‹#›</a:t>
            </a:fld>
            <a:endParaRPr lang="en-US" dirty="0"/>
          </a:p>
        </p:txBody>
      </p:sp>
      <p:pic>
        <p:nvPicPr>
          <p:cNvPr id="1029" name="Picture 10" descr="R120_G137_B251-200"/>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12" descr="PPT_interio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1905000" cy="1166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Rectangle 13"/>
          <p:cNvSpPr>
            <a:spLocks noGrp="1" noChangeArrowheads="1"/>
          </p:cNvSpPr>
          <p:nvPr>
            <p:ph type="title"/>
          </p:nvPr>
        </p:nvSpPr>
        <p:spPr bwMode="auto">
          <a:xfrm>
            <a:off x="1798638" y="198438"/>
            <a:ext cx="6354762" cy="639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cs typeface="+mj-cs"/>
        </a:defRPr>
      </a:lvl1pPr>
      <a:lvl2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2pPr>
      <a:lvl3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3pPr>
      <a:lvl4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4pPr>
      <a:lvl5pPr algn="l" rtl="0" eaLnBrk="1" fontAlgn="base" hangingPunct="1">
        <a:lnSpc>
          <a:spcPct val="90000"/>
        </a:lnSpc>
        <a:spcBef>
          <a:spcPct val="0"/>
        </a:spcBef>
        <a:spcAft>
          <a:spcPct val="0"/>
        </a:spcAft>
        <a:defRPr sz="4400" b="1">
          <a:solidFill>
            <a:schemeClr val="accent1"/>
          </a:solidFill>
          <a:latin typeface="Calibri" charset="0"/>
          <a:ea typeface="MS PGothic" pitchFamily="34" charset="-128"/>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1" fontAlgn="base" hangingPunct="1">
        <a:spcBef>
          <a:spcPct val="50000"/>
        </a:spcBef>
        <a:spcAft>
          <a:spcPct val="0"/>
        </a:spcAft>
        <a:buClr>
          <a:schemeClr val="tx1"/>
        </a:buClr>
        <a:buFont typeface="Wingdings" pitchFamily="2" charset="2"/>
        <a:buChar char="§"/>
        <a:defRPr sz="1600">
          <a:solidFill>
            <a:schemeClr val="tx1"/>
          </a:solidFill>
          <a:latin typeface="Calibri" pitchFamily="34" charset="0"/>
          <a:ea typeface="MS PGothic" pitchFamily="34" charset="-128"/>
          <a:cs typeface="+mn-cs"/>
        </a:defRPr>
      </a:lvl1pPr>
      <a:lvl2pPr marL="509588" indent="-163513" algn="l" rtl="0" eaLnBrk="1" fontAlgn="base" hangingPunct="1">
        <a:spcBef>
          <a:spcPct val="0"/>
        </a:spcBef>
        <a:spcAft>
          <a:spcPct val="0"/>
        </a:spcAft>
        <a:buClr>
          <a:schemeClr val="tx1"/>
        </a:buClr>
        <a:buFont typeface="Arial" pitchFamily="34" charset="0"/>
        <a:buChar char="–"/>
        <a:defRPr sz="1600">
          <a:solidFill>
            <a:schemeClr val="tx1"/>
          </a:solidFill>
          <a:latin typeface="Calibri" pitchFamily="34" charset="0"/>
          <a:ea typeface="MS PGothic" pitchFamily="34" charset="-128"/>
        </a:defRPr>
      </a:lvl2pPr>
      <a:lvl3pPr marL="855663" indent="-173038" algn="l" rtl="0" eaLnBrk="1" fontAlgn="base" hangingPunct="1">
        <a:spcBef>
          <a:spcPct val="0"/>
        </a:spcBef>
        <a:spcAft>
          <a:spcPct val="0"/>
        </a:spcAft>
        <a:buClr>
          <a:schemeClr val="tx1"/>
        </a:buClr>
        <a:buChar char="•"/>
        <a:defRPr sz="1600">
          <a:solidFill>
            <a:schemeClr val="tx1"/>
          </a:solidFill>
          <a:latin typeface="Calibri" pitchFamily="34" charset="0"/>
          <a:ea typeface="MS PGothic" pitchFamily="34" charset="-128"/>
        </a:defRPr>
      </a:lvl3pPr>
      <a:lvl4pPr marL="1203325" indent="-173038"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MS PGothic" pitchFamily="34" charset="-128"/>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dirty="0" smtClean="0"/>
              <a:t/>
            </a:r>
            <a:br>
              <a:rPr lang="en-US" dirty="0" smtClean="0"/>
            </a:br>
            <a:r>
              <a:rPr lang="en-US" dirty="0" smtClean="0"/>
              <a:t>Contract Management Implementation</a:t>
            </a:r>
            <a:br>
              <a:rPr lang="en-US" dirty="0" smtClean="0"/>
            </a:br>
            <a:r>
              <a:rPr lang="en-US" dirty="0" smtClean="0"/>
              <a:t/>
            </a:r>
            <a:br>
              <a:rPr lang="en-US" dirty="0" smtClean="0"/>
            </a:br>
            <a:r>
              <a:rPr lang="en-US" dirty="0" smtClean="0"/>
              <a:t/>
            </a:r>
            <a:br>
              <a:rPr lang="en-US" dirty="0" smtClean="0"/>
            </a:br>
            <a:endParaRPr lang="en-US" sz="1200" b="0" i="1" dirty="0" smtClean="0"/>
          </a:p>
        </p:txBody>
      </p:sp>
      <p:sp>
        <p:nvSpPr>
          <p:cNvPr id="5123" name="Rectangle 4"/>
          <p:cNvSpPr>
            <a:spLocks noChangeArrowheads="1"/>
          </p:cNvSpPr>
          <p:nvPr/>
        </p:nvSpPr>
        <p:spPr bwMode="auto">
          <a:xfrm>
            <a:off x="4257675" y="5305425"/>
            <a:ext cx="4705350" cy="338554"/>
          </a:xfrm>
          <a:prstGeom prst="rect">
            <a:avLst/>
          </a:prstGeom>
          <a:noFill/>
          <a:ln w="12700">
            <a:noFill/>
            <a:miter lim="800000"/>
            <a:headEnd/>
            <a:tailEnd/>
          </a:ln>
        </p:spPr>
        <p:txBody>
          <a:bodyPr>
            <a:spAutoFit/>
          </a:bodyPr>
          <a:lstStyle/>
          <a:p>
            <a:pPr algn="r"/>
            <a:r>
              <a:rPr lang="en-US" sz="1600" dirty="0" smtClean="0">
                <a:latin typeface="Verdana" pitchFamily="34" charset="0"/>
              </a:rPr>
              <a:t>August, 2013</a:t>
            </a:r>
            <a:endParaRPr lang="en-US" sz="1600" dirty="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6096000" cy="685800"/>
          </a:xfrm>
        </p:spPr>
        <p:txBody>
          <a:bodyPr/>
          <a:lstStyle/>
          <a:p>
            <a:r>
              <a:rPr lang="en-US" dirty="0" smtClean="0"/>
              <a:t>Client Kickoff Meeting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10</a:t>
            </a:fld>
            <a:endParaRPr lang="en-US"/>
          </a:p>
        </p:txBody>
      </p:sp>
      <p:sp>
        <p:nvSpPr>
          <p:cNvPr id="4" name="Rectangle 2"/>
          <p:cNvSpPr>
            <a:spLocks noChangeArrowheads="1"/>
          </p:cNvSpPr>
          <p:nvPr/>
        </p:nvSpPr>
        <p:spPr bwMode="auto">
          <a:xfrm>
            <a:off x="320674" y="1143000"/>
            <a:ext cx="8594725" cy="51816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This is </a:t>
            </a:r>
            <a:r>
              <a:rPr lang="en-US" sz="1600" dirty="0" smtClean="0"/>
              <a:t>NOT a technical or IT meeting, but a Business one.</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Try to get commitment for a full week, but there may be resistance.</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IT people are not usually invited, because you generally try to have the solution hosted instead of on-premise.</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It is desirable for the customer to have their processes documented in advance, but it is probably not worth having them do this solely for the ECM project.</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The direction should be to figure out what you’re trying to achieve in ECM, instead of how to implement the current process (which may not be that great).  How can they get the same results, but more effectively and efficiently?</a:t>
            </a:r>
          </a:p>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Agenda:</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Team Introductions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Discuss the </a:t>
            </a:r>
            <a:r>
              <a:rPr lang="en-US" sz="1600" b="0" dirty="0" smtClean="0"/>
              <a:t>success factors for th</a:t>
            </a:r>
            <a:r>
              <a:rPr lang="en-US" sz="1600" dirty="0" smtClean="0"/>
              <a:t>e meeting: a common understanding of the implementation project, identification of the stakeholders, and alignment of scope</a:t>
            </a:r>
            <a:endParaRPr lang="en-US" sz="1600" b="0" dirty="0" smtClean="0"/>
          </a:p>
          <a:p>
            <a:pPr marL="635000" lvl="1" indent="-177800" eaLnBrk="0" hangingPunct="0">
              <a:lnSpc>
                <a:spcPct val="90000"/>
              </a:lnSpc>
              <a:spcBef>
                <a:spcPct val="50000"/>
              </a:spcBef>
              <a:buClr>
                <a:srgbClr val="990000"/>
              </a:buClr>
              <a:buSzPct val="75000"/>
              <a:buFont typeface="Wingdings" pitchFamily="2" charset="2"/>
              <a:buChar char="§"/>
            </a:pPr>
            <a:r>
              <a:rPr lang="en-US" sz="1600" b="0" dirty="0" smtClean="0"/>
              <a:t>Project Objectives (the Client’s)</a:t>
            </a:r>
          </a:p>
          <a:p>
            <a:pPr marL="635000" lvl="1" indent="-177800" eaLnBrk="0" hangingPunct="0">
              <a:lnSpc>
                <a:spcPct val="90000"/>
              </a:lnSpc>
              <a:spcBef>
                <a:spcPct val="50000"/>
              </a:spcBef>
              <a:buClr>
                <a:srgbClr val="990000"/>
              </a:buClr>
              <a:buSzPct val="75000"/>
              <a:buFont typeface="Wingdings" pitchFamily="2" charset="2"/>
              <a:buChar char="§"/>
            </a:pPr>
            <a:r>
              <a:rPr lang="en-US" sz="1600" b="0" dirty="0" smtClean="0"/>
              <a:t>Scope of the project</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Discussion of the Emptoris implementation methodology</a:t>
            </a:r>
          </a:p>
          <a:p>
            <a:pPr marL="635000" lvl="1" indent="-177800" eaLnBrk="0" hangingPunct="0">
              <a:lnSpc>
                <a:spcPct val="90000"/>
              </a:lnSpc>
              <a:spcBef>
                <a:spcPct val="50000"/>
              </a:spcBef>
              <a:buClr>
                <a:srgbClr val="990000"/>
              </a:buClr>
              <a:buSzPct val="75000"/>
              <a:buFont typeface="Wingdings" pitchFamily="2" charset="2"/>
              <a:buChar char="§"/>
            </a:pPr>
            <a:r>
              <a:rPr lang="en-US" sz="1600" b="0" dirty="0" smtClean="0"/>
              <a:t>Schedule; Next Steps; Questions</a:t>
            </a:r>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682625" lvl="1" indent="-225425"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Client Kickoff Meeting, cont.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11</a:t>
            </a:fld>
            <a:endParaRPr lang="en-US"/>
          </a:p>
        </p:txBody>
      </p:sp>
      <p:sp>
        <p:nvSpPr>
          <p:cNvPr id="4"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Team Introductions: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Each person:</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identifies himself/herself and his/her expected role in the project</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describes what the project goals and objectives should be</a:t>
            </a:r>
          </a:p>
          <a:p>
            <a:pPr marL="635000" lvl="1" indent="-177800" eaLnBrk="0" hangingPunct="0">
              <a:lnSpc>
                <a:spcPct val="90000"/>
              </a:lnSpc>
              <a:spcBef>
                <a:spcPct val="50000"/>
              </a:spcBef>
              <a:buClr>
                <a:srgbClr val="990000"/>
              </a:buClr>
              <a:buSzPct val="75000"/>
              <a:buFont typeface="Wingdings" pitchFamily="2" charset="2"/>
              <a:buChar char="§"/>
            </a:pPr>
            <a:r>
              <a:rPr lang="en-US" sz="1600" b="0" dirty="0" smtClean="0"/>
              <a:t>As implementation person, try to identify the key people and/or power players</a:t>
            </a:r>
          </a:p>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Success Factors: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Objective of IBM PSO/Partner implementation team is to sell S/W and Services</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Need to get in and get out without having to come back; if this happens, the customer is happy, leading to more business and a possible reference.</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Achieve clarity on gaps / pain points in the current process; there must be some, otherwise why are they buying ECM?</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Sometimes these come from the bottom up (e.g., current system is too hard to administer), sometimes top down (e.g., I don’t know how many providers we have)</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Try to achieve the definition of 75% of the new contracting process and set up the first steps of a design workshop</a:t>
            </a:r>
          </a:p>
          <a:p>
            <a:pPr marL="1092200" lvl="2" indent="-177800" eaLnBrk="0" hangingPunct="0">
              <a:lnSpc>
                <a:spcPct val="90000"/>
              </a:lnSpc>
              <a:spcBef>
                <a:spcPct val="50000"/>
              </a:spcBef>
              <a:buClr>
                <a:srgbClr val="990000"/>
              </a:buClr>
              <a:buSzPct val="75000"/>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682625" lvl="1" indent="-225425"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Client Kickoff Meeting, cont.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12</a:t>
            </a:fld>
            <a:endParaRPr lang="en-US"/>
          </a:p>
        </p:txBody>
      </p:sp>
      <p:sp>
        <p:nvSpPr>
          <p:cNvPr id="4"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Project Scope </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This is extremely important</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See if the customer knows how many roles, templates, etc. there currently are; usually they don’t have much of a clue</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You need to set the groundwork for asking for more money if it’s needed, and you can’t do that if there’s no agreement on exactly how many deliverables will be produced by the project.</a:t>
            </a:r>
          </a:p>
          <a:p>
            <a:pPr marL="635000" lvl="1" indent="-177800" eaLnBrk="0" hangingPunct="0">
              <a:lnSpc>
                <a:spcPct val="90000"/>
              </a:lnSpc>
              <a:spcBef>
                <a:spcPct val="50000"/>
              </a:spcBef>
              <a:buClr>
                <a:srgbClr val="990000"/>
              </a:buClr>
              <a:buSzPct val="75000"/>
            </a:pPr>
            <a:r>
              <a:rPr lang="en-US" sz="1600" dirty="0" smtClean="0"/>
              <a:t>(continued on next slide)</a:t>
            </a:r>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Kickoff / Project Scope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13</a:t>
            </a:fld>
            <a:endParaRPr lang="en-US"/>
          </a:p>
        </p:txBody>
      </p:sp>
      <p:sp>
        <p:nvSpPr>
          <p:cNvPr id="4"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Typical Project Scope and quantities included</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(This information goes into the </a:t>
            </a:r>
            <a:r>
              <a:rPr lang="en-US" sz="1600" dirty="0" err="1" smtClean="0"/>
              <a:t>SoW</a:t>
            </a:r>
            <a:r>
              <a:rPr lang="en-US" sz="1600" dirty="0" smtClean="0"/>
              <a:t> and defines what PSO is responsible for.  The customer can add extras as needed, with pricing as agreed to.)</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N (~3) contract templates of N (~20) pages each, including Terms, Clauses, and formatting</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&lt;= N (~15) Notification Templates (email content)</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&lt;= N (~15) Event-Notification definitions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&lt;= N (~10) Approvals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Security model, including &lt;~5 roles (always including at least Contract Creator, Read, and Edit, and possibly Report and Administer)</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Interview Wizard (&lt;~25 steps, ~50 conditions)</a:t>
            </a:r>
          </a:p>
          <a:p>
            <a:pPr marL="635000" lvl="1" indent="-177800" eaLnBrk="0" hangingPunct="0">
              <a:lnSpc>
                <a:spcPct val="90000"/>
              </a:lnSpc>
              <a:spcBef>
                <a:spcPct val="50000"/>
              </a:spcBef>
              <a:buClr>
                <a:srgbClr val="990000"/>
              </a:buClr>
              <a:buSzPct val="75000"/>
            </a:pPr>
            <a:endParaRPr lang="en-US" sz="160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Client Kickoff Meeting, cont.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14</a:t>
            </a:fld>
            <a:endParaRPr lang="en-US"/>
          </a:p>
        </p:txBody>
      </p:sp>
      <p:sp>
        <p:nvSpPr>
          <p:cNvPr id="4"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Project Objectives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Usually these should be relatively clear, because the customer has committed funds to the project.</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Provide the customer with 1-2 blank slides and ask them to fill in in advance</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Sample objectives:</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Improve prioritization of contract processing, rather than whoever yells loudest; one way to facilitate this is by tailoring the home page to sort contracts by status and revenue</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Reduce legal exposure through consistency of terms &amp; conditions by pulling them from clause library; no rogue clauses; no ad hoc discounts; avoid situations like a standard 10% discount, which is much different on a $10M contract than a $10K</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Increase the awareness of upcoming contract expirations, which will lead to proactive sales.  Improve communications in general (via Notifications).</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Enable metrics and performance measurement</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Build a foundation for scalability through workload balancing; e.g., have different people work on different contract sizes, and add more as needed for key ones  </a:t>
            </a:r>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Client Kickoff Meeting, cont.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15</a:t>
            </a:fld>
            <a:endParaRPr lang="en-US"/>
          </a:p>
        </p:txBody>
      </p:sp>
      <p:sp>
        <p:nvSpPr>
          <p:cNvPr id="4"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Project Objectives, cont.</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More sample objectives:</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Distribute user self-help functionality (in the form of Guidelines and Descriptions for clauses).  Ongoing focus in general on making life easier for the mass of users, with just a bit more effort by administrators.</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Improve controls</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Accelerate negotiations; e.g., one client was able to reduce payment terms from 100 days to 30 days.  Use approvals only when needed (over some threshold).</a:t>
            </a:r>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Analyze Phase: Specific Topics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16</a:t>
            </a:fld>
            <a:endParaRPr lang="en-US"/>
          </a:p>
        </p:txBody>
      </p:sp>
      <p:sp>
        <p:nvSpPr>
          <p:cNvPr id="4"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pPr>
            <a:r>
              <a:rPr lang="en-US" sz="1600" dirty="0" smtClean="0"/>
              <a:t>The following topics should be discussed  during the Analyze Phase meetings:</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Contracting process in general</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Organization structure (including the need for internal and external roles, user groups, and the definition of what the different personnel should be allowed to see)</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Recall that members of a parent organization can see contracts in child organizations, but not vice-versa, so Legal (as usual “system owner”) could be at the top, with groups such as HR, IT, and Sales as children</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Defining placeholder organizations can help ease changes in future (</a:t>
            </a:r>
            <a:r>
              <a:rPr lang="en-US" sz="1600" dirty="0" err="1" smtClean="0"/>
              <a:t>reorgs</a:t>
            </a:r>
            <a:r>
              <a:rPr lang="en-US" sz="1600" dirty="0" smtClean="0"/>
              <a:t>, etc.)</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Need for multi-party contracts that can be more easily managed through Lines functionality added in V10.0.1	</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Need for Contract Classes for searching and filtering contracts and selecting clauses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E.g., Master Services Agreement for IT, Master Services Agreement for HR, …</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Use of Approvals: what the ECM capability is, and how will customer use it</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Factor in Reviews vs. Approvals, and the fact that tracking occurs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Ability to have built-in approvals is key for many customers.  They may have an Approval Matrix already; e.g., John needs to approve contracts over $50K; no negotiation is allowed on contracts under $5K (not worth it)</a:t>
            </a:r>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6248400" cy="685800"/>
          </a:xfrm>
        </p:spPr>
        <p:txBody>
          <a:bodyPr/>
          <a:lstStyle/>
          <a:p>
            <a:r>
              <a:rPr lang="en-US" sz="3000" dirty="0" smtClean="0"/>
              <a:t>Analyze Phase: Specific Topics, cont.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17</a:t>
            </a:fld>
            <a:endParaRPr lang="en-US"/>
          </a:p>
        </p:txBody>
      </p:sp>
      <p:sp>
        <p:nvSpPr>
          <p:cNvPr id="4" name="Rectangle 2"/>
          <p:cNvSpPr>
            <a:spLocks noChangeArrowheads="1"/>
          </p:cNvSpPr>
          <p:nvPr/>
        </p:nvSpPr>
        <p:spPr bwMode="auto">
          <a:xfrm>
            <a:off x="304800" y="9906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Conventions for names and values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For object names, such as Terms, Clause Templates, and Contract Templates, and Contracts.   Tracking Terms such as Risk Level may not be evident to client.</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Use of Value Lists as much as possible, especially for important Terms and Properties, to avoid the rogue values that make searching and reporting difficult.  </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Notifications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Make sure client is clear on the use of templates and the fact that they can include detailed user instructions in them.</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Usage: who should receive notifications, and when</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Use of Interviews for creating first draft of contracts, and since wizard cannot be used against a draft, you want to have the interviews incorporate as much as possible into draft. </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Review at a high level any integrations, such as with Salesforce.com.  This discussion typically revolves around data fields and their availability. </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Review ECM contract structure and break down a typical client contract into clauses of inseparable and reusable chunks of text.  Boilerplate that never changes can be in one big clause.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Design Phase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18</a:t>
            </a:fld>
            <a:endParaRPr lang="en-US"/>
          </a:p>
        </p:txBody>
      </p:sp>
      <p:sp>
        <p:nvSpPr>
          <p:cNvPr id="4"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
        <p:nvSpPr>
          <p:cNvPr id="5" name="Rectangle 2"/>
          <p:cNvSpPr>
            <a:spLocks noChangeArrowheads="1"/>
          </p:cNvSpPr>
          <p:nvPr/>
        </p:nvSpPr>
        <p:spPr bwMode="auto">
          <a:xfrm>
            <a:off x="304800" y="1066800"/>
            <a:ext cx="8594725" cy="54864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This phase can be simply described: you essentially go through the same steps as the Analyze phase, except in more detail.</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You may also put some prototype constructs into the system, but note the following:</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If you want to create both Production and Development/Test environments, it is recommended to start implementing in </a:t>
            </a:r>
            <a:r>
              <a:rPr lang="en-US" sz="1600" i="1" dirty="0" smtClean="0"/>
              <a:t>Production</a:t>
            </a:r>
            <a:r>
              <a:rPr lang="en-US" sz="1600" dirty="0" smtClean="0"/>
              <a:t>, then copy this environment.  The main reason is that it is difficult to preserve all objects when copying.  </a:t>
            </a:r>
          </a:p>
          <a:p>
            <a:pPr marL="1092200" lvl="2" indent="-177800" eaLnBrk="0" hangingPunct="0">
              <a:lnSpc>
                <a:spcPct val="90000"/>
              </a:lnSpc>
              <a:spcBef>
                <a:spcPct val="50000"/>
              </a:spcBef>
              <a:buClr>
                <a:srgbClr val="990000"/>
              </a:buClr>
              <a:buSzPct val="75000"/>
            </a:pPr>
            <a:r>
              <a:rPr lang="en-US" sz="1600" smtClean="0"/>
              <a:t>    Attachments </a:t>
            </a:r>
            <a:r>
              <a:rPr lang="en-US" sz="1600" dirty="0" smtClean="0"/>
              <a:t>are stored separately from contracts in the ECM repository, so it is possible to omit attachments when cloning an environment.</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Specific topics to cover in detail:</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Organizations</a:t>
            </a:r>
          </a:p>
          <a:p>
            <a:pPr marL="635000" lvl="1" indent="-177800" eaLnBrk="0" hangingPunct="0">
              <a:lnSpc>
                <a:spcPct val="90000"/>
              </a:lnSpc>
              <a:buClr>
                <a:srgbClr val="990000"/>
              </a:buClr>
              <a:buSzPct val="75000"/>
              <a:buFont typeface="Wingdings" pitchFamily="2" charset="2"/>
              <a:buChar char="§"/>
            </a:pPr>
            <a:r>
              <a:rPr lang="en-US" sz="1600" dirty="0" smtClean="0"/>
              <a:t>Classes</a:t>
            </a:r>
          </a:p>
          <a:p>
            <a:pPr marL="635000" lvl="1" indent="-177800" eaLnBrk="0" hangingPunct="0">
              <a:lnSpc>
                <a:spcPct val="90000"/>
              </a:lnSpc>
              <a:buClr>
                <a:srgbClr val="990000"/>
              </a:buClr>
              <a:buSzPct val="75000"/>
              <a:buFont typeface="Wingdings" pitchFamily="2" charset="2"/>
              <a:buChar char="§"/>
            </a:pPr>
            <a:r>
              <a:rPr lang="en-US" sz="1600" dirty="0" smtClean="0"/>
              <a:t>Notifications</a:t>
            </a:r>
          </a:p>
          <a:p>
            <a:pPr marL="635000" lvl="1" indent="-177800" eaLnBrk="0" hangingPunct="0">
              <a:lnSpc>
                <a:spcPct val="90000"/>
              </a:lnSpc>
              <a:buClr>
                <a:srgbClr val="990000"/>
              </a:buClr>
              <a:buSzPct val="75000"/>
              <a:buFont typeface="Wingdings" pitchFamily="2" charset="2"/>
              <a:buChar char="§"/>
            </a:pPr>
            <a:r>
              <a:rPr lang="en-US" sz="1600" dirty="0" smtClean="0"/>
              <a:t>Security</a:t>
            </a:r>
          </a:p>
          <a:p>
            <a:pPr marL="635000" lvl="1" indent="-177800" eaLnBrk="0" hangingPunct="0">
              <a:lnSpc>
                <a:spcPct val="90000"/>
              </a:lnSpc>
              <a:buClr>
                <a:srgbClr val="990000"/>
              </a:buClr>
              <a:buSzPct val="75000"/>
              <a:buFont typeface="Wingdings" pitchFamily="2" charset="2"/>
              <a:buChar char="§"/>
            </a:pPr>
            <a:r>
              <a:rPr lang="en-US" sz="1600" dirty="0" smtClean="0"/>
              <a:t>Terms</a:t>
            </a:r>
          </a:p>
          <a:p>
            <a:pPr marL="635000" lvl="1" indent="-177800" eaLnBrk="0" hangingPunct="0">
              <a:lnSpc>
                <a:spcPct val="90000"/>
              </a:lnSpc>
              <a:buClr>
                <a:srgbClr val="990000"/>
              </a:buClr>
              <a:buSzPct val="75000"/>
              <a:buFont typeface="Wingdings" pitchFamily="2" charset="2"/>
              <a:buChar char="§"/>
            </a:pPr>
            <a:r>
              <a:rPr lang="en-US" sz="1600" dirty="0" smtClean="0"/>
              <a:t>Approvals</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You should plan to hold the following Design Workshops:</a:t>
            </a:r>
          </a:p>
          <a:p>
            <a:pPr marL="800100" lvl="1" indent="-342900" eaLnBrk="0" hangingPunct="0">
              <a:lnSpc>
                <a:spcPct val="90000"/>
              </a:lnSpc>
              <a:spcBef>
                <a:spcPct val="50000"/>
              </a:spcBef>
              <a:buClr>
                <a:srgbClr val="990000"/>
              </a:buClr>
              <a:buSzPct val="75000"/>
              <a:buFont typeface="+mj-lt"/>
              <a:buAutoNum type="arabicPeriod"/>
            </a:pPr>
            <a:r>
              <a:rPr lang="en-US" sz="1600" dirty="0" smtClean="0"/>
              <a:t>Contract Breakdown (1-2 hours).  Look at what’s been done to date and can be turned over to the ECM project.</a:t>
            </a:r>
          </a:p>
          <a:p>
            <a:pPr marL="800100" lvl="1" indent="-342900" eaLnBrk="0" hangingPunct="0">
              <a:lnSpc>
                <a:spcPct val="90000"/>
              </a:lnSpc>
              <a:buClr>
                <a:srgbClr val="990000"/>
              </a:buClr>
              <a:buSzPct val="75000"/>
              <a:buFont typeface="+mj-lt"/>
              <a:buAutoNum type="arabicPeriod"/>
            </a:pPr>
            <a:r>
              <a:rPr lang="en-US" sz="1600" dirty="0" smtClean="0"/>
              <a:t>Initial design of contract process</a:t>
            </a:r>
          </a:p>
          <a:p>
            <a:pPr marL="800100" lvl="1" indent="-342900" eaLnBrk="0" hangingPunct="0">
              <a:lnSpc>
                <a:spcPct val="90000"/>
              </a:lnSpc>
              <a:buClr>
                <a:srgbClr val="990000"/>
              </a:buClr>
              <a:buSzPct val="75000"/>
              <a:buFont typeface="+mj-lt"/>
              <a:buAutoNum type="arabicPeriod"/>
            </a:pPr>
            <a:r>
              <a:rPr lang="en-US" sz="1600" dirty="0" smtClean="0"/>
              <a:t>Others as needed on specific topics, such as those above.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Build Phase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19</a:t>
            </a:fld>
            <a:endParaRPr lang="en-US"/>
          </a:p>
        </p:txBody>
      </p:sp>
      <p:sp>
        <p:nvSpPr>
          <p:cNvPr id="4"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
        <p:nvSpPr>
          <p:cNvPr id="5"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Here you start implementing and testing all of the constructs from the Design phase</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Not too much needs to be said, but be aware that </a:t>
            </a:r>
            <a:r>
              <a:rPr lang="en-US" sz="1600" dirty="0" err="1" smtClean="0"/>
              <a:t>SoW’s</a:t>
            </a:r>
            <a:r>
              <a:rPr lang="en-US" sz="1600" dirty="0" smtClean="0"/>
              <a:t> tend to cover Implementation and unit testing only </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Also need to cover “Process” testing, or initial User Acceptance Test</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PSO can provide sample test scripts</a:t>
            </a:r>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6096000" cy="609600"/>
          </a:xfrm>
        </p:spPr>
        <p:txBody>
          <a:bodyPr/>
          <a:lstStyle/>
          <a:p>
            <a:r>
              <a:rPr lang="en-US" dirty="0" smtClean="0"/>
              <a:t>Implementation  Process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2</a:t>
            </a:fld>
            <a:endParaRPr lang="en-US"/>
          </a:p>
        </p:txBody>
      </p:sp>
      <p:sp>
        <p:nvSpPr>
          <p:cNvPr id="4" name="Rectangle 3"/>
          <p:cNvSpPr/>
          <p:nvPr/>
        </p:nvSpPr>
        <p:spPr>
          <a:xfrm>
            <a:off x="609600" y="914400"/>
            <a:ext cx="7924800" cy="6124754"/>
          </a:xfrm>
          <a:prstGeom prst="rect">
            <a:avLst/>
          </a:prstGeom>
        </p:spPr>
        <p:txBody>
          <a:bodyPr wrap="square">
            <a:spAutoFit/>
          </a:bodyPr>
          <a:lstStyle/>
          <a:p>
            <a:r>
              <a:rPr lang="en-US" sz="1700" dirty="0" smtClean="0"/>
              <a:t>An ECM implementation project typically takes 6-9 months, with the shortest around 3 months.  Projects have five phases:</a:t>
            </a:r>
          </a:p>
          <a:p>
            <a:endParaRPr lang="en-US" sz="1700" dirty="0" smtClean="0"/>
          </a:p>
          <a:p>
            <a:pPr marL="342900" indent="-342900">
              <a:buFont typeface="+mj-lt"/>
              <a:buAutoNum type="arabicPeriod"/>
            </a:pPr>
            <a:r>
              <a:rPr lang="en-US" sz="1700" dirty="0" smtClean="0"/>
              <a:t>Pre-implementation</a:t>
            </a:r>
          </a:p>
          <a:p>
            <a:pPr marL="342900" indent="-342900">
              <a:buFont typeface="+mj-lt"/>
              <a:buAutoNum type="arabicPeriod"/>
            </a:pPr>
            <a:r>
              <a:rPr lang="en-US" sz="1700" dirty="0" smtClean="0"/>
              <a:t>Analyze (project preparation, including Kickoff meeting)</a:t>
            </a:r>
          </a:p>
          <a:p>
            <a:pPr marL="342900" indent="-342900">
              <a:buFont typeface="+mj-lt"/>
              <a:buAutoNum type="arabicPeriod"/>
            </a:pPr>
            <a:r>
              <a:rPr lang="en-US" sz="1700" dirty="0" smtClean="0"/>
              <a:t>Design</a:t>
            </a:r>
          </a:p>
          <a:p>
            <a:pPr marL="342900" indent="-342900">
              <a:buFont typeface="+mj-lt"/>
              <a:buAutoNum type="arabicPeriod"/>
            </a:pPr>
            <a:r>
              <a:rPr lang="en-US" sz="1700" dirty="0" smtClean="0"/>
              <a:t>Build (Configure and Load)</a:t>
            </a:r>
          </a:p>
          <a:p>
            <a:pPr marL="342900" indent="-342900">
              <a:buFont typeface="+mj-lt"/>
              <a:buAutoNum type="arabicPeriod"/>
            </a:pPr>
            <a:r>
              <a:rPr lang="en-US" sz="1700" dirty="0" smtClean="0"/>
              <a:t>Qualify/Adopt (Deploy)</a:t>
            </a:r>
          </a:p>
          <a:p>
            <a:pPr marL="342900" indent="-342900"/>
            <a:endParaRPr lang="en-US" sz="1700" dirty="0" smtClean="0"/>
          </a:p>
          <a:p>
            <a:r>
              <a:rPr lang="en-US" sz="1700" dirty="0" smtClean="0"/>
              <a:t>Getting signoffs on the deliverables of each phase is very important, especially in case things don’t go well. </a:t>
            </a:r>
          </a:p>
          <a:p>
            <a:endParaRPr lang="en-US" sz="1700" dirty="0" smtClean="0"/>
          </a:p>
          <a:p>
            <a:r>
              <a:rPr lang="en-US" sz="1700" dirty="0" smtClean="0"/>
              <a:t>Requirements: </a:t>
            </a:r>
          </a:p>
          <a:p>
            <a:pPr marL="432000" lvl="1"/>
            <a:endParaRPr lang="en-US" sz="1700" dirty="0" smtClean="0"/>
          </a:p>
          <a:p>
            <a:pPr marL="432000" lvl="1"/>
            <a:r>
              <a:rPr lang="en-US" sz="1700" dirty="0" smtClean="0"/>
              <a:t>The client’s requirements should have been written down before even starting the project; otherwise, how would they later be able to know if the project was successful?  The RFP could contain the requirements.</a:t>
            </a:r>
          </a:p>
          <a:p>
            <a:pPr marL="432000" lvl="1"/>
            <a:endParaRPr lang="en-US" sz="1700" dirty="0" smtClean="0"/>
          </a:p>
          <a:p>
            <a:pPr marL="432000" lvl="1"/>
            <a:r>
              <a:rPr lang="en-US" sz="1700" dirty="0" smtClean="0"/>
              <a:t>The Emptoris PSO (Professional Services Organization, aka Lab Services) project, possibly in conjunction with a partner, establishes the specific requirements for the implementation, based, of course, on the client’s overall requirements. </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Qualify (Deploy) Phase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20</a:t>
            </a:fld>
            <a:endParaRPr lang="en-US"/>
          </a:p>
        </p:txBody>
      </p:sp>
      <p:sp>
        <p:nvSpPr>
          <p:cNvPr id="4"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
        <p:nvSpPr>
          <p:cNvPr id="5"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During this phase the final testing and deployment of ECM takes place.</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Key tasks during this phase:</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Phased deployment is strongly recommended</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Get feedback from a small set of users first</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Business procedures also need testing and refinement</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Just prior to deployment (so that students don’t forget what they need to know), engage in final training sessions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Make sure that customer takes charge of the content in any legacy contract loading.  It can be easy to get bogged down in worst-case scenarios of scanning and identification of metadata for paper contracts.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Transition from support by implementation team to IBM Emptoris Support group</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Go Live!</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Finalize project documentation</a:t>
            </a:r>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438"/>
            <a:ext cx="6172200" cy="639762"/>
          </a:xfrm>
        </p:spPr>
        <p:txBody>
          <a:bodyPr/>
          <a:lstStyle/>
          <a:p>
            <a:r>
              <a:rPr lang="en-US" dirty="0" smtClean="0"/>
              <a:t>Issues that may arise</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2"/>
          <p:cNvSpPr>
            <a:spLocks noChangeArrowheads="1"/>
          </p:cNvSpPr>
          <p:nvPr/>
        </p:nvSpPr>
        <p:spPr bwMode="auto">
          <a:xfrm>
            <a:off x="304800" y="1066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Customer may be used to their own contract storage structure, such as having withdrawn or completed contracts stored separately</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Q: “How can we function with all contracts in one place?”</a:t>
            </a:r>
          </a:p>
          <a:p>
            <a:pPr marL="635000" lvl="1" indent="-177800" eaLnBrk="0" hangingPunct="0">
              <a:lnSpc>
                <a:spcPct val="90000"/>
              </a:lnSpc>
              <a:spcBef>
                <a:spcPct val="50000"/>
              </a:spcBef>
              <a:buClr>
                <a:srgbClr val="990000"/>
              </a:buClr>
              <a:buSzPct val="75000"/>
              <a:buFont typeface="Wingdings" pitchFamily="2" charset="2"/>
              <a:buChar char="§"/>
            </a:pPr>
            <a:r>
              <a:rPr lang="en-US" sz="1600" b="0" dirty="0" smtClean="0"/>
              <a:t>A1:  Search capability and user portal can easily filter down to the contracts of interest</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A2:  Security can be set up to limit access for given users to a specific subset</a:t>
            </a: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Starting with overly complex setups can turn customers off.  Start with simple contract management, e.g., in Approval requirements, until users get familiar with the system.</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ECM can be really hard for customers to understand, due to its complexity (e.g., there are many more product publications for ECM than for Sourcing or Spend, for example).  They may get locked in on a concept once they understand it (or think they do), and not be open to alternatives; e.g., Terms vs. Lines.</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To properly implement ECM, expertise in Word styles and formatting is required. How to fix wrong indentation in contracts, or auto numbering that doesn’t increment?  You need to find at least one customer person who can deal with this after the implementation project ends.</a:t>
            </a:r>
          </a:p>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Term Approvals (e.g., if contract value is $1M, get approval) can be misunderstood. The problem is that approval is based on the </a:t>
            </a:r>
            <a:r>
              <a:rPr lang="en-US" sz="1600" b="1" dirty="0" smtClean="0"/>
              <a:t>contract</a:t>
            </a:r>
            <a:r>
              <a:rPr lang="en-US" sz="1600" b="0" dirty="0" smtClean="0"/>
              <a:t>, not the Term value.  That is, when a Term value changes and approval is required, it is the contract that must </a:t>
            </a:r>
            <a:r>
              <a:rPr lang="en-US" sz="1600" b="0" smtClean="0"/>
              <a:t>be approved. </a:t>
            </a: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682625" lvl="1" indent="-225425"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p:txBody>
      </p:sp>
      <p:sp>
        <p:nvSpPr>
          <p:cNvPr id="6" name="Slide Number Placeholder 5"/>
          <p:cNvSpPr>
            <a:spLocks noGrp="1"/>
          </p:cNvSpPr>
          <p:nvPr>
            <p:ph type="sldNum" sz="quarter" idx="10"/>
          </p:nvPr>
        </p:nvSpPr>
        <p:spPr/>
        <p:txBody>
          <a:bodyPr/>
          <a:lstStyle/>
          <a:p>
            <a:fld id="{52818F98-A04E-4F9D-9318-76A5AEE76075}"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Project Recommendations</a:t>
            </a:r>
            <a:endParaRPr lang="en-US" sz="4000"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2"/>
          <p:cNvSpPr>
            <a:spLocks noChangeArrowheads="1"/>
          </p:cNvSpPr>
          <p:nvPr/>
        </p:nvSpPr>
        <p:spPr bwMode="auto">
          <a:xfrm>
            <a:off x="320675" y="1447800"/>
            <a:ext cx="4159250" cy="5257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b="0" dirty="0"/>
              <a:t>Strong executive sponsorship</a:t>
            </a:r>
          </a:p>
          <a:p>
            <a:pPr marL="177800" indent="-177800" eaLnBrk="0" hangingPunct="0">
              <a:lnSpc>
                <a:spcPct val="90000"/>
              </a:lnSpc>
              <a:spcBef>
                <a:spcPct val="50000"/>
              </a:spcBef>
              <a:buClr>
                <a:srgbClr val="990000"/>
              </a:buClr>
              <a:buSzPct val="75000"/>
              <a:buFont typeface="Wingdings" pitchFamily="2" charset="2"/>
              <a:buChar char="§"/>
            </a:pPr>
            <a:r>
              <a:rPr lang="en-US" sz="1600" b="0" dirty="0"/>
              <a:t>A clear, mutually agreed upon, scope established early on in the project</a:t>
            </a:r>
          </a:p>
          <a:p>
            <a:pPr marL="177800" indent="-177800" eaLnBrk="0" hangingPunct="0">
              <a:lnSpc>
                <a:spcPct val="90000"/>
              </a:lnSpc>
              <a:spcBef>
                <a:spcPct val="50000"/>
              </a:spcBef>
              <a:buClr>
                <a:srgbClr val="990000"/>
              </a:buClr>
              <a:buSzPct val="75000"/>
              <a:buFont typeface="Wingdings" pitchFamily="2" charset="2"/>
              <a:buChar char="§"/>
            </a:pPr>
            <a:r>
              <a:rPr lang="en-US" sz="1600" b="0" dirty="0"/>
              <a:t>Define a baseline plan &amp; manage changes to it</a:t>
            </a:r>
          </a:p>
          <a:p>
            <a:pPr marL="177800" indent="-177800" eaLnBrk="0" hangingPunct="0">
              <a:lnSpc>
                <a:spcPct val="90000"/>
              </a:lnSpc>
              <a:spcBef>
                <a:spcPct val="50000"/>
              </a:spcBef>
              <a:buClr>
                <a:srgbClr val="990000"/>
              </a:buClr>
              <a:buSzPct val="75000"/>
              <a:buFont typeface="Wingdings" pitchFamily="2" charset="2"/>
              <a:buChar char="§"/>
            </a:pPr>
            <a:r>
              <a:rPr lang="en-US" sz="1600" b="0" dirty="0"/>
              <a:t>Checkpoints along the way</a:t>
            </a:r>
          </a:p>
          <a:p>
            <a:pPr marL="177800" indent="-177800" eaLnBrk="0" hangingPunct="0">
              <a:lnSpc>
                <a:spcPct val="90000"/>
              </a:lnSpc>
              <a:spcBef>
                <a:spcPct val="50000"/>
              </a:spcBef>
              <a:buClr>
                <a:srgbClr val="990000"/>
              </a:buClr>
              <a:buSzPct val="75000"/>
              <a:buFont typeface="Wingdings" pitchFamily="2" charset="2"/>
              <a:buChar char="§"/>
            </a:pPr>
            <a:r>
              <a:rPr lang="en-US" sz="1600" b="0" dirty="0"/>
              <a:t>Focus on the functional side first (define the process)</a:t>
            </a:r>
          </a:p>
          <a:p>
            <a:pPr marL="177800" indent="-177800" eaLnBrk="0" hangingPunct="0">
              <a:lnSpc>
                <a:spcPct val="90000"/>
              </a:lnSpc>
              <a:spcBef>
                <a:spcPct val="50000"/>
              </a:spcBef>
              <a:buClr>
                <a:srgbClr val="990000"/>
              </a:buClr>
              <a:buSzPct val="75000"/>
              <a:buFont typeface="Wingdings" pitchFamily="2" charset="2"/>
              <a:buChar char="§"/>
            </a:pPr>
            <a:r>
              <a:rPr lang="en-US" sz="1600" b="0" dirty="0"/>
              <a:t>Train early and </a:t>
            </a:r>
            <a:r>
              <a:rPr lang="en-US" sz="1600" b="0" dirty="0" smtClean="0"/>
              <a:t>often, but without a lag before go-live</a:t>
            </a: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r>
              <a:rPr lang="en-US" sz="1600" b="0" dirty="0"/>
              <a:t>Steering Committee/Sponsor(s) that can address business process issues/questions</a:t>
            </a:r>
          </a:p>
          <a:p>
            <a:pPr marL="177800" indent="-177800" eaLnBrk="0" hangingPunct="0">
              <a:lnSpc>
                <a:spcPct val="90000"/>
              </a:lnSpc>
              <a:spcBef>
                <a:spcPct val="50000"/>
              </a:spcBef>
              <a:buClr>
                <a:srgbClr val="990000"/>
              </a:buClr>
              <a:buSzPct val="75000"/>
              <a:buFont typeface="Wingdings" pitchFamily="2" charset="2"/>
              <a:buChar char="§"/>
            </a:pPr>
            <a:r>
              <a:rPr lang="en-US" sz="1600" b="0" dirty="0"/>
              <a:t>Identify &amp; communicate any gaps between As-Is and To-Be to key user group representatives – “change is coming</a:t>
            </a:r>
            <a:r>
              <a:rPr lang="en-US" sz="1600" b="0" dirty="0" smtClean="0"/>
              <a:t>”</a:t>
            </a: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r>
              <a:rPr lang="en-US" sz="1600" b="0" dirty="0"/>
              <a:t>Begin with a small, most representative set of templates </a:t>
            </a:r>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682625" lvl="1" indent="-225425"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p:txBody>
      </p:sp>
      <p:sp>
        <p:nvSpPr>
          <p:cNvPr id="5" name="Rectangle 4"/>
          <p:cNvSpPr>
            <a:spLocks noChangeArrowheads="1"/>
          </p:cNvSpPr>
          <p:nvPr/>
        </p:nvSpPr>
        <p:spPr bwMode="auto">
          <a:xfrm>
            <a:off x="4343400" y="1066800"/>
            <a:ext cx="4800600" cy="5334000"/>
          </a:xfrm>
          <a:prstGeom prst="rect">
            <a:avLst/>
          </a:prstGeom>
          <a:noFill/>
          <a:ln w="25400">
            <a:noFill/>
            <a:miter lim="800000"/>
            <a:headEnd/>
            <a:tailEnd/>
          </a:ln>
          <a:effectLst/>
        </p:spPr>
        <p:txBody>
          <a:bodyPr/>
          <a:lstStyle/>
          <a:p>
            <a:pPr marL="231775" indent="-231775">
              <a:buClr>
                <a:srgbClr val="CC3300"/>
              </a:buClr>
              <a:buSzPct val="75000"/>
              <a:buFont typeface="Wingdings" pitchFamily="2" charset="2"/>
              <a:buNone/>
            </a:pPr>
            <a:endParaRPr lang="en-US" sz="1400" b="0" dirty="0"/>
          </a:p>
          <a:p>
            <a:pPr marL="231775" indent="-231775" eaLnBrk="0" hangingPunct="0">
              <a:lnSpc>
                <a:spcPct val="90000"/>
              </a:lnSpc>
              <a:spcBef>
                <a:spcPct val="50000"/>
              </a:spcBef>
              <a:buClr>
                <a:srgbClr val="990000"/>
              </a:buClr>
              <a:buSzPct val="75000"/>
              <a:buFont typeface="Wingdings" pitchFamily="2" charset="2"/>
              <a:buChar char="§"/>
            </a:pPr>
            <a:r>
              <a:rPr lang="en-US" sz="1600" b="0" dirty="0"/>
              <a:t>Start simple, then add complexity in design</a:t>
            </a:r>
          </a:p>
          <a:p>
            <a:pPr marL="231775" indent="-231775" eaLnBrk="0" hangingPunct="0">
              <a:lnSpc>
                <a:spcPct val="90000"/>
              </a:lnSpc>
              <a:spcBef>
                <a:spcPct val="50000"/>
              </a:spcBef>
              <a:buClr>
                <a:srgbClr val="990000"/>
              </a:buClr>
              <a:buSzPct val="75000"/>
              <a:buFont typeface="Wingdings" pitchFamily="2" charset="2"/>
              <a:buChar char="§"/>
            </a:pPr>
            <a:r>
              <a:rPr lang="en-US" sz="1600" b="0" dirty="0"/>
              <a:t>Limit your legacy load to those contracts of greatest relevance</a:t>
            </a:r>
          </a:p>
          <a:p>
            <a:pPr marL="231775" indent="-231775" eaLnBrk="0" hangingPunct="0">
              <a:lnSpc>
                <a:spcPct val="90000"/>
              </a:lnSpc>
              <a:spcBef>
                <a:spcPct val="50000"/>
              </a:spcBef>
              <a:buClr>
                <a:srgbClr val="990000"/>
              </a:buClr>
              <a:buSzPct val="75000"/>
              <a:buFont typeface="Wingdings" pitchFamily="2" charset="2"/>
              <a:buChar char="§"/>
            </a:pPr>
            <a:r>
              <a:rPr lang="en-US" sz="1600" b="0" dirty="0"/>
              <a:t>Utilize </a:t>
            </a:r>
            <a:r>
              <a:rPr lang="en-US" sz="1600" b="0" dirty="0" err="1"/>
              <a:t>Emptoris</a:t>
            </a:r>
            <a:r>
              <a:rPr lang="en-US" sz="1600" b="0" dirty="0"/>
              <a:t> notification template samples as starting point</a:t>
            </a:r>
          </a:p>
          <a:p>
            <a:pPr marL="231775" indent="-231775" eaLnBrk="0" hangingPunct="0">
              <a:lnSpc>
                <a:spcPct val="90000"/>
              </a:lnSpc>
              <a:spcBef>
                <a:spcPct val="50000"/>
              </a:spcBef>
              <a:buClr>
                <a:srgbClr val="990000"/>
              </a:buClr>
              <a:buSzPct val="75000"/>
              <a:buFont typeface="Wingdings" pitchFamily="2" charset="2"/>
              <a:buChar char="§"/>
            </a:pPr>
            <a:r>
              <a:rPr lang="en-US" sz="1600" b="0" dirty="0"/>
              <a:t>Involve users in configuration activities</a:t>
            </a:r>
          </a:p>
          <a:p>
            <a:pPr marL="231775" indent="-231775" eaLnBrk="0" hangingPunct="0">
              <a:lnSpc>
                <a:spcPct val="90000"/>
              </a:lnSpc>
              <a:spcBef>
                <a:spcPct val="50000"/>
              </a:spcBef>
              <a:buClr>
                <a:srgbClr val="990000"/>
              </a:buClr>
              <a:buSzPct val="75000"/>
              <a:buFont typeface="Wingdings" pitchFamily="2" charset="2"/>
              <a:buChar char="§"/>
            </a:pPr>
            <a:r>
              <a:rPr lang="en-US" sz="1600" b="0" dirty="0"/>
              <a:t>Test based on the defined business processes</a:t>
            </a:r>
          </a:p>
          <a:p>
            <a:pPr marL="231775" indent="-231775" eaLnBrk="0" hangingPunct="0">
              <a:lnSpc>
                <a:spcPct val="90000"/>
              </a:lnSpc>
              <a:spcBef>
                <a:spcPct val="50000"/>
              </a:spcBef>
              <a:buClr>
                <a:srgbClr val="990000"/>
              </a:buClr>
              <a:buSzPct val="75000"/>
              <a:buFont typeface="Wingdings" pitchFamily="2" charset="2"/>
              <a:buChar char="§"/>
            </a:pPr>
            <a:r>
              <a:rPr lang="en-US" sz="1600" b="0" dirty="0"/>
              <a:t>Work side by side – this is </a:t>
            </a:r>
            <a:r>
              <a:rPr lang="en-US" sz="1600" b="0" dirty="0" smtClean="0"/>
              <a:t>OJT </a:t>
            </a:r>
            <a:r>
              <a:rPr lang="en-US" sz="1600" b="0" dirty="0"/>
              <a:t>knowledge transfer</a:t>
            </a:r>
          </a:p>
          <a:p>
            <a:pPr marL="231775" indent="-231775" eaLnBrk="0" hangingPunct="0">
              <a:lnSpc>
                <a:spcPct val="90000"/>
              </a:lnSpc>
              <a:spcBef>
                <a:spcPct val="50000"/>
              </a:spcBef>
              <a:buClr>
                <a:srgbClr val="990000"/>
              </a:buClr>
              <a:buSzPct val="75000"/>
              <a:buFont typeface="Wingdings" pitchFamily="2" charset="2"/>
              <a:buChar char="§"/>
            </a:pPr>
            <a:r>
              <a:rPr lang="en-US" sz="1600" b="0" dirty="0"/>
              <a:t>Involve all internal organizations that will be affected</a:t>
            </a:r>
          </a:p>
          <a:p>
            <a:pPr lvl="1" eaLnBrk="0" hangingPunct="0">
              <a:lnSpc>
                <a:spcPct val="90000"/>
              </a:lnSpc>
              <a:spcBef>
                <a:spcPct val="50000"/>
              </a:spcBef>
              <a:buClr>
                <a:srgbClr val="990000"/>
              </a:buClr>
              <a:buSzPct val="75000"/>
              <a:buFont typeface="Wingdings" pitchFamily="2" charset="2"/>
              <a:buChar char="§"/>
            </a:pPr>
            <a:r>
              <a:rPr lang="en-US" sz="1600" b="0" dirty="0" smtClean="0"/>
              <a:t> Internal </a:t>
            </a:r>
            <a:r>
              <a:rPr lang="en-US" sz="1600" b="0" dirty="0"/>
              <a:t>Training</a:t>
            </a:r>
          </a:p>
          <a:p>
            <a:pPr lvl="1" eaLnBrk="0" hangingPunct="0">
              <a:lnSpc>
                <a:spcPct val="90000"/>
              </a:lnSpc>
              <a:spcBef>
                <a:spcPct val="50000"/>
              </a:spcBef>
              <a:buClr>
                <a:srgbClr val="990000"/>
              </a:buClr>
              <a:buSzPct val="75000"/>
              <a:buFont typeface="Wingdings" pitchFamily="2" charset="2"/>
              <a:buChar char="§"/>
            </a:pPr>
            <a:r>
              <a:rPr lang="en-US" sz="1600" b="0" dirty="0" smtClean="0"/>
              <a:t> IT </a:t>
            </a:r>
            <a:r>
              <a:rPr lang="en-US" sz="1600" b="0" dirty="0"/>
              <a:t>Help Desk</a:t>
            </a:r>
          </a:p>
          <a:p>
            <a:pPr lvl="1" eaLnBrk="0" hangingPunct="0">
              <a:lnSpc>
                <a:spcPct val="90000"/>
              </a:lnSpc>
              <a:spcBef>
                <a:spcPct val="50000"/>
              </a:spcBef>
              <a:buClr>
                <a:srgbClr val="990000"/>
              </a:buClr>
              <a:buSzPct val="75000"/>
              <a:buFont typeface="Wingdings" pitchFamily="2" charset="2"/>
              <a:buChar char="§"/>
            </a:pPr>
            <a:r>
              <a:rPr lang="en-US" sz="1600" b="0" dirty="0" smtClean="0"/>
              <a:t> IT </a:t>
            </a:r>
            <a:r>
              <a:rPr lang="en-US" sz="1600" b="0" dirty="0"/>
              <a:t>Security</a:t>
            </a:r>
          </a:p>
          <a:p>
            <a:pPr marL="231775" indent="-231775" eaLnBrk="0" hangingPunct="0">
              <a:lnSpc>
                <a:spcPct val="90000"/>
              </a:lnSpc>
              <a:spcBef>
                <a:spcPct val="50000"/>
              </a:spcBef>
              <a:buClr>
                <a:srgbClr val="990000"/>
              </a:buClr>
              <a:buSzPct val="75000"/>
              <a:buFont typeface="Wingdings" pitchFamily="2" charset="2"/>
              <a:buChar char="§"/>
            </a:pPr>
            <a:r>
              <a:rPr lang="en-US" sz="1600" b="0" dirty="0" smtClean="0"/>
              <a:t>Plan </a:t>
            </a:r>
            <a:r>
              <a:rPr lang="en-US" sz="1600" b="0" dirty="0"/>
              <a:t>follow up training after go-live</a:t>
            </a:r>
          </a:p>
          <a:p>
            <a:pPr marL="231775" indent="-231775" eaLnBrk="0" hangingPunct="0">
              <a:lnSpc>
                <a:spcPct val="90000"/>
              </a:lnSpc>
              <a:spcBef>
                <a:spcPct val="50000"/>
              </a:spcBef>
              <a:buClr>
                <a:srgbClr val="990000"/>
              </a:buClr>
              <a:buSzPct val="75000"/>
              <a:buFont typeface="Wingdings" pitchFamily="2" charset="2"/>
              <a:buChar char="§"/>
            </a:pPr>
            <a:endParaRPr lang="en-US" sz="1600" dirty="0"/>
          </a:p>
        </p:txBody>
      </p:sp>
      <p:sp>
        <p:nvSpPr>
          <p:cNvPr id="6" name="Slide Number Placeholder 5"/>
          <p:cNvSpPr>
            <a:spLocks noGrp="1"/>
          </p:cNvSpPr>
          <p:nvPr>
            <p:ph type="sldNum" sz="quarter" idx="10"/>
          </p:nvPr>
        </p:nvSpPr>
        <p:spPr/>
        <p:txBody>
          <a:bodyPr/>
          <a:lstStyle/>
          <a:p>
            <a:fld id="{52818F98-A04E-4F9D-9318-76A5AEE76075}"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438"/>
            <a:ext cx="6172200" cy="639762"/>
          </a:xfrm>
        </p:spPr>
        <p:txBody>
          <a:bodyPr/>
          <a:lstStyle/>
          <a:p>
            <a:r>
              <a:rPr lang="en-US" dirty="0" smtClean="0"/>
              <a:t>Master Templates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These templates, e.g., “Term Master”, are spreadsheets in which you record the design of the key ECM objects, and use them during the creation of the objects.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Columns: properties of the related objects</a:t>
            </a:r>
          </a:p>
          <a:p>
            <a:pPr marL="635000" lvl="1" indent="-177800" eaLnBrk="0" hangingPunct="0">
              <a:lnSpc>
                <a:spcPct val="90000"/>
              </a:lnSpc>
              <a:spcBef>
                <a:spcPct val="50000"/>
              </a:spcBef>
              <a:buClr>
                <a:srgbClr val="990000"/>
              </a:buClr>
              <a:buSzPct val="75000"/>
              <a:buFont typeface="Wingdings" pitchFamily="2" charset="2"/>
              <a:buChar char="§"/>
            </a:pPr>
            <a:r>
              <a:rPr lang="en-US" sz="1600" b="0" dirty="0" smtClean="0"/>
              <a:t>Rows: values to be used for object instances to be created</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The Masters have useful descriptions of the properties, allowed values, where to enter them, etc.</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There is no facility to import the contents of the Masters; you copy the cells as needed</a:t>
            </a:r>
          </a:p>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The Masters are not shipped with ECM itself, but are provided by the Emptoris Professional Services team</a:t>
            </a:r>
          </a:p>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It is suggested to g</a:t>
            </a:r>
            <a:r>
              <a:rPr lang="en-US" sz="1600" dirty="0" smtClean="0"/>
              <a:t>rey out unused columns to avoid confusion</a:t>
            </a:r>
            <a:endParaRPr lang="en-US" sz="1600" b="0" dirty="0" smtClean="0"/>
          </a:p>
          <a:p>
            <a:pPr marL="635000" lvl="1" indent="-177800" eaLnBrk="0" hangingPunct="0">
              <a:lnSpc>
                <a:spcPct val="90000"/>
              </a:lnSpc>
              <a:spcBef>
                <a:spcPct val="50000"/>
              </a:spcBef>
              <a:buClr>
                <a:srgbClr val="990000"/>
              </a:buClr>
              <a:buSzPct val="75000"/>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682625" lvl="1" indent="-225425"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p:txBody>
      </p:sp>
      <p:sp>
        <p:nvSpPr>
          <p:cNvPr id="6" name="Slide Number Placeholder 5"/>
          <p:cNvSpPr>
            <a:spLocks noGrp="1"/>
          </p:cNvSpPr>
          <p:nvPr>
            <p:ph type="sldNum" sz="quarter" idx="10"/>
          </p:nvPr>
        </p:nvSpPr>
        <p:spPr/>
        <p:txBody>
          <a:bodyPr/>
          <a:lstStyle/>
          <a:p>
            <a:fld id="{52818F98-A04E-4F9D-9318-76A5AEE76075}"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438"/>
            <a:ext cx="6172200" cy="639762"/>
          </a:xfrm>
        </p:spPr>
        <p:txBody>
          <a:bodyPr/>
          <a:lstStyle/>
          <a:p>
            <a:r>
              <a:rPr lang="en-US" dirty="0" smtClean="0"/>
              <a:t>Master Template Notes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Use of the Masters is not mandatory, but is suggested, particularly as a way to ensure agreement between the implementation team and the customer</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As with any design documentation, you run the risk of the Masters becoming </a:t>
            </a:r>
            <a:r>
              <a:rPr lang="en-US" sz="1600" smtClean="0"/>
              <a:t>obsolete and misleading </a:t>
            </a:r>
            <a:r>
              <a:rPr lang="en-US" sz="1600" dirty="0" smtClean="0"/>
              <a:t>if they are not updated when changes are made during the actual implementation</a:t>
            </a:r>
          </a:p>
          <a:p>
            <a:pPr marL="177800" indent="-177800" eaLnBrk="0" hangingPunct="0">
              <a:lnSpc>
                <a:spcPct val="90000"/>
              </a:lnSpc>
              <a:spcBef>
                <a:spcPct val="50000"/>
              </a:spcBef>
              <a:buClr>
                <a:srgbClr val="990000"/>
              </a:buClr>
              <a:buSzPct val="75000"/>
              <a:buFont typeface="Wingdings" pitchFamily="2" charset="2"/>
              <a:buChar char="§"/>
            </a:pPr>
            <a:r>
              <a:rPr lang="en-US" sz="1600" b="0" dirty="0" smtClean="0"/>
              <a:t>Clients </a:t>
            </a:r>
            <a:r>
              <a:rPr lang="en-US" sz="1600" dirty="0" smtClean="0"/>
              <a:t>should be asked to sign off on the Masters during system design, but they may be unwilling to commit to them being final</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Suggestion in this case is to seek agreement on a maximum percentage of the deliverables (e.g., 25%) that could be changed without extra charge under the terms of the contract</a:t>
            </a:r>
          </a:p>
          <a:p>
            <a:pPr marL="635000" lvl="1" indent="-177800" eaLnBrk="0" hangingPunct="0">
              <a:lnSpc>
                <a:spcPct val="90000"/>
              </a:lnSpc>
              <a:spcBef>
                <a:spcPct val="50000"/>
              </a:spcBef>
              <a:buClr>
                <a:srgbClr val="990000"/>
              </a:buClr>
              <a:buSzPct val="75000"/>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dirty="0" smtClean="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682625" lvl="1" indent="-225425"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16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a:p>
            <a:pPr marL="177800" indent="-177800" eaLnBrk="0" hangingPunct="0">
              <a:lnSpc>
                <a:spcPct val="90000"/>
              </a:lnSpc>
              <a:spcBef>
                <a:spcPct val="50000"/>
              </a:spcBef>
              <a:buClr>
                <a:srgbClr val="990000"/>
              </a:buClr>
              <a:buSzPct val="75000"/>
              <a:buFont typeface="Wingdings" pitchFamily="2" charset="2"/>
              <a:buChar char="§"/>
            </a:pPr>
            <a:endParaRPr lang="en-US" sz="2100" b="0" dirty="0"/>
          </a:p>
        </p:txBody>
      </p:sp>
      <p:sp>
        <p:nvSpPr>
          <p:cNvPr id="6" name="Slide Number Placeholder 5"/>
          <p:cNvSpPr>
            <a:spLocks noGrp="1"/>
          </p:cNvSpPr>
          <p:nvPr>
            <p:ph type="sldNum" sz="quarter" idx="10"/>
          </p:nvPr>
        </p:nvSpPr>
        <p:spPr/>
        <p:txBody>
          <a:bodyPr/>
          <a:lstStyle/>
          <a:p>
            <a:fld id="{52818F98-A04E-4F9D-9318-76A5AEE76075}"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82563" y="1143000"/>
            <a:ext cx="8686800" cy="5211763"/>
          </a:xfrm>
        </p:spPr>
        <p:txBody>
          <a:bodyPr/>
          <a:lstStyle/>
          <a:p>
            <a:r>
              <a:rPr lang="en-US" sz="2800" dirty="0" smtClean="0"/>
              <a:t>Technical skill and good planning are key to the success of an ECM implementation.</a:t>
            </a:r>
          </a:p>
          <a:p>
            <a:r>
              <a:rPr lang="en-US" sz="2800" dirty="0" smtClean="0"/>
              <a:t>However, an otherwise successful Contract Management project implementation can be ruined by the unsuccessful roll-out and ongoing management of the application.  </a:t>
            </a:r>
          </a:p>
          <a:p>
            <a:r>
              <a:rPr lang="en-US" sz="2800" dirty="0" smtClean="0"/>
              <a:t>A strong, maintainable, yet evolving, change management and governance program is vital to the long-term success of an enterprise implementation.</a:t>
            </a:r>
          </a:p>
          <a:p>
            <a:endParaRPr lang="en-US" dirty="0"/>
          </a:p>
        </p:txBody>
      </p:sp>
      <p:sp>
        <p:nvSpPr>
          <p:cNvPr id="4" name="Slide Number Placeholder 3"/>
          <p:cNvSpPr>
            <a:spLocks noGrp="1"/>
          </p:cNvSpPr>
          <p:nvPr>
            <p:ph type="sldNum" sz="quarter" idx="10"/>
          </p:nvPr>
        </p:nvSpPr>
        <p:spPr/>
        <p:txBody>
          <a:bodyPr/>
          <a:lstStyle/>
          <a:p>
            <a:fld id="{52818F98-A04E-4F9D-9318-76A5AEE7607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4" descr="C:\Users\IBM_ADMIN\AppData\Local\Temp\Temporary Internet Files\Content.IE5\MRL98CB1\MC900442072[1].wmf"/>
          <p:cNvPicPr>
            <a:picLocks noGrp="1" noChangeAspect="1" noChangeArrowheads="1"/>
          </p:cNvPicPr>
          <p:nvPr>
            <p:ph idx="1"/>
          </p:nvPr>
        </p:nvPicPr>
        <p:blipFill>
          <a:blip r:embed="rId2" cstate="print"/>
          <a:srcRect/>
          <a:stretch>
            <a:fillRect/>
          </a:stretch>
        </p:blipFill>
        <p:spPr bwMode="auto">
          <a:xfrm>
            <a:off x="2286000" y="1905000"/>
            <a:ext cx="4729163" cy="3375751"/>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52818F98-A04E-4F9D-9318-76A5AEE7607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00200"/>
            <a:ext cx="6354762" cy="1477962"/>
          </a:xfrm>
        </p:spPr>
        <p:txBody>
          <a:bodyPr/>
          <a:lstStyle/>
          <a:p>
            <a:r>
              <a:rPr lang="en-US" dirty="0" smtClean="0"/>
              <a:t>Backup Slides</a:t>
            </a: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7666" name="Picture 2"/>
          <p:cNvPicPr>
            <a:picLocks noChangeAspect="1" noChangeArrowheads="1"/>
          </p:cNvPicPr>
          <p:nvPr/>
        </p:nvPicPr>
        <p:blipFill>
          <a:blip r:embed="rId3" cstate="print"/>
          <a:srcRect/>
          <a:stretch>
            <a:fillRect/>
          </a:stretch>
        </p:blipFill>
        <p:spPr bwMode="auto">
          <a:xfrm>
            <a:off x="2379738" y="1824038"/>
            <a:ext cx="3887108" cy="3743325"/>
          </a:xfrm>
          <a:prstGeom prst="rect">
            <a:avLst/>
          </a:prstGeom>
          <a:noFill/>
          <a:ln w="9525">
            <a:noFill/>
            <a:miter lim="800000"/>
            <a:headEnd/>
            <a:tailEnd/>
          </a:ln>
        </p:spPr>
      </p:pic>
      <p:sp>
        <p:nvSpPr>
          <p:cNvPr id="497667" name="Rectangle 3"/>
          <p:cNvSpPr>
            <a:spLocks noChangeArrowheads="1"/>
          </p:cNvSpPr>
          <p:nvPr/>
        </p:nvSpPr>
        <p:spPr bwMode="auto">
          <a:xfrm>
            <a:off x="990298" y="4724400"/>
            <a:ext cx="2736548" cy="1684877"/>
          </a:xfrm>
          <a:prstGeom prst="rect">
            <a:avLst/>
          </a:prstGeom>
          <a:noFill/>
          <a:ln w="9525">
            <a:noFill/>
            <a:miter lim="800000"/>
            <a:headEnd/>
            <a:tailEnd/>
          </a:ln>
          <a:effectLst/>
        </p:spPr>
        <p:txBody>
          <a:bodyPr lIns="89717" tIns="44859" rIns="89717" bIns="44859">
            <a:spAutoFit/>
          </a:bodyPr>
          <a:lstStyle/>
          <a:p>
            <a:pPr defTabSz="890588" eaLnBrk="0" hangingPunct="0">
              <a:lnSpc>
                <a:spcPct val="60000"/>
              </a:lnSpc>
              <a:spcBef>
                <a:spcPct val="50000"/>
              </a:spcBef>
              <a:buClr>
                <a:srgbClr val="7D620F"/>
              </a:buClr>
              <a:buFontTx/>
              <a:buChar char="•"/>
            </a:pPr>
            <a:r>
              <a:rPr lang="en-US" sz="1400" b="0">
                <a:cs typeface="Arial" charset="0"/>
              </a:rPr>
              <a:t> Organizational alignment</a:t>
            </a:r>
          </a:p>
          <a:p>
            <a:pPr defTabSz="890588" eaLnBrk="0" hangingPunct="0">
              <a:lnSpc>
                <a:spcPct val="60000"/>
              </a:lnSpc>
              <a:spcBef>
                <a:spcPct val="25000"/>
              </a:spcBef>
              <a:buClr>
                <a:srgbClr val="7D620F"/>
              </a:buClr>
              <a:buFontTx/>
              <a:buChar char="•"/>
            </a:pPr>
            <a:r>
              <a:rPr lang="en-US" sz="1400" b="0">
                <a:cs typeface="Arial" charset="0"/>
              </a:rPr>
              <a:t> Business process redesign</a:t>
            </a:r>
          </a:p>
          <a:p>
            <a:pPr defTabSz="890588" eaLnBrk="0" hangingPunct="0">
              <a:lnSpc>
                <a:spcPct val="60000"/>
              </a:lnSpc>
              <a:spcBef>
                <a:spcPct val="25000"/>
              </a:spcBef>
              <a:buClr>
                <a:srgbClr val="7D620F"/>
              </a:buClr>
              <a:buFontTx/>
              <a:buChar char="•"/>
            </a:pPr>
            <a:r>
              <a:rPr lang="en-US" sz="1400" b="0">
                <a:cs typeface="Arial" charset="0"/>
              </a:rPr>
              <a:t> Change management</a:t>
            </a:r>
          </a:p>
          <a:p>
            <a:pPr defTabSz="890588" eaLnBrk="0" hangingPunct="0">
              <a:lnSpc>
                <a:spcPct val="60000"/>
              </a:lnSpc>
              <a:spcBef>
                <a:spcPct val="25000"/>
              </a:spcBef>
              <a:buClr>
                <a:srgbClr val="7D620F"/>
              </a:buClr>
              <a:buFontTx/>
              <a:buChar char="•"/>
            </a:pPr>
            <a:r>
              <a:rPr lang="en-US" sz="1400" b="0">
                <a:cs typeface="Arial" charset="0"/>
              </a:rPr>
              <a:t> Communication</a:t>
            </a:r>
          </a:p>
          <a:p>
            <a:pPr defTabSz="890588" eaLnBrk="0" hangingPunct="0">
              <a:lnSpc>
                <a:spcPct val="60000"/>
              </a:lnSpc>
              <a:spcBef>
                <a:spcPct val="25000"/>
              </a:spcBef>
              <a:buClr>
                <a:srgbClr val="7D620F"/>
              </a:buClr>
              <a:buFontTx/>
              <a:buChar char="•"/>
            </a:pPr>
            <a:r>
              <a:rPr lang="en-US" sz="1400" b="0">
                <a:cs typeface="Arial" charset="0"/>
              </a:rPr>
              <a:t> Staffing</a:t>
            </a:r>
          </a:p>
          <a:p>
            <a:pPr defTabSz="890588" eaLnBrk="0" hangingPunct="0">
              <a:lnSpc>
                <a:spcPct val="60000"/>
              </a:lnSpc>
              <a:spcBef>
                <a:spcPct val="25000"/>
              </a:spcBef>
              <a:buClr>
                <a:srgbClr val="7D620F"/>
              </a:buClr>
              <a:buFontTx/>
              <a:buChar char="•"/>
            </a:pPr>
            <a:r>
              <a:rPr lang="en-US" sz="1400" b="0">
                <a:cs typeface="Arial" charset="0"/>
              </a:rPr>
              <a:t> Release Integration</a:t>
            </a:r>
          </a:p>
          <a:p>
            <a:pPr defTabSz="890588" eaLnBrk="0" hangingPunct="0">
              <a:lnSpc>
                <a:spcPct val="60000"/>
              </a:lnSpc>
              <a:spcBef>
                <a:spcPct val="25000"/>
              </a:spcBef>
              <a:buClr>
                <a:srgbClr val="7D620F"/>
              </a:buClr>
              <a:buFontTx/>
              <a:buChar char="•"/>
            </a:pPr>
            <a:r>
              <a:rPr lang="en-US" sz="1400" b="0">
                <a:cs typeface="Arial" charset="0"/>
              </a:rPr>
              <a:t> Application Control</a:t>
            </a:r>
          </a:p>
          <a:p>
            <a:pPr defTabSz="890588" eaLnBrk="0" hangingPunct="0">
              <a:lnSpc>
                <a:spcPct val="60000"/>
              </a:lnSpc>
              <a:spcBef>
                <a:spcPct val="25000"/>
              </a:spcBef>
              <a:buClr>
                <a:srgbClr val="7D620F"/>
              </a:buClr>
              <a:buFontTx/>
              <a:buChar char="•"/>
            </a:pPr>
            <a:r>
              <a:rPr lang="en-US" sz="1400" b="0">
                <a:cs typeface="Arial" charset="0"/>
              </a:rPr>
              <a:t> Training</a:t>
            </a:r>
          </a:p>
          <a:p>
            <a:pPr defTabSz="890588" eaLnBrk="0" hangingPunct="0">
              <a:lnSpc>
                <a:spcPct val="60000"/>
              </a:lnSpc>
              <a:spcBef>
                <a:spcPct val="25000"/>
              </a:spcBef>
              <a:buClr>
                <a:srgbClr val="7D620F"/>
              </a:buClr>
              <a:buFontTx/>
              <a:buChar char="•"/>
            </a:pPr>
            <a:r>
              <a:rPr lang="en-US" sz="1400" b="0">
                <a:cs typeface="Arial" charset="0"/>
              </a:rPr>
              <a:t> Business Continuity</a:t>
            </a:r>
          </a:p>
        </p:txBody>
      </p:sp>
      <p:sp>
        <p:nvSpPr>
          <p:cNvPr id="497668" name="Rectangle 4"/>
          <p:cNvSpPr>
            <a:spLocks noChangeArrowheads="1"/>
          </p:cNvSpPr>
          <p:nvPr/>
        </p:nvSpPr>
        <p:spPr bwMode="auto">
          <a:xfrm>
            <a:off x="6171596" y="3657601"/>
            <a:ext cx="2550584" cy="1135496"/>
          </a:xfrm>
          <a:prstGeom prst="rect">
            <a:avLst/>
          </a:prstGeom>
          <a:noFill/>
          <a:ln w="9525">
            <a:noFill/>
            <a:miter lim="800000"/>
            <a:headEnd/>
            <a:tailEnd/>
          </a:ln>
          <a:effectLst/>
        </p:spPr>
        <p:txBody>
          <a:bodyPr lIns="89717" tIns="44859" rIns="89717" bIns="44859">
            <a:spAutoFit/>
          </a:bodyPr>
          <a:lstStyle/>
          <a:p>
            <a:pPr defTabSz="890588" eaLnBrk="0" hangingPunct="0">
              <a:lnSpc>
                <a:spcPct val="60000"/>
              </a:lnSpc>
              <a:spcBef>
                <a:spcPct val="50000"/>
              </a:spcBef>
              <a:buClr>
                <a:srgbClr val="7D620F"/>
              </a:buClr>
              <a:buFontTx/>
              <a:buChar char="•"/>
            </a:pPr>
            <a:r>
              <a:rPr lang="en-US" sz="1400" b="0">
                <a:cs typeface="Arial" charset="0"/>
              </a:rPr>
              <a:t> Missing requirements</a:t>
            </a:r>
          </a:p>
          <a:p>
            <a:pPr defTabSz="890588" eaLnBrk="0" hangingPunct="0">
              <a:lnSpc>
                <a:spcPct val="60000"/>
              </a:lnSpc>
              <a:spcBef>
                <a:spcPct val="25000"/>
              </a:spcBef>
              <a:buClr>
                <a:srgbClr val="7D620F"/>
              </a:buClr>
              <a:buFontTx/>
              <a:buChar char="•"/>
            </a:pPr>
            <a:r>
              <a:rPr lang="en-US" sz="1400" b="0">
                <a:cs typeface="Arial" charset="0"/>
              </a:rPr>
              <a:t> Business process control</a:t>
            </a:r>
          </a:p>
          <a:p>
            <a:pPr defTabSz="890588" eaLnBrk="0" hangingPunct="0">
              <a:lnSpc>
                <a:spcPct val="60000"/>
              </a:lnSpc>
              <a:spcBef>
                <a:spcPct val="25000"/>
              </a:spcBef>
              <a:buClr>
                <a:srgbClr val="7D620F"/>
              </a:buClr>
              <a:buFontTx/>
              <a:buChar char="•"/>
            </a:pPr>
            <a:r>
              <a:rPr lang="en-US" sz="1400" b="0">
                <a:cs typeface="Arial" charset="0"/>
              </a:rPr>
              <a:t> Promised functionality</a:t>
            </a:r>
          </a:p>
          <a:p>
            <a:pPr defTabSz="890588" eaLnBrk="0" hangingPunct="0">
              <a:lnSpc>
                <a:spcPct val="60000"/>
              </a:lnSpc>
              <a:spcBef>
                <a:spcPct val="25000"/>
              </a:spcBef>
              <a:buClr>
                <a:srgbClr val="7D620F"/>
              </a:buClr>
              <a:buFontTx/>
              <a:buChar char="•"/>
            </a:pPr>
            <a:r>
              <a:rPr lang="en-US" sz="1400" b="0">
                <a:cs typeface="Arial" charset="0"/>
              </a:rPr>
              <a:t> Bolt-ons</a:t>
            </a:r>
          </a:p>
          <a:p>
            <a:pPr defTabSz="890588" eaLnBrk="0" hangingPunct="0">
              <a:lnSpc>
                <a:spcPct val="60000"/>
              </a:lnSpc>
              <a:spcBef>
                <a:spcPct val="25000"/>
              </a:spcBef>
              <a:buClr>
                <a:srgbClr val="7D620F"/>
              </a:buClr>
              <a:buFontTx/>
              <a:buChar char="•"/>
            </a:pPr>
            <a:r>
              <a:rPr lang="en-US" sz="1400" b="0">
                <a:cs typeface="Arial" charset="0"/>
              </a:rPr>
              <a:t> Reliability, Usability</a:t>
            </a:r>
          </a:p>
          <a:p>
            <a:pPr defTabSz="890588" eaLnBrk="0" hangingPunct="0">
              <a:lnSpc>
                <a:spcPct val="60000"/>
              </a:lnSpc>
              <a:spcBef>
                <a:spcPct val="25000"/>
              </a:spcBef>
              <a:buClr>
                <a:srgbClr val="7D620F"/>
              </a:buClr>
              <a:buFontTx/>
              <a:buChar char="•"/>
            </a:pPr>
            <a:r>
              <a:rPr lang="en-US" sz="1400" b="0">
                <a:cs typeface="Arial" charset="0"/>
              </a:rPr>
              <a:t> Legacy System Integration </a:t>
            </a:r>
          </a:p>
        </p:txBody>
      </p:sp>
      <p:sp>
        <p:nvSpPr>
          <p:cNvPr id="497669" name="Rectangle 5"/>
          <p:cNvSpPr>
            <a:spLocks noChangeArrowheads="1"/>
          </p:cNvSpPr>
          <p:nvPr/>
        </p:nvSpPr>
        <p:spPr bwMode="auto">
          <a:xfrm>
            <a:off x="2438704" y="1447800"/>
            <a:ext cx="2970892" cy="769241"/>
          </a:xfrm>
          <a:prstGeom prst="rect">
            <a:avLst/>
          </a:prstGeom>
          <a:noFill/>
          <a:ln w="9525">
            <a:noFill/>
            <a:miter lim="800000"/>
            <a:headEnd/>
            <a:tailEnd/>
          </a:ln>
          <a:effectLst/>
        </p:spPr>
        <p:txBody>
          <a:bodyPr lIns="89717" tIns="44859" rIns="89717" bIns="44859">
            <a:spAutoFit/>
          </a:bodyPr>
          <a:lstStyle/>
          <a:p>
            <a:pPr defTabSz="890588" eaLnBrk="0" hangingPunct="0">
              <a:lnSpc>
                <a:spcPct val="60000"/>
              </a:lnSpc>
              <a:spcBef>
                <a:spcPct val="50000"/>
              </a:spcBef>
              <a:buClr>
                <a:srgbClr val="7D620F"/>
              </a:buClr>
              <a:buFontTx/>
              <a:buChar char="•"/>
            </a:pPr>
            <a:r>
              <a:rPr lang="en-US" sz="1400" b="0" dirty="0">
                <a:cs typeface="Arial" charset="0"/>
              </a:rPr>
              <a:t> Commitment</a:t>
            </a:r>
          </a:p>
          <a:p>
            <a:pPr defTabSz="890588" eaLnBrk="0" hangingPunct="0">
              <a:lnSpc>
                <a:spcPct val="60000"/>
              </a:lnSpc>
              <a:spcBef>
                <a:spcPct val="25000"/>
              </a:spcBef>
              <a:buClr>
                <a:srgbClr val="7D620F"/>
              </a:buClr>
              <a:buFontTx/>
              <a:buChar char="•"/>
            </a:pPr>
            <a:r>
              <a:rPr lang="en-US" sz="1400" b="0" dirty="0">
                <a:cs typeface="Arial" charset="0"/>
              </a:rPr>
              <a:t> Alignment with other Initiatives</a:t>
            </a:r>
          </a:p>
          <a:p>
            <a:pPr defTabSz="890588" eaLnBrk="0" hangingPunct="0">
              <a:lnSpc>
                <a:spcPct val="60000"/>
              </a:lnSpc>
              <a:spcBef>
                <a:spcPct val="25000"/>
              </a:spcBef>
              <a:buClr>
                <a:srgbClr val="7D620F"/>
              </a:buClr>
              <a:buFontTx/>
              <a:buChar char="•"/>
            </a:pPr>
            <a:r>
              <a:rPr lang="en-US" sz="1400" b="0" dirty="0">
                <a:cs typeface="Arial" charset="0"/>
              </a:rPr>
              <a:t> Support</a:t>
            </a:r>
          </a:p>
          <a:p>
            <a:pPr defTabSz="890588" eaLnBrk="0" hangingPunct="0">
              <a:lnSpc>
                <a:spcPct val="60000"/>
              </a:lnSpc>
              <a:spcBef>
                <a:spcPct val="25000"/>
              </a:spcBef>
              <a:buClr>
                <a:srgbClr val="7D620F"/>
              </a:buClr>
              <a:buFontTx/>
              <a:buChar char="•"/>
            </a:pPr>
            <a:r>
              <a:rPr lang="en-US" sz="1400" b="0" dirty="0">
                <a:cs typeface="Arial" charset="0"/>
              </a:rPr>
              <a:t> Sponsorship</a:t>
            </a:r>
          </a:p>
        </p:txBody>
      </p:sp>
      <p:sp>
        <p:nvSpPr>
          <p:cNvPr id="497670" name="Rectangle 6"/>
          <p:cNvSpPr>
            <a:spLocks noChangeArrowheads="1"/>
          </p:cNvSpPr>
          <p:nvPr/>
        </p:nvSpPr>
        <p:spPr bwMode="auto">
          <a:xfrm>
            <a:off x="5772452" y="1752600"/>
            <a:ext cx="2685143" cy="1684877"/>
          </a:xfrm>
          <a:prstGeom prst="rect">
            <a:avLst/>
          </a:prstGeom>
          <a:noFill/>
          <a:ln w="9525">
            <a:noFill/>
            <a:miter lim="800000"/>
            <a:headEnd/>
            <a:tailEnd/>
          </a:ln>
          <a:effectLst/>
        </p:spPr>
        <p:txBody>
          <a:bodyPr lIns="89717" tIns="44859" rIns="89717" bIns="44859">
            <a:spAutoFit/>
          </a:bodyPr>
          <a:lstStyle/>
          <a:p>
            <a:pPr defTabSz="890588" eaLnBrk="0" hangingPunct="0">
              <a:lnSpc>
                <a:spcPct val="60000"/>
              </a:lnSpc>
              <a:spcBef>
                <a:spcPct val="50000"/>
              </a:spcBef>
              <a:buClr>
                <a:srgbClr val="7D620F"/>
              </a:buClr>
              <a:buFontTx/>
              <a:buChar char="•"/>
            </a:pPr>
            <a:r>
              <a:rPr lang="en-US" sz="1400" b="0">
                <a:cs typeface="Arial" charset="0"/>
              </a:rPr>
              <a:t> Project management</a:t>
            </a:r>
          </a:p>
          <a:p>
            <a:pPr defTabSz="890588" eaLnBrk="0" hangingPunct="0">
              <a:lnSpc>
                <a:spcPct val="60000"/>
              </a:lnSpc>
              <a:spcBef>
                <a:spcPct val="25000"/>
              </a:spcBef>
              <a:buClr>
                <a:srgbClr val="7D620F"/>
              </a:buClr>
              <a:buFontTx/>
              <a:buChar char="•"/>
            </a:pPr>
            <a:r>
              <a:rPr lang="en-US" sz="1400" b="0">
                <a:cs typeface="Arial" charset="0"/>
              </a:rPr>
              <a:t> Program management</a:t>
            </a:r>
          </a:p>
          <a:p>
            <a:pPr defTabSz="890588" eaLnBrk="0" hangingPunct="0">
              <a:lnSpc>
                <a:spcPct val="60000"/>
              </a:lnSpc>
              <a:spcBef>
                <a:spcPct val="25000"/>
              </a:spcBef>
              <a:buClr>
                <a:srgbClr val="7D620F"/>
              </a:buClr>
              <a:buFontTx/>
              <a:buChar char="•"/>
            </a:pPr>
            <a:r>
              <a:rPr lang="en-US" sz="1400" b="0">
                <a:cs typeface="Arial" charset="0"/>
              </a:rPr>
              <a:t> Planning</a:t>
            </a:r>
          </a:p>
          <a:p>
            <a:pPr defTabSz="890588" eaLnBrk="0" hangingPunct="0">
              <a:lnSpc>
                <a:spcPct val="60000"/>
              </a:lnSpc>
              <a:spcBef>
                <a:spcPct val="25000"/>
              </a:spcBef>
              <a:buClr>
                <a:srgbClr val="7D620F"/>
              </a:buClr>
              <a:buFontTx/>
              <a:buChar char="•"/>
            </a:pPr>
            <a:r>
              <a:rPr lang="en-US" sz="1400" b="0">
                <a:cs typeface="Arial" charset="0"/>
              </a:rPr>
              <a:t> Scope</a:t>
            </a:r>
          </a:p>
          <a:p>
            <a:pPr defTabSz="890588" eaLnBrk="0" hangingPunct="0">
              <a:lnSpc>
                <a:spcPct val="60000"/>
              </a:lnSpc>
              <a:spcBef>
                <a:spcPct val="25000"/>
              </a:spcBef>
              <a:buClr>
                <a:srgbClr val="7D620F"/>
              </a:buClr>
              <a:buFontTx/>
              <a:buChar char="•"/>
            </a:pPr>
            <a:r>
              <a:rPr lang="en-US" sz="1400" b="0">
                <a:cs typeface="Arial" charset="0"/>
              </a:rPr>
              <a:t> Tools and methodologies</a:t>
            </a:r>
          </a:p>
          <a:p>
            <a:pPr defTabSz="890588" eaLnBrk="0" hangingPunct="0">
              <a:lnSpc>
                <a:spcPct val="60000"/>
              </a:lnSpc>
              <a:spcBef>
                <a:spcPct val="25000"/>
              </a:spcBef>
              <a:buClr>
                <a:srgbClr val="7D620F"/>
              </a:buClr>
              <a:buFontTx/>
              <a:buChar char="•"/>
            </a:pPr>
            <a:r>
              <a:rPr lang="en-US" sz="1400" b="0">
                <a:cs typeface="Arial" charset="0"/>
              </a:rPr>
              <a:t> Monitoring</a:t>
            </a:r>
          </a:p>
          <a:p>
            <a:pPr defTabSz="890588" eaLnBrk="0" hangingPunct="0">
              <a:lnSpc>
                <a:spcPct val="60000"/>
              </a:lnSpc>
              <a:spcBef>
                <a:spcPct val="25000"/>
              </a:spcBef>
              <a:buClr>
                <a:srgbClr val="7D620F"/>
              </a:buClr>
              <a:buFontTx/>
              <a:buChar char="•"/>
            </a:pPr>
            <a:r>
              <a:rPr lang="en-US" sz="1400" b="0">
                <a:cs typeface="Arial" charset="0"/>
              </a:rPr>
              <a:t> Controls</a:t>
            </a:r>
          </a:p>
          <a:p>
            <a:pPr defTabSz="890588" eaLnBrk="0" hangingPunct="0">
              <a:lnSpc>
                <a:spcPct val="60000"/>
              </a:lnSpc>
              <a:spcBef>
                <a:spcPct val="25000"/>
              </a:spcBef>
              <a:buClr>
                <a:srgbClr val="7D620F"/>
              </a:buClr>
              <a:buFontTx/>
              <a:buChar char="•"/>
            </a:pPr>
            <a:r>
              <a:rPr lang="en-US" sz="1400" b="0">
                <a:cs typeface="Arial" charset="0"/>
              </a:rPr>
              <a:t> Decision Making</a:t>
            </a:r>
          </a:p>
          <a:p>
            <a:pPr defTabSz="890588" eaLnBrk="0" hangingPunct="0">
              <a:lnSpc>
                <a:spcPct val="60000"/>
              </a:lnSpc>
              <a:spcBef>
                <a:spcPct val="25000"/>
              </a:spcBef>
              <a:buClr>
                <a:srgbClr val="7D620F"/>
              </a:buClr>
              <a:buFontTx/>
              <a:buChar char="•"/>
            </a:pPr>
            <a:endParaRPr lang="en-US" sz="1400" b="0">
              <a:cs typeface="Arial" charset="0"/>
            </a:endParaRPr>
          </a:p>
        </p:txBody>
      </p:sp>
      <p:sp>
        <p:nvSpPr>
          <p:cNvPr id="497671" name="Rectangle 7"/>
          <p:cNvSpPr>
            <a:spLocks noChangeArrowheads="1"/>
          </p:cNvSpPr>
          <p:nvPr/>
        </p:nvSpPr>
        <p:spPr bwMode="auto">
          <a:xfrm>
            <a:off x="754441" y="2438401"/>
            <a:ext cx="2065262" cy="1921865"/>
          </a:xfrm>
          <a:prstGeom prst="rect">
            <a:avLst/>
          </a:prstGeom>
          <a:noFill/>
          <a:ln w="9525">
            <a:noFill/>
            <a:miter lim="800000"/>
            <a:headEnd/>
            <a:tailEnd/>
          </a:ln>
          <a:effectLst/>
        </p:spPr>
        <p:txBody>
          <a:bodyPr lIns="89717" tIns="44859" rIns="89717" bIns="44859">
            <a:spAutoFit/>
          </a:bodyPr>
          <a:lstStyle/>
          <a:p>
            <a:pPr defTabSz="890588" eaLnBrk="0" hangingPunct="0">
              <a:lnSpc>
                <a:spcPct val="60000"/>
              </a:lnSpc>
              <a:spcBef>
                <a:spcPct val="50000"/>
              </a:spcBef>
              <a:buClr>
                <a:srgbClr val="7D620F"/>
              </a:buClr>
              <a:buFontTx/>
              <a:buChar char="•"/>
            </a:pPr>
            <a:r>
              <a:rPr lang="en-US" sz="1400" b="0" dirty="0">
                <a:cs typeface="Arial" charset="0"/>
              </a:rPr>
              <a:t> Hardware, software</a:t>
            </a:r>
          </a:p>
          <a:p>
            <a:pPr defTabSz="890588" eaLnBrk="0" hangingPunct="0">
              <a:lnSpc>
                <a:spcPct val="60000"/>
              </a:lnSpc>
              <a:spcBef>
                <a:spcPct val="25000"/>
              </a:spcBef>
              <a:buClr>
                <a:srgbClr val="7D620F"/>
              </a:buClr>
              <a:buFontTx/>
              <a:buChar char="•"/>
            </a:pPr>
            <a:r>
              <a:rPr lang="en-US" sz="1400" b="0" dirty="0">
                <a:cs typeface="Arial" charset="0"/>
              </a:rPr>
              <a:t> System architecture</a:t>
            </a:r>
          </a:p>
          <a:p>
            <a:pPr defTabSz="890588" eaLnBrk="0" hangingPunct="0">
              <a:lnSpc>
                <a:spcPct val="60000"/>
              </a:lnSpc>
              <a:spcBef>
                <a:spcPct val="25000"/>
              </a:spcBef>
              <a:buClr>
                <a:srgbClr val="7D620F"/>
              </a:buClr>
              <a:buFontTx/>
              <a:buChar char="•"/>
            </a:pPr>
            <a:r>
              <a:rPr lang="en-US" sz="1400" b="0" dirty="0">
                <a:cs typeface="Arial" charset="0"/>
              </a:rPr>
              <a:t> Sizing</a:t>
            </a:r>
          </a:p>
          <a:p>
            <a:pPr defTabSz="890588" eaLnBrk="0" hangingPunct="0">
              <a:lnSpc>
                <a:spcPct val="60000"/>
              </a:lnSpc>
              <a:spcBef>
                <a:spcPct val="50000"/>
              </a:spcBef>
              <a:buClr>
                <a:srgbClr val="7D620F"/>
              </a:buClr>
              <a:buFontTx/>
              <a:buChar char="•"/>
            </a:pPr>
            <a:r>
              <a:rPr lang="en-US" sz="1400" b="0" dirty="0">
                <a:cs typeface="Arial" charset="0"/>
              </a:rPr>
              <a:t> Data Conversion</a:t>
            </a:r>
          </a:p>
          <a:p>
            <a:pPr defTabSz="890588" eaLnBrk="0" hangingPunct="0">
              <a:lnSpc>
                <a:spcPct val="60000"/>
              </a:lnSpc>
              <a:spcBef>
                <a:spcPct val="25000"/>
              </a:spcBef>
              <a:buClr>
                <a:srgbClr val="7D620F"/>
              </a:buClr>
              <a:buFontTx/>
              <a:buChar char="•"/>
            </a:pPr>
            <a:r>
              <a:rPr lang="en-US" sz="1400" b="0" dirty="0">
                <a:cs typeface="Arial" charset="0"/>
              </a:rPr>
              <a:t> Networking</a:t>
            </a:r>
          </a:p>
          <a:p>
            <a:pPr defTabSz="890588" eaLnBrk="0" hangingPunct="0">
              <a:lnSpc>
                <a:spcPct val="60000"/>
              </a:lnSpc>
              <a:spcBef>
                <a:spcPct val="25000"/>
              </a:spcBef>
              <a:buClr>
                <a:srgbClr val="7D620F"/>
              </a:buClr>
              <a:buFontTx/>
              <a:buChar char="•"/>
            </a:pPr>
            <a:r>
              <a:rPr lang="en-US" sz="1400" b="0" dirty="0">
                <a:cs typeface="Arial" charset="0"/>
              </a:rPr>
              <a:t> Performance</a:t>
            </a:r>
          </a:p>
          <a:p>
            <a:pPr defTabSz="890588" eaLnBrk="0" hangingPunct="0">
              <a:lnSpc>
                <a:spcPct val="60000"/>
              </a:lnSpc>
              <a:spcBef>
                <a:spcPct val="25000"/>
              </a:spcBef>
              <a:buClr>
                <a:srgbClr val="7D620F"/>
              </a:buClr>
              <a:buFontTx/>
              <a:buChar char="•"/>
            </a:pPr>
            <a:r>
              <a:rPr lang="en-US" sz="1400" b="0" dirty="0">
                <a:cs typeface="Arial" charset="0"/>
              </a:rPr>
              <a:t> Security</a:t>
            </a:r>
          </a:p>
          <a:p>
            <a:pPr defTabSz="890588" eaLnBrk="0" hangingPunct="0">
              <a:lnSpc>
                <a:spcPct val="60000"/>
              </a:lnSpc>
              <a:spcBef>
                <a:spcPct val="25000"/>
              </a:spcBef>
              <a:buClr>
                <a:srgbClr val="7D620F"/>
              </a:buClr>
              <a:buFontTx/>
              <a:buChar char="•"/>
            </a:pPr>
            <a:r>
              <a:rPr lang="en-US" sz="1400" b="0" dirty="0">
                <a:cs typeface="Arial" charset="0"/>
              </a:rPr>
              <a:t> Availability</a:t>
            </a:r>
          </a:p>
          <a:p>
            <a:pPr defTabSz="890588" eaLnBrk="0" hangingPunct="0">
              <a:lnSpc>
                <a:spcPct val="60000"/>
              </a:lnSpc>
              <a:spcBef>
                <a:spcPct val="25000"/>
              </a:spcBef>
              <a:buClr>
                <a:srgbClr val="7D620F"/>
              </a:buClr>
              <a:buFontTx/>
              <a:buChar char="•"/>
            </a:pPr>
            <a:r>
              <a:rPr lang="en-US" sz="1400" b="0" dirty="0">
                <a:cs typeface="Arial" charset="0"/>
              </a:rPr>
              <a:t> Disaster recovery</a:t>
            </a:r>
          </a:p>
          <a:p>
            <a:pPr defTabSz="890588" eaLnBrk="0" hangingPunct="0">
              <a:lnSpc>
                <a:spcPct val="60000"/>
              </a:lnSpc>
              <a:spcBef>
                <a:spcPct val="25000"/>
              </a:spcBef>
              <a:buClr>
                <a:srgbClr val="7D620F"/>
              </a:buClr>
              <a:buFontTx/>
              <a:buChar char="•"/>
            </a:pPr>
            <a:endParaRPr lang="en-US" sz="1400" b="0" dirty="0">
              <a:cs typeface="Arial" charset="0"/>
            </a:endParaRPr>
          </a:p>
        </p:txBody>
      </p:sp>
      <p:sp>
        <p:nvSpPr>
          <p:cNvPr id="497672" name="Rectangle 8"/>
          <p:cNvSpPr>
            <a:spLocks noChangeArrowheads="1"/>
          </p:cNvSpPr>
          <p:nvPr/>
        </p:nvSpPr>
        <p:spPr bwMode="auto">
          <a:xfrm>
            <a:off x="4529667" y="3841750"/>
            <a:ext cx="1481667" cy="478393"/>
          </a:xfrm>
          <a:prstGeom prst="rect">
            <a:avLst/>
          </a:prstGeom>
          <a:noFill/>
          <a:ln w="9525">
            <a:noFill/>
            <a:miter lim="800000"/>
            <a:headEnd/>
            <a:tailEnd/>
          </a:ln>
          <a:effectLst/>
        </p:spPr>
        <p:txBody>
          <a:bodyPr lIns="89717" tIns="44859" rIns="89717" bIns="44859">
            <a:spAutoFit/>
          </a:bodyPr>
          <a:lstStyle/>
          <a:p>
            <a:pPr algn="ctr" defTabSz="890588" eaLnBrk="0" hangingPunct="0">
              <a:lnSpc>
                <a:spcPct val="90000"/>
              </a:lnSpc>
            </a:pPr>
            <a:r>
              <a:rPr lang="en-US" sz="1400">
                <a:solidFill>
                  <a:schemeClr val="bg1"/>
                </a:solidFill>
                <a:cs typeface="Arial" charset="0"/>
              </a:rPr>
              <a:t>Functional</a:t>
            </a:r>
          </a:p>
          <a:p>
            <a:pPr algn="ctr" defTabSz="890588" eaLnBrk="0" hangingPunct="0">
              <a:lnSpc>
                <a:spcPct val="90000"/>
              </a:lnSpc>
            </a:pPr>
            <a:r>
              <a:rPr lang="en-US" sz="1400">
                <a:solidFill>
                  <a:schemeClr val="bg1"/>
                </a:solidFill>
                <a:cs typeface="Arial" charset="0"/>
              </a:rPr>
              <a:t>Risk</a:t>
            </a:r>
          </a:p>
        </p:txBody>
      </p:sp>
      <p:sp>
        <p:nvSpPr>
          <p:cNvPr id="497673" name="Rectangle 9"/>
          <p:cNvSpPr>
            <a:spLocks noChangeArrowheads="1"/>
          </p:cNvSpPr>
          <p:nvPr/>
        </p:nvSpPr>
        <p:spPr bwMode="auto">
          <a:xfrm>
            <a:off x="4699000" y="2878139"/>
            <a:ext cx="816429" cy="478393"/>
          </a:xfrm>
          <a:prstGeom prst="rect">
            <a:avLst/>
          </a:prstGeom>
          <a:noFill/>
          <a:ln w="9525">
            <a:noFill/>
            <a:miter lim="800000"/>
            <a:headEnd/>
            <a:tailEnd/>
          </a:ln>
          <a:effectLst/>
        </p:spPr>
        <p:txBody>
          <a:bodyPr lIns="89717" tIns="44859" rIns="89717" bIns="44859">
            <a:spAutoFit/>
          </a:bodyPr>
          <a:lstStyle/>
          <a:p>
            <a:pPr algn="ctr" defTabSz="890588" eaLnBrk="0" hangingPunct="0">
              <a:lnSpc>
                <a:spcPct val="90000"/>
              </a:lnSpc>
            </a:pPr>
            <a:r>
              <a:rPr lang="en-US" sz="1400">
                <a:solidFill>
                  <a:schemeClr val="bg1"/>
                </a:solidFill>
                <a:cs typeface="Arial" charset="0"/>
              </a:rPr>
              <a:t>Project Risk</a:t>
            </a:r>
          </a:p>
        </p:txBody>
      </p:sp>
      <p:sp>
        <p:nvSpPr>
          <p:cNvPr id="497674" name="Rectangle 10"/>
          <p:cNvSpPr>
            <a:spLocks noChangeArrowheads="1"/>
          </p:cNvSpPr>
          <p:nvPr/>
        </p:nvSpPr>
        <p:spPr bwMode="auto">
          <a:xfrm>
            <a:off x="3516691" y="2476501"/>
            <a:ext cx="1254881" cy="478393"/>
          </a:xfrm>
          <a:prstGeom prst="rect">
            <a:avLst/>
          </a:prstGeom>
          <a:noFill/>
          <a:ln w="9525">
            <a:noFill/>
            <a:miter lim="800000"/>
            <a:headEnd/>
            <a:tailEnd/>
          </a:ln>
          <a:effectLst/>
        </p:spPr>
        <p:txBody>
          <a:bodyPr lIns="89717" tIns="44859" rIns="89717" bIns="44859">
            <a:spAutoFit/>
          </a:bodyPr>
          <a:lstStyle/>
          <a:p>
            <a:pPr algn="ctr" defTabSz="890588" eaLnBrk="0" hangingPunct="0">
              <a:lnSpc>
                <a:spcPct val="90000"/>
              </a:lnSpc>
            </a:pPr>
            <a:r>
              <a:rPr lang="en-US" sz="1400">
                <a:solidFill>
                  <a:schemeClr val="bg1"/>
                </a:solidFill>
                <a:cs typeface="Arial" charset="0"/>
              </a:rPr>
              <a:t>Program</a:t>
            </a:r>
            <a:br>
              <a:rPr lang="en-US" sz="1400">
                <a:solidFill>
                  <a:schemeClr val="bg1"/>
                </a:solidFill>
                <a:cs typeface="Arial" charset="0"/>
              </a:rPr>
            </a:br>
            <a:r>
              <a:rPr lang="en-US" sz="1400">
                <a:solidFill>
                  <a:schemeClr val="bg1"/>
                </a:solidFill>
                <a:cs typeface="Arial" charset="0"/>
              </a:rPr>
              <a:t>Risk</a:t>
            </a:r>
          </a:p>
        </p:txBody>
      </p:sp>
      <p:sp>
        <p:nvSpPr>
          <p:cNvPr id="497675" name="Rectangle 11"/>
          <p:cNvSpPr>
            <a:spLocks noChangeArrowheads="1"/>
          </p:cNvSpPr>
          <p:nvPr/>
        </p:nvSpPr>
        <p:spPr bwMode="auto">
          <a:xfrm>
            <a:off x="2887738" y="4006851"/>
            <a:ext cx="1136952" cy="478393"/>
          </a:xfrm>
          <a:prstGeom prst="rect">
            <a:avLst/>
          </a:prstGeom>
          <a:noFill/>
          <a:ln w="9525">
            <a:noFill/>
            <a:miter lim="800000"/>
            <a:headEnd/>
            <a:tailEnd/>
          </a:ln>
          <a:effectLst/>
        </p:spPr>
        <p:txBody>
          <a:bodyPr lIns="89717" tIns="44859" rIns="89717" bIns="44859">
            <a:spAutoFit/>
          </a:bodyPr>
          <a:lstStyle/>
          <a:p>
            <a:pPr algn="ctr" defTabSz="890588" eaLnBrk="0" hangingPunct="0">
              <a:lnSpc>
                <a:spcPct val="90000"/>
              </a:lnSpc>
            </a:pPr>
            <a:r>
              <a:rPr lang="en-US" sz="1400">
                <a:solidFill>
                  <a:schemeClr val="bg1"/>
                </a:solidFill>
                <a:cs typeface="Arial" charset="0"/>
              </a:rPr>
              <a:t>Business</a:t>
            </a:r>
          </a:p>
          <a:p>
            <a:pPr algn="ctr" defTabSz="890588" eaLnBrk="0" hangingPunct="0">
              <a:lnSpc>
                <a:spcPct val="90000"/>
              </a:lnSpc>
            </a:pPr>
            <a:r>
              <a:rPr lang="en-US" sz="1400">
                <a:solidFill>
                  <a:schemeClr val="bg1"/>
                </a:solidFill>
                <a:cs typeface="Arial" charset="0"/>
              </a:rPr>
              <a:t>Risk</a:t>
            </a:r>
          </a:p>
        </p:txBody>
      </p:sp>
      <p:sp>
        <p:nvSpPr>
          <p:cNvPr id="497676" name="Rectangle 12"/>
          <p:cNvSpPr>
            <a:spLocks noChangeArrowheads="1"/>
          </p:cNvSpPr>
          <p:nvPr/>
        </p:nvSpPr>
        <p:spPr bwMode="auto">
          <a:xfrm>
            <a:off x="2626180" y="3113089"/>
            <a:ext cx="1592035" cy="478393"/>
          </a:xfrm>
          <a:prstGeom prst="rect">
            <a:avLst/>
          </a:prstGeom>
          <a:noFill/>
          <a:ln w="9525">
            <a:noFill/>
            <a:miter lim="800000"/>
            <a:headEnd/>
            <a:tailEnd/>
          </a:ln>
          <a:effectLst/>
        </p:spPr>
        <p:txBody>
          <a:bodyPr lIns="89717" tIns="44859" rIns="89717" bIns="44859">
            <a:spAutoFit/>
          </a:bodyPr>
          <a:lstStyle/>
          <a:p>
            <a:pPr algn="ctr" defTabSz="890588" eaLnBrk="0" hangingPunct="0">
              <a:lnSpc>
                <a:spcPct val="90000"/>
              </a:lnSpc>
            </a:pPr>
            <a:r>
              <a:rPr lang="en-US" sz="1400">
                <a:solidFill>
                  <a:schemeClr val="bg1"/>
                </a:solidFill>
                <a:cs typeface="Arial" charset="0"/>
              </a:rPr>
              <a:t>Technical </a:t>
            </a:r>
          </a:p>
          <a:p>
            <a:pPr algn="ctr" defTabSz="890588" eaLnBrk="0" hangingPunct="0">
              <a:lnSpc>
                <a:spcPct val="90000"/>
              </a:lnSpc>
            </a:pPr>
            <a:r>
              <a:rPr lang="en-US" sz="1400">
                <a:solidFill>
                  <a:schemeClr val="bg1"/>
                </a:solidFill>
                <a:cs typeface="Arial" charset="0"/>
              </a:rPr>
              <a:t>Risk</a:t>
            </a:r>
          </a:p>
        </p:txBody>
      </p:sp>
      <p:sp>
        <p:nvSpPr>
          <p:cNvPr id="497677" name="Rectangle 13"/>
          <p:cNvSpPr>
            <a:spLocks noChangeArrowheads="1"/>
          </p:cNvSpPr>
          <p:nvPr/>
        </p:nvSpPr>
        <p:spPr bwMode="auto">
          <a:xfrm>
            <a:off x="3915833" y="4437064"/>
            <a:ext cx="1162655" cy="478393"/>
          </a:xfrm>
          <a:prstGeom prst="rect">
            <a:avLst/>
          </a:prstGeom>
          <a:noFill/>
          <a:ln w="9525">
            <a:noFill/>
            <a:miter lim="800000"/>
            <a:headEnd/>
            <a:tailEnd/>
          </a:ln>
          <a:effectLst/>
        </p:spPr>
        <p:txBody>
          <a:bodyPr lIns="89717" tIns="44859" rIns="89717" bIns="44859">
            <a:spAutoFit/>
          </a:bodyPr>
          <a:lstStyle/>
          <a:p>
            <a:pPr algn="ctr" defTabSz="890588" eaLnBrk="0" hangingPunct="0">
              <a:lnSpc>
                <a:spcPct val="90000"/>
              </a:lnSpc>
            </a:pPr>
            <a:r>
              <a:rPr lang="en-US" sz="1400">
                <a:solidFill>
                  <a:schemeClr val="bg1"/>
                </a:solidFill>
                <a:cs typeface="Arial" charset="0"/>
              </a:rPr>
              <a:t>Resource Risk</a:t>
            </a:r>
          </a:p>
        </p:txBody>
      </p:sp>
      <p:sp>
        <p:nvSpPr>
          <p:cNvPr id="497678" name="Rectangle 14"/>
          <p:cNvSpPr>
            <a:spLocks noChangeArrowheads="1"/>
          </p:cNvSpPr>
          <p:nvPr/>
        </p:nvSpPr>
        <p:spPr bwMode="auto">
          <a:xfrm>
            <a:off x="4115405" y="5410201"/>
            <a:ext cx="2783417" cy="769241"/>
          </a:xfrm>
          <a:prstGeom prst="rect">
            <a:avLst/>
          </a:prstGeom>
          <a:noFill/>
          <a:ln w="9525">
            <a:noFill/>
            <a:miter lim="800000"/>
            <a:headEnd/>
            <a:tailEnd/>
          </a:ln>
          <a:effectLst/>
        </p:spPr>
        <p:txBody>
          <a:bodyPr lIns="89717" tIns="44859" rIns="89717" bIns="44859">
            <a:spAutoFit/>
          </a:bodyPr>
          <a:lstStyle/>
          <a:p>
            <a:pPr marL="111125" indent="-111125" defTabSz="890588" eaLnBrk="0" hangingPunct="0">
              <a:lnSpc>
                <a:spcPct val="60000"/>
              </a:lnSpc>
              <a:spcBef>
                <a:spcPct val="50000"/>
              </a:spcBef>
              <a:buClr>
                <a:srgbClr val="7D620F"/>
              </a:buClr>
              <a:buFontTx/>
              <a:buChar char="•"/>
            </a:pPr>
            <a:r>
              <a:rPr lang="en-US" sz="1400" b="0">
                <a:cs typeface="Arial" charset="0"/>
              </a:rPr>
              <a:t> Time schedules &amp; critical path</a:t>
            </a:r>
          </a:p>
          <a:p>
            <a:pPr marL="111125" indent="-111125" defTabSz="890588" eaLnBrk="0" hangingPunct="0">
              <a:lnSpc>
                <a:spcPct val="60000"/>
              </a:lnSpc>
              <a:spcBef>
                <a:spcPct val="25000"/>
              </a:spcBef>
              <a:buClr>
                <a:srgbClr val="7D620F"/>
              </a:buClr>
              <a:buFontTx/>
              <a:buChar char="•"/>
            </a:pPr>
            <a:r>
              <a:rPr lang="en-US" sz="1400" b="0">
                <a:cs typeface="Arial" charset="0"/>
              </a:rPr>
              <a:t> Budgets</a:t>
            </a:r>
          </a:p>
          <a:p>
            <a:pPr marL="111125" indent="-111125" defTabSz="890588" eaLnBrk="0" hangingPunct="0">
              <a:lnSpc>
                <a:spcPct val="60000"/>
              </a:lnSpc>
              <a:spcBef>
                <a:spcPct val="25000"/>
              </a:spcBef>
              <a:buClr>
                <a:srgbClr val="7D620F"/>
              </a:buClr>
              <a:buFontTx/>
              <a:buChar char="•"/>
            </a:pPr>
            <a:r>
              <a:rPr lang="en-US" sz="1400" b="0">
                <a:cs typeface="Arial" charset="0"/>
              </a:rPr>
              <a:t> Dedicated resources</a:t>
            </a:r>
          </a:p>
          <a:p>
            <a:pPr marL="111125" indent="-111125" defTabSz="890588" eaLnBrk="0" hangingPunct="0">
              <a:lnSpc>
                <a:spcPct val="60000"/>
              </a:lnSpc>
              <a:spcBef>
                <a:spcPct val="25000"/>
              </a:spcBef>
              <a:buClr>
                <a:srgbClr val="7D620F"/>
              </a:buClr>
              <a:buFontTx/>
              <a:buChar char="•"/>
            </a:pPr>
            <a:r>
              <a:rPr lang="en-US" sz="1400" b="0">
                <a:cs typeface="Arial" charset="0"/>
              </a:rPr>
              <a:t> Competing priorities </a:t>
            </a:r>
          </a:p>
        </p:txBody>
      </p:sp>
      <p:sp>
        <p:nvSpPr>
          <p:cNvPr id="497679" name="Rectangle 15"/>
          <p:cNvSpPr>
            <a:spLocks noGrp="1" noChangeArrowheads="1"/>
          </p:cNvSpPr>
          <p:nvPr>
            <p:ph type="title"/>
          </p:nvPr>
        </p:nvSpPr>
        <p:spPr>
          <a:xfrm>
            <a:off x="2585358" y="206376"/>
            <a:ext cx="6106584" cy="639763"/>
          </a:xfrm>
        </p:spPr>
        <p:txBody>
          <a:bodyPr/>
          <a:lstStyle/>
          <a:p>
            <a:r>
              <a:rPr lang="en-US" sz="2000">
                <a:latin typeface="Arial" charset="0"/>
              </a:rPr>
              <a:t>Risk Considerations to Be Managed</a:t>
            </a:r>
            <a:r>
              <a:rPr lang="en-US">
                <a:latin typeface="Arial" charset="0"/>
              </a:rPr>
              <a:t> </a:t>
            </a:r>
          </a:p>
        </p:txBody>
      </p:sp>
      <p:sp>
        <p:nvSpPr>
          <p:cNvPr id="16" name="Slide Number Placeholder 15"/>
          <p:cNvSpPr>
            <a:spLocks noGrp="1"/>
          </p:cNvSpPr>
          <p:nvPr>
            <p:ph type="sldNum" sz="quarter" idx="10"/>
          </p:nvPr>
        </p:nvSpPr>
        <p:spPr/>
        <p:txBody>
          <a:bodyPr/>
          <a:lstStyle/>
          <a:p>
            <a:fld id="{52818F98-A04E-4F9D-9318-76A5AEE76075}"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Implementation – Key Decisions</a:t>
            </a:r>
            <a:endParaRPr lang="en-US" sz="3600" dirty="0"/>
          </a:p>
        </p:txBody>
      </p:sp>
      <p:sp>
        <p:nvSpPr>
          <p:cNvPr id="3" name="Content Placeholder 2"/>
          <p:cNvSpPr>
            <a:spLocks noGrp="1"/>
          </p:cNvSpPr>
          <p:nvPr>
            <p:ph idx="1"/>
          </p:nvPr>
        </p:nvSpPr>
        <p:spPr/>
        <p:txBody>
          <a:bodyPr/>
          <a:lstStyle/>
          <a:p>
            <a:pPr>
              <a:lnSpc>
                <a:spcPct val="90000"/>
              </a:lnSpc>
            </a:pPr>
            <a:r>
              <a:rPr lang="en-US" sz="2200" dirty="0" smtClean="0"/>
              <a:t>Rollout Phases</a:t>
            </a:r>
          </a:p>
          <a:p>
            <a:pPr lvl="1">
              <a:lnSpc>
                <a:spcPct val="90000"/>
              </a:lnSpc>
            </a:pPr>
            <a:r>
              <a:rPr lang="en-US" sz="2000" dirty="0" smtClean="0"/>
              <a:t>Contract Types?</a:t>
            </a:r>
          </a:p>
          <a:p>
            <a:pPr lvl="1">
              <a:lnSpc>
                <a:spcPct val="90000"/>
              </a:lnSpc>
            </a:pPr>
            <a:r>
              <a:rPr lang="en-US" sz="2000" dirty="0" smtClean="0"/>
              <a:t>Geography?</a:t>
            </a:r>
          </a:p>
          <a:p>
            <a:pPr lvl="1">
              <a:lnSpc>
                <a:spcPct val="90000"/>
              </a:lnSpc>
            </a:pPr>
            <a:r>
              <a:rPr lang="en-US" sz="2000" dirty="0" smtClean="0"/>
              <a:t>Commodity?</a:t>
            </a:r>
          </a:p>
          <a:p>
            <a:pPr lvl="1">
              <a:lnSpc>
                <a:spcPct val="90000"/>
              </a:lnSpc>
            </a:pPr>
            <a:r>
              <a:rPr lang="en-US" sz="2000" dirty="0" smtClean="0"/>
              <a:t>Project Owners?</a:t>
            </a:r>
          </a:p>
          <a:p>
            <a:pPr>
              <a:lnSpc>
                <a:spcPct val="90000"/>
              </a:lnSpc>
            </a:pPr>
            <a:r>
              <a:rPr lang="en-US" sz="2200" dirty="0" smtClean="0"/>
              <a:t>Emptoris SSM Considerations</a:t>
            </a:r>
          </a:p>
          <a:p>
            <a:pPr lvl="1">
              <a:lnSpc>
                <a:spcPct val="90000"/>
              </a:lnSpc>
            </a:pPr>
            <a:r>
              <a:rPr lang="en-US" sz="2000" dirty="0" smtClean="0"/>
              <a:t>Modules Purchased</a:t>
            </a:r>
          </a:p>
          <a:p>
            <a:pPr lvl="1">
              <a:lnSpc>
                <a:spcPct val="90000"/>
              </a:lnSpc>
            </a:pPr>
            <a:r>
              <a:rPr lang="en-US" sz="2000" dirty="0" smtClean="0"/>
              <a:t>Room for Future Growth</a:t>
            </a:r>
          </a:p>
          <a:p>
            <a:pPr>
              <a:lnSpc>
                <a:spcPct val="90000"/>
              </a:lnSpc>
            </a:pPr>
            <a:r>
              <a:rPr lang="en-US" sz="2200" dirty="0" smtClean="0"/>
              <a:t>Integration with Other Systems</a:t>
            </a:r>
          </a:p>
          <a:p>
            <a:pPr lvl="1">
              <a:lnSpc>
                <a:spcPct val="90000"/>
              </a:lnSpc>
            </a:pPr>
            <a:r>
              <a:rPr lang="en-US" sz="2000" dirty="0" smtClean="0"/>
              <a:t>Users &amp; Passwords</a:t>
            </a:r>
          </a:p>
          <a:p>
            <a:pPr lvl="1">
              <a:lnSpc>
                <a:spcPct val="90000"/>
              </a:lnSpc>
            </a:pPr>
            <a:r>
              <a:rPr lang="en-US" sz="2000" dirty="0" smtClean="0"/>
              <a:t>Master Data</a:t>
            </a:r>
          </a:p>
          <a:p>
            <a:pPr lvl="1">
              <a:lnSpc>
                <a:spcPct val="90000"/>
              </a:lnSpc>
            </a:pPr>
            <a:r>
              <a:rPr lang="en-US" sz="2000" dirty="0" smtClean="0"/>
              <a:t>Contract Activation</a:t>
            </a:r>
          </a:p>
          <a:p>
            <a:endParaRPr lang="en-US" dirty="0"/>
          </a:p>
        </p:txBody>
      </p:sp>
      <p:sp>
        <p:nvSpPr>
          <p:cNvPr id="4" name="Slide Number Placeholder 3"/>
          <p:cNvSpPr>
            <a:spLocks noGrp="1"/>
          </p:cNvSpPr>
          <p:nvPr>
            <p:ph type="sldNum" sz="quarter" idx="10"/>
          </p:nvPr>
        </p:nvSpPr>
        <p:spPr/>
        <p:txBody>
          <a:bodyPr/>
          <a:lstStyle/>
          <a:p>
            <a:fld id="{52818F98-A04E-4F9D-9318-76A5AEE76075}"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Client Project Team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3</a:t>
            </a:fld>
            <a:endParaRPr lang="en-US"/>
          </a:p>
        </p:txBody>
      </p:sp>
      <p:sp>
        <p:nvSpPr>
          <p:cNvPr id="4"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Project Sponsor:  The person who wanted ECM and committed the money</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Project Manager:  </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This should be someone with no other role in the project.  		</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Should be a good project manager, one with authority who keeps to the dates </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Usually doesn’t need an elaborate tracking mechanism like MS Project</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ECM Application Administrator:</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This is NOT a System (IT) administrator</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Until the project is turned over to the client, this is the PSO team</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It is critical to bring this (client) person into the project before it’s turned over to the client.  There should be ongoing skills transfer (OJT) with this person, such as when Terms are defined.  Being able to get this person involved also proves that the client is committed to the project; if there’s resistance, it’s an issue to be dealt with.</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Product Manager (optional):</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This is the person responsible for the success of Emptoris in the overall client business (champion), but he/she does not need to have an ongoing role in the project.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07786" y="1143000"/>
            <a:ext cx="1578429" cy="5075238"/>
            <a:chOff x="383" y="720"/>
            <a:chExt cx="994" cy="3197"/>
          </a:xfrm>
          <a:solidFill>
            <a:schemeClr val="bg2">
              <a:lumMod val="40000"/>
              <a:lumOff val="60000"/>
            </a:schemeClr>
          </a:solidFill>
        </p:grpSpPr>
        <p:sp>
          <p:nvSpPr>
            <p:cNvPr id="468996" name="AutoShape 4"/>
            <p:cNvSpPr>
              <a:spLocks noChangeAspect="1" noChangeArrowheads="1"/>
            </p:cNvSpPr>
            <p:nvPr/>
          </p:nvSpPr>
          <p:spPr bwMode="auto">
            <a:xfrm>
              <a:off x="383" y="720"/>
              <a:ext cx="994" cy="3197"/>
            </a:xfrm>
            <a:prstGeom prst="roundRect">
              <a:avLst>
                <a:gd name="adj" fmla="val 16667"/>
              </a:avLst>
            </a:prstGeom>
            <a:grp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8997" name="Text Box 5"/>
            <p:cNvSpPr txBox="1">
              <a:spLocks noChangeAspect="1" noChangeArrowheads="1"/>
            </p:cNvSpPr>
            <p:nvPr/>
          </p:nvSpPr>
          <p:spPr bwMode="auto">
            <a:xfrm>
              <a:off x="596" y="765"/>
              <a:ext cx="487" cy="291"/>
            </a:xfrm>
            <a:prstGeom prst="rect">
              <a:avLst/>
            </a:prstGeom>
            <a:grpFill/>
            <a:ln w="9525">
              <a:noFill/>
              <a:miter lim="800000"/>
              <a:headEnd/>
              <a:tailEnd/>
            </a:ln>
            <a:effectLst/>
          </p:spPr>
          <p:txBody>
            <a:bodyPr wrap="none">
              <a:spAutoFit/>
            </a:bodyPr>
            <a:lstStyle/>
            <a:p>
              <a:pPr algn="ctr"/>
              <a:r>
                <a:rPr lang="en-US" sz="1200" dirty="0"/>
                <a:t>Program</a:t>
              </a:r>
            </a:p>
            <a:p>
              <a:pPr algn="ctr"/>
              <a:r>
                <a:rPr lang="en-US" sz="1200" dirty="0"/>
                <a:t>Strategy</a:t>
              </a:r>
            </a:p>
          </p:txBody>
        </p:sp>
        <p:grpSp>
          <p:nvGrpSpPr>
            <p:cNvPr id="3" name="Group 6"/>
            <p:cNvGrpSpPr>
              <a:grpSpLocks/>
            </p:cNvGrpSpPr>
            <p:nvPr/>
          </p:nvGrpSpPr>
          <p:grpSpPr bwMode="auto">
            <a:xfrm>
              <a:off x="469" y="1168"/>
              <a:ext cx="778" cy="457"/>
              <a:chOff x="469" y="1168"/>
              <a:chExt cx="778" cy="457"/>
            </a:xfrm>
            <a:grpFill/>
          </p:grpSpPr>
          <p:sp>
            <p:nvSpPr>
              <p:cNvPr id="468999" name="Rectangle 7"/>
              <p:cNvSpPr>
                <a:spLocks noChangeAspect="1" noChangeArrowheads="1"/>
              </p:cNvSpPr>
              <p:nvPr/>
            </p:nvSpPr>
            <p:spPr bwMode="auto">
              <a:xfrm>
                <a:off x="469" y="1168"/>
                <a:ext cx="778" cy="457"/>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00" name="Text Box 8"/>
              <p:cNvSpPr txBox="1">
                <a:spLocks noChangeAspect="1" noChangeArrowheads="1"/>
              </p:cNvSpPr>
              <p:nvPr/>
            </p:nvSpPr>
            <p:spPr bwMode="auto">
              <a:xfrm>
                <a:off x="528" y="1206"/>
                <a:ext cx="659" cy="346"/>
              </a:xfrm>
              <a:prstGeom prst="rect">
                <a:avLst/>
              </a:prstGeom>
              <a:grpFill/>
              <a:ln w="9525">
                <a:noFill/>
                <a:miter lim="800000"/>
                <a:headEnd/>
                <a:tailEnd/>
              </a:ln>
              <a:effectLst/>
            </p:spPr>
            <p:txBody>
              <a:bodyPr>
                <a:spAutoFit/>
              </a:bodyPr>
              <a:lstStyle/>
              <a:p>
                <a:pPr algn="ctr"/>
                <a:r>
                  <a:rPr lang="en-US" sz="1000" b="0"/>
                  <a:t>Business Objective and Vision</a:t>
                </a:r>
              </a:p>
            </p:txBody>
          </p:sp>
        </p:grpSp>
        <p:grpSp>
          <p:nvGrpSpPr>
            <p:cNvPr id="4" name="Group 9"/>
            <p:cNvGrpSpPr>
              <a:grpSpLocks/>
            </p:cNvGrpSpPr>
            <p:nvPr/>
          </p:nvGrpSpPr>
          <p:grpSpPr bwMode="auto">
            <a:xfrm>
              <a:off x="469" y="1889"/>
              <a:ext cx="778" cy="457"/>
              <a:chOff x="469" y="1889"/>
              <a:chExt cx="778" cy="457"/>
            </a:xfrm>
            <a:grpFill/>
          </p:grpSpPr>
          <p:sp>
            <p:nvSpPr>
              <p:cNvPr id="469002" name="Rectangle 10"/>
              <p:cNvSpPr>
                <a:spLocks noChangeAspect="1" noChangeArrowheads="1"/>
              </p:cNvSpPr>
              <p:nvPr/>
            </p:nvSpPr>
            <p:spPr bwMode="auto">
              <a:xfrm>
                <a:off x="469" y="1889"/>
                <a:ext cx="778" cy="457"/>
              </a:xfrm>
              <a:prstGeom prst="rect">
                <a:avLst/>
              </a:prstGeom>
              <a:grpFill/>
              <a:ln w="9525">
                <a:solidFill>
                  <a:schemeClr val="tx1"/>
                </a:solidFill>
                <a:miter lim="800000"/>
                <a:headEnd/>
                <a:tailEnd/>
              </a:ln>
              <a:effectLst/>
            </p:spPr>
            <p:txBody>
              <a:bodyPr wrap="none" anchor="ctr"/>
              <a:lstStyle/>
              <a:p>
                <a:endParaRPr lang="en-US"/>
              </a:p>
            </p:txBody>
          </p:sp>
          <p:sp>
            <p:nvSpPr>
              <p:cNvPr id="469003" name="Text Box 11"/>
              <p:cNvSpPr txBox="1">
                <a:spLocks noChangeAspect="1" noChangeArrowheads="1"/>
              </p:cNvSpPr>
              <p:nvPr/>
            </p:nvSpPr>
            <p:spPr bwMode="auto">
              <a:xfrm>
                <a:off x="528" y="1986"/>
                <a:ext cx="659" cy="250"/>
              </a:xfrm>
              <a:prstGeom prst="rect">
                <a:avLst/>
              </a:prstGeom>
              <a:grpFill/>
              <a:ln w="9525">
                <a:noFill/>
                <a:miter lim="800000"/>
                <a:headEnd/>
                <a:tailEnd/>
              </a:ln>
              <a:effectLst/>
            </p:spPr>
            <p:txBody>
              <a:bodyPr>
                <a:spAutoFit/>
              </a:bodyPr>
              <a:lstStyle/>
              <a:p>
                <a:pPr algn="ctr"/>
                <a:r>
                  <a:rPr lang="en-US" sz="1000" b="0"/>
                  <a:t>Solution Strategy</a:t>
                </a:r>
              </a:p>
            </p:txBody>
          </p:sp>
        </p:grpSp>
        <p:sp>
          <p:nvSpPr>
            <p:cNvPr id="469004" name="Line 12"/>
            <p:cNvSpPr>
              <a:spLocks noChangeAspect="1" noChangeShapeType="1"/>
            </p:cNvSpPr>
            <p:nvPr/>
          </p:nvSpPr>
          <p:spPr bwMode="auto">
            <a:xfrm>
              <a:off x="858" y="1622"/>
              <a:ext cx="0" cy="278"/>
            </a:xfrm>
            <a:prstGeom prst="line">
              <a:avLst/>
            </a:prstGeom>
            <a:grpFill/>
            <a:ln w="22225">
              <a:solidFill>
                <a:schemeClr val="tx1"/>
              </a:solidFill>
              <a:round/>
              <a:headEnd/>
              <a:tailEnd type="triangle" w="med" len="med"/>
            </a:ln>
            <a:effectLst/>
          </p:spPr>
          <p:txBody>
            <a:bodyPr/>
            <a:lstStyle/>
            <a:p>
              <a:endParaRPr lang="en-US"/>
            </a:p>
          </p:txBody>
        </p:sp>
      </p:grpSp>
      <p:grpSp>
        <p:nvGrpSpPr>
          <p:cNvPr id="5" name="Group 13"/>
          <p:cNvGrpSpPr>
            <a:grpSpLocks/>
          </p:cNvGrpSpPr>
          <p:nvPr/>
        </p:nvGrpSpPr>
        <p:grpSpPr bwMode="auto">
          <a:xfrm>
            <a:off x="2186214" y="1143000"/>
            <a:ext cx="1578429" cy="5075238"/>
            <a:chOff x="1377" y="720"/>
            <a:chExt cx="994" cy="3197"/>
          </a:xfrm>
          <a:solidFill>
            <a:schemeClr val="bg2">
              <a:lumMod val="40000"/>
              <a:lumOff val="60000"/>
            </a:schemeClr>
          </a:solidFill>
        </p:grpSpPr>
        <p:sp>
          <p:nvSpPr>
            <p:cNvPr id="469006" name="AutoShape 14"/>
            <p:cNvSpPr>
              <a:spLocks noChangeAspect="1" noChangeArrowheads="1"/>
            </p:cNvSpPr>
            <p:nvPr/>
          </p:nvSpPr>
          <p:spPr bwMode="auto">
            <a:xfrm>
              <a:off x="1377" y="720"/>
              <a:ext cx="994" cy="3197"/>
            </a:xfrm>
            <a:prstGeom prst="roundRect">
              <a:avLst>
                <a:gd name="adj" fmla="val 16667"/>
              </a:avLst>
            </a:prstGeom>
            <a:grp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9007" name="Text Box 15"/>
            <p:cNvSpPr txBox="1">
              <a:spLocks noChangeAspect="1" noChangeArrowheads="1"/>
            </p:cNvSpPr>
            <p:nvPr/>
          </p:nvSpPr>
          <p:spPr bwMode="auto">
            <a:xfrm>
              <a:off x="1459" y="765"/>
              <a:ext cx="776" cy="291"/>
            </a:xfrm>
            <a:prstGeom prst="rect">
              <a:avLst/>
            </a:prstGeom>
            <a:grpFill/>
            <a:ln w="9525">
              <a:noFill/>
              <a:miter lim="800000"/>
              <a:headEnd/>
              <a:tailEnd/>
            </a:ln>
            <a:effectLst/>
          </p:spPr>
          <p:txBody>
            <a:bodyPr wrap="none">
              <a:spAutoFit/>
            </a:bodyPr>
            <a:lstStyle/>
            <a:p>
              <a:pPr algn="ctr"/>
              <a:r>
                <a:rPr lang="en-US" sz="1200"/>
                <a:t>Implementation</a:t>
              </a:r>
            </a:p>
            <a:p>
              <a:pPr algn="ctr"/>
              <a:r>
                <a:rPr lang="en-US" sz="1200"/>
                <a:t>Planning</a:t>
              </a:r>
            </a:p>
          </p:txBody>
        </p:sp>
        <p:grpSp>
          <p:nvGrpSpPr>
            <p:cNvPr id="6" name="Group 16"/>
            <p:cNvGrpSpPr>
              <a:grpSpLocks/>
            </p:cNvGrpSpPr>
            <p:nvPr/>
          </p:nvGrpSpPr>
          <p:grpSpPr bwMode="auto">
            <a:xfrm>
              <a:off x="1406" y="1094"/>
              <a:ext cx="965" cy="789"/>
              <a:chOff x="1406" y="1094"/>
              <a:chExt cx="965" cy="789"/>
            </a:xfrm>
            <a:grpFill/>
          </p:grpSpPr>
          <p:sp>
            <p:nvSpPr>
              <p:cNvPr id="469009" name="Rectangle 17"/>
              <p:cNvSpPr>
                <a:spLocks noChangeAspect="1" noChangeArrowheads="1"/>
              </p:cNvSpPr>
              <p:nvPr/>
            </p:nvSpPr>
            <p:spPr bwMode="auto">
              <a:xfrm>
                <a:off x="1420" y="1094"/>
                <a:ext cx="907" cy="789"/>
              </a:xfrm>
              <a:prstGeom prst="rect">
                <a:avLst/>
              </a:prstGeom>
              <a:grpFill/>
              <a:ln w="9525">
                <a:solidFill>
                  <a:schemeClr val="tx1"/>
                </a:solidFill>
                <a:miter lim="800000"/>
                <a:headEnd/>
                <a:tailEnd/>
              </a:ln>
              <a:effectLst/>
            </p:spPr>
            <p:txBody>
              <a:bodyPr wrap="none" anchor="ctr"/>
              <a:lstStyle/>
              <a:p>
                <a:endParaRPr lang="en-US"/>
              </a:p>
            </p:txBody>
          </p:sp>
          <p:grpSp>
            <p:nvGrpSpPr>
              <p:cNvPr id="7" name="Group 18"/>
              <p:cNvGrpSpPr>
                <a:grpSpLocks/>
              </p:cNvGrpSpPr>
              <p:nvPr/>
            </p:nvGrpSpPr>
            <p:grpSpPr bwMode="auto">
              <a:xfrm>
                <a:off x="1463" y="1136"/>
                <a:ext cx="821" cy="207"/>
                <a:chOff x="1463" y="1136"/>
                <a:chExt cx="821" cy="207"/>
              </a:xfrm>
              <a:grpFill/>
            </p:grpSpPr>
            <p:sp>
              <p:nvSpPr>
                <p:cNvPr id="469011" name="Rectangle 19"/>
                <p:cNvSpPr>
                  <a:spLocks noChangeAspect="1" noChangeArrowheads="1"/>
                </p:cNvSpPr>
                <p:nvPr/>
              </p:nvSpPr>
              <p:spPr bwMode="auto">
                <a:xfrm>
                  <a:off x="1463" y="1136"/>
                  <a:ext cx="821" cy="207"/>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12" name="Text Box 20"/>
                <p:cNvSpPr txBox="1">
                  <a:spLocks noChangeAspect="1" noChangeArrowheads="1"/>
                </p:cNvSpPr>
                <p:nvPr/>
              </p:nvSpPr>
              <p:spPr bwMode="auto">
                <a:xfrm>
                  <a:off x="1588" y="1162"/>
                  <a:ext cx="598" cy="155"/>
                </a:xfrm>
                <a:prstGeom prst="rect">
                  <a:avLst/>
                </a:prstGeom>
                <a:grpFill/>
                <a:ln w="9525">
                  <a:noFill/>
                  <a:miter lim="800000"/>
                  <a:headEnd/>
                  <a:tailEnd/>
                </a:ln>
                <a:effectLst/>
              </p:spPr>
              <p:txBody>
                <a:bodyPr wrap="none">
                  <a:spAutoFit/>
                </a:bodyPr>
                <a:lstStyle/>
                <a:p>
                  <a:r>
                    <a:rPr lang="en-US" sz="1000" b="0"/>
                    <a:t>Define Scope</a:t>
                  </a:r>
                </a:p>
              </p:txBody>
            </p:sp>
          </p:grpSp>
          <p:grpSp>
            <p:nvGrpSpPr>
              <p:cNvPr id="8" name="Group 21"/>
              <p:cNvGrpSpPr>
                <a:grpSpLocks/>
              </p:cNvGrpSpPr>
              <p:nvPr/>
            </p:nvGrpSpPr>
            <p:grpSpPr bwMode="auto">
              <a:xfrm>
                <a:off x="1463" y="1590"/>
                <a:ext cx="821" cy="252"/>
                <a:chOff x="1463" y="1590"/>
                <a:chExt cx="821" cy="252"/>
              </a:xfrm>
              <a:grpFill/>
            </p:grpSpPr>
            <p:sp>
              <p:nvSpPr>
                <p:cNvPr id="469014" name="Rectangle 22"/>
                <p:cNvSpPr>
                  <a:spLocks noChangeAspect="1" noChangeArrowheads="1"/>
                </p:cNvSpPr>
                <p:nvPr/>
              </p:nvSpPr>
              <p:spPr bwMode="auto">
                <a:xfrm>
                  <a:off x="1463" y="1613"/>
                  <a:ext cx="821" cy="208"/>
                </a:xfrm>
                <a:prstGeom prst="rect">
                  <a:avLst/>
                </a:prstGeom>
                <a:grpFill/>
                <a:ln w="9525">
                  <a:solidFill>
                    <a:schemeClr val="tx1"/>
                  </a:solidFill>
                  <a:miter lim="800000"/>
                  <a:headEnd/>
                  <a:tailEnd/>
                </a:ln>
                <a:effectLst/>
              </p:spPr>
              <p:txBody>
                <a:bodyPr wrap="none" anchor="ctr"/>
                <a:lstStyle/>
                <a:p>
                  <a:endParaRPr lang="en-US"/>
                </a:p>
              </p:txBody>
            </p:sp>
            <p:sp>
              <p:nvSpPr>
                <p:cNvPr id="469015" name="Text Box 23"/>
                <p:cNvSpPr txBox="1">
                  <a:spLocks noChangeAspect="1" noChangeArrowheads="1"/>
                </p:cNvSpPr>
                <p:nvPr/>
              </p:nvSpPr>
              <p:spPr bwMode="auto">
                <a:xfrm>
                  <a:off x="1510" y="1590"/>
                  <a:ext cx="732" cy="252"/>
                </a:xfrm>
                <a:prstGeom prst="rect">
                  <a:avLst/>
                </a:prstGeom>
                <a:grpFill/>
                <a:ln w="9525">
                  <a:noFill/>
                  <a:miter lim="800000"/>
                  <a:headEnd/>
                  <a:tailEnd/>
                </a:ln>
                <a:effectLst/>
              </p:spPr>
              <p:txBody>
                <a:bodyPr wrap="square">
                  <a:spAutoFit/>
                </a:bodyPr>
                <a:lstStyle/>
                <a:p>
                  <a:pPr algn="ctr"/>
                  <a:r>
                    <a:rPr lang="en-US" sz="1000" b="0" dirty="0"/>
                    <a:t>Define Issue </a:t>
                  </a:r>
                </a:p>
                <a:p>
                  <a:pPr algn="ctr"/>
                  <a:r>
                    <a:rPr lang="en-US" sz="1000" b="0" dirty="0"/>
                    <a:t>Tracking Process</a:t>
                  </a:r>
                </a:p>
              </p:txBody>
            </p:sp>
          </p:grpSp>
          <p:grpSp>
            <p:nvGrpSpPr>
              <p:cNvPr id="9" name="Group 24"/>
              <p:cNvGrpSpPr>
                <a:grpSpLocks/>
              </p:cNvGrpSpPr>
              <p:nvPr/>
            </p:nvGrpSpPr>
            <p:grpSpPr bwMode="auto">
              <a:xfrm>
                <a:off x="1406" y="1335"/>
                <a:ext cx="965" cy="250"/>
                <a:chOff x="1406" y="1335"/>
                <a:chExt cx="965" cy="250"/>
              </a:xfrm>
              <a:grpFill/>
            </p:grpSpPr>
            <p:sp>
              <p:nvSpPr>
                <p:cNvPr id="469017" name="Rectangle 25"/>
                <p:cNvSpPr>
                  <a:spLocks noChangeAspect="1" noChangeArrowheads="1"/>
                </p:cNvSpPr>
                <p:nvPr/>
              </p:nvSpPr>
              <p:spPr bwMode="auto">
                <a:xfrm>
                  <a:off x="1462" y="1364"/>
                  <a:ext cx="821" cy="208"/>
                </a:xfrm>
                <a:prstGeom prst="rect">
                  <a:avLst/>
                </a:prstGeom>
                <a:grpFill/>
                <a:ln w="9525">
                  <a:solidFill>
                    <a:schemeClr val="tx1"/>
                  </a:solidFill>
                  <a:miter lim="800000"/>
                  <a:headEnd/>
                  <a:tailEnd/>
                </a:ln>
                <a:effectLst/>
              </p:spPr>
              <p:txBody>
                <a:bodyPr wrap="none" anchor="ctr"/>
                <a:lstStyle/>
                <a:p>
                  <a:endParaRPr lang="en-US"/>
                </a:p>
              </p:txBody>
            </p:sp>
            <p:sp>
              <p:nvSpPr>
                <p:cNvPr id="469018" name="Text Box 26"/>
                <p:cNvSpPr txBox="1">
                  <a:spLocks noChangeAspect="1" noChangeArrowheads="1"/>
                </p:cNvSpPr>
                <p:nvPr/>
              </p:nvSpPr>
              <p:spPr bwMode="auto">
                <a:xfrm>
                  <a:off x="1406" y="1335"/>
                  <a:ext cx="965" cy="250"/>
                </a:xfrm>
                <a:prstGeom prst="rect">
                  <a:avLst/>
                </a:prstGeom>
                <a:grpFill/>
                <a:ln w="9525">
                  <a:noFill/>
                  <a:miter lim="800000"/>
                  <a:headEnd/>
                  <a:tailEnd/>
                </a:ln>
                <a:effectLst/>
              </p:spPr>
              <p:txBody>
                <a:bodyPr>
                  <a:spAutoFit/>
                </a:bodyPr>
                <a:lstStyle/>
                <a:p>
                  <a:pPr algn="ctr"/>
                  <a:r>
                    <a:rPr lang="en-US" sz="1000" b="0"/>
                    <a:t>Define </a:t>
                  </a:r>
                </a:p>
                <a:p>
                  <a:pPr algn="ctr"/>
                  <a:r>
                    <a:rPr lang="en-US" sz="1000" b="0"/>
                    <a:t>Implementation Team</a:t>
                  </a:r>
                </a:p>
              </p:txBody>
            </p:sp>
          </p:grpSp>
        </p:grpSp>
        <p:grpSp>
          <p:nvGrpSpPr>
            <p:cNvPr id="10" name="Group 27"/>
            <p:cNvGrpSpPr>
              <a:grpSpLocks/>
            </p:cNvGrpSpPr>
            <p:nvPr/>
          </p:nvGrpSpPr>
          <p:grpSpPr bwMode="auto">
            <a:xfrm>
              <a:off x="1463" y="2039"/>
              <a:ext cx="821" cy="250"/>
              <a:chOff x="1463" y="2039"/>
              <a:chExt cx="821" cy="250"/>
            </a:xfrm>
            <a:grpFill/>
          </p:grpSpPr>
          <p:sp>
            <p:nvSpPr>
              <p:cNvPr id="469020" name="Rectangle 28"/>
              <p:cNvSpPr>
                <a:spLocks noChangeAspect="1" noChangeArrowheads="1"/>
              </p:cNvSpPr>
              <p:nvPr/>
            </p:nvSpPr>
            <p:spPr bwMode="auto">
              <a:xfrm>
                <a:off x="1463" y="2069"/>
                <a:ext cx="821" cy="208"/>
              </a:xfrm>
              <a:prstGeom prst="rect">
                <a:avLst/>
              </a:prstGeom>
              <a:grpFill/>
              <a:ln w="9525">
                <a:solidFill>
                  <a:schemeClr val="tx1"/>
                </a:solidFill>
                <a:miter lim="800000"/>
                <a:headEnd/>
                <a:tailEnd/>
              </a:ln>
              <a:effectLst/>
            </p:spPr>
            <p:txBody>
              <a:bodyPr wrap="none" anchor="ctr"/>
              <a:lstStyle/>
              <a:p>
                <a:endParaRPr lang="en-US"/>
              </a:p>
            </p:txBody>
          </p:sp>
          <p:sp>
            <p:nvSpPr>
              <p:cNvPr id="469021" name="Text Box 29"/>
              <p:cNvSpPr txBox="1">
                <a:spLocks noChangeAspect="1" noChangeArrowheads="1"/>
              </p:cNvSpPr>
              <p:nvPr/>
            </p:nvSpPr>
            <p:spPr bwMode="auto">
              <a:xfrm>
                <a:off x="1545" y="2039"/>
                <a:ext cx="660" cy="250"/>
              </a:xfrm>
              <a:prstGeom prst="rect">
                <a:avLst/>
              </a:prstGeom>
              <a:grpFill/>
              <a:ln w="9525">
                <a:noFill/>
                <a:miter lim="800000"/>
                <a:headEnd/>
                <a:tailEnd/>
              </a:ln>
              <a:effectLst/>
            </p:spPr>
            <p:txBody>
              <a:bodyPr wrap="none">
                <a:spAutoFit/>
              </a:bodyPr>
              <a:lstStyle/>
              <a:p>
                <a:pPr algn="ctr"/>
                <a:r>
                  <a:rPr lang="en-US" sz="1000" b="0" dirty="0"/>
                  <a:t>Plan/Conduct</a:t>
                </a:r>
              </a:p>
              <a:p>
                <a:pPr algn="ctr"/>
                <a:r>
                  <a:rPr lang="en-US" sz="1000" b="0" dirty="0"/>
                  <a:t>Kickoff Meeting</a:t>
                </a:r>
              </a:p>
            </p:txBody>
          </p:sp>
        </p:grpSp>
        <p:grpSp>
          <p:nvGrpSpPr>
            <p:cNvPr id="11" name="Group 30"/>
            <p:cNvGrpSpPr>
              <a:grpSpLocks/>
            </p:cNvGrpSpPr>
            <p:nvPr/>
          </p:nvGrpSpPr>
          <p:grpSpPr bwMode="auto">
            <a:xfrm>
              <a:off x="1420" y="2464"/>
              <a:ext cx="907" cy="1328"/>
              <a:chOff x="1420" y="2464"/>
              <a:chExt cx="907" cy="1328"/>
            </a:xfrm>
            <a:grpFill/>
          </p:grpSpPr>
          <p:sp>
            <p:nvSpPr>
              <p:cNvPr id="469023" name="Rectangle 31"/>
              <p:cNvSpPr>
                <a:spLocks noChangeAspect="1" noChangeArrowheads="1"/>
              </p:cNvSpPr>
              <p:nvPr/>
            </p:nvSpPr>
            <p:spPr bwMode="auto">
              <a:xfrm>
                <a:off x="1420" y="2464"/>
                <a:ext cx="907" cy="1328"/>
              </a:xfrm>
              <a:prstGeom prst="rect">
                <a:avLst/>
              </a:prstGeom>
              <a:grpFill/>
              <a:ln w="9525">
                <a:solidFill>
                  <a:schemeClr val="tx1"/>
                </a:solidFill>
                <a:miter lim="800000"/>
                <a:headEnd/>
                <a:tailEnd/>
              </a:ln>
              <a:effectLst/>
            </p:spPr>
            <p:txBody>
              <a:bodyPr wrap="none" anchor="ctr"/>
              <a:lstStyle/>
              <a:p>
                <a:endParaRPr lang="en-US"/>
              </a:p>
            </p:txBody>
          </p:sp>
          <p:grpSp>
            <p:nvGrpSpPr>
              <p:cNvPr id="12" name="Group 32"/>
              <p:cNvGrpSpPr>
                <a:grpSpLocks/>
              </p:cNvGrpSpPr>
              <p:nvPr/>
            </p:nvGrpSpPr>
            <p:grpSpPr bwMode="auto">
              <a:xfrm>
                <a:off x="1463" y="2504"/>
                <a:ext cx="821" cy="250"/>
                <a:chOff x="1463" y="2504"/>
                <a:chExt cx="821" cy="250"/>
              </a:xfrm>
              <a:grpFill/>
            </p:grpSpPr>
            <p:sp>
              <p:nvSpPr>
                <p:cNvPr id="469025" name="Rectangle 33"/>
                <p:cNvSpPr>
                  <a:spLocks noChangeAspect="1" noChangeArrowheads="1"/>
                </p:cNvSpPr>
                <p:nvPr/>
              </p:nvSpPr>
              <p:spPr bwMode="auto">
                <a:xfrm>
                  <a:off x="1463" y="2526"/>
                  <a:ext cx="821" cy="208"/>
                </a:xfrm>
                <a:prstGeom prst="rect">
                  <a:avLst/>
                </a:prstGeom>
                <a:grpFill/>
                <a:ln w="9525">
                  <a:solidFill>
                    <a:schemeClr val="tx1"/>
                  </a:solidFill>
                  <a:miter lim="800000"/>
                  <a:headEnd/>
                  <a:tailEnd/>
                </a:ln>
                <a:effectLst/>
              </p:spPr>
              <p:txBody>
                <a:bodyPr wrap="none" anchor="ctr"/>
                <a:lstStyle/>
                <a:p>
                  <a:endParaRPr lang="en-US"/>
                </a:p>
              </p:txBody>
            </p:sp>
            <p:sp>
              <p:nvSpPr>
                <p:cNvPr id="469026" name="Text Box 34"/>
                <p:cNvSpPr txBox="1">
                  <a:spLocks noChangeAspect="1" noChangeArrowheads="1"/>
                </p:cNvSpPr>
                <p:nvPr/>
              </p:nvSpPr>
              <p:spPr bwMode="auto">
                <a:xfrm>
                  <a:off x="1558" y="2504"/>
                  <a:ext cx="585" cy="250"/>
                </a:xfrm>
                <a:prstGeom prst="rect">
                  <a:avLst/>
                </a:prstGeom>
                <a:grpFill/>
                <a:ln w="9525">
                  <a:noFill/>
                  <a:miter lim="800000"/>
                  <a:headEnd/>
                  <a:tailEnd/>
                </a:ln>
                <a:effectLst/>
              </p:spPr>
              <p:txBody>
                <a:bodyPr wrap="none">
                  <a:spAutoFit/>
                </a:bodyPr>
                <a:lstStyle/>
                <a:p>
                  <a:pPr algn="ctr"/>
                  <a:r>
                    <a:rPr lang="en-US" sz="1000" b="0"/>
                    <a:t>Plan/Install </a:t>
                  </a:r>
                </a:p>
                <a:p>
                  <a:pPr algn="ctr"/>
                  <a:r>
                    <a:rPr lang="en-US" sz="1000" b="0"/>
                    <a:t>Infrastructure</a:t>
                  </a:r>
                </a:p>
              </p:txBody>
            </p:sp>
          </p:grpSp>
          <p:grpSp>
            <p:nvGrpSpPr>
              <p:cNvPr id="13" name="Group 35"/>
              <p:cNvGrpSpPr>
                <a:grpSpLocks/>
              </p:cNvGrpSpPr>
              <p:nvPr/>
            </p:nvGrpSpPr>
            <p:grpSpPr bwMode="auto">
              <a:xfrm>
                <a:off x="1463" y="2745"/>
                <a:ext cx="821" cy="250"/>
                <a:chOff x="1463" y="2745"/>
                <a:chExt cx="821" cy="250"/>
              </a:xfrm>
              <a:grpFill/>
            </p:grpSpPr>
            <p:sp>
              <p:nvSpPr>
                <p:cNvPr id="469028" name="Rectangle 36"/>
                <p:cNvSpPr>
                  <a:spLocks noChangeAspect="1" noChangeArrowheads="1"/>
                </p:cNvSpPr>
                <p:nvPr/>
              </p:nvSpPr>
              <p:spPr bwMode="auto">
                <a:xfrm>
                  <a:off x="1463" y="2775"/>
                  <a:ext cx="821" cy="208"/>
                </a:xfrm>
                <a:prstGeom prst="rect">
                  <a:avLst/>
                </a:prstGeom>
                <a:grpFill/>
                <a:ln w="9525">
                  <a:solidFill>
                    <a:schemeClr val="tx1"/>
                  </a:solidFill>
                  <a:miter lim="800000"/>
                  <a:headEnd/>
                  <a:tailEnd/>
                </a:ln>
                <a:effectLst/>
              </p:spPr>
              <p:txBody>
                <a:bodyPr wrap="none" anchor="ctr"/>
                <a:lstStyle/>
                <a:p>
                  <a:endParaRPr lang="en-US"/>
                </a:p>
              </p:txBody>
            </p:sp>
            <p:sp>
              <p:nvSpPr>
                <p:cNvPr id="469029" name="Text Box 37"/>
                <p:cNvSpPr txBox="1">
                  <a:spLocks noChangeAspect="1" noChangeArrowheads="1"/>
                </p:cNvSpPr>
                <p:nvPr/>
              </p:nvSpPr>
              <p:spPr bwMode="auto">
                <a:xfrm>
                  <a:off x="1554" y="2745"/>
                  <a:ext cx="610" cy="250"/>
                </a:xfrm>
                <a:prstGeom prst="rect">
                  <a:avLst/>
                </a:prstGeom>
                <a:grpFill/>
                <a:ln w="9525">
                  <a:noFill/>
                  <a:miter lim="800000"/>
                  <a:headEnd/>
                  <a:tailEnd/>
                </a:ln>
                <a:effectLst/>
              </p:spPr>
              <p:txBody>
                <a:bodyPr wrap="none">
                  <a:spAutoFit/>
                </a:bodyPr>
                <a:lstStyle/>
                <a:p>
                  <a:pPr algn="ctr"/>
                  <a:r>
                    <a:rPr lang="en-US" sz="1000" b="0"/>
                    <a:t>Plan Legacy</a:t>
                  </a:r>
                </a:p>
                <a:p>
                  <a:pPr algn="ctr"/>
                  <a:r>
                    <a:rPr lang="en-US" sz="1000" b="0"/>
                    <a:t>Load Strategy</a:t>
                  </a:r>
                </a:p>
              </p:txBody>
            </p:sp>
          </p:grpSp>
          <p:grpSp>
            <p:nvGrpSpPr>
              <p:cNvPr id="14" name="Group 38"/>
              <p:cNvGrpSpPr>
                <a:grpSpLocks/>
              </p:cNvGrpSpPr>
              <p:nvPr/>
            </p:nvGrpSpPr>
            <p:grpSpPr bwMode="auto">
              <a:xfrm>
                <a:off x="1463" y="3002"/>
                <a:ext cx="821" cy="250"/>
                <a:chOff x="1463" y="3002"/>
                <a:chExt cx="821" cy="250"/>
              </a:xfrm>
              <a:grpFill/>
            </p:grpSpPr>
            <p:sp>
              <p:nvSpPr>
                <p:cNvPr id="469031" name="Rectangle 39"/>
                <p:cNvSpPr>
                  <a:spLocks noChangeAspect="1" noChangeArrowheads="1"/>
                </p:cNvSpPr>
                <p:nvPr/>
              </p:nvSpPr>
              <p:spPr bwMode="auto">
                <a:xfrm>
                  <a:off x="1463" y="3024"/>
                  <a:ext cx="821" cy="208"/>
                </a:xfrm>
                <a:prstGeom prst="rect">
                  <a:avLst/>
                </a:prstGeom>
                <a:grpFill/>
                <a:ln w="9525">
                  <a:solidFill>
                    <a:schemeClr val="tx1"/>
                  </a:solidFill>
                  <a:miter lim="800000"/>
                  <a:headEnd/>
                  <a:tailEnd/>
                </a:ln>
                <a:effectLst/>
              </p:spPr>
              <p:txBody>
                <a:bodyPr wrap="none" anchor="ctr"/>
                <a:lstStyle/>
                <a:p>
                  <a:endParaRPr lang="en-US"/>
                </a:p>
              </p:txBody>
            </p:sp>
            <p:sp>
              <p:nvSpPr>
                <p:cNvPr id="469032" name="Text Box 40"/>
                <p:cNvSpPr txBox="1">
                  <a:spLocks noChangeAspect="1" noChangeArrowheads="1"/>
                </p:cNvSpPr>
                <p:nvPr/>
              </p:nvSpPr>
              <p:spPr bwMode="auto">
                <a:xfrm>
                  <a:off x="1523" y="3002"/>
                  <a:ext cx="682" cy="250"/>
                </a:xfrm>
                <a:prstGeom prst="rect">
                  <a:avLst/>
                </a:prstGeom>
                <a:grpFill/>
                <a:ln w="9525">
                  <a:noFill/>
                  <a:miter lim="800000"/>
                  <a:headEnd/>
                  <a:tailEnd/>
                </a:ln>
                <a:effectLst/>
              </p:spPr>
              <p:txBody>
                <a:bodyPr wrap="none">
                  <a:spAutoFit/>
                </a:bodyPr>
                <a:lstStyle/>
                <a:p>
                  <a:pPr algn="ctr"/>
                  <a:r>
                    <a:rPr lang="en-US" sz="1000" b="0"/>
                    <a:t>Plan </a:t>
                  </a:r>
                </a:p>
                <a:p>
                  <a:pPr algn="ctr"/>
                  <a:r>
                    <a:rPr lang="en-US" sz="1000" b="0"/>
                    <a:t>Rollout Strategy</a:t>
                  </a:r>
                </a:p>
              </p:txBody>
            </p:sp>
          </p:grpSp>
          <p:grpSp>
            <p:nvGrpSpPr>
              <p:cNvPr id="15" name="Group 41"/>
              <p:cNvGrpSpPr>
                <a:grpSpLocks/>
              </p:cNvGrpSpPr>
              <p:nvPr/>
            </p:nvGrpSpPr>
            <p:grpSpPr bwMode="auto">
              <a:xfrm>
                <a:off x="1457" y="3251"/>
                <a:ext cx="850" cy="250"/>
                <a:chOff x="1457" y="3251"/>
                <a:chExt cx="850" cy="250"/>
              </a:xfrm>
              <a:grpFill/>
            </p:grpSpPr>
            <p:sp>
              <p:nvSpPr>
                <p:cNvPr id="469034" name="Rectangle 42"/>
                <p:cNvSpPr>
                  <a:spLocks noChangeAspect="1" noChangeArrowheads="1"/>
                </p:cNvSpPr>
                <p:nvPr/>
              </p:nvSpPr>
              <p:spPr bwMode="auto">
                <a:xfrm>
                  <a:off x="1463" y="3273"/>
                  <a:ext cx="821" cy="208"/>
                </a:xfrm>
                <a:prstGeom prst="rect">
                  <a:avLst/>
                </a:prstGeom>
                <a:grpFill/>
                <a:ln w="9525">
                  <a:solidFill>
                    <a:schemeClr val="tx1"/>
                  </a:solidFill>
                  <a:miter lim="800000"/>
                  <a:headEnd/>
                  <a:tailEnd/>
                </a:ln>
                <a:effectLst/>
              </p:spPr>
              <p:txBody>
                <a:bodyPr wrap="none" anchor="ctr"/>
                <a:lstStyle/>
                <a:p>
                  <a:endParaRPr lang="en-US"/>
                </a:p>
              </p:txBody>
            </p:sp>
            <p:sp>
              <p:nvSpPr>
                <p:cNvPr id="469035" name="Text Box 43"/>
                <p:cNvSpPr txBox="1">
                  <a:spLocks noChangeAspect="1" noChangeArrowheads="1"/>
                </p:cNvSpPr>
                <p:nvPr/>
              </p:nvSpPr>
              <p:spPr bwMode="auto">
                <a:xfrm>
                  <a:off x="1457" y="3251"/>
                  <a:ext cx="850" cy="250"/>
                </a:xfrm>
                <a:prstGeom prst="rect">
                  <a:avLst/>
                </a:prstGeom>
                <a:grpFill/>
                <a:ln w="9525">
                  <a:noFill/>
                  <a:miter lim="800000"/>
                  <a:headEnd/>
                  <a:tailEnd/>
                </a:ln>
                <a:effectLst/>
              </p:spPr>
              <p:txBody>
                <a:bodyPr wrap="none">
                  <a:spAutoFit/>
                </a:bodyPr>
                <a:lstStyle/>
                <a:p>
                  <a:pPr algn="ctr"/>
                  <a:r>
                    <a:rPr lang="en-US" sz="1000" b="0"/>
                    <a:t>Plan Communication</a:t>
                  </a:r>
                </a:p>
                <a:p>
                  <a:pPr algn="ctr"/>
                  <a:r>
                    <a:rPr lang="en-US" sz="1000" b="0"/>
                    <a:t>Approach</a:t>
                  </a:r>
                </a:p>
              </p:txBody>
            </p:sp>
          </p:grpSp>
          <p:grpSp>
            <p:nvGrpSpPr>
              <p:cNvPr id="16" name="Group 44"/>
              <p:cNvGrpSpPr>
                <a:grpSpLocks/>
              </p:cNvGrpSpPr>
              <p:nvPr/>
            </p:nvGrpSpPr>
            <p:grpSpPr bwMode="auto">
              <a:xfrm>
                <a:off x="1463" y="3499"/>
                <a:ext cx="821" cy="252"/>
                <a:chOff x="1463" y="3499"/>
                <a:chExt cx="821" cy="252"/>
              </a:xfrm>
              <a:grpFill/>
            </p:grpSpPr>
            <p:sp>
              <p:nvSpPr>
                <p:cNvPr id="469037" name="Rectangle 45"/>
                <p:cNvSpPr>
                  <a:spLocks noChangeAspect="1" noChangeArrowheads="1"/>
                </p:cNvSpPr>
                <p:nvPr/>
              </p:nvSpPr>
              <p:spPr bwMode="auto">
                <a:xfrm>
                  <a:off x="1463" y="3522"/>
                  <a:ext cx="821" cy="208"/>
                </a:xfrm>
                <a:prstGeom prst="rect">
                  <a:avLst/>
                </a:prstGeom>
                <a:grpFill/>
                <a:ln w="9525">
                  <a:solidFill>
                    <a:schemeClr val="tx1"/>
                  </a:solidFill>
                  <a:miter lim="800000"/>
                  <a:headEnd/>
                  <a:tailEnd/>
                </a:ln>
                <a:effectLst/>
              </p:spPr>
              <p:txBody>
                <a:bodyPr wrap="none" anchor="ctr"/>
                <a:lstStyle/>
                <a:p>
                  <a:endParaRPr lang="en-US"/>
                </a:p>
              </p:txBody>
            </p:sp>
            <p:sp>
              <p:nvSpPr>
                <p:cNvPr id="469038" name="Text Box 46"/>
                <p:cNvSpPr txBox="1">
                  <a:spLocks noChangeAspect="1" noChangeArrowheads="1"/>
                </p:cNvSpPr>
                <p:nvPr/>
              </p:nvSpPr>
              <p:spPr bwMode="auto">
                <a:xfrm>
                  <a:off x="1604" y="3499"/>
                  <a:ext cx="531" cy="252"/>
                </a:xfrm>
                <a:prstGeom prst="rect">
                  <a:avLst/>
                </a:prstGeom>
                <a:grpFill/>
                <a:ln w="9525">
                  <a:noFill/>
                  <a:miter lim="800000"/>
                  <a:headEnd/>
                  <a:tailEnd/>
                </a:ln>
                <a:effectLst/>
              </p:spPr>
              <p:txBody>
                <a:bodyPr wrap="none">
                  <a:spAutoFit/>
                </a:bodyPr>
                <a:lstStyle/>
                <a:p>
                  <a:pPr algn="ctr"/>
                  <a:r>
                    <a:rPr lang="en-US" sz="1000" b="0"/>
                    <a:t>Plan Data</a:t>
                  </a:r>
                </a:p>
                <a:p>
                  <a:pPr algn="ctr"/>
                  <a:r>
                    <a:rPr lang="en-US" sz="1000" b="0"/>
                    <a:t>Preparation</a:t>
                  </a:r>
                </a:p>
              </p:txBody>
            </p:sp>
          </p:grpSp>
        </p:grpSp>
        <p:sp>
          <p:nvSpPr>
            <p:cNvPr id="469039" name="Line 47"/>
            <p:cNvSpPr>
              <a:spLocks noChangeAspect="1" noChangeShapeType="1"/>
            </p:cNvSpPr>
            <p:nvPr/>
          </p:nvSpPr>
          <p:spPr bwMode="auto">
            <a:xfrm>
              <a:off x="1852" y="2272"/>
              <a:ext cx="0" cy="192"/>
            </a:xfrm>
            <a:prstGeom prst="line">
              <a:avLst/>
            </a:prstGeom>
            <a:grpFill/>
            <a:ln w="22225">
              <a:solidFill>
                <a:schemeClr val="tx1"/>
              </a:solidFill>
              <a:round/>
              <a:headEnd/>
              <a:tailEnd type="triangle" w="med" len="med"/>
            </a:ln>
            <a:effectLst/>
          </p:spPr>
          <p:txBody>
            <a:bodyPr/>
            <a:lstStyle/>
            <a:p>
              <a:endParaRPr lang="en-US"/>
            </a:p>
          </p:txBody>
        </p:sp>
        <p:sp>
          <p:nvSpPr>
            <p:cNvPr id="469040" name="Line 48"/>
            <p:cNvSpPr>
              <a:spLocks noChangeAspect="1" noChangeShapeType="1"/>
            </p:cNvSpPr>
            <p:nvPr/>
          </p:nvSpPr>
          <p:spPr bwMode="auto">
            <a:xfrm>
              <a:off x="1852" y="1883"/>
              <a:ext cx="0" cy="207"/>
            </a:xfrm>
            <a:prstGeom prst="line">
              <a:avLst/>
            </a:prstGeom>
            <a:grpFill/>
            <a:ln w="22225">
              <a:solidFill>
                <a:schemeClr val="tx1"/>
              </a:solidFill>
              <a:round/>
              <a:headEnd/>
              <a:tailEnd type="triangle" w="med" len="med"/>
            </a:ln>
            <a:effectLst/>
          </p:spPr>
          <p:txBody>
            <a:bodyPr/>
            <a:lstStyle/>
            <a:p>
              <a:endParaRPr lang="en-US"/>
            </a:p>
          </p:txBody>
        </p:sp>
      </p:grpSp>
      <p:grpSp>
        <p:nvGrpSpPr>
          <p:cNvPr id="17" name="Group 49"/>
          <p:cNvGrpSpPr>
            <a:grpSpLocks/>
          </p:cNvGrpSpPr>
          <p:nvPr/>
        </p:nvGrpSpPr>
        <p:grpSpPr bwMode="auto">
          <a:xfrm>
            <a:off x="3764643" y="1143000"/>
            <a:ext cx="1575405" cy="5075238"/>
            <a:chOff x="2371" y="720"/>
            <a:chExt cx="993" cy="3197"/>
          </a:xfrm>
          <a:solidFill>
            <a:schemeClr val="bg2">
              <a:lumMod val="40000"/>
              <a:lumOff val="60000"/>
            </a:schemeClr>
          </a:solidFill>
        </p:grpSpPr>
        <p:sp>
          <p:nvSpPr>
            <p:cNvPr id="469042" name="AutoShape 50"/>
            <p:cNvSpPr>
              <a:spLocks noChangeAspect="1" noChangeArrowheads="1"/>
            </p:cNvSpPr>
            <p:nvPr/>
          </p:nvSpPr>
          <p:spPr bwMode="auto">
            <a:xfrm>
              <a:off x="2371" y="720"/>
              <a:ext cx="993" cy="3197"/>
            </a:xfrm>
            <a:prstGeom prst="roundRect">
              <a:avLst>
                <a:gd name="adj" fmla="val 16667"/>
              </a:avLst>
            </a:prstGeom>
            <a:grp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9043" name="Text Box 51"/>
            <p:cNvSpPr txBox="1">
              <a:spLocks noChangeAspect="1" noChangeArrowheads="1"/>
            </p:cNvSpPr>
            <p:nvPr/>
          </p:nvSpPr>
          <p:spPr bwMode="auto">
            <a:xfrm>
              <a:off x="2558" y="765"/>
              <a:ext cx="601" cy="288"/>
            </a:xfrm>
            <a:prstGeom prst="rect">
              <a:avLst/>
            </a:prstGeom>
            <a:grpFill/>
            <a:ln w="9525">
              <a:noFill/>
              <a:miter lim="800000"/>
              <a:headEnd/>
              <a:tailEnd/>
            </a:ln>
            <a:effectLst/>
          </p:spPr>
          <p:txBody>
            <a:bodyPr wrap="none">
              <a:spAutoFit/>
            </a:bodyPr>
            <a:lstStyle/>
            <a:p>
              <a:pPr algn="ctr"/>
              <a:r>
                <a:rPr lang="en-US" sz="1200" dirty="0"/>
                <a:t>Analyze &amp; </a:t>
              </a:r>
            </a:p>
            <a:p>
              <a:pPr algn="ctr"/>
              <a:r>
                <a:rPr lang="en-US" sz="1200" dirty="0"/>
                <a:t>Design</a:t>
              </a:r>
            </a:p>
          </p:txBody>
        </p:sp>
        <p:grpSp>
          <p:nvGrpSpPr>
            <p:cNvPr id="18" name="Group 52"/>
            <p:cNvGrpSpPr>
              <a:grpSpLocks/>
            </p:cNvGrpSpPr>
            <p:nvPr/>
          </p:nvGrpSpPr>
          <p:grpSpPr bwMode="auto">
            <a:xfrm>
              <a:off x="2407" y="1092"/>
              <a:ext cx="917" cy="250"/>
              <a:chOff x="2407" y="1092"/>
              <a:chExt cx="917" cy="250"/>
            </a:xfrm>
            <a:grpFill/>
          </p:grpSpPr>
          <p:sp>
            <p:nvSpPr>
              <p:cNvPr id="469045" name="Rectangle 53"/>
              <p:cNvSpPr>
                <a:spLocks noChangeAspect="1" noChangeArrowheads="1"/>
              </p:cNvSpPr>
              <p:nvPr/>
            </p:nvSpPr>
            <p:spPr bwMode="auto">
              <a:xfrm>
                <a:off x="2451" y="1113"/>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46" name="Text Box 54"/>
              <p:cNvSpPr txBox="1">
                <a:spLocks noChangeAspect="1" noChangeArrowheads="1"/>
              </p:cNvSpPr>
              <p:nvPr/>
            </p:nvSpPr>
            <p:spPr bwMode="auto">
              <a:xfrm>
                <a:off x="2407" y="1092"/>
                <a:ext cx="917" cy="250"/>
              </a:xfrm>
              <a:prstGeom prst="rect">
                <a:avLst/>
              </a:prstGeom>
              <a:grpFill/>
              <a:ln w="9525">
                <a:noFill/>
                <a:miter lim="800000"/>
                <a:headEnd/>
                <a:tailEnd/>
              </a:ln>
              <a:effectLst/>
            </p:spPr>
            <p:txBody>
              <a:bodyPr wrap="none">
                <a:spAutoFit/>
              </a:bodyPr>
              <a:lstStyle/>
              <a:p>
                <a:pPr algn="ctr"/>
                <a:r>
                  <a:rPr lang="en-US" sz="1000" b="0"/>
                  <a:t>Change </a:t>
                </a:r>
              </a:p>
              <a:p>
                <a:pPr algn="ctr"/>
                <a:r>
                  <a:rPr lang="en-US" sz="1000" b="0"/>
                  <a:t>Management Activities</a:t>
                </a:r>
              </a:p>
            </p:txBody>
          </p:sp>
        </p:grpSp>
        <p:grpSp>
          <p:nvGrpSpPr>
            <p:cNvPr id="19" name="Group 55"/>
            <p:cNvGrpSpPr>
              <a:grpSpLocks/>
            </p:cNvGrpSpPr>
            <p:nvPr/>
          </p:nvGrpSpPr>
          <p:grpSpPr bwMode="auto">
            <a:xfrm>
              <a:off x="2454" y="1425"/>
              <a:ext cx="821" cy="541"/>
              <a:chOff x="2454" y="1425"/>
              <a:chExt cx="821" cy="541"/>
            </a:xfrm>
            <a:grpFill/>
          </p:grpSpPr>
          <p:sp>
            <p:nvSpPr>
              <p:cNvPr id="469048" name="Rectangle 56"/>
              <p:cNvSpPr>
                <a:spLocks noChangeAspect="1" noChangeArrowheads="1"/>
              </p:cNvSpPr>
              <p:nvPr/>
            </p:nvSpPr>
            <p:spPr bwMode="auto">
              <a:xfrm>
                <a:off x="2454" y="1452"/>
                <a:ext cx="821" cy="514"/>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49" name="Text Box 57"/>
              <p:cNvSpPr txBox="1">
                <a:spLocks noChangeAspect="1" noChangeArrowheads="1"/>
              </p:cNvSpPr>
              <p:nvPr/>
            </p:nvSpPr>
            <p:spPr bwMode="auto">
              <a:xfrm>
                <a:off x="2514" y="1425"/>
                <a:ext cx="713" cy="538"/>
              </a:xfrm>
              <a:prstGeom prst="rect">
                <a:avLst/>
              </a:prstGeom>
              <a:grpFill/>
              <a:ln w="9525">
                <a:noFill/>
                <a:miter lim="800000"/>
                <a:headEnd/>
                <a:tailEnd/>
              </a:ln>
              <a:effectLst/>
            </p:spPr>
            <p:txBody>
              <a:bodyPr wrap="none">
                <a:spAutoFit/>
              </a:bodyPr>
              <a:lstStyle/>
              <a:p>
                <a:pPr algn="ctr"/>
                <a:r>
                  <a:rPr lang="en-US" sz="1000" b="0"/>
                  <a:t>Process</a:t>
                </a:r>
              </a:p>
              <a:p>
                <a:pPr algn="ctr"/>
                <a:r>
                  <a:rPr lang="en-US" sz="1000" b="0"/>
                  <a:t>Workshops</a:t>
                </a:r>
              </a:p>
              <a:p>
                <a:pPr algn="ctr">
                  <a:buFontTx/>
                  <a:buChar char="-"/>
                </a:pPr>
                <a:r>
                  <a:rPr lang="en-US" sz="1000" b="0"/>
                  <a:t>As-Is</a:t>
                </a:r>
              </a:p>
              <a:p>
                <a:pPr algn="ctr">
                  <a:buFontTx/>
                  <a:buChar char="-"/>
                </a:pPr>
                <a:r>
                  <a:rPr lang="en-US" sz="1000" b="0"/>
                  <a:t> To-Be</a:t>
                </a:r>
              </a:p>
              <a:p>
                <a:pPr algn="ctr">
                  <a:buFontTx/>
                  <a:buChar char="-"/>
                </a:pPr>
                <a:r>
                  <a:rPr lang="en-US" sz="1000" b="0"/>
                  <a:t> Gap Resolution</a:t>
                </a:r>
              </a:p>
            </p:txBody>
          </p:sp>
        </p:grpSp>
        <p:grpSp>
          <p:nvGrpSpPr>
            <p:cNvPr id="20" name="Group 58"/>
            <p:cNvGrpSpPr>
              <a:grpSpLocks/>
            </p:cNvGrpSpPr>
            <p:nvPr/>
          </p:nvGrpSpPr>
          <p:grpSpPr bwMode="auto">
            <a:xfrm>
              <a:off x="2454" y="3549"/>
              <a:ext cx="821" cy="250"/>
              <a:chOff x="2454" y="3549"/>
              <a:chExt cx="821" cy="250"/>
            </a:xfrm>
            <a:grpFill/>
          </p:grpSpPr>
          <p:sp>
            <p:nvSpPr>
              <p:cNvPr id="469051" name="Rectangle 59"/>
              <p:cNvSpPr>
                <a:spLocks noChangeAspect="1" noChangeArrowheads="1"/>
              </p:cNvSpPr>
              <p:nvPr/>
            </p:nvSpPr>
            <p:spPr bwMode="auto">
              <a:xfrm>
                <a:off x="2454" y="3571"/>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52" name="Text Box 60"/>
              <p:cNvSpPr txBox="1">
                <a:spLocks noChangeAspect="1" noChangeArrowheads="1"/>
              </p:cNvSpPr>
              <p:nvPr/>
            </p:nvSpPr>
            <p:spPr bwMode="auto">
              <a:xfrm>
                <a:off x="2515" y="3549"/>
                <a:ext cx="718" cy="250"/>
              </a:xfrm>
              <a:prstGeom prst="rect">
                <a:avLst/>
              </a:prstGeom>
              <a:grpFill/>
              <a:ln w="9525">
                <a:noFill/>
                <a:miter lim="800000"/>
                <a:headEnd/>
                <a:tailEnd/>
              </a:ln>
              <a:effectLst/>
            </p:spPr>
            <p:txBody>
              <a:bodyPr wrap="none">
                <a:spAutoFit/>
              </a:bodyPr>
              <a:lstStyle/>
              <a:p>
                <a:pPr algn="ctr"/>
                <a:r>
                  <a:rPr lang="en-US" sz="1000" b="0"/>
                  <a:t>Initiate</a:t>
                </a:r>
                <a:br>
                  <a:rPr lang="en-US" sz="1000" b="0"/>
                </a:br>
                <a:r>
                  <a:rPr lang="en-US" sz="1000" b="0"/>
                  <a:t>Data Preparation</a:t>
                </a:r>
              </a:p>
            </p:txBody>
          </p:sp>
        </p:grpSp>
        <p:grpSp>
          <p:nvGrpSpPr>
            <p:cNvPr id="21" name="Group 61"/>
            <p:cNvGrpSpPr>
              <a:grpSpLocks/>
            </p:cNvGrpSpPr>
            <p:nvPr/>
          </p:nvGrpSpPr>
          <p:grpSpPr bwMode="auto">
            <a:xfrm>
              <a:off x="2411" y="2132"/>
              <a:ext cx="907" cy="1287"/>
              <a:chOff x="2411" y="2132"/>
              <a:chExt cx="907" cy="1287"/>
            </a:xfrm>
            <a:grpFill/>
          </p:grpSpPr>
          <p:sp>
            <p:nvSpPr>
              <p:cNvPr id="469054" name="Rectangle 62"/>
              <p:cNvSpPr>
                <a:spLocks noChangeAspect="1" noChangeArrowheads="1"/>
              </p:cNvSpPr>
              <p:nvPr/>
            </p:nvSpPr>
            <p:spPr bwMode="auto">
              <a:xfrm>
                <a:off x="2411" y="2132"/>
                <a:ext cx="907" cy="1287"/>
              </a:xfrm>
              <a:prstGeom prst="rect">
                <a:avLst/>
              </a:prstGeom>
              <a:grpFill/>
              <a:ln w="9525">
                <a:solidFill>
                  <a:schemeClr val="tx1"/>
                </a:solidFill>
                <a:miter lim="800000"/>
                <a:headEnd/>
                <a:tailEnd/>
              </a:ln>
              <a:effectLst/>
            </p:spPr>
            <p:txBody>
              <a:bodyPr wrap="none" anchor="ctr"/>
              <a:lstStyle/>
              <a:p>
                <a:endParaRPr lang="en-US"/>
              </a:p>
            </p:txBody>
          </p:sp>
          <p:grpSp>
            <p:nvGrpSpPr>
              <p:cNvPr id="22" name="Group 63"/>
              <p:cNvGrpSpPr>
                <a:grpSpLocks/>
              </p:cNvGrpSpPr>
              <p:nvPr/>
            </p:nvGrpSpPr>
            <p:grpSpPr bwMode="auto">
              <a:xfrm>
                <a:off x="2454" y="2132"/>
                <a:ext cx="821" cy="252"/>
                <a:chOff x="2454" y="2132"/>
                <a:chExt cx="821" cy="252"/>
              </a:xfrm>
              <a:grpFill/>
            </p:grpSpPr>
            <p:sp>
              <p:nvSpPr>
                <p:cNvPr id="469056" name="Rectangle 64"/>
                <p:cNvSpPr>
                  <a:spLocks noChangeAspect="1" noChangeArrowheads="1"/>
                </p:cNvSpPr>
                <p:nvPr/>
              </p:nvSpPr>
              <p:spPr bwMode="auto">
                <a:xfrm>
                  <a:off x="2454" y="2152"/>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57" name="Text Box 65"/>
                <p:cNvSpPr txBox="1">
                  <a:spLocks noChangeAspect="1" noChangeArrowheads="1"/>
                </p:cNvSpPr>
                <p:nvPr/>
              </p:nvSpPr>
              <p:spPr bwMode="auto">
                <a:xfrm>
                  <a:off x="2636" y="2132"/>
                  <a:ext cx="461" cy="252"/>
                </a:xfrm>
                <a:prstGeom prst="rect">
                  <a:avLst/>
                </a:prstGeom>
                <a:grpFill/>
                <a:ln w="9525">
                  <a:noFill/>
                  <a:miter lim="800000"/>
                  <a:headEnd/>
                  <a:tailEnd/>
                </a:ln>
                <a:effectLst/>
              </p:spPr>
              <p:txBody>
                <a:bodyPr wrap="none">
                  <a:spAutoFit/>
                </a:bodyPr>
                <a:lstStyle/>
                <a:p>
                  <a:pPr algn="ctr"/>
                  <a:r>
                    <a:rPr lang="en-US" sz="1000" b="0"/>
                    <a:t>Design</a:t>
                  </a:r>
                </a:p>
                <a:p>
                  <a:pPr algn="ctr"/>
                  <a:r>
                    <a:rPr lang="en-US" sz="1000" b="0"/>
                    <a:t>Contracts</a:t>
                  </a:r>
                </a:p>
              </p:txBody>
            </p:sp>
          </p:grpSp>
          <p:grpSp>
            <p:nvGrpSpPr>
              <p:cNvPr id="23" name="Group 66"/>
              <p:cNvGrpSpPr>
                <a:grpSpLocks/>
              </p:cNvGrpSpPr>
              <p:nvPr/>
            </p:nvGrpSpPr>
            <p:grpSpPr bwMode="auto">
              <a:xfrm>
                <a:off x="2454" y="2381"/>
                <a:ext cx="821" cy="250"/>
                <a:chOff x="2454" y="2381"/>
                <a:chExt cx="821" cy="250"/>
              </a:xfrm>
              <a:grpFill/>
            </p:grpSpPr>
            <p:sp>
              <p:nvSpPr>
                <p:cNvPr id="469059" name="Rectangle 67"/>
                <p:cNvSpPr>
                  <a:spLocks noChangeAspect="1" noChangeArrowheads="1"/>
                </p:cNvSpPr>
                <p:nvPr/>
              </p:nvSpPr>
              <p:spPr bwMode="auto">
                <a:xfrm>
                  <a:off x="2454" y="2401"/>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60" name="Text Box 68"/>
                <p:cNvSpPr txBox="1">
                  <a:spLocks noChangeAspect="1" noChangeArrowheads="1"/>
                </p:cNvSpPr>
                <p:nvPr/>
              </p:nvSpPr>
              <p:spPr bwMode="auto">
                <a:xfrm>
                  <a:off x="2552" y="2381"/>
                  <a:ext cx="643" cy="250"/>
                </a:xfrm>
                <a:prstGeom prst="rect">
                  <a:avLst/>
                </a:prstGeom>
                <a:grpFill/>
                <a:ln w="9525">
                  <a:noFill/>
                  <a:miter lim="800000"/>
                  <a:headEnd/>
                  <a:tailEnd/>
                </a:ln>
                <a:effectLst/>
              </p:spPr>
              <p:txBody>
                <a:bodyPr wrap="none">
                  <a:spAutoFit/>
                </a:bodyPr>
                <a:lstStyle/>
                <a:p>
                  <a:pPr algn="ctr"/>
                  <a:r>
                    <a:rPr lang="en-US" sz="1000" b="0"/>
                    <a:t>Design</a:t>
                  </a:r>
                </a:p>
                <a:p>
                  <a:pPr algn="ctr"/>
                  <a:r>
                    <a:rPr lang="en-US" sz="1000" b="0"/>
                    <a:t>Security Model</a:t>
                  </a:r>
                </a:p>
              </p:txBody>
            </p:sp>
          </p:grpSp>
          <p:grpSp>
            <p:nvGrpSpPr>
              <p:cNvPr id="24" name="Group 69"/>
              <p:cNvGrpSpPr>
                <a:grpSpLocks/>
              </p:cNvGrpSpPr>
              <p:nvPr/>
            </p:nvGrpSpPr>
            <p:grpSpPr bwMode="auto">
              <a:xfrm>
                <a:off x="2454" y="2628"/>
                <a:ext cx="821" cy="250"/>
                <a:chOff x="2454" y="2628"/>
                <a:chExt cx="821" cy="250"/>
              </a:xfrm>
              <a:grpFill/>
            </p:grpSpPr>
            <p:sp>
              <p:nvSpPr>
                <p:cNvPr id="469062" name="Rectangle 70"/>
                <p:cNvSpPr>
                  <a:spLocks noChangeAspect="1" noChangeArrowheads="1"/>
                </p:cNvSpPr>
                <p:nvPr/>
              </p:nvSpPr>
              <p:spPr bwMode="auto">
                <a:xfrm>
                  <a:off x="2454" y="2650"/>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63" name="Text Box 71"/>
                <p:cNvSpPr txBox="1">
                  <a:spLocks noChangeAspect="1" noChangeArrowheads="1"/>
                </p:cNvSpPr>
                <p:nvPr/>
              </p:nvSpPr>
              <p:spPr bwMode="auto">
                <a:xfrm>
                  <a:off x="2511" y="2628"/>
                  <a:ext cx="730" cy="250"/>
                </a:xfrm>
                <a:prstGeom prst="rect">
                  <a:avLst/>
                </a:prstGeom>
                <a:grpFill/>
                <a:ln w="9525">
                  <a:noFill/>
                  <a:miter lim="800000"/>
                  <a:headEnd/>
                  <a:tailEnd/>
                </a:ln>
                <a:effectLst/>
              </p:spPr>
              <p:txBody>
                <a:bodyPr wrap="none">
                  <a:spAutoFit/>
                </a:bodyPr>
                <a:lstStyle/>
                <a:p>
                  <a:pPr algn="ctr"/>
                  <a:r>
                    <a:rPr lang="en-US" sz="1000" b="0"/>
                    <a:t>Design</a:t>
                  </a:r>
                </a:p>
                <a:p>
                  <a:pPr algn="ctr"/>
                  <a:r>
                    <a:rPr lang="en-US" sz="1000" b="0"/>
                    <a:t>Integration Model</a:t>
                  </a:r>
                </a:p>
              </p:txBody>
            </p:sp>
          </p:grpSp>
          <p:grpSp>
            <p:nvGrpSpPr>
              <p:cNvPr id="25" name="Group 72"/>
              <p:cNvGrpSpPr>
                <a:grpSpLocks/>
              </p:cNvGrpSpPr>
              <p:nvPr/>
            </p:nvGrpSpPr>
            <p:grpSpPr bwMode="auto">
              <a:xfrm>
                <a:off x="2454" y="2876"/>
                <a:ext cx="821" cy="250"/>
                <a:chOff x="2454" y="2876"/>
                <a:chExt cx="821" cy="250"/>
              </a:xfrm>
              <a:grpFill/>
            </p:grpSpPr>
            <p:sp>
              <p:nvSpPr>
                <p:cNvPr id="469065" name="Rectangle 73"/>
                <p:cNvSpPr>
                  <a:spLocks noChangeAspect="1" noChangeArrowheads="1"/>
                </p:cNvSpPr>
                <p:nvPr/>
              </p:nvSpPr>
              <p:spPr bwMode="auto">
                <a:xfrm>
                  <a:off x="2454" y="2899"/>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66" name="Text Box 74"/>
                <p:cNvSpPr txBox="1">
                  <a:spLocks noChangeAspect="1" noChangeArrowheads="1"/>
                </p:cNvSpPr>
                <p:nvPr/>
              </p:nvSpPr>
              <p:spPr bwMode="auto">
                <a:xfrm>
                  <a:off x="2529" y="2876"/>
                  <a:ext cx="692" cy="250"/>
                </a:xfrm>
                <a:prstGeom prst="rect">
                  <a:avLst/>
                </a:prstGeom>
                <a:grpFill/>
                <a:ln w="9525">
                  <a:noFill/>
                  <a:miter lim="800000"/>
                  <a:headEnd/>
                  <a:tailEnd/>
                </a:ln>
                <a:effectLst/>
              </p:spPr>
              <p:txBody>
                <a:bodyPr wrap="none">
                  <a:spAutoFit/>
                </a:bodyPr>
                <a:lstStyle/>
                <a:p>
                  <a:pPr algn="ctr"/>
                  <a:r>
                    <a:rPr lang="en-US" sz="1000" b="0"/>
                    <a:t>Design</a:t>
                  </a:r>
                </a:p>
                <a:p>
                  <a:pPr algn="ctr"/>
                  <a:r>
                    <a:rPr lang="en-US" sz="1000" b="0"/>
                    <a:t>Custom Reports</a:t>
                  </a:r>
                </a:p>
              </p:txBody>
            </p:sp>
          </p:grpSp>
          <p:grpSp>
            <p:nvGrpSpPr>
              <p:cNvPr id="26" name="Group 75"/>
              <p:cNvGrpSpPr>
                <a:grpSpLocks/>
              </p:cNvGrpSpPr>
              <p:nvPr/>
            </p:nvGrpSpPr>
            <p:grpSpPr bwMode="auto">
              <a:xfrm>
                <a:off x="2454" y="3118"/>
                <a:ext cx="821" cy="252"/>
                <a:chOff x="2454" y="3118"/>
                <a:chExt cx="821" cy="252"/>
              </a:xfrm>
              <a:grpFill/>
            </p:grpSpPr>
            <p:sp>
              <p:nvSpPr>
                <p:cNvPr id="469068" name="Rectangle 76"/>
                <p:cNvSpPr>
                  <a:spLocks noChangeAspect="1" noChangeArrowheads="1"/>
                </p:cNvSpPr>
                <p:nvPr/>
              </p:nvSpPr>
              <p:spPr bwMode="auto">
                <a:xfrm>
                  <a:off x="2454" y="3148"/>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69" name="Text Box 77"/>
                <p:cNvSpPr txBox="1">
                  <a:spLocks noChangeAspect="1" noChangeArrowheads="1"/>
                </p:cNvSpPr>
                <p:nvPr/>
              </p:nvSpPr>
              <p:spPr bwMode="auto">
                <a:xfrm>
                  <a:off x="2500" y="3118"/>
                  <a:ext cx="746" cy="252"/>
                </a:xfrm>
                <a:prstGeom prst="rect">
                  <a:avLst/>
                </a:prstGeom>
                <a:grpFill/>
                <a:ln w="9525">
                  <a:noFill/>
                  <a:miter lim="800000"/>
                  <a:headEnd/>
                  <a:tailEnd/>
                </a:ln>
                <a:effectLst/>
              </p:spPr>
              <p:txBody>
                <a:bodyPr wrap="none">
                  <a:spAutoFit/>
                </a:bodyPr>
                <a:lstStyle/>
                <a:p>
                  <a:pPr algn="ctr"/>
                  <a:r>
                    <a:rPr lang="en-US" sz="1000" b="0"/>
                    <a:t>Design</a:t>
                  </a:r>
                </a:p>
                <a:p>
                  <a:pPr algn="ctr"/>
                  <a:r>
                    <a:rPr lang="en-US" sz="1000" b="0"/>
                    <a:t>Testing Approach</a:t>
                  </a:r>
                </a:p>
              </p:txBody>
            </p:sp>
          </p:grpSp>
        </p:grpSp>
        <p:sp>
          <p:nvSpPr>
            <p:cNvPr id="469070" name="Line 78"/>
            <p:cNvSpPr>
              <a:spLocks noChangeAspect="1" noChangeShapeType="1"/>
            </p:cNvSpPr>
            <p:nvPr/>
          </p:nvSpPr>
          <p:spPr bwMode="auto">
            <a:xfrm>
              <a:off x="2865" y="1318"/>
              <a:ext cx="0" cy="124"/>
            </a:xfrm>
            <a:prstGeom prst="line">
              <a:avLst/>
            </a:prstGeom>
            <a:grpFill/>
            <a:ln w="22225">
              <a:solidFill>
                <a:schemeClr val="tx1"/>
              </a:solidFill>
              <a:round/>
              <a:headEnd/>
              <a:tailEnd type="triangle" w="med" len="med"/>
            </a:ln>
            <a:effectLst/>
          </p:spPr>
          <p:txBody>
            <a:bodyPr/>
            <a:lstStyle/>
            <a:p>
              <a:endParaRPr lang="en-US"/>
            </a:p>
          </p:txBody>
        </p:sp>
        <p:sp>
          <p:nvSpPr>
            <p:cNvPr id="469071" name="Line 79"/>
            <p:cNvSpPr>
              <a:spLocks noChangeAspect="1" noChangeShapeType="1"/>
            </p:cNvSpPr>
            <p:nvPr/>
          </p:nvSpPr>
          <p:spPr bwMode="auto">
            <a:xfrm>
              <a:off x="2870" y="1966"/>
              <a:ext cx="0" cy="166"/>
            </a:xfrm>
            <a:prstGeom prst="line">
              <a:avLst/>
            </a:prstGeom>
            <a:grpFill/>
            <a:ln w="22225">
              <a:solidFill>
                <a:schemeClr val="tx1"/>
              </a:solidFill>
              <a:round/>
              <a:headEnd/>
              <a:tailEnd type="triangle" w="med" len="med"/>
            </a:ln>
            <a:effectLst/>
          </p:spPr>
          <p:txBody>
            <a:bodyPr/>
            <a:lstStyle/>
            <a:p>
              <a:endParaRPr lang="en-US"/>
            </a:p>
          </p:txBody>
        </p:sp>
        <p:sp>
          <p:nvSpPr>
            <p:cNvPr id="469072" name="Line 80"/>
            <p:cNvSpPr>
              <a:spLocks noChangeAspect="1" noChangeShapeType="1"/>
            </p:cNvSpPr>
            <p:nvPr/>
          </p:nvSpPr>
          <p:spPr bwMode="auto">
            <a:xfrm>
              <a:off x="2862" y="3414"/>
              <a:ext cx="0" cy="166"/>
            </a:xfrm>
            <a:prstGeom prst="line">
              <a:avLst/>
            </a:prstGeom>
            <a:grpFill/>
            <a:ln w="22225">
              <a:solidFill>
                <a:schemeClr val="tx1"/>
              </a:solidFill>
              <a:round/>
              <a:headEnd/>
              <a:tailEnd type="triangle" w="med" len="med"/>
            </a:ln>
            <a:effectLst/>
          </p:spPr>
          <p:txBody>
            <a:bodyPr/>
            <a:lstStyle/>
            <a:p>
              <a:endParaRPr lang="en-US"/>
            </a:p>
          </p:txBody>
        </p:sp>
      </p:grpSp>
      <p:grpSp>
        <p:nvGrpSpPr>
          <p:cNvPr id="27" name="Group 81"/>
          <p:cNvGrpSpPr>
            <a:grpSpLocks/>
          </p:cNvGrpSpPr>
          <p:nvPr/>
        </p:nvGrpSpPr>
        <p:grpSpPr bwMode="auto">
          <a:xfrm>
            <a:off x="5340043" y="1143000"/>
            <a:ext cx="1578428" cy="5075238"/>
            <a:chOff x="3364" y="720"/>
            <a:chExt cx="994" cy="3197"/>
          </a:xfrm>
          <a:solidFill>
            <a:schemeClr val="bg2">
              <a:lumMod val="40000"/>
              <a:lumOff val="60000"/>
            </a:schemeClr>
          </a:solidFill>
        </p:grpSpPr>
        <p:sp>
          <p:nvSpPr>
            <p:cNvPr id="469074" name="AutoShape 82"/>
            <p:cNvSpPr>
              <a:spLocks noChangeAspect="1" noChangeArrowheads="1"/>
            </p:cNvSpPr>
            <p:nvPr/>
          </p:nvSpPr>
          <p:spPr bwMode="auto">
            <a:xfrm>
              <a:off x="3364" y="720"/>
              <a:ext cx="994" cy="3197"/>
            </a:xfrm>
            <a:prstGeom prst="roundRect">
              <a:avLst>
                <a:gd name="adj" fmla="val 16667"/>
              </a:avLst>
            </a:prstGeom>
            <a:grp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69075" name="Text Box 83"/>
            <p:cNvSpPr txBox="1">
              <a:spLocks noChangeAspect="1" noChangeArrowheads="1"/>
            </p:cNvSpPr>
            <p:nvPr/>
          </p:nvSpPr>
          <p:spPr bwMode="auto">
            <a:xfrm>
              <a:off x="3408" y="765"/>
              <a:ext cx="803" cy="174"/>
            </a:xfrm>
            <a:prstGeom prst="rect">
              <a:avLst/>
            </a:prstGeom>
            <a:grpFill/>
            <a:ln w="9525">
              <a:noFill/>
              <a:miter lim="800000"/>
              <a:headEnd/>
              <a:tailEnd/>
            </a:ln>
            <a:effectLst/>
          </p:spPr>
          <p:txBody>
            <a:bodyPr wrap="none">
              <a:spAutoFit/>
            </a:bodyPr>
            <a:lstStyle/>
            <a:p>
              <a:pPr algn="ctr"/>
              <a:r>
                <a:rPr lang="en-US" sz="1200" dirty="0" smtClean="0"/>
                <a:t>Build/Configure</a:t>
              </a:r>
              <a:endParaRPr lang="en-US" sz="1200" dirty="0"/>
            </a:p>
          </p:txBody>
        </p:sp>
        <p:sp>
          <p:nvSpPr>
            <p:cNvPr id="469076" name="Line 84"/>
            <p:cNvSpPr>
              <a:spLocks noChangeAspect="1" noChangeShapeType="1"/>
            </p:cNvSpPr>
            <p:nvPr/>
          </p:nvSpPr>
          <p:spPr bwMode="auto">
            <a:xfrm>
              <a:off x="3856" y="1301"/>
              <a:ext cx="0" cy="166"/>
            </a:xfrm>
            <a:prstGeom prst="line">
              <a:avLst/>
            </a:prstGeom>
            <a:grpFill/>
            <a:ln w="22225">
              <a:solidFill>
                <a:schemeClr val="tx1"/>
              </a:solidFill>
              <a:round/>
              <a:headEnd/>
              <a:tailEnd type="triangle" w="med" len="med"/>
            </a:ln>
            <a:effectLst/>
          </p:spPr>
          <p:txBody>
            <a:bodyPr/>
            <a:lstStyle/>
            <a:p>
              <a:endParaRPr lang="en-US"/>
            </a:p>
          </p:txBody>
        </p:sp>
        <p:grpSp>
          <p:nvGrpSpPr>
            <p:cNvPr id="28" name="Group 85"/>
            <p:cNvGrpSpPr>
              <a:grpSpLocks/>
            </p:cNvGrpSpPr>
            <p:nvPr/>
          </p:nvGrpSpPr>
          <p:grpSpPr bwMode="auto">
            <a:xfrm>
              <a:off x="3408" y="1092"/>
              <a:ext cx="917" cy="250"/>
              <a:chOff x="3408" y="1092"/>
              <a:chExt cx="917" cy="250"/>
            </a:xfrm>
            <a:grpFill/>
          </p:grpSpPr>
          <p:sp>
            <p:nvSpPr>
              <p:cNvPr id="469078" name="Rectangle 86"/>
              <p:cNvSpPr>
                <a:spLocks noChangeAspect="1" noChangeArrowheads="1"/>
              </p:cNvSpPr>
              <p:nvPr/>
            </p:nvSpPr>
            <p:spPr bwMode="auto">
              <a:xfrm>
                <a:off x="3452" y="1113"/>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79" name="Text Box 87"/>
              <p:cNvSpPr txBox="1">
                <a:spLocks noChangeAspect="1" noChangeArrowheads="1"/>
              </p:cNvSpPr>
              <p:nvPr/>
            </p:nvSpPr>
            <p:spPr bwMode="auto">
              <a:xfrm>
                <a:off x="3408" y="1092"/>
                <a:ext cx="917" cy="250"/>
              </a:xfrm>
              <a:prstGeom prst="rect">
                <a:avLst/>
              </a:prstGeom>
              <a:grpFill/>
              <a:ln w="9525">
                <a:noFill/>
                <a:miter lim="800000"/>
                <a:headEnd/>
                <a:tailEnd/>
              </a:ln>
              <a:effectLst/>
            </p:spPr>
            <p:txBody>
              <a:bodyPr wrap="none">
                <a:spAutoFit/>
              </a:bodyPr>
              <a:lstStyle/>
              <a:p>
                <a:pPr algn="ctr"/>
                <a:r>
                  <a:rPr lang="en-US" sz="1000" b="0"/>
                  <a:t>Change </a:t>
                </a:r>
              </a:p>
              <a:p>
                <a:pPr algn="ctr"/>
                <a:r>
                  <a:rPr lang="en-US" sz="1000" b="0"/>
                  <a:t>Management Activities</a:t>
                </a:r>
              </a:p>
            </p:txBody>
          </p:sp>
        </p:grpSp>
        <p:grpSp>
          <p:nvGrpSpPr>
            <p:cNvPr id="29" name="Group 88"/>
            <p:cNvGrpSpPr>
              <a:grpSpLocks/>
            </p:cNvGrpSpPr>
            <p:nvPr/>
          </p:nvGrpSpPr>
          <p:grpSpPr bwMode="auto">
            <a:xfrm>
              <a:off x="3408" y="1467"/>
              <a:ext cx="907" cy="582"/>
              <a:chOff x="3408" y="1467"/>
              <a:chExt cx="907" cy="582"/>
            </a:xfrm>
            <a:grpFill/>
          </p:grpSpPr>
          <p:sp>
            <p:nvSpPr>
              <p:cNvPr id="469081" name="Rectangle 89"/>
              <p:cNvSpPr>
                <a:spLocks noChangeAspect="1" noChangeArrowheads="1"/>
              </p:cNvSpPr>
              <p:nvPr/>
            </p:nvSpPr>
            <p:spPr bwMode="auto">
              <a:xfrm>
                <a:off x="3408" y="1467"/>
                <a:ext cx="907" cy="582"/>
              </a:xfrm>
              <a:prstGeom prst="rect">
                <a:avLst/>
              </a:prstGeom>
              <a:grpFill/>
              <a:ln w="9525">
                <a:solidFill>
                  <a:schemeClr val="tx1"/>
                </a:solidFill>
                <a:miter lim="800000"/>
                <a:headEnd/>
                <a:tailEnd/>
              </a:ln>
              <a:effectLst/>
            </p:spPr>
            <p:txBody>
              <a:bodyPr wrap="none" anchor="ctr"/>
              <a:lstStyle/>
              <a:p>
                <a:endParaRPr lang="en-US"/>
              </a:p>
            </p:txBody>
          </p:sp>
          <p:grpSp>
            <p:nvGrpSpPr>
              <p:cNvPr id="30" name="Group 90"/>
              <p:cNvGrpSpPr>
                <a:grpSpLocks/>
              </p:cNvGrpSpPr>
              <p:nvPr/>
            </p:nvGrpSpPr>
            <p:grpSpPr bwMode="auto">
              <a:xfrm>
                <a:off x="3451" y="1506"/>
                <a:ext cx="821" cy="252"/>
                <a:chOff x="3451" y="1506"/>
                <a:chExt cx="821" cy="252"/>
              </a:xfrm>
              <a:grpFill/>
            </p:grpSpPr>
            <p:sp>
              <p:nvSpPr>
                <p:cNvPr id="469083" name="Rectangle 91"/>
                <p:cNvSpPr>
                  <a:spLocks noChangeAspect="1" noChangeArrowheads="1"/>
                </p:cNvSpPr>
                <p:nvPr/>
              </p:nvSpPr>
              <p:spPr bwMode="auto">
                <a:xfrm>
                  <a:off x="3451" y="1529"/>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84" name="Text Box 92"/>
                <p:cNvSpPr txBox="1">
                  <a:spLocks noChangeAspect="1" noChangeArrowheads="1"/>
                </p:cNvSpPr>
                <p:nvPr/>
              </p:nvSpPr>
              <p:spPr bwMode="auto">
                <a:xfrm>
                  <a:off x="3628" y="1506"/>
                  <a:ext cx="465" cy="252"/>
                </a:xfrm>
                <a:prstGeom prst="rect">
                  <a:avLst/>
                </a:prstGeom>
                <a:grpFill/>
                <a:ln w="9525">
                  <a:noFill/>
                  <a:miter lim="800000"/>
                  <a:headEnd/>
                  <a:tailEnd/>
                </a:ln>
                <a:effectLst/>
              </p:spPr>
              <p:txBody>
                <a:bodyPr wrap="none">
                  <a:spAutoFit/>
                </a:bodyPr>
                <a:lstStyle/>
                <a:p>
                  <a:pPr algn="ctr"/>
                  <a:r>
                    <a:rPr lang="en-US" sz="1000" b="0"/>
                    <a:t>Configure</a:t>
                  </a:r>
                </a:p>
                <a:p>
                  <a:pPr algn="ctr"/>
                  <a:r>
                    <a:rPr lang="en-US" sz="1000" b="0"/>
                    <a:t>Contracts</a:t>
                  </a:r>
                </a:p>
              </p:txBody>
            </p:sp>
          </p:grpSp>
          <p:grpSp>
            <p:nvGrpSpPr>
              <p:cNvPr id="31" name="Group 93"/>
              <p:cNvGrpSpPr>
                <a:grpSpLocks/>
              </p:cNvGrpSpPr>
              <p:nvPr/>
            </p:nvGrpSpPr>
            <p:grpSpPr bwMode="auto">
              <a:xfrm>
                <a:off x="3451" y="1756"/>
                <a:ext cx="821" cy="250"/>
                <a:chOff x="3451" y="1756"/>
                <a:chExt cx="821" cy="250"/>
              </a:xfrm>
              <a:grpFill/>
            </p:grpSpPr>
            <p:sp>
              <p:nvSpPr>
                <p:cNvPr id="469086" name="Rectangle 94"/>
                <p:cNvSpPr>
                  <a:spLocks noChangeAspect="1" noChangeArrowheads="1"/>
                </p:cNvSpPr>
                <p:nvPr/>
              </p:nvSpPr>
              <p:spPr bwMode="auto">
                <a:xfrm>
                  <a:off x="3451" y="1778"/>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87" name="Text Box 95"/>
                <p:cNvSpPr txBox="1">
                  <a:spLocks noChangeAspect="1" noChangeArrowheads="1"/>
                </p:cNvSpPr>
                <p:nvPr/>
              </p:nvSpPr>
              <p:spPr bwMode="auto">
                <a:xfrm>
                  <a:off x="3558" y="1756"/>
                  <a:ext cx="621" cy="250"/>
                </a:xfrm>
                <a:prstGeom prst="rect">
                  <a:avLst/>
                </a:prstGeom>
                <a:grpFill/>
                <a:ln w="9525">
                  <a:noFill/>
                  <a:miter lim="800000"/>
                  <a:headEnd/>
                  <a:tailEnd/>
                </a:ln>
                <a:effectLst/>
              </p:spPr>
              <p:txBody>
                <a:bodyPr wrap="none">
                  <a:spAutoFit/>
                </a:bodyPr>
                <a:lstStyle/>
                <a:p>
                  <a:pPr algn="ctr"/>
                  <a:r>
                    <a:rPr lang="en-US" sz="1000" b="0"/>
                    <a:t>Configure</a:t>
                  </a:r>
                </a:p>
                <a:p>
                  <a:pPr algn="ctr"/>
                  <a:r>
                    <a:rPr lang="en-US" sz="1000" b="0"/>
                    <a:t>Administration</a:t>
                  </a:r>
                </a:p>
              </p:txBody>
            </p:sp>
          </p:grpSp>
        </p:grpSp>
        <p:grpSp>
          <p:nvGrpSpPr>
            <p:cNvPr id="469058" name="Group 96"/>
            <p:cNvGrpSpPr>
              <a:grpSpLocks/>
            </p:cNvGrpSpPr>
            <p:nvPr/>
          </p:nvGrpSpPr>
          <p:grpSpPr bwMode="auto">
            <a:xfrm>
              <a:off x="3451" y="2229"/>
              <a:ext cx="821" cy="250"/>
              <a:chOff x="3451" y="2221"/>
              <a:chExt cx="821" cy="250"/>
            </a:xfrm>
            <a:grpFill/>
          </p:grpSpPr>
          <p:sp>
            <p:nvSpPr>
              <p:cNvPr id="469089" name="Rectangle 97"/>
              <p:cNvSpPr>
                <a:spLocks noChangeAspect="1" noChangeArrowheads="1"/>
              </p:cNvSpPr>
              <p:nvPr/>
            </p:nvSpPr>
            <p:spPr bwMode="auto">
              <a:xfrm>
                <a:off x="3451" y="2242"/>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90" name="Text Box 98"/>
              <p:cNvSpPr txBox="1">
                <a:spLocks noChangeAspect="1" noChangeArrowheads="1"/>
              </p:cNvSpPr>
              <p:nvPr/>
            </p:nvSpPr>
            <p:spPr bwMode="auto">
              <a:xfrm>
                <a:off x="3576" y="2221"/>
                <a:ext cx="570" cy="250"/>
              </a:xfrm>
              <a:prstGeom prst="rect">
                <a:avLst/>
              </a:prstGeom>
              <a:grpFill/>
              <a:ln w="9525">
                <a:noFill/>
                <a:miter lim="800000"/>
                <a:headEnd/>
                <a:tailEnd/>
              </a:ln>
              <a:effectLst/>
            </p:spPr>
            <p:txBody>
              <a:bodyPr wrap="none">
                <a:spAutoFit/>
              </a:bodyPr>
              <a:lstStyle/>
              <a:p>
                <a:pPr algn="ctr"/>
                <a:r>
                  <a:rPr lang="en-US" sz="1000" b="0"/>
                  <a:t>Perform</a:t>
                </a:r>
              </a:p>
              <a:p>
                <a:pPr algn="ctr"/>
                <a:r>
                  <a:rPr lang="en-US" sz="1000" b="0"/>
                  <a:t>Legacy Load</a:t>
                </a:r>
              </a:p>
            </p:txBody>
          </p:sp>
        </p:grpSp>
        <p:grpSp>
          <p:nvGrpSpPr>
            <p:cNvPr id="469061" name="Group 99"/>
            <p:cNvGrpSpPr>
              <a:grpSpLocks/>
            </p:cNvGrpSpPr>
            <p:nvPr/>
          </p:nvGrpSpPr>
          <p:grpSpPr bwMode="auto">
            <a:xfrm>
              <a:off x="3451" y="2604"/>
              <a:ext cx="821" cy="250"/>
              <a:chOff x="3451" y="2628"/>
              <a:chExt cx="821" cy="250"/>
            </a:xfrm>
            <a:grpFill/>
          </p:grpSpPr>
          <p:sp>
            <p:nvSpPr>
              <p:cNvPr id="469092" name="Rectangle 100"/>
              <p:cNvSpPr>
                <a:spLocks noChangeAspect="1" noChangeArrowheads="1"/>
              </p:cNvSpPr>
              <p:nvPr/>
            </p:nvSpPr>
            <p:spPr bwMode="auto">
              <a:xfrm>
                <a:off x="3451" y="2650"/>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93" name="Text Box 101"/>
              <p:cNvSpPr txBox="1">
                <a:spLocks noChangeAspect="1" noChangeArrowheads="1"/>
              </p:cNvSpPr>
              <p:nvPr/>
            </p:nvSpPr>
            <p:spPr bwMode="auto">
              <a:xfrm>
                <a:off x="3605" y="2628"/>
                <a:ext cx="531" cy="250"/>
              </a:xfrm>
              <a:prstGeom prst="rect">
                <a:avLst/>
              </a:prstGeom>
              <a:grpFill/>
              <a:ln w="9525">
                <a:noFill/>
                <a:miter lim="800000"/>
                <a:headEnd/>
                <a:tailEnd/>
              </a:ln>
              <a:effectLst/>
            </p:spPr>
            <p:txBody>
              <a:bodyPr wrap="none">
                <a:spAutoFit/>
              </a:bodyPr>
              <a:lstStyle/>
              <a:p>
                <a:pPr algn="ctr"/>
                <a:r>
                  <a:rPr lang="en-US" sz="1000" b="0"/>
                  <a:t>Configure</a:t>
                </a:r>
              </a:p>
              <a:p>
                <a:pPr algn="ctr"/>
                <a:r>
                  <a:rPr lang="en-US" sz="1000" b="0"/>
                  <a:t>Integrations</a:t>
                </a:r>
              </a:p>
            </p:txBody>
          </p:sp>
        </p:grpSp>
        <p:grpSp>
          <p:nvGrpSpPr>
            <p:cNvPr id="469064" name="Group 102"/>
            <p:cNvGrpSpPr>
              <a:grpSpLocks/>
            </p:cNvGrpSpPr>
            <p:nvPr/>
          </p:nvGrpSpPr>
          <p:grpSpPr bwMode="auto">
            <a:xfrm>
              <a:off x="3408" y="2989"/>
              <a:ext cx="907" cy="581"/>
              <a:chOff x="3408" y="2989"/>
              <a:chExt cx="907" cy="581"/>
            </a:xfrm>
            <a:grpFill/>
          </p:grpSpPr>
          <p:sp>
            <p:nvSpPr>
              <p:cNvPr id="469095" name="Rectangle 103"/>
              <p:cNvSpPr>
                <a:spLocks noChangeAspect="1" noChangeArrowheads="1"/>
              </p:cNvSpPr>
              <p:nvPr/>
            </p:nvSpPr>
            <p:spPr bwMode="auto">
              <a:xfrm>
                <a:off x="3408" y="2989"/>
                <a:ext cx="907" cy="581"/>
              </a:xfrm>
              <a:prstGeom prst="rect">
                <a:avLst/>
              </a:prstGeom>
              <a:grpFill/>
              <a:ln w="9525">
                <a:solidFill>
                  <a:schemeClr val="tx1"/>
                </a:solidFill>
                <a:miter lim="800000"/>
                <a:headEnd/>
                <a:tailEnd/>
              </a:ln>
              <a:effectLst/>
            </p:spPr>
            <p:txBody>
              <a:bodyPr wrap="none" anchor="ctr"/>
              <a:lstStyle/>
              <a:p>
                <a:endParaRPr lang="en-US"/>
              </a:p>
            </p:txBody>
          </p:sp>
          <p:grpSp>
            <p:nvGrpSpPr>
              <p:cNvPr id="469067" name="Group 104"/>
              <p:cNvGrpSpPr>
                <a:grpSpLocks/>
              </p:cNvGrpSpPr>
              <p:nvPr/>
            </p:nvGrpSpPr>
            <p:grpSpPr bwMode="auto">
              <a:xfrm>
                <a:off x="3451" y="3013"/>
                <a:ext cx="821" cy="250"/>
                <a:chOff x="3451" y="3013"/>
                <a:chExt cx="821" cy="250"/>
              </a:xfrm>
              <a:grpFill/>
            </p:grpSpPr>
            <p:sp>
              <p:nvSpPr>
                <p:cNvPr id="469097" name="Rectangle 105"/>
                <p:cNvSpPr>
                  <a:spLocks noChangeAspect="1" noChangeArrowheads="1"/>
                </p:cNvSpPr>
                <p:nvPr/>
              </p:nvSpPr>
              <p:spPr bwMode="auto">
                <a:xfrm>
                  <a:off x="3451" y="3042"/>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098" name="Text Box 106"/>
                <p:cNvSpPr txBox="1">
                  <a:spLocks noChangeAspect="1" noChangeArrowheads="1"/>
                </p:cNvSpPr>
                <p:nvPr/>
              </p:nvSpPr>
              <p:spPr bwMode="auto">
                <a:xfrm>
                  <a:off x="3539" y="3013"/>
                  <a:ext cx="668" cy="250"/>
                </a:xfrm>
                <a:prstGeom prst="rect">
                  <a:avLst/>
                </a:prstGeom>
                <a:grpFill/>
                <a:ln w="9525">
                  <a:noFill/>
                  <a:miter lim="800000"/>
                  <a:headEnd/>
                  <a:tailEnd/>
                </a:ln>
                <a:effectLst/>
              </p:spPr>
              <p:txBody>
                <a:bodyPr wrap="none">
                  <a:spAutoFit/>
                </a:bodyPr>
                <a:lstStyle/>
                <a:p>
                  <a:pPr algn="ctr"/>
                  <a:r>
                    <a:rPr lang="en-US" sz="1000" b="0"/>
                    <a:t>Conduct</a:t>
                  </a:r>
                </a:p>
                <a:p>
                  <a:pPr algn="ctr"/>
                  <a:r>
                    <a:rPr lang="en-US" sz="1000" b="0"/>
                    <a:t>Integration Test</a:t>
                  </a:r>
                </a:p>
              </p:txBody>
            </p:sp>
          </p:grpSp>
          <p:grpSp>
            <p:nvGrpSpPr>
              <p:cNvPr id="469073" name="Group 107"/>
              <p:cNvGrpSpPr>
                <a:grpSpLocks/>
              </p:cNvGrpSpPr>
              <p:nvPr/>
            </p:nvGrpSpPr>
            <p:grpSpPr bwMode="auto">
              <a:xfrm>
                <a:off x="3451" y="3286"/>
                <a:ext cx="821" cy="250"/>
                <a:chOff x="3451" y="3286"/>
                <a:chExt cx="821" cy="250"/>
              </a:xfrm>
              <a:grpFill/>
            </p:grpSpPr>
            <p:sp>
              <p:nvSpPr>
                <p:cNvPr id="469100" name="Rectangle 108"/>
                <p:cNvSpPr>
                  <a:spLocks noChangeAspect="1" noChangeArrowheads="1"/>
                </p:cNvSpPr>
                <p:nvPr/>
              </p:nvSpPr>
              <p:spPr bwMode="auto">
                <a:xfrm>
                  <a:off x="3451" y="3307"/>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101" name="Text Box 109"/>
                <p:cNvSpPr txBox="1">
                  <a:spLocks noChangeAspect="1" noChangeArrowheads="1"/>
                </p:cNvSpPr>
                <p:nvPr/>
              </p:nvSpPr>
              <p:spPr bwMode="auto">
                <a:xfrm>
                  <a:off x="3664" y="3286"/>
                  <a:ext cx="413" cy="250"/>
                </a:xfrm>
                <a:prstGeom prst="rect">
                  <a:avLst/>
                </a:prstGeom>
                <a:grpFill/>
                <a:ln w="9525">
                  <a:noFill/>
                  <a:miter lim="800000"/>
                  <a:headEnd/>
                  <a:tailEnd/>
                </a:ln>
                <a:effectLst/>
              </p:spPr>
              <p:txBody>
                <a:bodyPr wrap="none">
                  <a:spAutoFit/>
                </a:bodyPr>
                <a:lstStyle/>
                <a:p>
                  <a:pPr algn="ctr"/>
                  <a:r>
                    <a:rPr lang="en-US" sz="1000" b="0"/>
                    <a:t>Conduct</a:t>
                  </a:r>
                </a:p>
                <a:p>
                  <a:pPr algn="ctr"/>
                  <a:r>
                    <a:rPr lang="en-US" sz="1000" b="0"/>
                    <a:t>UAT</a:t>
                  </a:r>
                </a:p>
              </p:txBody>
            </p:sp>
          </p:grpSp>
        </p:grpSp>
        <p:sp>
          <p:nvSpPr>
            <p:cNvPr id="469102" name="Line 110"/>
            <p:cNvSpPr>
              <a:spLocks noChangeAspect="1" noChangeShapeType="1"/>
            </p:cNvSpPr>
            <p:nvPr/>
          </p:nvSpPr>
          <p:spPr bwMode="auto">
            <a:xfrm>
              <a:off x="3856" y="2049"/>
              <a:ext cx="0" cy="207"/>
            </a:xfrm>
            <a:prstGeom prst="line">
              <a:avLst/>
            </a:prstGeom>
            <a:grpFill/>
            <a:ln w="22225">
              <a:solidFill>
                <a:schemeClr val="tx1"/>
              </a:solidFill>
              <a:round/>
              <a:headEnd/>
              <a:tailEnd type="triangle" w="med" len="med"/>
            </a:ln>
            <a:effectLst/>
          </p:spPr>
          <p:txBody>
            <a:bodyPr/>
            <a:lstStyle/>
            <a:p>
              <a:endParaRPr lang="en-US"/>
            </a:p>
          </p:txBody>
        </p:sp>
        <p:sp>
          <p:nvSpPr>
            <p:cNvPr id="469103" name="Line 111"/>
            <p:cNvSpPr>
              <a:spLocks noChangeAspect="1" noChangeShapeType="1"/>
            </p:cNvSpPr>
            <p:nvPr/>
          </p:nvSpPr>
          <p:spPr bwMode="auto">
            <a:xfrm>
              <a:off x="3856" y="2464"/>
              <a:ext cx="0" cy="166"/>
            </a:xfrm>
            <a:prstGeom prst="line">
              <a:avLst/>
            </a:prstGeom>
            <a:grpFill/>
            <a:ln w="22225">
              <a:solidFill>
                <a:schemeClr val="tx1"/>
              </a:solidFill>
              <a:round/>
              <a:headEnd/>
              <a:tailEnd type="triangle" w="med" len="med"/>
            </a:ln>
            <a:effectLst/>
          </p:spPr>
          <p:txBody>
            <a:bodyPr/>
            <a:lstStyle/>
            <a:p>
              <a:endParaRPr lang="en-US"/>
            </a:p>
          </p:txBody>
        </p:sp>
        <p:sp>
          <p:nvSpPr>
            <p:cNvPr id="469104" name="Line 112"/>
            <p:cNvSpPr>
              <a:spLocks noChangeAspect="1" noChangeShapeType="1"/>
            </p:cNvSpPr>
            <p:nvPr/>
          </p:nvSpPr>
          <p:spPr bwMode="auto">
            <a:xfrm>
              <a:off x="3864" y="2831"/>
              <a:ext cx="0" cy="166"/>
            </a:xfrm>
            <a:prstGeom prst="line">
              <a:avLst/>
            </a:prstGeom>
            <a:grpFill/>
            <a:ln w="22225">
              <a:solidFill>
                <a:schemeClr val="tx1"/>
              </a:solidFill>
              <a:round/>
              <a:headEnd/>
              <a:tailEnd type="triangle" w="med" len="med"/>
            </a:ln>
            <a:effectLst/>
          </p:spPr>
          <p:txBody>
            <a:bodyPr/>
            <a:lstStyle/>
            <a:p>
              <a:endParaRPr lang="en-US"/>
            </a:p>
          </p:txBody>
        </p:sp>
      </p:grpSp>
      <p:grpSp>
        <p:nvGrpSpPr>
          <p:cNvPr id="469077" name="Group 113"/>
          <p:cNvGrpSpPr>
            <a:grpSpLocks/>
          </p:cNvGrpSpPr>
          <p:nvPr/>
        </p:nvGrpSpPr>
        <p:grpSpPr bwMode="auto">
          <a:xfrm>
            <a:off x="6918477" y="1143000"/>
            <a:ext cx="1578429" cy="5075238"/>
            <a:chOff x="4358" y="720"/>
            <a:chExt cx="994" cy="3197"/>
          </a:xfrm>
          <a:solidFill>
            <a:schemeClr val="bg2">
              <a:lumMod val="40000"/>
              <a:lumOff val="60000"/>
            </a:schemeClr>
          </a:solidFill>
        </p:grpSpPr>
        <p:grpSp>
          <p:nvGrpSpPr>
            <p:cNvPr id="469080" name="Group 114"/>
            <p:cNvGrpSpPr>
              <a:grpSpLocks/>
            </p:cNvGrpSpPr>
            <p:nvPr/>
          </p:nvGrpSpPr>
          <p:grpSpPr bwMode="auto">
            <a:xfrm>
              <a:off x="4358" y="720"/>
              <a:ext cx="994" cy="3197"/>
              <a:chOff x="4358" y="720"/>
              <a:chExt cx="994" cy="3197"/>
            </a:xfrm>
            <a:grpFill/>
          </p:grpSpPr>
          <p:sp>
            <p:nvSpPr>
              <p:cNvPr id="469107" name="AutoShape 115"/>
              <p:cNvSpPr>
                <a:spLocks noChangeAspect="1" noChangeArrowheads="1"/>
              </p:cNvSpPr>
              <p:nvPr/>
            </p:nvSpPr>
            <p:spPr bwMode="auto">
              <a:xfrm>
                <a:off x="4358" y="720"/>
                <a:ext cx="994" cy="3197"/>
              </a:xfrm>
              <a:prstGeom prst="roundRect">
                <a:avLst>
                  <a:gd name="adj" fmla="val 16667"/>
                </a:avLst>
              </a:prstGeom>
              <a:grp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grpSp>
            <p:nvGrpSpPr>
              <p:cNvPr id="469082" name="Group 116"/>
              <p:cNvGrpSpPr>
                <a:grpSpLocks/>
              </p:cNvGrpSpPr>
              <p:nvPr/>
            </p:nvGrpSpPr>
            <p:grpSpPr bwMode="auto">
              <a:xfrm>
                <a:off x="4403" y="1092"/>
                <a:ext cx="917" cy="250"/>
                <a:chOff x="4403" y="1092"/>
                <a:chExt cx="917" cy="250"/>
              </a:xfrm>
              <a:grpFill/>
            </p:grpSpPr>
            <p:sp>
              <p:nvSpPr>
                <p:cNvPr id="469109" name="Rectangle 117"/>
                <p:cNvSpPr>
                  <a:spLocks noChangeAspect="1" noChangeArrowheads="1"/>
                </p:cNvSpPr>
                <p:nvPr/>
              </p:nvSpPr>
              <p:spPr bwMode="auto">
                <a:xfrm>
                  <a:off x="4445" y="1113"/>
                  <a:ext cx="822"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110" name="Text Box 118"/>
                <p:cNvSpPr txBox="1">
                  <a:spLocks noChangeAspect="1" noChangeArrowheads="1"/>
                </p:cNvSpPr>
                <p:nvPr/>
              </p:nvSpPr>
              <p:spPr bwMode="auto">
                <a:xfrm>
                  <a:off x="4403" y="1092"/>
                  <a:ext cx="917" cy="250"/>
                </a:xfrm>
                <a:prstGeom prst="rect">
                  <a:avLst/>
                </a:prstGeom>
                <a:grpFill/>
                <a:ln w="9525">
                  <a:noFill/>
                  <a:miter lim="800000"/>
                  <a:headEnd/>
                  <a:tailEnd/>
                </a:ln>
                <a:effectLst/>
              </p:spPr>
              <p:txBody>
                <a:bodyPr wrap="none">
                  <a:spAutoFit/>
                </a:bodyPr>
                <a:lstStyle/>
                <a:p>
                  <a:pPr algn="ctr"/>
                  <a:r>
                    <a:rPr lang="en-US" sz="1000" b="0"/>
                    <a:t>Change </a:t>
                  </a:r>
                </a:p>
                <a:p>
                  <a:pPr algn="ctr"/>
                  <a:r>
                    <a:rPr lang="en-US" sz="1000" b="0"/>
                    <a:t>Management Activities</a:t>
                  </a:r>
                </a:p>
              </p:txBody>
            </p:sp>
          </p:grpSp>
          <p:grpSp>
            <p:nvGrpSpPr>
              <p:cNvPr id="469085" name="Group 119"/>
              <p:cNvGrpSpPr>
                <a:grpSpLocks/>
              </p:cNvGrpSpPr>
              <p:nvPr/>
            </p:nvGrpSpPr>
            <p:grpSpPr bwMode="auto">
              <a:xfrm>
                <a:off x="4449" y="1467"/>
                <a:ext cx="821" cy="250"/>
                <a:chOff x="4449" y="1475"/>
                <a:chExt cx="821" cy="250"/>
              </a:xfrm>
              <a:grpFill/>
            </p:grpSpPr>
            <p:sp>
              <p:nvSpPr>
                <p:cNvPr id="469112" name="Rectangle 120"/>
                <p:cNvSpPr>
                  <a:spLocks noChangeAspect="1" noChangeArrowheads="1"/>
                </p:cNvSpPr>
                <p:nvPr/>
              </p:nvSpPr>
              <p:spPr bwMode="auto">
                <a:xfrm>
                  <a:off x="4449" y="1497"/>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113" name="Text Box 121"/>
                <p:cNvSpPr txBox="1">
                  <a:spLocks noChangeAspect="1" noChangeArrowheads="1"/>
                </p:cNvSpPr>
                <p:nvPr/>
              </p:nvSpPr>
              <p:spPr bwMode="auto">
                <a:xfrm>
                  <a:off x="4578" y="1475"/>
                  <a:ext cx="576" cy="250"/>
                </a:xfrm>
                <a:prstGeom prst="rect">
                  <a:avLst/>
                </a:prstGeom>
                <a:grpFill/>
                <a:ln w="9525">
                  <a:noFill/>
                  <a:miter lim="800000"/>
                  <a:headEnd/>
                  <a:tailEnd/>
                </a:ln>
                <a:effectLst/>
              </p:spPr>
              <p:txBody>
                <a:bodyPr wrap="none">
                  <a:spAutoFit/>
                </a:bodyPr>
                <a:lstStyle/>
                <a:p>
                  <a:pPr algn="ctr"/>
                  <a:r>
                    <a:rPr lang="en-US" sz="1000" b="0"/>
                    <a:t>Transition to </a:t>
                  </a:r>
                </a:p>
                <a:p>
                  <a:pPr algn="ctr"/>
                  <a:r>
                    <a:rPr lang="en-US" sz="1000" b="0"/>
                    <a:t>Support</a:t>
                  </a:r>
                </a:p>
              </p:txBody>
            </p:sp>
          </p:grpSp>
          <p:grpSp>
            <p:nvGrpSpPr>
              <p:cNvPr id="469088" name="Group 122"/>
              <p:cNvGrpSpPr>
                <a:grpSpLocks/>
              </p:cNvGrpSpPr>
              <p:nvPr/>
            </p:nvGrpSpPr>
            <p:grpSpPr bwMode="auto">
              <a:xfrm>
                <a:off x="4449" y="1867"/>
                <a:ext cx="821" cy="207"/>
                <a:chOff x="4449" y="1915"/>
                <a:chExt cx="821" cy="207"/>
              </a:xfrm>
              <a:grpFill/>
            </p:grpSpPr>
            <p:sp>
              <p:nvSpPr>
                <p:cNvPr id="469115" name="Rectangle 123"/>
                <p:cNvSpPr>
                  <a:spLocks noChangeAspect="1" noChangeArrowheads="1"/>
                </p:cNvSpPr>
                <p:nvPr/>
              </p:nvSpPr>
              <p:spPr bwMode="auto">
                <a:xfrm>
                  <a:off x="4449" y="1915"/>
                  <a:ext cx="821" cy="207"/>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116" name="Text Box 124"/>
                <p:cNvSpPr txBox="1">
                  <a:spLocks noChangeAspect="1" noChangeArrowheads="1"/>
                </p:cNvSpPr>
                <p:nvPr/>
              </p:nvSpPr>
              <p:spPr bwMode="auto">
                <a:xfrm>
                  <a:off x="4659" y="1941"/>
                  <a:ext cx="395" cy="154"/>
                </a:xfrm>
                <a:prstGeom prst="rect">
                  <a:avLst/>
                </a:prstGeom>
                <a:grpFill/>
                <a:ln w="9525">
                  <a:noFill/>
                  <a:miter lim="800000"/>
                  <a:headEnd/>
                  <a:tailEnd/>
                </a:ln>
                <a:effectLst/>
              </p:spPr>
              <p:txBody>
                <a:bodyPr wrap="none">
                  <a:spAutoFit/>
                </a:bodyPr>
                <a:lstStyle/>
                <a:p>
                  <a:pPr algn="ctr"/>
                  <a:r>
                    <a:rPr lang="en-US" sz="1000" b="0"/>
                    <a:t>Go-Live</a:t>
                  </a:r>
                </a:p>
              </p:txBody>
            </p:sp>
          </p:grpSp>
          <p:grpSp>
            <p:nvGrpSpPr>
              <p:cNvPr id="469091" name="Group 125"/>
              <p:cNvGrpSpPr>
                <a:grpSpLocks/>
              </p:cNvGrpSpPr>
              <p:nvPr/>
            </p:nvGrpSpPr>
            <p:grpSpPr bwMode="auto">
              <a:xfrm>
                <a:off x="4449" y="2216"/>
                <a:ext cx="821" cy="250"/>
                <a:chOff x="4449" y="2224"/>
                <a:chExt cx="821" cy="250"/>
              </a:xfrm>
              <a:grpFill/>
            </p:grpSpPr>
            <p:sp>
              <p:nvSpPr>
                <p:cNvPr id="469118" name="Rectangle 126"/>
                <p:cNvSpPr>
                  <a:spLocks noChangeAspect="1" noChangeArrowheads="1"/>
                </p:cNvSpPr>
                <p:nvPr/>
              </p:nvSpPr>
              <p:spPr bwMode="auto">
                <a:xfrm>
                  <a:off x="4449" y="2254"/>
                  <a:ext cx="821" cy="207"/>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119" name="Text Box 127"/>
                <p:cNvSpPr txBox="1">
                  <a:spLocks noChangeAspect="1" noChangeArrowheads="1"/>
                </p:cNvSpPr>
                <p:nvPr/>
              </p:nvSpPr>
              <p:spPr bwMode="auto">
                <a:xfrm>
                  <a:off x="4560" y="2224"/>
                  <a:ext cx="611" cy="250"/>
                </a:xfrm>
                <a:prstGeom prst="rect">
                  <a:avLst/>
                </a:prstGeom>
                <a:grpFill/>
                <a:ln w="9525">
                  <a:noFill/>
                  <a:miter lim="800000"/>
                  <a:headEnd/>
                  <a:tailEnd/>
                </a:ln>
                <a:effectLst/>
              </p:spPr>
              <p:txBody>
                <a:bodyPr wrap="none">
                  <a:spAutoFit/>
                </a:bodyPr>
                <a:lstStyle/>
                <a:p>
                  <a:pPr algn="ctr"/>
                  <a:r>
                    <a:rPr lang="en-US" sz="1000" b="0"/>
                    <a:t>Wrap-Up </a:t>
                  </a:r>
                </a:p>
                <a:p>
                  <a:pPr algn="ctr"/>
                  <a:r>
                    <a:rPr lang="en-US" sz="1000" b="0"/>
                    <a:t>Project Phase</a:t>
                  </a:r>
                </a:p>
              </p:txBody>
            </p:sp>
          </p:grpSp>
          <p:grpSp>
            <p:nvGrpSpPr>
              <p:cNvPr id="469094" name="Group 128"/>
              <p:cNvGrpSpPr>
                <a:grpSpLocks/>
              </p:cNvGrpSpPr>
              <p:nvPr/>
            </p:nvGrpSpPr>
            <p:grpSpPr bwMode="auto">
              <a:xfrm>
                <a:off x="4449" y="2599"/>
                <a:ext cx="821" cy="250"/>
                <a:chOff x="4449" y="2711"/>
                <a:chExt cx="821" cy="250"/>
              </a:xfrm>
              <a:grpFill/>
            </p:grpSpPr>
            <p:sp>
              <p:nvSpPr>
                <p:cNvPr id="469121" name="Rectangle 129"/>
                <p:cNvSpPr>
                  <a:spLocks noChangeAspect="1" noChangeArrowheads="1"/>
                </p:cNvSpPr>
                <p:nvPr/>
              </p:nvSpPr>
              <p:spPr bwMode="auto">
                <a:xfrm>
                  <a:off x="4449" y="2733"/>
                  <a:ext cx="821" cy="208"/>
                </a:xfrm>
                <a:prstGeom prst="rect">
                  <a:avLst/>
                </a:prstGeom>
                <a:grpFill/>
                <a:ln w="9525">
                  <a:solidFill>
                    <a:schemeClr val="tx1"/>
                  </a:solidFill>
                  <a:miter lim="800000"/>
                  <a:headEnd/>
                  <a:tailEnd/>
                </a:ln>
                <a:effectLst/>
              </p:spPr>
              <p:txBody>
                <a:bodyPr wrap="none" anchor="ctr"/>
                <a:lstStyle/>
                <a:p>
                  <a:pPr algn="ctr"/>
                  <a:endParaRPr lang="en-US" sz="1000" b="0"/>
                </a:p>
              </p:txBody>
            </p:sp>
            <p:sp>
              <p:nvSpPr>
                <p:cNvPr id="469122" name="Text Box 130"/>
                <p:cNvSpPr txBox="1">
                  <a:spLocks noChangeAspect="1" noChangeArrowheads="1"/>
                </p:cNvSpPr>
                <p:nvPr/>
              </p:nvSpPr>
              <p:spPr bwMode="auto">
                <a:xfrm>
                  <a:off x="4505" y="2711"/>
                  <a:ext cx="727" cy="250"/>
                </a:xfrm>
                <a:prstGeom prst="rect">
                  <a:avLst/>
                </a:prstGeom>
                <a:grpFill/>
                <a:ln w="9525">
                  <a:noFill/>
                  <a:miter lim="800000"/>
                  <a:headEnd/>
                  <a:tailEnd/>
                </a:ln>
                <a:effectLst/>
              </p:spPr>
              <p:txBody>
                <a:bodyPr wrap="none">
                  <a:spAutoFit/>
                </a:bodyPr>
                <a:lstStyle/>
                <a:p>
                  <a:pPr algn="ctr"/>
                  <a:r>
                    <a:rPr lang="en-US" sz="1000" b="0"/>
                    <a:t>Initiate</a:t>
                  </a:r>
                </a:p>
                <a:p>
                  <a:pPr algn="ctr"/>
                  <a:r>
                    <a:rPr lang="en-US" sz="1000" b="0"/>
                    <a:t>Next Deployment</a:t>
                  </a:r>
                </a:p>
              </p:txBody>
            </p:sp>
          </p:grpSp>
          <p:sp>
            <p:nvSpPr>
              <p:cNvPr id="469123" name="Line 131"/>
              <p:cNvSpPr>
                <a:spLocks noChangeAspect="1" noChangeShapeType="1"/>
              </p:cNvSpPr>
              <p:nvPr/>
            </p:nvSpPr>
            <p:spPr bwMode="auto">
              <a:xfrm>
                <a:off x="4860" y="1319"/>
                <a:ext cx="0" cy="166"/>
              </a:xfrm>
              <a:prstGeom prst="line">
                <a:avLst/>
              </a:prstGeom>
              <a:grpFill/>
              <a:ln w="22225">
                <a:solidFill>
                  <a:schemeClr val="tx1"/>
                </a:solidFill>
                <a:round/>
                <a:headEnd/>
                <a:tailEnd type="triangle" w="med" len="med"/>
              </a:ln>
              <a:effectLst/>
            </p:spPr>
            <p:txBody>
              <a:bodyPr/>
              <a:lstStyle/>
              <a:p>
                <a:endParaRPr lang="en-US"/>
              </a:p>
            </p:txBody>
          </p:sp>
          <p:sp>
            <p:nvSpPr>
              <p:cNvPr id="469124" name="Line 132"/>
              <p:cNvSpPr>
                <a:spLocks noChangeAspect="1" noChangeShapeType="1"/>
              </p:cNvSpPr>
              <p:nvPr/>
            </p:nvSpPr>
            <p:spPr bwMode="auto">
              <a:xfrm>
                <a:off x="4860" y="1694"/>
                <a:ext cx="0" cy="166"/>
              </a:xfrm>
              <a:prstGeom prst="line">
                <a:avLst/>
              </a:prstGeom>
              <a:grpFill/>
              <a:ln w="22225">
                <a:solidFill>
                  <a:schemeClr val="tx1"/>
                </a:solidFill>
                <a:round/>
                <a:headEnd/>
                <a:tailEnd type="triangle" w="med" len="med"/>
              </a:ln>
              <a:effectLst/>
            </p:spPr>
            <p:txBody>
              <a:bodyPr/>
              <a:lstStyle/>
              <a:p>
                <a:endParaRPr lang="en-US"/>
              </a:p>
            </p:txBody>
          </p:sp>
          <p:sp>
            <p:nvSpPr>
              <p:cNvPr id="469125" name="Line 133"/>
              <p:cNvSpPr>
                <a:spLocks noChangeAspect="1" noChangeShapeType="1"/>
              </p:cNvSpPr>
              <p:nvPr/>
            </p:nvSpPr>
            <p:spPr bwMode="auto">
              <a:xfrm>
                <a:off x="4860" y="2076"/>
                <a:ext cx="0" cy="166"/>
              </a:xfrm>
              <a:prstGeom prst="line">
                <a:avLst/>
              </a:prstGeom>
              <a:grpFill/>
              <a:ln w="22225">
                <a:solidFill>
                  <a:schemeClr val="tx1"/>
                </a:solidFill>
                <a:round/>
                <a:headEnd/>
                <a:tailEnd type="triangle" w="med" len="med"/>
              </a:ln>
              <a:effectLst/>
            </p:spPr>
            <p:txBody>
              <a:bodyPr/>
              <a:lstStyle/>
              <a:p>
                <a:endParaRPr lang="en-US"/>
              </a:p>
            </p:txBody>
          </p:sp>
          <p:sp>
            <p:nvSpPr>
              <p:cNvPr id="469126" name="Line 134"/>
              <p:cNvSpPr>
                <a:spLocks noChangeAspect="1" noChangeShapeType="1"/>
              </p:cNvSpPr>
              <p:nvPr/>
            </p:nvSpPr>
            <p:spPr bwMode="auto">
              <a:xfrm>
                <a:off x="4860" y="2451"/>
                <a:ext cx="0" cy="166"/>
              </a:xfrm>
              <a:prstGeom prst="line">
                <a:avLst/>
              </a:prstGeom>
              <a:grpFill/>
              <a:ln w="22225">
                <a:solidFill>
                  <a:schemeClr val="tx1"/>
                </a:solidFill>
                <a:round/>
                <a:headEnd/>
                <a:tailEnd type="triangle" w="med" len="med"/>
              </a:ln>
              <a:effectLst/>
            </p:spPr>
            <p:txBody>
              <a:bodyPr/>
              <a:lstStyle/>
              <a:p>
                <a:endParaRPr lang="en-US"/>
              </a:p>
            </p:txBody>
          </p:sp>
          <p:grpSp>
            <p:nvGrpSpPr>
              <p:cNvPr id="469096" name="Group 135"/>
              <p:cNvGrpSpPr>
                <a:grpSpLocks noChangeAspect="1"/>
              </p:cNvGrpSpPr>
              <p:nvPr/>
            </p:nvGrpSpPr>
            <p:grpSpPr bwMode="auto">
              <a:xfrm>
                <a:off x="4445" y="3056"/>
                <a:ext cx="821" cy="280"/>
                <a:chOff x="288" y="3247"/>
                <a:chExt cx="912" cy="324"/>
              </a:xfrm>
              <a:grpFill/>
            </p:grpSpPr>
            <p:sp>
              <p:nvSpPr>
                <p:cNvPr id="469128" name="Rectangle 136"/>
                <p:cNvSpPr>
                  <a:spLocks noChangeAspect="1" noChangeArrowheads="1"/>
                </p:cNvSpPr>
                <p:nvPr/>
              </p:nvSpPr>
              <p:spPr bwMode="auto">
                <a:xfrm>
                  <a:off x="288" y="3247"/>
                  <a:ext cx="912" cy="324"/>
                </a:xfrm>
                <a:prstGeom prst="rect">
                  <a:avLst/>
                </a:prstGeom>
                <a:grpFill/>
                <a:ln w="9525">
                  <a:solidFill>
                    <a:schemeClr val="tx1"/>
                  </a:solidFill>
                  <a:miter lim="800000"/>
                  <a:headEnd/>
                  <a:tailEnd/>
                </a:ln>
                <a:effectLst/>
              </p:spPr>
              <p:txBody>
                <a:bodyPr wrap="none" anchor="ctr"/>
                <a:lstStyle/>
                <a:p>
                  <a:pPr algn="ctr"/>
                  <a:endParaRPr lang="en-US" sz="1000" b="0">
                    <a:solidFill>
                      <a:schemeClr val="bg1"/>
                    </a:solidFill>
                  </a:endParaRPr>
                </a:p>
              </p:txBody>
            </p:sp>
            <p:sp>
              <p:nvSpPr>
                <p:cNvPr id="469129" name="Text Box 137"/>
                <p:cNvSpPr txBox="1">
                  <a:spLocks noChangeAspect="1" noChangeArrowheads="1"/>
                </p:cNvSpPr>
                <p:nvPr/>
              </p:nvSpPr>
              <p:spPr bwMode="auto">
                <a:xfrm>
                  <a:off x="336" y="3312"/>
                  <a:ext cx="863" cy="178"/>
                </a:xfrm>
                <a:prstGeom prst="rect">
                  <a:avLst/>
                </a:prstGeom>
                <a:grpFill/>
                <a:ln w="9525">
                  <a:noFill/>
                  <a:miter lim="800000"/>
                  <a:headEnd/>
                  <a:tailEnd/>
                </a:ln>
                <a:effectLst/>
              </p:spPr>
              <p:txBody>
                <a:bodyPr>
                  <a:spAutoFit/>
                </a:bodyPr>
                <a:lstStyle/>
                <a:p>
                  <a:pPr algn="ctr"/>
                  <a:r>
                    <a:rPr lang="en-US" sz="1000">
                      <a:solidFill>
                        <a:schemeClr val="tx2"/>
                      </a:solidFill>
                    </a:rPr>
                    <a:t>Ongoing Support</a:t>
                  </a:r>
                </a:p>
              </p:txBody>
            </p:sp>
          </p:grpSp>
        </p:grpSp>
        <p:sp>
          <p:nvSpPr>
            <p:cNvPr id="469130" name="Text Box 138"/>
            <p:cNvSpPr txBox="1">
              <a:spLocks noChangeAspect="1" noChangeArrowheads="1"/>
            </p:cNvSpPr>
            <p:nvPr/>
          </p:nvSpPr>
          <p:spPr bwMode="auto">
            <a:xfrm>
              <a:off x="4439" y="765"/>
              <a:ext cx="697" cy="174"/>
            </a:xfrm>
            <a:prstGeom prst="rect">
              <a:avLst/>
            </a:prstGeom>
            <a:grpFill/>
            <a:ln w="9525">
              <a:noFill/>
              <a:miter lim="800000"/>
              <a:headEnd/>
              <a:tailEnd/>
            </a:ln>
            <a:effectLst/>
          </p:spPr>
          <p:txBody>
            <a:bodyPr wrap="none">
              <a:spAutoFit/>
            </a:bodyPr>
            <a:lstStyle/>
            <a:p>
              <a:r>
                <a:rPr lang="en-US" sz="1200" dirty="0" smtClean="0"/>
                <a:t>Qualify/Adopt</a:t>
              </a:r>
              <a:endParaRPr lang="en-US" sz="1200" dirty="0"/>
            </a:p>
          </p:txBody>
        </p:sp>
      </p:grpSp>
      <p:sp>
        <p:nvSpPr>
          <p:cNvPr id="139" name="Title 1"/>
          <p:cNvSpPr txBox="1">
            <a:spLocks/>
          </p:cNvSpPr>
          <p:nvPr/>
        </p:nvSpPr>
        <p:spPr>
          <a:xfrm>
            <a:off x="1798638" y="198438"/>
            <a:ext cx="6354762" cy="639762"/>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accent1"/>
                </a:solidFill>
                <a:effectLst/>
                <a:uLnTx/>
                <a:uFillTx/>
                <a:latin typeface="Calibri" charset="0"/>
                <a:ea typeface="MS PGothic" pitchFamily="34" charset="-128"/>
                <a:cs typeface="+mj-cs"/>
              </a:rPr>
              <a:t>Implementation Methodology</a:t>
            </a:r>
            <a:endParaRPr kumimoji="0" lang="en-US" sz="3600" b="1" i="0" u="none" strike="noStrike" kern="0" cap="none" spc="0" normalizeH="0" baseline="0" noProof="0" dirty="0">
              <a:ln>
                <a:noFill/>
              </a:ln>
              <a:solidFill>
                <a:schemeClr val="accent1"/>
              </a:solidFill>
              <a:effectLst/>
              <a:uLnTx/>
              <a:uFillTx/>
              <a:latin typeface="Calibri" charset="0"/>
              <a:ea typeface="MS PGothic" pitchFamily="34" charset="-128"/>
              <a:cs typeface="+mj-cs"/>
            </a:endParaRPr>
          </a:p>
        </p:txBody>
      </p:sp>
      <p:sp>
        <p:nvSpPr>
          <p:cNvPr id="140" name="Slide Number Placeholder 139"/>
          <p:cNvSpPr>
            <a:spLocks noGrp="1"/>
          </p:cNvSpPr>
          <p:nvPr>
            <p:ph type="sldNum" sz="quarter" idx="10"/>
          </p:nvPr>
        </p:nvSpPr>
        <p:spPr/>
        <p:txBody>
          <a:bodyPr/>
          <a:lstStyle/>
          <a:p>
            <a:fld id="{52818F98-A04E-4F9D-9318-76A5AEE76075}"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 Box 2"/>
          <p:cNvSpPr txBox="1">
            <a:spLocks noChangeArrowheads="1"/>
          </p:cNvSpPr>
          <p:nvPr/>
        </p:nvSpPr>
        <p:spPr bwMode="auto">
          <a:xfrm>
            <a:off x="2479675" y="1143000"/>
            <a:ext cx="3751263" cy="1803400"/>
          </a:xfrm>
          <a:prstGeom prst="rect">
            <a:avLst/>
          </a:prstGeom>
          <a:noFill/>
          <a:ln w="9525">
            <a:noFill/>
            <a:miter lim="800000"/>
            <a:headEnd/>
            <a:tailEnd/>
          </a:ln>
          <a:effectLst/>
        </p:spPr>
        <p:txBody>
          <a:bodyPr wrap="none">
            <a:spAutoFit/>
          </a:bodyPr>
          <a:lstStyle/>
          <a:p>
            <a:pPr marL="165100" indent="-165100"/>
            <a:r>
              <a:rPr lang="en-US" sz="1600" u="sng" dirty="0">
                <a:latin typeface="Times New Roman" pitchFamily="18" charset="0"/>
              </a:rPr>
              <a:t>Business Objectives &amp; Vision</a:t>
            </a:r>
          </a:p>
          <a:p>
            <a:pPr marL="165100" indent="-165100">
              <a:buFontTx/>
              <a:buChar char="•"/>
            </a:pPr>
            <a:r>
              <a:rPr lang="en-US" sz="1600" b="0" dirty="0">
                <a:latin typeface="Times New Roman" pitchFamily="18" charset="0"/>
              </a:rPr>
              <a:t>Define Business Objectives</a:t>
            </a:r>
          </a:p>
          <a:p>
            <a:pPr marL="165100" indent="-165100">
              <a:buFontTx/>
              <a:buChar char="•"/>
            </a:pPr>
            <a:r>
              <a:rPr lang="en-US" sz="1600" b="0" dirty="0">
                <a:latin typeface="Times New Roman" pitchFamily="18" charset="0"/>
              </a:rPr>
              <a:t>Complete Cost/Benefit or ROI Analysis</a:t>
            </a:r>
          </a:p>
          <a:p>
            <a:pPr marL="165100" indent="-165100">
              <a:buFontTx/>
              <a:buChar char="•"/>
            </a:pPr>
            <a:r>
              <a:rPr lang="en-US" sz="1600" b="0" dirty="0">
                <a:latin typeface="Times New Roman" pitchFamily="18" charset="0"/>
              </a:rPr>
              <a:t>Define Business Implementation Strategy</a:t>
            </a:r>
          </a:p>
          <a:p>
            <a:pPr marL="165100" indent="-165100">
              <a:buFontTx/>
              <a:buChar char="•"/>
            </a:pPr>
            <a:r>
              <a:rPr lang="en-US" sz="1600" b="0" dirty="0">
                <a:latin typeface="Times New Roman" pitchFamily="18" charset="0"/>
              </a:rPr>
              <a:t>Define Technology Strategy</a:t>
            </a:r>
          </a:p>
          <a:p>
            <a:pPr marL="165100" indent="-165100">
              <a:buFontTx/>
              <a:buChar char="•"/>
            </a:pPr>
            <a:r>
              <a:rPr lang="en-US" sz="1600" b="0" dirty="0">
                <a:latin typeface="Times New Roman" pitchFamily="18" charset="0"/>
              </a:rPr>
              <a:t>Define Project Scope</a:t>
            </a:r>
          </a:p>
          <a:p>
            <a:pPr marL="165100" indent="-165100">
              <a:buFontTx/>
              <a:buChar char="•"/>
            </a:pPr>
            <a:r>
              <a:rPr lang="en-US" sz="1600" b="0" dirty="0">
                <a:latin typeface="Times New Roman" pitchFamily="18" charset="0"/>
              </a:rPr>
              <a:t>Define Project Budget</a:t>
            </a:r>
          </a:p>
        </p:txBody>
      </p:sp>
      <p:sp>
        <p:nvSpPr>
          <p:cNvPr id="277" name="Text Box 3"/>
          <p:cNvSpPr txBox="1">
            <a:spLocks noChangeArrowheads="1"/>
          </p:cNvSpPr>
          <p:nvPr/>
        </p:nvSpPr>
        <p:spPr bwMode="auto">
          <a:xfrm>
            <a:off x="2479675" y="2895600"/>
            <a:ext cx="4081463" cy="3514725"/>
          </a:xfrm>
          <a:prstGeom prst="rect">
            <a:avLst/>
          </a:prstGeom>
          <a:noFill/>
          <a:ln w="9525">
            <a:noFill/>
            <a:miter lim="800000"/>
            <a:headEnd/>
            <a:tailEnd/>
          </a:ln>
          <a:effectLst/>
        </p:spPr>
        <p:txBody>
          <a:bodyPr>
            <a:spAutoFit/>
          </a:bodyPr>
          <a:lstStyle/>
          <a:p>
            <a:pPr marL="165100" indent="-165100"/>
            <a:r>
              <a:rPr lang="en-US" sz="1600" u="sng" dirty="0">
                <a:latin typeface="Times New Roman" pitchFamily="18" charset="0"/>
              </a:rPr>
              <a:t>Solution Strategy</a:t>
            </a:r>
          </a:p>
          <a:p>
            <a:pPr marL="165100" indent="-165100">
              <a:buFontTx/>
              <a:buChar char="•"/>
            </a:pPr>
            <a:r>
              <a:rPr lang="en-US" sz="1600" b="0" dirty="0">
                <a:latin typeface="Times New Roman" pitchFamily="18" charset="0"/>
              </a:rPr>
              <a:t>Define Process Scope &amp; Templates</a:t>
            </a:r>
          </a:p>
          <a:p>
            <a:pPr marL="165100" indent="-165100">
              <a:buFontTx/>
              <a:buChar char="•"/>
            </a:pPr>
            <a:r>
              <a:rPr lang="en-US" sz="1600" b="0" dirty="0">
                <a:latin typeface="Times New Roman" pitchFamily="18" charset="0"/>
              </a:rPr>
              <a:t>Define Project Team Structure</a:t>
            </a:r>
          </a:p>
          <a:p>
            <a:pPr marL="165100" indent="-165100">
              <a:buFontTx/>
              <a:buChar char="•"/>
            </a:pPr>
            <a:r>
              <a:rPr lang="en-US" sz="1600" b="0" dirty="0">
                <a:latin typeface="Times New Roman" pitchFamily="18" charset="0"/>
              </a:rPr>
              <a:t>Define Required/Optional Functions</a:t>
            </a:r>
          </a:p>
          <a:p>
            <a:pPr marL="165100" indent="-165100">
              <a:buFontTx/>
              <a:buChar char="•"/>
            </a:pPr>
            <a:r>
              <a:rPr lang="en-US" sz="1600" b="0" dirty="0">
                <a:latin typeface="Times New Roman" pitchFamily="18" charset="0"/>
              </a:rPr>
              <a:t>Create Application Overview</a:t>
            </a:r>
          </a:p>
          <a:p>
            <a:pPr marL="165100" indent="-165100">
              <a:buFontTx/>
              <a:buChar char="•"/>
            </a:pPr>
            <a:r>
              <a:rPr lang="en-US" sz="1600" b="0" dirty="0">
                <a:latin typeface="Times New Roman" pitchFamily="18" charset="0"/>
              </a:rPr>
              <a:t>Create Integration Plan Overview</a:t>
            </a:r>
          </a:p>
          <a:p>
            <a:pPr marL="165100" indent="-165100">
              <a:buFontTx/>
              <a:buChar char="•"/>
            </a:pPr>
            <a:r>
              <a:rPr lang="en-US" sz="1600" b="0" dirty="0">
                <a:latin typeface="Times New Roman" pitchFamily="18" charset="0"/>
              </a:rPr>
              <a:t>Create Target Architecture Plan</a:t>
            </a:r>
          </a:p>
          <a:p>
            <a:pPr marL="165100" indent="-165100">
              <a:buFontTx/>
              <a:buChar char="•"/>
            </a:pPr>
            <a:r>
              <a:rPr lang="en-US" sz="1600" b="0" dirty="0">
                <a:latin typeface="Times New Roman" pitchFamily="18" charset="0"/>
              </a:rPr>
              <a:t>Define Change Management/Communication Approach</a:t>
            </a:r>
          </a:p>
          <a:p>
            <a:pPr marL="165100" indent="-165100">
              <a:buFontTx/>
              <a:buChar char="•"/>
            </a:pPr>
            <a:r>
              <a:rPr lang="en-US" sz="1600" b="0" dirty="0">
                <a:latin typeface="Times New Roman" pitchFamily="18" charset="0"/>
              </a:rPr>
              <a:t>Define Implementation Standards</a:t>
            </a:r>
          </a:p>
          <a:p>
            <a:pPr marL="165100" indent="-165100">
              <a:buFontTx/>
              <a:buChar char="•"/>
            </a:pPr>
            <a:r>
              <a:rPr lang="en-US" sz="1600" b="0" dirty="0">
                <a:latin typeface="Times New Roman" pitchFamily="18" charset="0"/>
              </a:rPr>
              <a:t>Confirm Hardware/Software Requirements</a:t>
            </a:r>
          </a:p>
          <a:p>
            <a:pPr marL="165100" indent="-165100">
              <a:buFontTx/>
              <a:buChar char="•"/>
            </a:pPr>
            <a:r>
              <a:rPr lang="en-US" sz="1600" b="0" dirty="0">
                <a:latin typeface="Times New Roman" pitchFamily="18" charset="0"/>
              </a:rPr>
              <a:t>Define Training Approach</a:t>
            </a:r>
          </a:p>
          <a:p>
            <a:pPr marL="165100" indent="-165100">
              <a:buFontTx/>
              <a:buChar char="•"/>
            </a:pPr>
            <a:r>
              <a:rPr lang="en-US" sz="1600" b="0" dirty="0">
                <a:latin typeface="Times New Roman" pitchFamily="18" charset="0"/>
              </a:rPr>
              <a:t>Define Legacy Load Approach</a:t>
            </a:r>
          </a:p>
          <a:p>
            <a:pPr marL="165100" indent="-165100">
              <a:buFontTx/>
              <a:buChar char="•"/>
            </a:pPr>
            <a:r>
              <a:rPr lang="en-US" sz="1600" b="0" dirty="0">
                <a:latin typeface="Times New Roman" pitchFamily="18" charset="0"/>
              </a:rPr>
              <a:t>Define Rollout Approach</a:t>
            </a:r>
          </a:p>
        </p:txBody>
      </p:sp>
      <p:sp>
        <p:nvSpPr>
          <p:cNvPr id="278" name="Text Box 4"/>
          <p:cNvSpPr txBox="1">
            <a:spLocks noChangeArrowheads="1"/>
          </p:cNvSpPr>
          <p:nvPr/>
        </p:nvSpPr>
        <p:spPr bwMode="auto">
          <a:xfrm>
            <a:off x="6400800" y="1219200"/>
            <a:ext cx="2957513" cy="2047875"/>
          </a:xfrm>
          <a:prstGeom prst="rect">
            <a:avLst/>
          </a:prstGeom>
          <a:noFill/>
          <a:ln w="9525">
            <a:noFill/>
            <a:miter lim="800000"/>
            <a:headEnd/>
            <a:tailEnd/>
          </a:ln>
          <a:effectLst/>
        </p:spPr>
        <p:txBody>
          <a:bodyPr>
            <a:spAutoFit/>
          </a:bodyPr>
          <a:lstStyle/>
          <a:p>
            <a:pPr marL="165100" indent="-165100"/>
            <a:r>
              <a:rPr lang="en-US" sz="1600" u="sng">
                <a:solidFill>
                  <a:srgbClr val="339966"/>
                </a:solidFill>
                <a:latin typeface="Times New Roman" pitchFamily="18" charset="0"/>
              </a:rPr>
              <a:t>Deliverables</a:t>
            </a:r>
          </a:p>
          <a:p>
            <a:pPr marL="165100" indent="-165100">
              <a:buFontTx/>
              <a:buChar char="•"/>
            </a:pPr>
            <a:r>
              <a:rPr lang="en-US" sz="1600" b="0">
                <a:solidFill>
                  <a:srgbClr val="339966"/>
                </a:solidFill>
                <a:latin typeface="Times New Roman" pitchFamily="18" charset="0"/>
              </a:rPr>
              <a:t>Implementation Questionnaire</a:t>
            </a:r>
          </a:p>
          <a:p>
            <a:pPr marL="165100" indent="-165100">
              <a:buFontTx/>
              <a:buChar char="•"/>
            </a:pPr>
            <a:r>
              <a:rPr lang="en-US" sz="1600" b="0">
                <a:solidFill>
                  <a:srgbClr val="339966"/>
                </a:solidFill>
                <a:latin typeface="Times New Roman" pitchFamily="18" charset="0"/>
              </a:rPr>
              <a:t>ROI Analysis Tool</a:t>
            </a:r>
          </a:p>
          <a:p>
            <a:pPr marL="165100" indent="-165100">
              <a:buFontTx/>
              <a:buChar char="•"/>
            </a:pPr>
            <a:r>
              <a:rPr lang="en-US" sz="1600" b="0">
                <a:solidFill>
                  <a:srgbClr val="339966"/>
                </a:solidFill>
                <a:latin typeface="Times New Roman" pitchFamily="18" charset="0"/>
              </a:rPr>
              <a:t>Target Architecture Plan</a:t>
            </a:r>
          </a:p>
          <a:p>
            <a:pPr marL="165100" indent="-165100">
              <a:buFontTx/>
              <a:buChar char="•"/>
            </a:pPr>
            <a:r>
              <a:rPr lang="en-US" sz="1600" b="0">
                <a:solidFill>
                  <a:srgbClr val="339966"/>
                </a:solidFill>
                <a:latin typeface="Times New Roman" pitchFamily="18" charset="0"/>
              </a:rPr>
              <a:t>Hardware/Software List</a:t>
            </a:r>
          </a:p>
          <a:p>
            <a:pPr marL="165100" indent="-165100">
              <a:buFontTx/>
              <a:buChar char="•"/>
            </a:pPr>
            <a:r>
              <a:rPr lang="en-US" sz="1600" b="0">
                <a:solidFill>
                  <a:srgbClr val="339966"/>
                </a:solidFill>
                <a:latin typeface="Times New Roman" pitchFamily="18" charset="0"/>
              </a:rPr>
              <a:t>High Level Implementation Project Plan</a:t>
            </a:r>
          </a:p>
          <a:p>
            <a:pPr marL="165100" indent="-165100">
              <a:buFontTx/>
              <a:buChar char="•"/>
            </a:pPr>
            <a:r>
              <a:rPr lang="en-US" sz="1600" b="0">
                <a:solidFill>
                  <a:srgbClr val="339966"/>
                </a:solidFill>
                <a:latin typeface="Times New Roman" pitchFamily="18" charset="0"/>
              </a:rPr>
              <a:t>Statement of Work </a:t>
            </a:r>
          </a:p>
        </p:txBody>
      </p:sp>
      <p:grpSp>
        <p:nvGrpSpPr>
          <p:cNvPr id="279" name="Group 6"/>
          <p:cNvGrpSpPr>
            <a:grpSpLocks/>
          </p:cNvGrpSpPr>
          <p:nvPr/>
        </p:nvGrpSpPr>
        <p:grpSpPr bwMode="auto">
          <a:xfrm>
            <a:off x="320675" y="1143000"/>
            <a:ext cx="1839913" cy="4878388"/>
            <a:chOff x="192" y="767"/>
            <a:chExt cx="1104" cy="3073"/>
          </a:xfrm>
        </p:grpSpPr>
        <p:sp>
          <p:nvSpPr>
            <p:cNvPr id="280" name="AutoShape 7"/>
            <p:cNvSpPr>
              <a:spLocks noChangeArrowheads="1"/>
            </p:cNvSpPr>
            <p:nvPr/>
          </p:nvSpPr>
          <p:spPr bwMode="auto">
            <a:xfrm>
              <a:off x="192" y="768"/>
              <a:ext cx="1104" cy="3072"/>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dirty="0"/>
            </a:p>
          </p:txBody>
        </p:sp>
        <p:sp>
          <p:nvSpPr>
            <p:cNvPr id="281" name="Text Box 8"/>
            <p:cNvSpPr txBox="1">
              <a:spLocks noChangeArrowheads="1"/>
            </p:cNvSpPr>
            <p:nvPr/>
          </p:nvSpPr>
          <p:spPr bwMode="auto">
            <a:xfrm>
              <a:off x="384" y="767"/>
              <a:ext cx="675" cy="404"/>
            </a:xfrm>
            <a:prstGeom prst="rect">
              <a:avLst/>
            </a:prstGeom>
            <a:noFill/>
            <a:ln w="9525">
              <a:noFill/>
              <a:miter lim="800000"/>
              <a:headEnd/>
              <a:tailEnd/>
            </a:ln>
            <a:effectLst/>
          </p:spPr>
          <p:txBody>
            <a:bodyPr wrap="none">
              <a:spAutoFit/>
            </a:bodyPr>
            <a:lstStyle/>
            <a:p>
              <a:r>
                <a:rPr lang="en-US" sz="1800"/>
                <a:t>Program</a:t>
              </a:r>
            </a:p>
            <a:p>
              <a:r>
                <a:rPr lang="en-US" sz="1800"/>
                <a:t>Strategy</a:t>
              </a:r>
            </a:p>
          </p:txBody>
        </p:sp>
        <p:grpSp>
          <p:nvGrpSpPr>
            <p:cNvPr id="282" name="Group 9"/>
            <p:cNvGrpSpPr>
              <a:grpSpLocks/>
            </p:cNvGrpSpPr>
            <p:nvPr/>
          </p:nvGrpSpPr>
          <p:grpSpPr bwMode="auto">
            <a:xfrm>
              <a:off x="288" y="1161"/>
              <a:ext cx="864" cy="520"/>
              <a:chOff x="240" y="992"/>
              <a:chExt cx="864" cy="572"/>
            </a:xfrm>
          </p:grpSpPr>
          <p:sp>
            <p:nvSpPr>
              <p:cNvPr id="287" name="Rectangle 10"/>
              <p:cNvSpPr>
                <a:spLocks noChangeArrowheads="1"/>
              </p:cNvSpPr>
              <p:nvPr/>
            </p:nvSpPr>
            <p:spPr bwMode="auto">
              <a:xfrm>
                <a:off x="240" y="1004"/>
                <a:ext cx="864" cy="528"/>
              </a:xfrm>
              <a:prstGeom prst="rect">
                <a:avLst/>
              </a:prstGeom>
              <a:solidFill>
                <a:schemeClr val="accent3">
                  <a:lumMod val="85000"/>
                </a:schemeClr>
              </a:solidFill>
              <a:ln w="9525">
                <a:solidFill>
                  <a:schemeClr val="tx1"/>
                </a:solidFill>
                <a:miter lim="800000"/>
                <a:headEnd/>
                <a:tailEnd/>
              </a:ln>
              <a:effectLst/>
            </p:spPr>
            <p:txBody>
              <a:bodyPr wrap="none" anchor="ctr"/>
              <a:lstStyle/>
              <a:p>
                <a:pPr algn="ctr"/>
                <a:endParaRPr lang="en-US" sz="1800" b="0"/>
              </a:p>
            </p:txBody>
          </p:sp>
          <p:sp>
            <p:nvSpPr>
              <p:cNvPr id="288" name="Text Box 11"/>
              <p:cNvSpPr txBox="1">
                <a:spLocks noChangeArrowheads="1"/>
              </p:cNvSpPr>
              <p:nvPr/>
            </p:nvSpPr>
            <p:spPr bwMode="auto">
              <a:xfrm>
                <a:off x="307" y="992"/>
                <a:ext cx="730" cy="572"/>
              </a:xfrm>
              <a:prstGeom prst="rect">
                <a:avLst/>
              </a:prstGeom>
              <a:noFill/>
              <a:ln w="9525">
                <a:noFill/>
                <a:miter lim="800000"/>
                <a:headEnd/>
                <a:tailEnd/>
              </a:ln>
              <a:effectLst/>
            </p:spPr>
            <p:txBody>
              <a:bodyPr>
                <a:spAutoFit/>
              </a:bodyPr>
              <a:lstStyle/>
              <a:p>
                <a:pPr algn="ctr"/>
                <a:r>
                  <a:rPr lang="en-US" sz="1600" b="0" dirty="0"/>
                  <a:t>Business Objective and Vision</a:t>
                </a:r>
              </a:p>
            </p:txBody>
          </p:sp>
        </p:grpSp>
        <p:grpSp>
          <p:nvGrpSpPr>
            <p:cNvPr id="283" name="Group 12"/>
            <p:cNvGrpSpPr>
              <a:grpSpLocks/>
            </p:cNvGrpSpPr>
            <p:nvPr/>
          </p:nvGrpSpPr>
          <p:grpSpPr bwMode="auto">
            <a:xfrm>
              <a:off x="288" y="1946"/>
              <a:ext cx="864" cy="480"/>
              <a:chOff x="240" y="1776"/>
              <a:chExt cx="864" cy="528"/>
            </a:xfrm>
          </p:grpSpPr>
          <p:sp>
            <p:nvSpPr>
              <p:cNvPr id="285" name="Rectangle 13"/>
              <p:cNvSpPr>
                <a:spLocks noChangeArrowheads="1"/>
              </p:cNvSpPr>
              <p:nvPr/>
            </p:nvSpPr>
            <p:spPr bwMode="auto">
              <a:xfrm>
                <a:off x="240" y="1776"/>
                <a:ext cx="864" cy="528"/>
              </a:xfrm>
              <a:prstGeom prst="rect">
                <a:avLst/>
              </a:prstGeom>
              <a:solidFill>
                <a:schemeClr val="accent3">
                  <a:lumMod val="85000"/>
                </a:schemeClr>
              </a:solidFill>
              <a:ln w="9525">
                <a:solidFill>
                  <a:schemeClr val="tx1"/>
                </a:solidFill>
                <a:miter lim="800000"/>
                <a:headEnd/>
                <a:tailEnd/>
              </a:ln>
              <a:effectLst/>
            </p:spPr>
            <p:txBody>
              <a:bodyPr wrap="none" anchor="ctr"/>
              <a:lstStyle/>
              <a:p>
                <a:endParaRPr lang="en-US"/>
              </a:p>
            </p:txBody>
          </p:sp>
          <p:sp>
            <p:nvSpPr>
              <p:cNvPr id="286" name="Text Box 14"/>
              <p:cNvSpPr txBox="1">
                <a:spLocks noChangeArrowheads="1"/>
              </p:cNvSpPr>
              <p:nvPr/>
            </p:nvSpPr>
            <p:spPr bwMode="auto">
              <a:xfrm>
                <a:off x="307" y="1842"/>
                <a:ext cx="730" cy="402"/>
              </a:xfrm>
              <a:prstGeom prst="rect">
                <a:avLst/>
              </a:prstGeom>
              <a:noFill/>
              <a:ln w="9525">
                <a:noFill/>
                <a:miter lim="800000"/>
                <a:headEnd/>
                <a:tailEnd/>
              </a:ln>
              <a:effectLst/>
            </p:spPr>
            <p:txBody>
              <a:bodyPr>
                <a:spAutoFit/>
              </a:bodyPr>
              <a:lstStyle/>
              <a:p>
                <a:pPr algn="ctr"/>
                <a:r>
                  <a:rPr lang="en-US" sz="1600" b="0"/>
                  <a:t>Solution Strategy</a:t>
                </a:r>
              </a:p>
            </p:txBody>
          </p:sp>
        </p:grpSp>
        <p:sp>
          <p:nvSpPr>
            <p:cNvPr id="284" name="Line 15"/>
            <p:cNvSpPr>
              <a:spLocks noChangeShapeType="1"/>
            </p:cNvSpPr>
            <p:nvPr/>
          </p:nvSpPr>
          <p:spPr bwMode="auto">
            <a:xfrm>
              <a:off x="720" y="1641"/>
              <a:ext cx="0" cy="291"/>
            </a:xfrm>
            <a:prstGeom prst="line">
              <a:avLst/>
            </a:prstGeom>
            <a:noFill/>
            <a:ln w="22225">
              <a:solidFill>
                <a:schemeClr val="tx1"/>
              </a:solidFill>
              <a:round/>
              <a:headEnd/>
              <a:tailEnd type="triangle" w="med" len="med"/>
            </a:ln>
            <a:effectLst/>
          </p:spPr>
          <p:txBody>
            <a:bodyPr/>
            <a:lstStyle/>
            <a:p>
              <a:endParaRPr lang="en-US"/>
            </a:p>
          </p:txBody>
        </p:sp>
      </p:grpSp>
      <p:sp>
        <p:nvSpPr>
          <p:cNvPr id="290" name="Title 1"/>
          <p:cNvSpPr>
            <a:spLocks noGrp="1"/>
          </p:cNvSpPr>
          <p:nvPr>
            <p:ph type="title"/>
          </p:nvPr>
        </p:nvSpPr>
        <p:spPr>
          <a:xfrm>
            <a:off x="1798638" y="198438"/>
            <a:ext cx="6354762" cy="639762"/>
          </a:xfrm>
        </p:spPr>
        <p:txBody>
          <a:bodyPr/>
          <a:lstStyle/>
          <a:p>
            <a:r>
              <a:rPr lang="en-US" sz="2800" dirty="0" smtClean="0"/>
              <a:t>Program Strategy-Objectives and Deliverables</a:t>
            </a:r>
            <a:endParaRPr lang="en-US" sz="2800" dirty="0"/>
          </a:p>
        </p:txBody>
      </p:sp>
      <p:sp>
        <p:nvSpPr>
          <p:cNvPr id="16" name="Slide Number Placeholder 15"/>
          <p:cNvSpPr>
            <a:spLocks noGrp="1"/>
          </p:cNvSpPr>
          <p:nvPr>
            <p:ph type="sldNum" sz="quarter" idx="10"/>
          </p:nvPr>
        </p:nvSpPr>
        <p:spPr/>
        <p:txBody>
          <a:bodyPr/>
          <a:lstStyle/>
          <a:p>
            <a:fld id="{52818F98-A04E-4F9D-9318-76A5AEE7607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20675" y="1143000"/>
            <a:ext cx="1839913" cy="4878388"/>
            <a:chOff x="192" y="767"/>
            <a:chExt cx="1104" cy="3073"/>
          </a:xfrm>
        </p:grpSpPr>
        <p:sp>
          <p:nvSpPr>
            <p:cNvPr id="5" name="AutoShape 3"/>
            <p:cNvSpPr>
              <a:spLocks noChangeArrowheads="1"/>
            </p:cNvSpPr>
            <p:nvPr/>
          </p:nvSpPr>
          <p:spPr bwMode="auto">
            <a:xfrm>
              <a:off x="192" y="768"/>
              <a:ext cx="1104" cy="3072"/>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 name="Text Box 4"/>
            <p:cNvSpPr txBox="1">
              <a:spLocks noChangeArrowheads="1"/>
            </p:cNvSpPr>
            <p:nvPr/>
          </p:nvSpPr>
          <p:spPr bwMode="auto">
            <a:xfrm>
              <a:off x="384" y="767"/>
              <a:ext cx="675" cy="404"/>
            </a:xfrm>
            <a:prstGeom prst="rect">
              <a:avLst/>
            </a:prstGeom>
            <a:noFill/>
            <a:ln w="9525">
              <a:noFill/>
              <a:miter lim="800000"/>
              <a:headEnd/>
              <a:tailEnd/>
            </a:ln>
            <a:effectLst/>
          </p:spPr>
          <p:txBody>
            <a:bodyPr wrap="none">
              <a:spAutoFit/>
            </a:bodyPr>
            <a:lstStyle/>
            <a:p>
              <a:r>
                <a:rPr lang="en-US" sz="1800"/>
                <a:t>Program</a:t>
              </a:r>
            </a:p>
            <a:p>
              <a:r>
                <a:rPr lang="en-US" sz="1800"/>
                <a:t>Strategy</a:t>
              </a:r>
            </a:p>
          </p:txBody>
        </p:sp>
        <p:grpSp>
          <p:nvGrpSpPr>
            <p:cNvPr id="7" name="Group 5"/>
            <p:cNvGrpSpPr>
              <a:grpSpLocks/>
            </p:cNvGrpSpPr>
            <p:nvPr/>
          </p:nvGrpSpPr>
          <p:grpSpPr bwMode="auto">
            <a:xfrm>
              <a:off x="288" y="1161"/>
              <a:ext cx="864" cy="520"/>
              <a:chOff x="240" y="992"/>
              <a:chExt cx="864" cy="572"/>
            </a:xfrm>
          </p:grpSpPr>
          <p:sp>
            <p:nvSpPr>
              <p:cNvPr id="12" name="Rectangle 6"/>
              <p:cNvSpPr>
                <a:spLocks noChangeArrowheads="1"/>
              </p:cNvSpPr>
              <p:nvPr/>
            </p:nvSpPr>
            <p:spPr bwMode="auto">
              <a:xfrm>
                <a:off x="240" y="1004"/>
                <a:ext cx="864" cy="528"/>
              </a:xfrm>
              <a:prstGeom prst="rect">
                <a:avLst/>
              </a:prstGeom>
              <a:solidFill>
                <a:schemeClr val="bg1"/>
              </a:solidFill>
              <a:ln w="9525">
                <a:solidFill>
                  <a:schemeClr val="tx1"/>
                </a:solidFill>
                <a:miter lim="800000"/>
                <a:headEnd/>
                <a:tailEnd/>
              </a:ln>
              <a:effectLst/>
            </p:spPr>
            <p:txBody>
              <a:bodyPr wrap="none" anchor="ctr"/>
              <a:lstStyle/>
              <a:p>
                <a:pPr algn="ctr"/>
                <a:endParaRPr lang="en-US" sz="1800" b="0"/>
              </a:p>
            </p:txBody>
          </p:sp>
          <p:sp>
            <p:nvSpPr>
              <p:cNvPr id="13" name="Text Box 7"/>
              <p:cNvSpPr txBox="1">
                <a:spLocks noChangeArrowheads="1"/>
              </p:cNvSpPr>
              <p:nvPr/>
            </p:nvSpPr>
            <p:spPr bwMode="auto">
              <a:xfrm>
                <a:off x="307" y="992"/>
                <a:ext cx="730" cy="572"/>
              </a:xfrm>
              <a:prstGeom prst="rect">
                <a:avLst/>
              </a:prstGeom>
              <a:noFill/>
              <a:ln w="9525">
                <a:noFill/>
                <a:miter lim="800000"/>
                <a:headEnd/>
                <a:tailEnd/>
              </a:ln>
              <a:effectLst/>
            </p:spPr>
            <p:txBody>
              <a:bodyPr>
                <a:spAutoFit/>
              </a:bodyPr>
              <a:lstStyle/>
              <a:p>
                <a:pPr algn="ctr"/>
                <a:r>
                  <a:rPr lang="en-US" sz="1600" b="0"/>
                  <a:t>Business Objective and Vision</a:t>
                </a:r>
              </a:p>
            </p:txBody>
          </p:sp>
        </p:grpSp>
        <p:grpSp>
          <p:nvGrpSpPr>
            <p:cNvPr id="8" name="Group 8"/>
            <p:cNvGrpSpPr>
              <a:grpSpLocks/>
            </p:cNvGrpSpPr>
            <p:nvPr/>
          </p:nvGrpSpPr>
          <p:grpSpPr bwMode="auto">
            <a:xfrm>
              <a:off x="288" y="1946"/>
              <a:ext cx="864" cy="480"/>
              <a:chOff x="240" y="1776"/>
              <a:chExt cx="864" cy="528"/>
            </a:xfrm>
          </p:grpSpPr>
          <p:sp>
            <p:nvSpPr>
              <p:cNvPr id="10" name="Rectangle 9"/>
              <p:cNvSpPr>
                <a:spLocks noChangeArrowheads="1"/>
              </p:cNvSpPr>
              <p:nvPr/>
            </p:nvSpPr>
            <p:spPr bwMode="auto">
              <a:xfrm>
                <a:off x="240" y="1776"/>
                <a:ext cx="864" cy="52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 name="Text Box 10"/>
              <p:cNvSpPr txBox="1">
                <a:spLocks noChangeArrowheads="1"/>
              </p:cNvSpPr>
              <p:nvPr/>
            </p:nvSpPr>
            <p:spPr bwMode="auto">
              <a:xfrm>
                <a:off x="307" y="1842"/>
                <a:ext cx="730" cy="402"/>
              </a:xfrm>
              <a:prstGeom prst="rect">
                <a:avLst/>
              </a:prstGeom>
              <a:noFill/>
              <a:ln w="9525">
                <a:noFill/>
                <a:miter lim="800000"/>
                <a:headEnd/>
                <a:tailEnd/>
              </a:ln>
              <a:effectLst/>
            </p:spPr>
            <p:txBody>
              <a:bodyPr>
                <a:spAutoFit/>
              </a:bodyPr>
              <a:lstStyle/>
              <a:p>
                <a:pPr algn="ctr"/>
                <a:r>
                  <a:rPr lang="en-US" sz="1600" b="0"/>
                  <a:t>Solution Strategy</a:t>
                </a:r>
              </a:p>
            </p:txBody>
          </p:sp>
        </p:grpSp>
        <p:sp>
          <p:nvSpPr>
            <p:cNvPr id="9" name="Line 11"/>
            <p:cNvSpPr>
              <a:spLocks noChangeShapeType="1"/>
            </p:cNvSpPr>
            <p:nvPr/>
          </p:nvSpPr>
          <p:spPr bwMode="auto">
            <a:xfrm>
              <a:off x="720" y="1641"/>
              <a:ext cx="0" cy="291"/>
            </a:xfrm>
            <a:prstGeom prst="line">
              <a:avLst/>
            </a:prstGeom>
            <a:noFill/>
            <a:ln w="22225">
              <a:solidFill>
                <a:schemeClr val="tx1"/>
              </a:solidFill>
              <a:round/>
              <a:headEnd/>
              <a:tailEnd type="triangle" w="med" len="med"/>
            </a:ln>
            <a:effectLst/>
          </p:spPr>
          <p:txBody>
            <a:bodyPr/>
            <a:lstStyle/>
            <a:p>
              <a:endParaRPr lang="en-US"/>
            </a:p>
          </p:txBody>
        </p:sp>
      </p:grpSp>
      <p:sp>
        <p:nvSpPr>
          <p:cNvPr id="14" name="Text Box 12"/>
          <p:cNvSpPr txBox="1">
            <a:spLocks noChangeArrowheads="1"/>
          </p:cNvSpPr>
          <p:nvPr/>
        </p:nvSpPr>
        <p:spPr bwMode="auto">
          <a:xfrm>
            <a:off x="2800350" y="1752600"/>
            <a:ext cx="6400800" cy="2530475"/>
          </a:xfrm>
          <a:prstGeom prst="rect">
            <a:avLst/>
          </a:prstGeom>
          <a:noFill/>
          <a:ln w="9525">
            <a:noFill/>
            <a:miter lim="800000"/>
            <a:headEnd/>
            <a:tailEnd/>
          </a:ln>
          <a:effectLst/>
        </p:spPr>
        <p:txBody>
          <a:bodyPr>
            <a:spAutoFit/>
          </a:bodyPr>
          <a:lstStyle/>
          <a:p>
            <a:pPr marL="165100" indent="-165100"/>
            <a:r>
              <a:rPr lang="en-US" sz="2000" u="sng"/>
              <a:t>Keys to Success</a:t>
            </a:r>
          </a:p>
          <a:p>
            <a:pPr marL="165100" indent="-165100">
              <a:buFontTx/>
              <a:buChar char="•"/>
            </a:pPr>
            <a:r>
              <a:rPr lang="en-US" sz="2000" b="0"/>
              <a:t>Passionate executive sponsorship</a:t>
            </a:r>
          </a:p>
          <a:p>
            <a:pPr marL="165100" indent="-165100">
              <a:buFontTx/>
              <a:buChar char="•"/>
            </a:pPr>
            <a:r>
              <a:rPr lang="en-US" sz="2000" b="0"/>
              <a:t>Enterprise wide vision</a:t>
            </a:r>
          </a:p>
          <a:p>
            <a:pPr marL="165100" indent="-165100">
              <a:buFontTx/>
              <a:buChar char="•"/>
            </a:pPr>
            <a:r>
              <a:rPr lang="en-US" sz="2000" b="0"/>
              <a:t>Compelling business reason </a:t>
            </a:r>
          </a:p>
          <a:p>
            <a:pPr marL="165100" indent="-165100">
              <a:buFontTx/>
              <a:buChar char="•"/>
            </a:pPr>
            <a:r>
              <a:rPr lang="en-US" sz="2000" b="0"/>
              <a:t>Metrics for tracking benefits realization</a:t>
            </a:r>
          </a:p>
          <a:p>
            <a:pPr marL="165100" indent="-165100">
              <a:buFontTx/>
              <a:buChar char="•"/>
            </a:pPr>
            <a:r>
              <a:rPr lang="en-US" sz="2000" b="0"/>
              <a:t>Define a value driven solution approach that will provide early ‘wins’ to sustain momentum</a:t>
            </a:r>
          </a:p>
          <a:p>
            <a:pPr marL="165100" indent="-165100"/>
            <a:endParaRPr lang="en-US" sz="2000" b="0"/>
          </a:p>
        </p:txBody>
      </p:sp>
      <p:sp>
        <p:nvSpPr>
          <p:cNvPr id="16" name="Title 1"/>
          <p:cNvSpPr>
            <a:spLocks noGrp="1"/>
          </p:cNvSpPr>
          <p:nvPr>
            <p:ph type="title"/>
          </p:nvPr>
        </p:nvSpPr>
        <p:spPr>
          <a:xfrm>
            <a:off x="1798638" y="198438"/>
            <a:ext cx="6354762" cy="639762"/>
          </a:xfrm>
        </p:spPr>
        <p:txBody>
          <a:bodyPr/>
          <a:lstStyle/>
          <a:p>
            <a:r>
              <a:rPr lang="en-US" sz="2800" dirty="0" smtClean="0"/>
              <a:t>Program Strategy-Keys to Success</a:t>
            </a:r>
            <a:endParaRPr lang="en-US" sz="2800" dirty="0"/>
          </a:p>
        </p:txBody>
      </p:sp>
      <p:sp>
        <p:nvSpPr>
          <p:cNvPr id="15" name="Slide Number Placeholder 14"/>
          <p:cNvSpPr>
            <a:spLocks noGrp="1"/>
          </p:cNvSpPr>
          <p:nvPr>
            <p:ph type="sldNum" sz="quarter" idx="10"/>
          </p:nvPr>
        </p:nvSpPr>
        <p:spPr/>
        <p:txBody>
          <a:bodyPr/>
          <a:lstStyle/>
          <a:p>
            <a:fld id="{52818F98-A04E-4F9D-9318-76A5AEE76075}"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00200"/>
            <a:ext cx="6354762" cy="1477962"/>
          </a:xfrm>
        </p:spPr>
        <p:txBody>
          <a:bodyPr/>
          <a:lstStyle/>
          <a:p>
            <a:r>
              <a:rPr lang="en-US" dirty="0" smtClean="0"/>
              <a:t>Implementation:  </a:t>
            </a:r>
            <a:br>
              <a:rPr lang="en-US" dirty="0" smtClean="0"/>
            </a:br>
            <a:r>
              <a:rPr lang="en-US" dirty="0" smtClean="0"/>
              <a:t>Objectives &amp; Deliverables</a:t>
            </a: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Implementation- Objectives &amp; Deliverables</a:t>
            </a:r>
            <a:endParaRPr lang="en-US" sz="2800" dirty="0"/>
          </a:p>
        </p:txBody>
      </p:sp>
      <p:sp>
        <p:nvSpPr>
          <p:cNvPr id="4" name="Text Box 2"/>
          <p:cNvSpPr txBox="1">
            <a:spLocks noChangeArrowheads="1"/>
          </p:cNvSpPr>
          <p:nvPr/>
        </p:nvSpPr>
        <p:spPr bwMode="auto">
          <a:xfrm>
            <a:off x="2405063" y="1098550"/>
            <a:ext cx="2616200" cy="1187450"/>
          </a:xfrm>
          <a:prstGeom prst="rect">
            <a:avLst/>
          </a:prstGeom>
          <a:noFill/>
          <a:ln w="9525">
            <a:noFill/>
            <a:miter lim="800000"/>
            <a:headEnd/>
            <a:tailEnd/>
          </a:ln>
          <a:effectLst/>
        </p:spPr>
        <p:txBody>
          <a:bodyPr wrap="none">
            <a:spAutoFit/>
          </a:bodyPr>
          <a:lstStyle/>
          <a:p>
            <a:pPr marL="165100" indent="-165100"/>
            <a:r>
              <a:rPr lang="en-US" sz="1200" u="sng" dirty="0">
                <a:latin typeface="Times New Roman" pitchFamily="18" charset="0"/>
              </a:rPr>
              <a:t>Define Scope</a:t>
            </a:r>
          </a:p>
          <a:p>
            <a:pPr marL="165100" indent="-165100">
              <a:buFontTx/>
              <a:buChar char="•"/>
            </a:pPr>
            <a:r>
              <a:rPr lang="en-US" sz="1200" b="0" dirty="0">
                <a:latin typeface="Times New Roman" pitchFamily="18" charset="0"/>
              </a:rPr>
              <a:t>Identify Participating Organizations</a:t>
            </a:r>
          </a:p>
          <a:p>
            <a:pPr marL="165100" indent="-165100">
              <a:buFontTx/>
              <a:buChar char="•"/>
            </a:pPr>
            <a:r>
              <a:rPr lang="en-US" sz="1200" b="0" dirty="0">
                <a:latin typeface="Times New Roman" pitchFamily="18" charset="0"/>
              </a:rPr>
              <a:t>Specify Project Location(s)</a:t>
            </a:r>
          </a:p>
          <a:p>
            <a:pPr marL="165100" indent="-165100">
              <a:buFontTx/>
              <a:buChar char="•"/>
            </a:pPr>
            <a:r>
              <a:rPr lang="en-US" sz="1200" b="0" dirty="0">
                <a:latin typeface="Times New Roman" pitchFamily="18" charset="0"/>
              </a:rPr>
              <a:t>Define Integration/Interface Points</a:t>
            </a:r>
          </a:p>
          <a:p>
            <a:pPr marL="165100" indent="-165100">
              <a:buFontTx/>
              <a:buChar char="•"/>
            </a:pPr>
            <a:r>
              <a:rPr lang="en-US" sz="1200" b="0" dirty="0">
                <a:latin typeface="Times New Roman" pitchFamily="18" charset="0"/>
              </a:rPr>
              <a:t>Identify Affected Business Processes</a:t>
            </a:r>
          </a:p>
          <a:p>
            <a:pPr marL="165100" indent="-165100">
              <a:buFontTx/>
              <a:buChar char="•"/>
            </a:pPr>
            <a:r>
              <a:rPr lang="en-US" sz="1200" b="0" dirty="0">
                <a:latin typeface="Times New Roman" pitchFamily="18" charset="0"/>
              </a:rPr>
              <a:t>Identify Key Stakeholders</a:t>
            </a:r>
          </a:p>
        </p:txBody>
      </p:sp>
      <p:sp>
        <p:nvSpPr>
          <p:cNvPr id="5" name="Text Box 3"/>
          <p:cNvSpPr txBox="1">
            <a:spLocks noChangeArrowheads="1"/>
          </p:cNvSpPr>
          <p:nvPr/>
        </p:nvSpPr>
        <p:spPr bwMode="auto">
          <a:xfrm>
            <a:off x="2405063" y="2301875"/>
            <a:ext cx="2543175" cy="1127125"/>
          </a:xfrm>
          <a:prstGeom prst="rect">
            <a:avLst/>
          </a:prstGeom>
          <a:noFill/>
          <a:ln w="9525">
            <a:noFill/>
            <a:miter lim="800000"/>
            <a:headEnd/>
            <a:tailEnd/>
          </a:ln>
          <a:effectLst/>
        </p:spPr>
        <p:txBody>
          <a:bodyPr wrap="none">
            <a:spAutoFit/>
          </a:bodyPr>
          <a:lstStyle/>
          <a:p>
            <a:pPr marL="165100" indent="-165100"/>
            <a:r>
              <a:rPr lang="en-US" sz="1200" u="sng">
                <a:latin typeface="Times New Roman" pitchFamily="18" charset="0"/>
              </a:rPr>
              <a:t>Define Implementation Team</a:t>
            </a:r>
          </a:p>
          <a:p>
            <a:pPr marL="165100" indent="-165100">
              <a:buFontTx/>
              <a:buChar char="•"/>
            </a:pPr>
            <a:r>
              <a:rPr lang="en-US" sz="1200" b="0">
                <a:latin typeface="Times New Roman" pitchFamily="18" charset="0"/>
              </a:rPr>
              <a:t>Define Roles &amp; Responsibilities</a:t>
            </a:r>
          </a:p>
          <a:p>
            <a:pPr marL="165100" indent="-165100">
              <a:buFontTx/>
              <a:buChar char="•"/>
            </a:pPr>
            <a:r>
              <a:rPr lang="en-US" sz="1200" b="0">
                <a:latin typeface="Times New Roman" pitchFamily="18" charset="0"/>
              </a:rPr>
              <a:t>Define Resources &amp; Level of Effort</a:t>
            </a:r>
          </a:p>
          <a:p>
            <a:pPr marL="165100" indent="-165100"/>
            <a:endParaRPr lang="en-US" sz="800" b="0">
              <a:latin typeface="Times New Roman" pitchFamily="18" charset="0"/>
            </a:endParaRPr>
          </a:p>
          <a:p>
            <a:pPr marL="165100" indent="-165100"/>
            <a:r>
              <a:rPr lang="en-US" sz="1200" u="sng">
                <a:latin typeface="Times New Roman" pitchFamily="18" charset="0"/>
              </a:rPr>
              <a:t>Define Issue Tracking</a:t>
            </a:r>
          </a:p>
          <a:p>
            <a:pPr marL="165100" indent="-165100"/>
            <a:r>
              <a:rPr lang="en-US" sz="1200" u="sng">
                <a:latin typeface="Times New Roman" pitchFamily="18" charset="0"/>
              </a:rPr>
              <a:t>&amp; Resolution Process</a:t>
            </a:r>
          </a:p>
        </p:txBody>
      </p:sp>
      <p:sp>
        <p:nvSpPr>
          <p:cNvPr id="6" name="Text Box 4"/>
          <p:cNvSpPr txBox="1">
            <a:spLocks noChangeArrowheads="1"/>
          </p:cNvSpPr>
          <p:nvPr/>
        </p:nvSpPr>
        <p:spPr bwMode="auto">
          <a:xfrm>
            <a:off x="2405063" y="3446463"/>
            <a:ext cx="3043237" cy="1735137"/>
          </a:xfrm>
          <a:prstGeom prst="rect">
            <a:avLst/>
          </a:prstGeom>
          <a:noFill/>
          <a:ln w="9525">
            <a:noFill/>
            <a:miter lim="800000"/>
            <a:headEnd/>
            <a:tailEnd/>
          </a:ln>
          <a:effectLst/>
        </p:spPr>
        <p:txBody>
          <a:bodyPr wrap="none">
            <a:spAutoFit/>
          </a:bodyPr>
          <a:lstStyle/>
          <a:p>
            <a:pPr marL="165100" indent="-165100"/>
            <a:r>
              <a:rPr lang="en-US" sz="1200" u="sng">
                <a:latin typeface="Times New Roman" pitchFamily="18" charset="0"/>
              </a:rPr>
              <a:t>Plan/Conduct Kickoff Meeting</a:t>
            </a:r>
          </a:p>
          <a:p>
            <a:pPr marL="165100" indent="-165100">
              <a:buFontTx/>
              <a:buChar char="•"/>
            </a:pPr>
            <a:r>
              <a:rPr lang="en-US" sz="1200" b="0">
                <a:latin typeface="Times New Roman" pitchFamily="18" charset="0"/>
              </a:rPr>
              <a:t>Identify Kickoff Meeting Participants</a:t>
            </a:r>
          </a:p>
          <a:p>
            <a:pPr marL="165100" indent="-165100">
              <a:buFontTx/>
              <a:buChar char="•"/>
            </a:pPr>
            <a:r>
              <a:rPr lang="en-US" sz="1200" b="0">
                <a:latin typeface="Times New Roman" pitchFamily="18" charset="0"/>
              </a:rPr>
              <a:t>Develop Kickoff Presentation</a:t>
            </a:r>
          </a:p>
          <a:p>
            <a:pPr marL="165100" indent="-165100">
              <a:buFontTx/>
              <a:buChar char="•"/>
            </a:pPr>
            <a:r>
              <a:rPr lang="en-US" sz="1200" b="0">
                <a:latin typeface="Times New Roman" pitchFamily="18" charset="0"/>
              </a:rPr>
              <a:t>Schedule Kickoff Meeting</a:t>
            </a:r>
          </a:p>
          <a:p>
            <a:pPr marL="165100" indent="-165100">
              <a:buFontTx/>
              <a:buChar char="•"/>
            </a:pPr>
            <a:r>
              <a:rPr lang="en-US" sz="1200" b="0">
                <a:latin typeface="Times New Roman" pitchFamily="18" charset="0"/>
              </a:rPr>
              <a:t>Conduct Kickoff Meeting</a:t>
            </a:r>
          </a:p>
          <a:p>
            <a:pPr marL="566738" lvl="1" indent="-109538">
              <a:buFontTx/>
              <a:buChar char="•"/>
            </a:pPr>
            <a:r>
              <a:rPr lang="en-US" sz="1200" b="0">
                <a:latin typeface="Times New Roman" pitchFamily="18" charset="0"/>
              </a:rPr>
              <a:t>Communicate Implementation Plan</a:t>
            </a:r>
          </a:p>
          <a:p>
            <a:pPr marL="566738" lvl="1" indent="-109538">
              <a:buFontTx/>
              <a:buChar char="•"/>
            </a:pPr>
            <a:r>
              <a:rPr lang="en-US" sz="1200" b="0">
                <a:latin typeface="Times New Roman" pitchFamily="18" charset="0"/>
              </a:rPr>
              <a:t>Confirm Roles &amp; Assignments</a:t>
            </a:r>
          </a:p>
          <a:p>
            <a:pPr marL="566738" lvl="1" indent="-109538">
              <a:buFontTx/>
              <a:buChar char="•"/>
            </a:pPr>
            <a:r>
              <a:rPr lang="en-US" sz="1200" b="0">
                <a:latin typeface="Times New Roman" pitchFamily="18" charset="0"/>
              </a:rPr>
              <a:t>Demo Application (as needed)</a:t>
            </a:r>
          </a:p>
          <a:p>
            <a:pPr marL="566738" lvl="1" indent="-109538">
              <a:buFontTx/>
              <a:buChar char="•"/>
            </a:pPr>
            <a:r>
              <a:rPr lang="en-US" sz="1200" b="0">
                <a:latin typeface="Times New Roman" pitchFamily="18" charset="0"/>
              </a:rPr>
              <a:t>Confirm Process Workshop Schedule</a:t>
            </a:r>
          </a:p>
        </p:txBody>
      </p:sp>
      <p:sp>
        <p:nvSpPr>
          <p:cNvPr id="7" name="Text Box 5"/>
          <p:cNvSpPr txBox="1">
            <a:spLocks noChangeArrowheads="1"/>
          </p:cNvSpPr>
          <p:nvPr/>
        </p:nvSpPr>
        <p:spPr bwMode="auto">
          <a:xfrm>
            <a:off x="2400300" y="5213350"/>
            <a:ext cx="2389188" cy="1187450"/>
          </a:xfrm>
          <a:prstGeom prst="rect">
            <a:avLst/>
          </a:prstGeom>
          <a:noFill/>
          <a:ln w="9525">
            <a:noFill/>
            <a:miter lim="800000"/>
            <a:headEnd/>
            <a:tailEnd/>
          </a:ln>
          <a:effectLst/>
        </p:spPr>
        <p:txBody>
          <a:bodyPr wrap="none">
            <a:spAutoFit/>
          </a:bodyPr>
          <a:lstStyle/>
          <a:p>
            <a:pPr marL="165100" indent="-165100"/>
            <a:r>
              <a:rPr lang="en-US" sz="1200" u="sng">
                <a:latin typeface="Times New Roman" pitchFamily="18" charset="0"/>
              </a:rPr>
              <a:t>Plan/Install Infrastructure</a:t>
            </a:r>
          </a:p>
          <a:p>
            <a:pPr marL="165100" indent="-165100">
              <a:buFontTx/>
              <a:buChar char="•"/>
            </a:pPr>
            <a:r>
              <a:rPr lang="en-US" sz="1200" b="0">
                <a:latin typeface="Times New Roman" pitchFamily="18" charset="0"/>
              </a:rPr>
              <a:t>Confirm Architecture</a:t>
            </a:r>
          </a:p>
          <a:p>
            <a:pPr marL="165100" indent="-165100">
              <a:buFontTx/>
              <a:buChar char="•"/>
            </a:pPr>
            <a:r>
              <a:rPr lang="en-US" sz="1200" b="0">
                <a:latin typeface="Times New Roman" pitchFamily="18" charset="0"/>
              </a:rPr>
              <a:t>Refine Sizing/Capacity Analysis</a:t>
            </a:r>
          </a:p>
          <a:p>
            <a:pPr marL="165100" indent="-165100">
              <a:buFontTx/>
              <a:buChar char="•"/>
            </a:pPr>
            <a:r>
              <a:rPr lang="en-US" sz="1200" b="0">
                <a:latin typeface="Times New Roman" pitchFamily="18" charset="0"/>
              </a:rPr>
              <a:t>Procure Hardware &amp; Software</a:t>
            </a:r>
          </a:p>
          <a:p>
            <a:pPr marL="165100" indent="-165100">
              <a:buFontTx/>
              <a:buChar char="•"/>
            </a:pPr>
            <a:r>
              <a:rPr lang="en-US" sz="1200" b="0">
                <a:latin typeface="Times New Roman" pitchFamily="18" charset="0"/>
              </a:rPr>
              <a:t>Install Hardware &amp; Software</a:t>
            </a:r>
          </a:p>
          <a:p>
            <a:pPr marL="165100" indent="-165100">
              <a:buFontTx/>
              <a:buChar char="•"/>
            </a:pPr>
            <a:r>
              <a:rPr lang="en-US" sz="1200" b="0">
                <a:latin typeface="Times New Roman" pitchFamily="18" charset="0"/>
              </a:rPr>
              <a:t>Define Remote Access Approach</a:t>
            </a:r>
          </a:p>
        </p:txBody>
      </p:sp>
      <p:sp>
        <p:nvSpPr>
          <p:cNvPr id="8" name="Text Box 6"/>
          <p:cNvSpPr txBox="1">
            <a:spLocks noChangeArrowheads="1"/>
          </p:cNvSpPr>
          <p:nvPr/>
        </p:nvSpPr>
        <p:spPr bwMode="auto">
          <a:xfrm>
            <a:off x="5737225" y="1196975"/>
            <a:ext cx="3316485" cy="5262979"/>
          </a:xfrm>
          <a:prstGeom prst="rect">
            <a:avLst/>
          </a:prstGeom>
          <a:noFill/>
          <a:ln w="9525">
            <a:noFill/>
            <a:miter lim="800000"/>
            <a:headEnd/>
            <a:tailEnd/>
          </a:ln>
          <a:effectLst/>
        </p:spPr>
        <p:txBody>
          <a:bodyPr wrap="none">
            <a:spAutoFit/>
          </a:bodyPr>
          <a:lstStyle/>
          <a:p>
            <a:pPr marL="165100" indent="-165100"/>
            <a:r>
              <a:rPr lang="en-US" sz="1200" u="sng" dirty="0">
                <a:latin typeface="Times New Roman" pitchFamily="18" charset="0"/>
              </a:rPr>
              <a:t>Plan Legacy Load Strategy</a:t>
            </a:r>
          </a:p>
          <a:p>
            <a:pPr marL="165100" indent="-165100">
              <a:buFontTx/>
              <a:buChar char="•"/>
            </a:pPr>
            <a:r>
              <a:rPr lang="en-US" sz="1200" b="0" dirty="0">
                <a:latin typeface="Times New Roman" pitchFamily="18" charset="0"/>
              </a:rPr>
              <a:t>Define Strategy (Waves)</a:t>
            </a:r>
          </a:p>
          <a:p>
            <a:pPr marL="165100" indent="-165100">
              <a:buFontTx/>
              <a:buChar char="•"/>
            </a:pPr>
            <a:r>
              <a:rPr lang="en-US" sz="1200" b="0" dirty="0">
                <a:latin typeface="Times New Roman" pitchFamily="18" charset="0"/>
              </a:rPr>
              <a:t>Identify Data Source</a:t>
            </a:r>
          </a:p>
          <a:p>
            <a:pPr marL="165100" indent="-165100">
              <a:buFontTx/>
              <a:buChar char="•"/>
            </a:pPr>
            <a:r>
              <a:rPr lang="en-US" sz="1200" b="0" dirty="0">
                <a:latin typeface="Times New Roman" pitchFamily="18" charset="0"/>
              </a:rPr>
              <a:t>Identify Contract Selection Criteria</a:t>
            </a:r>
          </a:p>
          <a:p>
            <a:pPr marL="165100" indent="-165100">
              <a:buFontTx/>
              <a:buChar char="•"/>
            </a:pPr>
            <a:r>
              <a:rPr lang="en-US" sz="1200" b="0" dirty="0">
                <a:latin typeface="Times New Roman" pitchFamily="18" charset="0"/>
              </a:rPr>
              <a:t>Define Scanning Strategy</a:t>
            </a:r>
          </a:p>
          <a:p>
            <a:pPr marL="165100" indent="-165100">
              <a:buFontTx/>
              <a:buChar char="•"/>
            </a:pPr>
            <a:r>
              <a:rPr lang="en-US" sz="1200" b="0" dirty="0">
                <a:latin typeface="Times New Roman" pitchFamily="18" charset="0"/>
              </a:rPr>
              <a:t>Identify Internal/External Resources</a:t>
            </a:r>
          </a:p>
          <a:p>
            <a:pPr marL="165100" indent="-165100">
              <a:buFontTx/>
              <a:buChar char="•"/>
            </a:pPr>
            <a:endParaRPr lang="en-US" sz="1200" u="sng" dirty="0">
              <a:latin typeface="Times New Roman" pitchFamily="18" charset="0"/>
            </a:endParaRPr>
          </a:p>
          <a:p>
            <a:pPr marL="165100" indent="-165100"/>
            <a:r>
              <a:rPr lang="en-US" sz="1200" u="sng" dirty="0">
                <a:latin typeface="Times New Roman" pitchFamily="18" charset="0"/>
              </a:rPr>
              <a:t>Plan Rollout Strategy</a:t>
            </a:r>
          </a:p>
          <a:p>
            <a:pPr marL="165100" indent="-165100">
              <a:buFontTx/>
              <a:buChar char="•"/>
            </a:pPr>
            <a:r>
              <a:rPr lang="en-US" sz="1200" b="0" dirty="0">
                <a:latin typeface="Times New Roman" pitchFamily="18" charset="0"/>
              </a:rPr>
              <a:t>Identify Sites/Business Units</a:t>
            </a:r>
          </a:p>
          <a:p>
            <a:pPr marL="165100" indent="-165100">
              <a:buFontTx/>
              <a:buChar char="•"/>
            </a:pPr>
            <a:r>
              <a:rPr lang="en-US" sz="1200" b="0" dirty="0">
                <a:latin typeface="Times New Roman" pitchFamily="18" charset="0"/>
              </a:rPr>
              <a:t>Identify Sequence</a:t>
            </a:r>
          </a:p>
          <a:p>
            <a:pPr marL="165100" indent="-165100">
              <a:buFontTx/>
              <a:buChar char="•"/>
            </a:pPr>
            <a:r>
              <a:rPr lang="en-US" sz="1200" b="0" dirty="0">
                <a:latin typeface="Times New Roman" pitchFamily="18" charset="0"/>
              </a:rPr>
              <a:t>Identify Stakeholders &amp; Key User Roles</a:t>
            </a:r>
          </a:p>
          <a:p>
            <a:pPr marL="165100" indent="-165100">
              <a:buFontTx/>
              <a:buChar char="•"/>
            </a:pPr>
            <a:endParaRPr lang="en-US" sz="1200" u="sng" dirty="0">
              <a:latin typeface="Times New Roman" pitchFamily="18" charset="0"/>
            </a:endParaRPr>
          </a:p>
          <a:p>
            <a:pPr marL="165100" indent="-165100"/>
            <a:r>
              <a:rPr lang="en-US" sz="1200" u="sng" dirty="0">
                <a:latin typeface="Times New Roman" pitchFamily="18" charset="0"/>
              </a:rPr>
              <a:t>Plan </a:t>
            </a:r>
            <a:r>
              <a:rPr lang="en-US" sz="1200" u="sng" dirty="0" smtClean="0">
                <a:latin typeface="Times New Roman" pitchFamily="18" charset="0"/>
              </a:rPr>
              <a:t>Change Mgmt &amp; </a:t>
            </a:r>
            <a:r>
              <a:rPr lang="en-US" sz="1200" u="sng" dirty="0">
                <a:latin typeface="Times New Roman" pitchFamily="18" charset="0"/>
              </a:rPr>
              <a:t>Communication Approach</a:t>
            </a:r>
          </a:p>
          <a:p>
            <a:pPr marL="165100" indent="-165100">
              <a:buFontTx/>
              <a:buChar char="•"/>
            </a:pPr>
            <a:r>
              <a:rPr lang="en-US" sz="1200" b="0" dirty="0">
                <a:latin typeface="Times New Roman" pitchFamily="18" charset="0"/>
              </a:rPr>
              <a:t>Assess Change Readiness</a:t>
            </a:r>
          </a:p>
          <a:p>
            <a:pPr marL="165100" indent="-165100">
              <a:buFontTx/>
              <a:buChar char="•"/>
            </a:pPr>
            <a:r>
              <a:rPr lang="en-US" sz="1200" b="0" dirty="0">
                <a:latin typeface="Times New Roman" pitchFamily="18" charset="0"/>
              </a:rPr>
              <a:t>Confirm Change Champions</a:t>
            </a:r>
          </a:p>
          <a:p>
            <a:pPr marL="165100" indent="-165100">
              <a:buFontTx/>
              <a:buChar char="•"/>
            </a:pPr>
            <a:r>
              <a:rPr lang="en-US" sz="1200" b="0" dirty="0">
                <a:latin typeface="Times New Roman" pitchFamily="18" charset="0"/>
              </a:rPr>
              <a:t>Communicate Plans to Change Champions</a:t>
            </a:r>
          </a:p>
          <a:p>
            <a:pPr marL="165100" indent="-165100">
              <a:buFontTx/>
              <a:buChar char="•"/>
            </a:pPr>
            <a:r>
              <a:rPr lang="en-US" sz="1200" b="0" dirty="0">
                <a:latin typeface="Times New Roman" pitchFamily="18" charset="0"/>
              </a:rPr>
              <a:t>Develop Ongoing Communication Approach</a:t>
            </a:r>
          </a:p>
          <a:p>
            <a:pPr marL="165100" indent="-165100">
              <a:buFontTx/>
              <a:buChar char="•"/>
            </a:pPr>
            <a:r>
              <a:rPr lang="en-US" sz="1200" b="0" dirty="0">
                <a:latin typeface="Times New Roman" pitchFamily="18" charset="0"/>
              </a:rPr>
              <a:t>Develop Action Plan for Change Champions</a:t>
            </a:r>
          </a:p>
          <a:p>
            <a:pPr marL="165100" indent="-165100">
              <a:buFontTx/>
              <a:buChar char="•"/>
            </a:pPr>
            <a:endParaRPr lang="en-US" sz="1200" u="sng" dirty="0">
              <a:latin typeface="Times New Roman" pitchFamily="18" charset="0"/>
            </a:endParaRPr>
          </a:p>
          <a:p>
            <a:pPr marL="165100" indent="-165100"/>
            <a:r>
              <a:rPr lang="en-US" sz="1200" u="sng" dirty="0">
                <a:latin typeface="Times New Roman" pitchFamily="18" charset="0"/>
              </a:rPr>
              <a:t>Plan Data Preparation</a:t>
            </a:r>
          </a:p>
          <a:p>
            <a:pPr marL="165100" indent="-165100">
              <a:buFontTx/>
              <a:buChar char="•"/>
            </a:pPr>
            <a:r>
              <a:rPr lang="en-US" sz="1200" b="0" dirty="0">
                <a:latin typeface="Times New Roman" pitchFamily="18" charset="0"/>
              </a:rPr>
              <a:t>Develop Timeline based on Rollout Plan</a:t>
            </a:r>
          </a:p>
          <a:p>
            <a:pPr marL="165100" indent="-165100">
              <a:buFontTx/>
              <a:buChar char="•"/>
            </a:pPr>
            <a:r>
              <a:rPr lang="en-US" sz="1200" b="0" dirty="0">
                <a:latin typeface="Times New Roman" pitchFamily="18" charset="0"/>
              </a:rPr>
              <a:t>Communication Data Prep Strategy to sites</a:t>
            </a:r>
          </a:p>
          <a:p>
            <a:pPr marL="165100" indent="-165100">
              <a:buFontTx/>
              <a:buChar char="•"/>
            </a:pPr>
            <a:r>
              <a:rPr lang="en-US" sz="1200" b="0" dirty="0">
                <a:latin typeface="Times New Roman" pitchFamily="18" charset="0"/>
              </a:rPr>
              <a:t>Identify Data Prep Contact at each site</a:t>
            </a:r>
          </a:p>
          <a:p>
            <a:pPr marL="165100" indent="-165100">
              <a:buFontTx/>
              <a:buChar char="•"/>
            </a:pPr>
            <a:r>
              <a:rPr lang="en-US" sz="1200" b="0" dirty="0">
                <a:latin typeface="Times New Roman" pitchFamily="18" charset="0"/>
              </a:rPr>
              <a:t>Distribute Data Load Format Requirements</a:t>
            </a:r>
          </a:p>
          <a:p>
            <a:pPr marL="165100" indent="-165100">
              <a:buFontTx/>
              <a:buChar char="•"/>
            </a:pPr>
            <a:r>
              <a:rPr lang="en-US" sz="1200" b="0" dirty="0">
                <a:latin typeface="Times New Roman" pitchFamily="18" charset="0"/>
              </a:rPr>
              <a:t>Identify Data Requirements (types &amp; volumes)</a:t>
            </a:r>
          </a:p>
          <a:p>
            <a:pPr marL="165100" indent="-165100">
              <a:buFontTx/>
              <a:buChar char="•"/>
            </a:pPr>
            <a:r>
              <a:rPr lang="en-US" sz="1200" b="0" dirty="0">
                <a:latin typeface="Times New Roman" pitchFamily="18" charset="0"/>
              </a:rPr>
              <a:t>Identify Template Characteristics</a:t>
            </a:r>
          </a:p>
          <a:p>
            <a:pPr marL="165100" indent="-165100">
              <a:buFontTx/>
              <a:buChar char="•"/>
            </a:pPr>
            <a:r>
              <a:rPr lang="en-US" sz="1200" b="0" dirty="0">
                <a:latin typeface="Times New Roman" pitchFamily="18" charset="0"/>
              </a:rPr>
              <a:t>Identify Facility or Resource gaps</a:t>
            </a:r>
          </a:p>
          <a:p>
            <a:pPr marL="165100" indent="-165100">
              <a:buFontTx/>
              <a:buChar char="•"/>
            </a:pPr>
            <a:r>
              <a:rPr lang="en-US" sz="1200" b="0" dirty="0">
                <a:latin typeface="Times New Roman" pitchFamily="18" charset="0"/>
              </a:rPr>
              <a:t>Resolve/Refine Data Prep Plan</a:t>
            </a:r>
          </a:p>
        </p:txBody>
      </p:sp>
      <p:grpSp>
        <p:nvGrpSpPr>
          <p:cNvPr id="3" name="Group 7"/>
          <p:cNvGrpSpPr>
            <a:grpSpLocks/>
          </p:cNvGrpSpPr>
          <p:nvPr/>
        </p:nvGrpSpPr>
        <p:grpSpPr bwMode="auto">
          <a:xfrm>
            <a:off x="323850" y="1143000"/>
            <a:ext cx="1931988" cy="4919663"/>
            <a:chOff x="194" y="672"/>
            <a:chExt cx="1159" cy="3263"/>
          </a:xfrm>
        </p:grpSpPr>
        <p:sp>
          <p:nvSpPr>
            <p:cNvPr id="10" name="AutoShape 8"/>
            <p:cNvSpPr>
              <a:spLocks noChangeAspect="1" noChangeArrowheads="1"/>
            </p:cNvSpPr>
            <p:nvPr/>
          </p:nvSpPr>
          <p:spPr bwMode="auto">
            <a:xfrm>
              <a:off x="194" y="672"/>
              <a:ext cx="1159" cy="3263"/>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1" name="Text Box 9"/>
            <p:cNvSpPr txBox="1">
              <a:spLocks noChangeAspect="1" noChangeArrowheads="1"/>
            </p:cNvSpPr>
            <p:nvPr/>
          </p:nvSpPr>
          <p:spPr bwMode="auto">
            <a:xfrm>
              <a:off x="264" y="687"/>
              <a:ext cx="1012" cy="385"/>
            </a:xfrm>
            <a:prstGeom prst="rect">
              <a:avLst/>
            </a:prstGeom>
            <a:noFill/>
            <a:ln w="9525">
              <a:noFill/>
              <a:miter lim="800000"/>
              <a:headEnd/>
              <a:tailEnd/>
            </a:ln>
            <a:effectLst/>
          </p:spPr>
          <p:txBody>
            <a:bodyPr wrap="none">
              <a:spAutoFit/>
            </a:bodyPr>
            <a:lstStyle/>
            <a:p>
              <a:pPr algn="ctr"/>
              <a:r>
                <a:rPr lang="en-US" sz="1600" dirty="0"/>
                <a:t>Implementation</a:t>
              </a:r>
            </a:p>
            <a:p>
              <a:pPr algn="ctr"/>
              <a:r>
                <a:rPr lang="en-US" sz="1600" dirty="0"/>
                <a:t>Planning</a:t>
              </a:r>
            </a:p>
          </p:txBody>
        </p:sp>
        <p:sp>
          <p:nvSpPr>
            <p:cNvPr id="12" name="Line 10"/>
            <p:cNvSpPr>
              <a:spLocks noChangeAspect="1" noChangeShapeType="1"/>
            </p:cNvSpPr>
            <p:nvPr/>
          </p:nvSpPr>
          <p:spPr bwMode="auto">
            <a:xfrm>
              <a:off x="748" y="1824"/>
              <a:ext cx="0" cy="225"/>
            </a:xfrm>
            <a:prstGeom prst="line">
              <a:avLst/>
            </a:prstGeom>
            <a:noFill/>
            <a:ln w="22225">
              <a:solidFill>
                <a:schemeClr val="tx1"/>
              </a:solidFill>
              <a:round/>
              <a:headEnd/>
              <a:tailEnd type="triangle" w="med" len="med"/>
            </a:ln>
            <a:effectLst/>
          </p:spPr>
          <p:txBody>
            <a:bodyPr/>
            <a:lstStyle/>
            <a:p>
              <a:endParaRPr lang="en-US"/>
            </a:p>
          </p:txBody>
        </p:sp>
        <p:grpSp>
          <p:nvGrpSpPr>
            <p:cNvPr id="9" name="Group 11"/>
            <p:cNvGrpSpPr>
              <a:grpSpLocks noChangeAspect="1"/>
            </p:cNvGrpSpPr>
            <p:nvPr/>
          </p:nvGrpSpPr>
          <p:grpSpPr bwMode="auto">
            <a:xfrm>
              <a:off x="244" y="1020"/>
              <a:ext cx="1058" cy="852"/>
              <a:chOff x="1296" y="864"/>
              <a:chExt cx="1008" cy="912"/>
            </a:xfrm>
          </p:grpSpPr>
          <p:sp>
            <p:nvSpPr>
              <p:cNvPr id="35" name="Rectangle 12"/>
              <p:cNvSpPr>
                <a:spLocks noChangeAspect="1" noChangeArrowheads="1"/>
              </p:cNvSpPr>
              <p:nvPr/>
            </p:nvSpPr>
            <p:spPr bwMode="auto">
              <a:xfrm>
                <a:off x="1296" y="864"/>
                <a:ext cx="1008" cy="912"/>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13" name="Group 13"/>
              <p:cNvGrpSpPr>
                <a:grpSpLocks noChangeAspect="1"/>
              </p:cNvGrpSpPr>
              <p:nvPr/>
            </p:nvGrpSpPr>
            <p:grpSpPr bwMode="auto">
              <a:xfrm>
                <a:off x="1344" y="912"/>
                <a:ext cx="912" cy="249"/>
                <a:chOff x="1344" y="912"/>
                <a:chExt cx="912" cy="249"/>
              </a:xfrm>
            </p:grpSpPr>
            <p:sp>
              <p:nvSpPr>
                <p:cNvPr id="43" name="Rectangle 14"/>
                <p:cNvSpPr>
                  <a:spLocks noChangeAspect="1" noChangeArrowheads="1"/>
                </p:cNvSpPr>
                <p:nvPr/>
              </p:nvSpPr>
              <p:spPr bwMode="auto">
                <a:xfrm>
                  <a:off x="1344" y="912"/>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44" name="Text Box 15"/>
                <p:cNvSpPr txBox="1">
                  <a:spLocks noChangeAspect="1" noChangeArrowheads="1"/>
                </p:cNvSpPr>
                <p:nvPr/>
              </p:nvSpPr>
              <p:spPr bwMode="auto">
                <a:xfrm>
                  <a:off x="1481" y="965"/>
                  <a:ext cx="627" cy="196"/>
                </a:xfrm>
                <a:prstGeom prst="rect">
                  <a:avLst/>
                </a:prstGeom>
                <a:noFill/>
                <a:ln w="9525">
                  <a:noFill/>
                  <a:miter lim="800000"/>
                  <a:headEnd/>
                  <a:tailEnd/>
                </a:ln>
                <a:effectLst/>
              </p:spPr>
              <p:txBody>
                <a:bodyPr wrap="none">
                  <a:spAutoFit/>
                </a:bodyPr>
                <a:lstStyle/>
                <a:p>
                  <a:r>
                    <a:rPr lang="en-US" sz="1200" b="0"/>
                    <a:t>Define Scope</a:t>
                  </a:r>
                </a:p>
              </p:txBody>
            </p:sp>
          </p:grpSp>
          <p:grpSp>
            <p:nvGrpSpPr>
              <p:cNvPr id="14" name="Group 16"/>
              <p:cNvGrpSpPr>
                <a:grpSpLocks noChangeAspect="1"/>
              </p:cNvGrpSpPr>
              <p:nvPr/>
            </p:nvGrpSpPr>
            <p:grpSpPr bwMode="auto">
              <a:xfrm>
                <a:off x="1344" y="1438"/>
                <a:ext cx="912" cy="325"/>
                <a:chOff x="1344" y="1390"/>
                <a:chExt cx="912" cy="325"/>
              </a:xfrm>
            </p:grpSpPr>
            <p:sp>
              <p:nvSpPr>
                <p:cNvPr id="41" name="Rectangle 17"/>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2" name="Text Box 18"/>
                <p:cNvSpPr txBox="1">
                  <a:spLocks noChangeAspect="1" noChangeArrowheads="1"/>
                </p:cNvSpPr>
                <p:nvPr/>
              </p:nvSpPr>
              <p:spPr bwMode="auto">
                <a:xfrm>
                  <a:off x="1412" y="1390"/>
                  <a:ext cx="778" cy="325"/>
                </a:xfrm>
                <a:prstGeom prst="rect">
                  <a:avLst/>
                </a:prstGeom>
                <a:noFill/>
                <a:ln w="9525">
                  <a:noFill/>
                  <a:miter lim="800000"/>
                  <a:headEnd/>
                  <a:tailEnd/>
                </a:ln>
                <a:effectLst/>
              </p:spPr>
              <p:txBody>
                <a:bodyPr wrap="none">
                  <a:spAutoFit/>
                </a:bodyPr>
                <a:lstStyle/>
                <a:p>
                  <a:pPr algn="ctr"/>
                  <a:r>
                    <a:rPr lang="en-US" sz="1200" b="0"/>
                    <a:t>Define Issue </a:t>
                  </a:r>
                </a:p>
                <a:p>
                  <a:pPr algn="ctr"/>
                  <a:r>
                    <a:rPr lang="en-US" sz="1200" b="0"/>
                    <a:t>Tracking Process</a:t>
                  </a:r>
                </a:p>
              </p:txBody>
            </p:sp>
          </p:grpSp>
          <p:grpSp>
            <p:nvGrpSpPr>
              <p:cNvPr id="15" name="Group 19"/>
              <p:cNvGrpSpPr>
                <a:grpSpLocks noChangeAspect="1"/>
              </p:cNvGrpSpPr>
              <p:nvPr/>
            </p:nvGrpSpPr>
            <p:grpSpPr bwMode="auto">
              <a:xfrm>
                <a:off x="1343" y="1167"/>
                <a:ext cx="912" cy="282"/>
                <a:chOff x="1406" y="1167"/>
                <a:chExt cx="912" cy="282"/>
              </a:xfrm>
            </p:grpSpPr>
            <p:sp>
              <p:nvSpPr>
                <p:cNvPr id="39" name="Rectangle 20"/>
                <p:cNvSpPr>
                  <a:spLocks noChangeAspect="1" noChangeArrowheads="1"/>
                </p:cNvSpPr>
                <p:nvPr/>
              </p:nvSpPr>
              <p:spPr bwMode="auto">
                <a:xfrm>
                  <a:off x="1406" y="117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0" name="Text Box 21"/>
                <p:cNvSpPr txBox="1">
                  <a:spLocks noChangeAspect="1" noChangeArrowheads="1"/>
                </p:cNvSpPr>
                <p:nvPr/>
              </p:nvSpPr>
              <p:spPr bwMode="auto">
                <a:xfrm>
                  <a:off x="1461" y="1167"/>
                  <a:ext cx="804" cy="282"/>
                </a:xfrm>
                <a:prstGeom prst="rect">
                  <a:avLst/>
                </a:prstGeom>
                <a:noFill/>
                <a:ln w="9525">
                  <a:noFill/>
                  <a:miter lim="800000"/>
                  <a:headEnd/>
                  <a:tailEnd/>
                </a:ln>
                <a:effectLst/>
              </p:spPr>
              <p:txBody>
                <a:bodyPr wrap="none">
                  <a:spAutoFit/>
                </a:bodyPr>
                <a:lstStyle/>
                <a:p>
                  <a:pPr algn="ctr"/>
                  <a:r>
                    <a:rPr lang="en-US" sz="1000" b="0"/>
                    <a:t>Define </a:t>
                  </a:r>
                </a:p>
                <a:p>
                  <a:pPr algn="ctr"/>
                  <a:r>
                    <a:rPr lang="en-US" sz="1000" b="0"/>
                    <a:t>Implementation Team</a:t>
                  </a:r>
                </a:p>
              </p:txBody>
            </p:sp>
          </p:grpSp>
        </p:grpSp>
        <p:grpSp>
          <p:nvGrpSpPr>
            <p:cNvPr id="18" name="Group 22"/>
            <p:cNvGrpSpPr>
              <a:grpSpLocks noChangeAspect="1"/>
            </p:cNvGrpSpPr>
            <p:nvPr/>
          </p:nvGrpSpPr>
          <p:grpSpPr bwMode="auto">
            <a:xfrm>
              <a:off x="294" y="1998"/>
              <a:ext cx="958" cy="302"/>
              <a:chOff x="1344" y="1390"/>
              <a:chExt cx="912" cy="324"/>
            </a:xfrm>
          </p:grpSpPr>
          <p:sp>
            <p:nvSpPr>
              <p:cNvPr id="33" name="Rectangle 23"/>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4" name="Text Box 24"/>
              <p:cNvSpPr txBox="1">
                <a:spLocks noChangeAspect="1" noChangeArrowheads="1"/>
              </p:cNvSpPr>
              <p:nvPr/>
            </p:nvSpPr>
            <p:spPr bwMode="auto">
              <a:xfrm>
                <a:off x="1455" y="1390"/>
                <a:ext cx="699" cy="324"/>
              </a:xfrm>
              <a:prstGeom prst="rect">
                <a:avLst/>
              </a:prstGeom>
              <a:noFill/>
              <a:ln w="9525">
                <a:noFill/>
                <a:miter lim="800000"/>
                <a:headEnd/>
                <a:tailEnd/>
              </a:ln>
              <a:effectLst/>
            </p:spPr>
            <p:txBody>
              <a:bodyPr wrap="none">
                <a:spAutoFit/>
              </a:bodyPr>
              <a:lstStyle/>
              <a:p>
                <a:pPr algn="ctr"/>
                <a:r>
                  <a:rPr lang="en-US" sz="1200" b="0"/>
                  <a:t>Plan/Conduct</a:t>
                </a:r>
              </a:p>
              <a:p>
                <a:pPr algn="ctr"/>
                <a:r>
                  <a:rPr lang="en-US" sz="1200" b="0"/>
                  <a:t>Kickoff Meeting</a:t>
                </a:r>
              </a:p>
            </p:txBody>
          </p:sp>
        </p:grpSp>
        <p:grpSp>
          <p:nvGrpSpPr>
            <p:cNvPr id="19" name="Group 25"/>
            <p:cNvGrpSpPr>
              <a:grpSpLocks noChangeAspect="1"/>
            </p:cNvGrpSpPr>
            <p:nvPr/>
          </p:nvGrpSpPr>
          <p:grpSpPr bwMode="auto">
            <a:xfrm>
              <a:off x="254" y="2448"/>
              <a:ext cx="1058" cy="1435"/>
              <a:chOff x="1296" y="2448"/>
              <a:chExt cx="1008" cy="1536"/>
            </a:xfrm>
          </p:grpSpPr>
          <p:sp>
            <p:nvSpPr>
              <p:cNvPr id="17" name="Rectangle 26"/>
              <p:cNvSpPr>
                <a:spLocks noChangeAspect="1" noChangeArrowheads="1"/>
              </p:cNvSpPr>
              <p:nvPr/>
            </p:nvSpPr>
            <p:spPr bwMode="auto">
              <a:xfrm>
                <a:off x="1296" y="2448"/>
                <a:ext cx="1008" cy="1536"/>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20" name="Group 27"/>
              <p:cNvGrpSpPr>
                <a:grpSpLocks noChangeAspect="1"/>
              </p:cNvGrpSpPr>
              <p:nvPr/>
            </p:nvGrpSpPr>
            <p:grpSpPr bwMode="auto">
              <a:xfrm>
                <a:off x="1344" y="2492"/>
                <a:ext cx="912" cy="325"/>
                <a:chOff x="1344" y="1388"/>
                <a:chExt cx="912" cy="325"/>
              </a:xfrm>
            </p:grpSpPr>
            <p:sp>
              <p:nvSpPr>
                <p:cNvPr id="31" name="Rectangle 28"/>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2" name="Text Box 29"/>
                <p:cNvSpPr txBox="1">
                  <a:spLocks noChangeAspect="1" noChangeArrowheads="1"/>
                </p:cNvSpPr>
                <p:nvPr/>
              </p:nvSpPr>
              <p:spPr bwMode="auto">
                <a:xfrm>
                  <a:off x="1499" y="1388"/>
                  <a:ext cx="618" cy="325"/>
                </a:xfrm>
                <a:prstGeom prst="rect">
                  <a:avLst/>
                </a:prstGeom>
                <a:noFill/>
                <a:ln w="9525">
                  <a:noFill/>
                  <a:miter lim="800000"/>
                  <a:headEnd/>
                  <a:tailEnd/>
                </a:ln>
                <a:effectLst/>
              </p:spPr>
              <p:txBody>
                <a:bodyPr wrap="none">
                  <a:spAutoFit/>
                </a:bodyPr>
                <a:lstStyle/>
                <a:p>
                  <a:pPr algn="ctr"/>
                  <a:r>
                    <a:rPr lang="en-US" sz="1200" b="0"/>
                    <a:t>Plan/Install </a:t>
                  </a:r>
                </a:p>
                <a:p>
                  <a:pPr algn="ctr"/>
                  <a:r>
                    <a:rPr lang="en-US" sz="1200" b="0"/>
                    <a:t>Infrastructure</a:t>
                  </a:r>
                </a:p>
              </p:txBody>
            </p:sp>
          </p:grpSp>
          <p:grpSp>
            <p:nvGrpSpPr>
              <p:cNvPr id="21" name="Group 30"/>
              <p:cNvGrpSpPr>
                <a:grpSpLocks noChangeAspect="1"/>
              </p:cNvGrpSpPr>
              <p:nvPr/>
            </p:nvGrpSpPr>
            <p:grpSpPr bwMode="auto">
              <a:xfrm>
                <a:off x="1344" y="2782"/>
                <a:ext cx="912" cy="324"/>
                <a:chOff x="1344" y="1390"/>
                <a:chExt cx="912" cy="324"/>
              </a:xfrm>
            </p:grpSpPr>
            <p:sp>
              <p:nvSpPr>
                <p:cNvPr id="29" name="Rectangle 31"/>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0" name="Text Box 32"/>
                <p:cNvSpPr txBox="1">
                  <a:spLocks noChangeAspect="1" noChangeArrowheads="1"/>
                </p:cNvSpPr>
                <p:nvPr/>
              </p:nvSpPr>
              <p:spPr bwMode="auto">
                <a:xfrm>
                  <a:off x="1488" y="1390"/>
                  <a:ext cx="646" cy="324"/>
                </a:xfrm>
                <a:prstGeom prst="rect">
                  <a:avLst/>
                </a:prstGeom>
                <a:noFill/>
                <a:ln w="9525">
                  <a:noFill/>
                  <a:miter lim="800000"/>
                  <a:headEnd/>
                  <a:tailEnd/>
                </a:ln>
                <a:effectLst/>
              </p:spPr>
              <p:txBody>
                <a:bodyPr wrap="none">
                  <a:spAutoFit/>
                </a:bodyPr>
                <a:lstStyle/>
                <a:p>
                  <a:pPr algn="ctr"/>
                  <a:r>
                    <a:rPr lang="en-US" sz="1200" b="0"/>
                    <a:t>Plan Legacy</a:t>
                  </a:r>
                </a:p>
                <a:p>
                  <a:pPr algn="ctr"/>
                  <a:r>
                    <a:rPr lang="en-US" sz="1200" b="0"/>
                    <a:t>Load Strategy</a:t>
                  </a:r>
                </a:p>
              </p:txBody>
            </p:sp>
          </p:grpSp>
          <p:grpSp>
            <p:nvGrpSpPr>
              <p:cNvPr id="22" name="Group 33"/>
              <p:cNvGrpSpPr>
                <a:grpSpLocks noChangeAspect="1"/>
              </p:cNvGrpSpPr>
              <p:nvPr/>
            </p:nvGrpSpPr>
            <p:grpSpPr bwMode="auto">
              <a:xfrm>
                <a:off x="1344" y="3070"/>
                <a:ext cx="912" cy="325"/>
                <a:chOff x="1344" y="1390"/>
                <a:chExt cx="912" cy="325"/>
              </a:xfrm>
            </p:grpSpPr>
            <p:sp>
              <p:nvSpPr>
                <p:cNvPr id="27" name="Rectangle 34"/>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8" name="Text Box 35"/>
                <p:cNvSpPr txBox="1">
                  <a:spLocks noChangeAspect="1" noChangeArrowheads="1"/>
                </p:cNvSpPr>
                <p:nvPr/>
              </p:nvSpPr>
              <p:spPr bwMode="auto">
                <a:xfrm>
                  <a:off x="1455" y="1390"/>
                  <a:ext cx="723" cy="325"/>
                </a:xfrm>
                <a:prstGeom prst="rect">
                  <a:avLst/>
                </a:prstGeom>
                <a:noFill/>
                <a:ln w="9525">
                  <a:noFill/>
                  <a:miter lim="800000"/>
                  <a:headEnd/>
                  <a:tailEnd/>
                </a:ln>
                <a:effectLst/>
              </p:spPr>
              <p:txBody>
                <a:bodyPr wrap="none">
                  <a:spAutoFit/>
                </a:bodyPr>
                <a:lstStyle/>
                <a:p>
                  <a:pPr algn="ctr"/>
                  <a:r>
                    <a:rPr lang="en-US" sz="1200" b="0"/>
                    <a:t>Plan </a:t>
                  </a:r>
                </a:p>
                <a:p>
                  <a:pPr algn="ctr"/>
                  <a:r>
                    <a:rPr lang="en-US" sz="1200" b="0"/>
                    <a:t>Rollout Strategy</a:t>
                  </a:r>
                </a:p>
              </p:txBody>
            </p:sp>
          </p:grpSp>
          <p:grpSp>
            <p:nvGrpSpPr>
              <p:cNvPr id="36" name="Group 36"/>
              <p:cNvGrpSpPr>
                <a:grpSpLocks noChangeAspect="1"/>
              </p:cNvGrpSpPr>
              <p:nvPr/>
            </p:nvGrpSpPr>
            <p:grpSpPr bwMode="auto">
              <a:xfrm>
                <a:off x="1344" y="3356"/>
                <a:ext cx="928" cy="325"/>
                <a:chOff x="1344" y="1388"/>
                <a:chExt cx="928" cy="325"/>
              </a:xfrm>
            </p:grpSpPr>
            <p:sp>
              <p:nvSpPr>
                <p:cNvPr id="25" name="Rectangle 37"/>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6" name="Text Box 38"/>
                <p:cNvSpPr txBox="1">
                  <a:spLocks noChangeAspect="1" noChangeArrowheads="1"/>
                </p:cNvSpPr>
                <p:nvPr/>
              </p:nvSpPr>
              <p:spPr bwMode="auto">
                <a:xfrm>
                  <a:off x="1367" y="1388"/>
                  <a:ext cx="905" cy="325"/>
                </a:xfrm>
                <a:prstGeom prst="rect">
                  <a:avLst/>
                </a:prstGeom>
                <a:noFill/>
                <a:ln w="9525">
                  <a:noFill/>
                  <a:miter lim="800000"/>
                  <a:headEnd/>
                  <a:tailEnd/>
                </a:ln>
                <a:effectLst/>
              </p:spPr>
              <p:txBody>
                <a:bodyPr wrap="none">
                  <a:spAutoFit/>
                </a:bodyPr>
                <a:lstStyle/>
                <a:p>
                  <a:pPr algn="ctr"/>
                  <a:r>
                    <a:rPr lang="en-US" sz="1200" b="0"/>
                    <a:t>Plan Communication</a:t>
                  </a:r>
                </a:p>
                <a:p>
                  <a:pPr algn="ctr"/>
                  <a:r>
                    <a:rPr lang="en-US" sz="1200" b="0"/>
                    <a:t>Approach</a:t>
                  </a:r>
                </a:p>
              </p:txBody>
            </p:sp>
          </p:grpSp>
          <p:grpSp>
            <p:nvGrpSpPr>
              <p:cNvPr id="37" name="Group 39"/>
              <p:cNvGrpSpPr>
                <a:grpSpLocks noChangeAspect="1"/>
              </p:cNvGrpSpPr>
              <p:nvPr/>
            </p:nvGrpSpPr>
            <p:grpSpPr bwMode="auto">
              <a:xfrm>
                <a:off x="1344" y="3644"/>
                <a:ext cx="912" cy="324"/>
                <a:chOff x="1344" y="1388"/>
                <a:chExt cx="912" cy="324"/>
              </a:xfrm>
            </p:grpSpPr>
            <p:sp>
              <p:nvSpPr>
                <p:cNvPr id="23" name="Rectangle 40"/>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4" name="Text Box 41"/>
                <p:cNvSpPr txBox="1">
                  <a:spLocks noChangeAspect="1" noChangeArrowheads="1"/>
                </p:cNvSpPr>
                <p:nvPr/>
              </p:nvSpPr>
              <p:spPr bwMode="auto">
                <a:xfrm>
                  <a:off x="1544" y="1388"/>
                  <a:ext cx="553" cy="324"/>
                </a:xfrm>
                <a:prstGeom prst="rect">
                  <a:avLst/>
                </a:prstGeom>
                <a:noFill/>
                <a:ln w="9525">
                  <a:noFill/>
                  <a:miter lim="800000"/>
                  <a:headEnd/>
                  <a:tailEnd/>
                </a:ln>
                <a:effectLst/>
              </p:spPr>
              <p:txBody>
                <a:bodyPr wrap="none">
                  <a:spAutoFit/>
                </a:bodyPr>
                <a:lstStyle/>
                <a:p>
                  <a:pPr algn="ctr"/>
                  <a:r>
                    <a:rPr lang="en-US" sz="1200" b="0"/>
                    <a:t>Plan Data</a:t>
                  </a:r>
                </a:p>
                <a:p>
                  <a:pPr algn="ctr"/>
                  <a:r>
                    <a:rPr lang="en-US" sz="1200" b="0"/>
                    <a:t>Preparation</a:t>
                  </a:r>
                </a:p>
              </p:txBody>
            </p:sp>
          </p:grpSp>
        </p:grpSp>
        <p:sp>
          <p:nvSpPr>
            <p:cNvPr id="16" name="Line 42"/>
            <p:cNvSpPr>
              <a:spLocks noChangeAspect="1" noChangeShapeType="1"/>
            </p:cNvSpPr>
            <p:nvPr/>
          </p:nvSpPr>
          <p:spPr bwMode="auto">
            <a:xfrm>
              <a:off x="748" y="2246"/>
              <a:ext cx="0" cy="225"/>
            </a:xfrm>
            <a:prstGeom prst="line">
              <a:avLst/>
            </a:prstGeom>
            <a:noFill/>
            <a:ln w="22225">
              <a:solidFill>
                <a:schemeClr val="tx1"/>
              </a:solidFill>
              <a:round/>
              <a:headEnd/>
              <a:tailEnd type="triangle" w="med" len="med"/>
            </a:ln>
            <a:effectLst/>
          </p:spPr>
          <p:txBody>
            <a:bodyPr/>
            <a:lstStyle/>
            <a:p>
              <a:endParaRPr lang="en-US"/>
            </a:p>
          </p:txBody>
        </p:sp>
      </p:grpSp>
      <p:sp>
        <p:nvSpPr>
          <p:cNvPr id="45" name="Slide Number Placeholder 44"/>
          <p:cNvSpPr>
            <a:spLocks noGrp="1"/>
          </p:cNvSpPr>
          <p:nvPr>
            <p:ph type="sldNum" sz="quarter" idx="10"/>
          </p:nvPr>
        </p:nvSpPr>
        <p:spPr/>
        <p:txBody>
          <a:bodyPr/>
          <a:lstStyle/>
          <a:p>
            <a:fld id="{52818F98-A04E-4F9D-9318-76A5AEE76075}"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98638" y="198438"/>
            <a:ext cx="6354762" cy="639762"/>
          </a:xfrm>
        </p:spPr>
        <p:txBody>
          <a:bodyPr/>
          <a:lstStyle/>
          <a:p>
            <a:r>
              <a:rPr lang="en-US" sz="2800" dirty="0" smtClean="0"/>
              <a:t>Implementation-Objectives &amp; Deliverables</a:t>
            </a:r>
            <a:endParaRPr lang="en-US" sz="2800" dirty="0"/>
          </a:p>
        </p:txBody>
      </p:sp>
      <p:grpSp>
        <p:nvGrpSpPr>
          <p:cNvPr id="5" name="Group 2"/>
          <p:cNvGrpSpPr>
            <a:grpSpLocks/>
          </p:cNvGrpSpPr>
          <p:nvPr/>
        </p:nvGrpSpPr>
        <p:grpSpPr bwMode="auto">
          <a:xfrm>
            <a:off x="484188" y="1143000"/>
            <a:ext cx="1930400" cy="5180013"/>
            <a:chOff x="194" y="672"/>
            <a:chExt cx="1159" cy="3263"/>
          </a:xfrm>
        </p:grpSpPr>
        <p:sp>
          <p:nvSpPr>
            <p:cNvPr id="6" name="AutoShape 3"/>
            <p:cNvSpPr>
              <a:spLocks noChangeAspect="1" noChangeArrowheads="1"/>
            </p:cNvSpPr>
            <p:nvPr/>
          </p:nvSpPr>
          <p:spPr bwMode="auto">
            <a:xfrm>
              <a:off x="194" y="672"/>
              <a:ext cx="1159" cy="3263"/>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7" name="Text Box 4"/>
            <p:cNvSpPr txBox="1">
              <a:spLocks noChangeAspect="1" noChangeArrowheads="1"/>
            </p:cNvSpPr>
            <p:nvPr/>
          </p:nvSpPr>
          <p:spPr bwMode="auto">
            <a:xfrm>
              <a:off x="264" y="687"/>
              <a:ext cx="1013" cy="366"/>
            </a:xfrm>
            <a:prstGeom prst="rect">
              <a:avLst/>
            </a:prstGeom>
            <a:noFill/>
            <a:ln w="9525">
              <a:noFill/>
              <a:miter lim="800000"/>
              <a:headEnd/>
              <a:tailEnd/>
            </a:ln>
            <a:effectLst/>
          </p:spPr>
          <p:txBody>
            <a:bodyPr wrap="none">
              <a:spAutoFit/>
            </a:bodyPr>
            <a:lstStyle/>
            <a:p>
              <a:pPr algn="ctr"/>
              <a:r>
                <a:rPr lang="en-US" sz="1600" dirty="0"/>
                <a:t>Implementation</a:t>
              </a:r>
            </a:p>
            <a:p>
              <a:pPr algn="ctr"/>
              <a:r>
                <a:rPr lang="en-US" sz="1600" dirty="0"/>
                <a:t>Planning</a:t>
              </a:r>
            </a:p>
          </p:txBody>
        </p:sp>
        <p:sp>
          <p:nvSpPr>
            <p:cNvPr id="8" name="Line 5"/>
            <p:cNvSpPr>
              <a:spLocks noChangeAspect="1" noChangeShapeType="1"/>
            </p:cNvSpPr>
            <p:nvPr/>
          </p:nvSpPr>
          <p:spPr bwMode="auto">
            <a:xfrm>
              <a:off x="748" y="1824"/>
              <a:ext cx="0" cy="225"/>
            </a:xfrm>
            <a:prstGeom prst="line">
              <a:avLst/>
            </a:prstGeom>
            <a:noFill/>
            <a:ln w="22225">
              <a:solidFill>
                <a:schemeClr val="tx1"/>
              </a:solidFill>
              <a:round/>
              <a:headEnd/>
              <a:tailEnd type="triangle" w="med" len="med"/>
            </a:ln>
            <a:effectLst/>
          </p:spPr>
          <p:txBody>
            <a:bodyPr/>
            <a:lstStyle/>
            <a:p>
              <a:endParaRPr lang="en-US"/>
            </a:p>
          </p:txBody>
        </p:sp>
        <p:grpSp>
          <p:nvGrpSpPr>
            <p:cNvPr id="9" name="Group 6"/>
            <p:cNvGrpSpPr>
              <a:grpSpLocks noChangeAspect="1"/>
            </p:cNvGrpSpPr>
            <p:nvPr/>
          </p:nvGrpSpPr>
          <p:grpSpPr bwMode="auto">
            <a:xfrm>
              <a:off x="244" y="1020"/>
              <a:ext cx="1058" cy="852"/>
              <a:chOff x="1296" y="864"/>
              <a:chExt cx="1008" cy="912"/>
            </a:xfrm>
          </p:grpSpPr>
          <p:sp>
            <p:nvSpPr>
              <p:cNvPr id="31" name="Rectangle 7"/>
              <p:cNvSpPr>
                <a:spLocks noChangeAspect="1" noChangeArrowheads="1"/>
              </p:cNvSpPr>
              <p:nvPr/>
            </p:nvSpPr>
            <p:spPr bwMode="auto">
              <a:xfrm>
                <a:off x="1296" y="864"/>
                <a:ext cx="1008" cy="912"/>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32" name="Group 8"/>
              <p:cNvGrpSpPr>
                <a:grpSpLocks noChangeAspect="1"/>
              </p:cNvGrpSpPr>
              <p:nvPr/>
            </p:nvGrpSpPr>
            <p:grpSpPr bwMode="auto">
              <a:xfrm>
                <a:off x="1344" y="912"/>
                <a:ext cx="912" cy="240"/>
                <a:chOff x="1344" y="912"/>
                <a:chExt cx="912" cy="240"/>
              </a:xfrm>
            </p:grpSpPr>
            <p:sp>
              <p:nvSpPr>
                <p:cNvPr id="39" name="Rectangle 9"/>
                <p:cNvSpPr>
                  <a:spLocks noChangeAspect="1" noChangeArrowheads="1"/>
                </p:cNvSpPr>
                <p:nvPr/>
              </p:nvSpPr>
              <p:spPr bwMode="auto">
                <a:xfrm>
                  <a:off x="1344" y="912"/>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40" name="Text Box 10"/>
                <p:cNvSpPr txBox="1">
                  <a:spLocks noChangeAspect="1" noChangeArrowheads="1"/>
                </p:cNvSpPr>
                <p:nvPr/>
              </p:nvSpPr>
              <p:spPr bwMode="auto">
                <a:xfrm>
                  <a:off x="1481" y="965"/>
                  <a:ext cx="627" cy="185"/>
                </a:xfrm>
                <a:prstGeom prst="rect">
                  <a:avLst/>
                </a:prstGeom>
                <a:noFill/>
                <a:ln w="9525">
                  <a:noFill/>
                  <a:miter lim="800000"/>
                  <a:headEnd/>
                  <a:tailEnd/>
                </a:ln>
                <a:effectLst/>
              </p:spPr>
              <p:txBody>
                <a:bodyPr wrap="none">
                  <a:spAutoFit/>
                </a:bodyPr>
                <a:lstStyle/>
                <a:p>
                  <a:r>
                    <a:rPr lang="en-US" sz="1200" b="0"/>
                    <a:t>Define Scope</a:t>
                  </a:r>
                </a:p>
              </p:txBody>
            </p:sp>
          </p:grpSp>
          <p:grpSp>
            <p:nvGrpSpPr>
              <p:cNvPr id="33" name="Group 11"/>
              <p:cNvGrpSpPr>
                <a:grpSpLocks noChangeAspect="1"/>
              </p:cNvGrpSpPr>
              <p:nvPr/>
            </p:nvGrpSpPr>
            <p:grpSpPr bwMode="auto">
              <a:xfrm>
                <a:off x="1344" y="1438"/>
                <a:ext cx="912" cy="308"/>
                <a:chOff x="1344" y="1390"/>
                <a:chExt cx="912" cy="308"/>
              </a:xfrm>
            </p:grpSpPr>
            <p:sp>
              <p:nvSpPr>
                <p:cNvPr id="37" name="Rectangle 12"/>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8" name="Text Box 13"/>
                <p:cNvSpPr txBox="1">
                  <a:spLocks noChangeAspect="1" noChangeArrowheads="1"/>
                </p:cNvSpPr>
                <p:nvPr/>
              </p:nvSpPr>
              <p:spPr bwMode="auto">
                <a:xfrm>
                  <a:off x="1412" y="1390"/>
                  <a:ext cx="778" cy="308"/>
                </a:xfrm>
                <a:prstGeom prst="rect">
                  <a:avLst/>
                </a:prstGeom>
                <a:noFill/>
                <a:ln w="9525">
                  <a:noFill/>
                  <a:miter lim="800000"/>
                  <a:headEnd/>
                  <a:tailEnd/>
                </a:ln>
                <a:effectLst/>
              </p:spPr>
              <p:txBody>
                <a:bodyPr wrap="none">
                  <a:spAutoFit/>
                </a:bodyPr>
                <a:lstStyle/>
                <a:p>
                  <a:pPr algn="ctr"/>
                  <a:r>
                    <a:rPr lang="en-US" sz="1200" b="0"/>
                    <a:t>Define Issue </a:t>
                  </a:r>
                </a:p>
                <a:p>
                  <a:pPr algn="ctr"/>
                  <a:r>
                    <a:rPr lang="en-US" sz="1200" b="0"/>
                    <a:t>Tracking Process</a:t>
                  </a:r>
                </a:p>
              </p:txBody>
            </p:sp>
          </p:grpSp>
          <p:grpSp>
            <p:nvGrpSpPr>
              <p:cNvPr id="34" name="Group 14"/>
              <p:cNvGrpSpPr>
                <a:grpSpLocks noChangeAspect="1"/>
              </p:cNvGrpSpPr>
              <p:nvPr/>
            </p:nvGrpSpPr>
            <p:grpSpPr bwMode="auto">
              <a:xfrm>
                <a:off x="1343" y="1167"/>
                <a:ext cx="912" cy="267"/>
                <a:chOff x="1406" y="1167"/>
                <a:chExt cx="912" cy="267"/>
              </a:xfrm>
            </p:grpSpPr>
            <p:sp>
              <p:nvSpPr>
                <p:cNvPr id="35" name="Rectangle 15"/>
                <p:cNvSpPr>
                  <a:spLocks noChangeAspect="1" noChangeArrowheads="1"/>
                </p:cNvSpPr>
                <p:nvPr/>
              </p:nvSpPr>
              <p:spPr bwMode="auto">
                <a:xfrm>
                  <a:off x="1406" y="117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6" name="Text Box 16"/>
                <p:cNvSpPr txBox="1">
                  <a:spLocks noChangeAspect="1" noChangeArrowheads="1"/>
                </p:cNvSpPr>
                <p:nvPr/>
              </p:nvSpPr>
              <p:spPr bwMode="auto">
                <a:xfrm>
                  <a:off x="1461" y="1167"/>
                  <a:ext cx="804" cy="267"/>
                </a:xfrm>
                <a:prstGeom prst="rect">
                  <a:avLst/>
                </a:prstGeom>
                <a:noFill/>
                <a:ln w="9525">
                  <a:noFill/>
                  <a:miter lim="800000"/>
                  <a:headEnd/>
                  <a:tailEnd/>
                </a:ln>
                <a:effectLst/>
              </p:spPr>
              <p:txBody>
                <a:bodyPr wrap="none">
                  <a:spAutoFit/>
                </a:bodyPr>
                <a:lstStyle/>
                <a:p>
                  <a:pPr algn="ctr"/>
                  <a:r>
                    <a:rPr lang="en-US" sz="1000" b="0"/>
                    <a:t>Define </a:t>
                  </a:r>
                </a:p>
                <a:p>
                  <a:pPr algn="ctr"/>
                  <a:r>
                    <a:rPr lang="en-US" sz="1000" b="0"/>
                    <a:t>Implementation Team</a:t>
                  </a:r>
                </a:p>
              </p:txBody>
            </p:sp>
          </p:grpSp>
        </p:grpSp>
        <p:grpSp>
          <p:nvGrpSpPr>
            <p:cNvPr id="10" name="Group 17"/>
            <p:cNvGrpSpPr>
              <a:grpSpLocks noChangeAspect="1"/>
            </p:cNvGrpSpPr>
            <p:nvPr/>
          </p:nvGrpSpPr>
          <p:grpSpPr bwMode="auto">
            <a:xfrm>
              <a:off x="294" y="1998"/>
              <a:ext cx="958" cy="287"/>
              <a:chOff x="1344" y="1390"/>
              <a:chExt cx="912" cy="308"/>
            </a:xfrm>
          </p:grpSpPr>
          <p:sp>
            <p:nvSpPr>
              <p:cNvPr id="29" name="Rectangle 18"/>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0" name="Text Box 19"/>
              <p:cNvSpPr txBox="1">
                <a:spLocks noChangeAspect="1" noChangeArrowheads="1"/>
              </p:cNvSpPr>
              <p:nvPr/>
            </p:nvSpPr>
            <p:spPr bwMode="auto">
              <a:xfrm>
                <a:off x="1454" y="1390"/>
                <a:ext cx="699" cy="308"/>
              </a:xfrm>
              <a:prstGeom prst="rect">
                <a:avLst/>
              </a:prstGeom>
              <a:noFill/>
              <a:ln w="9525">
                <a:noFill/>
                <a:miter lim="800000"/>
                <a:headEnd/>
                <a:tailEnd/>
              </a:ln>
              <a:effectLst/>
            </p:spPr>
            <p:txBody>
              <a:bodyPr wrap="none">
                <a:spAutoFit/>
              </a:bodyPr>
              <a:lstStyle/>
              <a:p>
                <a:pPr algn="ctr"/>
                <a:r>
                  <a:rPr lang="en-US" sz="1200" b="0"/>
                  <a:t>Plan/Conduct</a:t>
                </a:r>
              </a:p>
              <a:p>
                <a:pPr algn="ctr"/>
                <a:r>
                  <a:rPr lang="en-US" sz="1200" b="0"/>
                  <a:t>Kickoff Meeting</a:t>
                </a:r>
              </a:p>
            </p:txBody>
          </p:sp>
        </p:grpSp>
        <p:grpSp>
          <p:nvGrpSpPr>
            <p:cNvPr id="11" name="Group 20"/>
            <p:cNvGrpSpPr>
              <a:grpSpLocks noChangeAspect="1"/>
            </p:cNvGrpSpPr>
            <p:nvPr/>
          </p:nvGrpSpPr>
          <p:grpSpPr bwMode="auto">
            <a:xfrm>
              <a:off x="254" y="2448"/>
              <a:ext cx="1058" cy="1435"/>
              <a:chOff x="1296" y="2448"/>
              <a:chExt cx="1008" cy="1536"/>
            </a:xfrm>
          </p:grpSpPr>
          <p:sp>
            <p:nvSpPr>
              <p:cNvPr id="13" name="Rectangle 21"/>
              <p:cNvSpPr>
                <a:spLocks noChangeAspect="1" noChangeArrowheads="1"/>
              </p:cNvSpPr>
              <p:nvPr/>
            </p:nvSpPr>
            <p:spPr bwMode="auto">
              <a:xfrm>
                <a:off x="1296" y="2448"/>
                <a:ext cx="1008" cy="1536"/>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14" name="Group 22"/>
              <p:cNvGrpSpPr>
                <a:grpSpLocks noChangeAspect="1"/>
              </p:cNvGrpSpPr>
              <p:nvPr/>
            </p:nvGrpSpPr>
            <p:grpSpPr bwMode="auto">
              <a:xfrm>
                <a:off x="1344" y="2492"/>
                <a:ext cx="912" cy="308"/>
                <a:chOff x="1344" y="1388"/>
                <a:chExt cx="912" cy="308"/>
              </a:xfrm>
            </p:grpSpPr>
            <p:sp>
              <p:nvSpPr>
                <p:cNvPr id="27" name="Rectangle 23"/>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8" name="Text Box 24"/>
                <p:cNvSpPr txBox="1">
                  <a:spLocks noChangeAspect="1" noChangeArrowheads="1"/>
                </p:cNvSpPr>
                <p:nvPr/>
              </p:nvSpPr>
              <p:spPr bwMode="auto">
                <a:xfrm>
                  <a:off x="1499" y="1388"/>
                  <a:ext cx="619" cy="308"/>
                </a:xfrm>
                <a:prstGeom prst="rect">
                  <a:avLst/>
                </a:prstGeom>
                <a:noFill/>
                <a:ln w="9525">
                  <a:noFill/>
                  <a:miter lim="800000"/>
                  <a:headEnd/>
                  <a:tailEnd/>
                </a:ln>
                <a:effectLst/>
              </p:spPr>
              <p:txBody>
                <a:bodyPr wrap="none">
                  <a:spAutoFit/>
                </a:bodyPr>
                <a:lstStyle/>
                <a:p>
                  <a:pPr algn="ctr"/>
                  <a:r>
                    <a:rPr lang="en-US" sz="1200" b="0"/>
                    <a:t>Plan/Install </a:t>
                  </a:r>
                </a:p>
                <a:p>
                  <a:pPr algn="ctr"/>
                  <a:r>
                    <a:rPr lang="en-US" sz="1200" b="0"/>
                    <a:t>Infrastructure</a:t>
                  </a:r>
                </a:p>
              </p:txBody>
            </p:sp>
          </p:grpSp>
          <p:grpSp>
            <p:nvGrpSpPr>
              <p:cNvPr id="15" name="Group 25"/>
              <p:cNvGrpSpPr>
                <a:grpSpLocks noChangeAspect="1"/>
              </p:cNvGrpSpPr>
              <p:nvPr/>
            </p:nvGrpSpPr>
            <p:grpSpPr bwMode="auto">
              <a:xfrm>
                <a:off x="1344" y="2782"/>
                <a:ext cx="912" cy="308"/>
                <a:chOff x="1344" y="1390"/>
                <a:chExt cx="912" cy="308"/>
              </a:xfrm>
            </p:grpSpPr>
            <p:sp>
              <p:nvSpPr>
                <p:cNvPr id="25" name="Rectangle 26"/>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6" name="Text Box 27"/>
                <p:cNvSpPr txBox="1">
                  <a:spLocks noChangeAspect="1" noChangeArrowheads="1"/>
                </p:cNvSpPr>
                <p:nvPr/>
              </p:nvSpPr>
              <p:spPr bwMode="auto">
                <a:xfrm>
                  <a:off x="1488" y="1390"/>
                  <a:ext cx="647" cy="308"/>
                </a:xfrm>
                <a:prstGeom prst="rect">
                  <a:avLst/>
                </a:prstGeom>
                <a:noFill/>
                <a:ln w="9525">
                  <a:noFill/>
                  <a:miter lim="800000"/>
                  <a:headEnd/>
                  <a:tailEnd/>
                </a:ln>
                <a:effectLst/>
              </p:spPr>
              <p:txBody>
                <a:bodyPr wrap="none">
                  <a:spAutoFit/>
                </a:bodyPr>
                <a:lstStyle/>
                <a:p>
                  <a:pPr algn="ctr"/>
                  <a:r>
                    <a:rPr lang="en-US" sz="1200" b="0"/>
                    <a:t>Plan Legacy</a:t>
                  </a:r>
                </a:p>
                <a:p>
                  <a:pPr algn="ctr"/>
                  <a:r>
                    <a:rPr lang="en-US" sz="1200" b="0"/>
                    <a:t>Load Strategy</a:t>
                  </a:r>
                </a:p>
              </p:txBody>
            </p:sp>
          </p:grpSp>
          <p:grpSp>
            <p:nvGrpSpPr>
              <p:cNvPr id="16" name="Group 28"/>
              <p:cNvGrpSpPr>
                <a:grpSpLocks noChangeAspect="1"/>
              </p:cNvGrpSpPr>
              <p:nvPr/>
            </p:nvGrpSpPr>
            <p:grpSpPr bwMode="auto">
              <a:xfrm>
                <a:off x="1344" y="3070"/>
                <a:ext cx="912" cy="308"/>
                <a:chOff x="1344" y="1390"/>
                <a:chExt cx="912" cy="308"/>
              </a:xfrm>
            </p:grpSpPr>
            <p:sp>
              <p:nvSpPr>
                <p:cNvPr id="23" name="Rectangle 29"/>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4" name="Text Box 30"/>
                <p:cNvSpPr txBox="1">
                  <a:spLocks noChangeAspect="1" noChangeArrowheads="1"/>
                </p:cNvSpPr>
                <p:nvPr/>
              </p:nvSpPr>
              <p:spPr bwMode="auto">
                <a:xfrm>
                  <a:off x="1454" y="1390"/>
                  <a:ext cx="724" cy="308"/>
                </a:xfrm>
                <a:prstGeom prst="rect">
                  <a:avLst/>
                </a:prstGeom>
                <a:noFill/>
                <a:ln w="9525">
                  <a:noFill/>
                  <a:miter lim="800000"/>
                  <a:headEnd/>
                  <a:tailEnd/>
                </a:ln>
                <a:effectLst/>
              </p:spPr>
              <p:txBody>
                <a:bodyPr wrap="none">
                  <a:spAutoFit/>
                </a:bodyPr>
                <a:lstStyle/>
                <a:p>
                  <a:pPr algn="ctr"/>
                  <a:r>
                    <a:rPr lang="en-US" sz="1200" b="0"/>
                    <a:t>Plan </a:t>
                  </a:r>
                </a:p>
                <a:p>
                  <a:pPr algn="ctr"/>
                  <a:r>
                    <a:rPr lang="en-US" sz="1200" b="0"/>
                    <a:t>Rollout Strategy</a:t>
                  </a:r>
                </a:p>
              </p:txBody>
            </p:sp>
          </p:grpSp>
          <p:grpSp>
            <p:nvGrpSpPr>
              <p:cNvPr id="17" name="Group 31"/>
              <p:cNvGrpSpPr>
                <a:grpSpLocks noChangeAspect="1"/>
              </p:cNvGrpSpPr>
              <p:nvPr/>
            </p:nvGrpSpPr>
            <p:grpSpPr bwMode="auto">
              <a:xfrm>
                <a:off x="1344" y="3356"/>
                <a:ext cx="929" cy="308"/>
                <a:chOff x="1344" y="1388"/>
                <a:chExt cx="929" cy="308"/>
              </a:xfrm>
            </p:grpSpPr>
            <p:sp>
              <p:nvSpPr>
                <p:cNvPr id="21" name="Rectangle 32"/>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2" name="Text Box 33"/>
                <p:cNvSpPr txBox="1">
                  <a:spLocks noChangeAspect="1" noChangeArrowheads="1"/>
                </p:cNvSpPr>
                <p:nvPr/>
              </p:nvSpPr>
              <p:spPr bwMode="auto">
                <a:xfrm>
                  <a:off x="1367" y="1388"/>
                  <a:ext cx="906" cy="308"/>
                </a:xfrm>
                <a:prstGeom prst="rect">
                  <a:avLst/>
                </a:prstGeom>
                <a:noFill/>
                <a:ln w="9525">
                  <a:noFill/>
                  <a:miter lim="800000"/>
                  <a:headEnd/>
                  <a:tailEnd/>
                </a:ln>
                <a:effectLst/>
              </p:spPr>
              <p:txBody>
                <a:bodyPr wrap="none">
                  <a:spAutoFit/>
                </a:bodyPr>
                <a:lstStyle/>
                <a:p>
                  <a:pPr algn="ctr"/>
                  <a:r>
                    <a:rPr lang="en-US" sz="1200" b="0"/>
                    <a:t>Plan Communication</a:t>
                  </a:r>
                </a:p>
                <a:p>
                  <a:pPr algn="ctr"/>
                  <a:r>
                    <a:rPr lang="en-US" sz="1200" b="0"/>
                    <a:t>Approach</a:t>
                  </a:r>
                </a:p>
              </p:txBody>
            </p:sp>
          </p:grpSp>
          <p:grpSp>
            <p:nvGrpSpPr>
              <p:cNvPr id="18" name="Group 34"/>
              <p:cNvGrpSpPr>
                <a:grpSpLocks noChangeAspect="1"/>
              </p:cNvGrpSpPr>
              <p:nvPr/>
            </p:nvGrpSpPr>
            <p:grpSpPr bwMode="auto">
              <a:xfrm>
                <a:off x="1344" y="3644"/>
                <a:ext cx="912" cy="308"/>
                <a:chOff x="1344" y="1388"/>
                <a:chExt cx="912" cy="308"/>
              </a:xfrm>
            </p:grpSpPr>
            <p:sp>
              <p:nvSpPr>
                <p:cNvPr id="19" name="Rectangle 35"/>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0" name="Text Box 36"/>
                <p:cNvSpPr txBox="1">
                  <a:spLocks noChangeAspect="1" noChangeArrowheads="1"/>
                </p:cNvSpPr>
                <p:nvPr/>
              </p:nvSpPr>
              <p:spPr bwMode="auto">
                <a:xfrm>
                  <a:off x="1544" y="1388"/>
                  <a:ext cx="554" cy="308"/>
                </a:xfrm>
                <a:prstGeom prst="rect">
                  <a:avLst/>
                </a:prstGeom>
                <a:noFill/>
                <a:ln w="9525">
                  <a:noFill/>
                  <a:miter lim="800000"/>
                  <a:headEnd/>
                  <a:tailEnd/>
                </a:ln>
                <a:effectLst/>
              </p:spPr>
              <p:txBody>
                <a:bodyPr wrap="none">
                  <a:spAutoFit/>
                </a:bodyPr>
                <a:lstStyle/>
                <a:p>
                  <a:pPr algn="ctr"/>
                  <a:r>
                    <a:rPr lang="en-US" sz="1200" b="0"/>
                    <a:t>Plan Data</a:t>
                  </a:r>
                </a:p>
                <a:p>
                  <a:pPr algn="ctr"/>
                  <a:r>
                    <a:rPr lang="en-US" sz="1200" b="0"/>
                    <a:t>Preparation</a:t>
                  </a:r>
                </a:p>
              </p:txBody>
            </p:sp>
          </p:grpSp>
        </p:grpSp>
        <p:sp>
          <p:nvSpPr>
            <p:cNvPr id="12" name="Line 37"/>
            <p:cNvSpPr>
              <a:spLocks noChangeAspect="1" noChangeShapeType="1"/>
            </p:cNvSpPr>
            <p:nvPr/>
          </p:nvSpPr>
          <p:spPr bwMode="auto">
            <a:xfrm>
              <a:off x="748" y="2246"/>
              <a:ext cx="0" cy="225"/>
            </a:xfrm>
            <a:prstGeom prst="line">
              <a:avLst/>
            </a:prstGeom>
            <a:noFill/>
            <a:ln w="22225">
              <a:solidFill>
                <a:schemeClr val="tx1"/>
              </a:solidFill>
              <a:round/>
              <a:headEnd/>
              <a:tailEnd type="triangle" w="med" len="med"/>
            </a:ln>
            <a:effectLst/>
          </p:spPr>
          <p:txBody>
            <a:bodyPr/>
            <a:lstStyle/>
            <a:p>
              <a:endParaRPr lang="en-US"/>
            </a:p>
          </p:txBody>
        </p:sp>
      </p:grpSp>
      <p:sp>
        <p:nvSpPr>
          <p:cNvPr id="41" name="Text Box 39"/>
          <p:cNvSpPr txBox="1">
            <a:spLocks noChangeArrowheads="1"/>
          </p:cNvSpPr>
          <p:nvPr/>
        </p:nvSpPr>
        <p:spPr bwMode="auto">
          <a:xfrm>
            <a:off x="2806700" y="1412875"/>
            <a:ext cx="3268663" cy="3759200"/>
          </a:xfrm>
          <a:prstGeom prst="rect">
            <a:avLst/>
          </a:prstGeom>
          <a:noFill/>
          <a:ln w="9525">
            <a:noFill/>
            <a:miter lim="800000"/>
            <a:headEnd/>
            <a:tailEnd/>
          </a:ln>
          <a:effectLst/>
        </p:spPr>
        <p:txBody>
          <a:bodyPr wrap="none">
            <a:spAutoFit/>
          </a:bodyPr>
          <a:lstStyle/>
          <a:p>
            <a:pPr marL="165100" indent="-165100"/>
            <a:r>
              <a:rPr lang="en-US" sz="1600" u="sng">
                <a:latin typeface="Times New Roman" pitchFamily="18" charset="0"/>
              </a:rPr>
              <a:t>Plan Training Strategy</a:t>
            </a:r>
          </a:p>
          <a:p>
            <a:pPr marL="165100" indent="-165100">
              <a:buFontTx/>
              <a:buChar char="•"/>
            </a:pPr>
            <a:r>
              <a:rPr lang="en-US" sz="1600" b="0">
                <a:latin typeface="Times New Roman" pitchFamily="18" charset="0"/>
              </a:rPr>
              <a:t>Define Approach</a:t>
            </a:r>
          </a:p>
          <a:p>
            <a:pPr marL="165100" indent="-165100">
              <a:buFontTx/>
              <a:buChar char="•"/>
            </a:pPr>
            <a:r>
              <a:rPr lang="en-US" sz="1600" b="0">
                <a:latin typeface="Times New Roman" pitchFamily="18" charset="0"/>
              </a:rPr>
              <a:t>Identify Participant Roles</a:t>
            </a:r>
          </a:p>
          <a:p>
            <a:pPr marL="165100" indent="-165100">
              <a:buFontTx/>
              <a:buChar char="•"/>
            </a:pPr>
            <a:r>
              <a:rPr lang="en-US" sz="1600" b="0">
                <a:latin typeface="Times New Roman" pitchFamily="18" charset="0"/>
              </a:rPr>
              <a:t>Develop Timeline</a:t>
            </a:r>
          </a:p>
          <a:p>
            <a:pPr marL="165100" indent="-165100">
              <a:buFontTx/>
              <a:buChar char="•"/>
            </a:pPr>
            <a:r>
              <a:rPr lang="en-US" sz="1600" b="0">
                <a:latin typeface="Times New Roman" pitchFamily="18" charset="0"/>
              </a:rPr>
              <a:t>Confirm Material Requirements</a:t>
            </a:r>
          </a:p>
          <a:p>
            <a:pPr marL="165100" indent="-165100">
              <a:buFontTx/>
              <a:buChar char="•"/>
            </a:pPr>
            <a:endParaRPr lang="en-US" sz="1600" b="0">
              <a:latin typeface="Times New Roman" pitchFamily="18" charset="0"/>
            </a:endParaRPr>
          </a:p>
          <a:p>
            <a:pPr marL="165100" indent="-165100"/>
            <a:r>
              <a:rPr lang="en-US" sz="1600" u="sng">
                <a:latin typeface="Times New Roman" pitchFamily="18" charset="0"/>
              </a:rPr>
              <a:t>Plan Testing Strategy</a:t>
            </a:r>
          </a:p>
          <a:p>
            <a:pPr marL="165100" indent="-165100">
              <a:buFontTx/>
              <a:buChar char="•"/>
            </a:pPr>
            <a:r>
              <a:rPr lang="en-US" sz="1600" b="0">
                <a:latin typeface="Times New Roman" pitchFamily="18" charset="0"/>
              </a:rPr>
              <a:t>Define Testing Approach &amp; Tools</a:t>
            </a:r>
          </a:p>
          <a:p>
            <a:pPr marL="165100" indent="-165100">
              <a:buFontTx/>
              <a:buChar char="•"/>
            </a:pPr>
            <a:r>
              <a:rPr lang="en-US" sz="1600" b="0">
                <a:latin typeface="Times New Roman" pitchFamily="18" charset="0"/>
              </a:rPr>
              <a:t>Define Timeline</a:t>
            </a:r>
          </a:p>
          <a:p>
            <a:pPr marL="165100" indent="-165100">
              <a:buFontTx/>
              <a:buChar char="•"/>
            </a:pPr>
            <a:r>
              <a:rPr lang="en-US" sz="1600" b="0">
                <a:latin typeface="Times New Roman" pitchFamily="18" charset="0"/>
              </a:rPr>
              <a:t>Identify Testing Resources &amp; Roles</a:t>
            </a:r>
          </a:p>
          <a:p>
            <a:pPr marL="566738" lvl="1" indent="-109538">
              <a:buFontTx/>
              <a:buChar char="•"/>
            </a:pPr>
            <a:r>
              <a:rPr lang="en-US" sz="1600" b="0">
                <a:latin typeface="Times New Roman" pitchFamily="18" charset="0"/>
              </a:rPr>
              <a:t>Integration</a:t>
            </a:r>
          </a:p>
          <a:p>
            <a:pPr marL="566738" lvl="1" indent="-109538">
              <a:buFontTx/>
              <a:buChar char="•"/>
            </a:pPr>
            <a:r>
              <a:rPr lang="en-US" sz="1600" b="0">
                <a:latin typeface="Times New Roman" pitchFamily="18" charset="0"/>
              </a:rPr>
              <a:t>Business Process</a:t>
            </a:r>
          </a:p>
          <a:p>
            <a:pPr marL="566738" lvl="1" indent="-109538">
              <a:buFontTx/>
              <a:buChar char="•"/>
            </a:pPr>
            <a:r>
              <a:rPr lang="en-US" sz="1600" b="0">
                <a:latin typeface="Times New Roman" pitchFamily="18" charset="0"/>
              </a:rPr>
              <a:t>Data &amp; Reporting</a:t>
            </a:r>
          </a:p>
          <a:p>
            <a:pPr marL="165100" indent="-165100"/>
            <a:endParaRPr lang="en-US" sz="1600" b="0">
              <a:latin typeface="Times New Roman" pitchFamily="18" charset="0"/>
            </a:endParaRPr>
          </a:p>
          <a:p>
            <a:pPr marL="165100" indent="-165100">
              <a:buFontTx/>
              <a:buChar char="•"/>
            </a:pPr>
            <a:endParaRPr lang="en-US" sz="1600" b="0">
              <a:latin typeface="Times New Roman" pitchFamily="18" charset="0"/>
            </a:endParaRPr>
          </a:p>
        </p:txBody>
      </p:sp>
      <p:sp>
        <p:nvSpPr>
          <p:cNvPr id="42" name="Text Box 40"/>
          <p:cNvSpPr txBox="1">
            <a:spLocks noChangeArrowheads="1"/>
          </p:cNvSpPr>
          <p:nvPr/>
        </p:nvSpPr>
        <p:spPr bwMode="auto">
          <a:xfrm>
            <a:off x="6321425" y="2971800"/>
            <a:ext cx="2901950" cy="3270250"/>
          </a:xfrm>
          <a:prstGeom prst="rect">
            <a:avLst/>
          </a:prstGeom>
          <a:noFill/>
          <a:ln w="9525">
            <a:noFill/>
            <a:miter lim="800000"/>
            <a:headEnd/>
            <a:tailEnd/>
          </a:ln>
          <a:effectLst/>
        </p:spPr>
        <p:txBody>
          <a:bodyPr wrap="none">
            <a:spAutoFit/>
          </a:bodyPr>
          <a:lstStyle/>
          <a:p>
            <a:pPr marL="165100" indent="-165100"/>
            <a:r>
              <a:rPr lang="en-US" sz="1600" u="sng">
                <a:solidFill>
                  <a:srgbClr val="339966"/>
                </a:solidFill>
                <a:latin typeface="Times New Roman" pitchFamily="18" charset="0"/>
              </a:rPr>
              <a:t>Deliverables</a:t>
            </a:r>
          </a:p>
          <a:p>
            <a:pPr marL="165100" indent="-165100">
              <a:buFontTx/>
              <a:buChar char="•"/>
            </a:pPr>
            <a:r>
              <a:rPr lang="en-US" sz="1600" b="0">
                <a:solidFill>
                  <a:srgbClr val="339966"/>
                </a:solidFill>
                <a:latin typeface="Times New Roman" pitchFamily="18" charset="0"/>
              </a:rPr>
              <a:t>Kickoff Presentation</a:t>
            </a:r>
          </a:p>
          <a:p>
            <a:pPr marL="165100" indent="-165100">
              <a:buFontTx/>
              <a:buChar char="•"/>
            </a:pPr>
            <a:r>
              <a:rPr lang="en-US" sz="1600" b="0">
                <a:solidFill>
                  <a:srgbClr val="339966"/>
                </a:solidFill>
                <a:latin typeface="Times New Roman" pitchFamily="18" charset="0"/>
              </a:rPr>
              <a:t>Issue Tracking System</a:t>
            </a:r>
          </a:p>
          <a:p>
            <a:pPr marL="165100" indent="-165100">
              <a:buFontTx/>
              <a:buChar char="•"/>
            </a:pPr>
            <a:r>
              <a:rPr lang="en-US" sz="1600" b="0">
                <a:solidFill>
                  <a:srgbClr val="339966"/>
                </a:solidFill>
                <a:latin typeface="Times New Roman" pitchFamily="18" charset="0"/>
              </a:rPr>
              <a:t>Project Plan</a:t>
            </a:r>
          </a:p>
          <a:p>
            <a:pPr marL="165100" indent="-165100">
              <a:buFontTx/>
              <a:buChar char="•"/>
            </a:pPr>
            <a:r>
              <a:rPr lang="en-US" sz="1600" b="0">
                <a:solidFill>
                  <a:srgbClr val="339966"/>
                </a:solidFill>
                <a:latin typeface="Times New Roman" pitchFamily="18" charset="0"/>
              </a:rPr>
              <a:t>Project Org Chart with R&amp;R</a:t>
            </a:r>
          </a:p>
          <a:p>
            <a:pPr marL="165100" indent="-165100">
              <a:buFontTx/>
              <a:buChar char="•"/>
            </a:pPr>
            <a:r>
              <a:rPr lang="en-US" sz="1600" b="0">
                <a:solidFill>
                  <a:srgbClr val="339966"/>
                </a:solidFill>
                <a:latin typeface="Times New Roman" pitchFamily="18" charset="0"/>
              </a:rPr>
              <a:t>Sample Demo Script (optional)</a:t>
            </a:r>
          </a:p>
          <a:p>
            <a:pPr marL="165100" indent="-165100">
              <a:buFontTx/>
              <a:buChar char="•"/>
            </a:pPr>
            <a:r>
              <a:rPr lang="en-US" sz="1600" b="0">
                <a:solidFill>
                  <a:srgbClr val="339966"/>
                </a:solidFill>
                <a:latin typeface="Times New Roman" pitchFamily="18" charset="0"/>
              </a:rPr>
              <a:t>Statement of Scope</a:t>
            </a:r>
          </a:p>
          <a:p>
            <a:pPr marL="165100" indent="-165100">
              <a:buFontTx/>
              <a:buChar char="•"/>
            </a:pPr>
            <a:r>
              <a:rPr lang="en-US" sz="1600" b="0">
                <a:solidFill>
                  <a:srgbClr val="339966"/>
                </a:solidFill>
                <a:latin typeface="Times New Roman" pitchFamily="18" charset="0"/>
              </a:rPr>
              <a:t>Legacy Load Plan</a:t>
            </a:r>
          </a:p>
          <a:p>
            <a:pPr marL="165100" indent="-165100">
              <a:buFontTx/>
              <a:buChar char="•"/>
            </a:pPr>
            <a:r>
              <a:rPr lang="en-US" sz="1600" b="0">
                <a:solidFill>
                  <a:srgbClr val="339966"/>
                </a:solidFill>
                <a:latin typeface="Times New Roman" pitchFamily="18" charset="0"/>
              </a:rPr>
              <a:t>Rollout Strategy Plan</a:t>
            </a:r>
          </a:p>
          <a:p>
            <a:pPr marL="165100" indent="-165100">
              <a:buFontTx/>
              <a:buChar char="•"/>
            </a:pPr>
            <a:r>
              <a:rPr lang="en-US" sz="1600" b="0">
                <a:solidFill>
                  <a:srgbClr val="339966"/>
                </a:solidFill>
                <a:latin typeface="Times New Roman" pitchFamily="18" charset="0"/>
              </a:rPr>
              <a:t>Communication Plan</a:t>
            </a:r>
          </a:p>
          <a:p>
            <a:pPr marL="165100" indent="-165100">
              <a:buFontTx/>
              <a:buChar char="•"/>
            </a:pPr>
            <a:r>
              <a:rPr lang="en-US" sz="1600" b="0">
                <a:solidFill>
                  <a:srgbClr val="339966"/>
                </a:solidFill>
                <a:latin typeface="Times New Roman" pitchFamily="18" charset="0"/>
              </a:rPr>
              <a:t>Training Plan</a:t>
            </a:r>
          </a:p>
          <a:p>
            <a:pPr marL="165100" indent="-165100">
              <a:buFontTx/>
              <a:buChar char="•"/>
            </a:pPr>
            <a:r>
              <a:rPr lang="en-US" sz="1600" b="0">
                <a:solidFill>
                  <a:srgbClr val="339966"/>
                </a:solidFill>
                <a:latin typeface="Times New Roman" pitchFamily="18" charset="0"/>
              </a:rPr>
              <a:t>Testing Plan</a:t>
            </a:r>
          </a:p>
          <a:p>
            <a:pPr marL="165100" indent="-165100">
              <a:buFontTx/>
              <a:buChar char="•"/>
            </a:pPr>
            <a:r>
              <a:rPr lang="en-US" sz="1600" b="0">
                <a:solidFill>
                  <a:srgbClr val="339966"/>
                </a:solidFill>
                <a:latin typeface="Times New Roman" pitchFamily="18" charset="0"/>
              </a:rPr>
              <a:t>Status Report Template </a:t>
            </a:r>
          </a:p>
        </p:txBody>
      </p:sp>
      <p:sp>
        <p:nvSpPr>
          <p:cNvPr id="43" name="Slide Number Placeholder 42"/>
          <p:cNvSpPr>
            <a:spLocks noGrp="1"/>
          </p:cNvSpPr>
          <p:nvPr>
            <p:ph type="sldNum" sz="quarter" idx="10"/>
          </p:nvPr>
        </p:nvSpPr>
        <p:spPr/>
        <p:txBody>
          <a:bodyPr/>
          <a:lstStyle/>
          <a:p>
            <a:fld id="{52818F98-A04E-4F9D-9318-76A5AEE7607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Implementation – Keys to Success</a:t>
            </a:r>
            <a:endParaRPr lang="en-US" sz="3200" dirty="0"/>
          </a:p>
        </p:txBody>
      </p:sp>
      <p:grpSp>
        <p:nvGrpSpPr>
          <p:cNvPr id="4" name="Group 2"/>
          <p:cNvGrpSpPr>
            <a:grpSpLocks/>
          </p:cNvGrpSpPr>
          <p:nvPr/>
        </p:nvGrpSpPr>
        <p:grpSpPr bwMode="auto">
          <a:xfrm>
            <a:off x="323850" y="1143000"/>
            <a:ext cx="1931988" cy="5180013"/>
            <a:chOff x="194" y="672"/>
            <a:chExt cx="1159" cy="3263"/>
          </a:xfrm>
        </p:grpSpPr>
        <p:sp>
          <p:nvSpPr>
            <p:cNvPr id="5" name="AutoShape 3"/>
            <p:cNvSpPr>
              <a:spLocks noChangeAspect="1" noChangeArrowheads="1"/>
            </p:cNvSpPr>
            <p:nvPr/>
          </p:nvSpPr>
          <p:spPr bwMode="auto">
            <a:xfrm>
              <a:off x="194" y="672"/>
              <a:ext cx="1159" cy="3263"/>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 name="Text Box 4"/>
            <p:cNvSpPr txBox="1">
              <a:spLocks noChangeAspect="1" noChangeArrowheads="1"/>
            </p:cNvSpPr>
            <p:nvPr/>
          </p:nvSpPr>
          <p:spPr bwMode="auto">
            <a:xfrm>
              <a:off x="264" y="687"/>
              <a:ext cx="1012" cy="366"/>
            </a:xfrm>
            <a:prstGeom prst="rect">
              <a:avLst/>
            </a:prstGeom>
            <a:noFill/>
            <a:ln w="9525">
              <a:noFill/>
              <a:miter lim="800000"/>
              <a:headEnd/>
              <a:tailEnd/>
            </a:ln>
            <a:effectLst/>
          </p:spPr>
          <p:txBody>
            <a:bodyPr wrap="none">
              <a:spAutoFit/>
            </a:bodyPr>
            <a:lstStyle/>
            <a:p>
              <a:pPr algn="ctr"/>
              <a:r>
                <a:rPr lang="en-US" sz="1600"/>
                <a:t>Implementation</a:t>
              </a:r>
            </a:p>
            <a:p>
              <a:pPr algn="ctr"/>
              <a:r>
                <a:rPr lang="en-US" sz="1600"/>
                <a:t>Planning</a:t>
              </a:r>
            </a:p>
          </p:txBody>
        </p:sp>
        <p:sp>
          <p:nvSpPr>
            <p:cNvPr id="7" name="Line 5"/>
            <p:cNvSpPr>
              <a:spLocks noChangeAspect="1" noChangeShapeType="1"/>
            </p:cNvSpPr>
            <p:nvPr/>
          </p:nvSpPr>
          <p:spPr bwMode="auto">
            <a:xfrm>
              <a:off x="748" y="1824"/>
              <a:ext cx="0" cy="225"/>
            </a:xfrm>
            <a:prstGeom prst="line">
              <a:avLst/>
            </a:prstGeom>
            <a:noFill/>
            <a:ln w="22225">
              <a:solidFill>
                <a:schemeClr val="tx1"/>
              </a:solidFill>
              <a:round/>
              <a:headEnd/>
              <a:tailEnd type="triangle" w="med" len="med"/>
            </a:ln>
            <a:effectLst/>
          </p:spPr>
          <p:txBody>
            <a:bodyPr/>
            <a:lstStyle/>
            <a:p>
              <a:endParaRPr lang="en-US"/>
            </a:p>
          </p:txBody>
        </p:sp>
        <p:grpSp>
          <p:nvGrpSpPr>
            <p:cNvPr id="8" name="Group 6"/>
            <p:cNvGrpSpPr>
              <a:grpSpLocks noChangeAspect="1"/>
            </p:cNvGrpSpPr>
            <p:nvPr/>
          </p:nvGrpSpPr>
          <p:grpSpPr bwMode="auto">
            <a:xfrm>
              <a:off x="244" y="1020"/>
              <a:ext cx="1058" cy="852"/>
              <a:chOff x="1296" y="864"/>
              <a:chExt cx="1008" cy="912"/>
            </a:xfrm>
          </p:grpSpPr>
          <p:sp>
            <p:nvSpPr>
              <p:cNvPr id="30" name="Rectangle 7"/>
              <p:cNvSpPr>
                <a:spLocks noChangeAspect="1" noChangeArrowheads="1"/>
              </p:cNvSpPr>
              <p:nvPr/>
            </p:nvSpPr>
            <p:spPr bwMode="auto">
              <a:xfrm>
                <a:off x="1296" y="864"/>
                <a:ext cx="1008" cy="912"/>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31" name="Group 8"/>
              <p:cNvGrpSpPr>
                <a:grpSpLocks noChangeAspect="1"/>
              </p:cNvGrpSpPr>
              <p:nvPr/>
            </p:nvGrpSpPr>
            <p:grpSpPr bwMode="auto">
              <a:xfrm>
                <a:off x="1344" y="912"/>
                <a:ext cx="912" cy="240"/>
                <a:chOff x="1344" y="912"/>
                <a:chExt cx="912" cy="240"/>
              </a:xfrm>
            </p:grpSpPr>
            <p:sp>
              <p:nvSpPr>
                <p:cNvPr id="38" name="Rectangle 9"/>
                <p:cNvSpPr>
                  <a:spLocks noChangeAspect="1" noChangeArrowheads="1"/>
                </p:cNvSpPr>
                <p:nvPr/>
              </p:nvSpPr>
              <p:spPr bwMode="auto">
                <a:xfrm>
                  <a:off x="1344" y="912"/>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9" name="Text Box 10"/>
                <p:cNvSpPr txBox="1">
                  <a:spLocks noChangeAspect="1" noChangeArrowheads="1"/>
                </p:cNvSpPr>
                <p:nvPr/>
              </p:nvSpPr>
              <p:spPr bwMode="auto">
                <a:xfrm>
                  <a:off x="1481" y="965"/>
                  <a:ext cx="627" cy="185"/>
                </a:xfrm>
                <a:prstGeom prst="rect">
                  <a:avLst/>
                </a:prstGeom>
                <a:noFill/>
                <a:ln w="9525">
                  <a:noFill/>
                  <a:miter lim="800000"/>
                  <a:headEnd/>
                  <a:tailEnd/>
                </a:ln>
                <a:effectLst/>
              </p:spPr>
              <p:txBody>
                <a:bodyPr wrap="none">
                  <a:spAutoFit/>
                </a:bodyPr>
                <a:lstStyle/>
                <a:p>
                  <a:r>
                    <a:rPr lang="en-US" sz="1200" b="0" dirty="0"/>
                    <a:t>Define Scope</a:t>
                  </a:r>
                </a:p>
              </p:txBody>
            </p:sp>
          </p:grpSp>
          <p:grpSp>
            <p:nvGrpSpPr>
              <p:cNvPr id="32" name="Group 11"/>
              <p:cNvGrpSpPr>
                <a:grpSpLocks noChangeAspect="1"/>
              </p:cNvGrpSpPr>
              <p:nvPr/>
            </p:nvGrpSpPr>
            <p:grpSpPr bwMode="auto">
              <a:xfrm>
                <a:off x="1344" y="1438"/>
                <a:ext cx="912" cy="308"/>
                <a:chOff x="1344" y="1390"/>
                <a:chExt cx="912" cy="308"/>
              </a:xfrm>
            </p:grpSpPr>
            <p:sp>
              <p:nvSpPr>
                <p:cNvPr id="36" name="Rectangle 12"/>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7" name="Text Box 13"/>
                <p:cNvSpPr txBox="1">
                  <a:spLocks noChangeAspect="1" noChangeArrowheads="1"/>
                </p:cNvSpPr>
                <p:nvPr/>
              </p:nvSpPr>
              <p:spPr bwMode="auto">
                <a:xfrm>
                  <a:off x="1412" y="1390"/>
                  <a:ext cx="778" cy="308"/>
                </a:xfrm>
                <a:prstGeom prst="rect">
                  <a:avLst/>
                </a:prstGeom>
                <a:noFill/>
                <a:ln w="9525">
                  <a:noFill/>
                  <a:miter lim="800000"/>
                  <a:headEnd/>
                  <a:tailEnd/>
                </a:ln>
                <a:effectLst/>
              </p:spPr>
              <p:txBody>
                <a:bodyPr wrap="none">
                  <a:spAutoFit/>
                </a:bodyPr>
                <a:lstStyle/>
                <a:p>
                  <a:pPr algn="ctr"/>
                  <a:r>
                    <a:rPr lang="en-US" sz="1200" b="0"/>
                    <a:t>Define Issue </a:t>
                  </a:r>
                </a:p>
                <a:p>
                  <a:pPr algn="ctr"/>
                  <a:r>
                    <a:rPr lang="en-US" sz="1200" b="0"/>
                    <a:t>Tracking Process</a:t>
                  </a:r>
                </a:p>
              </p:txBody>
            </p:sp>
          </p:grpSp>
          <p:grpSp>
            <p:nvGrpSpPr>
              <p:cNvPr id="33" name="Group 14"/>
              <p:cNvGrpSpPr>
                <a:grpSpLocks noChangeAspect="1"/>
              </p:cNvGrpSpPr>
              <p:nvPr/>
            </p:nvGrpSpPr>
            <p:grpSpPr bwMode="auto">
              <a:xfrm>
                <a:off x="1343" y="1167"/>
                <a:ext cx="912" cy="267"/>
                <a:chOff x="1406" y="1167"/>
                <a:chExt cx="912" cy="267"/>
              </a:xfrm>
            </p:grpSpPr>
            <p:sp>
              <p:nvSpPr>
                <p:cNvPr id="34" name="Rectangle 15"/>
                <p:cNvSpPr>
                  <a:spLocks noChangeAspect="1" noChangeArrowheads="1"/>
                </p:cNvSpPr>
                <p:nvPr/>
              </p:nvSpPr>
              <p:spPr bwMode="auto">
                <a:xfrm>
                  <a:off x="1406" y="117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5" name="Text Box 16"/>
                <p:cNvSpPr txBox="1">
                  <a:spLocks noChangeAspect="1" noChangeArrowheads="1"/>
                </p:cNvSpPr>
                <p:nvPr/>
              </p:nvSpPr>
              <p:spPr bwMode="auto">
                <a:xfrm>
                  <a:off x="1461" y="1167"/>
                  <a:ext cx="804" cy="267"/>
                </a:xfrm>
                <a:prstGeom prst="rect">
                  <a:avLst/>
                </a:prstGeom>
                <a:noFill/>
                <a:ln w="9525">
                  <a:noFill/>
                  <a:miter lim="800000"/>
                  <a:headEnd/>
                  <a:tailEnd/>
                </a:ln>
                <a:effectLst/>
              </p:spPr>
              <p:txBody>
                <a:bodyPr wrap="none">
                  <a:spAutoFit/>
                </a:bodyPr>
                <a:lstStyle/>
                <a:p>
                  <a:pPr algn="ctr"/>
                  <a:r>
                    <a:rPr lang="en-US" sz="1000" b="0"/>
                    <a:t>Define </a:t>
                  </a:r>
                </a:p>
                <a:p>
                  <a:pPr algn="ctr"/>
                  <a:r>
                    <a:rPr lang="en-US" sz="1000" b="0"/>
                    <a:t>Implementation Team</a:t>
                  </a:r>
                </a:p>
              </p:txBody>
            </p:sp>
          </p:grpSp>
        </p:grpSp>
        <p:grpSp>
          <p:nvGrpSpPr>
            <p:cNvPr id="9" name="Group 17"/>
            <p:cNvGrpSpPr>
              <a:grpSpLocks noChangeAspect="1"/>
            </p:cNvGrpSpPr>
            <p:nvPr/>
          </p:nvGrpSpPr>
          <p:grpSpPr bwMode="auto">
            <a:xfrm>
              <a:off x="294" y="1998"/>
              <a:ext cx="958" cy="287"/>
              <a:chOff x="1344" y="1390"/>
              <a:chExt cx="912" cy="308"/>
            </a:xfrm>
          </p:grpSpPr>
          <p:sp>
            <p:nvSpPr>
              <p:cNvPr id="28" name="Rectangle 18"/>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9" name="Text Box 19"/>
              <p:cNvSpPr txBox="1">
                <a:spLocks noChangeAspect="1" noChangeArrowheads="1"/>
              </p:cNvSpPr>
              <p:nvPr/>
            </p:nvSpPr>
            <p:spPr bwMode="auto">
              <a:xfrm>
                <a:off x="1455" y="1390"/>
                <a:ext cx="699" cy="308"/>
              </a:xfrm>
              <a:prstGeom prst="rect">
                <a:avLst/>
              </a:prstGeom>
              <a:noFill/>
              <a:ln w="9525">
                <a:noFill/>
                <a:miter lim="800000"/>
                <a:headEnd/>
                <a:tailEnd/>
              </a:ln>
              <a:effectLst/>
            </p:spPr>
            <p:txBody>
              <a:bodyPr wrap="none">
                <a:spAutoFit/>
              </a:bodyPr>
              <a:lstStyle/>
              <a:p>
                <a:pPr algn="ctr"/>
                <a:r>
                  <a:rPr lang="en-US" sz="1200" b="0"/>
                  <a:t>Plan/Conduct</a:t>
                </a:r>
              </a:p>
              <a:p>
                <a:pPr algn="ctr"/>
                <a:r>
                  <a:rPr lang="en-US" sz="1200" b="0"/>
                  <a:t>Kickoff Meeting</a:t>
                </a:r>
              </a:p>
            </p:txBody>
          </p:sp>
        </p:grpSp>
        <p:grpSp>
          <p:nvGrpSpPr>
            <p:cNvPr id="10" name="Group 20"/>
            <p:cNvGrpSpPr>
              <a:grpSpLocks noChangeAspect="1"/>
            </p:cNvGrpSpPr>
            <p:nvPr/>
          </p:nvGrpSpPr>
          <p:grpSpPr bwMode="auto">
            <a:xfrm>
              <a:off x="254" y="2448"/>
              <a:ext cx="1058" cy="1435"/>
              <a:chOff x="1296" y="2448"/>
              <a:chExt cx="1008" cy="1536"/>
            </a:xfrm>
          </p:grpSpPr>
          <p:sp>
            <p:nvSpPr>
              <p:cNvPr id="12" name="Rectangle 21"/>
              <p:cNvSpPr>
                <a:spLocks noChangeAspect="1" noChangeArrowheads="1"/>
              </p:cNvSpPr>
              <p:nvPr/>
            </p:nvSpPr>
            <p:spPr bwMode="auto">
              <a:xfrm>
                <a:off x="1296" y="2448"/>
                <a:ext cx="1008" cy="1536"/>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13" name="Group 22"/>
              <p:cNvGrpSpPr>
                <a:grpSpLocks noChangeAspect="1"/>
              </p:cNvGrpSpPr>
              <p:nvPr/>
            </p:nvGrpSpPr>
            <p:grpSpPr bwMode="auto">
              <a:xfrm>
                <a:off x="1344" y="2492"/>
                <a:ext cx="912" cy="308"/>
                <a:chOff x="1344" y="1388"/>
                <a:chExt cx="912" cy="308"/>
              </a:xfrm>
            </p:grpSpPr>
            <p:sp>
              <p:nvSpPr>
                <p:cNvPr id="26" name="Rectangle 23"/>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7" name="Text Box 24"/>
                <p:cNvSpPr txBox="1">
                  <a:spLocks noChangeAspect="1" noChangeArrowheads="1"/>
                </p:cNvSpPr>
                <p:nvPr/>
              </p:nvSpPr>
              <p:spPr bwMode="auto">
                <a:xfrm>
                  <a:off x="1499" y="1388"/>
                  <a:ext cx="618" cy="308"/>
                </a:xfrm>
                <a:prstGeom prst="rect">
                  <a:avLst/>
                </a:prstGeom>
                <a:noFill/>
                <a:ln w="9525">
                  <a:noFill/>
                  <a:miter lim="800000"/>
                  <a:headEnd/>
                  <a:tailEnd/>
                </a:ln>
                <a:effectLst/>
              </p:spPr>
              <p:txBody>
                <a:bodyPr wrap="none">
                  <a:spAutoFit/>
                </a:bodyPr>
                <a:lstStyle/>
                <a:p>
                  <a:pPr algn="ctr"/>
                  <a:r>
                    <a:rPr lang="en-US" sz="1200" b="0"/>
                    <a:t>Plan/Install </a:t>
                  </a:r>
                </a:p>
                <a:p>
                  <a:pPr algn="ctr"/>
                  <a:r>
                    <a:rPr lang="en-US" sz="1200" b="0"/>
                    <a:t>Infrastructure</a:t>
                  </a:r>
                </a:p>
              </p:txBody>
            </p:sp>
          </p:grpSp>
          <p:grpSp>
            <p:nvGrpSpPr>
              <p:cNvPr id="14" name="Group 25"/>
              <p:cNvGrpSpPr>
                <a:grpSpLocks noChangeAspect="1"/>
              </p:cNvGrpSpPr>
              <p:nvPr/>
            </p:nvGrpSpPr>
            <p:grpSpPr bwMode="auto">
              <a:xfrm>
                <a:off x="1344" y="2782"/>
                <a:ext cx="912" cy="308"/>
                <a:chOff x="1344" y="1390"/>
                <a:chExt cx="912" cy="308"/>
              </a:xfrm>
            </p:grpSpPr>
            <p:sp>
              <p:nvSpPr>
                <p:cNvPr id="24" name="Rectangle 26"/>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5" name="Text Box 27"/>
                <p:cNvSpPr txBox="1">
                  <a:spLocks noChangeAspect="1" noChangeArrowheads="1"/>
                </p:cNvSpPr>
                <p:nvPr/>
              </p:nvSpPr>
              <p:spPr bwMode="auto">
                <a:xfrm>
                  <a:off x="1488" y="1390"/>
                  <a:ext cx="646" cy="308"/>
                </a:xfrm>
                <a:prstGeom prst="rect">
                  <a:avLst/>
                </a:prstGeom>
                <a:noFill/>
                <a:ln w="9525">
                  <a:noFill/>
                  <a:miter lim="800000"/>
                  <a:headEnd/>
                  <a:tailEnd/>
                </a:ln>
                <a:effectLst/>
              </p:spPr>
              <p:txBody>
                <a:bodyPr wrap="none">
                  <a:spAutoFit/>
                </a:bodyPr>
                <a:lstStyle/>
                <a:p>
                  <a:pPr algn="ctr"/>
                  <a:r>
                    <a:rPr lang="en-US" sz="1200" b="0"/>
                    <a:t>Plan Legacy</a:t>
                  </a:r>
                </a:p>
                <a:p>
                  <a:pPr algn="ctr"/>
                  <a:r>
                    <a:rPr lang="en-US" sz="1200" b="0"/>
                    <a:t>Load Strategy</a:t>
                  </a:r>
                </a:p>
              </p:txBody>
            </p:sp>
          </p:grpSp>
          <p:grpSp>
            <p:nvGrpSpPr>
              <p:cNvPr id="15" name="Group 28"/>
              <p:cNvGrpSpPr>
                <a:grpSpLocks noChangeAspect="1"/>
              </p:cNvGrpSpPr>
              <p:nvPr/>
            </p:nvGrpSpPr>
            <p:grpSpPr bwMode="auto">
              <a:xfrm>
                <a:off x="1344" y="3070"/>
                <a:ext cx="912" cy="308"/>
                <a:chOff x="1344" y="1390"/>
                <a:chExt cx="912" cy="308"/>
              </a:xfrm>
            </p:grpSpPr>
            <p:sp>
              <p:nvSpPr>
                <p:cNvPr id="22" name="Rectangle 29"/>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3" name="Text Box 30"/>
                <p:cNvSpPr txBox="1">
                  <a:spLocks noChangeAspect="1" noChangeArrowheads="1"/>
                </p:cNvSpPr>
                <p:nvPr/>
              </p:nvSpPr>
              <p:spPr bwMode="auto">
                <a:xfrm>
                  <a:off x="1455" y="1390"/>
                  <a:ext cx="723" cy="308"/>
                </a:xfrm>
                <a:prstGeom prst="rect">
                  <a:avLst/>
                </a:prstGeom>
                <a:noFill/>
                <a:ln w="9525">
                  <a:noFill/>
                  <a:miter lim="800000"/>
                  <a:headEnd/>
                  <a:tailEnd/>
                </a:ln>
                <a:effectLst/>
              </p:spPr>
              <p:txBody>
                <a:bodyPr wrap="none">
                  <a:spAutoFit/>
                </a:bodyPr>
                <a:lstStyle/>
                <a:p>
                  <a:pPr algn="ctr"/>
                  <a:r>
                    <a:rPr lang="en-US" sz="1200" b="0"/>
                    <a:t>Plan </a:t>
                  </a:r>
                </a:p>
                <a:p>
                  <a:pPr algn="ctr"/>
                  <a:r>
                    <a:rPr lang="en-US" sz="1200" b="0"/>
                    <a:t>Rollout Strategy</a:t>
                  </a:r>
                </a:p>
              </p:txBody>
            </p:sp>
          </p:grpSp>
          <p:grpSp>
            <p:nvGrpSpPr>
              <p:cNvPr id="16" name="Group 31"/>
              <p:cNvGrpSpPr>
                <a:grpSpLocks noChangeAspect="1"/>
              </p:cNvGrpSpPr>
              <p:nvPr/>
            </p:nvGrpSpPr>
            <p:grpSpPr bwMode="auto">
              <a:xfrm>
                <a:off x="1344" y="3356"/>
                <a:ext cx="928" cy="308"/>
                <a:chOff x="1344" y="1388"/>
                <a:chExt cx="928" cy="308"/>
              </a:xfrm>
            </p:grpSpPr>
            <p:sp>
              <p:nvSpPr>
                <p:cNvPr id="20" name="Rectangle 32"/>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1" name="Text Box 33"/>
                <p:cNvSpPr txBox="1">
                  <a:spLocks noChangeAspect="1" noChangeArrowheads="1"/>
                </p:cNvSpPr>
                <p:nvPr/>
              </p:nvSpPr>
              <p:spPr bwMode="auto">
                <a:xfrm>
                  <a:off x="1367" y="1388"/>
                  <a:ext cx="905" cy="308"/>
                </a:xfrm>
                <a:prstGeom prst="rect">
                  <a:avLst/>
                </a:prstGeom>
                <a:noFill/>
                <a:ln w="9525">
                  <a:noFill/>
                  <a:miter lim="800000"/>
                  <a:headEnd/>
                  <a:tailEnd/>
                </a:ln>
                <a:effectLst/>
              </p:spPr>
              <p:txBody>
                <a:bodyPr wrap="none">
                  <a:spAutoFit/>
                </a:bodyPr>
                <a:lstStyle/>
                <a:p>
                  <a:pPr algn="ctr"/>
                  <a:r>
                    <a:rPr lang="en-US" sz="1200" b="0"/>
                    <a:t>Plan Communication</a:t>
                  </a:r>
                </a:p>
                <a:p>
                  <a:pPr algn="ctr"/>
                  <a:r>
                    <a:rPr lang="en-US" sz="1200" b="0"/>
                    <a:t>Approach</a:t>
                  </a:r>
                </a:p>
              </p:txBody>
            </p:sp>
          </p:grpSp>
          <p:grpSp>
            <p:nvGrpSpPr>
              <p:cNvPr id="17" name="Group 34"/>
              <p:cNvGrpSpPr>
                <a:grpSpLocks noChangeAspect="1"/>
              </p:cNvGrpSpPr>
              <p:nvPr/>
            </p:nvGrpSpPr>
            <p:grpSpPr bwMode="auto">
              <a:xfrm>
                <a:off x="1344" y="3644"/>
                <a:ext cx="912" cy="308"/>
                <a:chOff x="1344" y="1388"/>
                <a:chExt cx="912" cy="308"/>
              </a:xfrm>
            </p:grpSpPr>
            <p:sp>
              <p:nvSpPr>
                <p:cNvPr id="18" name="Rectangle 35"/>
                <p:cNvSpPr>
                  <a:spLocks noChangeAspect="1" noChangeArrowheads="1"/>
                </p:cNvSpPr>
                <p:nvPr/>
              </p:nvSpPr>
              <p:spPr bwMode="auto">
                <a:xfrm>
                  <a:off x="1344" y="1416"/>
                  <a:ext cx="912" cy="24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 name="Text Box 36"/>
                <p:cNvSpPr txBox="1">
                  <a:spLocks noChangeAspect="1" noChangeArrowheads="1"/>
                </p:cNvSpPr>
                <p:nvPr/>
              </p:nvSpPr>
              <p:spPr bwMode="auto">
                <a:xfrm>
                  <a:off x="1545" y="1388"/>
                  <a:ext cx="553" cy="308"/>
                </a:xfrm>
                <a:prstGeom prst="rect">
                  <a:avLst/>
                </a:prstGeom>
                <a:noFill/>
                <a:ln w="9525">
                  <a:noFill/>
                  <a:miter lim="800000"/>
                  <a:headEnd/>
                  <a:tailEnd/>
                </a:ln>
                <a:effectLst/>
              </p:spPr>
              <p:txBody>
                <a:bodyPr wrap="none">
                  <a:spAutoFit/>
                </a:bodyPr>
                <a:lstStyle/>
                <a:p>
                  <a:pPr algn="ctr"/>
                  <a:r>
                    <a:rPr lang="en-US" sz="1200" b="0"/>
                    <a:t>Plan Data</a:t>
                  </a:r>
                </a:p>
                <a:p>
                  <a:pPr algn="ctr"/>
                  <a:r>
                    <a:rPr lang="en-US" sz="1200" b="0"/>
                    <a:t>Preparation</a:t>
                  </a:r>
                </a:p>
              </p:txBody>
            </p:sp>
          </p:grpSp>
        </p:grpSp>
        <p:sp>
          <p:nvSpPr>
            <p:cNvPr id="11" name="Line 37"/>
            <p:cNvSpPr>
              <a:spLocks noChangeAspect="1" noChangeShapeType="1"/>
            </p:cNvSpPr>
            <p:nvPr/>
          </p:nvSpPr>
          <p:spPr bwMode="auto">
            <a:xfrm>
              <a:off x="748" y="2246"/>
              <a:ext cx="0" cy="225"/>
            </a:xfrm>
            <a:prstGeom prst="line">
              <a:avLst/>
            </a:prstGeom>
            <a:noFill/>
            <a:ln w="22225">
              <a:solidFill>
                <a:schemeClr val="tx1"/>
              </a:solidFill>
              <a:round/>
              <a:headEnd/>
              <a:tailEnd type="triangle" w="med" len="med"/>
            </a:ln>
            <a:effectLst/>
          </p:spPr>
          <p:txBody>
            <a:bodyPr/>
            <a:lstStyle/>
            <a:p>
              <a:endParaRPr lang="en-US"/>
            </a:p>
          </p:txBody>
        </p:sp>
      </p:grpSp>
      <p:sp>
        <p:nvSpPr>
          <p:cNvPr id="40" name="Text Box 38"/>
          <p:cNvSpPr txBox="1">
            <a:spLocks noChangeArrowheads="1"/>
          </p:cNvSpPr>
          <p:nvPr/>
        </p:nvSpPr>
        <p:spPr bwMode="auto">
          <a:xfrm>
            <a:off x="2400300" y="1233488"/>
            <a:ext cx="4865688" cy="4938712"/>
          </a:xfrm>
          <a:prstGeom prst="rect">
            <a:avLst/>
          </a:prstGeom>
          <a:noFill/>
          <a:ln w="9525">
            <a:noFill/>
            <a:miter lim="800000"/>
            <a:headEnd/>
            <a:tailEnd/>
          </a:ln>
          <a:effectLst/>
        </p:spPr>
        <p:txBody>
          <a:bodyPr wrap="none">
            <a:spAutoFit/>
          </a:bodyPr>
          <a:lstStyle/>
          <a:p>
            <a:pPr marL="165100" indent="-165100"/>
            <a:r>
              <a:rPr lang="en-US" sz="2000" u="sng" dirty="0"/>
              <a:t>Keys to Success</a:t>
            </a:r>
          </a:p>
          <a:p>
            <a:pPr marL="165100" indent="-165100">
              <a:buFontTx/>
              <a:buChar char="•"/>
            </a:pPr>
            <a:r>
              <a:rPr lang="en-US" sz="2000" b="0" dirty="0"/>
              <a:t>Clarity of scope and solution boundaries</a:t>
            </a:r>
          </a:p>
          <a:p>
            <a:pPr marL="635000" lvl="1" indent="-177800">
              <a:buFontTx/>
              <a:buChar char="•"/>
            </a:pPr>
            <a:r>
              <a:rPr lang="en-US" sz="2000" b="0" dirty="0"/>
              <a:t>Roles &amp; Responsibilities</a:t>
            </a:r>
          </a:p>
          <a:p>
            <a:pPr marL="635000" lvl="1" indent="-177800">
              <a:buFontTx/>
              <a:buChar char="•"/>
            </a:pPr>
            <a:r>
              <a:rPr lang="en-US" sz="2000" b="0" dirty="0"/>
              <a:t>System</a:t>
            </a:r>
          </a:p>
          <a:p>
            <a:pPr marL="635000" lvl="1" indent="-177800">
              <a:buFontTx/>
              <a:buChar char="•"/>
            </a:pPr>
            <a:r>
              <a:rPr lang="en-US" sz="2000" b="0" dirty="0"/>
              <a:t>Processes</a:t>
            </a:r>
          </a:p>
          <a:p>
            <a:pPr marL="165100" indent="-165100">
              <a:buFontTx/>
              <a:buChar char="•"/>
            </a:pPr>
            <a:r>
              <a:rPr lang="en-US" sz="2000" b="0" dirty="0"/>
              <a:t>Phased approach </a:t>
            </a:r>
          </a:p>
          <a:p>
            <a:pPr marL="165100" indent="-165100">
              <a:buFontTx/>
              <a:buChar char="•"/>
            </a:pPr>
            <a:r>
              <a:rPr lang="en-US" sz="2000" b="0" dirty="0"/>
              <a:t>High level plan for each stream:</a:t>
            </a:r>
          </a:p>
          <a:p>
            <a:pPr marL="635000" lvl="1" indent="-177800">
              <a:buFontTx/>
              <a:buChar char="•"/>
            </a:pPr>
            <a:r>
              <a:rPr lang="en-US" sz="2000" b="0" dirty="0"/>
              <a:t>Process and Integration Design </a:t>
            </a:r>
          </a:p>
          <a:p>
            <a:pPr marL="635000" lvl="1" indent="-177800">
              <a:buFontTx/>
              <a:buChar char="•"/>
            </a:pPr>
            <a:r>
              <a:rPr lang="en-US" sz="2000" b="0" dirty="0"/>
              <a:t>Template Design </a:t>
            </a:r>
          </a:p>
          <a:p>
            <a:pPr marL="635000" lvl="1" indent="-177800">
              <a:buFontTx/>
              <a:buChar char="•"/>
            </a:pPr>
            <a:r>
              <a:rPr lang="en-US" sz="2000" b="0" dirty="0"/>
              <a:t>Data Conversion</a:t>
            </a:r>
          </a:p>
          <a:p>
            <a:pPr marL="635000" lvl="1" indent="-177800">
              <a:buFontTx/>
              <a:buChar char="•"/>
            </a:pPr>
            <a:r>
              <a:rPr lang="en-US" sz="2000" b="0" dirty="0"/>
              <a:t>Training</a:t>
            </a:r>
          </a:p>
          <a:p>
            <a:pPr marL="635000" lvl="1" indent="-177800">
              <a:buFontTx/>
              <a:buChar char="•"/>
            </a:pPr>
            <a:r>
              <a:rPr lang="en-US" sz="2000" b="0" dirty="0"/>
              <a:t>Communication</a:t>
            </a:r>
          </a:p>
          <a:p>
            <a:pPr marL="635000" lvl="1" indent="-177800">
              <a:buFontTx/>
              <a:buChar char="•"/>
            </a:pPr>
            <a:r>
              <a:rPr lang="en-US" sz="2000" b="0" dirty="0"/>
              <a:t>Pilot and Rollout</a:t>
            </a:r>
          </a:p>
          <a:p>
            <a:pPr marL="635000" lvl="1" indent="-177800">
              <a:buFontTx/>
              <a:buChar char="•"/>
            </a:pPr>
            <a:r>
              <a:rPr lang="en-US" sz="2000" b="0" dirty="0"/>
              <a:t>Ongoing application support</a:t>
            </a:r>
          </a:p>
          <a:p>
            <a:pPr marL="165100" indent="-165100">
              <a:buFontTx/>
              <a:buChar char="•"/>
            </a:pPr>
            <a:endParaRPr lang="en-US" sz="2000" b="0" dirty="0"/>
          </a:p>
          <a:p>
            <a:pPr marL="635000" lvl="1" indent="-177800">
              <a:buFontTx/>
              <a:buChar char="•"/>
            </a:pPr>
            <a:endParaRPr lang="en-US" sz="1800" b="0" dirty="0"/>
          </a:p>
        </p:txBody>
      </p:sp>
      <p:sp>
        <p:nvSpPr>
          <p:cNvPr id="41" name="Slide Number Placeholder 40"/>
          <p:cNvSpPr>
            <a:spLocks noGrp="1"/>
          </p:cNvSpPr>
          <p:nvPr>
            <p:ph type="sldNum" sz="quarter" idx="10"/>
          </p:nvPr>
        </p:nvSpPr>
        <p:spPr/>
        <p:txBody>
          <a:bodyPr/>
          <a:lstStyle/>
          <a:p>
            <a:fld id="{52818F98-A04E-4F9D-9318-76A5AEE7607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Analyze &amp; Design – Objectives &amp; Deliverables</a:t>
            </a:r>
            <a:endParaRPr lang="en-US" sz="2800" dirty="0"/>
          </a:p>
        </p:txBody>
      </p:sp>
      <p:grpSp>
        <p:nvGrpSpPr>
          <p:cNvPr id="4" name="Group 3"/>
          <p:cNvGrpSpPr>
            <a:grpSpLocks/>
          </p:cNvGrpSpPr>
          <p:nvPr/>
        </p:nvGrpSpPr>
        <p:grpSpPr bwMode="auto">
          <a:xfrm>
            <a:off x="320675" y="1143000"/>
            <a:ext cx="1839913" cy="5133975"/>
            <a:chOff x="192" y="654"/>
            <a:chExt cx="1104" cy="3234"/>
          </a:xfrm>
        </p:grpSpPr>
        <p:sp>
          <p:nvSpPr>
            <p:cNvPr id="5" name="AutoShape 4"/>
            <p:cNvSpPr>
              <a:spLocks noChangeArrowheads="1"/>
            </p:cNvSpPr>
            <p:nvPr/>
          </p:nvSpPr>
          <p:spPr bwMode="auto">
            <a:xfrm>
              <a:off x="192" y="654"/>
              <a:ext cx="1104" cy="3234"/>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 name="Text Box 5"/>
            <p:cNvSpPr txBox="1">
              <a:spLocks noChangeArrowheads="1"/>
            </p:cNvSpPr>
            <p:nvPr/>
          </p:nvSpPr>
          <p:spPr bwMode="auto">
            <a:xfrm>
              <a:off x="380" y="668"/>
              <a:ext cx="726" cy="366"/>
            </a:xfrm>
            <a:prstGeom prst="rect">
              <a:avLst/>
            </a:prstGeom>
            <a:noFill/>
            <a:ln w="9525">
              <a:noFill/>
              <a:miter lim="800000"/>
              <a:headEnd/>
              <a:tailEnd/>
            </a:ln>
            <a:effectLst/>
          </p:spPr>
          <p:txBody>
            <a:bodyPr wrap="none">
              <a:spAutoFit/>
            </a:bodyPr>
            <a:lstStyle/>
            <a:p>
              <a:pPr algn="ctr"/>
              <a:r>
                <a:rPr lang="en-US" sz="1600" dirty="0"/>
                <a:t>Analyze &amp; </a:t>
              </a:r>
            </a:p>
            <a:p>
              <a:pPr algn="ctr"/>
              <a:r>
                <a:rPr lang="en-US" sz="1600" dirty="0"/>
                <a:t>Design</a:t>
              </a:r>
            </a:p>
          </p:txBody>
        </p:sp>
        <p:grpSp>
          <p:nvGrpSpPr>
            <p:cNvPr id="7" name="Group 6"/>
            <p:cNvGrpSpPr>
              <a:grpSpLocks/>
            </p:cNvGrpSpPr>
            <p:nvPr/>
          </p:nvGrpSpPr>
          <p:grpSpPr bwMode="auto">
            <a:xfrm>
              <a:off x="284" y="1057"/>
              <a:ext cx="912" cy="250"/>
              <a:chOff x="2441" y="957"/>
              <a:chExt cx="912" cy="277"/>
            </a:xfrm>
          </p:grpSpPr>
          <p:sp>
            <p:nvSpPr>
              <p:cNvPr id="34" name="Rectangle 7"/>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35" name="Text Box 8"/>
              <p:cNvSpPr txBox="1">
                <a:spLocks noChangeArrowheads="1"/>
              </p:cNvSpPr>
              <p:nvPr/>
            </p:nvSpPr>
            <p:spPr bwMode="auto">
              <a:xfrm>
                <a:off x="2464" y="957"/>
                <a:ext cx="874" cy="277"/>
              </a:xfrm>
              <a:prstGeom prst="rect">
                <a:avLst/>
              </a:prstGeom>
              <a:noFill/>
              <a:ln w="9525">
                <a:noFill/>
                <a:miter lim="800000"/>
                <a:headEnd/>
                <a:tailEnd/>
              </a:ln>
              <a:effectLst/>
            </p:spPr>
            <p:txBody>
              <a:bodyPr wrap="none">
                <a:spAutoFit/>
              </a:bodyPr>
              <a:lstStyle/>
              <a:p>
                <a:pPr algn="ctr"/>
                <a:r>
                  <a:rPr lang="en-US" sz="1000" b="0"/>
                  <a:t>Change </a:t>
                </a:r>
              </a:p>
              <a:p>
                <a:pPr algn="ctr"/>
                <a:r>
                  <a:rPr lang="en-US" sz="1000" b="0"/>
                  <a:t>Management Activities</a:t>
                </a:r>
              </a:p>
            </p:txBody>
          </p:sp>
        </p:grpSp>
        <p:grpSp>
          <p:nvGrpSpPr>
            <p:cNvPr id="8" name="Group 9"/>
            <p:cNvGrpSpPr>
              <a:grpSpLocks/>
            </p:cNvGrpSpPr>
            <p:nvPr/>
          </p:nvGrpSpPr>
          <p:grpSpPr bwMode="auto">
            <a:xfrm>
              <a:off x="288" y="1413"/>
              <a:ext cx="912" cy="539"/>
              <a:chOff x="2448" y="1274"/>
              <a:chExt cx="912" cy="598"/>
            </a:xfrm>
          </p:grpSpPr>
          <p:sp>
            <p:nvSpPr>
              <p:cNvPr id="32" name="Rectangle 10"/>
              <p:cNvSpPr>
                <a:spLocks noChangeArrowheads="1"/>
              </p:cNvSpPr>
              <p:nvPr/>
            </p:nvSpPr>
            <p:spPr bwMode="auto">
              <a:xfrm>
                <a:off x="2448" y="1277"/>
                <a:ext cx="912" cy="595"/>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33" name="Text Box 11"/>
              <p:cNvSpPr txBox="1">
                <a:spLocks noChangeArrowheads="1"/>
              </p:cNvSpPr>
              <p:nvPr/>
            </p:nvSpPr>
            <p:spPr bwMode="auto">
              <a:xfrm>
                <a:off x="2571" y="1274"/>
                <a:ext cx="679" cy="597"/>
              </a:xfrm>
              <a:prstGeom prst="rect">
                <a:avLst/>
              </a:prstGeom>
              <a:noFill/>
              <a:ln w="9525">
                <a:noFill/>
                <a:miter lim="800000"/>
                <a:headEnd/>
                <a:tailEnd/>
              </a:ln>
              <a:effectLst/>
            </p:spPr>
            <p:txBody>
              <a:bodyPr wrap="none">
                <a:spAutoFit/>
              </a:bodyPr>
              <a:lstStyle/>
              <a:p>
                <a:pPr algn="ctr"/>
                <a:r>
                  <a:rPr lang="en-US" sz="1000" b="0"/>
                  <a:t>Process</a:t>
                </a:r>
              </a:p>
              <a:p>
                <a:pPr algn="ctr"/>
                <a:r>
                  <a:rPr lang="en-US" sz="1000" b="0"/>
                  <a:t>Workshops</a:t>
                </a:r>
              </a:p>
              <a:p>
                <a:pPr algn="ctr">
                  <a:buFontTx/>
                  <a:buChar char="-"/>
                </a:pPr>
                <a:r>
                  <a:rPr lang="en-US" sz="1000" b="0"/>
                  <a:t>As-Is</a:t>
                </a:r>
              </a:p>
              <a:p>
                <a:pPr algn="ctr">
                  <a:buFontTx/>
                  <a:buChar char="-"/>
                </a:pPr>
                <a:r>
                  <a:rPr lang="en-US" sz="1000" b="0"/>
                  <a:t> To-Be</a:t>
                </a:r>
              </a:p>
              <a:p>
                <a:pPr algn="ctr">
                  <a:buFontTx/>
                  <a:buChar char="-"/>
                </a:pPr>
                <a:r>
                  <a:rPr lang="en-US" sz="1000" b="0"/>
                  <a:t> Gap Resolution</a:t>
                </a:r>
              </a:p>
            </p:txBody>
          </p:sp>
        </p:grpSp>
        <p:grpSp>
          <p:nvGrpSpPr>
            <p:cNvPr id="9" name="Group 12"/>
            <p:cNvGrpSpPr>
              <a:grpSpLocks/>
            </p:cNvGrpSpPr>
            <p:nvPr/>
          </p:nvGrpSpPr>
          <p:grpSpPr bwMode="auto">
            <a:xfrm>
              <a:off x="288" y="3607"/>
              <a:ext cx="912" cy="250"/>
              <a:chOff x="2441" y="957"/>
              <a:chExt cx="912" cy="277"/>
            </a:xfrm>
          </p:grpSpPr>
          <p:sp>
            <p:nvSpPr>
              <p:cNvPr id="30" name="Rectangle 13"/>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31" name="Text Box 14"/>
              <p:cNvSpPr txBox="1">
                <a:spLocks noChangeArrowheads="1"/>
              </p:cNvSpPr>
              <p:nvPr/>
            </p:nvSpPr>
            <p:spPr bwMode="auto">
              <a:xfrm>
                <a:off x="2574" y="957"/>
                <a:ext cx="684" cy="277"/>
              </a:xfrm>
              <a:prstGeom prst="rect">
                <a:avLst/>
              </a:prstGeom>
              <a:noFill/>
              <a:ln w="9525">
                <a:noFill/>
                <a:miter lim="800000"/>
                <a:headEnd/>
                <a:tailEnd/>
              </a:ln>
              <a:effectLst/>
            </p:spPr>
            <p:txBody>
              <a:bodyPr wrap="none">
                <a:spAutoFit/>
              </a:bodyPr>
              <a:lstStyle/>
              <a:p>
                <a:pPr algn="ctr"/>
                <a:r>
                  <a:rPr lang="en-US" sz="1000" b="0"/>
                  <a:t>Initiate</a:t>
                </a:r>
                <a:br>
                  <a:rPr lang="en-US" sz="1000" b="0"/>
                </a:br>
                <a:r>
                  <a:rPr lang="en-US" sz="1000" b="0"/>
                  <a:t>Data Preparation</a:t>
                </a:r>
              </a:p>
            </p:txBody>
          </p:sp>
        </p:grpSp>
        <p:grpSp>
          <p:nvGrpSpPr>
            <p:cNvPr id="10" name="Group 15"/>
            <p:cNvGrpSpPr>
              <a:grpSpLocks/>
            </p:cNvGrpSpPr>
            <p:nvPr/>
          </p:nvGrpSpPr>
          <p:grpSpPr bwMode="auto">
            <a:xfrm>
              <a:off x="240" y="2124"/>
              <a:ext cx="1008" cy="1339"/>
              <a:chOff x="2397" y="1987"/>
              <a:chExt cx="1008" cy="1488"/>
            </a:xfrm>
          </p:grpSpPr>
          <p:sp>
            <p:nvSpPr>
              <p:cNvPr id="14" name="Rectangle 16"/>
              <p:cNvSpPr>
                <a:spLocks noChangeArrowheads="1"/>
              </p:cNvSpPr>
              <p:nvPr/>
            </p:nvSpPr>
            <p:spPr bwMode="auto">
              <a:xfrm>
                <a:off x="2397" y="1987"/>
                <a:ext cx="1008" cy="1488"/>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15" name="Group 17"/>
              <p:cNvGrpSpPr>
                <a:grpSpLocks/>
              </p:cNvGrpSpPr>
              <p:nvPr/>
            </p:nvGrpSpPr>
            <p:grpSpPr bwMode="auto">
              <a:xfrm>
                <a:off x="2445" y="2004"/>
                <a:ext cx="912" cy="278"/>
                <a:chOff x="2441" y="958"/>
                <a:chExt cx="912" cy="278"/>
              </a:xfrm>
            </p:grpSpPr>
            <p:sp>
              <p:nvSpPr>
                <p:cNvPr id="28" name="Rectangle 18"/>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9" name="Text Box 19"/>
                <p:cNvSpPr txBox="1">
                  <a:spLocks noChangeArrowheads="1"/>
                </p:cNvSpPr>
                <p:nvPr/>
              </p:nvSpPr>
              <p:spPr bwMode="auto">
                <a:xfrm>
                  <a:off x="2688" y="958"/>
                  <a:ext cx="435"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Contracts</a:t>
                  </a:r>
                </a:p>
              </p:txBody>
            </p:sp>
          </p:grpSp>
          <p:grpSp>
            <p:nvGrpSpPr>
              <p:cNvPr id="16" name="Group 20"/>
              <p:cNvGrpSpPr>
                <a:grpSpLocks/>
              </p:cNvGrpSpPr>
              <p:nvPr/>
            </p:nvGrpSpPr>
            <p:grpSpPr bwMode="auto">
              <a:xfrm>
                <a:off x="2445" y="2291"/>
                <a:ext cx="912" cy="278"/>
                <a:chOff x="2441" y="957"/>
                <a:chExt cx="912" cy="278"/>
              </a:xfrm>
            </p:grpSpPr>
            <p:sp>
              <p:nvSpPr>
                <p:cNvPr id="26" name="Rectangle 21"/>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7" name="Text Box 22"/>
                <p:cNvSpPr txBox="1">
                  <a:spLocks noChangeArrowheads="1"/>
                </p:cNvSpPr>
                <p:nvPr/>
              </p:nvSpPr>
              <p:spPr bwMode="auto">
                <a:xfrm>
                  <a:off x="2602" y="957"/>
                  <a:ext cx="611"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Security Model</a:t>
                  </a:r>
                </a:p>
              </p:txBody>
            </p:sp>
          </p:grpSp>
          <p:grpSp>
            <p:nvGrpSpPr>
              <p:cNvPr id="17" name="Group 23"/>
              <p:cNvGrpSpPr>
                <a:grpSpLocks/>
              </p:cNvGrpSpPr>
              <p:nvPr/>
            </p:nvGrpSpPr>
            <p:grpSpPr bwMode="auto">
              <a:xfrm>
                <a:off x="2445" y="2578"/>
                <a:ext cx="912" cy="278"/>
                <a:chOff x="2441" y="956"/>
                <a:chExt cx="912" cy="278"/>
              </a:xfrm>
            </p:grpSpPr>
            <p:sp>
              <p:nvSpPr>
                <p:cNvPr id="24" name="Rectangle 24"/>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5" name="Text Box 25"/>
                <p:cNvSpPr txBox="1">
                  <a:spLocks noChangeArrowheads="1"/>
                </p:cNvSpPr>
                <p:nvPr/>
              </p:nvSpPr>
              <p:spPr bwMode="auto">
                <a:xfrm>
                  <a:off x="2563" y="956"/>
                  <a:ext cx="694"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Integration Model</a:t>
                  </a:r>
                </a:p>
              </p:txBody>
            </p:sp>
          </p:grpSp>
          <p:grpSp>
            <p:nvGrpSpPr>
              <p:cNvPr id="18" name="Group 26"/>
              <p:cNvGrpSpPr>
                <a:grpSpLocks/>
              </p:cNvGrpSpPr>
              <p:nvPr/>
            </p:nvGrpSpPr>
            <p:grpSpPr bwMode="auto">
              <a:xfrm>
                <a:off x="2445" y="2866"/>
                <a:ext cx="912" cy="278"/>
                <a:chOff x="2441" y="956"/>
                <a:chExt cx="912" cy="278"/>
              </a:xfrm>
            </p:grpSpPr>
            <p:sp>
              <p:nvSpPr>
                <p:cNvPr id="22" name="Rectangle 27"/>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3" name="Text Box 28"/>
                <p:cNvSpPr txBox="1">
                  <a:spLocks noChangeArrowheads="1"/>
                </p:cNvSpPr>
                <p:nvPr/>
              </p:nvSpPr>
              <p:spPr bwMode="auto">
                <a:xfrm>
                  <a:off x="2589" y="956"/>
                  <a:ext cx="658"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Custom Reports</a:t>
                  </a:r>
                </a:p>
              </p:txBody>
            </p:sp>
          </p:grpSp>
          <p:grpSp>
            <p:nvGrpSpPr>
              <p:cNvPr id="19" name="Group 29"/>
              <p:cNvGrpSpPr>
                <a:grpSpLocks/>
              </p:cNvGrpSpPr>
              <p:nvPr/>
            </p:nvGrpSpPr>
            <p:grpSpPr bwMode="auto">
              <a:xfrm>
                <a:off x="2445" y="3155"/>
                <a:ext cx="912" cy="278"/>
                <a:chOff x="2441" y="957"/>
                <a:chExt cx="912" cy="278"/>
              </a:xfrm>
            </p:grpSpPr>
            <p:sp>
              <p:nvSpPr>
                <p:cNvPr id="20" name="Rectangle 30"/>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1" name="Text Box 31"/>
                <p:cNvSpPr txBox="1">
                  <a:spLocks noChangeArrowheads="1"/>
                </p:cNvSpPr>
                <p:nvPr/>
              </p:nvSpPr>
              <p:spPr bwMode="auto">
                <a:xfrm>
                  <a:off x="2569" y="957"/>
                  <a:ext cx="703"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Testing Approach</a:t>
                  </a:r>
                </a:p>
              </p:txBody>
            </p:sp>
          </p:grpSp>
        </p:grpSp>
        <p:sp>
          <p:nvSpPr>
            <p:cNvPr id="11" name="Line 32"/>
            <p:cNvSpPr>
              <a:spLocks noChangeShapeType="1"/>
            </p:cNvSpPr>
            <p:nvPr/>
          </p:nvSpPr>
          <p:spPr bwMode="auto">
            <a:xfrm>
              <a:off x="744" y="3463"/>
              <a:ext cx="0" cy="173"/>
            </a:xfrm>
            <a:prstGeom prst="line">
              <a:avLst/>
            </a:prstGeom>
            <a:noFill/>
            <a:ln w="22225">
              <a:solidFill>
                <a:schemeClr val="tx1"/>
              </a:solidFill>
              <a:round/>
              <a:headEnd/>
              <a:tailEnd type="triangle" w="med" len="med"/>
            </a:ln>
            <a:effectLst/>
          </p:spPr>
          <p:txBody>
            <a:bodyPr/>
            <a:lstStyle/>
            <a:p>
              <a:endParaRPr lang="en-US"/>
            </a:p>
          </p:txBody>
        </p:sp>
        <p:sp>
          <p:nvSpPr>
            <p:cNvPr id="12" name="Line 33"/>
            <p:cNvSpPr>
              <a:spLocks noChangeShapeType="1"/>
            </p:cNvSpPr>
            <p:nvPr/>
          </p:nvSpPr>
          <p:spPr bwMode="auto">
            <a:xfrm>
              <a:off x="744" y="1276"/>
              <a:ext cx="0" cy="130"/>
            </a:xfrm>
            <a:prstGeom prst="line">
              <a:avLst/>
            </a:prstGeom>
            <a:noFill/>
            <a:ln w="22225">
              <a:solidFill>
                <a:schemeClr val="tx1"/>
              </a:solidFill>
              <a:round/>
              <a:headEnd/>
              <a:tailEnd type="triangle" w="med" len="med"/>
            </a:ln>
            <a:effectLst/>
          </p:spPr>
          <p:txBody>
            <a:bodyPr/>
            <a:lstStyle/>
            <a:p>
              <a:endParaRPr lang="en-US"/>
            </a:p>
          </p:txBody>
        </p:sp>
        <p:sp>
          <p:nvSpPr>
            <p:cNvPr id="13" name="Line 34"/>
            <p:cNvSpPr>
              <a:spLocks noChangeShapeType="1"/>
            </p:cNvSpPr>
            <p:nvPr/>
          </p:nvSpPr>
          <p:spPr bwMode="auto">
            <a:xfrm>
              <a:off x="744" y="1951"/>
              <a:ext cx="0" cy="173"/>
            </a:xfrm>
            <a:prstGeom prst="line">
              <a:avLst/>
            </a:prstGeom>
            <a:noFill/>
            <a:ln w="22225">
              <a:solidFill>
                <a:schemeClr val="tx1"/>
              </a:solidFill>
              <a:round/>
              <a:headEnd/>
              <a:tailEnd type="triangle" w="med" len="med"/>
            </a:ln>
            <a:effectLst/>
          </p:spPr>
          <p:txBody>
            <a:bodyPr/>
            <a:lstStyle/>
            <a:p>
              <a:endParaRPr lang="en-US"/>
            </a:p>
          </p:txBody>
        </p:sp>
      </p:grpSp>
      <p:sp>
        <p:nvSpPr>
          <p:cNvPr id="36" name="Text Box 35"/>
          <p:cNvSpPr txBox="1">
            <a:spLocks noChangeArrowheads="1"/>
          </p:cNvSpPr>
          <p:nvPr/>
        </p:nvSpPr>
        <p:spPr bwMode="auto">
          <a:xfrm>
            <a:off x="2405063" y="1163638"/>
            <a:ext cx="3516312" cy="5262979"/>
          </a:xfrm>
          <a:prstGeom prst="rect">
            <a:avLst/>
          </a:prstGeom>
          <a:noFill/>
          <a:ln w="9525">
            <a:noFill/>
            <a:miter lim="800000"/>
            <a:headEnd/>
            <a:tailEnd/>
          </a:ln>
          <a:effectLst/>
        </p:spPr>
        <p:txBody>
          <a:bodyPr>
            <a:spAutoFit/>
          </a:bodyPr>
          <a:lstStyle/>
          <a:p>
            <a:pPr marL="165100" indent="-165100"/>
            <a:r>
              <a:rPr lang="en-US" sz="1200" u="sng" dirty="0">
                <a:latin typeface="Times New Roman" pitchFamily="18" charset="0"/>
              </a:rPr>
              <a:t>Change Management</a:t>
            </a:r>
          </a:p>
          <a:p>
            <a:pPr marL="165100" indent="-165100">
              <a:buFontTx/>
              <a:buChar char="•"/>
            </a:pPr>
            <a:r>
              <a:rPr lang="en-US" sz="1200" b="0" dirty="0">
                <a:latin typeface="Times New Roman" pitchFamily="18" charset="0"/>
              </a:rPr>
              <a:t>Confirm Benefits with Change Champions</a:t>
            </a:r>
          </a:p>
          <a:p>
            <a:pPr marL="165100" indent="-165100">
              <a:buFontTx/>
              <a:buChar char="•"/>
            </a:pPr>
            <a:r>
              <a:rPr lang="en-US" sz="1200" b="0" dirty="0">
                <a:latin typeface="Times New Roman" pitchFamily="18" charset="0"/>
              </a:rPr>
              <a:t>Define Impact of Process Changes</a:t>
            </a:r>
          </a:p>
          <a:p>
            <a:pPr marL="165100" indent="-165100">
              <a:buFontTx/>
              <a:buChar char="•"/>
            </a:pPr>
            <a:r>
              <a:rPr lang="en-US" sz="1200" b="0" dirty="0">
                <a:latin typeface="Times New Roman" pitchFamily="18" charset="0"/>
              </a:rPr>
              <a:t>Develop Change Communications</a:t>
            </a:r>
          </a:p>
          <a:p>
            <a:pPr marL="165100" indent="-165100">
              <a:buFontTx/>
              <a:buChar char="•"/>
            </a:pPr>
            <a:endParaRPr lang="en-US" sz="600" b="0" dirty="0">
              <a:latin typeface="Times New Roman" pitchFamily="18" charset="0"/>
            </a:endParaRPr>
          </a:p>
          <a:p>
            <a:pPr marL="165100" indent="-165100"/>
            <a:r>
              <a:rPr lang="en-US" sz="1200" u="sng" dirty="0">
                <a:latin typeface="Times New Roman" pitchFamily="18" charset="0"/>
              </a:rPr>
              <a:t>Verify System Implementation</a:t>
            </a:r>
            <a:r>
              <a:rPr lang="en-US" sz="1200" b="0" dirty="0">
                <a:latin typeface="Times New Roman" pitchFamily="18" charset="0"/>
              </a:rPr>
              <a:t/>
            </a:r>
            <a:br>
              <a:rPr lang="en-US" sz="1200" b="0" dirty="0">
                <a:latin typeface="Times New Roman" pitchFamily="18" charset="0"/>
              </a:rPr>
            </a:br>
            <a:endParaRPr lang="en-US" sz="600" b="0" dirty="0">
              <a:latin typeface="Times New Roman" pitchFamily="18" charset="0"/>
            </a:endParaRPr>
          </a:p>
          <a:p>
            <a:pPr marL="165100" indent="-165100"/>
            <a:r>
              <a:rPr lang="en-US" sz="1200" u="sng" dirty="0">
                <a:latin typeface="Times New Roman" pitchFamily="18" charset="0"/>
              </a:rPr>
              <a:t>Configure Environment for Sandbox Use</a:t>
            </a:r>
          </a:p>
          <a:p>
            <a:pPr marL="165100" indent="-165100"/>
            <a:endParaRPr lang="en-US" sz="600" b="0" dirty="0">
              <a:latin typeface="Times New Roman" pitchFamily="18" charset="0"/>
            </a:endParaRPr>
          </a:p>
          <a:p>
            <a:pPr marL="165100" indent="-165100"/>
            <a:r>
              <a:rPr lang="en-US" sz="1200" u="sng" dirty="0">
                <a:latin typeface="Times New Roman" pitchFamily="18" charset="0"/>
              </a:rPr>
              <a:t>Conduct Process Workshops</a:t>
            </a:r>
          </a:p>
          <a:p>
            <a:pPr marL="165100" indent="-165100">
              <a:buFontTx/>
              <a:buChar char="•"/>
            </a:pPr>
            <a:r>
              <a:rPr lang="en-US" sz="1200" b="0" dirty="0">
                <a:latin typeface="Times New Roman" pitchFamily="18" charset="0"/>
              </a:rPr>
              <a:t>Verify Attendees &amp; Schedule Sessions</a:t>
            </a:r>
          </a:p>
          <a:p>
            <a:pPr marL="165100" indent="-165100">
              <a:buFontTx/>
              <a:buChar char="•"/>
            </a:pPr>
            <a:r>
              <a:rPr lang="en-US" sz="1200" b="0" dirty="0">
                <a:latin typeface="Times New Roman" pitchFamily="18" charset="0"/>
              </a:rPr>
              <a:t>Gather Requirements and Document As-Is Process</a:t>
            </a:r>
          </a:p>
          <a:p>
            <a:pPr marL="165100" indent="-165100">
              <a:buFontTx/>
              <a:buChar char="•"/>
            </a:pPr>
            <a:r>
              <a:rPr lang="en-US" sz="1200" b="0" dirty="0">
                <a:latin typeface="Times New Roman" pitchFamily="18" charset="0"/>
              </a:rPr>
              <a:t>Develop KPI’s and Baseline Metrics</a:t>
            </a:r>
          </a:p>
          <a:p>
            <a:pPr marL="165100" indent="-165100">
              <a:buFontTx/>
              <a:buChar char="•"/>
            </a:pPr>
            <a:r>
              <a:rPr lang="en-US" sz="1200" b="0" dirty="0">
                <a:latin typeface="Times New Roman" pitchFamily="18" charset="0"/>
              </a:rPr>
              <a:t>Develop To-Be Process Documents</a:t>
            </a:r>
          </a:p>
          <a:p>
            <a:pPr marL="165100" indent="-165100">
              <a:buFontTx/>
              <a:buChar char="•"/>
            </a:pPr>
            <a:r>
              <a:rPr lang="en-US" sz="1200" b="0" dirty="0">
                <a:latin typeface="Times New Roman" pitchFamily="18" charset="0"/>
              </a:rPr>
              <a:t>Identify &amp; Resolve Process Gaps</a:t>
            </a:r>
          </a:p>
          <a:p>
            <a:pPr marL="165100" indent="-165100">
              <a:buFontTx/>
              <a:buChar char="•"/>
            </a:pPr>
            <a:r>
              <a:rPr lang="en-US" sz="1200" b="0" dirty="0">
                <a:latin typeface="Times New Roman" pitchFamily="18" charset="0"/>
              </a:rPr>
              <a:t>Refine To-Be Process</a:t>
            </a:r>
          </a:p>
          <a:p>
            <a:pPr marL="165100" indent="-165100">
              <a:buFontTx/>
              <a:buChar char="•"/>
            </a:pPr>
            <a:r>
              <a:rPr lang="en-US" sz="1200" b="0" dirty="0">
                <a:latin typeface="Times New Roman" pitchFamily="18" charset="0"/>
              </a:rPr>
              <a:t>Determine External Business Procedures</a:t>
            </a:r>
          </a:p>
          <a:p>
            <a:pPr marL="165100" indent="-165100"/>
            <a:endParaRPr lang="en-US" sz="600" u="sng" dirty="0">
              <a:latin typeface="Times New Roman" pitchFamily="18" charset="0"/>
            </a:endParaRPr>
          </a:p>
          <a:p>
            <a:pPr marL="165100" indent="-165100"/>
            <a:r>
              <a:rPr lang="en-US" sz="1200" u="sng" dirty="0">
                <a:latin typeface="Times New Roman" pitchFamily="18" charset="0"/>
              </a:rPr>
              <a:t>Contract Design</a:t>
            </a:r>
          </a:p>
          <a:p>
            <a:pPr marL="165100" indent="-165100">
              <a:buFontTx/>
              <a:buChar char="•"/>
            </a:pPr>
            <a:r>
              <a:rPr lang="en-US" sz="1200" b="0" dirty="0">
                <a:latin typeface="Times New Roman" pitchFamily="18" charset="0"/>
              </a:rPr>
              <a:t>Obtain Sample Contracts</a:t>
            </a:r>
          </a:p>
          <a:p>
            <a:pPr marL="165100" indent="-165100">
              <a:buFontTx/>
              <a:buChar char="•"/>
            </a:pPr>
            <a:r>
              <a:rPr lang="en-US" sz="1200" b="0" dirty="0">
                <a:latin typeface="Times New Roman" pitchFamily="18" charset="0"/>
              </a:rPr>
              <a:t>Identify </a:t>
            </a:r>
            <a:r>
              <a:rPr lang="en-US" sz="1200" b="0" dirty="0" smtClean="0">
                <a:latin typeface="Times New Roman" pitchFamily="18" charset="0"/>
              </a:rPr>
              <a:t>Terms and Term Values</a:t>
            </a:r>
            <a:endParaRPr lang="en-US" sz="1200" b="0" dirty="0">
              <a:latin typeface="Times New Roman" pitchFamily="18" charset="0"/>
            </a:endParaRPr>
          </a:p>
          <a:p>
            <a:pPr marL="165100" indent="-165100">
              <a:buFontTx/>
              <a:buChar char="•"/>
            </a:pPr>
            <a:r>
              <a:rPr lang="en-US" sz="1200" b="0" dirty="0">
                <a:latin typeface="Times New Roman" pitchFamily="18" charset="0"/>
              </a:rPr>
              <a:t>Define Clause Structures &amp; Alternates</a:t>
            </a:r>
          </a:p>
          <a:p>
            <a:pPr marL="165100" indent="-165100">
              <a:buFontTx/>
              <a:buChar char="•"/>
            </a:pPr>
            <a:r>
              <a:rPr lang="en-US" sz="1200" b="0" dirty="0">
                <a:latin typeface="Times New Roman" pitchFamily="18" charset="0"/>
              </a:rPr>
              <a:t>Define Term, Clause &amp; Contract Approvals</a:t>
            </a:r>
          </a:p>
          <a:p>
            <a:pPr marL="165100" indent="-165100">
              <a:buFontTx/>
              <a:buChar char="•"/>
            </a:pPr>
            <a:r>
              <a:rPr lang="en-US" sz="1200" b="0" dirty="0">
                <a:latin typeface="Times New Roman" pitchFamily="18" charset="0"/>
              </a:rPr>
              <a:t>Define Negotiation Defaults</a:t>
            </a:r>
          </a:p>
          <a:p>
            <a:pPr marL="165100" indent="-165100">
              <a:buFontTx/>
              <a:buChar char="•"/>
            </a:pPr>
            <a:r>
              <a:rPr lang="en-US" sz="1200" b="0" dirty="0">
                <a:latin typeface="Times New Roman" pitchFamily="18" charset="0"/>
              </a:rPr>
              <a:t>Define Contract, Clause &amp; Term Naming Conventions</a:t>
            </a:r>
          </a:p>
          <a:p>
            <a:pPr marL="165100" indent="-165100">
              <a:buFontTx/>
              <a:buChar char="•"/>
            </a:pPr>
            <a:r>
              <a:rPr lang="en-US" sz="1200" b="0" dirty="0">
                <a:latin typeface="Times New Roman" pitchFamily="18" charset="0"/>
              </a:rPr>
              <a:t>Define Contract Classes</a:t>
            </a:r>
          </a:p>
          <a:p>
            <a:pPr marL="165100" indent="-165100">
              <a:buFontTx/>
              <a:buChar char="•"/>
            </a:pPr>
            <a:r>
              <a:rPr lang="en-US" sz="1200" b="0" dirty="0">
                <a:latin typeface="Times New Roman" pitchFamily="18" charset="0"/>
              </a:rPr>
              <a:t>Define Clause Types</a:t>
            </a:r>
          </a:p>
          <a:p>
            <a:pPr marL="165100" indent="-165100">
              <a:buFontTx/>
              <a:buChar char="•"/>
            </a:pPr>
            <a:r>
              <a:rPr lang="en-US" sz="1200" b="0" dirty="0">
                <a:latin typeface="Times New Roman" pitchFamily="18" charset="0"/>
              </a:rPr>
              <a:t>Define Notification Templates</a:t>
            </a:r>
          </a:p>
          <a:p>
            <a:pPr marL="165100" indent="-165100">
              <a:buFontTx/>
              <a:buChar char="•"/>
            </a:pPr>
            <a:r>
              <a:rPr lang="en-US" sz="1200" b="0" dirty="0">
                <a:latin typeface="Times New Roman" pitchFamily="18" charset="0"/>
              </a:rPr>
              <a:t>Define Notification Events</a:t>
            </a:r>
          </a:p>
        </p:txBody>
      </p:sp>
      <p:sp>
        <p:nvSpPr>
          <p:cNvPr id="37" name="Text Box 36"/>
          <p:cNvSpPr txBox="1">
            <a:spLocks noChangeArrowheads="1"/>
          </p:cNvSpPr>
          <p:nvPr/>
        </p:nvSpPr>
        <p:spPr bwMode="auto">
          <a:xfrm>
            <a:off x="6080125" y="1166813"/>
            <a:ext cx="3200400" cy="5447645"/>
          </a:xfrm>
          <a:prstGeom prst="rect">
            <a:avLst/>
          </a:prstGeom>
          <a:noFill/>
          <a:ln w="9525">
            <a:noFill/>
            <a:miter lim="800000"/>
            <a:headEnd/>
            <a:tailEnd/>
          </a:ln>
          <a:effectLst/>
        </p:spPr>
        <p:txBody>
          <a:bodyPr>
            <a:spAutoFit/>
          </a:bodyPr>
          <a:lstStyle/>
          <a:p>
            <a:pPr marL="165100" indent="-165100"/>
            <a:r>
              <a:rPr lang="en-US" sz="1200" u="sng" dirty="0">
                <a:latin typeface="Times New Roman" pitchFamily="18" charset="0"/>
              </a:rPr>
              <a:t>Design Security Model</a:t>
            </a:r>
          </a:p>
          <a:p>
            <a:pPr marL="165100" indent="-165100">
              <a:buFontTx/>
              <a:buChar char="•"/>
            </a:pPr>
            <a:r>
              <a:rPr lang="en-US" sz="1200" b="0" dirty="0">
                <a:latin typeface="Times New Roman" pitchFamily="18" charset="0"/>
              </a:rPr>
              <a:t>Identify User Role Classifications</a:t>
            </a:r>
          </a:p>
          <a:p>
            <a:pPr marL="165100" indent="-165100">
              <a:buFontTx/>
              <a:buChar char="•"/>
            </a:pPr>
            <a:r>
              <a:rPr lang="en-US" sz="1200" b="0" dirty="0">
                <a:latin typeface="Times New Roman" pitchFamily="18" charset="0"/>
              </a:rPr>
              <a:t>Identify Permission Groups</a:t>
            </a:r>
          </a:p>
          <a:p>
            <a:pPr marL="165100" indent="-165100">
              <a:buFontTx/>
              <a:buChar char="•"/>
            </a:pPr>
            <a:r>
              <a:rPr lang="en-US" sz="1200" b="0" dirty="0">
                <a:latin typeface="Times New Roman" pitchFamily="18" charset="0"/>
              </a:rPr>
              <a:t>Map User Roles to Permission Groups</a:t>
            </a:r>
          </a:p>
          <a:p>
            <a:pPr marL="165100" indent="-165100">
              <a:buFontTx/>
              <a:buChar char="•"/>
            </a:pPr>
            <a:endParaRPr lang="en-US" sz="1200" b="0" dirty="0">
              <a:latin typeface="Times New Roman" pitchFamily="18" charset="0"/>
            </a:endParaRPr>
          </a:p>
          <a:p>
            <a:pPr marL="165100" indent="-165100"/>
            <a:r>
              <a:rPr lang="en-US" sz="1200" u="sng" dirty="0">
                <a:latin typeface="Times New Roman" pitchFamily="18" charset="0"/>
              </a:rPr>
              <a:t>Design Integration Model</a:t>
            </a:r>
          </a:p>
          <a:p>
            <a:pPr marL="165100" indent="-165100">
              <a:buFontTx/>
              <a:buChar char="•"/>
            </a:pPr>
            <a:r>
              <a:rPr lang="en-US" sz="1200" b="0" dirty="0">
                <a:latin typeface="Times New Roman" pitchFamily="18" charset="0"/>
              </a:rPr>
              <a:t>Identify Source/Target Data</a:t>
            </a:r>
          </a:p>
          <a:p>
            <a:pPr marL="165100" indent="-165100">
              <a:buFontTx/>
              <a:buChar char="•"/>
            </a:pPr>
            <a:r>
              <a:rPr lang="en-US" sz="1200" b="0" dirty="0">
                <a:latin typeface="Times New Roman" pitchFamily="18" charset="0"/>
              </a:rPr>
              <a:t>Define Replication/Integration Strategy</a:t>
            </a:r>
          </a:p>
          <a:p>
            <a:pPr marL="165100" indent="-165100">
              <a:buFontTx/>
              <a:buChar char="•"/>
            </a:pPr>
            <a:r>
              <a:rPr lang="en-US" sz="1200" b="0" dirty="0">
                <a:latin typeface="Times New Roman" pitchFamily="18" charset="0"/>
              </a:rPr>
              <a:t>Define Validation Routines</a:t>
            </a:r>
          </a:p>
          <a:p>
            <a:pPr marL="165100" indent="-165100">
              <a:buFontTx/>
              <a:buChar char="•"/>
            </a:pPr>
            <a:r>
              <a:rPr lang="en-US" sz="1200" b="0" dirty="0">
                <a:latin typeface="Times New Roman" pitchFamily="18" charset="0"/>
              </a:rPr>
              <a:t>Create Design Specifications</a:t>
            </a:r>
          </a:p>
          <a:p>
            <a:pPr marL="165100" indent="-165100">
              <a:buFontTx/>
              <a:buChar char="•"/>
            </a:pPr>
            <a:r>
              <a:rPr lang="en-US" sz="1200" b="0" dirty="0">
                <a:latin typeface="Times New Roman" pitchFamily="18" charset="0"/>
              </a:rPr>
              <a:t>Present Specifications to Technical Team</a:t>
            </a:r>
          </a:p>
          <a:p>
            <a:pPr marL="165100" indent="-165100"/>
            <a:endParaRPr lang="en-US" sz="1200" b="0" dirty="0">
              <a:latin typeface="Times New Roman" pitchFamily="18" charset="0"/>
            </a:endParaRPr>
          </a:p>
          <a:p>
            <a:pPr marL="165100" indent="-165100"/>
            <a:r>
              <a:rPr lang="en-US" sz="1200" u="sng" dirty="0">
                <a:latin typeface="Times New Roman" pitchFamily="18" charset="0"/>
              </a:rPr>
              <a:t>Initiate Data Preparation</a:t>
            </a:r>
          </a:p>
          <a:p>
            <a:pPr marL="165100" indent="-165100">
              <a:buFontTx/>
              <a:buChar char="•"/>
            </a:pPr>
            <a:r>
              <a:rPr lang="en-US" sz="1200" b="0" dirty="0">
                <a:latin typeface="Times New Roman" pitchFamily="18" charset="0"/>
              </a:rPr>
              <a:t>Acquire/Setup Scanning Equipment </a:t>
            </a:r>
          </a:p>
          <a:p>
            <a:pPr marL="165100" indent="-165100">
              <a:buFontTx/>
              <a:buChar char="•"/>
            </a:pPr>
            <a:r>
              <a:rPr lang="en-US" sz="1200" b="0" dirty="0">
                <a:latin typeface="Times New Roman" pitchFamily="18" charset="0"/>
              </a:rPr>
              <a:t>Confirm </a:t>
            </a:r>
            <a:r>
              <a:rPr lang="en-US" sz="1200" b="0" dirty="0" smtClean="0">
                <a:latin typeface="Times New Roman" pitchFamily="18" charset="0"/>
              </a:rPr>
              <a:t>Term Extraction </a:t>
            </a:r>
            <a:r>
              <a:rPr lang="en-US" sz="1200" b="0" dirty="0">
                <a:latin typeface="Times New Roman" pitchFamily="18" charset="0"/>
              </a:rPr>
              <a:t>Process</a:t>
            </a:r>
          </a:p>
          <a:p>
            <a:pPr marL="165100" indent="-165100">
              <a:buFontTx/>
              <a:buChar char="•"/>
            </a:pPr>
            <a:r>
              <a:rPr lang="en-US" sz="1200" b="0" dirty="0">
                <a:latin typeface="Times New Roman" pitchFamily="18" charset="0"/>
              </a:rPr>
              <a:t>Prepare Contracts for Scanning</a:t>
            </a:r>
          </a:p>
          <a:p>
            <a:pPr marL="165100" indent="-165100">
              <a:buFontTx/>
              <a:buChar char="•"/>
            </a:pPr>
            <a:r>
              <a:rPr lang="en-US" sz="1200" b="0" dirty="0">
                <a:latin typeface="Times New Roman" pitchFamily="18" charset="0"/>
              </a:rPr>
              <a:t>Scan &amp; Reassemble Contracts</a:t>
            </a:r>
          </a:p>
          <a:p>
            <a:pPr marL="165100" indent="-165100">
              <a:buFontTx/>
              <a:buChar char="•"/>
            </a:pPr>
            <a:r>
              <a:rPr lang="en-US" sz="1200" b="0" dirty="0">
                <a:latin typeface="Times New Roman" pitchFamily="18" charset="0"/>
              </a:rPr>
              <a:t>Prepare Data Load Spreadsheets</a:t>
            </a:r>
          </a:p>
          <a:p>
            <a:pPr marL="165100" indent="-165100"/>
            <a:endParaRPr lang="en-US" sz="1200" b="0" dirty="0">
              <a:latin typeface="Times New Roman" pitchFamily="18" charset="0"/>
            </a:endParaRPr>
          </a:p>
          <a:p>
            <a:pPr marL="165100" indent="-165100"/>
            <a:r>
              <a:rPr lang="en-US" sz="1200" u="sng" dirty="0">
                <a:latin typeface="Times New Roman" pitchFamily="18" charset="0"/>
              </a:rPr>
              <a:t>Design Custom Reports</a:t>
            </a:r>
          </a:p>
          <a:p>
            <a:pPr marL="165100" indent="-165100">
              <a:buFontTx/>
              <a:buChar char="•"/>
            </a:pPr>
            <a:r>
              <a:rPr lang="en-US" sz="1200" b="0" dirty="0">
                <a:latin typeface="Times New Roman" pitchFamily="18" charset="0"/>
              </a:rPr>
              <a:t>Review Standard Report Set</a:t>
            </a:r>
          </a:p>
          <a:p>
            <a:pPr marL="165100" indent="-165100">
              <a:buFontTx/>
              <a:buChar char="•"/>
            </a:pPr>
            <a:r>
              <a:rPr lang="en-US" sz="1200" b="0" dirty="0">
                <a:latin typeface="Times New Roman" pitchFamily="18" charset="0"/>
              </a:rPr>
              <a:t>Evaluate Reporting Needs &amp; Identify Gaps</a:t>
            </a:r>
          </a:p>
          <a:p>
            <a:pPr marL="165100" indent="-165100">
              <a:buFontTx/>
              <a:buChar char="•"/>
            </a:pPr>
            <a:r>
              <a:rPr lang="en-US" sz="1200" b="0" dirty="0">
                <a:latin typeface="Times New Roman" pitchFamily="18" charset="0"/>
              </a:rPr>
              <a:t>Develop Custom Report Specifications</a:t>
            </a:r>
          </a:p>
          <a:p>
            <a:pPr marL="165100" indent="-165100"/>
            <a:endParaRPr lang="en-US" sz="1200" u="sng" dirty="0">
              <a:latin typeface="Times New Roman" pitchFamily="18" charset="0"/>
            </a:endParaRPr>
          </a:p>
          <a:p>
            <a:pPr marL="165100" indent="-165100"/>
            <a:r>
              <a:rPr lang="en-US" sz="1200" u="sng" dirty="0">
                <a:latin typeface="Times New Roman" pitchFamily="18" charset="0"/>
              </a:rPr>
              <a:t>Design Testing Approach</a:t>
            </a:r>
          </a:p>
          <a:p>
            <a:pPr marL="165100" indent="-165100">
              <a:buFontTx/>
              <a:buChar char="•"/>
            </a:pPr>
            <a:r>
              <a:rPr lang="en-US" sz="1200" b="0" dirty="0">
                <a:latin typeface="Times New Roman" pitchFamily="18" charset="0"/>
              </a:rPr>
              <a:t>Identify Participants for Integration Testing</a:t>
            </a:r>
          </a:p>
          <a:p>
            <a:pPr marL="165100" indent="-165100">
              <a:buFontTx/>
              <a:buChar char="•"/>
            </a:pPr>
            <a:r>
              <a:rPr lang="en-US" sz="1200" b="0" dirty="0">
                <a:latin typeface="Times New Roman" pitchFamily="18" charset="0"/>
              </a:rPr>
              <a:t>Identify Participants for UAT</a:t>
            </a:r>
          </a:p>
          <a:p>
            <a:pPr marL="165100" indent="-165100">
              <a:buFontTx/>
              <a:buChar char="•"/>
            </a:pPr>
            <a:r>
              <a:rPr lang="en-US" sz="1200" b="0" dirty="0">
                <a:latin typeface="Times New Roman" pitchFamily="18" charset="0"/>
              </a:rPr>
              <a:t>Identify Test Case Scenarios</a:t>
            </a:r>
          </a:p>
          <a:p>
            <a:pPr marL="165100" indent="-165100">
              <a:buFontTx/>
              <a:buChar char="•"/>
            </a:pPr>
            <a:r>
              <a:rPr lang="en-US" sz="1200" b="0" dirty="0">
                <a:latin typeface="Times New Roman" pitchFamily="18" charset="0"/>
              </a:rPr>
              <a:t>Define Test Plan &amp; Feedback Loop</a:t>
            </a:r>
          </a:p>
        </p:txBody>
      </p:sp>
      <p:sp>
        <p:nvSpPr>
          <p:cNvPr id="38" name="Slide Number Placeholder 37"/>
          <p:cNvSpPr>
            <a:spLocks noGrp="1"/>
          </p:cNvSpPr>
          <p:nvPr>
            <p:ph type="sldNum" sz="quarter" idx="10"/>
          </p:nvPr>
        </p:nvSpPr>
        <p:spPr/>
        <p:txBody>
          <a:bodyPr/>
          <a:lstStyle/>
          <a:p>
            <a:fld id="{52818F98-A04E-4F9D-9318-76A5AEE76075}"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320675" y="1143000"/>
            <a:ext cx="1839913" cy="5133975"/>
            <a:chOff x="192" y="654"/>
            <a:chExt cx="1104" cy="3234"/>
          </a:xfrm>
        </p:grpSpPr>
        <p:sp>
          <p:nvSpPr>
            <p:cNvPr id="5" name="AutoShape 4"/>
            <p:cNvSpPr>
              <a:spLocks noChangeArrowheads="1"/>
            </p:cNvSpPr>
            <p:nvPr/>
          </p:nvSpPr>
          <p:spPr bwMode="auto">
            <a:xfrm>
              <a:off x="192" y="654"/>
              <a:ext cx="1104" cy="3234"/>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 name="Text Box 5"/>
            <p:cNvSpPr txBox="1">
              <a:spLocks noChangeArrowheads="1"/>
            </p:cNvSpPr>
            <p:nvPr/>
          </p:nvSpPr>
          <p:spPr bwMode="auto">
            <a:xfrm>
              <a:off x="380" y="668"/>
              <a:ext cx="726" cy="366"/>
            </a:xfrm>
            <a:prstGeom prst="rect">
              <a:avLst/>
            </a:prstGeom>
            <a:noFill/>
            <a:ln w="9525">
              <a:noFill/>
              <a:miter lim="800000"/>
              <a:headEnd/>
              <a:tailEnd/>
            </a:ln>
            <a:effectLst/>
          </p:spPr>
          <p:txBody>
            <a:bodyPr wrap="none">
              <a:spAutoFit/>
            </a:bodyPr>
            <a:lstStyle/>
            <a:p>
              <a:pPr algn="ctr"/>
              <a:r>
                <a:rPr lang="en-US" sz="1600" dirty="0"/>
                <a:t>Analyze &amp; </a:t>
              </a:r>
            </a:p>
            <a:p>
              <a:pPr algn="ctr"/>
              <a:r>
                <a:rPr lang="en-US" sz="1600" dirty="0"/>
                <a:t>Design</a:t>
              </a:r>
            </a:p>
          </p:txBody>
        </p:sp>
        <p:grpSp>
          <p:nvGrpSpPr>
            <p:cNvPr id="7" name="Group 6"/>
            <p:cNvGrpSpPr>
              <a:grpSpLocks/>
            </p:cNvGrpSpPr>
            <p:nvPr/>
          </p:nvGrpSpPr>
          <p:grpSpPr bwMode="auto">
            <a:xfrm>
              <a:off x="284" y="1057"/>
              <a:ext cx="912" cy="250"/>
              <a:chOff x="2441" y="957"/>
              <a:chExt cx="912" cy="277"/>
            </a:xfrm>
          </p:grpSpPr>
          <p:sp>
            <p:nvSpPr>
              <p:cNvPr id="34" name="Rectangle 7"/>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35" name="Text Box 8"/>
              <p:cNvSpPr txBox="1">
                <a:spLocks noChangeArrowheads="1"/>
              </p:cNvSpPr>
              <p:nvPr/>
            </p:nvSpPr>
            <p:spPr bwMode="auto">
              <a:xfrm>
                <a:off x="2464" y="957"/>
                <a:ext cx="874" cy="277"/>
              </a:xfrm>
              <a:prstGeom prst="rect">
                <a:avLst/>
              </a:prstGeom>
              <a:noFill/>
              <a:ln w="9525">
                <a:noFill/>
                <a:miter lim="800000"/>
                <a:headEnd/>
                <a:tailEnd/>
              </a:ln>
              <a:effectLst/>
            </p:spPr>
            <p:txBody>
              <a:bodyPr wrap="none">
                <a:spAutoFit/>
              </a:bodyPr>
              <a:lstStyle/>
              <a:p>
                <a:pPr algn="ctr"/>
                <a:r>
                  <a:rPr lang="en-US" sz="1000" b="0"/>
                  <a:t>Change </a:t>
                </a:r>
              </a:p>
              <a:p>
                <a:pPr algn="ctr"/>
                <a:r>
                  <a:rPr lang="en-US" sz="1000" b="0"/>
                  <a:t>Management Activities</a:t>
                </a:r>
              </a:p>
            </p:txBody>
          </p:sp>
        </p:grpSp>
        <p:grpSp>
          <p:nvGrpSpPr>
            <p:cNvPr id="8" name="Group 9"/>
            <p:cNvGrpSpPr>
              <a:grpSpLocks/>
            </p:cNvGrpSpPr>
            <p:nvPr/>
          </p:nvGrpSpPr>
          <p:grpSpPr bwMode="auto">
            <a:xfrm>
              <a:off x="288" y="1413"/>
              <a:ext cx="912" cy="539"/>
              <a:chOff x="2448" y="1274"/>
              <a:chExt cx="912" cy="598"/>
            </a:xfrm>
          </p:grpSpPr>
          <p:sp>
            <p:nvSpPr>
              <p:cNvPr id="32" name="Rectangle 10"/>
              <p:cNvSpPr>
                <a:spLocks noChangeArrowheads="1"/>
              </p:cNvSpPr>
              <p:nvPr/>
            </p:nvSpPr>
            <p:spPr bwMode="auto">
              <a:xfrm>
                <a:off x="2448" y="1277"/>
                <a:ext cx="912" cy="595"/>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33" name="Text Box 11"/>
              <p:cNvSpPr txBox="1">
                <a:spLocks noChangeArrowheads="1"/>
              </p:cNvSpPr>
              <p:nvPr/>
            </p:nvSpPr>
            <p:spPr bwMode="auto">
              <a:xfrm>
                <a:off x="2571" y="1274"/>
                <a:ext cx="679" cy="597"/>
              </a:xfrm>
              <a:prstGeom prst="rect">
                <a:avLst/>
              </a:prstGeom>
              <a:noFill/>
              <a:ln w="9525">
                <a:noFill/>
                <a:miter lim="800000"/>
                <a:headEnd/>
                <a:tailEnd/>
              </a:ln>
              <a:effectLst/>
            </p:spPr>
            <p:txBody>
              <a:bodyPr wrap="none">
                <a:spAutoFit/>
              </a:bodyPr>
              <a:lstStyle/>
              <a:p>
                <a:pPr algn="ctr"/>
                <a:r>
                  <a:rPr lang="en-US" sz="1000" b="0"/>
                  <a:t>Process</a:t>
                </a:r>
              </a:p>
              <a:p>
                <a:pPr algn="ctr"/>
                <a:r>
                  <a:rPr lang="en-US" sz="1000" b="0"/>
                  <a:t>Workshops</a:t>
                </a:r>
              </a:p>
              <a:p>
                <a:pPr algn="ctr">
                  <a:buFontTx/>
                  <a:buChar char="-"/>
                </a:pPr>
                <a:r>
                  <a:rPr lang="en-US" sz="1000" b="0"/>
                  <a:t>As-Is</a:t>
                </a:r>
              </a:p>
              <a:p>
                <a:pPr algn="ctr">
                  <a:buFontTx/>
                  <a:buChar char="-"/>
                </a:pPr>
                <a:r>
                  <a:rPr lang="en-US" sz="1000" b="0"/>
                  <a:t> To-Be</a:t>
                </a:r>
              </a:p>
              <a:p>
                <a:pPr algn="ctr">
                  <a:buFontTx/>
                  <a:buChar char="-"/>
                </a:pPr>
                <a:r>
                  <a:rPr lang="en-US" sz="1000" b="0"/>
                  <a:t> Gap Resolution</a:t>
                </a:r>
              </a:p>
            </p:txBody>
          </p:sp>
        </p:grpSp>
        <p:grpSp>
          <p:nvGrpSpPr>
            <p:cNvPr id="9" name="Group 12"/>
            <p:cNvGrpSpPr>
              <a:grpSpLocks/>
            </p:cNvGrpSpPr>
            <p:nvPr/>
          </p:nvGrpSpPr>
          <p:grpSpPr bwMode="auto">
            <a:xfrm>
              <a:off x="288" y="3607"/>
              <a:ext cx="912" cy="250"/>
              <a:chOff x="2441" y="957"/>
              <a:chExt cx="912" cy="277"/>
            </a:xfrm>
          </p:grpSpPr>
          <p:sp>
            <p:nvSpPr>
              <p:cNvPr id="30" name="Rectangle 13"/>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31" name="Text Box 14"/>
              <p:cNvSpPr txBox="1">
                <a:spLocks noChangeArrowheads="1"/>
              </p:cNvSpPr>
              <p:nvPr/>
            </p:nvSpPr>
            <p:spPr bwMode="auto">
              <a:xfrm>
                <a:off x="2574" y="957"/>
                <a:ext cx="684" cy="277"/>
              </a:xfrm>
              <a:prstGeom prst="rect">
                <a:avLst/>
              </a:prstGeom>
              <a:noFill/>
              <a:ln w="9525">
                <a:noFill/>
                <a:miter lim="800000"/>
                <a:headEnd/>
                <a:tailEnd/>
              </a:ln>
              <a:effectLst/>
            </p:spPr>
            <p:txBody>
              <a:bodyPr wrap="none">
                <a:spAutoFit/>
              </a:bodyPr>
              <a:lstStyle/>
              <a:p>
                <a:pPr algn="ctr"/>
                <a:r>
                  <a:rPr lang="en-US" sz="1000" b="0"/>
                  <a:t>Initiate</a:t>
                </a:r>
                <a:br>
                  <a:rPr lang="en-US" sz="1000" b="0"/>
                </a:br>
                <a:r>
                  <a:rPr lang="en-US" sz="1000" b="0"/>
                  <a:t>Data Preparation</a:t>
                </a:r>
              </a:p>
            </p:txBody>
          </p:sp>
        </p:grpSp>
        <p:grpSp>
          <p:nvGrpSpPr>
            <p:cNvPr id="10" name="Group 15"/>
            <p:cNvGrpSpPr>
              <a:grpSpLocks/>
            </p:cNvGrpSpPr>
            <p:nvPr/>
          </p:nvGrpSpPr>
          <p:grpSpPr bwMode="auto">
            <a:xfrm>
              <a:off x="240" y="2124"/>
              <a:ext cx="1008" cy="1339"/>
              <a:chOff x="2397" y="1987"/>
              <a:chExt cx="1008" cy="1488"/>
            </a:xfrm>
          </p:grpSpPr>
          <p:sp>
            <p:nvSpPr>
              <p:cNvPr id="14" name="Rectangle 16"/>
              <p:cNvSpPr>
                <a:spLocks noChangeArrowheads="1"/>
              </p:cNvSpPr>
              <p:nvPr/>
            </p:nvSpPr>
            <p:spPr bwMode="auto">
              <a:xfrm>
                <a:off x="2397" y="1987"/>
                <a:ext cx="1008" cy="1488"/>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15" name="Group 17"/>
              <p:cNvGrpSpPr>
                <a:grpSpLocks/>
              </p:cNvGrpSpPr>
              <p:nvPr/>
            </p:nvGrpSpPr>
            <p:grpSpPr bwMode="auto">
              <a:xfrm>
                <a:off x="2445" y="2004"/>
                <a:ext cx="912" cy="278"/>
                <a:chOff x="2441" y="958"/>
                <a:chExt cx="912" cy="278"/>
              </a:xfrm>
            </p:grpSpPr>
            <p:sp>
              <p:nvSpPr>
                <p:cNvPr id="28" name="Rectangle 18"/>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9" name="Text Box 19"/>
                <p:cNvSpPr txBox="1">
                  <a:spLocks noChangeArrowheads="1"/>
                </p:cNvSpPr>
                <p:nvPr/>
              </p:nvSpPr>
              <p:spPr bwMode="auto">
                <a:xfrm>
                  <a:off x="2688" y="958"/>
                  <a:ext cx="435"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Contracts</a:t>
                  </a:r>
                </a:p>
              </p:txBody>
            </p:sp>
          </p:grpSp>
          <p:grpSp>
            <p:nvGrpSpPr>
              <p:cNvPr id="16" name="Group 20"/>
              <p:cNvGrpSpPr>
                <a:grpSpLocks/>
              </p:cNvGrpSpPr>
              <p:nvPr/>
            </p:nvGrpSpPr>
            <p:grpSpPr bwMode="auto">
              <a:xfrm>
                <a:off x="2445" y="2291"/>
                <a:ext cx="912" cy="278"/>
                <a:chOff x="2441" y="957"/>
                <a:chExt cx="912" cy="278"/>
              </a:xfrm>
            </p:grpSpPr>
            <p:sp>
              <p:nvSpPr>
                <p:cNvPr id="26" name="Rectangle 21"/>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7" name="Text Box 22"/>
                <p:cNvSpPr txBox="1">
                  <a:spLocks noChangeArrowheads="1"/>
                </p:cNvSpPr>
                <p:nvPr/>
              </p:nvSpPr>
              <p:spPr bwMode="auto">
                <a:xfrm>
                  <a:off x="2602" y="957"/>
                  <a:ext cx="611"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Security Model</a:t>
                  </a:r>
                </a:p>
              </p:txBody>
            </p:sp>
          </p:grpSp>
          <p:grpSp>
            <p:nvGrpSpPr>
              <p:cNvPr id="17" name="Group 23"/>
              <p:cNvGrpSpPr>
                <a:grpSpLocks/>
              </p:cNvGrpSpPr>
              <p:nvPr/>
            </p:nvGrpSpPr>
            <p:grpSpPr bwMode="auto">
              <a:xfrm>
                <a:off x="2445" y="2578"/>
                <a:ext cx="912" cy="278"/>
                <a:chOff x="2441" y="956"/>
                <a:chExt cx="912" cy="278"/>
              </a:xfrm>
            </p:grpSpPr>
            <p:sp>
              <p:nvSpPr>
                <p:cNvPr id="24" name="Rectangle 24"/>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5" name="Text Box 25"/>
                <p:cNvSpPr txBox="1">
                  <a:spLocks noChangeArrowheads="1"/>
                </p:cNvSpPr>
                <p:nvPr/>
              </p:nvSpPr>
              <p:spPr bwMode="auto">
                <a:xfrm>
                  <a:off x="2563" y="956"/>
                  <a:ext cx="694"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Integration Model</a:t>
                  </a:r>
                </a:p>
              </p:txBody>
            </p:sp>
          </p:grpSp>
          <p:grpSp>
            <p:nvGrpSpPr>
              <p:cNvPr id="18" name="Group 26"/>
              <p:cNvGrpSpPr>
                <a:grpSpLocks/>
              </p:cNvGrpSpPr>
              <p:nvPr/>
            </p:nvGrpSpPr>
            <p:grpSpPr bwMode="auto">
              <a:xfrm>
                <a:off x="2445" y="2866"/>
                <a:ext cx="912" cy="278"/>
                <a:chOff x="2441" y="956"/>
                <a:chExt cx="912" cy="278"/>
              </a:xfrm>
            </p:grpSpPr>
            <p:sp>
              <p:nvSpPr>
                <p:cNvPr id="22" name="Rectangle 27"/>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3" name="Text Box 28"/>
                <p:cNvSpPr txBox="1">
                  <a:spLocks noChangeArrowheads="1"/>
                </p:cNvSpPr>
                <p:nvPr/>
              </p:nvSpPr>
              <p:spPr bwMode="auto">
                <a:xfrm>
                  <a:off x="2589" y="956"/>
                  <a:ext cx="658"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Custom Reports</a:t>
                  </a:r>
                </a:p>
              </p:txBody>
            </p:sp>
          </p:grpSp>
          <p:grpSp>
            <p:nvGrpSpPr>
              <p:cNvPr id="19" name="Group 29"/>
              <p:cNvGrpSpPr>
                <a:grpSpLocks/>
              </p:cNvGrpSpPr>
              <p:nvPr/>
            </p:nvGrpSpPr>
            <p:grpSpPr bwMode="auto">
              <a:xfrm>
                <a:off x="2445" y="3155"/>
                <a:ext cx="912" cy="278"/>
                <a:chOff x="2441" y="957"/>
                <a:chExt cx="912" cy="278"/>
              </a:xfrm>
            </p:grpSpPr>
            <p:sp>
              <p:nvSpPr>
                <p:cNvPr id="20" name="Rectangle 30"/>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1" name="Text Box 31"/>
                <p:cNvSpPr txBox="1">
                  <a:spLocks noChangeArrowheads="1"/>
                </p:cNvSpPr>
                <p:nvPr/>
              </p:nvSpPr>
              <p:spPr bwMode="auto">
                <a:xfrm>
                  <a:off x="2569" y="957"/>
                  <a:ext cx="703"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Testing Approach</a:t>
                  </a:r>
                </a:p>
              </p:txBody>
            </p:sp>
          </p:grpSp>
        </p:grpSp>
        <p:sp>
          <p:nvSpPr>
            <p:cNvPr id="11" name="Line 32"/>
            <p:cNvSpPr>
              <a:spLocks noChangeShapeType="1"/>
            </p:cNvSpPr>
            <p:nvPr/>
          </p:nvSpPr>
          <p:spPr bwMode="auto">
            <a:xfrm>
              <a:off x="744" y="3463"/>
              <a:ext cx="0" cy="173"/>
            </a:xfrm>
            <a:prstGeom prst="line">
              <a:avLst/>
            </a:prstGeom>
            <a:noFill/>
            <a:ln w="22225">
              <a:solidFill>
                <a:schemeClr val="tx1"/>
              </a:solidFill>
              <a:round/>
              <a:headEnd/>
              <a:tailEnd type="triangle" w="med" len="med"/>
            </a:ln>
            <a:effectLst/>
          </p:spPr>
          <p:txBody>
            <a:bodyPr/>
            <a:lstStyle/>
            <a:p>
              <a:endParaRPr lang="en-US"/>
            </a:p>
          </p:txBody>
        </p:sp>
        <p:sp>
          <p:nvSpPr>
            <p:cNvPr id="12" name="Line 33"/>
            <p:cNvSpPr>
              <a:spLocks noChangeShapeType="1"/>
            </p:cNvSpPr>
            <p:nvPr/>
          </p:nvSpPr>
          <p:spPr bwMode="auto">
            <a:xfrm>
              <a:off x="744" y="1276"/>
              <a:ext cx="0" cy="130"/>
            </a:xfrm>
            <a:prstGeom prst="line">
              <a:avLst/>
            </a:prstGeom>
            <a:noFill/>
            <a:ln w="22225">
              <a:solidFill>
                <a:schemeClr val="tx1"/>
              </a:solidFill>
              <a:round/>
              <a:headEnd/>
              <a:tailEnd type="triangle" w="med" len="med"/>
            </a:ln>
            <a:effectLst/>
          </p:spPr>
          <p:txBody>
            <a:bodyPr/>
            <a:lstStyle/>
            <a:p>
              <a:endParaRPr lang="en-US"/>
            </a:p>
          </p:txBody>
        </p:sp>
        <p:sp>
          <p:nvSpPr>
            <p:cNvPr id="13" name="Line 34"/>
            <p:cNvSpPr>
              <a:spLocks noChangeShapeType="1"/>
            </p:cNvSpPr>
            <p:nvPr/>
          </p:nvSpPr>
          <p:spPr bwMode="auto">
            <a:xfrm>
              <a:off x="744" y="1951"/>
              <a:ext cx="0" cy="173"/>
            </a:xfrm>
            <a:prstGeom prst="line">
              <a:avLst/>
            </a:prstGeom>
            <a:noFill/>
            <a:ln w="22225">
              <a:solidFill>
                <a:schemeClr val="tx1"/>
              </a:solidFill>
              <a:round/>
              <a:headEnd/>
              <a:tailEnd type="triangle" w="med" len="med"/>
            </a:ln>
            <a:effectLst/>
          </p:spPr>
          <p:txBody>
            <a:bodyPr/>
            <a:lstStyle/>
            <a:p>
              <a:endParaRPr lang="en-US"/>
            </a:p>
          </p:txBody>
        </p:sp>
      </p:grpSp>
      <p:sp>
        <p:nvSpPr>
          <p:cNvPr id="36" name="Text Box 35"/>
          <p:cNvSpPr txBox="1">
            <a:spLocks noChangeArrowheads="1"/>
          </p:cNvSpPr>
          <p:nvPr/>
        </p:nvSpPr>
        <p:spPr bwMode="auto">
          <a:xfrm>
            <a:off x="2405063" y="1209675"/>
            <a:ext cx="2955925" cy="3270250"/>
          </a:xfrm>
          <a:prstGeom prst="rect">
            <a:avLst/>
          </a:prstGeom>
          <a:noFill/>
          <a:ln w="9525">
            <a:noFill/>
            <a:miter lim="800000"/>
            <a:headEnd/>
            <a:tailEnd/>
          </a:ln>
          <a:effectLst/>
        </p:spPr>
        <p:txBody>
          <a:bodyPr>
            <a:spAutoFit/>
          </a:bodyPr>
          <a:lstStyle/>
          <a:p>
            <a:pPr marL="165100" indent="-165100"/>
            <a:r>
              <a:rPr lang="en-US" sz="1600" u="sng" dirty="0">
                <a:latin typeface="Times New Roman" pitchFamily="18" charset="0"/>
              </a:rPr>
              <a:t>Design Training Program</a:t>
            </a:r>
          </a:p>
          <a:p>
            <a:pPr marL="165100" indent="-165100">
              <a:buFontTx/>
              <a:buChar char="•"/>
            </a:pPr>
            <a:r>
              <a:rPr lang="en-US" sz="1600" b="0" dirty="0">
                <a:latin typeface="Times New Roman" pitchFamily="18" charset="0"/>
              </a:rPr>
              <a:t>Develop Named User Lists</a:t>
            </a:r>
          </a:p>
          <a:p>
            <a:pPr marL="165100" indent="-165100">
              <a:buFontTx/>
              <a:buChar char="•"/>
            </a:pPr>
            <a:r>
              <a:rPr lang="en-US" sz="1600" b="0" dirty="0">
                <a:latin typeface="Times New Roman" pitchFamily="18" charset="0"/>
              </a:rPr>
              <a:t>Develop/Refine Training Materials</a:t>
            </a:r>
          </a:p>
          <a:p>
            <a:pPr marL="165100" indent="-165100">
              <a:buFontTx/>
              <a:buChar char="•"/>
            </a:pPr>
            <a:r>
              <a:rPr lang="en-US" sz="1600" b="0" dirty="0">
                <a:latin typeface="Times New Roman" pitchFamily="18" charset="0"/>
              </a:rPr>
              <a:t>Schedule Locations and Trainer</a:t>
            </a:r>
          </a:p>
          <a:p>
            <a:pPr marL="165100" indent="-165100">
              <a:buFontTx/>
              <a:buChar char="•"/>
            </a:pPr>
            <a:endParaRPr lang="en-US" sz="1600" b="0" dirty="0">
              <a:latin typeface="Times New Roman" pitchFamily="18" charset="0"/>
            </a:endParaRPr>
          </a:p>
          <a:p>
            <a:pPr marL="165100" indent="-165100"/>
            <a:r>
              <a:rPr lang="en-US" sz="1600" u="sng" dirty="0">
                <a:latin typeface="Times New Roman" pitchFamily="18" charset="0"/>
              </a:rPr>
              <a:t>Validate/Update Plans</a:t>
            </a:r>
          </a:p>
          <a:p>
            <a:pPr marL="165100" indent="-165100">
              <a:buFontTx/>
              <a:buChar char="•"/>
            </a:pPr>
            <a:r>
              <a:rPr lang="en-US" sz="1600" b="0" dirty="0">
                <a:latin typeface="Times New Roman" pitchFamily="18" charset="0"/>
              </a:rPr>
              <a:t>Legacy Load</a:t>
            </a:r>
          </a:p>
          <a:p>
            <a:pPr marL="165100" indent="-165100">
              <a:buFontTx/>
              <a:buChar char="•"/>
            </a:pPr>
            <a:r>
              <a:rPr lang="en-US" sz="1600" b="0" dirty="0">
                <a:latin typeface="Times New Roman" pitchFamily="18" charset="0"/>
              </a:rPr>
              <a:t>Data Prep</a:t>
            </a:r>
          </a:p>
          <a:p>
            <a:pPr marL="165100" indent="-165100">
              <a:buFontTx/>
              <a:buChar char="•"/>
            </a:pPr>
            <a:r>
              <a:rPr lang="en-US" sz="1600" b="0" dirty="0">
                <a:latin typeface="Times New Roman" pitchFamily="18" charset="0"/>
              </a:rPr>
              <a:t>Training</a:t>
            </a:r>
          </a:p>
          <a:p>
            <a:pPr marL="165100" indent="-165100">
              <a:buFontTx/>
              <a:buChar char="•"/>
            </a:pPr>
            <a:r>
              <a:rPr lang="en-US" sz="1600" b="0" dirty="0">
                <a:latin typeface="Times New Roman" pitchFamily="18" charset="0"/>
              </a:rPr>
              <a:t>Rollout</a:t>
            </a:r>
          </a:p>
          <a:p>
            <a:pPr marL="165100" indent="-165100">
              <a:buFontTx/>
              <a:buChar char="•"/>
            </a:pPr>
            <a:r>
              <a:rPr lang="en-US" sz="1600" b="0" dirty="0">
                <a:latin typeface="Times New Roman" pitchFamily="18" charset="0"/>
              </a:rPr>
              <a:t>Integrations</a:t>
            </a:r>
          </a:p>
          <a:p>
            <a:pPr marL="165100" indent="-165100">
              <a:buFontTx/>
              <a:buChar char="•"/>
            </a:pPr>
            <a:r>
              <a:rPr lang="en-US" sz="1600" b="0" dirty="0">
                <a:latin typeface="Times New Roman" pitchFamily="18" charset="0"/>
              </a:rPr>
              <a:t>Testing</a:t>
            </a:r>
          </a:p>
        </p:txBody>
      </p:sp>
      <p:sp>
        <p:nvSpPr>
          <p:cNvPr id="37" name="Text Box 36"/>
          <p:cNvSpPr txBox="1">
            <a:spLocks noChangeArrowheads="1"/>
          </p:cNvSpPr>
          <p:nvPr/>
        </p:nvSpPr>
        <p:spPr bwMode="auto">
          <a:xfrm>
            <a:off x="5440363" y="1571625"/>
            <a:ext cx="3505200" cy="4981575"/>
          </a:xfrm>
          <a:prstGeom prst="rect">
            <a:avLst/>
          </a:prstGeom>
          <a:noFill/>
          <a:ln w="9525">
            <a:noFill/>
            <a:miter lim="800000"/>
            <a:headEnd/>
            <a:tailEnd/>
          </a:ln>
          <a:effectLst/>
        </p:spPr>
        <p:txBody>
          <a:bodyPr wrap="none">
            <a:spAutoFit/>
          </a:bodyPr>
          <a:lstStyle/>
          <a:p>
            <a:pPr marL="165100" indent="-165100"/>
            <a:r>
              <a:rPr lang="en-US" sz="1600" u="sng">
                <a:solidFill>
                  <a:srgbClr val="339966"/>
                </a:solidFill>
                <a:latin typeface="Times New Roman" pitchFamily="18" charset="0"/>
              </a:rPr>
              <a:t>Deliverables</a:t>
            </a:r>
          </a:p>
          <a:p>
            <a:pPr marL="165100" indent="-165100">
              <a:buFontTx/>
              <a:buChar char="•"/>
            </a:pPr>
            <a:r>
              <a:rPr lang="en-US" sz="1600" b="0">
                <a:solidFill>
                  <a:srgbClr val="339966"/>
                </a:solidFill>
                <a:latin typeface="Times New Roman" pitchFamily="18" charset="0"/>
              </a:rPr>
              <a:t>As-Is Process Flow</a:t>
            </a:r>
          </a:p>
          <a:p>
            <a:pPr marL="165100" indent="-165100">
              <a:buFontTx/>
              <a:buChar char="•"/>
            </a:pPr>
            <a:r>
              <a:rPr lang="en-US" sz="1600" b="0">
                <a:solidFill>
                  <a:srgbClr val="339966"/>
                </a:solidFill>
                <a:latin typeface="Times New Roman" pitchFamily="18" charset="0"/>
              </a:rPr>
              <a:t>To-Be Process Flow</a:t>
            </a:r>
          </a:p>
          <a:p>
            <a:pPr marL="165100" indent="-165100">
              <a:buFontTx/>
              <a:buChar char="•"/>
            </a:pPr>
            <a:r>
              <a:rPr lang="en-US" sz="1600" b="0">
                <a:solidFill>
                  <a:srgbClr val="339966"/>
                </a:solidFill>
                <a:latin typeface="Times New Roman" pitchFamily="18" charset="0"/>
              </a:rPr>
              <a:t>Gap Resolution</a:t>
            </a:r>
          </a:p>
          <a:p>
            <a:pPr marL="165100" indent="-165100">
              <a:buFontTx/>
              <a:buChar char="•"/>
            </a:pPr>
            <a:r>
              <a:rPr lang="en-US" sz="1600" b="0">
                <a:solidFill>
                  <a:srgbClr val="339966"/>
                </a:solidFill>
                <a:latin typeface="Times New Roman" pitchFamily="18" charset="0"/>
              </a:rPr>
              <a:t>External User Business Process</a:t>
            </a:r>
          </a:p>
          <a:p>
            <a:pPr marL="165100" indent="-165100">
              <a:buFontTx/>
              <a:buChar char="•"/>
            </a:pPr>
            <a:r>
              <a:rPr lang="en-US" sz="1600" b="0">
                <a:solidFill>
                  <a:srgbClr val="339966"/>
                </a:solidFill>
                <a:latin typeface="Times New Roman" pitchFamily="18" charset="0"/>
              </a:rPr>
              <a:t>Organizational Model Design</a:t>
            </a:r>
          </a:p>
          <a:p>
            <a:pPr marL="165100" indent="-165100">
              <a:buFontTx/>
              <a:buChar char="•"/>
            </a:pPr>
            <a:r>
              <a:rPr lang="en-US" sz="1600" b="0">
                <a:solidFill>
                  <a:srgbClr val="339966"/>
                </a:solidFill>
                <a:latin typeface="Times New Roman" pitchFamily="18" charset="0"/>
              </a:rPr>
              <a:t>Security Model Design</a:t>
            </a:r>
          </a:p>
          <a:p>
            <a:pPr marL="165100" indent="-165100">
              <a:buFontTx/>
              <a:buChar char="•"/>
            </a:pPr>
            <a:r>
              <a:rPr lang="en-US" sz="1600" b="0">
                <a:solidFill>
                  <a:srgbClr val="339966"/>
                </a:solidFill>
                <a:latin typeface="Times New Roman" pitchFamily="18" charset="0"/>
              </a:rPr>
              <a:t>Contract Navigation Design</a:t>
            </a:r>
          </a:p>
          <a:p>
            <a:pPr marL="165100" indent="-165100">
              <a:buFontTx/>
              <a:buChar char="•"/>
            </a:pPr>
            <a:r>
              <a:rPr lang="en-US" sz="1600" b="0">
                <a:solidFill>
                  <a:srgbClr val="339966"/>
                </a:solidFill>
                <a:latin typeface="Times New Roman" pitchFamily="18" charset="0"/>
              </a:rPr>
              <a:t>Naming Conventions Spreadsheet</a:t>
            </a:r>
          </a:p>
          <a:p>
            <a:pPr marL="165100" indent="-165100">
              <a:buFontTx/>
              <a:buChar char="•"/>
            </a:pPr>
            <a:r>
              <a:rPr lang="en-US" sz="1600" b="0">
                <a:solidFill>
                  <a:srgbClr val="339966"/>
                </a:solidFill>
                <a:latin typeface="Times New Roman" pitchFamily="18" charset="0"/>
              </a:rPr>
              <a:t>Term Definition Spreadsheet</a:t>
            </a:r>
          </a:p>
          <a:p>
            <a:pPr marL="165100" indent="-165100">
              <a:buFontTx/>
              <a:buChar char="•"/>
            </a:pPr>
            <a:r>
              <a:rPr lang="en-US" sz="1600" b="0">
                <a:solidFill>
                  <a:srgbClr val="339966"/>
                </a:solidFill>
                <a:latin typeface="Times New Roman" pitchFamily="18" charset="0"/>
              </a:rPr>
              <a:t>Contract Template Breakdown Packet</a:t>
            </a:r>
          </a:p>
          <a:p>
            <a:pPr marL="165100" indent="-165100">
              <a:buFontTx/>
              <a:buChar char="•"/>
            </a:pPr>
            <a:r>
              <a:rPr lang="en-US" sz="1600" b="0">
                <a:solidFill>
                  <a:srgbClr val="339966"/>
                </a:solidFill>
                <a:latin typeface="Times New Roman" pitchFamily="18" charset="0"/>
              </a:rPr>
              <a:t>Email Notifications Content</a:t>
            </a:r>
          </a:p>
          <a:p>
            <a:pPr marL="165100" indent="-165100">
              <a:buFontTx/>
              <a:buChar char="•"/>
            </a:pPr>
            <a:r>
              <a:rPr lang="en-US" sz="1600" b="0">
                <a:solidFill>
                  <a:srgbClr val="339966"/>
                </a:solidFill>
                <a:latin typeface="Times New Roman" pitchFamily="18" charset="0"/>
              </a:rPr>
              <a:t>Template Structure Design Document</a:t>
            </a:r>
          </a:p>
          <a:p>
            <a:pPr marL="165100" indent="-165100">
              <a:buFontTx/>
              <a:buChar char="•"/>
            </a:pPr>
            <a:r>
              <a:rPr lang="en-US" sz="1600" b="0">
                <a:solidFill>
                  <a:srgbClr val="339966"/>
                </a:solidFill>
                <a:latin typeface="Times New Roman" pitchFamily="18" charset="0"/>
              </a:rPr>
              <a:t>Contract Line Items Design Document</a:t>
            </a:r>
          </a:p>
          <a:p>
            <a:pPr marL="165100" indent="-165100">
              <a:buFontTx/>
              <a:buChar char="•"/>
            </a:pPr>
            <a:r>
              <a:rPr lang="en-US" sz="1600" b="0">
                <a:solidFill>
                  <a:srgbClr val="339966"/>
                </a:solidFill>
                <a:latin typeface="Times New Roman" pitchFamily="18" charset="0"/>
              </a:rPr>
              <a:t>Renewals Design</a:t>
            </a:r>
          </a:p>
          <a:p>
            <a:pPr marL="165100" indent="-165100">
              <a:buFontTx/>
              <a:buChar char="•"/>
            </a:pPr>
            <a:r>
              <a:rPr lang="en-US" sz="1600" b="0">
                <a:solidFill>
                  <a:srgbClr val="339966"/>
                </a:solidFill>
                <a:latin typeface="Times New Roman" pitchFamily="18" charset="0"/>
              </a:rPr>
              <a:t>Integration Functional Spec</a:t>
            </a:r>
          </a:p>
          <a:p>
            <a:pPr marL="165100" indent="-165100">
              <a:buFontTx/>
              <a:buChar char="•"/>
            </a:pPr>
            <a:r>
              <a:rPr lang="en-US" sz="1600" b="0">
                <a:solidFill>
                  <a:srgbClr val="339966"/>
                </a:solidFill>
                <a:latin typeface="Times New Roman" pitchFamily="18" charset="0"/>
              </a:rPr>
              <a:t>Custom Report Functional Spec</a:t>
            </a:r>
          </a:p>
          <a:p>
            <a:pPr marL="165100" indent="-165100">
              <a:buFontTx/>
              <a:buChar char="•"/>
            </a:pPr>
            <a:r>
              <a:rPr lang="en-US" sz="1600" b="0">
                <a:solidFill>
                  <a:srgbClr val="339966"/>
                </a:solidFill>
                <a:latin typeface="Times New Roman" pitchFamily="18" charset="0"/>
              </a:rPr>
              <a:t>Information Object Functional Spec</a:t>
            </a:r>
          </a:p>
          <a:p>
            <a:pPr marL="165100" indent="-165100">
              <a:buFontTx/>
              <a:buChar char="•"/>
            </a:pPr>
            <a:r>
              <a:rPr lang="en-US" sz="1600" b="0">
                <a:solidFill>
                  <a:srgbClr val="339966"/>
                </a:solidFill>
                <a:latin typeface="Times New Roman" pitchFamily="18" charset="0"/>
              </a:rPr>
              <a:t>Cube Functional Spec</a:t>
            </a:r>
          </a:p>
          <a:p>
            <a:pPr marL="165100" indent="-165100">
              <a:buFontTx/>
              <a:buChar char="•"/>
            </a:pPr>
            <a:r>
              <a:rPr lang="en-US" sz="1600" b="0">
                <a:solidFill>
                  <a:srgbClr val="339966"/>
                </a:solidFill>
                <a:latin typeface="Times New Roman" pitchFamily="18" charset="0"/>
              </a:rPr>
              <a:t>Test Plan</a:t>
            </a:r>
          </a:p>
        </p:txBody>
      </p:sp>
      <p:sp>
        <p:nvSpPr>
          <p:cNvPr id="38" name="Title 1"/>
          <p:cNvSpPr>
            <a:spLocks noGrp="1"/>
          </p:cNvSpPr>
          <p:nvPr>
            <p:ph type="title"/>
          </p:nvPr>
        </p:nvSpPr>
        <p:spPr>
          <a:xfrm>
            <a:off x="1798638" y="198438"/>
            <a:ext cx="6354762" cy="639762"/>
          </a:xfrm>
        </p:spPr>
        <p:txBody>
          <a:bodyPr/>
          <a:lstStyle/>
          <a:p>
            <a:r>
              <a:rPr lang="en-US" sz="2800" dirty="0" smtClean="0"/>
              <a:t>Analyze &amp; Design – Objectives &amp; Deliverables cont</a:t>
            </a:r>
            <a:endParaRPr lang="en-US" sz="2800" dirty="0"/>
          </a:p>
        </p:txBody>
      </p:sp>
      <p:sp>
        <p:nvSpPr>
          <p:cNvPr id="39" name="Slide Number Placeholder 38"/>
          <p:cNvSpPr>
            <a:spLocks noGrp="1"/>
          </p:cNvSpPr>
          <p:nvPr>
            <p:ph type="sldNum" sz="quarter" idx="10"/>
          </p:nvPr>
        </p:nvSpPr>
        <p:spPr/>
        <p:txBody>
          <a:bodyPr/>
          <a:lstStyle/>
          <a:p>
            <a:fld id="{52818F98-A04E-4F9D-9318-76A5AEE76075}"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Analyze &amp; Design – Keys to Success</a:t>
            </a:r>
            <a:endParaRPr lang="en-US" sz="3200" dirty="0"/>
          </a:p>
        </p:txBody>
      </p:sp>
      <p:grpSp>
        <p:nvGrpSpPr>
          <p:cNvPr id="4" name="Group 2"/>
          <p:cNvGrpSpPr>
            <a:grpSpLocks/>
          </p:cNvGrpSpPr>
          <p:nvPr/>
        </p:nvGrpSpPr>
        <p:grpSpPr bwMode="auto">
          <a:xfrm>
            <a:off x="320675" y="1143000"/>
            <a:ext cx="1839913" cy="5133975"/>
            <a:chOff x="192" y="654"/>
            <a:chExt cx="1104" cy="3234"/>
          </a:xfrm>
        </p:grpSpPr>
        <p:sp>
          <p:nvSpPr>
            <p:cNvPr id="5" name="AutoShape 3"/>
            <p:cNvSpPr>
              <a:spLocks noChangeArrowheads="1"/>
            </p:cNvSpPr>
            <p:nvPr/>
          </p:nvSpPr>
          <p:spPr bwMode="auto">
            <a:xfrm>
              <a:off x="192" y="654"/>
              <a:ext cx="1104" cy="3234"/>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 name="Text Box 4"/>
            <p:cNvSpPr txBox="1">
              <a:spLocks noChangeArrowheads="1"/>
            </p:cNvSpPr>
            <p:nvPr/>
          </p:nvSpPr>
          <p:spPr bwMode="auto">
            <a:xfrm>
              <a:off x="380" y="668"/>
              <a:ext cx="726" cy="366"/>
            </a:xfrm>
            <a:prstGeom prst="rect">
              <a:avLst/>
            </a:prstGeom>
            <a:noFill/>
            <a:ln w="9525">
              <a:noFill/>
              <a:miter lim="800000"/>
              <a:headEnd/>
              <a:tailEnd/>
            </a:ln>
            <a:effectLst/>
          </p:spPr>
          <p:txBody>
            <a:bodyPr wrap="none">
              <a:spAutoFit/>
            </a:bodyPr>
            <a:lstStyle/>
            <a:p>
              <a:pPr algn="ctr"/>
              <a:r>
                <a:rPr lang="en-US" sz="1600" dirty="0"/>
                <a:t>Analyze &amp; </a:t>
              </a:r>
            </a:p>
            <a:p>
              <a:pPr algn="ctr"/>
              <a:r>
                <a:rPr lang="en-US" sz="1600" dirty="0"/>
                <a:t>Design</a:t>
              </a:r>
            </a:p>
          </p:txBody>
        </p:sp>
        <p:grpSp>
          <p:nvGrpSpPr>
            <p:cNvPr id="7" name="Group 5"/>
            <p:cNvGrpSpPr>
              <a:grpSpLocks/>
            </p:cNvGrpSpPr>
            <p:nvPr/>
          </p:nvGrpSpPr>
          <p:grpSpPr bwMode="auto">
            <a:xfrm>
              <a:off x="284" y="1057"/>
              <a:ext cx="912" cy="250"/>
              <a:chOff x="2441" y="957"/>
              <a:chExt cx="912" cy="277"/>
            </a:xfrm>
          </p:grpSpPr>
          <p:sp>
            <p:nvSpPr>
              <p:cNvPr id="34" name="Rectangle 6"/>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35" name="Text Box 7"/>
              <p:cNvSpPr txBox="1">
                <a:spLocks noChangeArrowheads="1"/>
              </p:cNvSpPr>
              <p:nvPr/>
            </p:nvSpPr>
            <p:spPr bwMode="auto">
              <a:xfrm>
                <a:off x="2464" y="957"/>
                <a:ext cx="874" cy="277"/>
              </a:xfrm>
              <a:prstGeom prst="rect">
                <a:avLst/>
              </a:prstGeom>
              <a:noFill/>
              <a:ln w="9525">
                <a:noFill/>
                <a:miter lim="800000"/>
                <a:headEnd/>
                <a:tailEnd/>
              </a:ln>
              <a:effectLst/>
            </p:spPr>
            <p:txBody>
              <a:bodyPr wrap="none">
                <a:spAutoFit/>
              </a:bodyPr>
              <a:lstStyle/>
              <a:p>
                <a:pPr algn="ctr"/>
                <a:r>
                  <a:rPr lang="en-US" sz="1000" b="0"/>
                  <a:t>Change </a:t>
                </a:r>
              </a:p>
              <a:p>
                <a:pPr algn="ctr"/>
                <a:r>
                  <a:rPr lang="en-US" sz="1000" b="0"/>
                  <a:t>Management Activities</a:t>
                </a:r>
              </a:p>
            </p:txBody>
          </p:sp>
        </p:grpSp>
        <p:grpSp>
          <p:nvGrpSpPr>
            <p:cNvPr id="8" name="Group 8"/>
            <p:cNvGrpSpPr>
              <a:grpSpLocks/>
            </p:cNvGrpSpPr>
            <p:nvPr/>
          </p:nvGrpSpPr>
          <p:grpSpPr bwMode="auto">
            <a:xfrm>
              <a:off x="288" y="1413"/>
              <a:ext cx="912" cy="539"/>
              <a:chOff x="2448" y="1274"/>
              <a:chExt cx="912" cy="598"/>
            </a:xfrm>
          </p:grpSpPr>
          <p:sp>
            <p:nvSpPr>
              <p:cNvPr id="32" name="Rectangle 9"/>
              <p:cNvSpPr>
                <a:spLocks noChangeArrowheads="1"/>
              </p:cNvSpPr>
              <p:nvPr/>
            </p:nvSpPr>
            <p:spPr bwMode="auto">
              <a:xfrm>
                <a:off x="2448" y="1277"/>
                <a:ext cx="912" cy="595"/>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33" name="Text Box 10"/>
              <p:cNvSpPr txBox="1">
                <a:spLocks noChangeArrowheads="1"/>
              </p:cNvSpPr>
              <p:nvPr/>
            </p:nvSpPr>
            <p:spPr bwMode="auto">
              <a:xfrm>
                <a:off x="2571" y="1274"/>
                <a:ext cx="679" cy="597"/>
              </a:xfrm>
              <a:prstGeom prst="rect">
                <a:avLst/>
              </a:prstGeom>
              <a:noFill/>
              <a:ln w="9525">
                <a:noFill/>
                <a:miter lim="800000"/>
                <a:headEnd/>
                <a:tailEnd/>
              </a:ln>
              <a:effectLst/>
            </p:spPr>
            <p:txBody>
              <a:bodyPr wrap="none">
                <a:spAutoFit/>
              </a:bodyPr>
              <a:lstStyle/>
              <a:p>
                <a:pPr algn="ctr"/>
                <a:r>
                  <a:rPr lang="en-US" sz="1000" b="0"/>
                  <a:t>Process</a:t>
                </a:r>
              </a:p>
              <a:p>
                <a:pPr algn="ctr"/>
                <a:r>
                  <a:rPr lang="en-US" sz="1000" b="0"/>
                  <a:t>Workshops</a:t>
                </a:r>
              </a:p>
              <a:p>
                <a:pPr algn="ctr">
                  <a:buFontTx/>
                  <a:buChar char="-"/>
                </a:pPr>
                <a:r>
                  <a:rPr lang="en-US" sz="1000" b="0"/>
                  <a:t>As-Is</a:t>
                </a:r>
              </a:p>
              <a:p>
                <a:pPr algn="ctr">
                  <a:buFontTx/>
                  <a:buChar char="-"/>
                </a:pPr>
                <a:r>
                  <a:rPr lang="en-US" sz="1000" b="0"/>
                  <a:t> To-Be</a:t>
                </a:r>
              </a:p>
              <a:p>
                <a:pPr algn="ctr">
                  <a:buFontTx/>
                  <a:buChar char="-"/>
                </a:pPr>
                <a:r>
                  <a:rPr lang="en-US" sz="1000" b="0"/>
                  <a:t> Gap Resolution</a:t>
                </a:r>
              </a:p>
            </p:txBody>
          </p:sp>
        </p:grpSp>
        <p:grpSp>
          <p:nvGrpSpPr>
            <p:cNvPr id="9" name="Group 11"/>
            <p:cNvGrpSpPr>
              <a:grpSpLocks/>
            </p:cNvGrpSpPr>
            <p:nvPr/>
          </p:nvGrpSpPr>
          <p:grpSpPr bwMode="auto">
            <a:xfrm>
              <a:off x="288" y="3607"/>
              <a:ext cx="912" cy="250"/>
              <a:chOff x="2441" y="957"/>
              <a:chExt cx="912" cy="277"/>
            </a:xfrm>
          </p:grpSpPr>
          <p:sp>
            <p:nvSpPr>
              <p:cNvPr id="30" name="Rectangle 12"/>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31" name="Text Box 13"/>
              <p:cNvSpPr txBox="1">
                <a:spLocks noChangeArrowheads="1"/>
              </p:cNvSpPr>
              <p:nvPr/>
            </p:nvSpPr>
            <p:spPr bwMode="auto">
              <a:xfrm>
                <a:off x="2574" y="957"/>
                <a:ext cx="684" cy="277"/>
              </a:xfrm>
              <a:prstGeom prst="rect">
                <a:avLst/>
              </a:prstGeom>
              <a:noFill/>
              <a:ln w="9525">
                <a:noFill/>
                <a:miter lim="800000"/>
                <a:headEnd/>
                <a:tailEnd/>
              </a:ln>
              <a:effectLst/>
            </p:spPr>
            <p:txBody>
              <a:bodyPr wrap="none">
                <a:spAutoFit/>
              </a:bodyPr>
              <a:lstStyle/>
              <a:p>
                <a:pPr algn="ctr"/>
                <a:r>
                  <a:rPr lang="en-US" sz="1000" b="0"/>
                  <a:t>Initiate</a:t>
                </a:r>
                <a:br>
                  <a:rPr lang="en-US" sz="1000" b="0"/>
                </a:br>
                <a:r>
                  <a:rPr lang="en-US" sz="1000" b="0"/>
                  <a:t>Data Preparation</a:t>
                </a:r>
              </a:p>
            </p:txBody>
          </p:sp>
        </p:grpSp>
        <p:grpSp>
          <p:nvGrpSpPr>
            <p:cNvPr id="10" name="Group 14"/>
            <p:cNvGrpSpPr>
              <a:grpSpLocks/>
            </p:cNvGrpSpPr>
            <p:nvPr/>
          </p:nvGrpSpPr>
          <p:grpSpPr bwMode="auto">
            <a:xfrm>
              <a:off x="240" y="2124"/>
              <a:ext cx="1008" cy="1339"/>
              <a:chOff x="2397" y="1987"/>
              <a:chExt cx="1008" cy="1488"/>
            </a:xfrm>
          </p:grpSpPr>
          <p:sp>
            <p:nvSpPr>
              <p:cNvPr id="14" name="Rectangle 15"/>
              <p:cNvSpPr>
                <a:spLocks noChangeArrowheads="1"/>
              </p:cNvSpPr>
              <p:nvPr/>
            </p:nvSpPr>
            <p:spPr bwMode="auto">
              <a:xfrm>
                <a:off x="2397" y="1987"/>
                <a:ext cx="1008" cy="1488"/>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15" name="Group 16"/>
              <p:cNvGrpSpPr>
                <a:grpSpLocks/>
              </p:cNvGrpSpPr>
              <p:nvPr/>
            </p:nvGrpSpPr>
            <p:grpSpPr bwMode="auto">
              <a:xfrm>
                <a:off x="2445" y="2004"/>
                <a:ext cx="912" cy="278"/>
                <a:chOff x="2441" y="958"/>
                <a:chExt cx="912" cy="278"/>
              </a:xfrm>
            </p:grpSpPr>
            <p:sp>
              <p:nvSpPr>
                <p:cNvPr id="28" name="Rectangle 17"/>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9" name="Text Box 18"/>
                <p:cNvSpPr txBox="1">
                  <a:spLocks noChangeArrowheads="1"/>
                </p:cNvSpPr>
                <p:nvPr/>
              </p:nvSpPr>
              <p:spPr bwMode="auto">
                <a:xfrm>
                  <a:off x="2688" y="958"/>
                  <a:ext cx="435"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Contracts</a:t>
                  </a:r>
                </a:p>
              </p:txBody>
            </p:sp>
          </p:grpSp>
          <p:grpSp>
            <p:nvGrpSpPr>
              <p:cNvPr id="16" name="Group 19"/>
              <p:cNvGrpSpPr>
                <a:grpSpLocks/>
              </p:cNvGrpSpPr>
              <p:nvPr/>
            </p:nvGrpSpPr>
            <p:grpSpPr bwMode="auto">
              <a:xfrm>
                <a:off x="2445" y="2291"/>
                <a:ext cx="912" cy="278"/>
                <a:chOff x="2441" y="957"/>
                <a:chExt cx="912" cy="278"/>
              </a:xfrm>
            </p:grpSpPr>
            <p:sp>
              <p:nvSpPr>
                <p:cNvPr id="26" name="Rectangle 20"/>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7" name="Text Box 21"/>
                <p:cNvSpPr txBox="1">
                  <a:spLocks noChangeArrowheads="1"/>
                </p:cNvSpPr>
                <p:nvPr/>
              </p:nvSpPr>
              <p:spPr bwMode="auto">
                <a:xfrm>
                  <a:off x="2602" y="957"/>
                  <a:ext cx="611"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Security Model</a:t>
                  </a:r>
                </a:p>
              </p:txBody>
            </p:sp>
          </p:grpSp>
          <p:grpSp>
            <p:nvGrpSpPr>
              <p:cNvPr id="17" name="Group 22"/>
              <p:cNvGrpSpPr>
                <a:grpSpLocks/>
              </p:cNvGrpSpPr>
              <p:nvPr/>
            </p:nvGrpSpPr>
            <p:grpSpPr bwMode="auto">
              <a:xfrm>
                <a:off x="2445" y="2578"/>
                <a:ext cx="912" cy="278"/>
                <a:chOff x="2441" y="956"/>
                <a:chExt cx="912" cy="278"/>
              </a:xfrm>
            </p:grpSpPr>
            <p:sp>
              <p:nvSpPr>
                <p:cNvPr id="24" name="Rectangle 23"/>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5" name="Text Box 24"/>
                <p:cNvSpPr txBox="1">
                  <a:spLocks noChangeArrowheads="1"/>
                </p:cNvSpPr>
                <p:nvPr/>
              </p:nvSpPr>
              <p:spPr bwMode="auto">
                <a:xfrm>
                  <a:off x="2563" y="956"/>
                  <a:ext cx="694"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Integration Model</a:t>
                  </a:r>
                </a:p>
              </p:txBody>
            </p:sp>
          </p:grpSp>
          <p:grpSp>
            <p:nvGrpSpPr>
              <p:cNvPr id="18" name="Group 25"/>
              <p:cNvGrpSpPr>
                <a:grpSpLocks/>
              </p:cNvGrpSpPr>
              <p:nvPr/>
            </p:nvGrpSpPr>
            <p:grpSpPr bwMode="auto">
              <a:xfrm>
                <a:off x="2445" y="2866"/>
                <a:ext cx="912" cy="278"/>
                <a:chOff x="2441" y="956"/>
                <a:chExt cx="912" cy="278"/>
              </a:xfrm>
            </p:grpSpPr>
            <p:sp>
              <p:nvSpPr>
                <p:cNvPr id="22" name="Rectangle 26"/>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3" name="Text Box 27"/>
                <p:cNvSpPr txBox="1">
                  <a:spLocks noChangeArrowheads="1"/>
                </p:cNvSpPr>
                <p:nvPr/>
              </p:nvSpPr>
              <p:spPr bwMode="auto">
                <a:xfrm>
                  <a:off x="2589" y="956"/>
                  <a:ext cx="658"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Custom Reports</a:t>
                  </a:r>
                </a:p>
              </p:txBody>
            </p:sp>
          </p:grpSp>
          <p:grpSp>
            <p:nvGrpSpPr>
              <p:cNvPr id="19" name="Group 28"/>
              <p:cNvGrpSpPr>
                <a:grpSpLocks/>
              </p:cNvGrpSpPr>
              <p:nvPr/>
            </p:nvGrpSpPr>
            <p:grpSpPr bwMode="auto">
              <a:xfrm>
                <a:off x="2445" y="3155"/>
                <a:ext cx="912" cy="278"/>
                <a:chOff x="2441" y="957"/>
                <a:chExt cx="912" cy="278"/>
              </a:xfrm>
            </p:grpSpPr>
            <p:sp>
              <p:nvSpPr>
                <p:cNvPr id="20" name="Rectangle 29"/>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sz="1000" b="0"/>
                </a:p>
              </p:txBody>
            </p:sp>
            <p:sp>
              <p:nvSpPr>
                <p:cNvPr id="21" name="Text Box 30"/>
                <p:cNvSpPr txBox="1">
                  <a:spLocks noChangeArrowheads="1"/>
                </p:cNvSpPr>
                <p:nvPr/>
              </p:nvSpPr>
              <p:spPr bwMode="auto">
                <a:xfrm>
                  <a:off x="2569" y="957"/>
                  <a:ext cx="703" cy="278"/>
                </a:xfrm>
                <a:prstGeom prst="rect">
                  <a:avLst/>
                </a:prstGeom>
                <a:noFill/>
                <a:ln w="9525">
                  <a:noFill/>
                  <a:miter lim="800000"/>
                  <a:headEnd/>
                  <a:tailEnd/>
                </a:ln>
                <a:effectLst/>
              </p:spPr>
              <p:txBody>
                <a:bodyPr wrap="none">
                  <a:spAutoFit/>
                </a:bodyPr>
                <a:lstStyle/>
                <a:p>
                  <a:pPr algn="ctr"/>
                  <a:r>
                    <a:rPr lang="en-US" sz="1000" b="0"/>
                    <a:t>Design</a:t>
                  </a:r>
                </a:p>
                <a:p>
                  <a:pPr algn="ctr"/>
                  <a:r>
                    <a:rPr lang="en-US" sz="1000" b="0"/>
                    <a:t>Testing Approach</a:t>
                  </a:r>
                </a:p>
              </p:txBody>
            </p:sp>
          </p:grpSp>
        </p:grpSp>
        <p:sp>
          <p:nvSpPr>
            <p:cNvPr id="11" name="Line 31"/>
            <p:cNvSpPr>
              <a:spLocks noChangeShapeType="1"/>
            </p:cNvSpPr>
            <p:nvPr/>
          </p:nvSpPr>
          <p:spPr bwMode="auto">
            <a:xfrm>
              <a:off x="744" y="3463"/>
              <a:ext cx="0" cy="173"/>
            </a:xfrm>
            <a:prstGeom prst="line">
              <a:avLst/>
            </a:prstGeom>
            <a:noFill/>
            <a:ln w="22225">
              <a:solidFill>
                <a:schemeClr val="tx1"/>
              </a:solidFill>
              <a:round/>
              <a:headEnd/>
              <a:tailEnd type="triangle" w="med" len="med"/>
            </a:ln>
            <a:effectLst/>
          </p:spPr>
          <p:txBody>
            <a:bodyPr/>
            <a:lstStyle/>
            <a:p>
              <a:endParaRPr lang="en-US"/>
            </a:p>
          </p:txBody>
        </p:sp>
        <p:sp>
          <p:nvSpPr>
            <p:cNvPr id="12" name="Line 32"/>
            <p:cNvSpPr>
              <a:spLocks noChangeShapeType="1"/>
            </p:cNvSpPr>
            <p:nvPr/>
          </p:nvSpPr>
          <p:spPr bwMode="auto">
            <a:xfrm>
              <a:off x="744" y="1276"/>
              <a:ext cx="0" cy="130"/>
            </a:xfrm>
            <a:prstGeom prst="line">
              <a:avLst/>
            </a:prstGeom>
            <a:noFill/>
            <a:ln w="22225">
              <a:solidFill>
                <a:schemeClr val="tx1"/>
              </a:solidFill>
              <a:round/>
              <a:headEnd/>
              <a:tailEnd type="triangle" w="med" len="med"/>
            </a:ln>
            <a:effectLst/>
          </p:spPr>
          <p:txBody>
            <a:bodyPr/>
            <a:lstStyle/>
            <a:p>
              <a:endParaRPr lang="en-US"/>
            </a:p>
          </p:txBody>
        </p:sp>
        <p:sp>
          <p:nvSpPr>
            <p:cNvPr id="13" name="Line 33"/>
            <p:cNvSpPr>
              <a:spLocks noChangeShapeType="1"/>
            </p:cNvSpPr>
            <p:nvPr/>
          </p:nvSpPr>
          <p:spPr bwMode="auto">
            <a:xfrm>
              <a:off x="744" y="1951"/>
              <a:ext cx="0" cy="173"/>
            </a:xfrm>
            <a:prstGeom prst="line">
              <a:avLst/>
            </a:prstGeom>
            <a:noFill/>
            <a:ln w="22225">
              <a:solidFill>
                <a:schemeClr val="tx1"/>
              </a:solidFill>
              <a:round/>
              <a:headEnd/>
              <a:tailEnd type="triangle" w="med" len="med"/>
            </a:ln>
            <a:effectLst/>
          </p:spPr>
          <p:txBody>
            <a:bodyPr/>
            <a:lstStyle/>
            <a:p>
              <a:endParaRPr lang="en-US"/>
            </a:p>
          </p:txBody>
        </p:sp>
      </p:grpSp>
      <p:sp>
        <p:nvSpPr>
          <p:cNvPr id="36" name="Text Box 34"/>
          <p:cNvSpPr txBox="1">
            <a:spLocks noChangeArrowheads="1"/>
          </p:cNvSpPr>
          <p:nvPr/>
        </p:nvSpPr>
        <p:spPr bwMode="auto">
          <a:xfrm>
            <a:off x="2560638" y="1371600"/>
            <a:ext cx="7040562" cy="3140075"/>
          </a:xfrm>
          <a:prstGeom prst="rect">
            <a:avLst/>
          </a:prstGeom>
          <a:noFill/>
          <a:ln w="9525">
            <a:noFill/>
            <a:miter lim="800000"/>
            <a:headEnd/>
            <a:tailEnd/>
          </a:ln>
          <a:effectLst/>
        </p:spPr>
        <p:txBody>
          <a:bodyPr>
            <a:spAutoFit/>
          </a:bodyPr>
          <a:lstStyle/>
          <a:p>
            <a:pPr marL="165100" indent="-165100"/>
            <a:r>
              <a:rPr lang="en-US" sz="2000" u="sng"/>
              <a:t>Keys to Success</a:t>
            </a:r>
          </a:p>
          <a:p>
            <a:pPr marL="165100" indent="-165100">
              <a:buFontTx/>
              <a:buChar char="•"/>
            </a:pPr>
            <a:r>
              <a:rPr lang="en-US" sz="2000" b="0"/>
              <a:t>Clear Process definition completed prior to launching design</a:t>
            </a:r>
          </a:p>
          <a:p>
            <a:pPr marL="165100" indent="-165100">
              <a:buFontTx/>
              <a:buChar char="•"/>
            </a:pPr>
            <a:r>
              <a:rPr lang="en-US" sz="2000" b="0"/>
              <a:t>Dedicated stakeholder participation in iterative work sessions</a:t>
            </a:r>
          </a:p>
          <a:p>
            <a:pPr marL="635000" lvl="1" indent="-177800">
              <a:buFontTx/>
              <a:buChar char="•"/>
            </a:pPr>
            <a:r>
              <a:rPr lang="en-US" sz="2000" b="0"/>
              <a:t>Participation</a:t>
            </a:r>
          </a:p>
          <a:p>
            <a:pPr marL="635000" lvl="1" indent="-177800">
              <a:buFontTx/>
              <a:buChar char="•"/>
            </a:pPr>
            <a:r>
              <a:rPr lang="en-US" sz="2000" b="0"/>
              <a:t>Preparation</a:t>
            </a:r>
          </a:p>
          <a:p>
            <a:pPr marL="635000" lvl="1" indent="-177800">
              <a:buFontTx/>
              <a:buChar char="•"/>
            </a:pPr>
            <a:r>
              <a:rPr lang="en-US" sz="2000" b="0"/>
              <a:t>Duration</a:t>
            </a:r>
          </a:p>
          <a:p>
            <a:pPr marL="165100" indent="-165100">
              <a:buFontTx/>
              <a:buChar char="•"/>
            </a:pPr>
            <a:r>
              <a:rPr lang="en-US" sz="2000" b="0"/>
              <a:t>Strong and timely decision making process</a:t>
            </a:r>
          </a:p>
          <a:p>
            <a:pPr marL="165100" indent="-165100">
              <a:buFontTx/>
              <a:buChar char="•"/>
            </a:pPr>
            <a:r>
              <a:rPr lang="en-US" sz="2000" b="0"/>
              <a:t>Confirm design meets objectives</a:t>
            </a:r>
          </a:p>
        </p:txBody>
      </p:sp>
      <p:sp>
        <p:nvSpPr>
          <p:cNvPr id="37" name="Slide Number Placeholder 36"/>
          <p:cNvSpPr>
            <a:spLocks noGrp="1"/>
          </p:cNvSpPr>
          <p:nvPr>
            <p:ph type="sldNum" sz="quarter" idx="10"/>
          </p:nvPr>
        </p:nvSpPr>
        <p:spPr/>
        <p:txBody>
          <a:bodyPr/>
          <a:lstStyle/>
          <a:p>
            <a:fld id="{52818F98-A04E-4F9D-9318-76A5AEE76075}"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Client Project Team, cont.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4</a:t>
            </a:fld>
            <a:endParaRPr lang="en-US"/>
          </a:p>
        </p:txBody>
      </p:sp>
      <p:sp>
        <p:nvSpPr>
          <p:cNvPr id="4"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Subject Matter Experts (SME’s) / Users: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These people must be brought on board to provide the expertise on what </a:t>
            </a:r>
            <a:r>
              <a:rPr lang="en-US" sz="1600" u="sng" dirty="0" smtClean="0"/>
              <a:t>really</a:t>
            </a:r>
            <a:r>
              <a:rPr lang="en-US" sz="1600" dirty="0" smtClean="0"/>
              <a:t> happens in the current contracting process; e.g., if shortcuts are taken, they will know.  They are also key to the testing of the implementation.</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Legal: </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They are always involved with a project, and must assist with the clause/contract template definition.</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“Organizational Development”:</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This group can have many names, but it’s the people responsible for change management and training.  It’s optional whether they are involved full-time in the project.  Note that initial knowledge transfer (by PSO to the client) should always be included in the project definition.</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Technical Resources: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They are included as required for such roles as managing the application configuration and maintaining security.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Build/Configure-Objectives &amp; Deliverables</a:t>
            </a:r>
            <a:endParaRPr lang="en-US" sz="2800" dirty="0"/>
          </a:p>
        </p:txBody>
      </p:sp>
      <p:grpSp>
        <p:nvGrpSpPr>
          <p:cNvPr id="4" name="Group 3"/>
          <p:cNvGrpSpPr>
            <a:grpSpLocks/>
          </p:cNvGrpSpPr>
          <p:nvPr/>
        </p:nvGrpSpPr>
        <p:grpSpPr bwMode="auto">
          <a:xfrm>
            <a:off x="381717" y="1117601"/>
            <a:ext cx="1858247" cy="5054600"/>
            <a:chOff x="229" y="704"/>
            <a:chExt cx="1115" cy="3184"/>
          </a:xfrm>
        </p:grpSpPr>
        <p:sp>
          <p:nvSpPr>
            <p:cNvPr id="5" name="AutoShape 4"/>
            <p:cNvSpPr>
              <a:spLocks noChangeArrowheads="1"/>
            </p:cNvSpPr>
            <p:nvPr/>
          </p:nvSpPr>
          <p:spPr bwMode="auto">
            <a:xfrm>
              <a:off x="240" y="704"/>
              <a:ext cx="1104" cy="3184"/>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 name="Text Box 5"/>
            <p:cNvSpPr txBox="1">
              <a:spLocks noChangeArrowheads="1"/>
            </p:cNvSpPr>
            <p:nvPr/>
          </p:nvSpPr>
          <p:spPr bwMode="auto">
            <a:xfrm>
              <a:off x="229" y="775"/>
              <a:ext cx="1096" cy="233"/>
            </a:xfrm>
            <a:prstGeom prst="rect">
              <a:avLst/>
            </a:prstGeom>
            <a:noFill/>
            <a:ln w="9525">
              <a:noFill/>
              <a:miter lim="800000"/>
              <a:headEnd/>
              <a:tailEnd/>
            </a:ln>
            <a:effectLst/>
          </p:spPr>
          <p:txBody>
            <a:bodyPr wrap="none">
              <a:spAutoFit/>
            </a:bodyPr>
            <a:lstStyle/>
            <a:p>
              <a:pPr algn="ctr"/>
              <a:r>
                <a:rPr lang="en-US" sz="1800" dirty="0" smtClean="0"/>
                <a:t>Build/Configure</a:t>
              </a:r>
              <a:endParaRPr lang="en-US" sz="1800" dirty="0"/>
            </a:p>
          </p:txBody>
        </p:sp>
        <p:sp>
          <p:nvSpPr>
            <p:cNvPr id="7" name="Line 6"/>
            <p:cNvSpPr>
              <a:spLocks noChangeShapeType="1"/>
            </p:cNvSpPr>
            <p:nvPr/>
          </p:nvSpPr>
          <p:spPr bwMode="auto">
            <a:xfrm>
              <a:off x="768" y="1309"/>
              <a:ext cx="0" cy="173"/>
            </a:xfrm>
            <a:prstGeom prst="line">
              <a:avLst/>
            </a:prstGeom>
            <a:noFill/>
            <a:ln w="22225">
              <a:solidFill>
                <a:schemeClr val="tx1"/>
              </a:solidFill>
              <a:round/>
              <a:headEnd/>
              <a:tailEnd type="triangle" w="med" len="med"/>
            </a:ln>
            <a:effectLst/>
          </p:spPr>
          <p:txBody>
            <a:bodyPr/>
            <a:lstStyle/>
            <a:p>
              <a:endParaRPr lang="en-US"/>
            </a:p>
          </p:txBody>
        </p:sp>
        <p:grpSp>
          <p:nvGrpSpPr>
            <p:cNvPr id="8" name="Group 7"/>
            <p:cNvGrpSpPr>
              <a:grpSpLocks/>
            </p:cNvGrpSpPr>
            <p:nvPr/>
          </p:nvGrpSpPr>
          <p:grpSpPr bwMode="auto">
            <a:xfrm>
              <a:off x="337" y="1107"/>
              <a:ext cx="912" cy="250"/>
              <a:chOff x="2441" y="957"/>
              <a:chExt cx="912" cy="278"/>
            </a:xfrm>
          </p:grpSpPr>
          <p:sp>
            <p:nvSpPr>
              <p:cNvPr id="33" name="Rectangle 8"/>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4" name="Text Box 9"/>
              <p:cNvSpPr txBox="1">
                <a:spLocks noChangeArrowheads="1"/>
              </p:cNvSpPr>
              <p:nvPr/>
            </p:nvSpPr>
            <p:spPr bwMode="auto">
              <a:xfrm>
                <a:off x="2465" y="957"/>
                <a:ext cx="873" cy="278"/>
              </a:xfrm>
              <a:prstGeom prst="rect">
                <a:avLst/>
              </a:prstGeom>
              <a:noFill/>
              <a:ln w="9525">
                <a:noFill/>
                <a:miter lim="800000"/>
                <a:headEnd/>
                <a:tailEnd/>
              </a:ln>
              <a:effectLst/>
            </p:spPr>
            <p:txBody>
              <a:bodyPr wrap="none">
                <a:spAutoFit/>
              </a:bodyPr>
              <a:lstStyle/>
              <a:p>
                <a:pPr algn="ctr"/>
                <a:r>
                  <a:rPr lang="en-US" sz="1000" b="0"/>
                  <a:t>Change </a:t>
                </a:r>
              </a:p>
              <a:p>
                <a:pPr algn="ctr"/>
                <a:r>
                  <a:rPr lang="en-US" sz="1000" b="0"/>
                  <a:t>Management Activities</a:t>
                </a:r>
              </a:p>
            </p:txBody>
          </p:sp>
        </p:grpSp>
        <p:grpSp>
          <p:nvGrpSpPr>
            <p:cNvPr id="9" name="Group 10"/>
            <p:cNvGrpSpPr>
              <a:grpSpLocks/>
            </p:cNvGrpSpPr>
            <p:nvPr/>
          </p:nvGrpSpPr>
          <p:grpSpPr bwMode="auto">
            <a:xfrm>
              <a:off x="336" y="2640"/>
              <a:ext cx="912" cy="288"/>
              <a:chOff x="336" y="2690"/>
              <a:chExt cx="912" cy="288"/>
            </a:xfrm>
          </p:grpSpPr>
          <p:sp>
            <p:nvSpPr>
              <p:cNvPr id="31" name="Rectangle 11"/>
              <p:cNvSpPr>
                <a:spLocks noChangeArrowheads="1"/>
              </p:cNvSpPr>
              <p:nvPr/>
            </p:nvSpPr>
            <p:spPr bwMode="auto">
              <a:xfrm>
                <a:off x="336" y="2713"/>
                <a:ext cx="912" cy="263"/>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2" name="Text Box 12"/>
              <p:cNvSpPr txBox="1">
                <a:spLocks noChangeArrowheads="1"/>
              </p:cNvSpPr>
              <p:nvPr/>
            </p:nvSpPr>
            <p:spPr bwMode="auto">
              <a:xfrm>
                <a:off x="508" y="2690"/>
                <a:ext cx="588" cy="288"/>
              </a:xfrm>
              <a:prstGeom prst="rect">
                <a:avLst/>
              </a:prstGeom>
              <a:noFill/>
              <a:ln w="9525">
                <a:noFill/>
                <a:miter lim="800000"/>
                <a:headEnd/>
                <a:tailEnd/>
              </a:ln>
              <a:effectLst/>
            </p:spPr>
            <p:txBody>
              <a:bodyPr wrap="none">
                <a:spAutoFit/>
              </a:bodyPr>
              <a:lstStyle/>
              <a:p>
                <a:pPr algn="ctr"/>
                <a:r>
                  <a:rPr lang="en-US" sz="1200" b="0"/>
                  <a:t>Configure</a:t>
                </a:r>
              </a:p>
              <a:p>
                <a:pPr algn="ctr"/>
                <a:r>
                  <a:rPr lang="en-US" sz="1200" b="0"/>
                  <a:t>Integrations</a:t>
                </a:r>
              </a:p>
            </p:txBody>
          </p:sp>
        </p:grpSp>
        <p:grpSp>
          <p:nvGrpSpPr>
            <p:cNvPr id="10" name="Group 13"/>
            <p:cNvGrpSpPr>
              <a:grpSpLocks/>
            </p:cNvGrpSpPr>
            <p:nvPr/>
          </p:nvGrpSpPr>
          <p:grpSpPr bwMode="auto">
            <a:xfrm>
              <a:off x="288" y="3072"/>
              <a:ext cx="1008" cy="668"/>
              <a:chOff x="288" y="3216"/>
              <a:chExt cx="1008" cy="668"/>
            </a:xfrm>
          </p:grpSpPr>
          <p:sp>
            <p:nvSpPr>
              <p:cNvPr id="24" name="Rectangle 14"/>
              <p:cNvSpPr>
                <a:spLocks noChangeArrowheads="1"/>
              </p:cNvSpPr>
              <p:nvPr/>
            </p:nvSpPr>
            <p:spPr bwMode="auto">
              <a:xfrm>
                <a:off x="288" y="3216"/>
                <a:ext cx="1008" cy="668"/>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25" name="Group 15"/>
              <p:cNvGrpSpPr>
                <a:grpSpLocks/>
              </p:cNvGrpSpPr>
              <p:nvPr/>
            </p:nvGrpSpPr>
            <p:grpSpPr bwMode="auto">
              <a:xfrm>
                <a:off x="336" y="3264"/>
                <a:ext cx="912" cy="288"/>
                <a:chOff x="1632" y="3264"/>
                <a:chExt cx="912" cy="288"/>
              </a:xfrm>
            </p:grpSpPr>
            <p:sp>
              <p:nvSpPr>
                <p:cNvPr id="29" name="Rectangle 16"/>
                <p:cNvSpPr>
                  <a:spLocks noChangeArrowheads="1"/>
                </p:cNvSpPr>
                <p:nvPr/>
              </p:nvSpPr>
              <p:spPr bwMode="auto">
                <a:xfrm>
                  <a:off x="1632" y="3285"/>
                  <a:ext cx="912" cy="267"/>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0" name="Text Box 17"/>
                <p:cNvSpPr txBox="1">
                  <a:spLocks noChangeArrowheads="1"/>
                </p:cNvSpPr>
                <p:nvPr/>
              </p:nvSpPr>
              <p:spPr bwMode="auto">
                <a:xfrm>
                  <a:off x="1733" y="3264"/>
                  <a:ext cx="743" cy="288"/>
                </a:xfrm>
                <a:prstGeom prst="rect">
                  <a:avLst/>
                </a:prstGeom>
                <a:noFill/>
                <a:ln w="9525">
                  <a:noFill/>
                  <a:miter lim="800000"/>
                  <a:headEnd/>
                  <a:tailEnd/>
                </a:ln>
                <a:effectLst/>
              </p:spPr>
              <p:txBody>
                <a:bodyPr wrap="none">
                  <a:spAutoFit/>
                </a:bodyPr>
                <a:lstStyle/>
                <a:p>
                  <a:pPr algn="ctr"/>
                  <a:r>
                    <a:rPr lang="en-US" sz="1200" b="0"/>
                    <a:t>Conduct</a:t>
                  </a:r>
                </a:p>
                <a:p>
                  <a:pPr algn="ctr"/>
                  <a:r>
                    <a:rPr lang="en-US" sz="1200" b="0"/>
                    <a:t>Integration Test</a:t>
                  </a:r>
                </a:p>
              </p:txBody>
            </p:sp>
          </p:grpSp>
          <p:grpSp>
            <p:nvGrpSpPr>
              <p:cNvPr id="26" name="Group 18"/>
              <p:cNvGrpSpPr>
                <a:grpSpLocks/>
              </p:cNvGrpSpPr>
              <p:nvPr/>
            </p:nvGrpSpPr>
            <p:grpSpPr bwMode="auto">
              <a:xfrm>
                <a:off x="336" y="3548"/>
                <a:ext cx="912" cy="288"/>
                <a:chOff x="2441" y="939"/>
                <a:chExt cx="912" cy="289"/>
              </a:xfrm>
            </p:grpSpPr>
            <p:sp>
              <p:nvSpPr>
                <p:cNvPr id="27" name="Rectangle 19"/>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8" name="Text Box 20"/>
                <p:cNvSpPr txBox="1">
                  <a:spLocks noChangeArrowheads="1"/>
                </p:cNvSpPr>
                <p:nvPr/>
              </p:nvSpPr>
              <p:spPr bwMode="auto">
                <a:xfrm>
                  <a:off x="2682" y="939"/>
                  <a:ext cx="448" cy="289"/>
                </a:xfrm>
                <a:prstGeom prst="rect">
                  <a:avLst/>
                </a:prstGeom>
                <a:noFill/>
                <a:ln w="9525">
                  <a:noFill/>
                  <a:miter lim="800000"/>
                  <a:headEnd/>
                  <a:tailEnd/>
                </a:ln>
                <a:effectLst/>
              </p:spPr>
              <p:txBody>
                <a:bodyPr wrap="none">
                  <a:spAutoFit/>
                </a:bodyPr>
                <a:lstStyle/>
                <a:p>
                  <a:pPr algn="ctr"/>
                  <a:r>
                    <a:rPr lang="en-US" sz="1200" b="0"/>
                    <a:t>Conduct</a:t>
                  </a:r>
                </a:p>
                <a:p>
                  <a:pPr algn="ctr"/>
                  <a:r>
                    <a:rPr lang="en-US" sz="1200" b="0"/>
                    <a:t>UAT</a:t>
                  </a:r>
                </a:p>
              </p:txBody>
            </p:sp>
          </p:grpSp>
        </p:grpSp>
        <p:sp>
          <p:nvSpPr>
            <p:cNvPr id="11" name="Line 21"/>
            <p:cNvSpPr>
              <a:spLocks noChangeShapeType="1"/>
            </p:cNvSpPr>
            <p:nvPr/>
          </p:nvSpPr>
          <p:spPr bwMode="auto">
            <a:xfrm>
              <a:off x="768" y="2016"/>
              <a:ext cx="0" cy="216"/>
            </a:xfrm>
            <a:prstGeom prst="line">
              <a:avLst/>
            </a:prstGeom>
            <a:noFill/>
            <a:ln w="22225">
              <a:solidFill>
                <a:schemeClr val="tx1"/>
              </a:solidFill>
              <a:round/>
              <a:headEnd/>
              <a:tailEnd type="triangle" w="med" len="med"/>
            </a:ln>
            <a:effectLst/>
          </p:spPr>
          <p:txBody>
            <a:bodyPr/>
            <a:lstStyle/>
            <a:p>
              <a:endParaRPr lang="en-US"/>
            </a:p>
          </p:txBody>
        </p:sp>
        <p:sp>
          <p:nvSpPr>
            <p:cNvPr id="12" name="Line 22"/>
            <p:cNvSpPr>
              <a:spLocks noChangeShapeType="1"/>
            </p:cNvSpPr>
            <p:nvPr/>
          </p:nvSpPr>
          <p:spPr bwMode="auto">
            <a:xfrm>
              <a:off x="768" y="2467"/>
              <a:ext cx="0" cy="221"/>
            </a:xfrm>
            <a:prstGeom prst="line">
              <a:avLst/>
            </a:prstGeom>
            <a:noFill/>
            <a:ln w="22225">
              <a:solidFill>
                <a:schemeClr val="tx1"/>
              </a:solidFill>
              <a:round/>
              <a:headEnd/>
              <a:tailEnd type="triangle" w="med" len="med"/>
            </a:ln>
            <a:effectLst/>
          </p:spPr>
          <p:txBody>
            <a:bodyPr/>
            <a:lstStyle/>
            <a:p>
              <a:endParaRPr lang="en-US"/>
            </a:p>
          </p:txBody>
        </p:sp>
        <p:sp>
          <p:nvSpPr>
            <p:cNvPr id="13" name="Line 23"/>
            <p:cNvSpPr>
              <a:spLocks noChangeShapeType="1"/>
            </p:cNvSpPr>
            <p:nvPr/>
          </p:nvSpPr>
          <p:spPr bwMode="auto">
            <a:xfrm>
              <a:off x="768" y="2928"/>
              <a:ext cx="0" cy="144"/>
            </a:xfrm>
            <a:prstGeom prst="line">
              <a:avLst/>
            </a:prstGeom>
            <a:noFill/>
            <a:ln w="22225">
              <a:solidFill>
                <a:schemeClr val="tx1"/>
              </a:solidFill>
              <a:round/>
              <a:headEnd/>
              <a:tailEnd type="triangle" w="med" len="med"/>
            </a:ln>
            <a:effectLst/>
          </p:spPr>
          <p:txBody>
            <a:bodyPr/>
            <a:lstStyle/>
            <a:p>
              <a:endParaRPr lang="en-US"/>
            </a:p>
          </p:txBody>
        </p:sp>
        <p:grpSp>
          <p:nvGrpSpPr>
            <p:cNvPr id="14" name="Group 24"/>
            <p:cNvGrpSpPr>
              <a:grpSpLocks/>
            </p:cNvGrpSpPr>
            <p:nvPr/>
          </p:nvGrpSpPr>
          <p:grpSpPr bwMode="auto">
            <a:xfrm>
              <a:off x="288" y="1482"/>
              <a:ext cx="1008" cy="630"/>
              <a:chOff x="3504" y="1296"/>
              <a:chExt cx="1008" cy="672"/>
            </a:xfrm>
          </p:grpSpPr>
          <p:sp>
            <p:nvSpPr>
              <p:cNvPr id="17" name="Rectangle 25"/>
              <p:cNvSpPr>
                <a:spLocks noChangeArrowheads="1"/>
              </p:cNvSpPr>
              <p:nvPr/>
            </p:nvSpPr>
            <p:spPr bwMode="auto">
              <a:xfrm>
                <a:off x="3504" y="1296"/>
                <a:ext cx="1008" cy="672"/>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18" name="Group 26"/>
              <p:cNvGrpSpPr>
                <a:grpSpLocks/>
              </p:cNvGrpSpPr>
              <p:nvPr/>
            </p:nvGrpSpPr>
            <p:grpSpPr bwMode="auto">
              <a:xfrm>
                <a:off x="3552" y="1342"/>
                <a:ext cx="912" cy="307"/>
                <a:chOff x="2441" y="939"/>
                <a:chExt cx="912" cy="307"/>
              </a:xfrm>
            </p:grpSpPr>
            <p:sp>
              <p:nvSpPr>
                <p:cNvPr id="22" name="Rectangle 27"/>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3" name="Text Box 28"/>
                <p:cNvSpPr txBox="1">
                  <a:spLocks noChangeArrowheads="1"/>
                </p:cNvSpPr>
                <p:nvPr/>
              </p:nvSpPr>
              <p:spPr bwMode="auto">
                <a:xfrm>
                  <a:off x="2649" y="939"/>
                  <a:ext cx="504" cy="307"/>
                </a:xfrm>
                <a:prstGeom prst="rect">
                  <a:avLst/>
                </a:prstGeom>
                <a:noFill/>
                <a:ln w="9525">
                  <a:noFill/>
                  <a:miter lim="800000"/>
                  <a:headEnd/>
                  <a:tailEnd/>
                </a:ln>
                <a:effectLst/>
              </p:spPr>
              <p:txBody>
                <a:bodyPr wrap="none">
                  <a:spAutoFit/>
                </a:bodyPr>
                <a:lstStyle/>
                <a:p>
                  <a:pPr algn="ctr"/>
                  <a:r>
                    <a:rPr lang="en-US" sz="1200" b="0"/>
                    <a:t>Configure</a:t>
                  </a:r>
                </a:p>
                <a:p>
                  <a:pPr algn="ctr"/>
                  <a:r>
                    <a:rPr lang="en-US" sz="1200" b="0"/>
                    <a:t>Contracts</a:t>
                  </a:r>
                </a:p>
              </p:txBody>
            </p:sp>
          </p:grpSp>
          <p:grpSp>
            <p:nvGrpSpPr>
              <p:cNvPr id="19" name="Group 29"/>
              <p:cNvGrpSpPr>
                <a:grpSpLocks/>
              </p:cNvGrpSpPr>
              <p:nvPr/>
            </p:nvGrpSpPr>
            <p:grpSpPr bwMode="auto">
              <a:xfrm>
                <a:off x="3552" y="1630"/>
                <a:ext cx="912" cy="307"/>
                <a:chOff x="2441" y="939"/>
                <a:chExt cx="912" cy="307"/>
              </a:xfrm>
            </p:grpSpPr>
            <p:sp>
              <p:nvSpPr>
                <p:cNvPr id="20" name="Rectangle 30"/>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1" name="Text Box 31"/>
                <p:cNvSpPr txBox="1">
                  <a:spLocks noChangeArrowheads="1"/>
                </p:cNvSpPr>
                <p:nvPr/>
              </p:nvSpPr>
              <p:spPr bwMode="auto">
                <a:xfrm>
                  <a:off x="2560" y="939"/>
                  <a:ext cx="686" cy="307"/>
                </a:xfrm>
                <a:prstGeom prst="rect">
                  <a:avLst/>
                </a:prstGeom>
                <a:noFill/>
                <a:ln w="9525">
                  <a:noFill/>
                  <a:miter lim="800000"/>
                  <a:headEnd/>
                  <a:tailEnd/>
                </a:ln>
                <a:effectLst/>
              </p:spPr>
              <p:txBody>
                <a:bodyPr wrap="none">
                  <a:spAutoFit/>
                </a:bodyPr>
                <a:lstStyle/>
                <a:p>
                  <a:pPr algn="ctr"/>
                  <a:r>
                    <a:rPr lang="en-US" sz="1200" b="0"/>
                    <a:t>Configure</a:t>
                  </a:r>
                </a:p>
                <a:p>
                  <a:pPr algn="ctr"/>
                  <a:r>
                    <a:rPr lang="en-US" sz="1200" b="0"/>
                    <a:t>Administration</a:t>
                  </a:r>
                </a:p>
              </p:txBody>
            </p:sp>
          </p:grpSp>
        </p:grpSp>
        <p:sp>
          <p:nvSpPr>
            <p:cNvPr id="15" name="Rectangle 32"/>
            <p:cNvSpPr>
              <a:spLocks noChangeArrowheads="1"/>
            </p:cNvSpPr>
            <p:nvPr/>
          </p:nvSpPr>
          <p:spPr bwMode="auto">
            <a:xfrm>
              <a:off x="336" y="2254"/>
              <a:ext cx="912" cy="263"/>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16" name="Text Box 33"/>
            <p:cNvSpPr txBox="1">
              <a:spLocks noChangeArrowheads="1"/>
            </p:cNvSpPr>
            <p:nvPr/>
          </p:nvSpPr>
          <p:spPr bwMode="auto">
            <a:xfrm>
              <a:off x="484" y="2254"/>
              <a:ext cx="631" cy="288"/>
            </a:xfrm>
            <a:prstGeom prst="rect">
              <a:avLst/>
            </a:prstGeom>
            <a:noFill/>
            <a:ln w="9525">
              <a:noFill/>
              <a:miter lim="800000"/>
              <a:headEnd/>
              <a:tailEnd/>
            </a:ln>
            <a:effectLst/>
          </p:spPr>
          <p:txBody>
            <a:bodyPr wrap="none">
              <a:spAutoFit/>
            </a:bodyPr>
            <a:lstStyle/>
            <a:p>
              <a:pPr algn="ctr"/>
              <a:r>
                <a:rPr lang="en-US" sz="1200" b="0"/>
                <a:t>Perform</a:t>
              </a:r>
            </a:p>
            <a:p>
              <a:pPr algn="ctr"/>
              <a:r>
                <a:rPr lang="en-US" sz="1200" b="0"/>
                <a:t>Legacy Load</a:t>
              </a:r>
            </a:p>
          </p:txBody>
        </p:sp>
      </p:grpSp>
      <p:sp>
        <p:nvSpPr>
          <p:cNvPr id="35" name="Text Box 34"/>
          <p:cNvSpPr txBox="1">
            <a:spLocks noChangeArrowheads="1"/>
          </p:cNvSpPr>
          <p:nvPr/>
        </p:nvSpPr>
        <p:spPr bwMode="auto">
          <a:xfrm>
            <a:off x="2405063" y="1196975"/>
            <a:ext cx="3516312" cy="5262979"/>
          </a:xfrm>
          <a:prstGeom prst="rect">
            <a:avLst/>
          </a:prstGeom>
          <a:noFill/>
          <a:ln w="9525">
            <a:noFill/>
            <a:miter lim="800000"/>
            <a:headEnd/>
            <a:tailEnd/>
          </a:ln>
          <a:effectLst/>
        </p:spPr>
        <p:txBody>
          <a:bodyPr>
            <a:spAutoFit/>
          </a:bodyPr>
          <a:lstStyle/>
          <a:p>
            <a:pPr marL="165100" indent="-165100"/>
            <a:r>
              <a:rPr lang="en-US" sz="1200" u="sng" dirty="0">
                <a:latin typeface="Times New Roman" pitchFamily="18" charset="0"/>
              </a:rPr>
              <a:t>Change Management</a:t>
            </a:r>
          </a:p>
          <a:p>
            <a:pPr marL="165100" indent="-165100">
              <a:buFontTx/>
              <a:buChar char="•"/>
            </a:pPr>
            <a:r>
              <a:rPr lang="en-US" sz="1200" b="0" dirty="0">
                <a:latin typeface="Times New Roman" pitchFamily="18" charset="0"/>
              </a:rPr>
              <a:t>Involve Champions in Test Case Development</a:t>
            </a:r>
          </a:p>
          <a:p>
            <a:pPr marL="165100" indent="-165100">
              <a:buFontTx/>
              <a:buChar char="•"/>
            </a:pPr>
            <a:r>
              <a:rPr lang="en-US" sz="1200" b="0" dirty="0">
                <a:latin typeface="Times New Roman" pitchFamily="18" charset="0"/>
              </a:rPr>
              <a:t>Involve Champions in Training Activities</a:t>
            </a:r>
          </a:p>
          <a:p>
            <a:pPr marL="165100" indent="-165100">
              <a:buFontTx/>
              <a:buChar char="•"/>
            </a:pPr>
            <a:r>
              <a:rPr lang="en-US" sz="1200" b="0" dirty="0">
                <a:latin typeface="Times New Roman" pitchFamily="18" charset="0"/>
              </a:rPr>
              <a:t>Refine Training Agenda</a:t>
            </a:r>
          </a:p>
          <a:p>
            <a:pPr marL="165100" indent="-165100">
              <a:buFontTx/>
              <a:buChar char="•"/>
            </a:pPr>
            <a:r>
              <a:rPr lang="en-US" sz="1200" b="0" dirty="0">
                <a:latin typeface="Times New Roman" pitchFamily="18" charset="0"/>
              </a:rPr>
              <a:t>Validate Design Plans with Champions</a:t>
            </a:r>
          </a:p>
          <a:p>
            <a:pPr marL="165100" indent="-165100">
              <a:buFontTx/>
              <a:buChar char="•"/>
            </a:pPr>
            <a:r>
              <a:rPr lang="en-US" sz="1200" b="0" dirty="0">
                <a:latin typeface="Times New Roman" pitchFamily="18" charset="0"/>
              </a:rPr>
              <a:t>Create Deployment Plan Communication</a:t>
            </a:r>
          </a:p>
          <a:p>
            <a:pPr marL="165100" indent="-165100">
              <a:buFontTx/>
              <a:buChar char="•"/>
            </a:pPr>
            <a:endParaRPr lang="en-US" sz="1200" b="0" dirty="0">
              <a:latin typeface="Times New Roman" pitchFamily="18" charset="0"/>
            </a:endParaRPr>
          </a:p>
          <a:p>
            <a:pPr marL="165100" indent="-165100"/>
            <a:r>
              <a:rPr lang="en-US" sz="1200" u="sng" dirty="0">
                <a:latin typeface="Times New Roman" pitchFamily="18" charset="0"/>
              </a:rPr>
              <a:t>Configure Contracts</a:t>
            </a:r>
          </a:p>
          <a:p>
            <a:pPr marL="165100" indent="-165100">
              <a:buFontTx/>
              <a:buChar char="•"/>
            </a:pPr>
            <a:r>
              <a:rPr lang="en-US" sz="1200" b="0" dirty="0">
                <a:latin typeface="Times New Roman" pitchFamily="18" charset="0"/>
              </a:rPr>
              <a:t>Load </a:t>
            </a:r>
            <a:r>
              <a:rPr lang="en-US" sz="1200" b="0" dirty="0" smtClean="0">
                <a:latin typeface="Times New Roman" pitchFamily="18" charset="0"/>
              </a:rPr>
              <a:t>Terms</a:t>
            </a:r>
            <a:endParaRPr lang="en-US" sz="1200" b="0" dirty="0">
              <a:latin typeface="Times New Roman" pitchFamily="18" charset="0"/>
            </a:endParaRPr>
          </a:p>
          <a:p>
            <a:pPr marL="165100" indent="-165100">
              <a:buFontTx/>
              <a:buChar char="•"/>
            </a:pPr>
            <a:r>
              <a:rPr lang="en-US" sz="1200" b="0" dirty="0">
                <a:latin typeface="Times New Roman" pitchFamily="18" charset="0"/>
              </a:rPr>
              <a:t>Load Clauses</a:t>
            </a:r>
          </a:p>
          <a:p>
            <a:pPr marL="165100" indent="-165100">
              <a:buFontTx/>
              <a:buChar char="•"/>
            </a:pPr>
            <a:r>
              <a:rPr lang="en-US" sz="1200" b="0" dirty="0">
                <a:latin typeface="Times New Roman" pitchFamily="18" charset="0"/>
              </a:rPr>
              <a:t>Assemble Contract Templates</a:t>
            </a:r>
          </a:p>
          <a:p>
            <a:pPr marL="165100" indent="-165100">
              <a:buFontTx/>
              <a:buChar char="•"/>
            </a:pPr>
            <a:r>
              <a:rPr lang="en-US" sz="1200" b="0" dirty="0">
                <a:latin typeface="Times New Roman" pitchFamily="18" charset="0"/>
              </a:rPr>
              <a:t>Refine Notification Templates</a:t>
            </a:r>
          </a:p>
          <a:p>
            <a:pPr marL="165100" indent="-165100">
              <a:buFontTx/>
              <a:buChar char="•"/>
            </a:pPr>
            <a:r>
              <a:rPr lang="en-US" sz="1200" b="0" dirty="0">
                <a:latin typeface="Times New Roman" pitchFamily="18" charset="0"/>
              </a:rPr>
              <a:t>Configure Notification Events</a:t>
            </a:r>
          </a:p>
          <a:p>
            <a:pPr marL="165100" indent="-165100">
              <a:buFontTx/>
              <a:buChar char="•"/>
            </a:pPr>
            <a:r>
              <a:rPr lang="en-US" sz="1200" b="0" dirty="0">
                <a:latin typeface="Times New Roman" pitchFamily="18" charset="0"/>
              </a:rPr>
              <a:t>Configure Object Security</a:t>
            </a:r>
          </a:p>
          <a:p>
            <a:pPr marL="165100" indent="-165100">
              <a:buFontTx/>
              <a:buChar char="•"/>
            </a:pPr>
            <a:r>
              <a:rPr lang="en-US" sz="1200" b="0" dirty="0">
                <a:latin typeface="Times New Roman" pitchFamily="18" charset="0"/>
              </a:rPr>
              <a:t>Load User Roles</a:t>
            </a:r>
          </a:p>
          <a:p>
            <a:pPr marL="165100" indent="-165100"/>
            <a:endParaRPr lang="en-US" sz="1200" b="0" dirty="0">
              <a:latin typeface="Times New Roman" pitchFamily="18" charset="0"/>
            </a:endParaRPr>
          </a:p>
          <a:p>
            <a:pPr marL="165100" indent="-165100"/>
            <a:r>
              <a:rPr lang="en-US" sz="1200" u="sng" dirty="0">
                <a:latin typeface="Times New Roman" pitchFamily="18" charset="0"/>
              </a:rPr>
              <a:t>Configure Administration Options</a:t>
            </a:r>
          </a:p>
          <a:p>
            <a:pPr marL="165100" indent="-165100">
              <a:buFontTx/>
              <a:buChar char="•"/>
            </a:pPr>
            <a:r>
              <a:rPr lang="en-US" sz="1200" b="0" dirty="0">
                <a:latin typeface="Times New Roman" pitchFamily="18" charset="0"/>
              </a:rPr>
              <a:t>Set up Value Lists</a:t>
            </a:r>
          </a:p>
          <a:p>
            <a:pPr marL="165100" indent="-165100">
              <a:buFontTx/>
              <a:buChar char="•"/>
            </a:pPr>
            <a:r>
              <a:rPr lang="en-US" sz="1200" b="0" dirty="0">
                <a:latin typeface="Times New Roman" pitchFamily="18" charset="0"/>
              </a:rPr>
              <a:t>Set up Process Schedules</a:t>
            </a:r>
          </a:p>
          <a:p>
            <a:pPr marL="165100" indent="-165100">
              <a:buFontTx/>
              <a:buChar char="•"/>
            </a:pPr>
            <a:r>
              <a:rPr lang="en-US" sz="1200" b="0" dirty="0">
                <a:latin typeface="Times New Roman" pitchFamily="18" charset="0"/>
              </a:rPr>
              <a:t>Set up other User Configurations</a:t>
            </a:r>
          </a:p>
          <a:p>
            <a:pPr marL="165100" indent="-165100"/>
            <a:endParaRPr lang="en-US" sz="1200" b="0" dirty="0">
              <a:latin typeface="Times New Roman" pitchFamily="18" charset="0"/>
            </a:endParaRPr>
          </a:p>
          <a:p>
            <a:pPr marL="165100" indent="-165100"/>
            <a:r>
              <a:rPr lang="en-US" sz="1200" u="sng" dirty="0">
                <a:latin typeface="Times New Roman" pitchFamily="18" charset="0"/>
              </a:rPr>
              <a:t>Perform Legacy Load</a:t>
            </a:r>
          </a:p>
          <a:p>
            <a:pPr marL="165100" indent="-165100">
              <a:buFontTx/>
              <a:buChar char="•"/>
            </a:pPr>
            <a:r>
              <a:rPr lang="en-US" sz="1200" b="0" dirty="0">
                <a:latin typeface="Times New Roman" pitchFamily="18" charset="0"/>
              </a:rPr>
              <a:t>Validate Input data structures</a:t>
            </a:r>
          </a:p>
          <a:p>
            <a:pPr marL="165100" indent="-165100">
              <a:buFontTx/>
              <a:buChar char="•"/>
            </a:pPr>
            <a:r>
              <a:rPr lang="en-US" sz="1200" b="0" dirty="0">
                <a:latin typeface="Times New Roman" pitchFamily="18" charset="0"/>
              </a:rPr>
              <a:t>Conduct Test Data Load</a:t>
            </a:r>
          </a:p>
          <a:p>
            <a:pPr marL="165100" indent="-165100">
              <a:buFontTx/>
              <a:buChar char="•"/>
            </a:pPr>
            <a:r>
              <a:rPr lang="en-US" sz="1200" b="0" dirty="0">
                <a:latin typeface="Times New Roman" pitchFamily="18" charset="0"/>
              </a:rPr>
              <a:t>Perform Company &amp; Relationship Data Load</a:t>
            </a:r>
          </a:p>
          <a:p>
            <a:pPr marL="165100" indent="-165100">
              <a:buFontTx/>
              <a:buChar char="•"/>
            </a:pPr>
            <a:r>
              <a:rPr lang="en-US" sz="1200" b="0" dirty="0">
                <a:latin typeface="Times New Roman" pitchFamily="18" charset="0"/>
              </a:rPr>
              <a:t>Perform Contract Data Load</a:t>
            </a:r>
          </a:p>
          <a:p>
            <a:pPr marL="165100" indent="-165100">
              <a:buFontTx/>
              <a:buChar char="•"/>
            </a:pPr>
            <a:r>
              <a:rPr lang="en-US" sz="1200" b="0" dirty="0">
                <a:latin typeface="Times New Roman" pitchFamily="18" charset="0"/>
              </a:rPr>
              <a:t>QA Legacy Load Data</a:t>
            </a:r>
          </a:p>
          <a:p>
            <a:pPr marL="165100" indent="-165100"/>
            <a:endParaRPr lang="en-US" sz="1200" u="sng" dirty="0">
              <a:latin typeface="Times New Roman" pitchFamily="18" charset="0"/>
            </a:endParaRPr>
          </a:p>
        </p:txBody>
      </p:sp>
      <p:sp>
        <p:nvSpPr>
          <p:cNvPr id="36" name="Text Box 35"/>
          <p:cNvSpPr txBox="1">
            <a:spLocks noChangeArrowheads="1"/>
          </p:cNvSpPr>
          <p:nvPr/>
        </p:nvSpPr>
        <p:spPr bwMode="auto">
          <a:xfrm>
            <a:off x="5840413" y="1196975"/>
            <a:ext cx="3600450" cy="4108450"/>
          </a:xfrm>
          <a:prstGeom prst="rect">
            <a:avLst/>
          </a:prstGeom>
          <a:noFill/>
          <a:ln w="9525">
            <a:noFill/>
            <a:miter lim="800000"/>
            <a:headEnd/>
            <a:tailEnd/>
          </a:ln>
          <a:effectLst/>
        </p:spPr>
        <p:txBody>
          <a:bodyPr>
            <a:spAutoFit/>
          </a:bodyPr>
          <a:lstStyle/>
          <a:p>
            <a:pPr marL="165100" indent="-165100"/>
            <a:r>
              <a:rPr lang="en-US" sz="1200" u="sng">
                <a:latin typeface="Times New Roman" pitchFamily="18" charset="0"/>
              </a:rPr>
              <a:t>Test Business Process for External Contract Review</a:t>
            </a:r>
          </a:p>
          <a:p>
            <a:pPr marL="165100" indent="-165100">
              <a:buFontTx/>
              <a:buChar char="•"/>
            </a:pPr>
            <a:r>
              <a:rPr lang="en-US" sz="1200" b="0">
                <a:latin typeface="Times New Roman" pitchFamily="18" charset="0"/>
              </a:rPr>
              <a:t>Confirm External Access to System</a:t>
            </a:r>
          </a:p>
          <a:p>
            <a:pPr marL="165100" indent="-165100">
              <a:buFontTx/>
              <a:buChar char="•"/>
            </a:pPr>
            <a:r>
              <a:rPr lang="en-US" sz="1200" b="0">
                <a:latin typeface="Times New Roman" pitchFamily="18" charset="0"/>
              </a:rPr>
              <a:t>Confirm Internal Retrieval of Contracts from External Sources</a:t>
            </a:r>
          </a:p>
          <a:p>
            <a:pPr marL="165100" indent="-165100">
              <a:buFontTx/>
              <a:buChar char="•"/>
            </a:pPr>
            <a:endParaRPr lang="en-US" sz="1200" b="0">
              <a:latin typeface="Times New Roman" pitchFamily="18" charset="0"/>
            </a:endParaRPr>
          </a:p>
          <a:p>
            <a:pPr marL="165100" indent="-165100"/>
            <a:r>
              <a:rPr lang="en-US" sz="1200" u="sng">
                <a:latin typeface="Times New Roman" pitchFamily="18" charset="0"/>
              </a:rPr>
              <a:t>Configure Integration Customizations (as needed)</a:t>
            </a:r>
          </a:p>
          <a:p>
            <a:pPr marL="165100" indent="-165100">
              <a:buFontTx/>
              <a:buChar char="•"/>
            </a:pPr>
            <a:r>
              <a:rPr lang="en-US" sz="1200" b="0">
                <a:latin typeface="Times New Roman" pitchFamily="18" charset="0"/>
              </a:rPr>
              <a:t>Schedule &amp; Confirm Integration Testing Activities</a:t>
            </a:r>
          </a:p>
          <a:p>
            <a:pPr marL="165100" indent="-165100">
              <a:buFontTx/>
              <a:buChar char="•"/>
            </a:pPr>
            <a:r>
              <a:rPr lang="en-US" sz="1200" b="0">
                <a:latin typeface="Times New Roman" pitchFamily="18" charset="0"/>
              </a:rPr>
              <a:t>Perform Integration Testing for each Interface</a:t>
            </a:r>
          </a:p>
          <a:p>
            <a:pPr marL="165100" indent="-165100">
              <a:buFontTx/>
              <a:buChar char="•"/>
            </a:pPr>
            <a:r>
              <a:rPr lang="en-US" sz="1200" b="0">
                <a:latin typeface="Times New Roman" pitchFamily="18" charset="0"/>
              </a:rPr>
              <a:t>Resolve Testing Deficiencies &amp; Retest</a:t>
            </a:r>
          </a:p>
          <a:p>
            <a:pPr marL="165100" indent="-165100">
              <a:buFontTx/>
              <a:buChar char="•"/>
            </a:pPr>
            <a:r>
              <a:rPr lang="en-US" sz="1200" b="0">
                <a:latin typeface="Times New Roman" pitchFamily="18" charset="0"/>
              </a:rPr>
              <a:t>Document Final Test Results</a:t>
            </a:r>
          </a:p>
          <a:p>
            <a:pPr marL="165100" indent="-165100"/>
            <a:endParaRPr lang="en-US" sz="1200" b="0">
              <a:latin typeface="Times New Roman" pitchFamily="18" charset="0"/>
            </a:endParaRPr>
          </a:p>
          <a:p>
            <a:pPr marL="165100" indent="-165100"/>
            <a:r>
              <a:rPr lang="en-US" sz="1200" u="sng">
                <a:latin typeface="Times New Roman" pitchFamily="18" charset="0"/>
              </a:rPr>
              <a:t>Complete User Acceptance Testing</a:t>
            </a:r>
          </a:p>
          <a:p>
            <a:pPr marL="165100" indent="-165100">
              <a:buFontTx/>
              <a:buChar char="•"/>
            </a:pPr>
            <a:r>
              <a:rPr lang="en-US" sz="1200" b="0">
                <a:latin typeface="Times New Roman" pitchFamily="18" charset="0"/>
              </a:rPr>
              <a:t>Build Test Case Scenarios</a:t>
            </a:r>
          </a:p>
          <a:p>
            <a:pPr marL="165100" indent="-165100">
              <a:buFontTx/>
              <a:buChar char="•"/>
            </a:pPr>
            <a:r>
              <a:rPr lang="en-US" sz="1200" b="0">
                <a:latin typeface="Times New Roman" pitchFamily="18" charset="0"/>
              </a:rPr>
              <a:t>Load Test Data</a:t>
            </a:r>
          </a:p>
          <a:p>
            <a:pPr marL="165100" indent="-165100">
              <a:buFontTx/>
              <a:buChar char="•"/>
            </a:pPr>
            <a:r>
              <a:rPr lang="en-US" sz="1200" b="0">
                <a:latin typeface="Times New Roman" pitchFamily="18" charset="0"/>
              </a:rPr>
              <a:t>Execute Test Cases</a:t>
            </a:r>
          </a:p>
          <a:p>
            <a:pPr marL="165100" indent="-165100">
              <a:buFontTx/>
              <a:buChar char="•"/>
            </a:pPr>
            <a:r>
              <a:rPr lang="en-US" sz="1200" b="0">
                <a:latin typeface="Times New Roman" pitchFamily="18" charset="0"/>
              </a:rPr>
              <a:t>Resolve Testing Deficiencies &amp; Retest</a:t>
            </a:r>
          </a:p>
          <a:p>
            <a:pPr marL="165100" indent="-165100">
              <a:buFontTx/>
              <a:buChar char="•"/>
            </a:pPr>
            <a:r>
              <a:rPr lang="en-US" sz="1200" b="0">
                <a:latin typeface="Times New Roman" pitchFamily="18" charset="0"/>
              </a:rPr>
              <a:t>Document &amp; Communicate Final Test Results</a:t>
            </a:r>
          </a:p>
          <a:p>
            <a:pPr marL="165100" indent="-165100">
              <a:buFontTx/>
              <a:buChar char="•"/>
            </a:pPr>
            <a:r>
              <a:rPr lang="en-US" sz="1200" b="0">
                <a:latin typeface="Times New Roman" pitchFamily="18" charset="0"/>
              </a:rPr>
              <a:t>UAT Sign-Off</a:t>
            </a:r>
          </a:p>
          <a:p>
            <a:pPr marL="165100" indent="-165100"/>
            <a:endParaRPr lang="en-US" sz="1200" b="0">
              <a:latin typeface="Times New Roman" pitchFamily="18" charset="0"/>
            </a:endParaRPr>
          </a:p>
          <a:p>
            <a:pPr marL="165100" indent="-165100"/>
            <a:r>
              <a:rPr lang="en-US" sz="1200" u="sng">
                <a:latin typeface="Times New Roman" pitchFamily="18" charset="0"/>
              </a:rPr>
              <a:t>Validate/Update Plans</a:t>
            </a:r>
          </a:p>
          <a:p>
            <a:pPr marL="165100" indent="-165100">
              <a:buFontTx/>
              <a:buChar char="•"/>
            </a:pPr>
            <a:r>
              <a:rPr lang="en-US" sz="1200" b="0">
                <a:latin typeface="Times New Roman" pitchFamily="18" charset="0"/>
              </a:rPr>
              <a:t>Training</a:t>
            </a:r>
          </a:p>
          <a:p>
            <a:pPr marL="165100" indent="-165100">
              <a:buFontTx/>
              <a:buChar char="•"/>
            </a:pPr>
            <a:r>
              <a:rPr lang="en-US" sz="1200" b="0">
                <a:latin typeface="Times New Roman" pitchFamily="18" charset="0"/>
              </a:rPr>
              <a:t>Rollout</a:t>
            </a:r>
          </a:p>
        </p:txBody>
      </p:sp>
      <p:sp>
        <p:nvSpPr>
          <p:cNvPr id="37" name="Slide Number Placeholder 36"/>
          <p:cNvSpPr>
            <a:spLocks noGrp="1"/>
          </p:cNvSpPr>
          <p:nvPr>
            <p:ph type="sldNum" sz="quarter" idx="10"/>
          </p:nvPr>
        </p:nvSpPr>
        <p:spPr/>
        <p:txBody>
          <a:bodyPr/>
          <a:lstStyle/>
          <a:p>
            <a:fld id="{52818F98-A04E-4F9D-9318-76A5AEE76075}"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Build/Configure-Objectives &amp;  Deliverables</a:t>
            </a:r>
            <a:endParaRPr lang="en-US" sz="2800" dirty="0"/>
          </a:p>
        </p:txBody>
      </p:sp>
      <p:grpSp>
        <p:nvGrpSpPr>
          <p:cNvPr id="4" name="Group 3"/>
          <p:cNvGrpSpPr>
            <a:grpSpLocks/>
          </p:cNvGrpSpPr>
          <p:nvPr/>
        </p:nvGrpSpPr>
        <p:grpSpPr bwMode="auto">
          <a:xfrm>
            <a:off x="381717" y="1117601"/>
            <a:ext cx="1858246" cy="5054600"/>
            <a:chOff x="229" y="704"/>
            <a:chExt cx="1115" cy="3184"/>
          </a:xfrm>
        </p:grpSpPr>
        <p:sp>
          <p:nvSpPr>
            <p:cNvPr id="5" name="AutoShape 4"/>
            <p:cNvSpPr>
              <a:spLocks noChangeArrowheads="1"/>
            </p:cNvSpPr>
            <p:nvPr/>
          </p:nvSpPr>
          <p:spPr bwMode="auto">
            <a:xfrm>
              <a:off x="240" y="704"/>
              <a:ext cx="1104" cy="3184"/>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grpSp>
          <p:nvGrpSpPr>
            <p:cNvPr id="6" name="Group 5"/>
            <p:cNvGrpSpPr>
              <a:grpSpLocks/>
            </p:cNvGrpSpPr>
            <p:nvPr/>
          </p:nvGrpSpPr>
          <p:grpSpPr bwMode="auto">
            <a:xfrm>
              <a:off x="229" y="768"/>
              <a:ext cx="1096" cy="2972"/>
              <a:chOff x="229" y="768"/>
              <a:chExt cx="1096" cy="2972"/>
            </a:xfrm>
          </p:grpSpPr>
          <p:sp>
            <p:nvSpPr>
              <p:cNvPr id="7" name="Text Box 6"/>
              <p:cNvSpPr txBox="1">
                <a:spLocks noChangeArrowheads="1"/>
              </p:cNvSpPr>
              <p:nvPr/>
            </p:nvSpPr>
            <p:spPr bwMode="auto">
              <a:xfrm>
                <a:off x="229" y="768"/>
                <a:ext cx="1096" cy="233"/>
              </a:xfrm>
              <a:prstGeom prst="rect">
                <a:avLst/>
              </a:prstGeom>
              <a:noFill/>
              <a:ln w="9525">
                <a:noFill/>
                <a:miter lim="800000"/>
                <a:headEnd/>
                <a:tailEnd/>
              </a:ln>
              <a:effectLst/>
            </p:spPr>
            <p:txBody>
              <a:bodyPr wrap="none">
                <a:spAutoFit/>
              </a:bodyPr>
              <a:lstStyle/>
              <a:p>
                <a:pPr algn="ctr"/>
                <a:r>
                  <a:rPr lang="en-US" sz="1800" dirty="0" smtClean="0"/>
                  <a:t>Build/Configure</a:t>
                </a:r>
                <a:endParaRPr lang="en-US" sz="1800" dirty="0"/>
              </a:p>
            </p:txBody>
          </p:sp>
          <p:sp>
            <p:nvSpPr>
              <p:cNvPr id="8" name="Line 7"/>
              <p:cNvSpPr>
                <a:spLocks noChangeShapeType="1"/>
              </p:cNvSpPr>
              <p:nvPr/>
            </p:nvSpPr>
            <p:spPr bwMode="auto">
              <a:xfrm>
                <a:off x="768" y="1309"/>
                <a:ext cx="0" cy="173"/>
              </a:xfrm>
              <a:prstGeom prst="line">
                <a:avLst/>
              </a:prstGeom>
              <a:noFill/>
              <a:ln w="22225">
                <a:solidFill>
                  <a:schemeClr val="tx1"/>
                </a:solidFill>
                <a:round/>
                <a:headEnd/>
                <a:tailEnd type="triangle" w="med" len="med"/>
              </a:ln>
              <a:effectLst/>
            </p:spPr>
            <p:txBody>
              <a:bodyPr/>
              <a:lstStyle/>
              <a:p>
                <a:endParaRPr lang="en-US"/>
              </a:p>
            </p:txBody>
          </p:sp>
          <p:grpSp>
            <p:nvGrpSpPr>
              <p:cNvPr id="9" name="Group 8"/>
              <p:cNvGrpSpPr>
                <a:grpSpLocks/>
              </p:cNvGrpSpPr>
              <p:nvPr/>
            </p:nvGrpSpPr>
            <p:grpSpPr bwMode="auto">
              <a:xfrm>
                <a:off x="337" y="1107"/>
                <a:ext cx="912" cy="250"/>
                <a:chOff x="2441" y="957"/>
                <a:chExt cx="912" cy="278"/>
              </a:xfrm>
            </p:grpSpPr>
            <p:sp>
              <p:nvSpPr>
                <p:cNvPr id="35" name="Rectangle 9"/>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6" name="Text Box 10"/>
                <p:cNvSpPr txBox="1">
                  <a:spLocks noChangeArrowheads="1"/>
                </p:cNvSpPr>
                <p:nvPr/>
              </p:nvSpPr>
              <p:spPr bwMode="auto">
                <a:xfrm>
                  <a:off x="2465" y="957"/>
                  <a:ext cx="872" cy="278"/>
                </a:xfrm>
                <a:prstGeom prst="rect">
                  <a:avLst/>
                </a:prstGeom>
                <a:noFill/>
                <a:ln w="9525">
                  <a:noFill/>
                  <a:miter lim="800000"/>
                  <a:headEnd/>
                  <a:tailEnd/>
                </a:ln>
                <a:effectLst/>
              </p:spPr>
              <p:txBody>
                <a:bodyPr wrap="none">
                  <a:spAutoFit/>
                </a:bodyPr>
                <a:lstStyle/>
                <a:p>
                  <a:pPr algn="ctr"/>
                  <a:r>
                    <a:rPr lang="en-US" sz="1000" b="0" dirty="0"/>
                    <a:t>Change </a:t>
                  </a:r>
                </a:p>
                <a:p>
                  <a:pPr algn="ctr"/>
                  <a:r>
                    <a:rPr lang="en-US" sz="1000" b="0" dirty="0"/>
                    <a:t>Management Activities</a:t>
                  </a:r>
                </a:p>
              </p:txBody>
            </p:sp>
          </p:grpSp>
          <p:grpSp>
            <p:nvGrpSpPr>
              <p:cNvPr id="10" name="Group 11"/>
              <p:cNvGrpSpPr>
                <a:grpSpLocks/>
              </p:cNvGrpSpPr>
              <p:nvPr/>
            </p:nvGrpSpPr>
            <p:grpSpPr bwMode="auto">
              <a:xfrm>
                <a:off x="336" y="2592"/>
                <a:ext cx="912" cy="288"/>
                <a:chOff x="336" y="2690"/>
                <a:chExt cx="912" cy="288"/>
              </a:xfrm>
            </p:grpSpPr>
            <p:sp>
              <p:nvSpPr>
                <p:cNvPr id="33" name="Rectangle 12"/>
                <p:cNvSpPr>
                  <a:spLocks noChangeArrowheads="1"/>
                </p:cNvSpPr>
                <p:nvPr/>
              </p:nvSpPr>
              <p:spPr bwMode="auto">
                <a:xfrm>
                  <a:off x="336" y="2713"/>
                  <a:ext cx="912" cy="263"/>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4" name="Text Box 13"/>
                <p:cNvSpPr txBox="1">
                  <a:spLocks noChangeArrowheads="1"/>
                </p:cNvSpPr>
                <p:nvPr/>
              </p:nvSpPr>
              <p:spPr bwMode="auto">
                <a:xfrm>
                  <a:off x="509" y="2690"/>
                  <a:ext cx="586" cy="288"/>
                </a:xfrm>
                <a:prstGeom prst="rect">
                  <a:avLst/>
                </a:prstGeom>
                <a:noFill/>
                <a:ln w="9525">
                  <a:noFill/>
                  <a:miter lim="800000"/>
                  <a:headEnd/>
                  <a:tailEnd/>
                </a:ln>
                <a:effectLst/>
              </p:spPr>
              <p:txBody>
                <a:bodyPr wrap="none">
                  <a:spAutoFit/>
                </a:bodyPr>
                <a:lstStyle/>
                <a:p>
                  <a:pPr algn="ctr"/>
                  <a:r>
                    <a:rPr lang="en-US" sz="1200" b="0"/>
                    <a:t>Configure</a:t>
                  </a:r>
                </a:p>
                <a:p>
                  <a:pPr algn="ctr"/>
                  <a:r>
                    <a:rPr lang="en-US" sz="1200" b="0"/>
                    <a:t>Integrations</a:t>
                  </a:r>
                </a:p>
              </p:txBody>
            </p:sp>
          </p:grpSp>
          <p:grpSp>
            <p:nvGrpSpPr>
              <p:cNvPr id="11" name="Group 14"/>
              <p:cNvGrpSpPr>
                <a:grpSpLocks/>
              </p:cNvGrpSpPr>
              <p:nvPr/>
            </p:nvGrpSpPr>
            <p:grpSpPr bwMode="auto">
              <a:xfrm>
                <a:off x="288" y="3072"/>
                <a:ext cx="1008" cy="668"/>
                <a:chOff x="288" y="3216"/>
                <a:chExt cx="1008" cy="668"/>
              </a:xfrm>
            </p:grpSpPr>
            <p:sp>
              <p:nvSpPr>
                <p:cNvPr id="26" name="Rectangle 15"/>
                <p:cNvSpPr>
                  <a:spLocks noChangeArrowheads="1"/>
                </p:cNvSpPr>
                <p:nvPr/>
              </p:nvSpPr>
              <p:spPr bwMode="auto">
                <a:xfrm>
                  <a:off x="288" y="3216"/>
                  <a:ext cx="1008" cy="668"/>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27" name="Group 16"/>
                <p:cNvGrpSpPr>
                  <a:grpSpLocks/>
                </p:cNvGrpSpPr>
                <p:nvPr/>
              </p:nvGrpSpPr>
              <p:grpSpPr bwMode="auto">
                <a:xfrm>
                  <a:off x="336" y="3264"/>
                  <a:ext cx="912" cy="288"/>
                  <a:chOff x="1632" y="3264"/>
                  <a:chExt cx="912" cy="288"/>
                </a:xfrm>
              </p:grpSpPr>
              <p:sp>
                <p:nvSpPr>
                  <p:cNvPr id="31" name="Rectangle 17"/>
                  <p:cNvSpPr>
                    <a:spLocks noChangeArrowheads="1"/>
                  </p:cNvSpPr>
                  <p:nvPr/>
                </p:nvSpPr>
                <p:spPr bwMode="auto">
                  <a:xfrm>
                    <a:off x="1632" y="3285"/>
                    <a:ext cx="912" cy="267"/>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2" name="Text Box 18"/>
                  <p:cNvSpPr txBox="1">
                    <a:spLocks noChangeArrowheads="1"/>
                  </p:cNvSpPr>
                  <p:nvPr/>
                </p:nvSpPr>
                <p:spPr bwMode="auto">
                  <a:xfrm>
                    <a:off x="1733" y="3264"/>
                    <a:ext cx="743" cy="288"/>
                  </a:xfrm>
                  <a:prstGeom prst="rect">
                    <a:avLst/>
                  </a:prstGeom>
                  <a:noFill/>
                  <a:ln w="9525">
                    <a:noFill/>
                    <a:miter lim="800000"/>
                    <a:headEnd/>
                    <a:tailEnd/>
                  </a:ln>
                  <a:effectLst/>
                </p:spPr>
                <p:txBody>
                  <a:bodyPr wrap="none">
                    <a:spAutoFit/>
                  </a:bodyPr>
                  <a:lstStyle/>
                  <a:p>
                    <a:pPr algn="ctr"/>
                    <a:r>
                      <a:rPr lang="en-US" sz="1200" b="0"/>
                      <a:t>Conduct</a:t>
                    </a:r>
                  </a:p>
                  <a:p>
                    <a:pPr algn="ctr"/>
                    <a:r>
                      <a:rPr lang="en-US" sz="1200" b="0"/>
                      <a:t>Integration Test</a:t>
                    </a:r>
                  </a:p>
                </p:txBody>
              </p:sp>
            </p:grpSp>
            <p:grpSp>
              <p:nvGrpSpPr>
                <p:cNvPr id="28" name="Group 19"/>
                <p:cNvGrpSpPr>
                  <a:grpSpLocks/>
                </p:cNvGrpSpPr>
                <p:nvPr/>
              </p:nvGrpSpPr>
              <p:grpSpPr bwMode="auto">
                <a:xfrm>
                  <a:off x="336" y="3548"/>
                  <a:ext cx="912" cy="288"/>
                  <a:chOff x="2441" y="939"/>
                  <a:chExt cx="912" cy="289"/>
                </a:xfrm>
              </p:grpSpPr>
              <p:sp>
                <p:nvSpPr>
                  <p:cNvPr id="29" name="Rectangle 20"/>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0" name="Text Box 21"/>
                  <p:cNvSpPr txBox="1">
                    <a:spLocks noChangeArrowheads="1"/>
                  </p:cNvSpPr>
                  <p:nvPr/>
                </p:nvSpPr>
                <p:spPr bwMode="auto">
                  <a:xfrm>
                    <a:off x="2682" y="939"/>
                    <a:ext cx="448" cy="289"/>
                  </a:xfrm>
                  <a:prstGeom prst="rect">
                    <a:avLst/>
                  </a:prstGeom>
                  <a:noFill/>
                  <a:ln w="9525">
                    <a:noFill/>
                    <a:miter lim="800000"/>
                    <a:headEnd/>
                    <a:tailEnd/>
                  </a:ln>
                  <a:effectLst/>
                </p:spPr>
                <p:txBody>
                  <a:bodyPr wrap="none">
                    <a:spAutoFit/>
                  </a:bodyPr>
                  <a:lstStyle/>
                  <a:p>
                    <a:pPr algn="ctr"/>
                    <a:r>
                      <a:rPr lang="en-US" sz="1200" b="0"/>
                      <a:t>Conduct</a:t>
                    </a:r>
                  </a:p>
                  <a:p>
                    <a:pPr algn="ctr"/>
                    <a:r>
                      <a:rPr lang="en-US" sz="1200" b="0"/>
                      <a:t>UAT</a:t>
                    </a:r>
                  </a:p>
                </p:txBody>
              </p:sp>
            </p:grpSp>
          </p:grpSp>
          <p:sp>
            <p:nvSpPr>
              <p:cNvPr id="12" name="Line 22"/>
              <p:cNvSpPr>
                <a:spLocks noChangeShapeType="1"/>
              </p:cNvSpPr>
              <p:nvPr/>
            </p:nvSpPr>
            <p:spPr bwMode="auto">
              <a:xfrm>
                <a:off x="768" y="2016"/>
                <a:ext cx="0" cy="216"/>
              </a:xfrm>
              <a:prstGeom prst="line">
                <a:avLst/>
              </a:prstGeom>
              <a:noFill/>
              <a:ln w="22225">
                <a:solidFill>
                  <a:schemeClr val="tx1"/>
                </a:solidFill>
                <a:round/>
                <a:headEnd/>
                <a:tailEnd type="triangle" w="med" len="med"/>
              </a:ln>
              <a:effectLst/>
            </p:spPr>
            <p:txBody>
              <a:bodyPr/>
              <a:lstStyle/>
              <a:p>
                <a:endParaRPr lang="en-US"/>
              </a:p>
            </p:txBody>
          </p:sp>
          <p:sp>
            <p:nvSpPr>
              <p:cNvPr id="13" name="Line 23"/>
              <p:cNvSpPr>
                <a:spLocks noChangeShapeType="1"/>
              </p:cNvSpPr>
              <p:nvPr/>
            </p:nvSpPr>
            <p:spPr bwMode="auto">
              <a:xfrm>
                <a:off x="768" y="2400"/>
                <a:ext cx="0" cy="221"/>
              </a:xfrm>
              <a:prstGeom prst="line">
                <a:avLst/>
              </a:prstGeom>
              <a:noFill/>
              <a:ln w="22225">
                <a:solidFill>
                  <a:schemeClr val="tx1"/>
                </a:solidFill>
                <a:round/>
                <a:headEnd/>
                <a:tailEnd type="triangle" w="med" len="med"/>
              </a:ln>
              <a:effectLst/>
            </p:spPr>
            <p:txBody>
              <a:bodyPr/>
              <a:lstStyle/>
              <a:p>
                <a:endParaRPr lang="en-US"/>
              </a:p>
            </p:txBody>
          </p:sp>
          <p:sp>
            <p:nvSpPr>
              <p:cNvPr id="14" name="Line 24"/>
              <p:cNvSpPr>
                <a:spLocks noChangeShapeType="1"/>
              </p:cNvSpPr>
              <p:nvPr/>
            </p:nvSpPr>
            <p:spPr bwMode="auto">
              <a:xfrm>
                <a:off x="768" y="2899"/>
                <a:ext cx="0" cy="173"/>
              </a:xfrm>
              <a:prstGeom prst="line">
                <a:avLst/>
              </a:prstGeom>
              <a:noFill/>
              <a:ln w="22225">
                <a:solidFill>
                  <a:schemeClr val="tx1"/>
                </a:solidFill>
                <a:round/>
                <a:headEnd/>
                <a:tailEnd type="triangle" w="med" len="med"/>
              </a:ln>
              <a:effectLst/>
            </p:spPr>
            <p:txBody>
              <a:bodyPr/>
              <a:lstStyle/>
              <a:p>
                <a:endParaRPr lang="en-US"/>
              </a:p>
            </p:txBody>
          </p:sp>
          <p:grpSp>
            <p:nvGrpSpPr>
              <p:cNvPr id="15" name="Group 25"/>
              <p:cNvGrpSpPr>
                <a:grpSpLocks/>
              </p:cNvGrpSpPr>
              <p:nvPr/>
            </p:nvGrpSpPr>
            <p:grpSpPr bwMode="auto">
              <a:xfrm>
                <a:off x="288" y="1482"/>
                <a:ext cx="1008" cy="630"/>
                <a:chOff x="3504" y="1296"/>
                <a:chExt cx="1008" cy="672"/>
              </a:xfrm>
            </p:grpSpPr>
            <p:sp>
              <p:nvSpPr>
                <p:cNvPr id="19" name="Rectangle 26"/>
                <p:cNvSpPr>
                  <a:spLocks noChangeArrowheads="1"/>
                </p:cNvSpPr>
                <p:nvPr/>
              </p:nvSpPr>
              <p:spPr bwMode="auto">
                <a:xfrm>
                  <a:off x="3504" y="1296"/>
                  <a:ext cx="1008" cy="672"/>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20" name="Group 27"/>
                <p:cNvGrpSpPr>
                  <a:grpSpLocks/>
                </p:cNvGrpSpPr>
                <p:nvPr/>
              </p:nvGrpSpPr>
              <p:grpSpPr bwMode="auto">
                <a:xfrm>
                  <a:off x="3552" y="1342"/>
                  <a:ext cx="912" cy="307"/>
                  <a:chOff x="2441" y="939"/>
                  <a:chExt cx="912" cy="307"/>
                </a:xfrm>
              </p:grpSpPr>
              <p:sp>
                <p:nvSpPr>
                  <p:cNvPr id="24" name="Rectangle 28"/>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5" name="Text Box 29"/>
                  <p:cNvSpPr txBox="1">
                    <a:spLocks noChangeArrowheads="1"/>
                  </p:cNvSpPr>
                  <p:nvPr/>
                </p:nvSpPr>
                <p:spPr bwMode="auto">
                  <a:xfrm>
                    <a:off x="2649" y="939"/>
                    <a:ext cx="504" cy="307"/>
                  </a:xfrm>
                  <a:prstGeom prst="rect">
                    <a:avLst/>
                  </a:prstGeom>
                  <a:noFill/>
                  <a:ln w="9525">
                    <a:noFill/>
                    <a:miter lim="800000"/>
                    <a:headEnd/>
                    <a:tailEnd/>
                  </a:ln>
                  <a:effectLst/>
                </p:spPr>
                <p:txBody>
                  <a:bodyPr wrap="none">
                    <a:spAutoFit/>
                  </a:bodyPr>
                  <a:lstStyle/>
                  <a:p>
                    <a:pPr algn="ctr"/>
                    <a:r>
                      <a:rPr lang="en-US" sz="1200" b="0"/>
                      <a:t>Configure</a:t>
                    </a:r>
                  </a:p>
                  <a:p>
                    <a:pPr algn="ctr"/>
                    <a:r>
                      <a:rPr lang="en-US" sz="1200" b="0"/>
                      <a:t>Contracts</a:t>
                    </a:r>
                  </a:p>
                </p:txBody>
              </p:sp>
            </p:grpSp>
            <p:grpSp>
              <p:nvGrpSpPr>
                <p:cNvPr id="21" name="Group 30"/>
                <p:cNvGrpSpPr>
                  <a:grpSpLocks/>
                </p:cNvGrpSpPr>
                <p:nvPr/>
              </p:nvGrpSpPr>
              <p:grpSpPr bwMode="auto">
                <a:xfrm>
                  <a:off x="3552" y="1630"/>
                  <a:ext cx="912" cy="307"/>
                  <a:chOff x="2441" y="939"/>
                  <a:chExt cx="912" cy="307"/>
                </a:xfrm>
              </p:grpSpPr>
              <p:sp>
                <p:nvSpPr>
                  <p:cNvPr id="22" name="Rectangle 31"/>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3" name="Text Box 32"/>
                  <p:cNvSpPr txBox="1">
                    <a:spLocks noChangeArrowheads="1"/>
                  </p:cNvSpPr>
                  <p:nvPr/>
                </p:nvSpPr>
                <p:spPr bwMode="auto">
                  <a:xfrm>
                    <a:off x="2560" y="939"/>
                    <a:ext cx="686" cy="307"/>
                  </a:xfrm>
                  <a:prstGeom prst="rect">
                    <a:avLst/>
                  </a:prstGeom>
                  <a:noFill/>
                  <a:ln w="9525">
                    <a:noFill/>
                    <a:miter lim="800000"/>
                    <a:headEnd/>
                    <a:tailEnd/>
                  </a:ln>
                  <a:effectLst/>
                </p:spPr>
                <p:txBody>
                  <a:bodyPr wrap="none">
                    <a:spAutoFit/>
                  </a:bodyPr>
                  <a:lstStyle/>
                  <a:p>
                    <a:pPr algn="ctr"/>
                    <a:r>
                      <a:rPr lang="en-US" sz="1200" b="0"/>
                      <a:t>Configure</a:t>
                    </a:r>
                  </a:p>
                  <a:p>
                    <a:pPr algn="ctr"/>
                    <a:r>
                      <a:rPr lang="en-US" sz="1200" b="0"/>
                      <a:t>Administration</a:t>
                    </a:r>
                  </a:p>
                </p:txBody>
              </p:sp>
            </p:grpSp>
          </p:grpSp>
          <p:grpSp>
            <p:nvGrpSpPr>
              <p:cNvPr id="16" name="Group 33"/>
              <p:cNvGrpSpPr>
                <a:grpSpLocks/>
              </p:cNvGrpSpPr>
              <p:nvPr/>
            </p:nvGrpSpPr>
            <p:grpSpPr bwMode="auto">
              <a:xfrm>
                <a:off x="336" y="2187"/>
                <a:ext cx="912" cy="316"/>
                <a:chOff x="336" y="2187"/>
                <a:chExt cx="912" cy="316"/>
              </a:xfrm>
            </p:grpSpPr>
            <p:sp>
              <p:nvSpPr>
                <p:cNvPr id="17" name="Rectangle 34"/>
                <p:cNvSpPr>
                  <a:spLocks noChangeArrowheads="1"/>
                </p:cNvSpPr>
                <p:nvPr/>
              </p:nvSpPr>
              <p:spPr bwMode="auto">
                <a:xfrm>
                  <a:off x="336" y="2240"/>
                  <a:ext cx="912" cy="263"/>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18" name="Text Box 35"/>
                <p:cNvSpPr txBox="1">
                  <a:spLocks noChangeArrowheads="1"/>
                </p:cNvSpPr>
                <p:nvPr/>
              </p:nvSpPr>
              <p:spPr bwMode="auto">
                <a:xfrm>
                  <a:off x="485" y="2187"/>
                  <a:ext cx="631" cy="288"/>
                </a:xfrm>
                <a:prstGeom prst="rect">
                  <a:avLst/>
                </a:prstGeom>
                <a:noFill/>
                <a:ln w="9525">
                  <a:noFill/>
                  <a:miter lim="800000"/>
                  <a:headEnd/>
                  <a:tailEnd/>
                </a:ln>
                <a:effectLst/>
              </p:spPr>
              <p:txBody>
                <a:bodyPr wrap="none">
                  <a:spAutoFit/>
                </a:bodyPr>
                <a:lstStyle/>
                <a:p>
                  <a:pPr algn="ctr"/>
                  <a:r>
                    <a:rPr lang="en-US" sz="1200" b="0"/>
                    <a:t>Perform</a:t>
                  </a:r>
                </a:p>
                <a:p>
                  <a:pPr algn="ctr"/>
                  <a:r>
                    <a:rPr lang="en-US" sz="1200" b="0"/>
                    <a:t>Legacy Load</a:t>
                  </a:r>
                </a:p>
              </p:txBody>
            </p:sp>
          </p:grpSp>
        </p:grpSp>
      </p:grpSp>
      <p:sp>
        <p:nvSpPr>
          <p:cNvPr id="37" name="Text Box 36"/>
          <p:cNvSpPr txBox="1">
            <a:spLocks noChangeArrowheads="1"/>
          </p:cNvSpPr>
          <p:nvPr/>
        </p:nvSpPr>
        <p:spPr bwMode="auto">
          <a:xfrm>
            <a:off x="2590800" y="1295400"/>
            <a:ext cx="3360738" cy="2047875"/>
          </a:xfrm>
          <a:prstGeom prst="rect">
            <a:avLst/>
          </a:prstGeom>
          <a:noFill/>
          <a:ln w="9525">
            <a:noFill/>
            <a:miter lim="800000"/>
            <a:headEnd/>
            <a:tailEnd/>
          </a:ln>
          <a:effectLst/>
        </p:spPr>
        <p:txBody>
          <a:bodyPr>
            <a:spAutoFit/>
          </a:bodyPr>
          <a:lstStyle/>
          <a:p>
            <a:pPr marL="165100" indent="-165100"/>
            <a:r>
              <a:rPr lang="en-US" sz="1600" u="sng">
                <a:solidFill>
                  <a:srgbClr val="339966"/>
                </a:solidFill>
                <a:latin typeface="Times New Roman" pitchFamily="18" charset="0"/>
              </a:rPr>
              <a:t>Deliverables</a:t>
            </a:r>
          </a:p>
          <a:p>
            <a:pPr marL="165100" indent="-165100">
              <a:buFontTx/>
              <a:buChar char="•"/>
            </a:pPr>
            <a:r>
              <a:rPr lang="en-US" sz="1600" b="0">
                <a:solidFill>
                  <a:srgbClr val="339966"/>
                </a:solidFill>
                <a:latin typeface="Times New Roman" pitchFamily="18" charset="0"/>
              </a:rPr>
              <a:t>External Company Load Spreadsheet</a:t>
            </a:r>
          </a:p>
          <a:p>
            <a:pPr marL="165100" indent="-165100">
              <a:buFontTx/>
              <a:buChar char="•"/>
            </a:pPr>
            <a:r>
              <a:rPr lang="en-US" sz="1600" b="0">
                <a:solidFill>
                  <a:srgbClr val="339966"/>
                </a:solidFill>
                <a:latin typeface="Times New Roman" pitchFamily="18" charset="0"/>
              </a:rPr>
              <a:t>User Identification Document (Security Matrix)</a:t>
            </a:r>
          </a:p>
          <a:p>
            <a:pPr marL="165100" indent="-165100">
              <a:buFontTx/>
              <a:buChar char="•"/>
            </a:pPr>
            <a:r>
              <a:rPr lang="en-US" sz="1600" b="0">
                <a:solidFill>
                  <a:srgbClr val="339966"/>
                </a:solidFill>
                <a:latin typeface="Times New Roman" pitchFamily="18" charset="0"/>
              </a:rPr>
              <a:t>Legacy Load Contract Spreadsheet</a:t>
            </a:r>
          </a:p>
          <a:p>
            <a:pPr marL="165100" indent="-165100">
              <a:buFontTx/>
              <a:buChar char="•"/>
            </a:pPr>
            <a:r>
              <a:rPr lang="en-US" sz="1600" b="0">
                <a:solidFill>
                  <a:srgbClr val="339966"/>
                </a:solidFill>
                <a:latin typeface="Times New Roman" pitchFamily="18" charset="0"/>
              </a:rPr>
              <a:t>Test Scripts</a:t>
            </a:r>
          </a:p>
          <a:p>
            <a:pPr marL="165100" indent="-165100">
              <a:buFontTx/>
              <a:buChar char="•"/>
            </a:pPr>
            <a:r>
              <a:rPr lang="en-US" sz="1600" b="0">
                <a:solidFill>
                  <a:srgbClr val="339966"/>
                </a:solidFill>
                <a:latin typeface="Times New Roman" pitchFamily="18" charset="0"/>
              </a:rPr>
              <a:t>Test Results</a:t>
            </a:r>
          </a:p>
        </p:txBody>
      </p:sp>
      <p:sp>
        <p:nvSpPr>
          <p:cNvPr id="38" name="Slide Number Placeholder 37"/>
          <p:cNvSpPr>
            <a:spLocks noGrp="1"/>
          </p:cNvSpPr>
          <p:nvPr>
            <p:ph type="sldNum" sz="quarter" idx="10"/>
          </p:nvPr>
        </p:nvSpPr>
        <p:spPr/>
        <p:txBody>
          <a:bodyPr/>
          <a:lstStyle/>
          <a:p>
            <a:fld id="{52818F98-A04E-4F9D-9318-76A5AEE76075}"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Build/Configure-Keys to Success</a:t>
            </a:r>
            <a:endParaRPr lang="en-US" sz="2800" dirty="0"/>
          </a:p>
        </p:txBody>
      </p:sp>
      <p:sp>
        <p:nvSpPr>
          <p:cNvPr id="4" name="Text Box 2"/>
          <p:cNvSpPr txBox="1">
            <a:spLocks noChangeArrowheads="1"/>
          </p:cNvSpPr>
          <p:nvPr/>
        </p:nvSpPr>
        <p:spPr bwMode="auto">
          <a:xfrm>
            <a:off x="2479675" y="1301750"/>
            <a:ext cx="6400800" cy="2835275"/>
          </a:xfrm>
          <a:prstGeom prst="rect">
            <a:avLst/>
          </a:prstGeom>
          <a:noFill/>
          <a:ln w="9525">
            <a:noFill/>
            <a:miter lim="800000"/>
            <a:headEnd/>
            <a:tailEnd/>
          </a:ln>
          <a:effectLst/>
        </p:spPr>
        <p:txBody>
          <a:bodyPr>
            <a:spAutoFit/>
          </a:bodyPr>
          <a:lstStyle/>
          <a:p>
            <a:pPr marL="165100" indent="-165100"/>
            <a:r>
              <a:rPr lang="en-US" sz="2000" u="sng" dirty="0"/>
              <a:t>Keys to Success</a:t>
            </a:r>
          </a:p>
          <a:p>
            <a:pPr marL="165100" indent="-165100">
              <a:buFontTx/>
              <a:buChar char="•"/>
            </a:pPr>
            <a:r>
              <a:rPr lang="en-US" sz="2000" b="0" dirty="0"/>
              <a:t>Build Use case scenarios based on real business needs</a:t>
            </a:r>
          </a:p>
          <a:p>
            <a:pPr marL="165100" indent="-165100">
              <a:buFontTx/>
              <a:buChar char="•"/>
            </a:pPr>
            <a:r>
              <a:rPr lang="en-US" sz="2000" b="0" dirty="0"/>
              <a:t>Perform end to end system and acceptance testing based on process flows</a:t>
            </a:r>
          </a:p>
          <a:p>
            <a:pPr marL="165100" indent="-165100">
              <a:buFontTx/>
              <a:buChar char="•"/>
            </a:pPr>
            <a:r>
              <a:rPr lang="en-US" sz="2000" b="0" dirty="0"/>
              <a:t>Be sure to include all data conversion results in test scenarios</a:t>
            </a:r>
          </a:p>
          <a:p>
            <a:pPr marL="165100" indent="-165100">
              <a:buFontTx/>
              <a:buChar char="•"/>
            </a:pPr>
            <a:r>
              <a:rPr lang="en-US" sz="2000" b="0" dirty="0"/>
              <a:t>Conduct dry runs to work out unanticipated problems</a:t>
            </a:r>
          </a:p>
          <a:p>
            <a:pPr marL="165100" indent="-165100">
              <a:buFontTx/>
              <a:buChar char="•"/>
            </a:pPr>
            <a:r>
              <a:rPr lang="en-US" sz="2000" b="0" dirty="0"/>
              <a:t>Allow sufficient time for test resolution activities</a:t>
            </a:r>
          </a:p>
        </p:txBody>
      </p:sp>
      <p:grpSp>
        <p:nvGrpSpPr>
          <p:cNvPr id="5" name="Group 3"/>
          <p:cNvGrpSpPr>
            <a:grpSpLocks/>
          </p:cNvGrpSpPr>
          <p:nvPr/>
        </p:nvGrpSpPr>
        <p:grpSpPr bwMode="auto">
          <a:xfrm>
            <a:off x="381717" y="1117601"/>
            <a:ext cx="1858246" cy="5054600"/>
            <a:chOff x="229" y="704"/>
            <a:chExt cx="1115" cy="3184"/>
          </a:xfrm>
        </p:grpSpPr>
        <p:sp>
          <p:nvSpPr>
            <p:cNvPr id="6" name="AutoShape 4"/>
            <p:cNvSpPr>
              <a:spLocks noChangeArrowheads="1"/>
            </p:cNvSpPr>
            <p:nvPr/>
          </p:nvSpPr>
          <p:spPr bwMode="auto">
            <a:xfrm>
              <a:off x="240" y="704"/>
              <a:ext cx="1104" cy="3184"/>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grpSp>
          <p:nvGrpSpPr>
            <p:cNvPr id="7" name="Group 5"/>
            <p:cNvGrpSpPr>
              <a:grpSpLocks/>
            </p:cNvGrpSpPr>
            <p:nvPr/>
          </p:nvGrpSpPr>
          <p:grpSpPr bwMode="auto">
            <a:xfrm>
              <a:off x="229" y="727"/>
              <a:ext cx="1096" cy="3013"/>
              <a:chOff x="229" y="727"/>
              <a:chExt cx="1096" cy="3013"/>
            </a:xfrm>
          </p:grpSpPr>
          <p:sp>
            <p:nvSpPr>
              <p:cNvPr id="8" name="Text Box 6"/>
              <p:cNvSpPr txBox="1">
                <a:spLocks noChangeArrowheads="1"/>
              </p:cNvSpPr>
              <p:nvPr/>
            </p:nvSpPr>
            <p:spPr bwMode="auto">
              <a:xfrm>
                <a:off x="229" y="727"/>
                <a:ext cx="1096" cy="233"/>
              </a:xfrm>
              <a:prstGeom prst="rect">
                <a:avLst/>
              </a:prstGeom>
              <a:noFill/>
              <a:ln w="9525">
                <a:noFill/>
                <a:miter lim="800000"/>
                <a:headEnd/>
                <a:tailEnd/>
              </a:ln>
              <a:effectLst/>
            </p:spPr>
            <p:txBody>
              <a:bodyPr wrap="none">
                <a:spAutoFit/>
              </a:bodyPr>
              <a:lstStyle/>
              <a:p>
                <a:pPr algn="ctr"/>
                <a:r>
                  <a:rPr lang="en-US" sz="1800" dirty="0" smtClean="0"/>
                  <a:t>Build/Configure</a:t>
                </a:r>
                <a:endParaRPr lang="en-US" sz="1800" dirty="0"/>
              </a:p>
            </p:txBody>
          </p:sp>
          <p:sp>
            <p:nvSpPr>
              <p:cNvPr id="9" name="Line 7"/>
              <p:cNvSpPr>
                <a:spLocks noChangeShapeType="1"/>
              </p:cNvSpPr>
              <p:nvPr/>
            </p:nvSpPr>
            <p:spPr bwMode="auto">
              <a:xfrm>
                <a:off x="768" y="1309"/>
                <a:ext cx="0" cy="173"/>
              </a:xfrm>
              <a:prstGeom prst="line">
                <a:avLst/>
              </a:prstGeom>
              <a:noFill/>
              <a:ln w="22225">
                <a:solidFill>
                  <a:schemeClr val="tx1"/>
                </a:solidFill>
                <a:round/>
                <a:headEnd/>
                <a:tailEnd type="triangle" w="med" len="med"/>
              </a:ln>
              <a:effectLst/>
            </p:spPr>
            <p:txBody>
              <a:bodyPr/>
              <a:lstStyle/>
              <a:p>
                <a:endParaRPr lang="en-US"/>
              </a:p>
            </p:txBody>
          </p:sp>
          <p:grpSp>
            <p:nvGrpSpPr>
              <p:cNvPr id="10" name="Group 8"/>
              <p:cNvGrpSpPr>
                <a:grpSpLocks/>
              </p:cNvGrpSpPr>
              <p:nvPr/>
            </p:nvGrpSpPr>
            <p:grpSpPr bwMode="auto">
              <a:xfrm>
                <a:off x="337" y="1107"/>
                <a:ext cx="912" cy="250"/>
                <a:chOff x="2441" y="957"/>
                <a:chExt cx="912" cy="278"/>
              </a:xfrm>
            </p:grpSpPr>
            <p:sp>
              <p:nvSpPr>
                <p:cNvPr id="36" name="Rectangle 9"/>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7" name="Text Box 10"/>
                <p:cNvSpPr txBox="1">
                  <a:spLocks noChangeArrowheads="1"/>
                </p:cNvSpPr>
                <p:nvPr/>
              </p:nvSpPr>
              <p:spPr bwMode="auto">
                <a:xfrm>
                  <a:off x="2465" y="957"/>
                  <a:ext cx="872" cy="278"/>
                </a:xfrm>
                <a:prstGeom prst="rect">
                  <a:avLst/>
                </a:prstGeom>
                <a:noFill/>
                <a:ln w="9525">
                  <a:noFill/>
                  <a:miter lim="800000"/>
                  <a:headEnd/>
                  <a:tailEnd/>
                </a:ln>
                <a:effectLst/>
              </p:spPr>
              <p:txBody>
                <a:bodyPr wrap="none">
                  <a:spAutoFit/>
                </a:bodyPr>
                <a:lstStyle/>
                <a:p>
                  <a:pPr algn="ctr"/>
                  <a:r>
                    <a:rPr lang="en-US" sz="1000" b="0"/>
                    <a:t>Change </a:t>
                  </a:r>
                </a:p>
                <a:p>
                  <a:pPr algn="ctr"/>
                  <a:r>
                    <a:rPr lang="en-US" sz="1000" b="0"/>
                    <a:t>Management Activities</a:t>
                  </a:r>
                </a:p>
              </p:txBody>
            </p:sp>
          </p:grpSp>
          <p:grpSp>
            <p:nvGrpSpPr>
              <p:cNvPr id="11" name="Group 11"/>
              <p:cNvGrpSpPr>
                <a:grpSpLocks/>
              </p:cNvGrpSpPr>
              <p:nvPr/>
            </p:nvGrpSpPr>
            <p:grpSpPr bwMode="auto">
              <a:xfrm>
                <a:off x="336" y="2592"/>
                <a:ext cx="912" cy="288"/>
                <a:chOff x="336" y="2690"/>
                <a:chExt cx="912" cy="288"/>
              </a:xfrm>
            </p:grpSpPr>
            <p:sp>
              <p:nvSpPr>
                <p:cNvPr id="34" name="Rectangle 12"/>
                <p:cNvSpPr>
                  <a:spLocks noChangeArrowheads="1"/>
                </p:cNvSpPr>
                <p:nvPr/>
              </p:nvSpPr>
              <p:spPr bwMode="auto">
                <a:xfrm>
                  <a:off x="336" y="2713"/>
                  <a:ext cx="912" cy="263"/>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5" name="Text Box 13"/>
                <p:cNvSpPr txBox="1">
                  <a:spLocks noChangeArrowheads="1"/>
                </p:cNvSpPr>
                <p:nvPr/>
              </p:nvSpPr>
              <p:spPr bwMode="auto">
                <a:xfrm>
                  <a:off x="509" y="2690"/>
                  <a:ext cx="586" cy="288"/>
                </a:xfrm>
                <a:prstGeom prst="rect">
                  <a:avLst/>
                </a:prstGeom>
                <a:noFill/>
                <a:ln w="9525">
                  <a:noFill/>
                  <a:miter lim="800000"/>
                  <a:headEnd/>
                  <a:tailEnd/>
                </a:ln>
                <a:effectLst/>
              </p:spPr>
              <p:txBody>
                <a:bodyPr wrap="none">
                  <a:spAutoFit/>
                </a:bodyPr>
                <a:lstStyle/>
                <a:p>
                  <a:pPr algn="ctr"/>
                  <a:r>
                    <a:rPr lang="en-US" sz="1200" b="0"/>
                    <a:t>Configure</a:t>
                  </a:r>
                </a:p>
                <a:p>
                  <a:pPr algn="ctr"/>
                  <a:r>
                    <a:rPr lang="en-US" sz="1200" b="0"/>
                    <a:t>Integrations</a:t>
                  </a:r>
                </a:p>
              </p:txBody>
            </p:sp>
          </p:grpSp>
          <p:grpSp>
            <p:nvGrpSpPr>
              <p:cNvPr id="12" name="Group 14"/>
              <p:cNvGrpSpPr>
                <a:grpSpLocks/>
              </p:cNvGrpSpPr>
              <p:nvPr/>
            </p:nvGrpSpPr>
            <p:grpSpPr bwMode="auto">
              <a:xfrm>
                <a:off x="288" y="3072"/>
                <a:ext cx="1008" cy="668"/>
                <a:chOff x="288" y="3216"/>
                <a:chExt cx="1008" cy="668"/>
              </a:xfrm>
            </p:grpSpPr>
            <p:sp>
              <p:nvSpPr>
                <p:cNvPr id="27" name="Rectangle 15"/>
                <p:cNvSpPr>
                  <a:spLocks noChangeArrowheads="1"/>
                </p:cNvSpPr>
                <p:nvPr/>
              </p:nvSpPr>
              <p:spPr bwMode="auto">
                <a:xfrm>
                  <a:off x="288" y="3216"/>
                  <a:ext cx="1008" cy="668"/>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28" name="Group 16"/>
                <p:cNvGrpSpPr>
                  <a:grpSpLocks/>
                </p:cNvGrpSpPr>
                <p:nvPr/>
              </p:nvGrpSpPr>
              <p:grpSpPr bwMode="auto">
                <a:xfrm>
                  <a:off x="336" y="3264"/>
                  <a:ext cx="912" cy="288"/>
                  <a:chOff x="1632" y="3264"/>
                  <a:chExt cx="912" cy="288"/>
                </a:xfrm>
              </p:grpSpPr>
              <p:sp>
                <p:nvSpPr>
                  <p:cNvPr id="32" name="Rectangle 17"/>
                  <p:cNvSpPr>
                    <a:spLocks noChangeArrowheads="1"/>
                  </p:cNvSpPr>
                  <p:nvPr/>
                </p:nvSpPr>
                <p:spPr bwMode="auto">
                  <a:xfrm>
                    <a:off x="1632" y="3285"/>
                    <a:ext cx="912" cy="267"/>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3" name="Text Box 18"/>
                  <p:cNvSpPr txBox="1">
                    <a:spLocks noChangeArrowheads="1"/>
                  </p:cNvSpPr>
                  <p:nvPr/>
                </p:nvSpPr>
                <p:spPr bwMode="auto">
                  <a:xfrm>
                    <a:off x="1733" y="3264"/>
                    <a:ext cx="743" cy="288"/>
                  </a:xfrm>
                  <a:prstGeom prst="rect">
                    <a:avLst/>
                  </a:prstGeom>
                  <a:noFill/>
                  <a:ln w="9525">
                    <a:noFill/>
                    <a:miter lim="800000"/>
                    <a:headEnd/>
                    <a:tailEnd/>
                  </a:ln>
                  <a:effectLst/>
                </p:spPr>
                <p:txBody>
                  <a:bodyPr wrap="none">
                    <a:spAutoFit/>
                  </a:bodyPr>
                  <a:lstStyle/>
                  <a:p>
                    <a:pPr algn="ctr"/>
                    <a:r>
                      <a:rPr lang="en-US" sz="1200" b="0"/>
                      <a:t>Conduct</a:t>
                    </a:r>
                  </a:p>
                  <a:p>
                    <a:pPr algn="ctr"/>
                    <a:r>
                      <a:rPr lang="en-US" sz="1200" b="0"/>
                      <a:t>Integration Test</a:t>
                    </a:r>
                  </a:p>
                </p:txBody>
              </p:sp>
            </p:grpSp>
            <p:grpSp>
              <p:nvGrpSpPr>
                <p:cNvPr id="29" name="Group 19"/>
                <p:cNvGrpSpPr>
                  <a:grpSpLocks/>
                </p:cNvGrpSpPr>
                <p:nvPr/>
              </p:nvGrpSpPr>
              <p:grpSpPr bwMode="auto">
                <a:xfrm>
                  <a:off x="336" y="3548"/>
                  <a:ext cx="912" cy="288"/>
                  <a:chOff x="2441" y="939"/>
                  <a:chExt cx="912" cy="289"/>
                </a:xfrm>
              </p:grpSpPr>
              <p:sp>
                <p:nvSpPr>
                  <p:cNvPr id="30" name="Rectangle 20"/>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1" name="Text Box 21"/>
                  <p:cNvSpPr txBox="1">
                    <a:spLocks noChangeArrowheads="1"/>
                  </p:cNvSpPr>
                  <p:nvPr/>
                </p:nvSpPr>
                <p:spPr bwMode="auto">
                  <a:xfrm>
                    <a:off x="2682" y="939"/>
                    <a:ext cx="448" cy="289"/>
                  </a:xfrm>
                  <a:prstGeom prst="rect">
                    <a:avLst/>
                  </a:prstGeom>
                  <a:noFill/>
                  <a:ln w="9525">
                    <a:noFill/>
                    <a:miter lim="800000"/>
                    <a:headEnd/>
                    <a:tailEnd/>
                  </a:ln>
                  <a:effectLst/>
                </p:spPr>
                <p:txBody>
                  <a:bodyPr wrap="none">
                    <a:spAutoFit/>
                  </a:bodyPr>
                  <a:lstStyle/>
                  <a:p>
                    <a:pPr algn="ctr"/>
                    <a:r>
                      <a:rPr lang="en-US" sz="1200" b="0"/>
                      <a:t>Conduct</a:t>
                    </a:r>
                  </a:p>
                  <a:p>
                    <a:pPr algn="ctr"/>
                    <a:r>
                      <a:rPr lang="en-US" sz="1200" b="0"/>
                      <a:t>UAT</a:t>
                    </a:r>
                  </a:p>
                </p:txBody>
              </p:sp>
            </p:grpSp>
          </p:grpSp>
          <p:sp>
            <p:nvSpPr>
              <p:cNvPr id="13" name="Line 22"/>
              <p:cNvSpPr>
                <a:spLocks noChangeShapeType="1"/>
              </p:cNvSpPr>
              <p:nvPr/>
            </p:nvSpPr>
            <p:spPr bwMode="auto">
              <a:xfrm>
                <a:off x="768" y="2016"/>
                <a:ext cx="0" cy="216"/>
              </a:xfrm>
              <a:prstGeom prst="line">
                <a:avLst/>
              </a:prstGeom>
              <a:noFill/>
              <a:ln w="22225">
                <a:solidFill>
                  <a:schemeClr val="tx1"/>
                </a:solidFill>
                <a:round/>
                <a:headEnd/>
                <a:tailEnd type="triangle" w="med" len="med"/>
              </a:ln>
              <a:effectLst/>
            </p:spPr>
            <p:txBody>
              <a:bodyPr/>
              <a:lstStyle/>
              <a:p>
                <a:endParaRPr lang="en-US"/>
              </a:p>
            </p:txBody>
          </p:sp>
          <p:sp>
            <p:nvSpPr>
              <p:cNvPr id="14" name="Line 23"/>
              <p:cNvSpPr>
                <a:spLocks noChangeShapeType="1"/>
              </p:cNvSpPr>
              <p:nvPr/>
            </p:nvSpPr>
            <p:spPr bwMode="auto">
              <a:xfrm>
                <a:off x="768" y="2400"/>
                <a:ext cx="0" cy="221"/>
              </a:xfrm>
              <a:prstGeom prst="line">
                <a:avLst/>
              </a:prstGeom>
              <a:noFill/>
              <a:ln w="22225">
                <a:solidFill>
                  <a:schemeClr val="tx1"/>
                </a:solidFill>
                <a:round/>
                <a:headEnd/>
                <a:tailEnd type="triangle" w="med" len="med"/>
              </a:ln>
              <a:effectLst/>
            </p:spPr>
            <p:txBody>
              <a:bodyPr/>
              <a:lstStyle/>
              <a:p>
                <a:endParaRPr lang="en-US"/>
              </a:p>
            </p:txBody>
          </p:sp>
          <p:sp>
            <p:nvSpPr>
              <p:cNvPr id="15" name="Line 24"/>
              <p:cNvSpPr>
                <a:spLocks noChangeShapeType="1"/>
              </p:cNvSpPr>
              <p:nvPr/>
            </p:nvSpPr>
            <p:spPr bwMode="auto">
              <a:xfrm>
                <a:off x="768" y="2899"/>
                <a:ext cx="0" cy="173"/>
              </a:xfrm>
              <a:prstGeom prst="line">
                <a:avLst/>
              </a:prstGeom>
              <a:noFill/>
              <a:ln w="22225">
                <a:solidFill>
                  <a:schemeClr val="tx1"/>
                </a:solidFill>
                <a:round/>
                <a:headEnd/>
                <a:tailEnd type="triangle" w="med" len="med"/>
              </a:ln>
              <a:effectLst/>
            </p:spPr>
            <p:txBody>
              <a:bodyPr/>
              <a:lstStyle/>
              <a:p>
                <a:endParaRPr lang="en-US"/>
              </a:p>
            </p:txBody>
          </p:sp>
          <p:grpSp>
            <p:nvGrpSpPr>
              <p:cNvPr id="16" name="Group 25"/>
              <p:cNvGrpSpPr>
                <a:grpSpLocks/>
              </p:cNvGrpSpPr>
              <p:nvPr/>
            </p:nvGrpSpPr>
            <p:grpSpPr bwMode="auto">
              <a:xfrm>
                <a:off x="288" y="1482"/>
                <a:ext cx="1008" cy="630"/>
                <a:chOff x="3504" y="1296"/>
                <a:chExt cx="1008" cy="672"/>
              </a:xfrm>
            </p:grpSpPr>
            <p:sp>
              <p:nvSpPr>
                <p:cNvPr id="20" name="Rectangle 26"/>
                <p:cNvSpPr>
                  <a:spLocks noChangeArrowheads="1"/>
                </p:cNvSpPr>
                <p:nvPr/>
              </p:nvSpPr>
              <p:spPr bwMode="auto">
                <a:xfrm>
                  <a:off x="3504" y="1296"/>
                  <a:ext cx="1008" cy="672"/>
                </a:xfrm>
                <a:prstGeom prst="rect">
                  <a:avLst/>
                </a:prstGeom>
                <a:solidFill>
                  <a:schemeClr val="hlink"/>
                </a:solidFill>
                <a:ln w="9525">
                  <a:solidFill>
                    <a:schemeClr val="tx1"/>
                  </a:solidFill>
                  <a:miter lim="800000"/>
                  <a:headEnd/>
                  <a:tailEnd/>
                </a:ln>
                <a:effectLst/>
              </p:spPr>
              <p:txBody>
                <a:bodyPr wrap="none" anchor="ctr"/>
                <a:lstStyle/>
                <a:p>
                  <a:endParaRPr lang="en-US"/>
                </a:p>
              </p:txBody>
            </p:sp>
            <p:grpSp>
              <p:nvGrpSpPr>
                <p:cNvPr id="21" name="Group 27"/>
                <p:cNvGrpSpPr>
                  <a:grpSpLocks/>
                </p:cNvGrpSpPr>
                <p:nvPr/>
              </p:nvGrpSpPr>
              <p:grpSpPr bwMode="auto">
                <a:xfrm>
                  <a:off x="3552" y="1342"/>
                  <a:ext cx="912" cy="307"/>
                  <a:chOff x="2441" y="939"/>
                  <a:chExt cx="912" cy="307"/>
                </a:xfrm>
              </p:grpSpPr>
              <p:sp>
                <p:nvSpPr>
                  <p:cNvPr id="25" name="Rectangle 28"/>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6" name="Text Box 29"/>
                  <p:cNvSpPr txBox="1">
                    <a:spLocks noChangeArrowheads="1"/>
                  </p:cNvSpPr>
                  <p:nvPr/>
                </p:nvSpPr>
                <p:spPr bwMode="auto">
                  <a:xfrm>
                    <a:off x="2649" y="939"/>
                    <a:ext cx="504" cy="307"/>
                  </a:xfrm>
                  <a:prstGeom prst="rect">
                    <a:avLst/>
                  </a:prstGeom>
                  <a:noFill/>
                  <a:ln w="9525">
                    <a:noFill/>
                    <a:miter lim="800000"/>
                    <a:headEnd/>
                    <a:tailEnd/>
                  </a:ln>
                  <a:effectLst/>
                </p:spPr>
                <p:txBody>
                  <a:bodyPr wrap="none">
                    <a:spAutoFit/>
                  </a:bodyPr>
                  <a:lstStyle/>
                  <a:p>
                    <a:pPr algn="ctr"/>
                    <a:r>
                      <a:rPr lang="en-US" sz="1200" b="0"/>
                      <a:t>Configure</a:t>
                    </a:r>
                  </a:p>
                  <a:p>
                    <a:pPr algn="ctr"/>
                    <a:r>
                      <a:rPr lang="en-US" sz="1200" b="0"/>
                      <a:t>Contracts</a:t>
                    </a:r>
                  </a:p>
                </p:txBody>
              </p:sp>
            </p:grpSp>
            <p:grpSp>
              <p:nvGrpSpPr>
                <p:cNvPr id="22" name="Group 30"/>
                <p:cNvGrpSpPr>
                  <a:grpSpLocks/>
                </p:cNvGrpSpPr>
                <p:nvPr/>
              </p:nvGrpSpPr>
              <p:grpSpPr bwMode="auto">
                <a:xfrm>
                  <a:off x="3552" y="1630"/>
                  <a:ext cx="912" cy="307"/>
                  <a:chOff x="2441" y="939"/>
                  <a:chExt cx="912" cy="307"/>
                </a:xfrm>
              </p:grpSpPr>
              <p:sp>
                <p:nvSpPr>
                  <p:cNvPr id="23" name="Rectangle 31"/>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4" name="Text Box 32"/>
                  <p:cNvSpPr txBox="1">
                    <a:spLocks noChangeArrowheads="1"/>
                  </p:cNvSpPr>
                  <p:nvPr/>
                </p:nvSpPr>
                <p:spPr bwMode="auto">
                  <a:xfrm>
                    <a:off x="2560" y="939"/>
                    <a:ext cx="686" cy="307"/>
                  </a:xfrm>
                  <a:prstGeom prst="rect">
                    <a:avLst/>
                  </a:prstGeom>
                  <a:noFill/>
                  <a:ln w="9525">
                    <a:noFill/>
                    <a:miter lim="800000"/>
                    <a:headEnd/>
                    <a:tailEnd/>
                  </a:ln>
                  <a:effectLst/>
                </p:spPr>
                <p:txBody>
                  <a:bodyPr wrap="none">
                    <a:spAutoFit/>
                  </a:bodyPr>
                  <a:lstStyle/>
                  <a:p>
                    <a:pPr algn="ctr"/>
                    <a:r>
                      <a:rPr lang="en-US" sz="1200" b="0"/>
                      <a:t>Configure</a:t>
                    </a:r>
                  </a:p>
                  <a:p>
                    <a:pPr algn="ctr"/>
                    <a:r>
                      <a:rPr lang="en-US" sz="1200" b="0"/>
                      <a:t>Administration</a:t>
                    </a:r>
                  </a:p>
                </p:txBody>
              </p:sp>
            </p:grpSp>
          </p:grpSp>
          <p:grpSp>
            <p:nvGrpSpPr>
              <p:cNvPr id="17" name="Group 33"/>
              <p:cNvGrpSpPr>
                <a:grpSpLocks/>
              </p:cNvGrpSpPr>
              <p:nvPr/>
            </p:nvGrpSpPr>
            <p:grpSpPr bwMode="auto">
              <a:xfrm>
                <a:off x="336" y="2187"/>
                <a:ext cx="912" cy="316"/>
                <a:chOff x="336" y="2187"/>
                <a:chExt cx="912" cy="316"/>
              </a:xfrm>
            </p:grpSpPr>
            <p:sp>
              <p:nvSpPr>
                <p:cNvPr id="18" name="Rectangle 34"/>
                <p:cNvSpPr>
                  <a:spLocks noChangeArrowheads="1"/>
                </p:cNvSpPr>
                <p:nvPr/>
              </p:nvSpPr>
              <p:spPr bwMode="auto">
                <a:xfrm>
                  <a:off x="336" y="2240"/>
                  <a:ext cx="912" cy="263"/>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19" name="Text Box 35"/>
                <p:cNvSpPr txBox="1">
                  <a:spLocks noChangeArrowheads="1"/>
                </p:cNvSpPr>
                <p:nvPr/>
              </p:nvSpPr>
              <p:spPr bwMode="auto">
                <a:xfrm>
                  <a:off x="485" y="2187"/>
                  <a:ext cx="631" cy="288"/>
                </a:xfrm>
                <a:prstGeom prst="rect">
                  <a:avLst/>
                </a:prstGeom>
                <a:noFill/>
                <a:ln w="9525">
                  <a:noFill/>
                  <a:miter lim="800000"/>
                  <a:headEnd/>
                  <a:tailEnd/>
                </a:ln>
                <a:effectLst/>
              </p:spPr>
              <p:txBody>
                <a:bodyPr wrap="none">
                  <a:spAutoFit/>
                </a:bodyPr>
                <a:lstStyle/>
                <a:p>
                  <a:pPr algn="ctr"/>
                  <a:r>
                    <a:rPr lang="en-US" sz="1200" b="0"/>
                    <a:t>Perform</a:t>
                  </a:r>
                </a:p>
                <a:p>
                  <a:pPr algn="ctr"/>
                  <a:r>
                    <a:rPr lang="en-US" sz="1200" b="0"/>
                    <a:t>Legacy Load</a:t>
                  </a:r>
                </a:p>
              </p:txBody>
            </p:sp>
          </p:grpSp>
        </p:grpSp>
      </p:grpSp>
      <p:sp>
        <p:nvSpPr>
          <p:cNvPr id="38" name="Slide Number Placeholder 37"/>
          <p:cNvSpPr>
            <a:spLocks noGrp="1"/>
          </p:cNvSpPr>
          <p:nvPr>
            <p:ph type="sldNum" sz="quarter" idx="10"/>
          </p:nvPr>
        </p:nvSpPr>
        <p:spPr/>
        <p:txBody>
          <a:bodyPr/>
          <a:lstStyle/>
          <a:p>
            <a:fld id="{52818F98-A04E-4F9D-9318-76A5AEE76075}"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Qualify/Adopt-Objectives &amp; Deliverables</a:t>
            </a:r>
            <a:endParaRPr lang="en-US" sz="2800" dirty="0"/>
          </a:p>
        </p:txBody>
      </p:sp>
      <p:sp>
        <p:nvSpPr>
          <p:cNvPr id="4" name="Text Box 2"/>
          <p:cNvSpPr txBox="1">
            <a:spLocks noChangeArrowheads="1"/>
          </p:cNvSpPr>
          <p:nvPr/>
        </p:nvSpPr>
        <p:spPr bwMode="auto">
          <a:xfrm>
            <a:off x="2644775" y="1143000"/>
            <a:ext cx="3516313" cy="4346575"/>
          </a:xfrm>
          <a:prstGeom prst="rect">
            <a:avLst/>
          </a:prstGeom>
          <a:noFill/>
          <a:ln w="9525">
            <a:noFill/>
            <a:miter lim="800000"/>
            <a:headEnd/>
            <a:tailEnd/>
          </a:ln>
          <a:effectLst/>
        </p:spPr>
        <p:txBody>
          <a:bodyPr>
            <a:spAutoFit/>
          </a:bodyPr>
          <a:lstStyle/>
          <a:p>
            <a:pPr marL="165100" indent="-165100"/>
            <a:r>
              <a:rPr lang="en-US" sz="1400" u="sng">
                <a:latin typeface="Times New Roman" pitchFamily="18" charset="0"/>
              </a:rPr>
              <a:t>Change Management</a:t>
            </a:r>
          </a:p>
          <a:p>
            <a:pPr marL="165100" indent="-165100">
              <a:buFontTx/>
              <a:buChar char="•"/>
            </a:pPr>
            <a:r>
              <a:rPr lang="en-US" sz="1400" b="0">
                <a:latin typeface="Times New Roman" pitchFamily="18" charset="0"/>
              </a:rPr>
              <a:t>Communicate Future Rollout Plans (as needed)</a:t>
            </a:r>
          </a:p>
          <a:p>
            <a:pPr marL="165100" indent="-165100">
              <a:buFontTx/>
              <a:buChar char="•"/>
            </a:pPr>
            <a:r>
              <a:rPr lang="en-US" sz="1400" b="0">
                <a:latin typeface="Times New Roman" pitchFamily="18" charset="0"/>
              </a:rPr>
              <a:t>Initiate Next Deployment Iteration</a:t>
            </a:r>
          </a:p>
          <a:p>
            <a:pPr marL="165100" indent="-165100">
              <a:buFontTx/>
              <a:buChar char="•"/>
            </a:pPr>
            <a:endParaRPr lang="en-US" sz="1400" b="0">
              <a:latin typeface="Times New Roman" pitchFamily="18" charset="0"/>
            </a:endParaRPr>
          </a:p>
          <a:p>
            <a:pPr marL="165100" indent="-165100"/>
            <a:r>
              <a:rPr lang="en-US" sz="1400" u="sng">
                <a:latin typeface="Times New Roman" pitchFamily="18" charset="0"/>
              </a:rPr>
              <a:t>Conduct Training</a:t>
            </a:r>
          </a:p>
          <a:p>
            <a:pPr marL="165100" indent="-165100">
              <a:buFontTx/>
              <a:buChar char="•"/>
            </a:pPr>
            <a:r>
              <a:rPr lang="en-US" sz="1400" b="0">
                <a:latin typeface="Times New Roman" pitchFamily="18" charset="0"/>
              </a:rPr>
              <a:t>Conduct Training Classes</a:t>
            </a:r>
          </a:p>
          <a:p>
            <a:pPr marL="165100" indent="-165100">
              <a:buFontTx/>
              <a:buChar char="•"/>
            </a:pPr>
            <a:r>
              <a:rPr lang="en-US" sz="1400" b="0">
                <a:latin typeface="Times New Roman" pitchFamily="18" charset="0"/>
              </a:rPr>
              <a:t>Solicit &amp; Process Training Feedback/Evaluations</a:t>
            </a:r>
            <a:r>
              <a:rPr lang="en-US" sz="1400" u="sng">
                <a:latin typeface="Times New Roman" pitchFamily="18" charset="0"/>
              </a:rPr>
              <a:t> </a:t>
            </a:r>
          </a:p>
          <a:p>
            <a:pPr marL="165100" indent="-165100">
              <a:buFontTx/>
              <a:buChar char="•"/>
            </a:pPr>
            <a:endParaRPr lang="en-US" sz="1400" u="sng">
              <a:latin typeface="Times New Roman" pitchFamily="18" charset="0"/>
            </a:endParaRPr>
          </a:p>
          <a:p>
            <a:pPr marL="165100" indent="-165100"/>
            <a:r>
              <a:rPr lang="en-US" sz="1400" u="sng">
                <a:latin typeface="Times New Roman" pitchFamily="18" charset="0"/>
              </a:rPr>
              <a:t>Transition to Support</a:t>
            </a:r>
          </a:p>
          <a:p>
            <a:pPr marL="165100" indent="-165100">
              <a:buFontTx/>
              <a:buChar char="•"/>
            </a:pPr>
            <a:r>
              <a:rPr lang="en-US" sz="1400" b="0">
                <a:latin typeface="Times New Roman" pitchFamily="18" charset="0"/>
              </a:rPr>
              <a:t>Identify Point of Contact</a:t>
            </a:r>
          </a:p>
          <a:p>
            <a:pPr marL="165100" indent="-165100">
              <a:buFontTx/>
              <a:buChar char="•"/>
            </a:pPr>
            <a:r>
              <a:rPr lang="en-US" sz="1400" b="0">
                <a:latin typeface="Times New Roman" pitchFamily="18" charset="0"/>
              </a:rPr>
              <a:t>Complete Transition Checklist</a:t>
            </a:r>
          </a:p>
          <a:p>
            <a:pPr marL="165100" indent="-165100">
              <a:buFontTx/>
              <a:buChar char="•"/>
            </a:pPr>
            <a:r>
              <a:rPr lang="en-US" sz="1400" b="0">
                <a:latin typeface="Times New Roman" pitchFamily="18" charset="0"/>
              </a:rPr>
              <a:t>Communicate Support Procedures</a:t>
            </a:r>
          </a:p>
          <a:p>
            <a:pPr marL="165100" indent="-165100"/>
            <a:endParaRPr lang="en-US" sz="1400" b="0">
              <a:latin typeface="Times New Roman" pitchFamily="18" charset="0"/>
            </a:endParaRPr>
          </a:p>
          <a:p>
            <a:pPr marL="165100" indent="-165100"/>
            <a:r>
              <a:rPr lang="en-US" sz="1400" u="sng">
                <a:latin typeface="Times New Roman" pitchFamily="18" charset="0"/>
              </a:rPr>
              <a:t>GO-LIVE</a:t>
            </a:r>
          </a:p>
          <a:p>
            <a:pPr marL="165100" indent="-165100"/>
            <a:endParaRPr lang="en-US" sz="1400" b="0">
              <a:latin typeface="Times New Roman" pitchFamily="18" charset="0"/>
            </a:endParaRPr>
          </a:p>
          <a:p>
            <a:pPr marL="165100" indent="-165100"/>
            <a:r>
              <a:rPr lang="en-US" sz="1400" u="sng">
                <a:latin typeface="Times New Roman" pitchFamily="18" charset="0"/>
              </a:rPr>
              <a:t>Wrap up Project Documentation</a:t>
            </a:r>
          </a:p>
          <a:p>
            <a:pPr marL="165100" indent="-165100"/>
            <a:endParaRPr lang="en-US" sz="1400" b="0">
              <a:latin typeface="Times New Roman" pitchFamily="18" charset="0"/>
            </a:endParaRPr>
          </a:p>
          <a:p>
            <a:pPr marL="165100" indent="-165100"/>
            <a:endParaRPr lang="en-US" sz="1400" u="sng">
              <a:latin typeface="Times New Roman" pitchFamily="18" charset="0"/>
            </a:endParaRPr>
          </a:p>
        </p:txBody>
      </p:sp>
      <p:sp>
        <p:nvSpPr>
          <p:cNvPr id="5" name="Text Box 3"/>
          <p:cNvSpPr txBox="1">
            <a:spLocks noChangeArrowheads="1"/>
          </p:cNvSpPr>
          <p:nvPr/>
        </p:nvSpPr>
        <p:spPr bwMode="auto">
          <a:xfrm>
            <a:off x="6240463" y="4038600"/>
            <a:ext cx="3360737" cy="825500"/>
          </a:xfrm>
          <a:prstGeom prst="rect">
            <a:avLst/>
          </a:prstGeom>
          <a:noFill/>
          <a:ln w="9525">
            <a:noFill/>
            <a:miter lim="800000"/>
            <a:headEnd/>
            <a:tailEnd/>
          </a:ln>
          <a:effectLst/>
        </p:spPr>
        <p:txBody>
          <a:bodyPr>
            <a:spAutoFit/>
          </a:bodyPr>
          <a:lstStyle/>
          <a:p>
            <a:pPr marL="165100" indent="-165100"/>
            <a:r>
              <a:rPr lang="en-US" sz="1600" u="sng">
                <a:solidFill>
                  <a:srgbClr val="339966"/>
                </a:solidFill>
                <a:latin typeface="Times New Roman" pitchFamily="18" charset="0"/>
              </a:rPr>
              <a:t>Deliverables</a:t>
            </a:r>
          </a:p>
          <a:p>
            <a:pPr marL="165100" indent="-165100">
              <a:buFontTx/>
              <a:buChar char="•"/>
            </a:pPr>
            <a:r>
              <a:rPr lang="en-US" sz="1600" b="0">
                <a:solidFill>
                  <a:srgbClr val="339966"/>
                </a:solidFill>
                <a:latin typeface="Times New Roman" pitchFamily="18" charset="0"/>
              </a:rPr>
              <a:t>Go-Live Checklist</a:t>
            </a:r>
          </a:p>
          <a:p>
            <a:pPr marL="165100" indent="-165100">
              <a:buFontTx/>
              <a:buChar char="•"/>
            </a:pPr>
            <a:r>
              <a:rPr lang="en-US" sz="1600" b="0">
                <a:solidFill>
                  <a:srgbClr val="339966"/>
                </a:solidFill>
                <a:latin typeface="Times New Roman" pitchFamily="18" charset="0"/>
              </a:rPr>
              <a:t>Support Procedures Turnover</a:t>
            </a:r>
          </a:p>
        </p:txBody>
      </p:sp>
      <p:grpSp>
        <p:nvGrpSpPr>
          <p:cNvPr id="6" name="Group 4"/>
          <p:cNvGrpSpPr>
            <a:grpSpLocks/>
          </p:cNvGrpSpPr>
          <p:nvPr/>
        </p:nvGrpSpPr>
        <p:grpSpPr bwMode="auto">
          <a:xfrm>
            <a:off x="412750" y="1116013"/>
            <a:ext cx="1841499" cy="5056187"/>
            <a:chOff x="192" y="703"/>
            <a:chExt cx="1104" cy="3185"/>
          </a:xfrm>
        </p:grpSpPr>
        <p:sp>
          <p:nvSpPr>
            <p:cNvPr id="7" name="AutoShape 5"/>
            <p:cNvSpPr>
              <a:spLocks noChangeArrowheads="1"/>
            </p:cNvSpPr>
            <p:nvPr/>
          </p:nvSpPr>
          <p:spPr bwMode="auto">
            <a:xfrm>
              <a:off x="192" y="704"/>
              <a:ext cx="1104" cy="3184"/>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8" name="Text Box 6"/>
            <p:cNvSpPr txBox="1">
              <a:spLocks noChangeArrowheads="1"/>
            </p:cNvSpPr>
            <p:nvPr/>
          </p:nvSpPr>
          <p:spPr bwMode="auto">
            <a:xfrm>
              <a:off x="219" y="703"/>
              <a:ext cx="941" cy="233"/>
            </a:xfrm>
            <a:prstGeom prst="rect">
              <a:avLst/>
            </a:prstGeom>
            <a:noFill/>
            <a:ln w="9525">
              <a:noFill/>
              <a:miter lim="800000"/>
              <a:headEnd/>
              <a:tailEnd/>
            </a:ln>
            <a:effectLst/>
          </p:spPr>
          <p:txBody>
            <a:bodyPr wrap="none">
              <a:spAutoFit/>
            </a:bodyPr>
            <a:lstStyle/>
            <a:p>
              <a:r>
                <a:rPr lang="en-US" sz="1800" dirty="0" smtClean="0"/>
                <a:t>Qualify/Adopt</a:t>
              </a:r>
              <a:endParaRPr lang="en-US" sz="1800" dirty="0"/>
            </a:p>
          </p:txBody>
        </p:sp>
        <p:grpSp>
          <p:nvGrpSpPr>
            <p:cNvPr id="9" name="Group 7"/>
            <p:cNvGrpSpPr>
              <a:grpSpLocks/>
            </p:cNvGrpSpPr>
            <p:nvPr/>
          </p:nvGrpSpPr>
          <p:grpSpPr bwMode="auto">
            <a:xfrm>
              <a:off x="289" y="1107"/>
              <a:ext cx="912" cy="250"/>
              <a:chOff x="2441" y="957"/>
              <a:chExt cx="912" cy="277"/>
            </a:xfrm>
          </p:grpSpPr>
          <p:sp>
            <p:nvSpPr>
              <p:cNvPr id="29" name="Rectangle 8"/>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30" name="Text Box 9"/>
              <p:cNvSpPr txBox="1">
                <a:spLocks noChangeArrowheads="1"/>
              </p:cNvSpPr>
              <p:nvPr/>
            </p:nvSpPr>
            <p:spPr bwMode="auto">
              <a:xfrm>
                <a:off x="2465" y="957"/>
                <a:ext cx="872" cy="277"/>
              </a:xfrm>
              <a:prstGeom prst="rect">
                <a:avLst/>
              </a:prstGeom>
              <a:noFill/>
              <a:ln w="9525">
                <a:noFill/>
                <a:miter lim="800000"/>
                <a:headEnd/>
                <a:tailEnd/>
              </a:ln>
              <a:effectLst/>
            </p:spPr>
            <p:txBody>
              <a:bodyPr wrap="none">
                <a:spAutoFit/>
              </a:bodyPr>
              <a:lstStyle/>
              <a:p>
                <a:pPr algn="ctr"/>
                <a:r>
                  <a:rPr lang="en-US" sz="1000" b="0" dirty="0"/>
                  <a:t>Change </a:t>
                </a:r>
              </a:p>
              <a:p>
                <a:pPr algn="ctr"/>
                <a:r>
                  <a:rPr lang="en-US" sz="1000" b="0" dirty="0"/>
                  <a:t>Management Activities</a:t>
                </a:r>
              </a:p>
            </p:txBody>
          </p:sp>
        </p:grpSp>
        <p:grpSp>
          <p:nvGrpSpPr>
            <p:cNvPr id="10" name="Group 10"/>
            <p:cNvGrpSpPr>
              <a:grpSpLocks/>
            </p:cNvGrpSpPr>
            <p:nvPr/>
          </p:nvGrpSpPr>
          <p:grpSpPr bwMode="auto">
            <a:xfrm>
              <a:off x="293" y="1523"/>
              <a:ext cx="912" cy="288"/>
              <a:chOff x="2441" y="939"/>
              <a:chExt cx="912" cy="319"/>
            </a:xfrm>
          </p:grpSpPr>
          <p:sp>
            <p:nvSpPr>
              <p:cNvPr id="27" name="Rectangle 11"/>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8" name="Text Box 12"/>
              <p:cNvSpPr txBox="1">
                <a:spLocks noChangeArrowheads="1"/>
              </p:cNvSpPr>
              <p:nvPr/>
            </p:nvSpPr>
            <p:spPr bwMode="auto">
              <a:xfrm>
                <a:off x="2585" y="939"/>
                <a:ext cx="638" cy="319"/>
              </a:xfrm>
              <a:prstGeom prst="rect">
                <a:avLst/>
              </a:prstGeom>
              <a:noFill/>
              <a:ln w="9525">
                <a:noFill/>
                <a:miter lim="800000"/>
                <a:headEnd/>
                <a:tailEnd/>
              </a:ln>
              <a:effectLst/>
            </p:spPr>
            <p:txBody>
              <a:bodyPr wrap="none">
                <a:spAutoFit/>
              </a:bodyPr>
              <a:lstStyle/>
              <a:p>
                <a:pPr algn="ctr"/>
                <a:r>
                  <a:rPr lang="en-US" sz="1200" b="0"/>
                  <a:t>Transition to </a:t>
                </a:r>
              </a:p>
              <a:p>
                <a:pPr algn="ctr"/>
                <a:r>
                  <a:rPr lang="en-US" sz="1200" b="0"/>
                  <a:t>Support</a:t>
                </a:r>
              </a:p>
            </p:txBody>
          </p:sp>
        </p:grpSp>
        <p:grpSp>
          <p:nvGrpSpPr>
            <p:cNvPr id="11" name="Group 13"/>
            <p:cNvGrpSpPr>
              <a:grpSpLocks/>
            </p:cNvGrpSpPr>
            <p:nvPr/>
          </p:nvGrpSpPr>
          <p:grpSpPr bwMode="auto">
            <a:xfrm>
              <a:off x="293" y="1947"/>
              <a:ext cx="912" cy="217"/>
              <a:chOff x="4661" y="1765"/>
              <a:chExt cx="912" cy="240"/>
            </a:xfrm>
          </p:grpSpPr>
          <p:sp>
            <p:nvSpPr>
              <p:cNvPr id="25" name="Rectangle 14"/>
              <p:cNvSpPr>
                <a:spLocks noChangeArrowheads="1"/>
              </p:cNvSpPr>
              <p:nvPr/>
            </p:nvSpPr>
            <p:spPr bwMode="auto">
              <a:xfrm>
                <a:off x="4661" y="1765"/>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6" name="Text Box 15"/>
              <p:cNvSpPr txBox="1">
                <a:spLocks noChangeArrowheads="1"/>
              </p:cNvSpPr>
              <p:nvPr/>
            </p:nvSpPr>
            <p:spPr bwMode="auto">
              <a:xfrm>
                <a:off x="4908" y="1796"/>
                <a:ext cx="429" cy="191"/>
              </a:xfrm>
              <a:prstGeom prst="rect">
                <a:avLst/>
              </a:prstGeom>
              <a:noFill/>
              <a:ln w="9525">
                <a:noFill/>
                <a:miter lim="800000"/>
                <a:headEnd/>
                <a:tailEnd/>
              </a:ln>
              <a:effectLst/>
            </p:spPr>
            <p:txBody>
              <a:bodyPr wrap="none">
                <a:spAutoFit/>
              </a:bodyPr>
              <a:lstStyle/>
              <a:p>
                <a:pPr algn="ctr"/>
                <a:r>
                  <a:rPr lang="en-US" sz="1200" b="0"/>
                  <a:t>Go-Live</a:t>
                </a:r>
              </a:p>
            </p:txBody>
          </p:sp>
        </p:grpSp>
        <p:grpSp>
          <p:nvGrpSpPr>
            <p:cNvPr id="12" name="Group 16"/>
            <p:cNvGrpSpPr>
              <a:grpSpLocks/>
            </p:cNvGrpSpPr>
            <p:nvPr/>
          </p:nvGrpSpPr>
          <p:grpSpPr bwMode="auto">
            <a:xfrm>
              <a:off x="293" y="2344"/>
              <a:ext cx="912" cy="288"/>
              <a:chOff x="2441" y="938"/>
              <a:chExt cx="912" cy="320"/>
            </a:xfrm>
          </p:grpSpPr>
          <p:sp>
            <p:nvSpPr>
              <p:cNvPr id="23" name="Rectangle 17"/>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4" name="Text Box 18"/>
              <p:cNvSpPr txBox="1">
                <a:spLocks noChangeArrowheads="1"/>
              </p:cNvSpPr>
              <p:nvPr/>
            </p:nvSpPr>
            <p:spPr bwMode="auto">
              <a:xfrm>
                <a:off x="2565" y="938"/>
                <a:ext cx="678" cy="320"/>
              </a:xfrm>
              <a:prstGeom prst="rect">
                <a:avLst/>
              </a:prstGeom>
              <a:noFill/>
              <a:ln w="9525">
                <a:noFill/>
                <a:miter lim="800000"/>
                <a:headEnd/>
                <a:tailEnd/>
              </a:ln>
              <a:effectLst/>
            </p:spPr>
            <p:txBody>
              <a:bodyPr wrap="none">
                <a:spAutoFit/>
              </a:bodyPr>
              <a:lstStyle/>
              <a:p>
                <a:pPr algn="ctr"/>
                <a:r>
                  <a:rPr lang="en-US" sz="1200" b="0"/>
                  <a:t>Wrap-Up </a:t>
                </a:r>
              </a:p>
              <a:p>
                <a:pPr algn="ctr"/>
                <a:r>
                  <a:rPr lang="en-US" sz="1200" b="0"/>
                  <a:t>Project Phase</a:t>
                </a:r>
              </a:p>
            </p:txBody>
          </p:sp>
        </p:grpSp>
        <p:grpSp>
          <p:nvGrpSpPr>
            <p:cNvPr id="13" name="Group 19"/>
            <p:cNvGrpSpPr>
              <a:grpSpLocks/>
            </p:cNvGrpSpPr>
            <p:nvPr/>
          </p:nvGrpSpPr>
          <p:grpSpPr bwMode="auto">
            <a:xfrm>
              <a:off x="293" y="2779"/>
              <a:ext cx="912" cy="288"/>
              <a:chOff x="2441" y="939"/>
              <a:chExt cx="912" cy="320"/>
            </a:xfrm>
          </p:grpSpPr>
          <p:sp>
            <p:nvSpPr>
              <p:cNvPr id="21" name="Rectangle 20"/>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2" name="Text Box 21"/>
              <p:cNvSpPr txBox="1">
                <a:spLocks noChangeArrowheads="1"/>
              </p:cNvSpPr>
              <p:nvPr/>
            </p:nvSpPr>
            <p:spPr bwMode="auto">
              <a:xfrm>
                <a:off x="2502" y="939"/>
                <a:ext cx="809" cy="320"/>
              </a:xfrm>
              <a:prstGeom prst="rect">
                <a:avLst/>
              </a:prstGeom>
              <a:noFill/>
              <a:ln w="9525">
                <a:noFill/>
                <a:miter lim="800000"/>
                <a:headEnd/>
                <a:tailEnd/>
              </a:ln>
              <a:effectLst/>
            </p:spPr>
            <p:txBody>
              <a:bodyPr wrap="none">
                <a:spAutoFit/>
              </a:bodyPr>
              <a:lstStyle/>
              <a:p>
                <a:pPr algn="ctr"/>
                <a:r>
                  <a:rPr lang="en-US" sz="1200" b="0"/>
                  <a:t>Initiate</a:t>
                </a:r>
              </a:p>
              <a:p>
                <a:pPr algn="ctr"/>
                <a:r>
                  <a:rPr lang="en-US" sz="1200" b="0"/>
                  <a:t>Next Deployment</a:t>
                </a:r>
              </a:p>
            </p:txBody>
          </p:sp>
        </p:grpSp>
        <p:sp>
          <p:nvSpPr>
            <p:cNvPr id="14" name="Line 22"/>
            <p:cNvSpPr>
              <a:spLocks noChangeShapeType="1"/>
            </p:cNvSpPr>
            <p:nvPr/>
          </p:nvSpPr>
          <p:spPr bwMode="auto">
            <a:xfrm>
              <a:off x="749" y="1352"/>
              <a:ext cx="0" cy="173"/>
            </a:xfrm>
            <a:prstGeom prst="line">
              <a:avLst/>
            </a:prstGeom>
            <a:noFill/>
            <a:ln w="22225">
              <a:solidFill>
                <a:schemeClr val="tx1"/>
              </a:solidFill>
              <a:round/>
              <a:headEnd/>
              <a:tailEnd type="triangle" w="med" len="med"/>
            </a:ln>
            <a:effectLst/>
          </p:spPr>
          <p:txBody>
            <a:bodyPr/>
            <a:lstStyle/>
            <a:p>
              <a:endParaRPr lang="en-US"/>
            </a:p>
          </p:txBody>
        </p:sp>
        <p:sp>
          <p:nvSpPr>
            <p:cNvPr id="15" name="Line 23"/>
            <p:cNvSpPr>
              <a:spLocks noChangeShapeType="1"/>
            </p:cNvSpPr>
            <p:nvPr/>
          </p:nvSpPr>
          <p:spPr bwMode="auto">
            <a:xfrm>
              <a:off x="749" y="1784"/>
              <a:ext cx="0" cy="173"/>
            </a:xfrm>
            <a:prstGeom prst="line">
              <a:avLst/>
            </a:prstGeom>
            <a:noFill/>
            <a:ln w="22225">
              <a:solidFill>
                <a:schemeClr val="tx1"/>
              </a:solidFill>
              <a:round/>
              <a:headEnd/>
              <a:tailEnd type="triangle" w="med" len="med"/>
            </a:ln>
            <a:effectLst/>
          </p:spPr>
          <p:txBody>
            <a:bodyPr/>
            <a:lstStyle/>
            <a:p>
              <a:endParaRPr lang="en-US"/>
            </a:p>
          </p:txBody>
        </p:sp>
        <p:sp>
          <p:nvSpPr>
            <p:cNvPr id="16" name="Line 24"/>
            <p:cNvSpPr>
              <a:spLocks noChangeShapeType="1"/>
            </p:cNvSpPr>
            <p:nvPr/>
          </p:nvSpPr>
          <p:spPr bwMode="auto">
            <a:xfrm>
              <a:off x="749" y="2173"/>
              <a:ext cx="0" cy="173"/>
            </a:xfrm>
            <a:prstGeom prst="line">
              <a:avLst/>
            </a:prstGeom>
            <a:noFill/>
            <a:ln w="22225">
              <a:solidFill>
                <a:schemeClr val="tx1"/>
              </a:solidFill>
              <a:round/>
              <a:headEnd/>
              <a:tailEnd type="triangle" w="med" len="med"/>
            </a:ln>
            <a:effectLst/>
          </p:spPr>
          <p:txBody>
            <a:bodyPr/>
            <a:lstStyle/>
            <a:p>
              <a:endParaRPr lang="en-US"/>
            </a:p>
          </p:txBody>
        </p:sp>
        <p:sp>
          <p:nvSpPr>
            <p:cNvPr id="17" name="Line 25"/>
            <p:cNvSpPr>
              <a:spLocks noChangeShapeType="1"/>
            </p:cNvSpPr>
            <p:nvPr/>
          </p:nvSpPr>
          <p:spPr bwMode="auto">
            <a:xfrm>
              <a:off x="749" y="2606"/>
              <a:ext cx="0" cy="173"/>
            </a:xfrm>
            <a:prstGeom prst="line">
              <a:avLst/>
            </a:prstGeom>
            <a:noFill/>
            <a:ln w="22225">
              <a:solidFill>
                <a:schemeClr val="tx1"/>
              </a:solidFill>
              <a:round/>
              <a:headEnd/>
              <a:tailEnd type="triangle" w="med" len="med"/>
            </a:ln>
            <a:effectLst/>
          </p:spPr>
          <p:txBody>
            <a:bodyPr/>
            <a:lstStyle/>
            <a:p>
              <a:endParaRPr lang="en-US"/>
            </a:p>
          </p:txBody>
        </p:sp>
        <p:grpSp>
          <p:nvGrpSpPr>
            <p:cNvPr id="18" name="Group 26"/>
            <p:cNvGrpSpPr>
              <a:grpSpLocks/>
            </p:cNvGrpSpPr>
            <p:nvPr/>
          </p:nvGrpSpPr>
          <p:grpSpPr bwMode="auto">
            <a:xfrm>
              <a:off x="288" y="3282"/>
              <a:ext cx="912" cy="292"/>
              <a:chOff x="288" y="3247"/>
              <a:chExt cx="912" cy="324"/>
            </a:xfrm>
          </p:grpSpPr>
          <p:sp>
            <p:nvSpPr>
              <p:cNvPr id="19" name="Rectangle 27"/>
              <p:cNvSpPr>
                <a:spLocks noChangeArrowheads="1"/>
              </p:cNvSpPr>
              <p:nvPr/>
            </p:nvSpPr>
            <p:spPr bwMode="auto">
              <a:xfrm>
                <a:off x="288" y="3247"/>
                <a:ext cx="912" cy="324"/>
              </a:xfrm>
              <a:prstGeom prst="rect">
                <a:avLst/>
              </a:prstGeom>
              <a:solidFill>
                <a:srgbClr val="3366FF"/>
              </a:solidFill>
              <a:ln w="9525">
                <a:solidFill>
                  <a:schemeClr val="tx1"/>
                </a:solidFill>
                <a:miter lim="800000"/>
                <a:headEnd/>
                <a:tailEnd/>
              </a:ln>
              <a:effectLst/>
            </p:spPr>
            <p:txBody>
              <a:bodyPr wrap="none" anchor="ctr"/>
              <a:lstStyle/>
              <a:p>
                <a:pPr algn="ctr"/>
                <a:endParaRPr lang="en-US" b="0">
                  <a:solidFill>
                    <a:schemeClr val="bg1"/>
                  </a:solidFill>
                </a:endParaRPr>
              </a:p>
            </p:txBody>
          </p:sp>
          <p:sp>
            <p:nvSpPr>
              <p:cNvPr id="20" name="Text Box 28"/>
              <p:cNvSpPr txBox="1">
                <a:spLocks noChangeArrowheads="1"/>
              </p:cNvSpPr>
              <p:nvPr/>
            </p:nvSpPr>
            <p:spPr bwMode="auto">
              <a:xfrm>
                <a:off x="336" y="3313"/>
                <a:ext cx="864" cy="192"/>
              </a:xfrm>
              <a:prstGeom prst="rect">
                <a:avLst/>
              </a:prstGeom>
              <a:solidFill>
                <a:srgbClr val="3366FF"/>
              </a:solidFill>
              <a:ln w="9525">
                <a:noFill/>
                <a:miter lim="800000"/>
                <a:headEnd/>
                <a:tailEnd/>
              </a:ln>
              <a:effectLst/>
            </p:spPr>
            <p:txBody>
              <a:bodyPr>
                <a:spAutoFit/>
              </a:bodyPr>
              <a:lstStyle/>
              <a:p>
                <a:pPr algn="ctr"/>
                <a:r>
                  <a:rPr lang="en-US" sz="1200" b="0">
                    <a:solidFill>
                      <a:schemeClr val="bg1"/>
                    </a:solidFill>
                  </a:rPr>
                  <a:t>Ongoing Support</a:t>
                </a:r>
              </a:p>
            </p:txBody>
          </p:sp>
        </p:grpSp>
      </p:grpSp>
      <p:sp>
        <p:nvSpPr>
          <p:cNvPr id="31" name="Slide Number Placeholder 30"/>
          <p:cNvSpPr>
            <a:spLocks noGrp="1"/>
          </p:cNvSpPr>
          <p:nvPr>
            <p:ph type="sldNum" sz="quarter" idx="10"/>
          </p:nvPr>
        </p:nvSpPr>
        <p:spPr/>
        <p:txBody>
          <a:bodyPr/>
          <a:lstStyle/>
          <a:p>
            <a:fld id="{52818F98-A04E-4F9D-9318-76A5AEE7607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Qualify/Adopt-Keys to Success</a:t>
            </a:r>
            <a:endParaRPr lang="en-US" sz="3200" dirty="0"/>
          </a:p>
        </p:txBody>
      </p:sp>
      <p:grpSp>
        <p:nvGrpSpPr>
          <p:cNvPr id="4" name="Group 2"/>
          <p:cNvGrpSpPr>
            <a:grpSpLocks/>
          </p:cNvGrpSpPr>
          <p:nvPr/>
        </p:nvGrpSpPr>
        <p:grpSpPr bwMode="auto">
          <a:xfrm>
            <a:off x="320675" y="1143000"/>
            <a:ext cx="1839913" cy="5056188"/>
            <a:chOff x="192" y="703"/>
            <a:chExt cx="1104" cy="3185"/>
          </a:xfrm>
        </p:grpSpPr>
        <p:sp>
          <p:nvSpPr>
            <p:cNvPr id="5" name="AutoShape 3"/>
            <p:cNvSpPr>
              <a:spLocks noChangeArrowheads="1"/>
            </p:cNvSpPr>
            <p:nvPr/>
          </p:nvSpPr>
          <p:spPr bwMode="auto">
            <a:xfrm>
              <a:off x="192" y="704"/>
              <a:ext cx="1104" cy="3184"/>
            </a:xfrm>
            <a:prstGeom prst="roundRect">
              <a:avLst>
                <a:gd name="adj" fmla="val 16667"/>
              </a:avLst>
            </a:prstGeom>
            <a:solidFill>
              <a:schemeClr val="accent3">
                <a:lumMod val="85000"/>
              </a:schemeClr>
            </a:solidFill>
            <a:ln w="222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6" name="Text Box 4"/>
            <p:cNvSpPr txBox="1">
              <a:spLocks noChangeArrowheads="1"/>
            </p:cNvSpPr>
            <p:nvPr/>
          </p:nvSpPr>
          <p:spPr bwMode="auto">
            <a:xfrm>
              <a:off x="432" y="703"/>
              <a:ext cx="568" cy="231"/>
            </a:xfrm>
            <a:prstGeom prst="rect">
              <a:avLst/>
            </a:prstGeom>
            <a:noFill/>
            <a:ln w="9525">
              <a:noFill/>
              <a:miter lim="800000"/>
              <a:headEnd/>
              <a:tailEnd/>
            </a:ln>
            <a:effectLst/>
          </p:spPr>
          <p:txBody>
            <a:bodyPr wrap="none">
              <a:spAutoFit/>
            </a:bodyPr>
            <a:lstStyle/>
            <a:p>
              <a:r>
                <a:rPr lang="en-US" sz="1800"/>
                <a:t>Deploy</a:t>
              </a:r>
            </a:p>
          </p:txBody>
        </p:sp>
        <p:grpSp>
          <p:nvGrpSpPr>
            <p:cNvPr id="7" name="Group 5"/>
            <p:cNvGrpSpPr>
              <a:grpSpLocks/>
            </p:cNvGrpSpPr>
            <p:nvPr/>
          </p:nvGrpSpPr>
          <p:grpSpPr bwMode="auto">
            <a:xfrm>
              <a:off x="289" y="1107"/>
              <a:ext cx="912" cy="250"/>
              <a:chOff x="2441" y="957"/>
              <a:chExt cx="912" cy="277"/>
            </a:xfrm>
          </p:grpSpPr>
          <p:sp>
            <p:nvSpPr>
              <p:cNvPr id="27" name="Rectangle 6"/>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8" name="Text Box 7"/>
              <p:cNvSpPr txBox="1">
                <a:spLocks noChangeArrowheads="1"/>
              </p:cNvSpPr>
              <p:nvPr/>
            </p:nvSpPr>
            <p:spPr bwMode="auto">
              <a:xfrm>
                <a:off x="2465" y="957"/>
                <a:ext cx="873" cy="277"/>
              </a:xfrm>
              <a:prstGeom prst="rect">
                <a:avLst/>
              </a:prstGeom>
              <a:noFill/>
              <a:ln w="9525">
                <a:noFill/>
                <a:miter lim="800000"/>
                <a:headEnd/>
                <a:tailEnd/>
              </a:ln>
              <a:effectLst/>
            </p:spPr>
            <p:txBody>
              <a:bodyPr wrap="none">
                <a:spAutoFit/>
              </a:bodyPr>
              <a:lstStyle/>
              <a:p>
                <a:pPr algn="ctr"/>
                <a:r>
                  <a:rPr lang="en-US" sz="1000" b="0"/>
                  <a:t>Change </a:t>
                </a:r>
              </a:p>
              <a:p>
                <a:pPr algn="ctr"/>
                <a:r>
                  <a:rPr lang="en-US" sz="1000" b="0"/>
                  <a:t>Management Activities</a:t>
                </a:r>
              </a:p>
            </p:txBody>
          </p:sp>
        </p:grpSp>
        <p:grpSp>
          <p:nvGrpSpPr>
            <p:cNvPr id="8" name="Group 8"/>
            <p:cNvGrpSpPr>
              <a:grpSpLocks/>
            </p:cNvGrpSpPr>
            <p:nvPr/>
          </p:nvGrpSpPr>
          <p:grpSpPr bwMode="auto">
            <a:xfrm>
              <a:off x="293" y="1523"/>
              <a:ext cx="912" cy="288"/>
              <a:chOff x="2441" y="939"/>
              <a:chExt cx="912" cy="319"/>
            </a:xfrm>
          </p:grpSpPr>
          <p:sp>
            <p:nvSpPr>
              <p:cNvPr id="25" name="Rectangle 9"/>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6" name="Text Box 10"/>
              <p:cNvSpPr txBox="1">
                <a:spLocks noChangeArrowheads="1"/>
              </p:cNvSpPr>
              <p:nvPr/>
            </p:nvSpPr>
            <p:spPr bwMode="auto">
              <a:xfrm>
                <a:off x="2584" y="939"/>
                <a:ext cx="638" cy="319"/>
              </a:xfrm>
              <a:prstGeom prst="rect">
                <a:avLst/>
              </a:prstGeom>
              <a:noFill/>
              <a:ln w="9525">
                <a:noFill/>
                <a:miter lim="800000"/>
                <a:headEnd/>
                <a:tailEnd/>
              </a:ln>
              <a:effectLst/>
            </p:spPr>
            <p:txBody>
              <a:bodyPr wrap="none">
                <a:spAutoFit/>
              </a:bodyPr>
              <a:lstStyle/>
              <a:p>
                <a:pPr algn="ctr"/>
                <a:r>
                  <a:rPr lang="en-US" sz="1200" b="0"/>
                  <a:t>Transition to </a:t>
                </a:r>
              </a:p>
              <a:p>
                <a:pPr algn="ctr"/>
                <a:r>
                  <a:rPr lang="en-US" sz="1200" b="0"/>
                  <a:t>Support</a:t>
                </a:r>
              </a:p>
            </p:txBody>
          </p:sp>
        </p:grpSp>
        <p:grpSp>
          <p:nvGrpSpPr>
            <p:cNvPr id="9" name="Group 11"/>
            <p:cNvGrpSpPr>
              <a:grpSpLocks/>
            </p:cNvGrpSpPr>
            <p:nvPr/>
          </p:nvGrpSpPr>
          <p:grpSpPr bwMode="auto">
            <a:xfrm>
              <a:off x="293" y="1947"/>
              <a:ext cx="912" cy="217"/>
              <a:chOff x="4661" y="1765"/>
              <a:chExt cx="912" cy="240"/>
            </a:xfrm>
          </p:grpSpPr>
          <p:sp>
            <p:nvSpPr>
              <p:cNvPr id="23" name="Rectangle 12"/>
              <p:cNvSpPr>
                <a:spLocks noChangeArrowheads="1"/>
              </p:cNvSpPr>
              <p:nvPr/>
            </p:nvSpPr>
            <p:spPr bwMode="auto">
              <a:xfrm>
                <a:off x="4661" y="1765"/>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4" name="Text Box 13"/>
              <p:cNvSpPr txBox="1">
                <a:spLocks noChangeArrowheads="1"/>
              </p:cNvSpPr>
              <p:nvPr/>
            </p:nvSpPr>
            <p:spPr bwMode="auto">
              <a:xfrm>
                <a:off x="4908" y="1796"/>
                <a:ext cx="430" cy="191"/>
              </a:xfrm>
              <a:prstGeom prst="rect">
                <a:avLst/>
              </a:prstGeom>
              <a:noFill/>
              <a:ln w="9525">
                <a:noFill/>
                <a:miter lim="800000"/>
                <a:headEnd/>
                <a:tailEnd/>
              </a:ln>
              <a:effectLst/>
            </p:spPr>
            <p:txBody>
              <a:bodyPr wrap="none">
                <a:spAutoFit/>
              </a:bodyPr>
              <a:lstStyle/>
              <a:p>
                <a:pPr algn="ctr"/>
                <a:r>
                  <a:rPr lang="en-US" sz="1200" b="0"/>
                  <a:t>Go-Live</a:t>
                </a:r>
              </a:p>
            </p:txBody>
          </p:sp>
        </p:grpSp>
        <p:grpSp>
          <p:nvGrpSpPr>
            <p:cNvPr id="10" name="Group 14"/>
            <p:cNvGrpSpPr>
              <a:grpSpLocks/>
            </p:cNvGrpSpPr>
            <p:nvPr/>
          </p:nvGrpSpPr>
          <p:grpSpPr bwMode="auto">
            <a:xfrm>
              <a:off x="293" y="2344"/>
              <a:ext cx="912" cy="288"/>
              <a:chOff x="2441" y="938"/>
              <a:chExt cx="912" cy="320"/>
            </a:xfrm>
          </p:grpSpPr>
          <p:sp>
            <p:nvSpPr>
              <p:cNvPr id="21" name="Rectangle 15"/>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2" name="Text Box 16"/>
              <p:cNvSpPr txBox="1">
                <a:spLocks noChangeArrowheads="1"/>
              </p:cNvSpPr>
              <p:nvPr/>
            </p:nvSpPr>
            <p:spPr bwMode="auto">
              <a:xfrm>
                <a:off x="2564" y="938"/>
                <a:ext cx="678" cy="320"/>
              </a:xfrm>
              <a:prstGeom prst="rect">
                <a:avLst/>
              </a:prstGeom>
              <a:noFill/>
              <a:ln w="9525">
                <a:noFill/>
                <a:miter lim="800000"/>
                <a:headEnd/>
                <a:tailEnd/>
              </a:ln>
              <a:effectLst/>
            </p:spPr>
            <p:txBody>
              <a:bodyPr wrap="none">
                <a:spAutoFit/>
              </a:bodyPr>
              <a:lstStyle/>
              <a:p>
                <a:pPr algn="ctr"/>
                <a:r>
                  <a:rPr lang="en-US" sz="1200" b="0"/>
                  <a:t>Wrap-Up </a:t>
                </a:r>
              </a:p>
              <a:p>
                <a:pPr algn="ctr"/>
                <a:r>
                  <a:rPr lang="en-US" sz="1200" b="0"/>
                  <a:t>Project Phase</a:t>
                </a:r>
              </a:p>
            </p:txBody>
          </p:sp>
        </p:grpSp>
        <p:grpSp>
          <p:nvGrpSpPr>
            <p:cNvPr id="11" name="Group 17"/>
            <p:cNvGrpSpPr>
              <a:grpSpLocks/>
            </p:cNvGrpSpPr>
            <p:nvPr/>
          </p:nvGrpSpPr>
          <p:grpSpPr bwMode="auto">
            <a:xfrm>
              <a:off x="293" y="2779"/>
              <a:ext cx="912" cy="288"/>
              <a:chOff x="2441" y="939"/>
              <a:chExt cx="912" cy="320"/>
            </a:xfrm>
          </p:grpSpPr>
          <p:sp>
            <p:nvSpPr>
              <p:cNvPr id="19" name="Rectangle 18"/>
              <p:cNvSpPr>
                <a:spLocks noChangeArrowheads="1"/>
              </p:cNvSpPr>
              <p:nvPr/>
            </p:nvSpPr>
            <p:spPr bwMode="auto">
              <a:xfrm>
                <a:off x="2441" y="964"/>
                <a:ext cx="912" cy="240"/>
              </a:xfrm>
              <a:prstGeom prst="rect">
                <a:avLst/>
              </a:prstGeom>
              <a:solidFill>
                <a:schemeClr val="bg1"/>
              </a:solidFill>
              <a:ln w="9525">
                <a:solidFill>
                  <a:schemeClr val="tx1"/>
                </a:solidFill>
                <a:miter lim="800000"/>
                <a:headEnd/>
                <a:tailEnd/>
              </a:ln>
              <a:effectLst/>
            </p:spPr>
            <p:txBody>
              <a:bodyPr wrap="none" anchor="ctr"/>
              <a:lstStyle/>
              <a:p>
                <a:pPr algn="ctr"/>
                <a:endParaRPr lang="en-US" b="0"/>
              </a:p>
            </p:txBody>
          </p:sp>
          <p:sp>
            <p:nvSpPr>
              <p:cNvPr id="20" name="Text Box 19"/>
              <p:cNvSpPr txBox="1">
                <a:spLocks noChangeArrowheads="1"/>
              </p:cNvSpPr>
              <p:nvPr/>
            </p:nvSpPr>
            <p:spPr bwMode="auto">
              <a:xfrm>
                <a:off x="2502" y="939"/>
                <a:ext cx="810" cy="320"/>
              </a:xfrm>
              <a:prstGeom prst="rect">
                <a:avLst/>
              </a:prstGeom>
              <a:noFill/>
              <a:ln w="9525">
                <a:noFill/>
                <a:miter lim="800000"/>
                <a:headEnd/>
                <a:tailEnd/>
              </a:ln>
              <a:effectLst/>
            </p:spPr>
            <p:txBody>
              <a:bodyPr wrap="none">
                <a:spAutoFit/>
              </a:bodyPr>
              <a:lstStyle/>
              <a:p>
                <a:pPr algn="ctr"/>
                <a:r>
                  <a:rPr lang="en-US" sz="1200" b="0"/>
                  <a:t>Initiate</a:t>
                </a:r>
              </a:p>
              <a:p>
                <a:pPr algn="ctr"/>
                <a:r>
                  <a:rPr lang="en-US" sz="1200" b="0"/>
                  <a:t>Next Deployment</a:t>
                </a:r>
              </a:p>
            </p:txBody>
          </p:sp>
        </p:grpSp>
        <p:sp>
          <p:nvSpPr>
            <p:cNvPr id="12" name="Line 20"/>
            <p:cNvSpPr>
              <a:spLocks noChangeShapeType="1"/>
            </p:cNvSpPr>
            <p:nvPr/>
          </p:nvSpPr>
          <p:spPr bwMode="auto">
            <a:xfrm>
              <a:off x="749" y="1352"/>
              <a:ext cx="0" cy="173"/>
            </a:xfrm>
            <a:prstGeom prst="line">
              <a:avLst/>
            </a:prstGeom>
            <a:noFill/>
            <a:ln w="22225">
              <a:solidFill>
                <a:schemeClr val="tx1"/>
              </a:solidFill>
              <a:round/>
              <a:headEnd/>
              <a:tailEnd type="triangle" w="med" len="med"/>
            </a:ln>
            <a:effectLst/>
          </p:spPr>
          <p:txBody>
            <a:bodyPr/>
            <a:lstStyle/>
            <a:p>
              <a:endParaRPr lang="en-US"/>
            </a:p>
          </p:txBody>
        </p:sp>
        <p:sp>
          <p:nvSpPr>
            <p:cNvPr id="13" name="Line 21"/>
            <p:cNvSpPr>
              <a:spLocks noChangeShapeType="1"/>
            </p:cNvSpPr>
            <p:nvPr/>
          </p:nvSpPr>
          <p:spPr bwMode="auto">
            <a:xfrm>
              <a:off x="749" y="1784"/>
              <a:ext cx="0" cy="173"/>
            </a:xfrm>
            <a:prstGeom prst="line">
              <a:avLst/>
            </a:prstGeom>
            <a:noFill/>
            <a:ln w="22225">
              <a:solidFill>
                <a:schemeClr val="tx1"/>
              </a:solidFill>
              <a:round/>
              <a:headEnd/>
              <a:tailEnd type="triangle" w="med" len="med"/>
            </a:ln>
            <a:effectLst/>
          </p:spPr>
          <p:txBody>
            <a:bodyPr/>
            <a:lstStyle/>
            <a:p>
              <a:endParaRPr lang="en-US"/>
            </a:p>
          </p:txBody>
        </p:sp>
        <p:sp>
          <p:nvSpPr>
            <p:cNvPr id="14" name="Line 22"/>
            <p:cNvSpPr>
              <a:spLocks noChangeShapeType="1"/>
            </p:cNvSpPr>
            <p:nvPr/>
          </p:nvSpPr>
          <p:spPr bwMode="auto">
            <a:xfrm>
              <a:off x="749" y="2173"/>
              <a:ext cx="0" cy="173"/>
            </a:xfrm>
            <a:prstGeom prst="line">
              <a:avLst/>
            </a:prstGeom>
            <a:noFill/>
            <a:ln w="22225">
              <a:solidFill>
                <a:schemeClr val="tx1"/>
              </a:solidFill>
              <a:round/>
              <a:headEnd/>
              <a:tailEnd type="triangle" w="med" len="med"/>
            </a:ln>
            <a:effectLst/>
          </p:spPr>
          <p:txBody>
            <a:bodyPr/>
            <a:lstStyle/>
            <a:p>
              <a:endParaRPr lang="en-US"/>
            </a:p>
          </p:txBody>
        </p:sp>
        <p:sp>
          <p:nvSpPr>
            <p:cNvPr id="15" name="Line 23"/>
            <p:cNvSpPr>
              <a:spLocks noChangeShapeType="1"/>
            </p:cNvSpPr>
            <p:nvPr/>
          </p:nvSpPr>
          <p:spPr bwMode="auto">
            <a:xfrm>
              <a:off x="749" y="2606"/>
              <a:ext cx="0" cy="173"/>
            </a:xfrm>
            <a:prstGeom prst="line">
              <a:avLst/>
            </a:prstGeom>
            <a:noFill/>
            <a:ln w="22225">
              <a:solidFill>
                <a:schemeClr val="tx1"/>
              </a:solidFill>
              <a:round/>
              <a:headEnd/>
              <a:tailEnd type="triangle" w="med" len="med"/>
            </a:ln>
            <a:effectLst/>
          </p:spPr>
          <p:txBody>
            <a:bodyPr/>
            <a:lstStyle/>
            <a:p>
              <a:endParaRPr lang="en-US"/>
            </a:p>
          </p:txBody>
        </p:sp>
        <p:grpSp>
          <p:nvGrpSpPr>
            <p:cNvPr id="16" name="Group 24"/>
            <p:cNvGrpSpPr>
              <a:grpSpLocks/>
            </p:cNvGrpSpPr>
            <p:nvPr/>
          </p:nvGrpSpPr>
          <p:grpSpPr bwMode="auto">
            <a:xfrm>
              <a:off x="288" y="3282"/>
              <a:ext cx="912" cy="292"/>
              <a:chOff x="288" y="3247"/>
              <a:chExt cx="912" cy="324"/>
            </a:xfrm>
          </p:grpSpPr>
          <p:sp>
            <p:nvSpPr>
              <p:cNvPr id="17" name="Rectangle 25"/>
              <p:cNvSpPr>
                <a:spLocks noChangeArrowheads="1"/>
              </p:cNvSpPr>
              <p:nvPr/>
            </p:nvSpPr>
            <p:spPr bwMode="auto">
              <a:xfrm>
                <a:off x="288" y="3247"/>
                <a:ext cx="912" cy="324"/>
              </a:xfrm>
              <a:prstGeom prst="rect">
                <a:avLst/>
              </a:prstGeom>
              <a:solidFill>
                <a:srgbClr val="3366FF"/>
              </a:solidFill>
              <a:ln w="9525">
                <a:solidFill>
                  <a:schemeClr val="tx1"/>
                </a:solidFill>
                <a:miter lim="800000"/>
                <a:headEnd/>
                <a:tailEnd/>
              </a:ln>
              <a:effectLst/>
            </p:spPr>
            <p:txBody>
              <a:bodyPr wrap="none" anchor="ctr"/>
              <a:lstStyle/>
              <a:p>
                <a:pPr algn="ctr"/>
                <a:endParaRPr lang="en-US" b="0">
                  <a:solidFill>
                    <a:schemeClr val="bg1"/>
                  </a:solidFill>
                </a:endParaRPr>
              </a:p>
            </p:txBody>
          </p:sp>
          <p:sp>
            <p:nvSpPr>
              <p:cNvPr id="18" name="Text Box 26"/>
              <p:cNvSpPr txBox="1">
                <a:spLocks noChangeArrowheads="1"/>
              </p:cNvSpPr>
              <p:nvPr/>
            </p:nvSpPr>
            <p:spPr bwMode="auto">
              <a:xfrm>
                <a:off x="336" y="3313"/>
                <a:ext cx="864" cy="192"/>
              </a:xfrm>
              <a:prstGeom prst="rect">
                <a:avLst/>
              </a:prstGeom>
              <a:solidFill>
                <a:srgbClr val="3366FF"/>
              </a:solidFill>
              <a:ln w="9525">
                <a:noFill/>
                <a:miter lim="800000"/>
                <a:headEnd/>
                <a:tailEnd/>
              </a:ln>
              <a:effectLst/>
            </p:spPr>
            <p:txBody>
              <a:bodyPr>
                <a:spAutoFit/>
              </a:bodyPr>
              <a:lstStyle/>
              <a:p>
                <a:pPr algn="ctr"/>
                <a:r>
                  <a:rPr lang="en-US" sz="1200" b="0">
                    <a:solidFill>
                      <a:schemeClr val="bg1"/>
                    </a:solidFill>
                  </a:rPr>
                  <a:t>Ongoing Support</a:t>
                </a:r>
              </a:p>
            </p:txBody>
          </p:sp>
        </p:grpSp>
      </p:grpSp>
      <p:sp>
        <p:nvSpPr>
          <p:cNvPr id="29" name="Text Box 27"/>
          <p:cNvSpPr txBox="1">
            <a:spLocks noChangeArrowheads="1"/>
          </p:cNvSpPr>
          <p:nvPr/>
        </p:nvSpPr>
        <p:spPr bwMode="auto">
          <a:xfrm>
            <a:off x="2479675" y="1136650"/>
            <a:ext cx="7121525" cy="4760913"/>
          </a:xfrm>
          <a:prstGeom prst="rect">
            <a:avLst/>
          </a:prstGeom>
          <a:noFill/>
          <a:ln w="9525">
            <a:noFill/>
            <a:miter lim="800000"/>
            <a:headEnd/>
            <a:tailEnd/>
          </a:ln>
          <a:effectLst/>
        </p:spPr>
        <p:txBody>
          <a:bodyPr>
            <a:spAutoFit/>
          </a:bodyPr>
          <a:lstStyle/>
          <a:p>
            <a:pPr marL="165100" indent="-165100"/>
            <a:r>
              <a:rPr lang="en-US" sz="1800" u="sng" dirty="0"/>
              <a:t>Keys to Success</a:t>
            </a:r>
            <a:endParaRPr lang="en-US" sz="1800" b="0" dirty="0"/>
          </a:p>
          <a:p>
            <a:pPr marL="165100" indent="-165100">
              <a:buFontTx/>
              <a:buChar char="•"/>
            </a:pPr>
            <a:r>
              <a:rPr lang="en-US" sz="1800" b="0" dirty="0"/>
              <a:t>Multi-site rollouts have different implications;  plan early</a:t>
            </a:r>
          </a:p>
          <a:p>
            <a:pPr marL="635000" lvl="1" indent="-177800">
              <a:buFontTx/>
              <a:buChar char="•"/>
            </a:pPr>
            <a:r>
              <a:rPr lang="en-US" sz="1800" b="0" dirty="0"/>
              <a:t>Careful choice of first site is crucial to early success story</a:t>
            </a:r>
          </a:p>
          <a:p>
            <a:pPr marL="635000" lvl="1" indent="-177800">
              <a:buFontTx/>
              <a:buChar char="•"/>
            </a:pPr>
            <a:r>
              <a:rPr lang="en-US" sz="1800" b="0" dirty="0"/>
              <a:t>Repeatable implementation model</a:t>
            </a:r>
          </a:p>
          <a:p>
            <a:pPr marL="635000" lvl="1" indent="-177800">
              <a:buFontTx/>
              <a:buChar char="•"/>
            </a:pPr>
            <a:r>
              <a:rPr lang="en-US" sz="1800" b="0" dirty="0" err="1"/>
              <a:t>Onboarding</a:t>
            </a:r>
            <a:r>
              <a:rPr lang="en-US" sz="1800" b="0" dirty="0"/>
              <a:t> of additional staff – anticipate early;  prepare early, rather than wait for crisis </a:t>
            </a:r>
          </a:p>
          <a:p>
            <a:pPr marL="635000" lvl="1" indent="-177800">
              <a:buFontTx/>
              <a:buChar char="•"/>
            </a:pPr>
            <a:r>
              <a:rPr lang="en-US" sz="1800" b="0" dirty="0"/>
              <a:t>Start small; don’t go too big and complex too quickly</a:t>
            </a:r>
          </a:p>
          <a:p>
            <a:pPr marL="635000" lvl="1" indent="-177800">
              <a:buFontTx/>
              <a:buChar char="•"/>
            </a:pPr>
            <a:r>
              <a:rPr lang="en-US" sz="1800" b="0" dirty="0"/>
              <a:t>Cement a schedule</a:t>
            </a:r>
          </a:p>
          <a:p>
            <a:pPr marL="635000" lvl="1" indent="-177800">
              <a:buFontTx/>
              <a:buChar char="•"/>
            </a:pPr>
            <a:r>
              <a:rPr lang="en-US" sz="1800" b="0" dirty="0"/>
              <a:t>Plan rollout in waves taking into consideration time zones, business lines, resistance to change, etc.</a:t>
            </a:r>
          </a:p>
          <a:p>
            <a:pPr marL="635000" lvl="1" indent="-177800">
              <a:buFontTx/>
              <a:buChar char="•"/>
            </a:pPr>
            <a:r>
              <a:rPr lang="en-US" sz="1800" b="0" dirty="0"/>
              <a:t>Design </a:t>
            </a:r>
            <a:r>
              <a:rPr lang="en-US" sz="1800" b="0" dirty="0" smtClean="0"/>
              <a:t>vs. </a:t>
            </a:r>
            <a:r>
              <a:rPr lang="en-US" sz="1800" b="0" dirty="0"/>
              <a:t>Deployment team structure needs to change</a:t>
            </a:r>
          </a:p>
          <a:p>
            <a:pPr marL="635000" lvl="1" indent="-177800">
              <a:buFontTx/>
              <a:buChar char="•"/>
            </a:pPr>
            <a:r>
              <a:rPr lang="en-US" sz="1800" b="0" dirty="0"/>
              <a:t>Strong project leadership required; single points of contact crucial to success</a:t>
            </a:r>
          </a:p>
          <a:p>
            <a:pPr marL="165100" indent="-165100">
              <a:buFontTx/>
              <a:buChar char="•"/>
            </a:pPr>
            <a:r>
              <a:rPr lang="en-US" sz="1800" b="0" dirty="0"/>
              <a:t>Capture Lessons Learned;  periodically review and integrate into plans</a:t>
            </a:r>
          </a:p>
          <a:p>
            <a:pPr marL="165100" indent="-165100">
              <a:buFontTx/>
              <a:buChar char="•"/>
            </a:pPr>
            <a:r>
              <a:rPr lang="en-US" sz="1800" b="0" dirty="0"/>
              <a:t>Strong and continuous communication </a:t>
            </a:r>
          </a:p>
          <a:p>
            <a:pPr marL="165100" indent="-165100">
              <a:buFontTx/>
              <a:buChar char="•"/>
            </a:pPr>
            <a:r>
              <a:rPr lang="en-US" sz="1800" b="0" dirty="0"/>
              <a:t>Active risk management through deployment waves</a:t>
            </a:r>
          </a:p>
        </p:txBody>
      </p:sp>
      <p:sp>
        <p:nvSpPr>
          <p:cNvPr id="30" name="Slide Number Placeholder 29"/>
          <p:cNvSpPr>
            <a:spLocks noGrp="1"/>
          </p:cNvSpPr>
          <p:nvPr>
            <p:ph type="sldNum" sz="quarter" idx="10"/>
          </p:nvPr>
        </p:nvSpPr>
        <p:spPr/>
        <p:txBody>
          <a:bodyPr/>
          <a:lstStyle/>
          <a:p>
            <a:fld id="{52818F98-A04E-4F9D-9318-76A5AEE76075}"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Checklist</a:t>
            </a:r>
            <a:endParaRPr lang="en-US" dirty="0"/>
          </a:p>
        </p:txBody>
      </p:sp>
      <p:pic>
        <p:nvPicPr>
          <p:cNvPr id="4" name="Content Placeholder 3" descr="Emptoris implementation_checklist - FINAL_04_18"/>
          <p:cNvPicPr>
            <a:picLocks noGrp="1" noChangeAspect="1" noChangeArrowheads="1"/>
          </p:cNvPicPr>
          <p:nvPr>
            <p:ph idx="1"/>
          </p:nvPr>
        </p:nvPicPr>
        <p:blipFill>
          <a:blip r:embed="rId2" cstate="print"/>
          <a:srcRect l="4128" t="2682" r="3731" b="6410"/>
          <a:stretch>
            <a:fillRect/>
          </a:stretch>
        </p:blipFill>
        <p:spPr bwMode="auto">
          <a:xfrm>
            <a:off x="228600" y="1109856"/>
            <a:ext cx="8763000" cy="5244908"/>
          </a:xfrm>
          <a:prstGeom prst="rect">
            <a:avLst/>
          </a:prstGeom>
          <a:noFill/>
        </p:spPr>
      </p:pic>
      <p:sp>
        <p:nvSpPr>
          <p:cNvPr id="5" name="Slide Number Placeholder 4"/>
          <p:cNvSpPr>
            <a:spLocks noGrp="1"/>
          </p:cNvSpPr>
          <p:nvPr>
            <p:ph type="sldNum" sz="quarter" idx="10"/>
          </p:nvPr>
        </p:nvSpPr>
        <p:spPr/>
        <p:txBody>
          <a:bodyPr/>
          <a:lstStyle/>
          <a:p>
            <a:fld id="{52818F98-A04E-4F9D-9318-76A5AEE76075}" type="slidenum">
              <a:rPr lang="en-US" smtClean="0"/>
              <a:pPr/>
              <a:t>45</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6324600" cy="685800"/>
          </a:xfrm>
        </p:spPr>
        <p:txBody>
          <a:bodyPr/>
          <a:lstStyle/>
          <a:p>
            <a:r>
              <a:rPr lang="en-US" sz="3000" dirty="0" smtClean="0"/>
              <a:t>Emptoris PSO / Partner Project Team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5</a:t>
            </a:fld>
            <a:endParaRPr lang="en-US"/>
          </a:p>
        </p:txBody>
      </p:sp>
      <p:sp>
        <p:nvSpPr>
          <p:cNvPr id="4"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Account Executive:</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The primary contact of the client executives</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Engagement Manager:</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The implementation-side project manager.  He/she ensures that the objectives are met, drives the “external” pieces of the project (such as hosting and SSO).</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Ensures that Best Practices are used.</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On small projects, may do a lot of the hands-on.</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This person is sometimes working on multiple projects concurrently.  Some of them focus on new engagements, others on upgrades.</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Implementation Consultant:</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There are typically 1-3 of them, engaged for a few months.  </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They are similar to the Engagement Manager, but at a lower level.  They provide key technical expertise and usually perform the bulk of the implementation.  They must be good, or the project will be in trouble.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6324600" cy="685800"/>
          </a:xfrm>
        </p:spPr>
        <p:txBody>
          <a:bodyPr/>
          <a:lstStyle/>
          <a:p>
            <a:r>
              <a:rPr lang="en-US" sz="2600" dirty="0" smtClean="0"/>
              <a:t>Emptoris PSO / Partner Project Team, cont.</a:t>
            </a:r>
            <a:r>
              <a:rPr lang="en-US" sz="3000" dirty="0" smtClean="0"/>
              <a:t>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6</a:t>
            </a:fld>
            <a:endParaRPr lang="en-US"/>
          </a:p>
        </p:txBody>
      </p:sp>
      <p:sp>
        <p:nvSpPr>
          <p:cNvPr id="4"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Education:</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Engaged if formal training classes are deemed appropriate.</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Installation Engineer:</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This person is only needed for an on-premise implementation. The Emptoris group that does this is called Application Management.</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Solutions Development Group:</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Another optional person.  This group designs and develops custom interfaces.  Some possible ways this group can help:</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Integration of SSM with LDAP and SSO can be set up.</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Web Services can be used in a variety of ways with ECM, through a WSDL.</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User Exits</a:t>
            </a:r>
            <a:r>
              <a:rPr lang="en-US" sz="1600" smtClean="0"/>
              <a:t>:  None are </a:t>
            </a:r>
            <a:r>
              <a:rPr lang="en-US" sz="1600" dirty="0" smtClean="0"/>
              <a:t>shipped with ECM, but they can be developed.  For example, an exit can be invoked when a contract’s status changes.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Pre-Implementation Phase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7</a:t>
            </a:fld>
            <a:endParaRPr lang="en-US"/>
          </a:p>
        </p:txBody>
      </p:sp>
      <p:sp>
        <p:nvSpPr>
          <p:cNvPr id="4"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
        <p:nvSpPr>
          <p:cNvPr id="5"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Prior to meeting:</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Ask for customer’s current document (contract) templates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Try to get a very high level understanding of their process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Ask for all of their key people to come to a one-week Kickoff meeting; resistance to this is common, so be prepared to call in big guns if needed</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Do the Emptoris application </a:t>
            </a:r>
            <a:r>
              <a:rPr lang="en-US" sz="1600" dirty="0" smtClean="0"/>
              <a:t>installation (and see next slide for post-installation steps)</a:t>
            </a:r>
            <a:endParaRPr lang="en-US" sz="1600" dirty="0" smtClean="0"/>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Normally this phase will take much more of the client’s time than it will the implementation </a:t>
            </a:r>
            <a:r>
              <a:rPr lang="en-US" sz="1600" dirty="0" smtClean="0"/>
              <a:t>team’s</a:t>
            </a:r>
            <a:endParaRPr lang="en-US" sz="160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6400800" cy="685800"/>
          </a:xfrm>
        </p:spPr>
        <p:txBody>
          <a:bodyPr/>
          <a:lstStyle/>
          <a:p>
            <a:r>
              <a:rPr lang="en-US" sz="3500" dirty="0" smtClean="0"/>
              <a:t>Pre-Implementation </a:t>
            </a:r>
            <a:r>
              <a:rPr lang="en-US" sz="3500" dirty="0" smtClean="0"/>
              <a:t>Phase, cont.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8</a:t>
            </a:fld>
            <a:endParaRPr lang="en-US"/>
          </a:p>
        </p:txBody>
      </p:sp>
      <p:sp>
        <p:nvSpPr>
          <p:cNvPr id="4"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
        <p:nvSpPr>
          <p:cNvPr id="5" name="Rectangle 2"/>
          <p:cNvSpPr>
            <a:spLocks noChangeArrowheads="1"/>
          </p:cNvSpPr>
          <p:nvPr/>
        </p:nvSpPr>
        <p:spPr bwMode="auto">
          <a:xfrm>
            <a:off x="320674" y="1143000"/>
            <a:ext cx="8594725" cy="5257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During </a:t>
            </a:r>
            <a:r>
              <a:rPr lang="en-US" sz="1600" dirty="0" smtClean="0"/>
              <a:t>implementation the team needs to tailor the </a:t>
            </a:r>
            <a:r>
              <a:rPr lang="en-US" sz="1600" dirty="0" err="1" smtClean="0"/>
              <a:t>ecm.properties</a:t>
            </a:r>
            <a:r>
              <a:rPr lang="en-US" sz="1600" dirty="0" smtClean="0"/>
              <a:t> file, which defines much of the </a:t>
            </a:r>
            <a:r>
              <a:rPr lang="en-US" sz="1600" dirty="0" smtClean="0"/>
              <a:t>ECM system </a:t>
            </a:r>
            <a:r>
              <a:rPr lang="en-US" sz="1600" dirty="0" smtClean="0"/>
              <a:t>configuration. </a:t>
            </a:r>
            <a:r>
              <a:rPr lang="en-US" sz="1600" dirty="0" smtClean="0"/>
              <a:t> See </a:t>
            </a:r>
            <a:r>
              <a:rPr lang="en-US" sz="1600" dirty="0" smtClean="0"/>
              <a:t>example provided; here are some sample lines</a:t>
            </a:r>
            <a:r>
              <a:rPr lang="en-US" sz="1600" dirty="0" smtClean="0"/>
              <a:t>:</a:t>
            </a:r>
          </a:p>
          <a:p>
            <a:pPr marL="635000" lvl="1" indent="-177800" eaLnBrk="0" hangingPunct="0">
              <a:lnSpc>
                <a:spcPts val="1200"/>
              </a:lnSpc>
              <a:spcBef>
                <a:spcPts val="600"/>
              </a:spcBef>
              <a:buClr>
                <a:srgbClr val="990000"/>
              </a:buClr>
              <a:buSzPct val="75000"/>
              <a:buFont typeface="Wingdings" pitchFamily="2" charset="2"/>
              <a:buChar char="§"/>
            </a:pPr>
            <a:r>
              <a:rPr lang="en-US" sz="1600" dirty="0" smtClean="0"/>
              <a:t>## properties for IBM </a:t>
            </a:r>
            <a:r>
              <a:rPr lang="en-US" sz="1600" dirty="0" err="1" smtClean="0"/>
              <a:t>Websphere</a:t>
            </a:r>
            <a:endParaRPr lang="en-US" sz="1600" dirty="0" smtClean="0"/>
          </a:p>
          <a:p>
            <a:pPr marL="635000" lvl="1" indent="-177800" eaLnBrk="0" hangingPunct="0">
              <a:lnSpc>
                <a:spcPts val="1200"/>
              </a:lnSpc>
              <a:spcBef>
                <a:spcPts val="600"/>
              </a:spcBef>
              <a:buClr>
                <a:srgbClr val="990000"/>
              </a:buClr>
              <a:buSzPct val="75000"/>
              <a:buFont typeface="Wingdings" pitchFamily="2" charset="2"/>
              <a:buChar char="§"/>
            </a:pPr>
            <a:r>
              <a:rPr lang="en-US" sz="1600" dirty="0" err="1" smtClean="0"/>
              <a:t>providerURL</a:t>
            </a:r>
            <a:r>
              <a:rPr lang="en-US" sz="1600" dirty="0" smtClean="0"/>
              <a:t>=</a:t>
            </a:r>
            <a:r>
              <a:rPr lang="en-US" sz="1600" dirty="0" err="1" smtClean="0"/>
              <a:t>iiop</a:t>
            </a:r>
            <a:r>
              <a:rPr lang="en-US" sz="1600" dirty="0" smtClean="0"/>
              <a:t>\://10.11.25.142\:2810</a:t>
            </a:r>
          </a:p>
          <a:p>
            <a:pPr marL="635000" lvl="1" indent="-177800" eaLnBrk="0" hangingPunct="0">
              <a:lnSpc>
                <a:spcPts val="1200"/>
              </a:lnSpc>
              <a:spcBef>
                <a:spcPts val="600"/>
              </a:spcBef>
              <a:buClr>
                <a:srgbClr val="990000"/>
              </a:buClr>
              <a:buSzPct val="75000"/>
              <a:buFont typeface="Wingdings" pitchFamily="2" charset="2"/>
              <a:buChar char="§"/>
            </a:pPr>
            <a:r>
              <a:rPr lang="en-US" sz="1600" dirty="0" err="1" smtClean="0"/>
              <a:t>session.timeout.minutes</a:t>
            </a:r>
            <a:r>
              <a:rPr lang="en-US" sz="1600" dirty="0" smtClean="0"/>
              <a:t>=30</a:t>
            </a:r>
          </a:p>
          <a:p>
            <a:pPr marL="635000" lvl="1" indent="-177800" eaLnBrk="0" hangingPunct="0">
              <a:lnSpc>
                <a:spcPts val="1200"/>
              </a:lnSpc>
              <a:spcBef>
                <a:spcPts val="600"/>
              </a:spcBef>
              <a:buClr>
                <a:srgbClr val="990000"/>
              </a:buClr>
              <a:buSzPct val="75000"/>
              <a:buFont typeface="Wingdings" pitchFamily="2" charset="2"/>
              <a:buChar char="§"/>
            </a:pPr>
            <a:r>
              <a:rPr lang="en-US" sz="1600" dirty="0" smtClean="0"/>
              <a:t>datasource.name=</a:t>
            </a:r>
            <a:r>
              <a:rPr lang="en-US" sz="1600" dirty="0" err="1" smtClean="0"/>
              <a:t>ecmDataSource</a:t>
            </a:r>
            <a:endParaRPr lang="en-US" sz="1600" dirty="0" smtClean="0"/>
          </a:p>
          <a:p>
            <a:pPr marL="635000" lvl="1" indent="-177800" eaLnBrk="0" hangingPunct="0">
              <a:lnSpc>
                <a:spcPts val="1200"/>
              </a:lnSpc>
              <a:spcBef>
                <a:spcPts val="600"/>
              </a:spcBef>
              <a:buClr>
                <a:srgbClr val="990000"/>
              </a:buClr>
              <a:buSzPct val="75000"/>
              <a:buFont typeface="Wingdings" pitchFamily="2" charset="2"/>
              <a:buChar char="§"/>
            </a:pPr>
            <a:r>
              <a:rPr lang="en-US" sz="1600" dirty="0" smtClean="0"/>
              <a:t># Enter the default from/return email address for notifications.</a:t>
            </a:r>
          </a:p>
          <a:p>
            <a:pPr marL="635000" lvl="1" indent="-177800" eaLnBrk="0" hangingPunct="0">
              <a:lnSpc>
                <a:spcPts val="1200"/>
              </a:lnSpc>
              <a:spcBef>
                <a:spcPts val="600"/>
              </a:spcBef>
              <a:buClr>
                <a:srgbClr val="990000"/>
              </a:buClr>
              <a:buSzPct val="75000"/>
              <a:buFont typeface="Wingdings" pitchFamily="2" charset="2"/>
              <a:buChar char="§"/>
            </a:pPr>
            <a:r>
              <a:rPr lang="en-US" sz="1600" dirty="0" err="1" smtClean="0"/>
              <a:t>MailSender</a:t>
            </a:r>
            <a:r>
              <a:rPr lang="en-US" sz="1600" dirty="0" smtClean="0"/>
              <a:t>=psotestecm@us.ibm.com</a:t>
            </a:r>
            <a:endParaRPr lang="en-US" sz="1600" dirty="0" smtClean="0"/>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Other variables in </a:t>
            </a:r>
            <a:r>
              <a:rPr lang="en-US" sz="1600" dirty="0" err="1" smtClean="0"/>
              <a:t>ecm.properties</a:t>
            </a:r>
            <a:r>
              <a:rPr lang="en-US" sz="1600" dirty="0" smtClean="0"/>
              <a:t> </a:t>
            </a:r>
            <a:r>
              <a:rPr lang="en-US" sz="1600" dirty="0" smtClean="0"/>
              <a:t>that need </a:t>
            </a:r>
            <a:r>
              <a:rPr lang="en-US" sz="1600" dirty="0" smtClean="0"/>
              <a:t>to be set after installation are discussed in the Emptoris Suite Installation Guide, under topic “Post-Installation Tasks”:</a:t>
            </a:r>
          </a:p>
          <a:p>
            <a:pPr marL="635000" lvl="1" indent="-177800" eaLnBrk="0" hangingPunct="0">
              <a:lnSpc>
                <a:spcPts val="1200"/>
              </a:lnSpc>
              <a:spcBef>
                <a:spcPct val="50000"/>
              </a:spcBef>
              <a:buClr>
                <a:srgbClr val="990000"/>
              </a:buClr>
              <a:buSzPct val="75000"/>
              <a:buFont typeface="Wingdings" pitchFamily="2" charset="2"/>
              <a:buChar char="§"/>
            </a:pPr>
            <a:r>
              <a:rPr lang="en-US" sz="1600" dirty="0" smtClean="0"/>
              <a:t>Configurations </a:t>
            </a:r>
            <a:r>
              <a:rPr lang="en-US" sz="1600" dirty="0" smtClean="0"/>
              <a:t>for Clause </a:t>
            </a:r>
            <a:r>
              <a:rPr lang="en-US" sz="1600" dirty="0" smtClean="0"/>
              <a:t>Visibility</a:t>
            </a:r>
          </a:p>
          <a:p>
            <a:pPr marL="635000" lvl="1" indent="-177800" eaLnBrk="0" hangingPunct="0">
              <a:lnSpc>
                <a:spcPts val="1200"/>
              </a:lnSpc>
              <a:spcBef>
                <a:spcPct val="50000"/>
              </a:spcBef>
              <a:buClr>
                <a:srgbClr val="990000"/>
              </a:buClr>
              <a:buSzPct val="75000"/>
              <a:buFont typeface="Wingdings" pitchFamily="2" charset="2"/>
              <a:buChar char="§"/>
            </a:pPr>
            <a:r>
              <a:rPr lang="en-US" sz="1600" dirty="0" smtClean="0"/>
              <a:t>Configurations </a:t>
            </a:r>
            <a:r>
              <a:rPr lang="en-US" sz="1600" dirty="0" smtClean="0"/>
              <a:t>for Third-Party e-sign </a:t>
            </a:r>
            <a:r>
              <a:rPr lang="en-US" sz="1600" dirty="0" smtClean="0"/>
              <a:t>Execution</a:t>
            </a:r>
          </a:p>
          <a:p>
            <a:pPr marL="635000" lvl="1" indent="-177800" eaLnBrk="0" hangingPunct="0">
              <a:lnSpc>
                <a:spcPts val="1200"/>
              </a:lnSpc>
              <a:spcBef>
                <a:spcPct val="50000"/>
              </a:spcBef>
              <a:buClr>
                <a:srgbClr val="990000"/>
              </a:buClr>
              <a:buSzPct val="75000"/>
              <a:buFont typeface="Wingdings" pitchFamily="2" charset="2"/>
              <a:buChar char="§"/>
            </a:pPr>
            <a:r>
              <a:rPr lang="en-US" sz="1600" dirty="0" smtClean="0"/>
              <a:t>Configurations </a:t>
            </a:r>
            <a:r>
              <a:rPr lang="en-US" sz="1600" dirty="0" smtClean="0"/>
              <a:t>for Controlling Language Check </a:t>
            </a:r>
            <a:r>
              <a:rPr lang="en-US" sz="1600" dirty="0" smtClean="0"/>
              <a:t>Mechanism</a:t>
            </a:r>
          </a:p>
          <a:p>
            <a:pPr marL="635000" lvl="1" indent="-177800" eaLnBrk="0" hangingPunct="0">
              <a:lnSpc>
                <a:spcPts val="1200"/>
              </a:lnSpc>
              <a:spcBef>
                <a:spcPct val="50000"/>
              </a:spcBef>
              <a:buClr>
                <a:srgbClr val="990000"/>
              </a:buClr>
              <a:buSzPct val="75000"/>
              <a:buFont typeface="Wingdings" pitchFamily="2" charset="2"/>
              <a:buChar char="§"/>
            </a:pPr>
            <a:r>
              <a:rPr lang="en-US" sz="1600" dirty="0" smtClean="0"/>
              <a:t>Configurations </a:t>
            </a:r>
            <a:r>
              <a:rPr lang="en-US" sz="1600" dirty="0" smtClean="0"/>
              <a:t>for PDA </a:t>
            </a:r>
            <a:r>
              <a:rPr lang="en-US" sz="1600" dirty="0" smtClean="0"/>
              <a:t>Devices</a:t>
            </a:r>
          </a:p>
          <a:p>
            <a:pPr marL="635000" lvl="1" indent="-177800" eaLnBrk="0" hangingPunct="0">
              <a:lnSpc>
                <a:spcPts val="1200"/>
              </a:lnSpc>
              <a:spcBef>
                <a:spcPct val="50000"/>
              </a:spcBef>
              <a:buClr>
                <a:srgbClr val="990000"/>
              </a:buClr>
              <a:buSzPct val="75000"/>
              <a:buFont typeface="Wingdings" pitchFamily="2" charset="2"/>
              <a:buChar char="§"/>
            </a:pPr>
            <a:r>
              <a:rPr lang="en-US" sz="1600" dirty="0" smtClean="0"/>
              <a:t>Configuration </a:t>
            </a:r>
            <a:r>
              <a:rPr lang="en-US" sz="1600" dirty="0" smtClean="0"/>
              <a:t>for Transaction </a:t>
            </a:r>
            <a:r>
              <a:rPr lang="en-US" sz="1600" dirty="0" smtClean="0"/>
              <a:t>Time</a:t>
            </a:r>
          </a:p>
          <a:p>
            <a:pPr marL="635000" lvl="1" indent="-177800" eaLnBrk="0" hangingPunct="0">
              <a:lnSpc>
                <a:spcPts val="1200"/>
              </a:lnSpc>
              <a:spcBef>
                <a:spcPct val="50000"/>
              </a:spcBef>
              <a:buClr>
                <a:srgbClr val="990000"/>
              </a:buClr>
              <a:buSzPct val="75000"/>
              <a:buFont typeface="Wingdings" pitchFamily="2" charset="2"/>
              <a:buChar char="§"/>
            </a:pPr>
            <a:r>
              <a:rPr lang="en-US" sz="1600" dirty="0" smtClean="0"/>
              <a:t>Configuration </a:t>
            </a:r>
            <a:r>
              <a:rPr lang="en-US" sz="1600" dirty="0" smtClean="0"/>
              <a:t>for </a:t>
            </a:r>
            <a:r>
              <a:rPr lang="en-US" sz="1600" dirty="0" smtClean="0"/>
              <a:t>Notifications</a:t>
            </a:r>
          </a:p>
          <a:p>
            <a:pPr marL="635000" lvl="1" indent="-177800" eaLnBrk="0" hangingPunct="0">
              <a:lnSpc>
                <a:spcPts val="1200"/>
              </a:lnSpc>
              <a:spcBef>
                <a:spcPct val="50000"/>
              </a:spcBef>
              <a:buClr>
                <a:srgbClr val="990000"/>
              </a:buClr>
              <a:buSzPct val="75000"/>
              <a:buFont typeface="Wingdings" pitchFamily="2" charset="2"/>
              <a:buChar char="§"/>
            </a:pPr>
            <a:r>
              <a:rPr lang="en-US" sz="1600" dirty="0" smtClean="0"/>
              <a:t>Migrating </a:t>
            </a:r>
            <a:r>
              <a:rPr lang="en-US" sz="1600" dirty="0" smtClean="0"/>
              <a:t>.rtf Contracts to .</a:t>
            </a:r>
            <a:r>
              <a:rPr lang="en-US" sz="1600" dirty="0" err="1" smtClean="0"/>
              <a:t>docx</a:t>
            </a:r>
            <a:endParaRPr lang="en-US" sz="1600" dirty="0" smtClean="0"/>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Scattered </a:t>
            </a:r>
            <a:r>
              <a:rPr lang="en-US" sz="1600" dirty="0" smtClean="0"/>
              <a:t>t</a:t>
            </a:r>
            <a:r>
              <a:rPr lang="en-US" sz="1600" dirty="0" smtClean="0"/>
              <a:t>hrough other ECM guides are references to still other </a:t>
            </a:r>
            <a:r>
              <a:rPr lang="en-US" sz="1600" dirty="0" err="1" smtClean="0"/>
              <a:t>ecm.properties</a:t>
            </a:r>
            <a:r>
              <a:rPr lang="en-US" sz="1600" dirty="0" smtClean="0"/>
              <a:t> variables that pertain to </a:t>
            </a:r>
            <a:r>
              <a:rPr lang="en-US" sz="1600" dirty="0" smtClean="0"/>
              <a:t>specific functions; e.g., </a:t>
            </a:r>
            <a:r>
              <a:rPr lang="en-US" sz="1600" dirty="0" err="1" smtClean="0"/>
              <a:t>clause.visibility.enable</a:t>
            </a:r>
            <a:r>
              <a:rPr lang="en-US" sz="1600" dirty="0" smtClean="0"/>
              <a:t>.  </a:t>
            </a:r>
          </a:p>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Choosing most of the </a:t>
            </a:r>
            <a:r>
              <a:rPr lang="en-US" sz="1600" dirty="0" err="1" smtClean="0"/>
              <a:t>ecm.properties</a:t>
            </a:r>
            <a:r>
              <a:rPr lang="en-US" sz="1600" dirty="0" smtClean="0"/>
              <a:t> values will require discussion with the client.</a:t>
            </a:r>
            <a:endParaRPr lang="en-US" sz="16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6172200" cy="685800"/>
          </a:xfrm>
        </p:spPr>
        <p:txBody>
          <a:bodyPr/>
          <a:lstStyle/>
          <a:p>
            <a:r>
              <a:rPr lang="en-US" sz="3600" dirty="0" smtClean="0"/>
              <a:t>Analyze Phase </a:t>
            </a:r>
            <a:r>
              <a:rPr lang="en-US" dirty="0" smtClean="0"/>
              <a:t/>
            </a:r>
            <a:br>
              <a:rPr lang="en-US" dirty="0" smtClean="0"/>
            </a:br>
            <a:endParaRPr lang="en-US" dirty="0"/>
          </a:p>
        </p:txBody>
      </p:sp>
      <p:sp>
        <p:nvSpPr>
          <p:cNvPr id="45" name="Slide Number Placeholder 44"/>
          <p:cNvSpPr>
            <a:spLocks noGrp="1"/>
          </p:cNvSpPr>
          <p:nvPr>
            <p:ph type="sldNum" sz="quarter" idx="10"/>
          </p:nvPr>
        </p:nvSpPr>
        <p:spPr/>
        <p:txBody>
          <a:bodyPr/>
          <a:lstStyle/>
          <a:p>
            <a:fld id="{52818F98-A04E-4F9D-9318-76A5AEE76075}" type="slidenum">
              <a:rPr lang="en-US" smtClean="0"/>
              <a:pPr/>
              <a:t>9</a:t>
            </a:fld>
            <a:endParaRPr lang="en-US"/>
          </a:p>
        </p:txBody>
      </p:sp>
      <p:sp>
        <p:nvSpPr>
          <p:cNvPr id="4" name="Rectangle 2"/>
          <p:cNvSpPr>
            <a:spLocks noChangeArrowheads="1"/>
          </p:cNvSpPr>
          <p:nvPr/>
        </p:nvSpPr>
        <p:spPr bwMode="auto">
          <a:xfrm>
            <a:off x="320674" y="1447800"/>
            <a:ext cx="8594725" cy="4953000"/>
          </a:xfrm>
          <a:prstGeom prst="rect">
            <a:avLst/>
          </a:prstGeom>
          <a:noFill/>
          <a:ln w="25400">
            <a:noFill/>
            <a:miter lim="800000"/>
            <a:headEnd/>
            <a:tailEnd/>
          </a:ln>
          <a:effectLst/>
        </p:spPr>
        <p:txBody>
          <a:bodyPr/>
          <a:lstStyle/>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
        <p:nvSpPr>
          <p:cNvPr id="5" name="Rectangle 2"/>
          <p:cNvSpPr>
            <a:spLocks noChangeArrowheads="1"/>
          </p:cNvSpPr>
          <p:nvPr/>
        </p:nvSpPr>
        <p:spPr bwMode="auto">
          <a:xfrm>
            <a:off x="320674" y="1447800"/>
            <a:ext cx="8594725" cy="4876800"/>
          </a:xfrm>
          <a:prstGeom prst="rect">
            <a:avLst/>
          </a:prstGeom>
          <a:noFill/>
          <a:ln w="25400">
            <a:noFill/>
            <a:miter lim="800000"/>
            <a:headEnd/>
            <a:tailEnd/>
          </a:ln>
          <a:effectLst/>
        </p:spPr>
        <p:txBody>
          <a:bodyPr/>
          <a:lstStyle/>
          <a:p>
            <a:pPr marL="177800" indent="-177800" eaLnBrk="0" hangingPunct="0">
              <a:lnSpc>
                <a:spcPct val="90000"/>
              </a:lnSpc>
              <a:spcBef>
                <a:spcPct val="50000"/>
              </a:spcBef>
              <a:buClr>
                <a:srgbClr val="990000"/>
              </a:buClr>
              <a:buSzPct val="75000"/>
              <a:buFont typeface="Wingdings" pitchFamily="2" charset="2"/>
              <a:buChar char="§"/>
            </a:pPr>
            <a:r>
              <a:rPr lang="en-US" sz="1600" dirty="0" smtClean="0"/>
              <a:t>Based on the outcomes of the Pre-implementation phase, </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Discuss who will do what, and create a roles and responsibilities matrix, including contact information and whether anyone has any major absences planned</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Prepare for and conduct the Kickoff meeting (next several slides)</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Hold a Project Planning Workshop</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This is very important, but should be for “project manager types” only</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Prepare templates for other documents needed for ongoing management</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Issue Tracking </a:t>
            </a:r>
          </a:p>
          <a:p>
            <a:pPr marL="1092200" lvl="2" indent="-177800" eaLnBrk="0" hangingPunct="0">
              <a:lnSpc>
                <a:spcPct val="90000"/>
              </a:lnSpc>
              <a:spcBef>
                <a:spcPct val="50000"/>
              </a:spcBef>
              <a:buClr>
                <a:srgbClr val="990000"/>
              </a:buClr>
              <a:buSzPct val="75000"/>
              <a:buFont typeface="Wingdings" pitchFamily="2" charset="2"/>
              <a:buChar char="§"/>
            </a:pPr>
            <a:r>
              <a:rPr lang="en-US" sz="1600" dirty="0" smtClean="0"/>
              <a:t>Status Reporting</a:t>
            </a:r>
          </a:p>
          <a:p>
            <a:pPr marL="635000" lvl="1" indent="-177800" eaLnBrk="0" hangingPunct="0">
              <a:lnSpc>
                <a:spcPct val="90000"/>
              </a:lnSpc>
              <a:spcBef>
                <a:spcPct val="50000"/>
              </a:spcBef>
              <a:buClr>
                <a:srgbClr val="990000"/>
              </a:buClr>
              <a:buSzPct val="75000"/>
              <a:buFont typeface="Wingdings" pitchFamily="2" charset="2"/>
              <a:buChar char="§"/>
            </a:pPr>
            <a:r>
              <a:rPr lang="en-US" sz="1600" dirty="0" smtClean="0"/>
              <a:t>Hold analysis meetings as required</a:t>
            </a:r>
          </a:p>
          <a:p>
            <a:pPr marL="635000" lvl="1" indent="-177800" eaLnBrk="0" hangingPunct="0">
              <a:lnSpc>
                <a:spcPct val="90000"/>
              </a:lnSpc>
              <a:spcBef>
                <a:spcPct val="50000"/>
              </a:spcBef>
              <a:buClr>
                <a:srgbClr val="990000"/>
              </a:buClr>
              <a:buSzPct val="75000"/>
              <a:buFont typeface="Wingdings" pitchFamily="2" charset="2"/>
              <a:buChar char="§"/>
            </a:pPr>
            <a:endParaRPr lang="en-US" sz="1600" dirty="0"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 Contract Management Implementation   &amp;quot;&quot;/&gt;&lt;property id=&quot;20307&quot; value=&quot;257&quot;/&gt;&lt;/object&gt;&lt;object type=&quot;3&quot; unique_id=&quot;10004&quot;&gt;&lt;property id=&quot;20148&quot; value=&quot;5&quot;/&gt;&lt;property id=&quot;20300&quot; value=&quot;Slide 22 - &amp;quot;Project Recommendations&amp;quot;&quot;/&gt;&lt;property id=&quot;20307&quot; value=&quot;261&quot;/&gt;&lt;/object&gt;&lt;object type=&quot;3&quot; unique_id=&quot;10005&quot;&gt;&lt;property id=&quot;20148&quot; value=&quot;5&quot;/&gt;&lt;property id=&quot;20300&quot; value=&quot;Slide 28 - &amp;quot;Risk Considerations to Be Managed &amp;quot;&quot;/&gt;&lt;property id=&quot;20307&quot; value=&quot;267&quot;/&gt;&lt;/object&gt;&lt;object type=&quot;3&quot; unique_id=&quot;10006&quot;&gt;&lt;property id=&quot;20148&quot; value=&quot;5&quot;/&gt;&lt;property id=&quot;20300&quot; value=&quot;Slide 29 - &amp;quot;Implementation – Key Decisions&amp;quot;&quot;/&gt;&lt;property id=&quot;20307&quot; value=&quot;268&quot;/&gt;&lt;/object&gt;&lt;object type=&quot;3&quot; unique_id=&quot;10007&quot;&gt;&lt;property id=&quot;20148&quot; value=&quot;5&quot;/&gt;&lt;property id=&quot;20300&quot; value=&quot;Slide 30&quot;/&gt;&lt;property id=&quot;20307&quot; value=&quot;262&quot;/&gt;&lt;/object&gt;&lt;object type=&quot;3&quot; unique_id=&quot;10008&quot;&gt;&lt;property id=&quot;20148&quot; value=&quot;5&quot;/&gt;&lt;property id=&quot;20300&quot; value=&quot;Slide 31 - &amp;quot;Program Strategy-Objectives and Deliverables&amp;quot;&quot;/&gt;&lt;property id=&quot;20307&quot; value=&quot;260&quot;/&gt;&lt;/object&gt;&lt;object type=&quot;3&quot; unique_id=&quot;10009&quot;&gt;&lt;property id=&quot;20148&quot; value=&quot;5&quot;/&gt;&lt;property id=&quot;20300&quot; value=&quot;Slide 32 - &amp;quot;Program Strategy-Keys to Success&amp;quot;&quot;/&gt;&lt;property id=&quot;20307&quot; value=&quot;269&quot;/&gt;&lt;/object&gt;&lt;object type=&quot;3&quot; unique_id=&quot;10010&quot;&gt;&lt;property id=&quot;20148&quot; value=&quot;5&quot;/&gt;&lt;property id=&quot;20300&quot; value=&quot;Slide 33 - &amp;quot;Implementation:   Objectives &amp;amp; Deliverables&amp;quot;&quot;/&gt;&lt;property id=&quot;20307&quot; value=&quot;270&quot;/&gt;&lt;/object&gt;&lt;object type=&quot;3&quot; unique_id=&quot;10011&quot;&gt;&lt;property id=&quot;20148&quot; value=&quot;5&quot;/&gt;&lt;property id=&quot;20300&quot; value=&quot;Slide 35 - &amp;quot;Implementation-Objectives &amp;amp; Deliverables&amp;quot;&quot;/&gt;&lt;property id=&quot;20307&quot; value=&quot;272&quot;/&gt;&lt;/object&gt;&lt;object type=&quot;3&quot; unique_id=&quot;10012&quot;&gt;&lt;property id=&quot;20148&quot; value=&quot;5&quot;/&gt;&lt;property id=&quot;20300&quot; value=&quot;Slide 36 - &amp;quot;Implementation – Keys to Success&amp;quot;&quot;/&gt;&lt;property id=&quot;20307&quot; value=&quot;271&quot;/&gt;&lt;/object&gt;&lt;object type=&quot;3&quot; unique_id=&quot;10013&quot;&gt;&lt;property id=&quot;20148&quot; value=&quot;5&quot;/&gt;&lt;property id=&quot;20300&quot; value=&quot;Slide 37 - &amp;quot;Analyze &amp;amp; Design – Objectives &amp;amp; Deliverables&amp;quot;&quot;/&gt;&lt;property id=&quot;20307&quot; value=&quot;273&quot;/&gt;&lt;/object&gt;&lt;object type=&quot;3&quot; unique_id=&quot;10014&quot;&gt;&lt;property id=&quot;20148&quot; value=&quot;5&quot;/&gt;&lt;property id=&quot;20300&quot; value=&quot;Slide 38 - &amp;quot;Analyze &amp;amp; Design – Objectives &amp;amp; Deliverables cont&amp;quot;&quot;/&gt;&lt;property id=&quot;20307&quot; value=&quot;274&quot;/&gt;&lt;/object&gt;&lt;object type=&quot;3&quot; unique_id=&quot;10015&quot;&gt;&lt;property id=&quot;20148&quot; value=&quot;5&quot;/&gt;&lt;property id=&quot;20300&quot; value=&quot;Slide 39 - &amp;quot;Analyze &amp;amp; Design – Keys to Success&amp;quot;&quot;/&gt;&lt;property id=&quot;20307&quot; value=&quot;275&quot;/&gt;&lt;/object&gt;&lt;object type=&quot;3&quot; unique_id=&quot;10016&quot;&gt;&lt;property id=&quot;20148&quot; value=&quot;5&quot;/&gt;&lt;property id=&quot;20300&quot; value=&quot;Slide 40 - &amp;quot;Build/Configure-Objectives &amp;amp; Deliverables&amp;quot;&quot;/&gt;&lt;property id=&quot;20307&quot; value=&quot;276&quot;/&gt;&lt;/object&gt;&lt;object type=&quot;3&quot; unique_id=&quot;10017&quot;&gt;&lt;property id=&quot;20148&quot; value=&quot;5&quot;/&gt;&lt;property id=&quot;20300&quot; value=&quot;Slide 41 - &amp;quot;Build/Configure-Objectives &amp;amp;  Deliverables&amp;quot;&quot;/&gt;&lt;property id=&quot;20307&quot; value=&quot;277&quot;/&gt;&lt;/object&gt;&lt;object type=&quot;3&quot; unique_id=&quot;10018&quot;&gt;&lt;property id=&quot;20148&quot; value=&quot;5&quot;/&gt;&lt;property id=&quot;20300&quot; value=&quot;Slide 42 - &amp;quot;Build/Configure-Keys to Success&amp;quot;&quot;/&gt;&lt;property id=&quot;20307&quot; value=&quot;279&quot;/&gt;&lt;/object&gt;&lt;object type=&quot;3&quot; unique_id=&quot;10019&quot;&gt;&lt;property id=&quot;20148&quot; value=&quot;5&quot;/&gt;&lt;property id=&quot;20300&quot; value=&quot;Slide 43 - &amp;quot;Qualify/Adopt-Objectives &amp;amp; Deliverables&amp;quot;&quot;/&gt;&lt;property id=&quot;20307&quot; value=&quot;280&quot;/&gt;&lt;/object&gt;&lt;object type=&quot;3&quot; unique_id=&quot;10020&quot;&gt;&lt;property id=&quot;20148&quot; value=&quot;5&quot;/&gt;&lt;property id=&quot;20300&quot; value=&quot;Slide 44 - &amp;quot;Qualify/Adopt-Keys to Success&amp;quot;&quot;/&gt;&lt;property id=&quot;20307&quot; value=&quot;278&quot;/&gt;&lt;/object&gt;&lt;object type=&quot;3&quot; unique_id=&quot;10021&quot;&gt;&lt;property id=&quot;20148&quot; value=&quot;5&quot;/&gt;&lt;property id=&quot;20300&quot; value=&quot;Slide 45 - &amp;quot;Implementation Checklist&amp;quot;&quot;/&gt;&lt;property id=&quot;20307&quot; value=&quot;263&quot;/&gt;&lt;/object&gt;&lt;object type=&quot;3&quot; unique_id=&quot;10904&quot;&gt;&lt;property id=&quot;20148&quot; value=&quot;5&quot;/&gt;&lt;property id=&quot;20300&quot; value=&quot;Slide 21 - &amp;quot;Issues that may arise&amp;quot;&quot;/&gt;&lt;property id=&quot;20307&quot; value=&quot;282&quot;/&gt;&lt;/object&gt;&lt;object type=&quot;3&quot; unique_id=&quot;12107&quot;&gt;&lt;property id=&quot;20148&quot; value=&quot;5&quot;/&gt;&lt;property id=&quot;20300&quot; value=&quot;Slide 23 - &amp;quot;Master Templates&amp;quot;&quot;/&gt;&lt;property id=&quot;20307&quot; value=&quot;283&quot;/&gt;&lt;/object&gt;&lt;object type=&quot;3&quot; unique_id=&quot;12429&quot;&gt;&lt;property id=&quot;20148&quot; value=&quot;5&quot;/&gt;&lt;property id=&quot;20300&quot; value=&quot;Slide 24 - &amp;quot;Master Template Notes&amp;quot;&quot;/&gt;&lt;property id=&quot;20307&quot; value=&quot;284&quot;/&gt;&lt;/object&gt;&lt;object type=&quot;3&quot; unique_id=&quot;12509&quot;&gt;&lt;property id=&quot;20148&quot; value=&quot;5&quot;/&gt;&lt;property id=&quot;20300&quot; value=&quot;Slide 34 - &amp;quot;Implementation- Objectives &amp;amp; Deliverables&amp;quot;&quot;/&gt;&lt;property id=&quot;20307&quot; value=&quot;285&quot;/&gt;&lt;/object&gt;&lt;object type=&quot;3&quot; unique_id=&quot;12807&quot;&gt;&lt;property id=&quot;20148&quot; value=&quot;5&quot;/&gt;&lt;property id=&quot;20300&quot; value=&quot;Slide 2 - &amp;quot;Implementation  Process   &amp;quot;&quot;/&gt;&lt;property id=&quot;20307&quot; value=&quot;292&quot;/&gt;&lt;/object&gt;&lt;object type=&quot;3&quot; unique_id=&quot;13927&quot;&gt;&lt;property id=&quot;20148&quot; value=&quot;5&quot;/&gt;&lt;property id=&quot;20300&quot; value=&quot;Slide 3 - &amp;quot;Client Project Team  &amp;quot;&quot;/&gt;&lt;property id=&quot;20307&quot; value=&quot;299&quot;/&gt;&lt;/object&gt;&lt;object type=&quot;3&quot; unique_id=&quot;14051&quot;&gt;&lt;property id=&quot;20148&quot; value=&quot;5&quot;/&gt;&lt;property id=&quot;20300&quot; value=&quot;Slide 4 - &amp;quot;Client Project Team, cont.  &amp;quot;&quot;/&gt;&lt;property id=&quot;20307&quot; value=&quot;300&quot;/&gt;&lt;/object&gt;&lt;object type=&quot;3&quot; unique_id=&quot;14217&quot;&gt;&lt;property id=&quot;20148&quot; value=&quot;5&quot;/&gt;&lt;property id=&quot;20300&quot; value=&quot;Slide 5 - &amp;quot;Emptoris PSO / Partner Project Team  &amp;quot;&quot;/&gt;&lt;property id=&quot;20307&quot; value=&quot;301&quot;/&gt;&lt;/object&gt;&lt;object type=&quot;3&quot; unique_id=&quot;14218&quot;&gt;&lt;property id=&quot;20148&quot; value=&quot;5&quot;/&gt;&lt;property id=&quot;20300&quot; value=&quot;Slide 6 - &amp;quot;Emptoris PSO / Partner Project Team, cont.  &amp;quot;&quot;/&gt;&lt;property id=&quot;20307&quot; value=&quot;302&quot;/&gt;&lt;/object&gt;&lt;object type=&quot;3&quot; unique_id=&quot;15048&quot;&gt;&lt;property id=&quot;20148&quot; value=&quot;5&quot;/&gt;&lt;property id=&quot;20300&quot; value=&quot;Slide 7 - &amp;quot;Pre-Implementation Phase  &amp;quot;&quot;/&gt;&lt;property id=&quot;20307&quot; value=&quot;305&quot;/&gt;&lt;/object&gt;&lt;object type=&quot;3&quot; unique_id=&quot;15050&quot;&gt;&lt;property id=&quot;20148&quot; value=&quot;5&quot;/&gt;&lt;property id=&quot;20300&quot; value=&quot;Slide 18 - &amp;quot;Design Phase  &amp;quot;&quot;/&gt;&lt;property id=&quot;20307&quot; value=&quot;309&quot;/&gt;&lt;/object&gt;&lt;object type=&quot;3&quot; unique_id=&quot;15051&quot;&gt;&lt;property id=&quot;20148&quot; value=&quot;5&quot;/&gt;&lt;property id=&quot;20300&quot; value=&quot;Slide 19 - &amp;quot;Build Phase  &amp;quot;&quot;/&gt;&lt;property id=&quot;20307&quot; value=&quot;310&quot;/&gt;&lt;/object&gt;&lt;object type=&quot;3&quot; unique_id=&quot;15052&quot;&gt;&lt;property id=&quot;20148&quot; value=&quot;5&quot;/&gt;&lt;property id=&quot;20300&quot; value=&quot;Slide 20 - &amp;quot;Qualify (Deploy) Phase  &amp;quot;&quot;/&gt;&lt;property id=&quot;20307&quot; value=&quot;308&quot;/&gt;&lt;/object&gt;&lt;object type=&quot;3&quot; unique_id=&quot;15053&quot;&gt;&lt;property id=&quot;20148&quot; value=&quot;5&quot;/&gt;&lt;property id=&quot;20300&quot; value=&quot;Slide 27 - &amp;quot;Backup Slides&amp;quot;&quot;/&gt;&lt;property id=&quot;20307&quot; value=&quot;304&quot;/&gt;&lt;/object&gt;&lt;object type=&quot;3&quot; unique_id=&quot;15500&quot;&gt;&lt;property id=&quot;20148&quot; value=&quot;5&quot;/&gt;&lt;property id=&quot;20300&quot; value=&quot;Slide 10 - &amp;quot;Client Kickoff Meeting  &amp;quot;&quot;/&gt;&lt;property id=&quot;20307&quot; value=&quot;311&quot;/&gt;&lt;/object&gt;&lt;object type=&quot;3&quot; unique_id=&quot;15501&quot;&gt;&lt;property id=&quot;20148&quot; value=&quot;5&quot;/&gt;&lt;property id=&quot;20300&quot; value=&quot;Slide 11 - &amp;quot;Client Kickoff Meeting, cont.  &amp;quot;&quot;/&gt;&lt;property id=&quot;20307&quot; value=&quot;312&quot;/&gt;&lt;/object&gt;&lt;object type=&quot;3&quot; unique_id=&quot;15502&quot;&gt;&lt;property id=&quot;20148&quot; value=&quot;5&quot;/&gt;&lt;property id=&quot;20300&quot; value=&quot;Slide 12 - &amp;quot;Client Kickoff Meeting, cont.  &amp;quot;&quot;/&gt;&lt;property id=&quot;20307&quot; value=&quot;313&quot;/&gt;&lt;/object&gt;&lt;object type=&quot;3&quot; unique_id=&quot;15503&quot;&gt;&lt;property id=&quot;20148&quot; value=&quot;5&quot;/&gt;&lt;property id=&quot;20300&quot; value=&quot;Slide 13 - &amp;quot;Kickoff / Project Scope  &amp;quot;&quot;/&gt;&lt;property id=&quot;20307&quot; value=&quot;314&quot;/&gt;&lt;/object&gt;&lt;object type=&quot;3&quot; unique_id=&quot;15504&quot;&gt;&lt;property id=&quot;20148&quot; value=&quot;5&quot;/&gt;&lt;property id=&quot;20300&quot; value=&quot;Slide 14 - &amp;quot;Client Kickoff Meeting, cont.  &amp;quot;&quot;/&gt;&lt;property id=&quot;20307&quot; value=&quot;315&quot;/&gt;&lt;/object&gt;&lt;object type=&quot;3&quot; unique_id=&quot;15505&quot;&gt;&lt;property id=&quot;20148&quot; value=&quot;5&quot;/&gt;&lt;property id=&quot;20300&quot; value=&quot;Slide 15 - &amp;quot;Client Kickoff Meeting, cont.  &amp;quot;&quot;/&gt;&lt;property id=&quot;20307&quot; value=&quot;316&quot;/&gt;&lt;/object&gt;&lt;object type=&quot;3&quot; unique_id=&quot;15826&quot;&gt;&lt;property id=&quot;20148&quot; value=&quot;5&quot;/&gt;&lt;property id=&quot;20300&quot; value=&quot;Slide 9 - &amp;quot;Analyze Phase  &amp;quot;&quot;/&gt;&lt;property id=&quot;20307&quot; value=&quot;317&quot;/&gt;&lt;/object&gt;&lt;object type=&quot;3&quot; unique_id=&quot;15827&quot;&gt;&lt;property id=&quot;20148&quot; value=&quot;5&quot;/&gt;&lt;property id=&quot;20300&quot; value=&quot;Slide 16 - &amp;quot;Analyze Phase: Specific Topics  &amp;quot;&quot;/&gt;&lt;property id=&quot;20307&quot; value=&quot;318&quot;/&gt;&lt;/object&gt;&lt;object type=&quot;3&quot; unique_id=&quot;16369&quot;&gt;&lt;property id=&quot;20148&quot; value=&quot;5&quot;/&gt;&lt;property id=&quot;20300&quot; value=&quot;Slide 17 - &amp;quot;Analyze Phase: Specific Topics, cont.  &amp;quot;&quot;/&gt;&lt;property id=&quot;20307&quot; value=&quot;319&quot;/&gt;&lt;/object&gt;&lt;object type=&quot;3&quot; unique_id=&quot;16739&quot;&gt;&lt;property id=&quot;20148&quot; value=&quot;5&quot;/&gt;&lt;property id=&quot;20300&quot; value=&quot;Slide 25 - &amp;quot;Conclusion&amp;quot;&quot;/&gt;&lt;property id=&quot;20307&quot; value=&quot;320&quot;/&gt;&lt;/object&gt;&lt;object type=&quot;3&quot; unique_id=&quot;16740&quot;&gt;&lt;property id=&quot;20148&quot; value=&quot;5&quot;/&gt;&lt;property id=&quot;20300&quot; value=&quot;Slide 26 - &amp;quot;Questions?&amp;quot;&quot;/&gt;&lt;property id=&quot;20307&quot; value=&quot;321&quot;/&gt;&lt;/object&gt;&lt;object type=&quot;3&quot; unique_id=&quot;29556&quot;&gt;&lt;property id=&quot;20148&quot; value=&quot;5&quot;/&gt;&lt;property id=&quot;20300&quot; value=&quot;Slide 8 - &amp;quot;Pre-Implementation Phase, cont.  &amp;quot;&quot;/&gt;&lt;property id=&quot;20307&quot; value=&quot;322&quot;/&gt;&lt;/object&gt;&lt;/object&gt;&lt;object type=&quot;8&quot; unique_id=&quot;10046&quot;&gt;&lt;/object&gt;&lt;/object&gt;&lt;/database&gt;"/>
  <p:tag name="SECTOMILLISECCONVERTED" val="1"/>
</p:tagLst>
</file>

<file path=ppt/theme/theme1.xml><?xml version="1.0" encoding="utf-8"?>
<a:theme xmlns:a="http://schemas.openxmlformats.org/drawingml/2006/main" name="IBM 2012">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2012</Template>
  <TotalTime>2638</TotalTime>
  <Words>4976</Words>
  <Application>Microsoft Office PowerPoint</Application>
  <PresentationFormat>On-screen Show (4:3)</PresentationFormat>
  <Paragraphs>1011</Paragraphs>
  <Slides>45</Slides>
  <Notes>4</Notes>
  <HiddenSlides>3</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IBM 2012</vt:lpstr>
      <vt:lpstr> Contract Management Implementation   </vt:lpstr>
      <vt:lpstr>Implementation  Process   </vt:lpstr>
      <vt:lpstr>Client Project Team  </vt:lpstr>
      <vt:lpstr>Client Project Team, cont.  </vt:lpstr>
      <vt:lpstr>Emptoris PSO / Partner Project Team  </vt:lpstr>
      <vt:lpstr>Emptoris PSO / Partner Project Team, cont.  </vt:lpstr>
      <vt:lpstr>Pre-Implementation Phase  </vt:lpstr>
      <vt:lpstr>Pre-Implementation Phase, cont.  </vt:lpstr>
      <vt:lpstr>Analyze Phase  </vt:lpstr>
      <vt:lpstr>Client Kickoff Meeting  </vt:lpstr>
      <vt:lpstr>Client Kickoff Meeting, cont.  </vt:lpstr>
      <vt:lpstr>Client Kickoff Meeting, cont.  </vt:lpstr>
      <vt:lpstr>Kickoff / Project Scope  </vt:lpstr>
      <vt:lpstr>Client Kickoff Meeting, cont.  </vt:lpstr>
      <vt:lpstr>Client Kickoff Meeting, cont.  </vt:lpstr>
      <vt:lpstr>Analyze Phase: Specific Topics  </vt:lpstr>
      <vt:lpstr>Analyze Phase: Specific Topics, cont.  </vt:lpstr>
      <vt:lpstr>Design Phase  </vt:lpstr>
      <vt:lpstr>Build Phase  </vt:lpstr>
      <vt:lpstr>Qualify (Deploy) Phase  </vt:lpstr>
      <vt:lpstr>Issues that may arise</vt:lpstr>
      <vt:lpstr>Project Recommendations</vt:lpstr>
      <vt:lpstr>Master Templates</vt:lpstr>
      <vt:lpstr>Master Template Notes</vt:lpstr>
      <vt:lpstr>Conclusion</vt:lpstr>
      <vt:lpstr>Questions?</vt:lpstr>
      <vt:lpstr>Backup Slides</vt:lpstr>
      <vt:lpstr>Risk Considerations to Be Managed </vt:lpstr>
      <vt:lpstr>Implementation – Key Decisions</vt:lpstr>
      <vt:lpstr>Slide 30</vt:lpstr>
      <vt:lpstr>Program Strategy-Objectives and Deliverables</vt:lpstr>
      <vt:lpstr>Program Strategy-Keys to Success</vt:lpstr>
      <vt:lpstr>Implementation:   Objectives &amp; Deliverables</vt:lpstr>
      <vt:lpstr>Implementation- Objectives &amp; Deliverables</vt:lpstr>
      <vt:lpstr>Implementation-Objectives &amp; Deliverables</vt:lpstr>
      <vt:lpstr>Implementation – Keys to Success</vt:lpstr>
      <vt:lpstr>Analyze &amp; Design – Objectives &amp; Deliverables</vt:lpstr>
      <vt:lpstr>Analyze &amp; Design – Objectives &amp; Deliverables cont</vt:lpstr>
      <vt:lpstr>Analyze &amp; Design – Keys to Success</vt:lpstr>
      <vt:lpstr>Build/Configure-Objectives &amp; Deliverables</vt:lpstr>
      <vt:lpstr>Build/Configure-Objectives &amp;  Deliverables</vt:lpstr>
      <vt:lpstr>Build/Configure-Keys to Success</vt:lpstr>
      <vt:lpstr>Qualify/Adopt-Objectives &amp; Deliverables</vt:lpstr>
      <vt:lpstr>Qualify/Adopt-Keys to Success</vt:lpstr>
      <vt:lpstr>Implementation Checklist</vt:lpstr>
    </vt:vector>
  </TitlesOfParts>
  <Company>IBM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Camp -  Master Files: Products, Price List, Currencies, Relationship Types</dc:title>
  <dc:creator>buskecj</dc:creator>
  <dc:description>This document was prepared utilizing v9 documentation</dc:description>
  <cp:lastModifiedBy>IBM_ADMIN</cp:lastModifiedBy>
  <cp:revision>192</cp:revision>
  <dcterms:created xsi:type="dcterms:W3CDTF">2012-11-26T17:26:11Z</dcterms:created>
  <dcterms:modified xsi:type="dcterms:W3CDTF">2013-10-22T22:51:13Z</dcterms:modified>
</cp:coreProperties>
</file>