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86" r:id="rId5"/>
    <p:sldId id="293" r:id="rId6"/>
    <p:sldId id="304" r:id="rId7"/>
    <p:sldId id="294" r:id="rId8"/>
    <p:sldId id="305" r:id="rId9"/>
    <p:sldId id="287" r:id="rId10"/>
    <p:sldId id="291" r:id="rId11"/>
    <p:sldId id="292" r:id="rId12"/>
    <p:sldId id="295" r:id="rId13"/>
    <p:sldId id="299" r:id="rId14"/>
    <p:sldId id="303" r:id="rId15"/>
    <p:sldId id="301" r:id="rId16"/>
    <p:sldId id="302" r:id="rId17"/>
    <p:sldId id="288" r:id="rId18"/>
    <p:sldId id="289" r:id="rId19"/>
    <p:sldId id="284" r:id="rId20"/>
    <p:sldId id="285" r:id="rId21"/>
    <p:sldId id="279" r:id="rId22"/>
    <p:sldId id="276" r:id="rId23"/>
    <p:sldId id="278" r:id="rId24"/>
    <p:sldId id="297" r:id="rId25"/>
    <p:sldId id="298" r:id="rId26"/>
    <p:sldId id="300" r:id="rId27"/>
    <p:sldId id="274" r:id="rId28"/>
    <p:sldId id="275" r:id="rId29"/>
    <p:sldId id="280" r:id="rId30"/>
    <p:sldId id="290" r:id="rId31"/>
    <p:sldId id="296" r:id="rId32"/>
    <p:sldId id="262"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autoAdjust="0"/>
    <p:restoredTop sz="94634" autoAdjust="0"/>
  </p:normalViewPr>
  <p:slideViewPr>
    <p:cSldViewPr>
      <p:cViewPr varScale="1">
        <p:scale>
          <a:sx n="118" d="100"/>
          <a:sy n="118" d="100"/>
        </p:scale>
        <p:origin x="-120" y="-120"/>
      </p:cViewPr>
      <p:guideLst>
        <p:guide orient="horz" pos="2160"/>
        <p:guide pos="2880"/>
      </p:guideLst>
    </p:cSldViewPr>
  </p:slideViewPr>
  <p:outlineViewPr>
    <p:cViewPr>
      <p:scale>
        <a:sx n="33" d="100"/>
        <a:sy n="33" d="100"/>
      </p:scale>
      <p:origin x="48" y="14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EA614A-800C-44B1-9AFB-B71FDD7751CD}" type="datetimeFigureOut">
              <a:rPr lang="en-US" smtClean="0"/>
              <a:pPr/>
              <a:t>10/24/2013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80DC7-7852-47B3-BD4D-2EAF8AA19F8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chap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209550"/>
            <a:ext cx="9144000" cy="7067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6" descr="R120_G137_B251-20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80400" y="624046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dirty="0"/>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atin typeface="Calibri"/>
                <a:cs typeface="Calibri"/>
              </a:defRPr>
            </a:lvl1pPr>
          </a:lstStyle>
          <a:p>
            <a:r>
              <a:rPr lang="en-US" smtClean="0"/>
              <a:t>Click to edit Master subtitle style</a:t>
            </a:r>
            <a:endParaRPr lang="en-US" dirty="0"/>
          </a:p>
        </p:txBody>
      </p:sp>
    </p:spTree>
    <p:extLst>
      <p:ext uri="{BB962C8B-B14F-4D97-AF65-F5344CB8AC3E}">
        <p14:creationId xmlns="" xmlns:p14="http://schemas.microsoft.com/office/powerpoint/2010/main" val="51764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428761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22243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424196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301918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274420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114824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20523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30493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364765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19340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6"/>
          <p:cNvSpPr>
            <a:spLocks noChangeArrowheads="1"/>
          </p:cNvSpPr>
          <p:nvPr/>
        </p:nvSpPr>
        <p:spPr bwMode="black">
          <a:xfrm>
            <a:off x="3657600" y="6537325"/>
            <a:ext cx="1371600" cy="184150"/>
          </a:xfrm>
          <a:prstGeom prst="rect">
            <a:avLst/>
          </a:prstGeom>
          <a:noFill/>
          <a:ln w="9525">
            <a:noFill/>
            <a:miter lim="800000"/>
            <a:headEnd/>
            <a:tailEnd/>
          </a:ln>
        </p:spPr>
        <p:txBody>
          <a:bodyPr lIns="92075" tIns="46038" rIns="92075" bIns="46038"/>
          <a:lstStyle/>
          <a:p>
            <a:pPr algn="r">
              <a:lnSpc>
                <a:spcPct val="100000"/>
              </a:lnSpc>
              <a:defRPr/>
            </a:pPr>
            <a:r>
              <a:rPr lang="en-US" sz="800" dirty="0">
                <a:solidFill>
                  <a:schemeClr val="tx1"/>
                </a:solidFill>
                <a:latin typeface="Arial" charset="0"/>
                <a:ea typeface="ＭＳ Ｐゴシック" pitchFamily="34" charset="-128"/>
              </a:rPr>
              <a:t>© </a:t>
            </a:r>
            <a:r>
              <a:rPr lang="en-US" sz="800" dirty="0" smtClean="0">
                <a:solidFill>
                  <a:schemeClr val="tx1"/>
                </a:solidFill>
                <a:latin typeface="Arial" charset="0"/>
                <a:ea typeface="ＭＳ Ｐゴシック" pitchFamily="34" charset="-128"/>
              </a:rPr>
              <a:t>2013 </a:t>
            </a:r>
            <a:r>
              <a:rPr lang="en-US" sz="800" dirty="0">
                <a:solidFill>
                  <a:schemeClr val="tx1"/>
                </a:solidFill>
                <a:latin typeface="Arial" charset="0"/>
                <a:ea typeface="ＭＳ Ｐゴシック" pitchFamily="34" charset="-128"/>
              </a:rPr>
              <a:t>IBM Corporation</a:t>
            </a:r>
            <a:endParaRPr lang="en-US" sz="1800" dirty="0">
              <a:solidFill>
                <a:schemeClr val="tx1"/>
              </a:solidFill>
              <a:latin typeface="Arial" charset="0"/>
              <a:ea typeface="ＭＳ Ｐゴシック" pitchFamily="34" charset="-128"/>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latin typeface="Arial" pitchFamily="34" charset="0"/>
                <a:ea typeface="ＭＳ Ｐゴシック" pitchFamily="34" charset="-128"/>
                <a:cs typeface="Arial" pitchFamily="34" charset="0"/>
              </a:defRPr>
            </a:lvl1pPr>
          </a:lstStyle>
          <a:p>
            <a:fld id="{56A77C2D-A651-4976-AE18-F0033F99DF3E}" type="slidenum">
              <a:rPr lang="en-US" smtClean="0"/>
              <a:pPr/>
              <a:t>‹#›</a:t>
            </a:fld>
            <a:endParaRPr lang="en-US" dirty="0"/>
          </a:p>
        </p:txBody>
      </p:sp>
      <p:pic>
        <p:nvPicPr>
          <p:cNvPr id="1029" name="Picture 10" descr="R120_G137_B251-200"/>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12" descr="PPT_interio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1905000" cy="1166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13"/>
          <p:cNvSpPr>
            <a:spLocks noGrp="1" noChangeArrowheads="1"/>
          </p:cNvSpPr>
          <p:nvPr>
            <p:ph type="title"/>
          </p:nvPr>
        </p:nvSpPr>
        <p:spPr bwMode="auto">
          <a:xfrm>
            <a:off x="1798638" y="198438"/>
            <a:ext cx="6354762" cy="639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cs typeface="+mj-cs"/>
        </a:defRPr>
      </a:lvl1pPr>
      <a:lvl2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2pPr>
      <a:lvl3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3pPr>
      <a:lvl4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4pPr>
      <a:lvl5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ct val="50000"/>
        </a:spcBef>
        <a:spcAft>
          <a:spcPct val="0"/>
        </a:spcAft>
        <a:buClr>
          <a:schemeClr val="tx1"/>
        </a:buClr>
        <a:buFont typeface="Wingdings" pitchFamily="2" charset="2"/>
        <a:buChar char="§"/>
        <a:defRPr sz="1600">
          <a:solidFill>
            <a:schemeClr val="tx1"/>
          </a:solidFill>
          <a:latin typeface="Calibri" pitchFamily="34" charset="0"/>
          <a:ea typeface="MS PGothic" pitchFamily="34" charset="-128"/>
          <a:cs typeface="+mn-cs"/>
        </a:defRPr>
      </a:lvl1pPr>
      <a:lvl2pPr marL="509588" indent="-163513" algn="l" rtl="0" eaLnBrk="1" fontAlgn="base" hangingPunct="1">
        <a:spcBef>
          <a:spcPct val="0"/>
        </a:spcBef>
        <a:spcAft>
          <a:spcPct val="0"/>
        </a:spcAft>
        <a:buClr>
          <a:schemeClr val="tx1"/>
        </a:buClr>
        <a:buFont typeface="Arial" pitchFamily="34" charset="0"/>
        <a:buChar char="–"/>
        <a:defRPr sz="1600">
          <a:solidFill>
            <a:schemeClr val="tx1"/>
          </a:solidFill>
          <a:latin typeface="Calibri" pitchFamily="34" charset="0"/>
          <a:ea typeface="MS PGothic" pitchFamily="34" charset="-128"/>
        </a:defRPr>
      </a:lvl2pPr>
      <a:lvl3pPr marL="855663" indent="-173038" algn="l" rtl="0" eaLnBrk="1" fontAlgn="base" hangingPunct="1">
        <a:spcBef>
          <a:spcPct val="0"/>
        </a:spcBef>
        <a:spcAft>
          <a:spcPct val="0"/>
        </a:spcAft>
        <a:buClr>
          <a:schemeClr val="tx1"/>
        </a:buClr>
        <a:buChar char="•"/>
        <a:defRPr sz="1600">
          <a:solidFill>
            <a:schemeClr val="tx1"/>
          </a:solidFill>
          <a:latin typeface="Calibri" pitchFamily="34" charset="0"/>
          <a:ea typeface="MS PGothic" pitchFamily="34" charset="-128"/>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895600" y="1981200"/>
            <a:ext cx="6003925" cy="1809750"/>
          </a:xfrm>
        </p:spPr>
        <p:txBody>
          <a:bodyPr/>
          <a:lstStyle/>
          <a:p>
            <a:r>
              <a:rPr lang="en-US" sz="2400" dirty="0" smtClean="0">
                <a:latin typeface="Calibri" pitchFamily="34" charset="0"/>
              </a:rPr>
              <a:t>Sourcing: Concepts and Terminology</a:t>
            </a:r>
            <a:br>
              <a:rPr lang="en-US" sz="2400" dirty="0" smtClean="0">
                <a:latin typeface="Calibri" pitchFamily="34" charset="0"/>
              </a:rPr>
            </a:br>
            <a:r>
              <a:rPr lang="en-US" sz="2400" dirty="0" smtClean="0">
                <a:latin typeface="Calibri" pitchFamily="34" charset="0"/>
              </a:rPr>
              <a:t/>
            </a:r>
            <a:br>
              <a:rPr lang="en-US" sz="2400" dirty="0" smtClean="0">
                <a:latin typeface="Calibri" pitchFamily="34" charset="0"/>
              </a:rPr>
            </a:br>
            <a:r>
              <a:rPr lang="en-US" sz="2400" dirty="0" smtClean="0">
                <a:latin typeface="Calibri" pitchFamily="34" charset="0"/>
              </a:rPr>
              <a:t/>
            </a:r>
            <a:br>
              <a:rPr lang="en-US" sz="2400" dirty="0" smtClean="0">
                <a:latin typeface="Calibri" pitchFamily="34" charset="0"/>
              </a:rPr>
            </a:br>
            <a:endParaRPr lang="en-US" sz="1800" dirty="0" smtClean="0">
              <a:latin typeface="Calibri" pitchFamily="34" charset="0"/>
            </a:endParaRPr>
          </a:p>
        </p:txBody>
      </p:sp>
      <p:sp>
        <p:nvSpPr>
          <p:cNvPr id="5123" name="Rectangle 4"/>
          <p:cNvSpPr>
            <a:spLocks noChangeArrowheads="1"/>
          </p:cNvSpPr>
          <p:nvPr/>
        </p:nvSpPr>
        <p:spPr bwMode="auto">
          <a:xfrm>
            <a:off x="4257675" y="5305425"/>
            <a:ext cx="4705350" cy="707886"/>
          </a:xfrm>
          <a:prstGeom prst="rect">
            <a:avLst/>
          </a:prstGeom>
          <a:noFill/>
          <a:ln w="12700">
            <a:noFill/>
            <a:miter lim="800000"/>
            <a:headEnd/>
            <a:tailEnd/>
          </a:ln>
        </p:spPr>
        <p:txBody>
          <a:bodyPr>
            <a:spAutoFit/>
          </a:bodyPr>
          <a:lstStyle/>
          <a:p>
            <a:pPr algn="r"/>
            <a:r>
              <a:rPr lang="en-US" sz="2400" dirty="0">
                <a:latin typeface="Verdana" pitchFamily="34" charset="0"/>
              </a:rPr>
              <a:t/>
            </a:r>
            <a:br>
              <a:rPr lang="en-US" sz="2400" dirty="0">
                <a:latin typeface="Verdana" pitchFamily="34" charset="0"/>
              </a:rPr>
            </a:br>
            <a:r>
              <a:rPr lang="en-US" sz="1600" dirty="0" smtClean="0">
                <a:latin typeface="Verdana" pitchFamily="34" charset="0"/>
              </a:rPr>
              <a:t>August, 2013</a:t>
            </a:r>
            <a:endParaRPr lang="en-US" sz="1600" dirty="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a:t>
            </a:r>
            <a:r>
              <a:rPr lang="en-US" sz="4000" dirty="0" smtClean="0"/>
              <a:t>Users, Contacts, Roles, cont.</a:t>
            </a:r>
            <a:endParaRPr lang="en-US" sz="4000" dirty="0"/>
          </a:p>
        </p:txBody>
      </p:sp>
      <p:sp>
        <p:nvSpPr>
          <p:cNvPr id="3" name="Content Placeholder 2"/>
          <p:cNvSpPr>
            <a:spLocks noGrp="1"/>
          </p:cNvSpPr>
          <p:nvPr>
            <p:ph idx="1"/>
          </p:nvPr>
        </p:nvSpPr>
        <p:spPr>
          <a:xfrm>
            <a:off x="152400" y="685800"/>
            <a:ext cx="8686800" cy="5867400"/>
          </a:xfrm>
        </p:spPr>
        <p:txBody>
          <a:bodyPr/>
          <a:lstStyle/>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r>
              <a:rPr lang="en-US" sz="2000" dirty="0" smtClean="0">
                <a:latin typeface="Calibri" pitchFamily="34" charset="0"/>
                <a:ea typeface="ＭＳ Ｐゴシック" pitchFamily="34" charset="-128"/>
                <a:cs typeface="Calibri" pitchFamily="34" charset="0"/>
              </a:rPr>
              <a:t>There are two aspects of Roles in Sourcing:  </a:t>
            </a:r>
          </a:p>
          <a:p>
            <a:pPr marL="803275" lvl="1" indent="-457200">
              <a:buFont typeface="+mj-lt"/>
              <a:buAutoNum type="arabicPeriod"/>
            </a:pPr>
            <a:r>
              <a:rPr lang="en-US" sz="2000" dirty="0" smtClean="0">
                <a:latin typeface="Calibri" pitchFamily="34" charset="0"/>
                <a:ea typeface="ＭＳ Ｐゴシック" pitchFamily="34" charset="-128"/>
                <a:cs typeface="Calibri" pitchFamily="34" charset="0"/>
              </a:rPr>
              <a:t>System roles (set in User Profile; see next slide)</a:t>
            </a:r>
          </a:p>
          <a:p>
            <a:pPr marL="803275" lvl="1" indent="-457200">
              <a:buFont typeface="+mj-lt"/>
              <a:buAutoNum type="arabicPeriod"/>
            </a:pPr>
            <a:r>
              <a:rPr lang="en-US" sz="2000" dirty="0" smtClean="0">
                <a:latin typeface="Calibri" pitchFamily="34" charset="0"/>
                <a:ea typeface="ＭＳ Ｐゴシック" pitchFamily="34" charset="-128"/>
              </a:rPr>
              <a:t>Buyer Team roles in the context of a specific Event:</a:t>
            </a:r>
          </a:p>
          <a:p>
            <a:pPr lvl="2"/>
            <a:r>
              <a:rPr lang="en-US" dirty="0" smtClean="0"/>
              <a:t>Lead / Host (abbreviated as L):  creator of the event; has full permissions</a:t>
            </a:r>
          </a:p>
          <a:p>
            <a:pPr lvl="2"/>
            <a:r>
              <a:rPr lang="en-US" dirty="0" smtClean="0"/>
              <a:t>Member / Co-host (M):  same permissions as Lead, except can’t schedule open or close</a:t>
            </a:r>
          </a:p>
          <a:p>
            <a:pPr lvl="2"/>
            <a:r>
              <a:rPr lang="en-US" dirty="0" smtClean="0"/>
              <a:t>Observer (O):  can only monitor the event</a:t>
            </a:r>
          </a:p>
          <a:p>
            <a:pPr lvl="2"/>
            <a:r>
              <a:rPr lang="en-US" dirty="0" smtClean="0"/>
              <a:t>Scoring Member (SM):  edit/delete event, invite suppliers and buyers, plus what SO allows</a:t>
            </a:r>
            <a:endParaRPr lang="en-US" b="1" dirty="0" smtClean="0">
              <a:solidFill>
                <a:srgbClr val="FF0000"/>
              </a:solidFill>
            </a:endParaRPr>
          </a:p>
          <a:p>
            <a:pPr lvl="2"/>
            <a:r>
              <a:rPr lang="en-US" dirty="0" smtClean="0"/>
              <a:t>Scoring Observer (SO):  score or monitor the event</a:t>
            </a:r>
          </a:p>
          <a:p>
            <a:pPr lvl="2"/>
            <a:endParaRPr lang="en-US" dirty="0" smtClean="0"/>
          </a:p>
          <a:p>
            <a:r>
              <a:rPr lang="en-US" sz="2000" dirty="0" smtClean="0"/>
              <a:t>User sees different menus and has different capabilities, depending on what Role is in effect in each of the above aspects</a:t>
            </a:r>
          </a:p>
          <a:p>
            <a:r>
              <a:rPr lang="en-US" sz="2000" dirty="0" smtClean="0"/>
              <a:t>There are also </a:t>
            </a:r>
            <a:r>
              <a:rPr lang="en-US" sz="2000" u="sng" dirty="0" smtClean="0"/>
              <a:t>VSM roles</a:t>
            </a:r>
            <a:r>
              <a:rPr lang="en-US" sz="2000" dirty="0" smtClean="0"/>
              <a:t> for users, of which Administrator, Data Steward, and Category Administrator are particularly pertinent to setting up VSM for Sourcing.   </a:t>
            </a:r>
          </a:p>
          <a:p>
            <a:pPr lvl="1"/>
            <a:r>
              <a:rPr lang="en-US" sz="2000" dirty="0" smtClean="0"/>
              <a:t> ~15 VSM roles specific to Sourcing, such as “Sourcing Content Manager”, provide the VSM permissions needed for VSM tasks (Create User, etc.), that the role had via permissions in Sourcing prior to VSM being introduced.</a:t>
            </a:r>
          </a:p>
          <a:p>
            <a:pPr lvl="1">
              <a:buNone/>
            </a:pPr>
            <a:endParaRPr lang="en-US" dirty="0" smtClean="0"/>
          </a:p>
          <a:p>
            <a:pPr lvl="1"/>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a:t>
            </a:r>
            <a:r>
              <a:rPr lang="en-US" sz="4000" dirty="0" smtClean="0"/>
              <a:t>Roles, cont.</a:t>
            </a:r>
            <a:endParaRPr lang="en-US" sz="4000" dirty="0"/>
          </a:p>
        </p:txBody>
      </p:sp>
      <p:sp>
        <p:nvSpPr>
          <p:cNvPr id="3" name="Content Placeholder 2"/>
          <p:cNvSpPr>
            <a:spLocks noGrp="1"/>
          </p:cNvSpPr>
          <p:nvPr>
            <p:ph idx="1"/>
          </p:nvPr>
        </p:nvSpPr>
        <p:spPr>
          <a:xfrm>
            <a:off x="152400" y="838200"/>
            <a:ext cx="8686800" cy="5715000"/>
          </a:xfrm>
        </p:spPr>
        <p:txBody>
          <a:bodyPr/>
          <a:lstStyle/>
          <a:p>
            <a:pPr>
              <a:buNone/>
            </a:pPr>
            <a:r>
              <a:rPr lang="en-US" sz="1500" dirty="0" smtClean="0"/>
              <a:t>Sourcing supplies a number of Roles, although they might not all be configured in a particular system.  There is no way to create custom roles, but the supplied set evolved from customer usage and has proven to satisfy virtually all needs.</a:t>
            </a:r>
          </a:p>
          <a:p>
            <a:pPr>
              <a:buNone/>
            </a:pPr>
            <a:r>
              <a:rPr lang="en-US" sz="1500" dirty="0" smtClean="0"/>
              <a:t>One Role can be assigned at a time, in the user record’s Applications tab in VSM (only by Admin).</a:t>
            </a:r>
          </a:p>
          <a:p>
            <a:pPr>
              <a:buNone/>
            </a:pPr>
            <a:r>
              <a:rPr lang="en-US" sz="1500" dirty="0" smtClean="0"/>
              <a:t>Details on the most important roles are on the next slide.  For others, see the Buyer User Guide.</a:t>
            </a:r>
          </a:p>
          <a:p>
            <a:r>
              <a:rPr lang="en-US" sz="1500" b="1" dirty="0" smtClean="0"/>
              <a:t>Buyer Organization roles:</a:t>
            </a:r>
          </a:p>
          <a:p>
            <a:pPr lvl="1"/>
            <a:r>
              <a:rPr lang="en-US" sz="1500" dirty="0" smtClean="0"/>
              <a:t>Content Manager (*)</a:t>
            </a:r>
          </a:p>
          <a:p>
            <a:pPr lvl="1"/>
            <a:r>
              <a:rPr lang="en-US" sz="1500" dirty="0" smtClean="0"/>
              <a:t>Corporate Sourcing Manager (*)</a:t>
            </a:r>
          </a:p>
          <a:p>
            <a:pPr lvl="1"/>
            <a:r>
              <a:rPr lang="en-US" sz="1500" dirty="0" smtClean="0"/>
              <a:t>Divisional Sourcing Manager (*)</a:t>
            </a:r>
          </a:p>
          <a:p>
            <a:pPr lvl="1"/>
            <a:r>
              <a:rPr lang="en-US" sz="1500" dirty="0" smtClean="0"/>
              <a:t>Event Manager (*)</a:t>
            </a:r>
          </a:p>
          <a:p>
            <a:pPr lvl="1"/>
            <a:r>
              <a:rPr lang="en-US" sz="1500" dirty="0" smtClean="0"/>
              <a:t>Business Unit Manager</a:t>
            </a:r>
          </a:p>
          <a:p>
            <a:pPr lvl="1"/>
            <a:r>
              <a:rPr lang="en-US" sz="1500" dirty="0" smtClean="0"/>
              <a:t>Buyer Observer</a:t>
            </a:r>
          </a:p>
          <a:p>
            <a:pPr lvl="1"/>
            <a:r>
              <a:rPr lang="en-US" sz="1500" dirty="0" smtClean="0"/>
              <a:t>Key Commodity Manager</a:t>
            </a:r>
          </a:p>
          <a:p>
            <a:pPr lvl="1"/>
            <a:r>
              <a:rPr lang="en-US" sz="1500" dirty="0" smtClean="0"/>
              <a:t>Buyer Agents</a:t>
            </a:r>
          </a:p>
          <a:p>
            <a:pPr lvl="1"/>
            <a:r>
              <a:rPr lang="en-US" sz="1500" dirty="0" smtClean="0"/>
              <a:t>Buyer Application Managers</a:t>
            </a:r>
          </a:p>
          <a:p>
            <a:pPr lvl="1"/>
            <a:r>
              <a:rPr lang="en-US" sz="1500" dirty="0" smtClean="0"/>
              <a:t>Organizational Supplier Manager</a:t>
            </a:r>
            <a:endParaRPr lang="en-US" sz="1500" b="1" dirty="0" smtClean="0"/>
          </a:p>
          <a:p>
            <a:r>
              <a:rPr lang="en-US" sz="1500" b="1" dirty="0" smtClean="0"/>
              <a:t>Supplier Organization roles:</a:t>
            </a:r>
          </a:p>
          <a:p>
            <a:pPr lvl="1"/>
            <a:r>
              <a:rPr lang="en-US" sz="1500" dirty="0" smtClean="0"/>
              <a:t>Supplier Application Managers</a:t>
            </a:r>
          </a:p>
          <a:p>
            <a:pPr lvl="1"/>
            <a:r>
              <a:rPr lang="en-US" sz="1500" dirty="0" smtClean="0"/>
              <a:t>Supplier Agents</a:t>
            </a:r>
            <a:endParaRPr lang="en-US" sz="1500" b="1" dirty="0" smtClean="0"/>
          </a:p>
          <a:p>
            <a:pPr>
              <a:buNone/>
            </a:pPr>
            <a:r>
              <a:rPr lang="en-US" sz="1500" b="1" dirty="0" smtClean="0"/>
              <a:t> </a:t>
            </a:r>
            <a:r>
              <a:rPr lang="en-US" sz="1500" dirty="0" smtClean="0"/>
              <a:t>(*) If this role is picked for the user: (1) an Organization cannot be chosen (because, by definition, the role spans Organizations); and (2) the role can’t be changed (so be careful</a:t>
            </a:r>
            <a:r>
              <a:rPr lang="en-US" sz="1500" dirty="0" smtClean="0"/>
              <a:t>!).  </a:t>
            </a:r>
            <a:r>
              <a:rPr lang="en-US" sz="1500" dirty="0" smtClean="0"/>
              <a:t>When one of the other roles is picked, an Organization </a:t>
            </a:r>
            <a:r>
              <a:rPr lang="en-US" sz="1500" i="1" dirty="0" smtClean="0"/>
              <a:t>must</a:t>
            </a:r>
            <a:r>
              <a:rPr lang="en-US" sz="1500" dirty="0" smtClean="0"/>
              <a:t> be chosen.</a:t>
            </a:r>
            <a:endParaRPr lang="en-US" sz="1500"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a:t>
            </a:r>
            <a:r>
              <a:rPr lang="en-US" sz="4000" dirty="0" smtClean="0"/>
              <a:t>Roles, cont.</a:t>
            </a:r>
            <a:endParaRPr lang="en-US" sz="4000" dirty="0"/>
          </a:p>
        </p:txBody>
      </p:sp>
      <p:sp>
        <p:nvSpPr>
          <p:cNvPr id="3" name="Content Placeholder 2"/>
          <p:cNvSpPr>
            <a:spLocks noGrp="1"/>
          </p:cNvSpPr>
          <p:nvPr>
            <p:ph idx="1"/>
          </p:nvPr>
        </p:nvSpPr>
        <p:spPr>
          <a:xfrm>
            <a:off x="152400" y="838200"/>
            <a:ext cx="8686800" cy="5715000"/>
          </a:xfrm>
        </p:spPr>
        <p:txBody>
          <a:bodyPr/>
          <a:lstStyle/>
          <a:p>
            <a:pPr>
              <a:buNone/>
            </a:pPr>
            <a:r>
              <a:rPr lang="en-US" dirty="0" smtClean="0"/>
              <a:t>We now look at some of the capabilities and responsibilities of some of the key roles.  </a:t>
            </a:r>
          </a:p>
          <a:p>
            <a:pPr>
              <a:buNone/>
            </a:pPr>
            <a:r>
              <a:rPr lang="en-US" dirty="0" smtClean="0"/>
              <a:t>The following four roles are not tied to a specific organization:</a:t>
            </a:r>
            <a:endParaRPr lang="en-US" dirty="0" smtClean="0">
              <a:solidFill>
                <a:srgbClr val="FF0000"/>
              </a:solidFill>
            </a:endParaRPr>
          </a:p>
          <a:p>
            <a:r>
              <a:rPr lang="en-US" b="1" dirty="0" smtClean="0"/>
              <a:t>Content Manager </a:t>
            </a:r>
            <a:r>
              <a:rPr lang="en-US" dirty="0" smtClean="0"/>
              <a:t>– has the “highest” set of permissions (but can’t do everything)</a:t>
            </a:r>
          </a:p>
          <a:p>
            <a:pPr lvl="1"/>
            <a:r>
              <a:rPr lang="en-US" dirty="0" smtClean="0"/>
              <a:t>Manage the catalog.</a:t>
            </a:r>
          </a:p>
          <a:p>
            <a:pPr lvl="1"/>
            <a:r>
              <a:rPr lang="en-US" dirty="0" smtClean="0"/>
              <a:t>Create and manage RFx templates.</a:t>
            </a:r>
          </a:p>
          <a:p>
            <a:pPr lvl="1"/>
            <a:r>
              <a:rPr lang="en-US" dirty="0" smtClean="0"/>
              <a:t>Manage supplier profiles.</a:t>
            </a:r>
          </a:p>
          <a:p>
            <a:pPr lvl="1"/>
            <a:r>
              <a:rPr lang="en-US" dirty="0" smtClean="0"/>
              <a:t>Link supplier profiles to categories.</a:t>
            </a:r>
          </a:p>
          <a:p>
            <a:pPr lvl="1"/>
            <a:r>
              <a:rPr lang="en-US" dirty="0" smtClean="0"/>
              <a:t>Assign reporting role to users.</a:t>
            </a:r>
          </a:p>
          <a:p>
            <a:r>
              <a:rPr lang="en-US" b="1" dirty="0" smtClean="0"/>
              <a:t>Corporate Sourcing Manager (CSM) </a:t>
            </a:r>
            <a:r>
              <a:rPr lang="en-US" dirty="0" smtClean="0"/>
              <a:t>– a level down from Content Manager</a:t>
            </a:r>
          </a:p>
          <a:p>
            <a:pPr lvl="1"/>
            <a:r>
              <a:rPr lang="en-US" dirty="0" smtClean="0"/>
              <a:t>View all internal (non-system) organizations in the application.</a:t>
            </a:r>
          </a:p>
          <a:p>
            <a:pPr lvl="1"/>
            <a:r>
              <a:rPr lang="en-US" dirty="0" smtClean="0"/>
              <a:t>Manage buyer organizations.</a:t>
            </a:r>
          </a:p>
          <a:p>
            <a:pPr lvl="1"/>
            <a:r>
              <a:rPr lang="en-US" dirty="0" smtClean="0"/>
              <a:t>Assign internal organizations to divisional sourcing managers.</a:t>
            </a:r>
          </a:p>
          <a:p>
            <a:pPr lvl="1"/>
            <a:r>
              <a:rPr lang="en-US" dirty="0" smtClean="0"/>
              <a:t>… plus everything for a Divisional Sourcing Manager, primarily creating and managing RFx(s)</a:t>
            </a:r>
          </a:p>
          <a:p>
            <a:r>
              <a:rPr lang="en-US" b="1" dirty="0" smtClean="0"/>
              <a:t>Divisional Sourcing Manager (DSM)</a:t>
            </a:r>
            <a:r>
              <a:rPr lang="en-US" dirty="0" smtClean="0"/>
              <a:t> – a level down from CSM</a:t>
            </a:r>
            <a:endParaRPr lang="en-US" b="1" dirty="0" smtClean="0"/>
          </a:p>
          <a:p>
            <a:pPr lvl="1"/>
            <a:r>
              <a:rPr lang="en-US" dirty="0" smtClean="0"/>
              <a:t> Manages assigned sourcing groups</a:t>
            </a:r>
          </a:p>
          <a:p>
            <a:pPr lvl="1"/>
            <a:r>
              <a:rPr lang="en-US" dirty="0" smtClean="0"/>
              <a:t> Adds Items (products) to the Category Manager of assigned sourcing groups.</a:t>
            </a:r>
          </a:p>
          <a:p>
            <a:pPr lvl="1"/>
            <a:r>
              <a:rPr lang="en-US" dirty="0" smtClean="0"/>
              <a:t> Acts as a Buyer Application Manager (BAM) for assigned sourcing groups</a:t>
            </a:r>
          </a:p>
          <a:p>
            <a:pPr lvl="1"/>
            <a:r>
              <a:rPr lang="en-US" dirty="0" smtClean="0"/>
              <a:t> (Use Organization &gt; “Choose Customer to Manage” to switch to a different organization)</a:t>
            </a:r>
          </a:p>
          <a:p>
            <a:r>
              <a:rPr lang="en-US" b="1" dirty="0" smtClean="0"/>
              <a:t>Event Manager</a:t>
            </a:r>
          </a:p>
          <a:p>
            <a:pPr lvl="1"/>
            <a:r>
              <a:rPr lang="en-US" dirty="0" smtClean="0"/>
              <a:t> Responsible for running events across different buyer groups</a:t>
            </a:r>
          </a:p>
          <a:p>
            <a:endParaRPr lang="en-US" dirty="0" smtClean="0">
              <a:solidFill>
                <a:srgbClr val="FF0000"/>
              </a:solidFill>
            </a:endParaRPr>
          </a:p>
          <a:p>
            <a:pPr lvl="1"/>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a:t>
            </a:r>
            <a:r>
              <a:rPr lang="en-US" sz="4000" dirty="0" smtClean="0"/>
              <a:t>Roles, cont.</a:t>
            </a:r>
            <a:endParaRPr lang="en-US" sz="4000" dirty="0"/>
          </a:p>
        </p:txBody>
      </p:sp>
      <p:sp>
        <p:nvSpPr>
          <p:cNvPr id="3" name="Content Placeholder 2"/>
          <p:cNvSpPr>
            <a:spLocks noGrp="1"/>
          </p:cNvSpPr>
          <p:nvPr>
            <p:ph idx="1"/>
          </p:nvPr>
        </p:nvSpPr>
        <p:spPr>
          <a:xfrm>
            <a:off x="152400" y="685800"/>
            <a:ext cx="8686800" cy="5867400"/>
          </a:xfrm>
        </p:spPr>
        <p:txBody>
          <a:bodyPr/>
          <a:lstStyle/>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a:buNone/>
            </a:pPr>
            <a:r>
              <a:rPr lang="en-US" dirty="0" smtClean="0"/>
              <a:t>More roles.  These (and the remaining ones not shown here) are tied to a specific organization.</a:t>
            </a:r>
            <a:endParaRPr lang="en-US" dirty="0" smtClean="0">
              <a:solidFill>
                <a:srgbClr val="FF0000"/>
              </a:solidFill>
            </a:endParaRPr>
          </a:p>
          <a:p>
            <a:r>
              <a:rPr lang="en-US" b="1" dirty="0" smtClean="0"/>
              <a:t>Buyer Application Manager (BAM)</a:t>
            </a:r>
            <a:endParaRPr lang="en-US" dirty="0" smtClean="0"/>
          </a:p>
          <a:p>
            <a:pPr lvl="1"/>
            <a:r>
              <a:rPr lang="en-US" dirty="0" smtClean="0"/>
              <a:t>Create, edit, and view RFx(s) within the buyer organizations to which the BAM is implicitly invited as a lead</a:t>
            </a:r>
          </a:p>
          <a:p>
            <a:pPr lvl="1"/>
            <a:r>
              <a:rPr lang="en-US" dirty="0" smtClean="0"/>
              <a:t>Link supplier profiles to categories</a:t>
            </a:r>
          </a:p>
          <a:p>
            <a:r>
              <a:rPr lang="en-US" b="1" dirty="0" smtClean="0"/>
              <a:t>Buyer Agent </a:t>
            </a:r>
          </a:p>
          <a:p>
            <a:pPr lvl="1"/>
            <a:r>
              <a:rPr lang="en-US" dirty="0" smtClean="0"/>
              <a:t>Create RFx(s)</a:t>
            </a:r>
          </a:p>
          <a:p>
            <a:pPr lvl="1"/>
            <a:r>
              <a:rPr lang="en-US" dirty="0" smtClean="0"/>
              <a:t>View and edit RFx(s) that they are invited to</a:t>
            </a:r>
            <a:endParaRPr lang="en-US" dirty="0" smtClean="0">
              <a:solidFill>
                <a:srgbClr val="FF0000"/>
              </a:solidFill>
            </a:endParaRPr>
          </a:p>
          <a:p>
            <a:r>
              <a:rPr lang="en-US" b="1" dirty="0" smtClean="0"/>
              <a:t>Business Unit Manager (BUM)</a:t>
            </a:r>
          </a:p>
          <a:p>
            <a:pPr lvl="1"/>
            <a:r>
              <a:rPr lang="en-US" dirty="0" smtClean="0"/>
              <a:t>Create RFx(s)</a:t>
            </a:r>
          </a:p>
          <a:p>
            <a:pPr lvl="1"/>
            <a:r>
              <a:rPr lang="en-US" dirty="0" smtClean="0"/>
              <a:t>View and edit RFx(s) of business units that they are associated with and are implicitly invited to as a lead</a:t>
            </a:r>
            <a:endParaRPr lang="en-US" dirty="0" smtClean="0">
              <a:solidFill>
                <a:srgbClr val="FF0000"/>
              </a:solidFill>
            </a:endParaRPr>
          </a:p>
          <a:p>
            <a:pPr>
              <a:buNone/>
            </a:pPr>
            <a:endParaRPr lang="en-US" b="1" dirty="0" smtClean="0"/>
          </a:p>
          <a:p>
            <a:pPr lvl="1"/>
            <a:endParaRPr lang="en-US" dirty="0" smtClean="0"/>
          </a:p>
          <a:p>
            <a:pPr>
              <a:buNone/>
            </a:pPr>
            <a:r>
              <a:rPr lang="en-US" dirty="0" smtClean="0"/>
              <a:t>For the capabilities of the remaining Roles, see the “Users” topic in the Buyer User Guide.</a:t>
            </a:r>
          </a:p>
          <a:p>
            <a:pPr>
              <a:buNone/>
            </a:pPr>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Security</a:t>
            </a:r>
            <a:endParaRPr lang="en-US" sz="4000" dirty="0"/>
          </a:p>
        </p:txBody>
      </p:sp>
      <p:sp>
        <p:nvSpPr>
          <p:cNvPr id="3" name="Content Placeholder 2"/>
          <p:cNvSpPr>
            <a:spLocks noGrp="1"/>
          </p:cNvSpPr>
          <p:nvPr>
            <p:ph idx="1"/>
          </p:nvPr>
        </p:nvSpPr>
        <p:spPr>
          <a:xfrm>
            <a:off x="152400" y="685800"/>
            <a:ext cx="8686800" cy="5867400"/>
          </a:xfrm>
        </p:spPr>
        <p:txBody>
          <a:bodyPr/>
          <a:lstStyle/>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a:buNone/>
            </a:pPr>
            <a:r>
              <a:rPr lang="en-US" dirty="0" smtClean="0"/>
              <a:t>It is beyond the scope of this workshop to discuss </a:t>
            </a:r>
            <a:r>
              <a:rPr lang="en-US" i="1" dirty="0" smtClean="0"/>
              <a:t>configuration</a:t>
            </a:r>
            <a:r>
              <a:rPr lang="en-US" dirty="0" smtClean="0"/>
              <a:t> related to security.  The topic is a key part of a Sourcing configuration workshop during deployment planning.  </a:t>
            </a:r>
          </a:p>
          <a:p>
            <a:pPr>
              <a:buNone/>
            </a:pPr>
            <a:r>
              <a:rPr lang="en-US" dirty="0" smtClean="0"/>
              <a:t>From a user’s point of view, security in Sourcing operates implicitly.  It almost completely revolves around Roles and Organizations.  There are two security dimensions to each Role:</a:t>
            </a:r>
          </a:p>
          <a:p>
            <a:pPr lvl="1"/>
            <a:r>
              <a:rPr lang="en-US" dirty="0" smtClean="0"/>
              <a:t>Permissions</a:t>
            </a:r>
          </a:p>
          <a:p>
            <a:pPr lvl="1"/>
            <a:r>
              <a:rPr lang="en-US" dirty="0" smtClean="0"/>
              <a:t>Visibility</a:t>
            </a:r>
          </a:p>
          <a:p>
            <a:pPr>
              <a:buNone/>
            </a:pPr>
            <a:r>
              <a:rPr lang="en-US" dirty="0" smtClean="0"/>
              <a:t>Most of the specifics for various roles were shown on the previous slides.  E.g., for BAM, these bullets summarize things:</a:t>
            </a:r>
          </a:p>
          <a:p>
            <a:pPr lvl="1"/>
            <a:r>
              <a:rPr lang="en-US" dirty="0" smtClean="0"/>
              <a:t>Permissions:  Create all events, perform most administrative functions</a:t>
            </a:r>
          </a:p>
          <a:p>
            <a:pPr lvl="1"/>
            <a:r>
              <a:rPr lang="en-US" dirty="0" smtClean="0"/>
              <a:t>Visibility:  See all events, subject to discussion below</a:t>
            </a:r>
          </a:p>
          <a:p>
            <a:pPr>
              <a:buNone/>
            </a:pPr>
            <a:r>
              <a:rPr lang="en-US" dirty="0" smtClean="0"/>
              <a:t>Buyer organizations are “</a:t>
            </a:r>
            <a:r>
              <a:rPr lang="en-US" dirty="0" err="1" smtClean="0"/>
              <a:t>siloed</a:t>
            </a:r>
            <a:r>
              <a:rPr lang="en-US" dirty="0" smtClean="0"/>
              <a:t>”, so BAM users can see all events only within the Sourcing organization he/she belongs to, plus any in Business Units under that organization.</a:t>
            </a:r>
          </a:p>
          <a:p>
            <a:pPr>
              <a:buNone/>
            </a:pPr>
            <a:r>
              <a:rPr lang="en-US" dirty="0" smtClean="0"/>
              <a:t>CSM (Corporate Sourcing Manager) users can “parachute into” any buyer organization, and then act as a BAM user within that organization. </a:t>
            </a:r>
          </a:p>
          <a:p>
            <a:pPr>
              <a:buNone/>
            </a:pPr>
            <a:r>
              <a:rPr lang="en-US" dirty="0" smtClean="0"/>
              <a:t>	</a:t>
            </a:r>
          </a:p>
          <a:p>
            <a:pPr lvl="1"/>
            <a:endParaRPr lang="en-US" dirty="0" smtClean="0"/>
          </a:p>
          <a:p>
            <a:pPr>
              <a:buNone/>
            </a:pPr>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a:t>
            </a:r>
            <a:r>
              <a:rPr lang="en-US" sz="3000" dirty="0" smtClean="0"/>
              <a:t>Organizations and Users as of V10.0.1</a:t>
            </a:r>
            <a:endParaRPr lang="en-US" sz="3000" dirty="0"/>
          </a:p>
        </p:txBody>
      </p:sp>
      <p:sp>
        <p:nvSpPr>
          <p:cNvPr id="3" name="Content Placeholder 2"/>
          <p:cNvSpPr>
            <a:spLocks noGrp="1"/>
          </p:cNvSpPr>
          <p:nvPr>
            <p:ph idx="1"/>
          </p:nvPr>
        </p:nvSpPr>
        <p:spPr>
          <a:xfrm>
            <a:off x="152400" y="914401"/>
            <a:ext cx="8763000" cy="3505199"/>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Changes </a:t>
            </a:r>
            <a:r>
              <a:rPr lang="en-US" sz="2000" dirty="0" smtClean="0">
                <a:latin typeface="Calibri" pitchFamily="34" charset="0"/>
                <a:ea typeface="ＭＳ Ｐゴシック" pitchFamily="34" charset="-128"/>
                <a:cs typeface="Calibri" pitchFamily="34" charset="0"/>
              </a:rPr>
              <a:t>were made in V10.0.1 regarding how </a:t>
            </a:r>
            <a:r>
              <a:rPr lang="en-US" sz="2000" dirty="0" smtClean="0">
                <a:latin typeface="Calibri" pitchFamily="34" charset="0"/>
                <a:ea typeface="ＭＳ Ｐゴシック" pitchFamily="34" charset="-128"/>
                <a:cs typeface="Calibri" pitchFamily="34" charset="0"/>
              </a:rPr>
              <a:t>Organizations and Users relate</a:t>
            </a:r>
            <a:r>
              <a:rPr lang="en-US" sz="2000" dirty="0" smtClean="0">
                <a:latin typeface="Calibri" pitchFamily="34" charset="0"/>
                <a:ea typeface="ＭＳ Ｐゴシック" pitchFamily="34" charset="-128"/>
                <a:cs typeface="Calibri" pitchFamily="34" charset="0"/>
              </a:rPr>
              <a:t>:</a:t>
            </a:r>
          </a:p>
          <a:p>
            <a:pPr lvl="1">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lvl="1">
              <a:buFont typeface="Arial" pitchFamily="34" charset="0"/>
              <a:buChar char="•"/>
            </a:pPr>
            <a:r>
              <a:rPr lang="en-US" sz="2000" dirty="0" smtClean="0">
                <a:latin typeface="Calibri" pitchFamily="34" charset="0"/>
                <a:ea typeface="ＭＳ Ｐゴシック" pitchFamily="34" charset="-128"/>
                <a:cs typeface="Calibri" pitchFamily="34" charset="0"/>
              </a:rPr>
              <a:t>Internal Organizations have a Scope of Private, Public, or Restricted.</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Private:  organization is only for SSM</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Public:  organization is synched to all installed Emptoris SSM applications</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Restricted:  organization can only be used with specific SSM application(s)</a:t>
            </a:r>
          </a:p>
          <a:p>
            <a:pPr lvl="1">
              <a:buNone/>
            </a:pPr>
            <a:endParaRPr lang="en-US" sz="2000" dirty="0" smtClean="0">
              <a:latin typeface="Calibri" pitchFamily="34" charset="0"/>
              <a:ea typeface="ＭＳ Ｐゴシック" pitchFamily="34" charset="-128"/>
              <a:cs typeface="Calibri" pitchFamily="34" charset="0"/>
            </a:endParaRPr>
          </a:p>
          <a:p>
            <a:pPr lvl="1">
              <a:buFont typeface="Arial" pitchFamily="34" charset="0"/>
              <a:buChar char="•"/>
            </a:pPr>
            <a:r>
              <a:rPr lang="en-US" sz="2000" dirty="0" smtClean="0">
                <a:latin typeface="Calibri" pitchFamily="34" charset="0"/>
                <a:ea typeface="ＭＳ Ｐゴシック" pitchFamily="34" charset="-128"/>
                <a:cs typeface="Calibri" pitchFamily="34" charset="0"/>
              </a:rPr>
              <a:t>A user can now be in one Organization for Sourcing, and different one(s) for other applications.</a:t>
            </a:r>
          </a:p>
          <a:p>
            <a:pPr lvl="1">
              <a:buNone/>
            </a:pPr>
            <a:endParaRPr lang="en-US" sz="2000" dirty="0" smtClean="0">
              <a:latin typeface="Calibri" pitchFamily="34" charset="0"/>
              <a:ea typeface="ＭＳ Ｐゴシック" pitchFamily="34" charset="-128"/>
              <a:cs typeface="Calibri" pitchFamily="34" charset="0"/>
            </a:endParaRPr>
          </a:p>
          <a:p>
            <a:pPr lvl="1">
              <a:buFont typeface="Arial" pitchFamily="34" charset="0"/>
              <a:buChar char="•"/>
            </a:pPr>
            <a:r>
              <a:rPr lang="en-US" sz="2000" dirty="0" smtClean="0">
                <a:latin typeface="Calibri" pitchFamily="34" charset="0"/>
                <a:ea typeface="ＭＳ Ｐゴシック" pitchFamily="34" charset="-128"/>
                <a:cs typeface="Calibri" pitchFamily="34" charset="0"/>
              </a:rPr>
              <a:t>Once a user is assigned to an organization in Sourcing, org cannot be changed</a:t>
            </a:r>
          </a:p>
        </p:txBody>
      </p:sp>
      <p:sp>
        <p:nvSpPr>
          <p:cNvPr id="4" name="Slide Number Placeholder 3"/>
          <p:cNvSpPr>
            <a:spLocks noGrp="1"/>
          </p:cNvSpPr>
          <p:nvPr>
            <p:ph type="sldNum" sz="quarter" idx="10"/>
          </p:nvPr>
        </p:nvSpPr>
        <p:spPr/>
        <p:txBody>
          <a:bodyPr/>
          <a:lstStyle/>
          <a:p>
            <a:fld id="{56A77C2D-A651-4976-AE18-F0033F99DF3E}" type="slidenum">
              <a:rPr lang="en-US" smtClean="0"/>
              <a:pPr/>
              <a:t>15</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2133600" y="4572000"/>
            <a:ext cx="4173429" cy="1947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a:t>
            </a:r>
            <a:endParaRPr lang="en-US" sz="3000" dirty="0"/>
          </a:p>
        </p:txBody>
      </p:sp>
      <p:sp>
        <p:nvSpPr>
          <p:cNvPr id="3" name="Content Placeholder 2"/>
          <p:cNvSpPr>
            <a:spLocks noGrp="1"/>
          </p:cNvSpPr>
          <p:nvPr>
            <p:ph idx="1"/>
          </p:nvPr>
        </p:nvSpPr>
        <p:spPr>
          <a:xfrm>
            <a:off x="152400" y="914401"/>
            <a:ext cx="8763000" cy="3047999"/>
          </a:xfrm>
        </p:spPr>
        <p:txBody>
          <a:bodyPr/>
          <a:lstStyle/>
          <a:p>
            <a:pPr>
              <a:buFont typeface="Arial" pitchFamily="34" charset="0"/>
              <a:buChar char="•"/>
            </a:pPr>
            <a:r>
              <a:rPr lang="en-US" sz="1800" dirty="0" smtClean="0"/>
              <a:t>Demonstration / Exercise in VSM: </a:t>
            </a:r>
          </a:p>
          <a:p>
            <a:pPr lvl="1">
              <a:buFont typeface="Arial" pitchFamily="34" charset="0"/>
              <a:buChar char="•"/>
            </a:pPr>
            <a:r>
              <a:rPr lang="en-US" sz="1800" dirty="0" smtClean="0"/>
              <a:t>Login as Admin user</a:t>
            </a:r>
          </a:p>
          <a:p>
            <a:pPr lvl="1">
              <a:buFont typeface="Arial" pitchFamily="34" charset="0"/>
              <a:buChar char="•"/>
            </a:pPr>
            <a:r>
              <a:rPr lang="en-US" sz="1800" dirty="0" smtClean="0"/>
              <a:t>Show Organizations</a:t>
            </a:r>
          </a:p>
          <a:p>
            <a:pPr lvl="1">
              <a:buFont typeface="Arial" pitchFamily="34" charset="0"/>
              <a:buChar char="•"/>
            </a:pPr>
            <a:r>
              <a:rPr lang="en-US" sz="1800" dirty="0" smtClean="0"/>
              <a:t>Show VSM Roles by looking at Admin user profile</a:t>
            </a:r>
          </a:p>
          <a:p>
            <a:pPr lvl="1">
              <a:buFont typeface="Arial" pitchFamily="34" charset="0"/>
              <a:buChar char="•"/>
            </a:pPr>
            <a:r>
              <a:rPr lang="en-US" sz="1800" dirty="0" smtClean="0"/>
              <a:t>Show Users; create one and focus on Roles, Applications, Preferences</a:t>
            </a:r>
          </a:p>
          <a:p>
            <a:pPr lvl="1">
              <a:buFont typeface="Arial" pitchFamily="34" charset="0"/>
              <a:buChar char="•"/>
            </a:pPr>
            <a:r>
              <a:rPr lang="en-US" sz="1800" dirty="0" smtClean="0"/>
              <a:t>Show Suppliers; Show Categories</a:t>
            </a:r>
          </a:p>
          <a:p>
            <a:pPr lvl="1">
              <a:buFont typeface="Arial" pitchFamily="34" charset="0"/>
              <a:buChar char="•"/>
            </a:pPr>
            <a:r>
              <a:rPr lang="en-US" sz="1800" dirty="0" smtClean="0">
                <a:latin typeface="Calibri" pitchFamily="34" charset="0"/>
                <a:ea typeface="ＭＳ Ｐゴシック" pitchFamily="34" charset="-128"/>
                <a:cs typeface="Calibri" pitchFamily="34" charset="0"/>
              </a:rPr>
              <a:t>Show E-mails or Inbox (useful when email system isn’t set up, as on training system)</a:t>
            </a:r>
          </a:p>
          <a:p>
            <a:pPr>
              <a:buFont typeface="Arial" pitchFamily="34" charset="0"/>
              <a:buChar char="•"/>
            </a:pPr>
            <a:r>
              <a:rPr lang="en-US" sz="1800" dirty="0" smtClean="0">
                <a:latin typeface="Calibri" pitchFamily="34" charset="0"/>
                <a:ea typeface="ＭＳ Ｐゴシック" pitchFamily="34" charset="-128"/>
                <a:cs typeface="Calibri" pitchFamily="34" charset="0"/>
              </a:rPr>
              <a:t>In Sourcing:  To get a report showing users and their roles within an Organization and/or its Business Units, you can use </a:t>
            </a:r>
            <a:r>
              <a:rPr lang="en-US" sz="1800" dirty="0" smtClean="0"/>
              <a:t>Utilities &gt; Reports &gt; Standard Reports &gt; User Reports &gt; User List Report.  Business Unit = “(Unassigned</a:t>
            </a:r>
            <a:r>
              <a:rPr lang="en-US" sz="1800" smtClean="0"/>
              <a:t>)” indicates </a:t>
            </a:r>
            <a:r>
              <a:rPr lang="en-US" sz="1800" dirty="0" smtClean="0"/>
              <a:t>the top, or Organization, level.</a:t>
            </a:r>
          </a:p>
          <a:p>
            <a:pPr>
              <a:buNone/>
            </a:pPr>
            <a:endParaRPr lang="en-US" sz="2000" dirty="0" smtClean="0">
              <a:latin typeface="Calibri" pitchFamily="34" charset="0"/>
              <a:ea typeface="ＭＳ Ｐゴシック" pitchFamily="34" charset="-128"/>
              <a:cs typeface="Calibri" pitchFamily="34" charset="0"/>
            </a:endParaRPr>
          </a:p>
        </p:txBody>
      </p:sp>
      <p:sp>
        <p:nvSpPr>
          <p:cNvPr id="4" name="Slide Number Placeholder 3"/>
          <p:cNvSpPr>
            <a:spLocks noGrp="1"/>
          </p:cNvSpPr>
          <p:nvPr>
            <p:ph type="sldNum" sz="quarter" idx="10"/>
          </p:nvPr>
        </p:nvSpPr>
        <p:spPr/>
        <p:txBody>
          <a:bodyPr/>
          <a:lstStyle/>
          <a:p>
            <a:fld id="{56A77C2D-A651-4976-AE18-F0033F99DF3E}" type="slidenum">
              <a:rPr lang="en-US" smtClean="0"/>
              <a:pPr/>
              <a:t>16</a:t>
            </a:fld>
            <a:endParaRPr lang="en-US" dirty="0"/>
          </a:p>
        </p:txBody>
      </p:sp>
      <p:pic>
        <p:nvPicPr>
          <p:cNvPr id="7" name="Picture 2"/>
          <p:cNvPicPr>
            <a:picLocks noChangeAspect="1" noChangeArrowheads="1"/>
          </p:cNvPicPr>
          <p:nvPr/>
        </p:nvPicPr>
        <p:blipFill>
          <a:blip r:embed="rId2" cstate="print"/>
          <a:srcRect/>
          <a:stretch>
            <a:fillRect/>
          </a:stretch>
        </p:blipFill>
        <p:spPr bwMode="auto">
          <a:xfrm>
            <a:off x="1905000" y="4191000"/>
            <a:ext cx="4916043" cy="221027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Suppliers</a:t>
            </a:r>
            <a:endParaRPr lang="en-US" sz="3200" dirty="0"/>
          </a:p>
        </p:txBody>
      </p:sp>
      <p:sp>
        <p:nvSpPr>
          <p:cNvPr id="3" name="Content Placeholder 2"/>
          <p:cNvSpPr>
            <a:spLocks noGrp="1"/>
          </p:cNvSpPr>
          <p:nvPr>
            <p:ph idx="1"/>
          </p:nvPr>
        </p:nvSpPr>
        <p:spPr>
          <a:xfrm>
            <a:off x="152400" y="685800"/>
            <a:ext cx="8686800" cy="5867400"/>
          </a:xfrm>
        </p:spPr>
        <p:txBody>
          <a:bodyPr/>
          <a:lstStyle/>
          <a:p>
            <a:pPr>
              <a:buFont typeface="Arial" pitchFamily="34" charset="0"/>
              <a:buChar char="•"/>
            </a:pPr>
            <a:endParaRPr lang="en-US" dirty="0" smtClean="0">
              <a:latin typeface="Calibri" pitchFamily="34" charset="0"/>
              <a:ea typeface="ＭＳ Ｐゴシック" pitchFamily="34" charset="-128"/>
              <a:cs typeface="Calibri" pitchFamily="34" charset="0"/>
            </a:endParaRPr>
          </a:p>
          <a:p>
            <a:pPr>
              <a:buFont typeface="Arial" pitchFamily="34" charset="0"/>
              <a:buChar char="•"/>
            </a:pPr>
            <a:r>
              <a:rPr lang="en-US" dirty="0" smtClean="0">
                <a:latin typeface="Calibri" pitchFamily="34" charset="0"/>
                <a:ea typeface="ＭＳ Ｐゴシック" pitchFamily="34" charset="-128"/>
                <a:cs typeface="Calibri" pitchFamily="34" charset="0"/>
              </a:rPr>
              <a:t>Suppliers have many properties in common with Organizations, but represent external entities and are managed differently in both SSM/VSM and Sourcing</a:t>
            </a:r>
          </a:p>
          <a:p>
            <a:pPr>
              <a:buFont typeface="Arial" pitchFamily="34" charset="0"/>
              <a:buChar char="•"/>
            </a:pPr>
            <a:r>
              <a:rPr lang="en-US" dirty="0" smtClean="0">
                <a:latin typeface="Calibri" pitchFamily="34" charset="0"/>
                <a:ea typeface="ＭＳ Ｐゴシック" pitchFamily="34" charset="-128"/>
                <a:cs typeface="Calibri" pitchFamily="34" charset="0"/>
              </a:rPr>
              <a:t>Emptoris Supplier Lifecycle Management (SLM) provides the highest degree of capability for managing Suppliers, but SSM/VSM on its own provides sufficient Supplier functionality for Sourcing</a:t>
            </a:r>
          </a:p>
          <a:p>
            <a:pPr>
              <a:buFont typeface="Arial" pitchFamily="34" charset="0"/>
              <a:buChar char="•"/>
            </a:pPr>
            <a:r>
              <a:rPr lang="en-US" dirty="0" smtClean="0">
                <a:latin typeface="Calibri" pitchFamily="34" charset="0"/>
                <a:ea typeface="ＭＳ Ｐゴシック" pitchFamily="34" charset="-128"/>
                <a:cs typeface="Calibri" pitchFamily="34" charset="0"/>
              </a:rPr>
              <a:t>Suppliers can optionally be Mastered (via Closest Matches tab in VSM record)</a:t>
            </a:r>
            <a:endParaRPr lang="en-US" dirty="0" smtClean="0">
              <a:latin typeface="Calibri" pitchFamily="34" charset="0"/>
              <a:ea typeface="ＭＳ Ｐゴシック" pitchFamily="34" charset="-128"/>
            </a:endParaRPr>
          </a:p>
          <a:p>
            <a:pPr lvl="1">
              <a:buFont typeface="Arial" pitchFamily="34" charset="0"/>
              <a:buChar char="•"/>
            </a:pPr>
            <a:r>
              <a:rPr lang="en-US" dirty="0" smtClean="0">
                <a:latin typeface="Calibri" pitchFamily="34" charset="0"/>
                <a:ea typeface="ＭＳ Ｐゴシック" pitchFamily="34" charset="-128"/>
              </a:rPr>
              <a:t>Mastering is the creation of a “golden record” that has been established from among possible duplicate records for the same Supplier.  When a Supplier has been mastered, it has a “Master ID” in VSM (seen as “VSM ID” in Sourcing).</a:t>
            </a:r>
          </a:p>
          <a:p>
            <a:pPr lvl="1">
              <a:buFont typeface="Arial" pitchFamily="34" charset="0"/>
              <a:buChar char="•"/>
            </a:pPr>
            <a:r>
              <a:rPr lang="en-US" dirty="0" smtClean="0">
                <a:latin typeface="Calibri" pitchFamily="34" charset="0"/>
                <a:ea typeface="ＭＳ Ｐゴシック" pitchFamily="34" charset="-128"/>
              </a:rPr>
              <a:t>It is not necessary to Master a Supplier for it to appear in Sourcing.</a:t>
            </a:r>
          </a:p>
          <a:p>
            <a:pPr>
              <a:buFont typeface="Arial" pitchFamily="34" charset="0"/>
              <a:buChar char="•"/>
            </a:pPr>
            <a:r>
              <a:rPr lang="en-US" dirty="0" smtClean="0">
                <a:latin typeface="Calibri" pitchFamily="34" charset="0"/>
                <a:ea typeface="ＭＳ Ｐゴシック" pitchFamily="34" charset="-128"/>
              </a:rPr>
              <a:t>Suppliers may need to agree to a Non-Disclosure Agreement (NDA) when signing in.  This is to prevent them from sharing information with other buyers and suppliers.</a:t>
            </a:r>
          </a:p>
          <a:p>
            <a:pPr>
              <a:buFont typeface="Arial" pitchFamily="34" charset="0"/>
              <a:buChar char="•"/>
            </a:pPr>
            <a:r>
              <a:rPr lang="en-US" dirty="0" smtClean="0">
                <a:latin typeface="Calibri" pitchFamily="34" charset="0"/>
                <a:ea typeface="ＭＳ Ｐゴシック" pitchFamily="34" charset="-128"/>
              </a:rPr>
              <a:t>Before a Supplier (company or group) can bid on events, it must be Approved in VSM.  This causes the Supplier’s Status (under “Approval Status”) in Sourcing to change from Inactive to Active.  (Note that for Organizations, this step is done in Sourcing, as described earlier.)</a:t>
            </a:r>
          </a:p>
          <a:p>
            <a:pPr>
              <a:buFont typeface="Arial" pitchFamily="34" charset="0"/>
              <a:buChar char="•"/>
            </a:pPr>
            <a:r>
              <a:rPr lang="en-US" dirty="0" smtClean="0">
                <a:latin typeface="Calibri" pitchFamily="34" charset="0"/>
                <a:ea typeface="ＭＳ Ｐゴシック" pitchFamily="34" charset="-128"/>
              </a:rPr>
              <a:t>Suppliers (staff) must be defined as External Users in SSM for them to be able to log in to Emptoris Sourcing and respond to events.</a:t>
            </a:r>
          </a:p>
          <a:p>
            <a:pPr>
              <a:buFont typeface="Arial" pitchFamily="34" charset="0"/>
              <a:buChar char="•"/>
            </a:pPr>
            <a:r>
              <a:rPr lang="en-US" dirty="0" smtClean="0">
                <a:latin typeface="Calibri" pitchFamily="34" charset="0"/>
                <a:ea typeface="ＭＳ Ｐゴシック" pitchFamily="34" charset="-128"/>
              </a:rPr>
              <a:t>Supplier Tutorials and the Supplier User Guide provide instructions on how they use Sourcing</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Catalog, Categories, Items</a:t>
            </a:r>
            <a:endParaRPr lang="en-US" sz="3200" dirty="0"/>
          </a:p>
        </p:txBody>
      </p:sp>
      <p:sp>
        <p:nvSpPr>
          <p:cNvPr id="3" name="Content Placeholder 2"/>
          <p:cNvSpPr>
            <a:spLocks noGrp="1"/>
          </p:cNvSpPr>
          <p:nvPr>
            <p:ph idx="1"/>
          </p:nvPr>
        </p:nvSpPr>
        <p:spPr>
          <a:xfrm>
            <a:off x="152400" y="685800"/>
            <a:ext cx="8686800" cy="5867400"/>
          </a:xfrm>
        </p:spPr>
        <p:txBody>
          <a:bodyPr/>
          <a:lstStyle/>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r>
              <a:rPr lang="en-US" sz="2000" dirty="0" smtClean="0"/>
              <a:t>The Catalog is a hierarchical system of the following:</a:t>
            </a:r>
          </a:p>
          <a:p>
            <a:pPr lvl="1"/>
            <a:r>
              <a:rPr lang="en-US" sz="2000" b="1" dirty="0" smtClean="0"/>
              <a:t>Categories:  </a:t>
            </a:r>
            <a:r>
              <a:rPr lang="en-US" sz="2000" dirty="0" smtClean="0"/>
              <a:t>high-level groupings of products to be sourced</a:t>
            </a:r>
          </a:p>
          <a:p>
            <a:pPr lvl="1"/>
            <a:r>
              <a:rPr lang="en-US" sz="2000" b="1" dirty="0" smtClean="0"/>
              <a:t>Subcategories:  </a:t>
            </a:r>
            <a:r>
              <a:rPr lang="en-US" sz="2000" dirty="0" smtClean="0"/>
              <a:t>children of categories</a:t>
            </a:r>
          </a:p>
          <a:p>
            <a:pPr lvl="1"/>
            <a:r>
              <a:rPr lang="en-US" sz="2000" b="1" dirty="0" smtClean="0"/>
              <a:t>Items:  </a:t>
            </a:r>
            <a:r>
              <a:rPr lang="en-US" sz="2000" dirty="0" smtClean="0"/>
              <a:t>the actual products</a:t>
            </a:r>
            <a:r>
              <a:rPr lang="en-US" sz="2000" b="1" dirty="0" smtClean="0"/>
              <a:t> </a:t>
            </a:r>
          </a:p>
          <a:p>
            <a:r>
              <a:rPr lang="en-US" sz="2000" dirty="0" smtClean="0"/>
              <a:t>The Catalog can have an unlimited number of categories and subcategories. </a:t>
            </a:r>
          </a:p>
          <a:p>
            <a:r>
              <a:rPr lang="en-US" sz="2000" dirty="0" smtClean="0"/>
              <a:t>The bottom level always contains items.</a:t>
            </a:r>
          </a:p>
          <a:p>
            <a:r>
              <a:rPr lang="en-US" sz="2000" dirty="0" smtClean="0"/>
              <a:t>Categories and subcategories are managed in VSM (Categories &gt; Master) and are normally created through batch uploads.  Items are managed in Sourcing (Categories link).</a:t>
            </a:r>
          </a:p>
          <a:p>
            <a:r>
              <a:rPr lang="en-US" sz="2000" dirty="0" smtClean="0"/>
              <a:t>Example:</a:t>
            </a: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18</a:t>
            </a:fld>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1600200" y="4572000"/>
            <a:ext cx="3695700" cy="163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200" dirty="0" smtClean="0"/>
              <a:t>Questionnaires, Questions</a:t>
            </a:r>
            <a:endParaRPr lang="en-US" sz="4200" dirty="0"/>
          </a:p>
        </p:txBody>
      </p:sp>
      <p:sp>
        <p:nvSpPr>
          <p:cNvPr id="3" name="Content Placeholder 2"/>
          <p:cNvSpPr>
            <a:spLocks noGrp="1"/>
          </p:cNvSpPr>
          <p:nvPr>
            <p:ph idx="1"/>
          </p:nvPr>
        </p:nvSpPr>
        <p:spPr>
          <a:xfrm>
            <a:off x="152400" y="1219200"/>
            <a:ext cx="8686800" cy="5181600"/>
          </a:xfrm>
        </p:spPr>
        <p:txBody>
          <a:bodyPr/>
          <a:lstStyle/>
          <a:p>
            <a:r>
              <a:rPr lang="en-US" sz="2000" dirty="0" smtClean="0"/>
              <a:t>An RFI, RFP, or Buyer Survey contains Questionnaires.</a:t>
            </a:r>
          </a:p>
          <a:p>
            <a:r>
              <a:rPr lang="en-US" sz="2000" dirty="0" smtClean="0"/>
              <a:t>A Questionnaire is a group of related Questions that seek to gather feedback from Suppliers (or about them, in the case of a Buyer Survey).</a:t>
            </a:r>
          </a:p>
          <a:p>
            <a:r>
              <a:rPr lang="en-US" sz="2000" dirty="0" smtClean="0"/>
              <a:t>Questionnaires might address general company information, financial information, customer support, references, adherence to standards, etc.</a:t>
            </a:r>
          </a:p>
          <a:p>
            <a:r>
              <a:rPr lang="en-US" sz="2000" dirty="0" smtClean="0"/>
              <a:t>Questionnaires and Questions must be assigned a relative </a:t>
            </a:r>
            <a:r>
              <a:rPr lang="en-US" sz="2000" b="1" dirty="0" smtClean="0"/>
              <a:t>Importance</a:t>
            </a:r>
            <a:r>
              <a:rPr lang="en-US" sz="2000" dirty="0" smtClean="0"/>
              <a:t> value of 0.00 to 10.0 (10.0 is most important).  These are used in scoring.</a:t>
            </a:r>
          </a:p>
          <a:p>
            <a:r>
              <a:rPr lang="en-US" sz="2000" dirty="0" smtClean="0"/>
              <a:t>Questionnaires are typically linked to Categories, which allows you to quickly identify  and select suppliers which have approved links to the category.</a:t>
            </a:r>
            <a:endParaRPr lang="en-US" sz="2000" b="1" dirty="0" smtClean="0">
              <a:solidFill>
                <a:srgbClr val="FF0000"/>
              </a:solidFill>
            </a:endParaRPr>
          </a:p>
          <a:p>
            <a:r>
              <a:rPr lang="en-US" sz="2000" dirty="0" smtClean="0">
                <a:latin typeface="Calibri" pitchFamily="34" charset="0"/>
                <a:ea typeface="ＭＳ Ｐゴシック" pitchFamily="34" charset="-128"/>
                <a:cs typeface="Calibri" pitchFamily="34" charset="0"/>
              </a:rPr>
              <a:t>Showstopper:  Questionnaire or question can be designated as a showstopper, meaning that if response(s) don’t meet minimum value, it will be flagged.  It does NOT mean that the Supplier is automatically excluded from consideration.  Not often used in practice, because it’s rare to deal strictly in black and white.</a:t>
            </a:r>
          </a:p>
          <a:p>
            <a:r>
              <a:rPr lang="en-US" sz="2000" dirty="0" smtClean="0"/>
              <a:t>(More details in RFI presentation)</a:t>
            </a:r>
          </a:p>
        </p:txBody>
      </p:sp>
      <p:sp>
        <p:nvSpPr>
          <p:cNvPr id="4" name="Slide Number Placeholder 3"/>
          <p:cNvSpPr>
            <a:spLocks noGrp="1"/>
          </p:cNvSpPr>
          <p:nvPr>
            <p:ph type="sldNum" sz="quarter" idx="10"/>
          </p:nvPr>
        </p:nvSpPr>
        <p:spPr/>
        <p:txBody>
          <a:bodyPr/>
          <a:lstStyle/>
          <a:p>
            <a:fld id="{56A77C2D-A651-4976-AE18-F0033F99DF3E}"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Sourcing Concepts/Terms</a:t>
            </a:r>
            <a:endParaRPr lang="en-US" dirty="0"/>
          </a:p>
        </p:txBody>
      </p:sp>
      <p:sp>
        <p:nvSpPr>
          <p:cNvPr id="4" name="Content Placeholder 2"/>
          <p:cNvSpPr txBox="1">
            <a:spLocks noGrp="1"/>
          </p:cNvSpPr>
          <p:nvPr>
            <p:ph idx="1"/>
          </p:nvPr>
        </p:nvSpPr>
        <p:spPr bwMode="auto">
          <a:xfrm>
            <a:off x="228600" y="1371600"/>
            <a:ext cx="86868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lgn="l" rtl="0" eaLnBrk="0" fontAlgn="base" hangingPunct="0">
              <a:spcBef>
                <a:spcPts val="600"/>
              </a:spcBef>
              <a:spcAft>
                <a:spcPct val="0"/>
              </a:spcAft>
              <a:buClr>
                <a:schemeClr val="accent2"/>
              </a:buClr>
              <a:buSzPct val="95000"/>
              <a:buFont typeface="Arial" charset="0"/>
              <a:buNone/>
              <a:defRPr sz="1800">
                <a:solidFill>
                  <a:schemeClr val="tx1"/>
                </a:solidFill>
                <a:latin typeface="Arial" pitchFamily="34" charset="0"/>
                <a:ea typeface="+mn-ea"/>
                <a:cs typeface="Arial" pitchFamily="34" charset="0"/>
              </a:defRPr>
            </a:lvl1pPr>
            <a:lvl2pPr marL="341313" indent="-234950" algn="l" rtl="0" eaLnBrk="0" fontAlgn="base" hangingPunct="0">
              <a:spcBef>
                <a:spcPts val="600"/>
              </a:spcBef>
              <a:spcAft>
                <a:spcPct val="0"/>
              </a:spcAft>
              <a:buClrTx/>
              <a:buSzPct val="100000"/>
              <a:buFont typeface="Arial" pitchFamily="34" charset="0"/>
              <a:buChar char="•"/>
              <a:defRPr sz="1800">
                <a:solidFill>
                  <a:schemeClr val="tx1"/>
                </a:solidFill>
                <a:latin typeface="Arial" pitchFamily="34" charset="0"/>
                <a:ea typeface="ＭＳ Ｐゴシック" charset="-128"/>
                <a:cs typeface="Arial" pitchFamily="34" charset="0"/>
              </a:defRPr>
            </a:lvl2pPr>
            <a:lvl3pPr marL="1031875" indent="-228600" algn="l" rtl="0" eaLnBrk="0" fontAlgn="base" hangingPunct="0">
              <a:spcBef>
                <a:spcPts val="600"/>
              </a:spcBef>
              <a:spcAft>
                <a:spcPct val="0"/>
              </a:spcAft>
              <a:buSzPct val="90000"/>
              <a:buFont typeface="Arial" pitchFamily="34" charset="0"/>
              <a:buChar char="–"/>
              <a:defRPr sz="1800">
                <a:solidFill>
                  <a:schemeClr val="tx1"/>
                </a:solidFill>
                <a:latin typeface="Arial" pitchFamily="34" charset="0"/>
                <a:ea typeface="ＭＳ Ｐゴシック" charset="-128"/>
                <a:cs typeface="Arial" pitchFamily="34" charset="0"/>
              </a:defRPr>
            </a:lvl3pPr>
            <a:lvl4pPr marL="1541463" indent="-169863" algn="l" rtl="0" eaLnBrk="0" fontAlgn="base" hangingPunct="0">
              <a:spcBef>
                <a:spcPts val="600"/>
              </a:spcBef>
              <a:spcAft>
                <a:spcPct val="0"/>
              </a:spcAft>
              <a:buClrTx/>
              <a:buSzPct val="60000"/>
              <a:buFont typeface="Arial" pitchFamily="34" charset="0"/>
              <a:buChar char="–"/>
              <a:defRPr sz="1800">
                <a:solidFill>
                  <a:schemeClr val="tx1"/>
                </a:solidFill>
                <a:latin typeface="Arial" pitchFamily="34" charset="0"/>
                <a:ea typeface="ＭＳ Ｐゴシック" charset="-128"/>
                <a:cs typeface="Arial" pitchFamily="34" charset="0"/>
              </a:defRPr>
            </a:lvl4pPr>
            <a:lvl5pPr marL="1884363" indent="-165100" algn="l" rtl="0" eaLnBrk="0" fontAlgn="base" hangingPunct="0">
              <a:spcBef>
                <a:spcPts val="600"/>
              </a:spcBef>
              <a:spcAft>
                <a:spcPct val="0"/>
              </a:spcAft>
              <a:buClrTx/>
              <a:buSzPct val="95000"/>
              <a:buFont typeface="Arial" pitchFamily="34" charset="0"/>
              <a:buChar char="·"/>
              <a:defRPr sz="1800">
                <a:solidFill>
                  <a:schemeClr val="tx1"/>
                </a:solidFill>
                <a:latin typeface="Arial" pitchFamily="34" charset="0"/>
                <a:ea typeface="ＭＳ Ｐゴシック" charset="-128"/>
                <a:cs typeface="Arial" pitchFamily="34" charset="0"/>
              </a:defRPr>
            </a:lvl5pPr>
            <a:lvl6pPr marL="25146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6pPr>
            <a:lvl7pPr marL="29718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7pPr>
            <a:lvl8pPr marL="34290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8pPr>
            <a:lvl9pPr marL="38862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9pPr>
          </a:lstStyle>
          <a:p>
            <a:pPr marL="173038" indent="-173038" eaLnBrk="1" hangingPunct="1">
              <a:spcBef>
                <a:spcPct val="50000"/>
              </a:spcBef>
              <a:buClr>
                <a:schemeClr val="tx1"/>
              </a:buClr>
              <a:buFont typeface="Wingdings" pitchFamily="2" charset="2"/>
              <a:buChar char="§"/>
            </a:pPr>
            <a:r>
              <a:rPr lang="en-GB" sz="2000" dirty="0" smtClean="0">
                <a:latin typeface="Calibri" pitchFamily="34" charset="0"/>
                <a:ea typeface="ＭＳ Ｐゴシック" pitchFamily="34" charset="-128"/>
                <a:cs typeface="Calibri" pitchFamily="34" charset="0"/>
              </a:rPr>
              <a:t>In this presentation we cover important Sourcing concepts, and terminology that spans multiple features. </a:t>
            </a:r>
            <a:r>
              <a:rPr lang="en-US" dirty="0" smtClean="0"/>
              <a:t>	</a:t>
            </a:r>
          </a:p>
          <a:p>
            <a:pPr marL="173038" indent="-173038" eaLnBrk="1" hangingPunct="1">
              <a:spcBef>
                <a:spcPct val="50000"/>
              </a:spcBef>
              <a:buClr>
                <a:schemeClr val="tx1"/>
              </a:buClr>
            </a:pPr>
            <a:endParaRPr lang="en-GB" dirty="0" smtClean="0">
              <a:solidFill>
                <a:srgbClr val="FF0000"/>
              </a:solidFill>
              <a:latin typeface="Arial" charset="0"/>
              <a:ea typeface="ＭＳ Ｐゴシック" pitchFamily="34" charset="-128"/>
              <a:cs typeface="Arial" charset="0"/>
            </a:endParaRPr>
          </a:p>
          <a:p>
            <a:pPr marL="173038" indent="-173038" eaLnBrk="1" hangingPunct="1">
              <a:spcBef>
                <a:spcPct val="50000"/>
              </a:spcBef>
              <a:buClr>
                <a:schemeClr val="tx1"/>
              </a:buClr>
              <a:buFont typeface="Wingdings" pitchFamily="2" charset="2"/>
              <a:buChar char="§"/>
            </a:pPr>
            <a:endParaRPr lang="en-GB" dirty="0" smtClean="0">
              <a:solidFill>
                <a:srgbClr val="FF0000"/>
              </a:solidFill>
              <a:latin typeface="Arial" charset="0"/>
              <a:ea typeface="ＭＳ Ｐゴシック" pitchFamily="34" charset="-128"/>
              <a:cs typeface="Arial" charset="0"/>
            </a:endParaRPr>
          </a:p>
        </p:txBody>
      </p:sp>
      <p:sp>
        <p:nvSpPr>
          <p:cNvPr id="8" name="Slide Number Placeholder 7"/>
          <p:cNvSpPr>
            <a:spLocks noGrp="1"/>
          </p:cNvSpPr>
          <p:nvPr>
            <p:ph type="sldNum" sz="quarter" idx="10"/>
          </p:nvPr>
        </p:nvSpPr>
        <p:spPr/>
        <p:txBody>
          <a:bodyPr/>
          <a:lstStyle/>
          <a:p>
            <a:fld id="{56A77C2D-A651-4976-AE18-F0033F99DF3E}"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Scoring, Autoscoring</a:t>
            </a:r>
            <a:endParaRPr lang="en-US" sz="4200" dirty="0"/>
          </a:p>
        </p:txBody>
      </p:sp>
      <p:sp>
        <p:nvSpPr>
          <p:cNvPr id="3" name="Content Placeholder 2"/>
          <p:cNvSpPr>
            <a:spLocks noGrp="1"/>
          </p:cNvSpPr>
          <p:nvPr>
            <p:ph idx="1"/>
          </p:nvPr>
        </p:nvSpPr>
        <p:spPr>
          <a:xfrm>
            <a:off x="152400" y="1219200"/>
            <a:ext cx="8763000" cy="5181600"/>
          </a:xfrm>
        </p:spPr>
        <p:txBody>
          <a:bodyPr/>
          <a:lstStyle/>
          <a:p>
            <a:r>
              <a:rPr lang="en-US" sz="2000" dirty="0" smtClean="0"/>
              <a:t>Scoring of an RFI or RFP allows quantitative evaluation of responses</a:t>
            </a:r>
          </a:p>
          <a:p>
            <a:r>
              <a:rPr lang="en-US" sz="2000" dirty="0" smtClean="0"/>
              <a:t>Questions can have numerous types of responses, such as selection from a list, in a table, Yes/No, or single values of various data types (Date, Currency, Text, …)</a:t>
            </a:r>
          </a:p>
          <a:p>
            <a:pPr lvl="1"/>
            <a:r>
              <a:rPr lang="en-US" sz="2000" dirty="0" smtClean="0"/>
              <a:t> Text responses can be validated vs. a specific pattern (e.g., email, zip code)</a:t>
            </a:r>
          </a:p>
          <a:p>
            <a:r>
              <a:rPr lang="en-US" sz="2000" dirty="0" smtClean="0"/>
              <a:t>Manual scoring is required for questions with Date, Table, or Text answers; for these, buyer reads response and assigns a score manually</a:t>
            </a:r>
          </a:p>
          <a:p>
            <a:r>
              <a:rPr lang="en-US" sz="2000" dirty="0" smtClean="0"/>
              <a:t>Autoscoring can be done for questions with all other types of answers; you provide mapping of responses to a score ranging from 0 to 100 for each question; e.g., Yes </a:t>
            </a:r>
            <a:r>
              <a:rPr lang="en-US" sz="2000" dirty="0" smtClean="0">
                <a:sym typeface="Wingdings" pitchFamily="2" charset="2"/>
              </a:rPr>
              <a:t> 100, No  0.</a:t>
            </a:r>
            <a:endParaRPr lang="en-US" sz="2000" dirty="0" smtClean="0"/>
          </a:p>
          <a:p>
            <a:r>
              <a:rPr lang="en-US" sz="2000" dirty="0" smtClean="0"/>
              <a:t>Importance values of questionnaires and questions are also factored in to yield an overall score for each supplier’s response</a:t>
            </a:r>
          </a:p>
        </p:txBody>
      </p:sp>
      <p:sp>
        <p:nvSpPr>
          <p:cNvPr id="4" name="Slide Number Placeholder 3"/>
          <p:cNvSpPr>
            <a:spLocks noGrp="1"/>
          </p:cNvSpPr>
          <p:nvPr>
            <p:ph type="sldNum" sz="quarter" idx="10"/>
          </p:nvPr>
        </p:nvSpPr>
        <p:spPr/>
        <p:txBody>
          <a:bodyPr/>
          <a:lstStyle/>
          <a:p>
            <a:fld id="{56A77C2D-A651-4976-AE18-F0033F99DF3E}"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Event </a:t>
            </a:r>
            <a:r>
              <a:rPr lang="en-US" sz="4200" dirty="0" smtClean="0"/>
              <a:t>Status Values</a:t>
            </a:r>
            <a:endParaRPr lang="en-US" sz="4200" dirty="0"/>
          </a:p>
        </p:txBody>
      </p:sp>
      <p:sp>
        <p:nvSpPr>
          <p:cNvPr id="3" name="Content Placeholder 2"/>
          <p:cNvSpPr>
            <a:spLocks noGrp="1"/>
          </p:cNvSpPr>
          <p:nvPr>
            <p:ph idx="1"/>
          </p:nvPr>
        </p:nvSpPr>
        <p:spPr>
          <a:xfrm>
            <a:off x="152400" y="1143000"/>
            <a:ext cx="8686800" cy="4479925"/>
          </a:xfrm>
        </p:spPr>
        <p:txBody>
          <a:bodyPr/>
          <a:lstStyle/>
          <a:p>
            <a:pPr marL="0" indent="0"/>
            <a:r>
              <a:rPr lang="en-GB" sz="2000" dirty="0" smtClean="0">
                <a:latin typeface="Calibri" pitchFamily="34" charset="0"/>
                <a:ea typeface="ＭＳ Ｐゴシック" pitchFamily="34" charset="-128"/>
                <a:cs typeface="Calibri" pitchFamily="34" charset="0"/>
              </a:rPr>
              <a:t> </a:t>
            </a:r>
            <a:r>
              <a:rPr lang="en-GB" sz="1800" dirty="0" smtClean="0">
                <a:latin typeface="Calibri" pitchFamily="34" charset="0"/>
                <a:ea typeface="ＭＳ Ｐゴシック" pitchFamily="34" charset="-128"/>
                <a:cs typeface="Calibri" pitchFamily="34" charset="0"/>
              </a:rPr>
              <a:t>The following are the possible Status values for an Event, in their usual sequence:</a:t>
            </a:r>
          </a:p>
          <a:p>
            <a:pPr marL="336550" lvl="1" indent="0"/>
            <a:r>
              <a:rPr lang="en-GB" sz="1800" dirty="0" smtClean="0">
                <a:latin typeface="Calibri" pitchFamily="34" charset="0"/>
                <a:ea typeface="ＭＳ Ｐゴシック" pitchFamily="34" charset="-128"/>
                <a:cs typeface="Calibri" pitchFamily="34" charset="0"/>
              </a:rPr>
              <a:t> Created:  </a:t>
            </a:r>
            <a:r>
              <a:rPr lang="en-US" sz="1800" dirty="0" smtClean="0"/>
              <a:t>Equivalent to a document draft. The basic setup has been completed, there may be items placed in the RFx but right now it is sitting dormant; it does not have any associated open/close dates.</a:t>
            </a:r>
            <a:endParaRPr lang="en-GB" sz="1800" dirty="0" smtClean="0">
              <a:latin typeface="Calibri" pitchFamily="34" charset="0"/>
              <a:ea typeface="ＭＳ Ｐゴシック" pitchFamily="34" charset="-128"/>
              <a:cs typeface="Calibri" pitchFamily="34" charset="0"/>
            </a:endParaRPr>
          </a:p>
          <a:p>
            <a:pPr marL="336550" lvl="1" indent="0"/>
            <a:r>
              <a:rPr lang="en-GB" sz="1800" dirty="0" smtClean="0">
                <a:latin typeface="Calibri" pitchFamily="34" charset="0"/>
                <a:ea typeface="ＭＳ Ｐゴシック" pitchFamily="34" charset="-128"/>
                <a:cs typeface="Calibri" pitchFamily="34" charset="0"/>
              </a:rPr>
              <a:t> Pending Invitation:  E</a:t>
            </a:r>
            <a:r>
              <a:rPr lang="en-US" sz="1800" dirty="0" smtClean="0"/>
              <a:t>vent has been scheduled but the invitations have not been distributed.  Usually this occurs when Manual Distribution is selected for the event notifications.</a:t>
            </a:r>
          </a:p>
          <a:p>
            <a:pPr marL="336550" lvl="1" indent="0"/>
            <a:r>
              <a:rPr lang="en-US" sz="1800" dirty="0" smtClean="0">
                <a:latin typeface="Calibri" pitchFamily="34" charset="0"/>
                <a:ea typeface="ＭＳ Ｐゴシック" pitchFamily="34" charset="-128"/>
                <a:cs typeface="Calibri" pitchFamily="34" charset="0"/>
              </a:rPr>
              <a:t> </a:t>
            </a:r>
            <a:r>
              <a:rPr lang="en-GB" sz="1800" dirty="0" smtClean="0">
                <a:latin typeface="Calibri" pitchFamily="34" charset="0"/>
                <a:ea typeface="ＭＳ Ｐゴシック" pitchFamily="34" charset="-128"/>
                <a:cs typeface="Calibri" pitchFamily="34" charset="0"/>
              </a:rPr>
              <a:t>Pending:  Event is scheduled but has not reached its open date and time.</a:t>
            </a:r>
          </a:p>
          <a:p>
            <a:pPr marL="336550" lvl="1" indent="0"/>
            <a:r>
              <a:rPr lang="en-GB" sz="1800" dirty="0" smtClean="0">
                <a:latin typeface="Calibri" pitchFamily="34" charset="0"/>
                <a:ea typeface="ＭＳ Ｐゴシック" pitchFamily="34" charset="-128"/>
                <a:cs typeface="Calibri" pitchFamily="34" charset="0"/>
              </a:rPr>
              <a:t> Open:  Event is in progress: has reached its open date and time, and can’t be edited.</a:t>
            </a:r>
          </a:p>
          <a:p>
            <a:pPr marL="336550" lvl="1" indent="0"/>
            <a:r>
              <a:rPr lang="en-GB" sz="1800" dirty="0" smtClean="0">
                <a:latin typeface="Calibri" pitchFamily="34" charset="0"/>
                <a:ea typeface="ＭＳ Ｐゴシック" pitchFamily="34" charset="-128"/>
                <a:cs typeface="Calibri" pitchFamily="34" charset="0"/>
              </a:rPr>
              <a:t> Paused:  </a:t>
            </a:r>
            <a:r>
              <a:rPr lang="en-US" sz="1800" dirty="0" smtClean="0"/>
              <a:t>The host has paused the Auction. It is temporarily unavailable for accepting bids.  This does not apply to RFx(s).</a:t>
            </a:r>
            <a:endParaRPr lang="en-GB" sz="1800" dirty="0" smtClean="0">
              <a:latin typeface="Calibri" pitchFamily="34" charset="0"/>
              <a:ea typeface="ＭＳ Ｐゴシック" pitchFamily="34" charset="-128"/>
              <a:cs typeface="Calibri" pitchFamily="34" charset="0"/>
            </a:endParaRPr>
          </a:p>
          <a:p>
            <a:pPr marL="336550" lvl="1" indent="0"/>
            <a:r>
              <a:rPr lang="en-GB" sz="1800" dirty="0" smtClean="0">
                <a:latin typeface="Calibri" pitchFamily="34" charset="0"/>
                <a:ea typeface="ＭＳ Ｐゴシック" pitchFamily="34" charset="-128"/>
                <a:cs typeface="Calibri" pitchFamily="34" charset="0"/>
              </a:rPr>
              <a:t> Closed:  </a:t>
            </a:r>
            <a:r>
              <a:rPr lang="en-US" sz="1800" dirty="0" smtClean="0"/>
              <a:t>The scheduled close date has been reached or the host has manually closed the RFx.  It is no longer available for accepting bids.</a:t>
            </a:r>
            <a:endParaRPr lang="en-GB" sz="1800" dirty="0" smtClean="0">
              <a:latin typeface="Calibri" pitchFamily="34" charset="0"/>
              <a:ea typeface="ＭＳ Ｐゴシック" pitchFamily="34" charset="-128"/>
              <a:cs typeface="Calibri" pitchFamily="34" charset="0"/>
            </a:endParaRPr>
          </a:p>
          <a:p>
            <a:pPr marL="336550" lvl="1" indent="0"/>
            <a:r>
              <a:rPr lang="en-GB" sz="1800" dirty="0" smtClean="0">
                <a:latin typeface="Calibri" pitchFamily="34" charset="0"/>
                <a:ea typeface="ＭＳ Ｐゴシック" pitchFamily="34" charset="-128"/>
                <a:cs typeface="Calibri" pitchFamily="34" charset="0"/>
              </a:rPr>
              <a:t> Awarded:  T</a:t>
            </a:r>
            <a:r>
              <a:rPr lang="en-US" sz="1800" dirty="0" smtClean="0"/>
              <a:t>he host has awarded the RFx.</a:t>
            </a:r>
            <a:endParaRPr lang="en-GB" sz="1800" dirty="0" smtClean="0">
              <a:latin typeface="Calibri" pitchFamily="34" charset="0"/>
              <a:ea typeface="ＭＳ Ｐゴシック" pitchFamily="34" charset="-128"/>
              <a:cs typeface="Calibri" pitchFamily="34" charset="0"/>
            </a:endParaRPr>
          </a:p>
          <a:p>
            <a:pPr marL="336550" lvl="1" indent="0"/>
            <a:r>
              <a:rPr lang="en-GB" sz="1800" dirty="0" smtClean="0">
                <a:latin typeface="Calibri" pitchFamily="34" charset="0"/>
                <a:ea typeface="ＭＳ Ｐゴシック" pitchFamily="34" charset="-128"/>
                <a:cs typeface="Calibri" pitchFamily="34" charset="0"/>
              </a:rPr>
              <a:t> Cancelled: T</a:t>
            </a:r>
            <a:r>
              <a:rPr lang="en-US" sz="1800" dirty="0" smtClean="0"/>
              <a:t>he host has cancelled the RFx.  It can’t be “</a:t>
            </a:r>
            <a:r>
              <a:rPr lang="en-US" sz="1800" dirty="0" err="1" smtClean="0"/>
              <a:t>uncancelled</a:t>
            </a:r>
            <a:r>
              <a:rPr lang="en-US" sz="1800" dirty="0" smtClean="0"/>
              <a:t>”.</a:t>
            </a:r>
            <a:endParaRPr lang="en-US" sz="1800" dirty="0" smtClean="0">
              <a:latin typeface="Calibri" pitchFamily="34" charset="0"/>
              <a:ea typeface="ＭＳ Ｐゴシック" pitchFamily="34" charset="-128"/>
              <a:cs typeface="Calibri" pitchFamily="34" charset="0"/>
            </a:endParaRPr>
          </a:p>
          <a:p>
            <a:pPr marL="0" indent="0"/>
            <a:r>
              <a:rPr lang="en-US" sz="1800" dirty="0" smtClean="0">
                <a:latin typeface="Calibri" pitchFamily="34" charset="0"/>
                <a:ea typeface="ＭＳ Ｐゴシック" pitchFamily="34" charset="-128"/>
                <a:cs typeface="Calibri" pitchFamily="34" charset="0"/>
              </a:rPr>
              <a:t> It is also possible for events to be Archived.</a:t>
            </a:r>
            <a:r>
              <a:rPr lang="en-GB" sz="1800" dirty="0" smtClean="0">
                <a:latin typeface="Calibri" pitchFamily="34" charset="0"/>
                <a:ea typeface="ＭＳ Ｐゴシック" pitchFamily="34" charset="-128"/>
                <a:cs typeface="Calibri" pitchFamily="34" charset="0"/>
              </a:rPr>
              <a:t>  This is a very rarely used feature, but, typically, events would be archived after 3-5 years (via a property file setting).  Such events could be found on the Archived tab of Manage RFx(s), and restored if needed.  They would not appear on the List tab, even with a filter of All. </a:t>
            </a:r>
            <a:endParaRPr lang="en-GB" sz="1800" dirty="0" smtClean="0">
              <a:solidFill>
                <a:srgbClr val="FF0000"/>
              </a:solidFill>
              <a:latin typeface="Calibri" pitchFamily="34" charset="0"/>
              <a:ea typeface="ＭＳ Ｐゴシック" pitchFamily="34" charset="-128"/>
              <a:cs typeface="Calibri" pitchFamily="34" charset="0"/>
            </a:endParaRPr>
          </a:p>
        </p:txBody>
      </p:sp>
      <p:sp>
        <p:nvSpPr>
          <p:cNvPr id="4" name="Slide Number Placeholder 3"/>
          <p:cNvSpPr>
            <a:spLocks noGrp="1"/>
          </p:cNvSpPr>
          <p:nvPr>
            <p:ph type="sldNum" sz="quarter" idx="10"/>
          </p:nvPr>
        </p:nvSpPr>
        <p:spPr/>
        <p:txBody>
          <a:bodyPr/>
          <a:lstStyle/>
          <a:p>
            <a:fld id="{56A77C2D-A651-4976-AE18-F0033F99DF3E}"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RFx Templates</a:t>
            </a:r>
            <a:endParaRPr lang="en-US" dirty="0"/>
          </a:p>
        </p:txBody>
      </p:sp>
      <p:sp>
        <p:nvSpPr>
          <p:cNvPr id="3" name="Content Placeholder 2"/>
          <p:cNvSpPr>
            <a:spLocks noGrp="1"/>
          </p:cNvSpPr>
          <p:nvPr>
            <p:ph idx="1"/>
          </p:nvPr>
        </p:nvSpPr>
        <p:spPr>
          <a:xfrm>
            <a:off x="152400" y="1447800"/>
            <a:ext cx="8839200" cy="4953000"/>
          </a:xfrm>
        </p:spPr>
        <p:txBody>
          <a:bodyPr/>
          <a:lstStyle/>
          <a:p>
            <a:pPr marL="0" indent="0"/>
            <a:r>
              <a:rPr lang="en-GB" sz="2000" dirty="0" smtClean="0">
                <a:latin typeface="Calibri" pitchFamily="34" charset="0"/>
                <a:ea typeface="ＭＳ Ｐゴシック" pitchFamily="34" charset="-128"/>
                <a:cs typeface="Calibri" pitchFamily="34" charset="0"/>
              </a:rPr>
              <a:t> An RFx Template contains information used as a starting point for RFx creation.</a:t>
            </a:r>
          </a:p>
          <a:p>
            <a:pPr marL="0" indent="0"/>
            <a:r>
              <a:rPr lang="en-GB" sz="2000" dirty="0" smtClean="0">
                <a:latin typeface="Calibri" pitchFamily="34" charset="0"/>
                <a:ea typeface="ＭＳ Ｐゴシック" pitchFamily="34" charset="-128"/>
                <a:cs typeface="Calibri" pitchFamily="34" charset="0"/>
              </a:rPr>
              <a:t> No OOTB templates are supplied with Sourcing (generic ones have little value)</a:t>
            </a:r>
          </a:p>
          <a:p>
            <a:r>
              <a:rPr lang="en-GB" sz="2000" dirty="0" smtClean="0">
                <a:latin typeface="Calibri" pitchFamily="34" charset="0"/>
                <a:ea typeface="ＭＳ Ｐゴシック" pitchFamily="34" charset="-128"/>
                <a:cs typeface="Calibri" pitchFamily="34" charset="0"/>
              </a:rPr>
              <a:t>Templates can be handy if you repeatedly work with the same suppliers or use similar settings for different RFx(s).  However, there is no security on templates, so a buyer that can see one can see all; if this is an issue, you might want to export model </a:t>
            </a:r>
            <a:r>
              <a:rPr lang="en-GB" sz="2000" dirty="0" err="1" smtClean="0">
                <a:latin typeface="Calibri" pitchFamily="34" charset="0"/>
                <a:ea typeface="ＭＳ Ｐゴシック" pitchFamily="34" charset="-128"/>
                <a:cs typeface="Calibri" pitchFamily="34" charset="0"/>
              </a:rPr>
              <a:t>RFx’s</a:t>
            </a:r>
            <a:r>
              <a:rPr lang="en-GB" sz="2000" dirty="0" smtClean="0">
                <a:latin typeface="Calibri" pitchFamily="34" charset="0"/>
                <a:ea typeface="ＭＳ Ｐゴシック" pitchFamily="34" charset="-128"/>
                <a:cs typeface="Calibri" pitchFamily="34" charset="0"/>
              </a:rPr>
              <a:t> to a secure disk and use Import to create new </a:t>
            </a:r>
            <a:r>
              <a:rPr lang="en-GB" sz="2000" dirty="0" err="1" smtClean="0">
                <a:latin typeface="Calibri" pitchFamily="34" charset="0"/>
                <a:ea typeface="ＭＳ Ｐゴシック" pitchFamily="34" charset="-128"/>
                <a:cs typeface="Calibri" pitchFamily="34" charset="0"/>
              </a:rPr>
              <a:t>RFx’s</a:t>
            </a:r>
            <a:r>
              <a:rPr lang="en-GB" sz="2000" dirty="0" smtClean="0">
                <a:latin typeface="Calibri" pitchFamily="34" charset="0"/>
                <a:ea typeface="ＭＳ Ｐゴシック" pitchFamily="34" charset="-128"/>
                <a:cs typeface="Calibri" pitchFamily="34" charset="0"/>
              </a:rPr>
              <a:t> from there.</a:t>
            </a:r>
          </a:p>
          <a:p>
            <a:r>
              <a:rPr lang="en-GB" sz="2000" dirty="0" smtClean="0">
                <a:latin typeface="Calibri" pitchFamily="34" charset="0"/>
                <a:ea typeface="ＭＳ Ｐゴシック" pitchFamily="34" charset="-128"/>
                <a:cs typeface="Calibri" pitchFamily="34" charset="0"/>
              </a:rPr>
              <a:t>The following information is reused when you create an RFx from a template.</a:t>
            </a:r>
          </a:p>
          <a:p>
            <a:pPr lvl="1">
              <a:spcBef>
                <a:spcPts val="0"/>
              </a:spcBef>
            </a:pPr>
            <a:r>
              <a:rPr lang="en-US" dirty="0" smtClean="0"/>
              <a:t>Currency information</a:t>
            </a:r>
          </a:p>
          <a:p>
            <a:pPr lvl="1">
              <a:spcBef>
                <a:spcPts val="0"/>
              </a:spcBef>
            </a:pPr>
            <a:r>
              <a:rPr lang="en-US" dirty="0" smtClean="0"/>
              <a:t>RFx Rules</a:t>
            </a:r>
          </a:p>
          <a:p>
            <a:pPr lvl="1">
              <a:spcBef>
                <a:spcPts val="0"/>
              </a:spcBef>
            </a:pPr>
            <a:r>
              <a:rPr lang="en-US" dirty="0" smtClean="0"/>
              <a:t>Questionnaires</a:t>
            </a:r>
          </a:p>
          <a:p>
            <a:pPr lvl="1">
              <a:spcBef>
                <a:spcPts val="0"/>
              </a:spcBef>
            </a:pPr>
            <a:r>
              <a:rPr lang="en-US" dirty="0" smtClean="0"/>
              <a:t>Items</a:t>
            </a:r>
          </a:p>
          <a:p>
            <a:pPr lvl="1">
              <a:spcBef>
                <a:spcPts val="0"/>
              </a:spcBef>
            </a:pPr>
            <a:r>
              <a:rPr lang="en-US" dirty="0" smtClean="0"/>
              <a:t>Bid fields</a:t>
            </a:r>
          </a:p>
          <a:p>
            <a:pPr lvl="1">
              <a:spcBef>
                <a:spcPts val="0"/>
              </a:spcBef>
            </a:pPr>
            <a:r>
              <a:rPr lang="en-US" dirty="0" smtClean="0"/>
              <a:t>Supplier list</a:t>
            </a:r>
          </a:p>
          <a:p>
            <a:pPr lvl="1">
              <a:spcBef>
                <a:spcPts val="0"/>
              </a:spcBef>
            </a:pPr>
            <a:r>
              <a:rPr lang="en-US" dirty="0" smtClean="0"/>
              <a:t>Team members</a:t>
            </a:r>
          </a:p>
          <a:p>
            <a:pPr lvl="1">
              <a:spcBef>
                <a:spcPts val="0"/>
              </a:spcBef>
            </a:pPr>
            <a:r>
              <a:rPr lang="en-US" dirty="0" smtClean="0"/>
              <a:t>Attachments</a:t>
            </a:r>
          </a:p>
          <a:p>
            <a:pPr lvl="1">
              <a:spcBef>
                <a:spcPts val="0"/>
              </a:spcBef>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200" dirty="0" smtClean="0"/>
              <a:t>RFx Templates: Operations</a:t>
            </a:r>
            <a:endParaRPr lang="en-US" sz="4200" dirty="0"/>
          </a:p>
        </p:txBody>
      </p:sp>
      <p:sp>
        <p:nvSpPr>
          <p:cNvPr id="3" name="Content Placeholder 2"/>
          <p:cNvSpPr>
            <a:spLocks noGrp="1"/>
          </p:cNvSpPr>
          <p:nvPr>
            <p:ph idx="1"/>
          </p:nvPr>
        </p:nvSpPr>
        <p:spPr>
          <a:xfrm>
            <a:off x="152400" y="1447800"/>
            <a:ext cx="8686800" cy="4479925"/>
          </a:xfrm>
        </p:spPr>
        <p:txBody>
          <a:bodyPr/>
          <a:lstStyle/>
          <a:p>
            <a:pPr marL="0" indent="0"/>
            <a:r>
              <a:rPr lang="en-GB" sz="2000" dirty="0" smtClean="0">
                <a:latin typeface="Calibri" pitchFamily="34" charset="0"/>
                <a:ea typeface="ＭＳ Ｐゴシック" pitchFamily="34" charset="-128"/>
                <a:cs typeface="Calibri" pitchFamily="34" charset="0"/>
              </a:rPr>
              <a:t> The following operations can be performed for RFx Templates:</a:t>
            </a:r>
          </a:p>
          <a:p>
            <a:pPr marL="336550" lvl="1" indent="0"/>
            <a:r>
              <a:rPr lang="en-GB" sz="2000" dirty="0" smtClean="0">
                <a:latin typeface="Calibri" pitchFamily="34" charset="0"/>
                <a:ea typeface="ＭＳ Ｐゴシック" pitchFamily="34" charset="-128"/>
                <a:cs typeface="Calibri" pitchFamily="34" charset="0"/>
              </a:rPr>
              <a:t> Create an RFx from a Template</a:t>
            </a:r>
          </a:p>
          <a:p>
            <a:pPr marL="336550" lvl="1" indent="0"/>
            <a:r>
              <a:rPr lang="en-GB" sz="2000" dirty="0" smtClean="0">
                <a:latin typeface="Calibri" pitchFamily="34" charset="0"/>
                <a:ea typeface="ＭＳ Ｐゴシック" pitchFamily="34" charset="-128"/>
                <a:cs typeface="Calibri" pitchFamily="34" charset="0"/>
              </a:rPr>
              <a:t> Create a Template from an RFx (Edit tab Summary step in Wizard)</a:t>
            </a:r>
          </a:p>
          <a:p>
            <a:pPr marL="336550" lvl="1" indent="0"/>
            <a:r>
              <a:rPr lang="en-GB" sz="2000" dirty="0" smtClean="0">
                <a:latin typeface="Calibri" pitchFamily="34" charset="0"/>
                <a:ea typeface="ＭＳ Ｐゴシック" pitchFamily="34" charset="-128"/>
                <a:cs typeface="Calibri" pitchFamily="34" charset="0"/>
              </a:rPr>
              <a:t> Create a Template from another Template (already in the system)</a:t>
            </a:r>
          </a:p>
          <a:p>
            <a:pPr marL="336550" lvl="1" indent="0"/>
            <a:r>
              <a:rPr lang="en-GB" sz="2000" dirty="0" smtClean="0">
                <a:latin typeface="Calibri" pitchFamily="34" charset="0"/>
                <a:ea typeface="ＭＳ Ｐゴシック" pitchFamily="34" charset="-128"/>
                <a:cs typeface="Calibri" pitchFamily="34" charset="0"/>
              </a:rPr>
              <a:t> Create a Template from scratch (like a partial RFx creation)</a:t>
            </a:r>
          </a:p>
          <a:p>
            <a:pPr marL="336550" lvl="1" indent="0"/>
            <a:r>
              <a:rPr lang="en-GB" sz="2000" dirty="0" smtClean="0">
                <a:latin typeface="Calibri" pitchFamily="34" charset="0"/>
                <a:ea typeface="ＭＳ Ｐゴシック" pitchFamily="34" charset="-128"/>
                <a:cs typeface="Calibri" pitchFamily="34" charset="0"/>
              </a:rPr>
              <a:t> Export and Import Templates</a:t>
            </a:r>
          </a:p>
          <a:p>
            <a:pPr marL="682625" lvl="2" indent="0"/>
            <a:r>
              <a:rPr lang="en-GB" sz="2000" dirty="0" smtClean="0">
                <a:latin typeface="Calibri" pitchFamily="34" charset="0"/>
                <a:ea typeface="ＭＳ Ｐゴシック" pitchFamily="34" charset="-128"/>
                <a:cs typeface="Calibri" pitchFamily="34" charset="0"/>
              </a:rPr>
              <a:t> XML, CSV, and XLS/XLSX formats can be used; Excel is recommended</a:t>
            </a:r>
          </a:p>
          <a:p>
            <a:pPr marL="682625" lvl="2" indent="0"/>
            <a:r>
              <a:rPr lang="en-GB" sz="2000" dirty="0" smtClean="0">
                <a:latin typeface="Calibri" pitchFamily="34" charset="0"/>
                <a:ea typeface="ＭＳ Ｐゴシック" pitchFamily="34" charset="-128"/>
                <a:cs typeface="Calibri" pitchFamily="34" charset="0"/>
              </a:rPr>
              <a:t> A lot of guidance is provided in the exported spreadsheet</a:t>
            </a:r>
          </a:p>
          <a:p>
            <a:pPr marL="715963" lvl="2" indent="0"/>
            <a:r>
              <a:rPr lang="en-GB" sz="2000" dirty="0" smtClean="0">
                <a:latin typeface="Calibri" pitchFamily="34" charset="0"/>
                <a:ea typeface="ＭＳ Ｐゴシック" pitchFamily="34" charset="-128"/>
                <a:cs typeface="Calibri" pitchFamily="34" charset="0"/>
              </a:rPr>
              <a:t> As an example, you can export from one organization, change the organization code and other details in the file, and import into a different organization</a:t>
            </a:r>
          </a:p>
          <a:p>
            <a:pPr marL="0" indent="0">
              <a:buNone/>
            </a:pPr>
            <a:endParaRPr lang="en-GB" sz="2000" dirty="0" smtClean="0">
              <a:solidFill>
                <a:srgbClr val="FF0000"/>
              </a:solidFill>
              <a:latin typeface="Calibri" pitchFamily="34" charset="0"/>
              <a:ea typeface="ＭＳ Ｐゴシック" pitchFamily="34" charset="-128"/>
              <a:cs typeface="Calibri" pitchFamily="34" charset="0"/>
            </a:endParaRPr>
          </a:p>
          <a:p>
            <a:pPr lvl="1">
              <a:spcBef>
                <a:spcPts val="0"/>
              </a:spcBef>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Messages and Triggers</a:t>
            </a:r>
            <a:endParaRPr lang="en-US" sz="4200" dirty="0"/>
          </a:p>
        </p:txBody>
      </p:sp>
      <p:sp>
        <p:nvSpPr>
          <p:cNvPr id="3" name="Content Placeholder 2"/>
          <p:cNvSpPr>
            <a:spLocks noGrp="1"/>
          </p:cNvSpPr>
          <p:nvPr>
            <p:ph idx="1"/>
          </p:nvPr>
        </p:nvSpPr>
        <p:spPr>
          <a:xfrm>
            <a:off x="152400" y="1447800"/>
            <a:ext cx="8686800" cy="4479925"/>
          </a:xfrm>
        </p:spPr>
        <p:txBody>
          <a:bodyPr/>
          <a:lstStyle/>
          <a:p>
            <a:pPr marL="0" indent="0"/>
            <a:r>
              <a:rPr lang="en-GB" sz="2000" dirty="0" smtClean="0">
                <a:latin typeface="Calibri" pitchFamily="34" charset="0"/>
                <a:ea typeface="ＭＳ Ｐゴシック" pitchFamily="34" charset="-128"/>
                <a:cs typeface="Calibri" pitchFamily="34" charset="0"/>
              </a:rPr>
              <a:t> Sourcing comes with a standard set of messages, managed by the emptoris and </a:t>
            </a:r>
            <a:r>
              <a:rPr lang="en-GB" sz="2000" dirty="0" err="1" smtClean="0">
                <a:latin typeface="Calibri" pitchFamily="34" charset="0"/>
                <a:ea typeface="ＭＳ Ｐゴシック" pitchFamily="34" charset="-128"/>
                <a:cs typeface="Calibri" pitchFamily="34" charset="0"/>
              </a:rPr>
              <a:t>emptoris_hierarchy</a:t>
            </a:r>
            <a:r>
              <a:rPr lang="en-GB" sz="2000" dirty="0" smtClean="0">
                <a:latin typeface="Calibri" pitchFamily="34" charset="0"/>
                <a:ea typeface="ＭＳ Ｐゴシック" pitchFamily="34" charset="-128"/>
                <a:cs typeface="Calibri" pitchFamily="34" charset="0"/>
              </a:rPr>
              <a:t> organizations for all of the organizations in the system.</a:t>
            </a:r>
          </a:p>
          <a:p>
            <a:pPr marL="0" indent="0"/>
            <a:r>
              <a:rPr lang="en-GB" sz="2000" dirty="0" smtClean="0">
                <a:latin typeface="Calibri" pitchFamily="34" charset="0"/>
                <a:ea typeface="ＭＳ Ｐゴシック" pitchFamily="34" charset="-128"/>
                <a:cs typeface="Calibri" pitchFamily="34" charset="0"/>
              </a:rPr>
              <a:t> Also, there’s a set of triggering events defined for issuing the messages.</a:t>
            </a:r>
          </a:p>
          <a:p>
            <a:pPr marL="0" indent="0"/>
            <a:r>
              <a:rPr lang="en-GB" sz="2000" dirty="0" smtClean="0">
                <a:latin typeface="Calibri" pitchFamily="34" charset="0"/>
                <a:ea typeface="ＭＳ Ｐゴシック" pitchFamily="34" charset="-128"/>
                <a:cs typeface="Calibri" pitchFamily="34" charset="0"/>
              </a:rPr>
              <a:t> Triggers cannot be added or modified (there’s no need to).</a:t>
            </a:r>
          </a:p>
          <a:p>
            <a:pPr marL="0" indent="0"/>
            <a:r>
              <a:rPr lang="en-GB" sz="2000" dirty="0" smtClean="0">
                <a:latin typeface="Calibri" pitchFamily="34" charset="0"/>
                <a:ea typeface="ＭＳ Ｐゴシック" pitchFamily="34" charset="-128"/>
                <a:cs typeface="Calibri" pitchFamily="34" charset="0"/>
              </a:rPr>
              <a:t> For a specific Organization, a user acting under the Content Manager role can override the system messaging:	</a:t>
            </a:r>
          </a:p>
          <a:p>
            <a:pPr marL="682625" lvl="2" indent="0"/>
            <a:r>
              <a:rPr lang="en-GB" sz="2000" dirty="0" smtClean="0">
                <a:latin typeface="Calibri" pitchFamily="34" charset="0"/>
                <a:ea typeface="ＭＳ Ｐゴシック" pitchFamily="34" charset="-128"/>
                <a:cs typeface="Calibri" pitchFamily="34" charset="0"/>
              </a:rPr>
              <a:t> disable/enable messages</a:t>
            </a:r>
          </a:p>
          <a:p>
            <a:pPr marL="682625" lvl="2" indent="0"/>
            <a:r>
              <a:rPr lang="en-GB" sz="2000" dirty="0" smtClean="0">
                <a:latin typeface="Calibri" pitchFamily="34" charset="0"/>
                <a:ea typeface="ＭＳ Ｐゴシック" pitchFamily="34" charset="-128"/>
                <a:cs typeface="Calibri" pitchFamily="34" charset="0"/>
              </a:rPr>
              <a:t> export and import (modified) messages</a:t>
            </a:r>
          </a:p>
          <a:p>
            <a:pPr marL="682625" lvl="2" indent="0"/>
            <a:r>
              <a:rPr lang="en-GB" sz="2000" dirty="0" smtClean="0">
                <a:latin typeface="Calibri" pitchFamily="34" charset="0"/>
                <a:ea typeface="ＭＳ Ｐゴシック" pitchFamily="34" charset="-128"/>
                <a:cs typeface="Calibri" pitchFamily="34" charset="0"/>
              </a:rPr>
              <a:t> change message content and configuration (recipients)</a:t>
            </a:r>
          </a:p>
          <a:p>
            <a:pPr marL="682625" lvl="2" indent="0">
              <a:buNone/>
            </a:pPr>
            <a:endParaRPr lang="en-GB" sz="2000" dirty="0" smtClean="0">
              <a:latin typeface="Calibri" pitchFamily="34" charset="0"/>
              <a:ea typeface="ＭＳ Ｐゴシック" pitchFamily="34" charset="-128"/>
              <a:cs typeface="Calibri" pitchFamily="34" charset="0"/>
            </a:endParaRPr>
          </a:p>
          <a:p>
            <a:pPr marL="336550" lvl="1" indent="0"/>
            <a:r>
              <a:rPr lang="en-GB" sz="2000" dirty="0" smtClean="0">
                <a:latin typeface="Calibri" pitchFamily="34" charset="0"/>
                <a:ea typeface="ＭＳ Ｐゴシック" pitchFamily="34" charset="-128"/>
                <a:cs typeface="Calibri" pitchFamily="34" charset="0"/>
              </a:rPr>
              <a:t> To see and optionally manage messages for an Organization:</a:t>
            </a:r>
          </a:p>
          <a:p>
            <a:pPr marL="682625" lvl="2" indent="0"/>
            <a:r>
              <a:rPr lang="en-GB" sz="2000" dirty="0" smtClean="0">
                <a:latin typeface="Calibri" pitchFamily="34" charset="0"/>
                <a:ea typeface="ＭＳ Ｐゴシック" pitchFamily="34" charset="-128"/>
                <a:cs typeface="Calibri" pitchFamily="34" charset="0"/>
              </a:rPr>
              <a:t> Organization &gt; View Organization &gt; click on Organization folder icon</a:t>
            </a:r>
          </a:p>
          <a:p>
            <a:pPr marL="0" indent="0">
              <a:buNone/>
            </a:pPr>
            <a:endParaRPr lang="en-GB" sz="2000" dirty="0" smtClean="0">
              <a:solidFill>
                <a:srgbClr val="FF0000"/>
              </a:solidFill>
              <a:latin typeface="Calibri" pitchFamily="34" charset="0"/>
              <a:ea typeface="ＭＳ Ｐゴシック" pitchFamily="34" charset="-128"/>
              <a:cs typeface="Calibri" pitchFamily="34" charset="0"/>
            </a:endParaRPr>
          </a:p>
          <a:p>
            <a:pPr lvl="1">
              <a:spcBef>
                <a:spcPts val="0"/>
              </a:spcBef>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8438"/>
            <a:ext cx="6430962" cy="868362"/>
          </a:xfrm>
        </p:spPr>
        <p:txBody>
          <a:bodyPr/>
          <a:lstStyle/>
          <a:p>
            <a:r>
              <a:rPr lang="en-US" sz="3000" dirty="0" smtClean="0"/>
              <a:t>User-Defined Property Fields</a:t>
            </a:r>
            <a:endParaRPr lang="en-US" sz="3000" dirty="0"/>
          </a:p>
        </p:txBody>
      </p:sp>
      <p:sp>
        <p:nvSpPr>
          <p:cNvPr id="3" name="Content Placeholder 2"/>
          <p:cNvSpPr>
            <a:spLocks noGrp="1"/>
          </p:cNvSpPr>
          <p:nvPr>
            <p:ph idx="1"/>
          </p:nvPr>
        </p:nvSpPr>
        <p:spPr>
          <a:xfrm>
            <a:off x="152400" y="1219200"/>
            <a:ext cx="8839200" cy="5181600"/>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Sourcing has various types of “Fields”, used to store metadata describing entities</a:t>
            </a:r>
          </a:p>
          <a:p>
            <a:pPr>
              <a:buFont typeface="Arial" pitchFamily="34" charset="0"/>
              <a:buChar char="•"/>
            </a:pPr>
            <a:r>
              <a:rPr lang="en-US" sz="2000" dirty="0" smtClean="0">
                <a:latin typeface="Calibri" pitchFamily="34" charset="0"/>
                <a:ea typeface="ＭＳ Ｐゴシック" pitchFamily="34" charset="-128"/>
                <a:cs typeface="Calibri" pitchFamily="34" charset="0"/>
              </a:rPr>
              <a:t>These field types are available (when configured): Category property, Item Definition, Bid Field, Question, RFx Information Field, Supplier Profile Field, Notice Information Field, Generic Field</a:t>
            </a:r>
          </a:p>
          <a:p>
            <a:pPr>
              <a:buFont typeface="Arial" pitchFamily="34" charset="0"/>
              <a:buChar char="•"/>
            </a:pPr>
            <a:r>
              <a:rPr lang="en-US" sz="2000" dirty="0" smtClean="0">
                <a:latin typeface="Calibri" pitchFamily="34" charset="0"/>
                <a:ea typeface="ＭＳ Ｐゴシック" pitchFamily="34" charset="-128"/>
                <a:cs typeface="Calibri" pitchFamily="34" charset="0"/>
              </a:rPr>
              <a:t>Most field types have a set of instances supplied by the system</a:t>
            </a:r>
          </a:p>
          <a:p>
            <a:pPr>
              <a:buFont typeface="Arial" pitchFamily="34" charset="0"/>
              <a:buChar char="•"/>
            </a:pPr>
            <a:r>
              <a:rPr lang="en-US" sz="2000" dirty="0" smtClean="0">
                <a:latin typeface="Calibri" pitchFamily="34" charset="0"/>
                <a:ea typeface="ＭＳ Ｐゴシック" pitchFamily="34" charset="-128"/>
                <a:cs typeface="Calibri" pitchFamily="34" charset="0"/>
              </a:rPr>
              <a:t>You can also create new instances of fields (requiring SSM Administrator  role or Sourcing Content Manager or BAM role)</a:t>
            </a:r>
          </a:p>
          <a:p>
            <a:pPr>
              <a:buFont typeface="Arial" pitchFamily="34" charset="0"/>
              <a:buChar char="•"/>
            </a:pPr>
            <a:r>
              <a:rPr lang="en-US" sz="2000" dirty="0" smtClean="0">
                <a:latin typeface="Calibri" pitchFamily="34" charset="0"/>
                <a:ea typeface="ＭＳ Ｐゴシック" pitchFamily="34" charset="-128"/>
                <a:cs typeface="Calibri" pitchFamily="34" charset="0"/>
              </a:rPr>
              <a:t>These field data types are available:  Text, Currency, Date, Decimal, Formula, Integer, Message, Selection, Spacer Row, Table, Yes/No</a:t>
            </a:r>
          </a:p>
          <a:p>
            <a:pPr>
              <a:buFont typeface="Arial" pitchFamily="34" charset="0"/>
              <a:buChar char="•"/>
            </a:pPr>
            <a:r>
              <a:rPr lang="en-US" sz="2000" dirty="0" smtClean="0">
                <a:latin typeface="Calibri" pitchFamily="34" charset="0"/>
                <a:ea typeface="ＭＳ Ｐゴシック" pitchFamily="34" charset="-128"/>
                <a:cs typeface="Calibri" pitchFamily="34" charset="0"/>
              </a:rPr>
              <a:t>Fields can be stored in the Smart Data Library for reuse</a:t>
            </a:r>
          </a:p>
          <a:p>
            <a:pPr>
              <a:buFont typeface="Arial" pitchFamily="34" charset="0"/>
              <a:buChar char="•"/>
            </a:pPr>
            <a:r>
              <a:rPr lang="en-US" sz="2000" dirty="0" smtClean="0">
                <a:latin typeface="Calibri" pitchFamily="34" charset="0"/>
                <a:ea typeface="ＭＳ Ｐゴシック" pitchFamily="34" charset="-128"/>
                <a:cs typeface="Calibri" pitchFamily="34" charset="0"/>
              </a:rPr>
              <a:t>See Administration presentation for more details on Fields</a:t>
            </a:r>
            <a:endParaRPr lang="en-US" sz="2000" dirty="0" smtClean="0">
              <a:solidFill>
                <a:srgbClr val="FF0000"/>
              </a:solidFill>
              <a:latin typeface="Calibri" pitchFamily="34" charset="0"/>
              <a:ea typeface="ＭＳ Ｐゴシック" pitchFamily="34" charset="-128"/>
              <a:cs typeface="Calibri" pitchFamily="34" charset="0"/>
            </a:endParaRPr>
          </a:p>
          <a:p>
            <a:pPr lvl="1">
              <a:buFont typeface="Arial" pitchFamily="34" charset="0"/>
              <a:buChar char="•"/>
            </a:pPr>
            <a:endParaRPr lang="en-US" sz="2000" dirty="0" smtClean="0">
              <a:solidFill>
                <a:srgbClr val="FF0000"/>
              </a:solidFill>
              <a:latin typeface="Calibri" pitchFamily="34" charset="0"/>
              <a:ea typeface="ＭＳ Ｐゴシック" pitchFamily="34" charset="-128"/>
              <a:cs typeface="Calibri" pitchFamily="34" charset="0"/>
            </a:endParaRPr>
          </a:p>
          <a:p>
            <a:pPr lvl="1">
              <a:buNone/>
            </a:pPr>
            <a:endParaRPr lang="en-US" sz="2000" dirty="0" smtClean="0">
              <a:latin typeface="Calibri"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56A77C2D-A651-4976-AE18-F0033F99DF3E}"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8438"/>
            <a:ext cx="6430962" cy="868362"/>
          </a:xfrm>
        </p:spPr>
        <p:txBody>
          <a:bodyPr/>
          <a:lstStyle/>
          <a:p>
            <a:r>
              <a:rPr lang="en-US" sz="3000" dirty="0" smtClean="0"/>
              <a:t>Field Types (Supplier and Buyer views)</a:t>
            </a:r>
            <a:endParaRPr lang="en-US" sz="3000" dirty="0"/>
          </a:p>
        </p:txBody>
      </p:sp>
      <p:sp>
        <p:nvSpPr>
          <p:cNvPr id="3" name="Content Placeholder 2"/>
          <p:cNvSpPr>
            <a:spLocks noGrp="1"/>
          </p:cNvSpPr>
          <p:nvPr>
            <p:ph idx="1"/>
          </p:nvPr>
        </p:nvSpPr>
        <p:spPr>
          <a:xfrm>
            <a:off x="152400" y="1219200"/>
            <a:ext cx="8839200" cy="5181600"/>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From a Supplier access point of view, there are these types of Fields, with the choice often being part of the event design:</a:t>
            </a:r>
          </a:p>
          <a:p>
            <a:pPr lvl="1">
              <a:buFont typeface="Arial" pitchFamily="34" charset="0"/>
              <a:buChar char="•"/>
            </a:pPr>
            <a:r>
              <a:rPr lang="en-US" sz="2000" dirty="0" smtClean="0">
                <a:latin typeface="Calibri" pitchFamily="34" charset="0"/>
                <a:ea typeface="ＭＳ Ｐゴシック" pitchFamily="34" charset="-128"/>
              </a:rPr>
              <a:t>Supplier can’t see it (Hidden)</a:t>
            </a:r>
          </a:p>
          <a:p>
            <a:pPr lvl="1">
              <a:buFont typeface="Arial" pitchFamily="34" charset="0"/>
              <a:buChar char="•"/>
            </a:pPr>
            <a:r>
              <a:rPr lang="en-US" sz="2000" dirty="0" smtClean="0">
                <a:latin typeface="Calibri" pitchFamily="34" charset="0"/>
                <a:ea typeface="ＭＳ Ｐゴシック" pitchFamily="34" charset="-128"/>
              </a:rPr>
              <a:t>Supplier can only see it (Read)</a:t>
            </a:r>
          </a:p>
          <a:p>
            <a:pPr lvl="1">
              <a:buFont typeface="Arial" pitchFamily="34" charset="0"/>
              <a:buChar char="•"/>
            </a:pPr>
            <a:r>
              <a:rPr lang="en-US" sz="2000" dirty="0" smtClean="0">
                <a:latin typeface="Calibri" pitchFamily="34" charset="0"/>
                <a:ea typeface="ＭＳ Ｐゴシック" pitchFamily="34" charset="-128"/>
              </a:rPr>
              <a:t>Supplier can see and update it (Write)</a:t>
            </a:r>
          </a:p>
          <a:p>
            <a:pPr lvl="1">
              <a:buFont typeface="Arial" pitchFamily="34" charset="0"/>
              <a:buChar char="•"/>
            </a:pPr>
            <a:r>
              <a:rPr lang="en-US" sz="2000" dirty="0" smtClean="0">
                <a:latin typeface="Calibri" pitchFamily="34" charset="0"/>
                <a:ea typeface="ＭＳ Ｐゴシック" pitchFamily="34" charset="-128"/>
              </a:rPr>
              <a:t>Supplier can see and must update it (Write + Required; e.g., Bid Field)</a:t>
            </a:r>
          </a:p>
          <a:p>
            <a:pPr lvl="1">
              <a:buFont typeface="Arial" pitchFamily="34" charset="0"/>
              <a:buChar char="•"/>
            </a:pPr>
            <a:endParaRPr lang="en-US" sz="2000" dirty="0" smtClean="0">
              <a:latin typeface="Calibri" pitchFamily="34" charset="0"/>
              <a:ea typeface="ＭＳ Ｐゴシック" pitchFamily="34" charset="-128"/>
            </a:endParaRPr>
          </a:p>
          <a:p>
            <a:pPr>
              <a:buFont typeface="Arial" pitchFamily="34" charset="0"/>
              <a:buChar char="•"/>
            </a:pPr>
            <a:r>
              <a:rPr lang="en-US" sz="2000" dirty="0" smtClean="0">
                <a:latin typeface="Calibri" pitchFamily="34" charset="0"/>
                <a:ea typeface="ＭＳ Ｐゴシック" pitchFamily="34" charset="-128"/>
              </a:rPr>
              <a:t>Similar considerations apply to the Buyer view of some fields.</a:t>
            </a:r>
          </a:p>
          <a:p>
            <a:pPr lvl="1">
              <a:buNone/>
            </a:pPr>
            <a:endParaRPr lang="en-US" sz="2000" dirty="0" smtClean="0">
              <a:latin typeface="Calibri"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56A77C2D-A651-4976-AE18-F0033F99DF3E}"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8438"/>
            <a:ext cx="6430962" cy="868362"/>
          </a:xfrm>
        </p:spPr>
        <p:txBody>
          <a:bodyPr/>
          <a:lstStyle/>
          <a:p>
            <a:r>
              <a:rPr lang="en-US" sz="3000" dirty="0" smtClean="0"/>
              <a:t>Terminology</a:t>
            </a:r>
            <a:endParaRPr lang="en-US" sz="3000" dirty="0"/>
          </a:p>
        </p:txBody>
      </p:sp>
      <p:sp>
        <p:nvSpPr>
          <p:cNvPr id="3" name="Content Placeholder 2"/>
          <p:cNvSpPr>
            <a:spLocks noGrp="1"/>
          </p:cNvSpPr>
          <p:nvPr>
            <p:ph idx="1"/>
          </p:nvPr>
        </p:nvSpPr>
        <p:spPr>
          <a:xfrm>
            <a:off x="152400" y="990600"/>
            <a:ext cx="8839200" cy="5181600"/>
          </a:xfrm>
        </p:spPr>
        <p:txBody>
          <a:bodyPr/>
          <a:lstStyle/>
          <a:p>
            <a:pPr>
              <a:buFont typeface="Arial" pitchFamily="34" charset="0"/>
              <a:buChar char="•"/>
            </a:pPr>
            <a:r>
              <a:rPr lang="en-US" sz="2000" dirty="0" smtClean="0"/>
              <a:t>For more detail and others, see topic “RFx Concepts” in the Buyer User Guide</a:t>
            </a:r>
          </a:p>
          <a:p>
            <a:pPr>
              <a:buFont typeface="Arial" pitchFamily="34" charset="0"/>
              <a:buChar char="•"/>
            </a:pPr>
            <a:r>
              <a:rPr lang="en-US" sz="2000" dirty="0" smtClean="0"/>
              <a:t>Minimum and Maximum Bid Quantities</a:t>
            </a:r>
            <a:r>
              <a:rPr lang="en-US" sz="2000" dirty="0" smtClean="0">
                <a:latin typeface="Calibri" pitchFamily="34" charset="0"/>
                <a:ea typeface="ＭＳ Ｐゴシック" pitchFamily="34" charset="-128"/>
                <a:cs typeface="Calibri" pitchFamily="34" charset="0"/>
              </a:rPr>
              <a:t>:</a:t>
            </a:r>
          </a:p>
          <a:p>
            <a:pPr lvl="1">
              <a:buFont typeface="Arial" pitchFamily="34" charset="0"/>
              <a:buChar char="•"/>
            </a:pPr>
            <a:r>
              <a:rPr lang="en-US" sz="2000" dirty="0" smtClean="0">
                <a:latin typeface="Calibri" pitchFamily="34" charset="0"/>
                <a:ea typeface="ＭＳ Ｐゴシック" pitchFamily="34" charset="-128"/>
              </a:rPr>
              <a:t>The buyer sets the Minimum to the quantity they need, and the Maximum to what they would consider buying if offered a good price.  In general they should not be set the same, to allow flexibility.</a:t>
            </a: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r>
              <a:rPr lang="en-US" sz="2000" dirty="0" smtClean="0"/>
              <a:t>Reserved Price</a:t>
            </a:r>
            <a:r>
              <a:rPr lang="en-US" sz="2000" dirty="0" smtClean="0">
                <a:latin typeface="Calibri" pitchFamily="34" charset="0"/>
                <a:ea typeface="ＭＳ Ｐゴシック" pitchFamily="34" charset="-128"/>
                <a:cs typeface="Calibri" pitchFamily="34" charset="0"/>
              </a:rPr>
              <a:t>:</a:t>
            </a:r>
          </a:p>
          <a:p>
            <a:pPr lvl="1">
              <a:buFont typeface="Arial" pitchFamily="34" charset="0"/>
              <a:buChar char="•"/>
            </a:pPr>
            <a:r>
              <a:rPr lang="en-US" sz="2000" dirty="0" smtClean="0">
                <a:latin typeface="Calibri" pitchFamily="34" charset="0"/>
                <a:ea typeface="ＭＳ Ｐゴシック" pitchFamily="34" charset="-128"/>
              </a:rPr>
              <a:t>The maximum price per unit that the buyer is willing to pay for an item.  </a:t>
            </a: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r>
              <a:rPr lang="en-US" sz="2000" dirty="0" smtClean="0"/>
              <a:t>Historical (Baseline) Unit Cost</a:t>
            </a:r>
            <a:r>
              <a:rPr lang="en-US" sz="2000" dirty="0" smtClean="0">
                <a:latin typeface="Calibri" pitchFamily="34" charset="0"/>
                <a:ea typeface="ＭＳ Ｐゴシック" pitchFamily="34" charset="-128"/>
                <a:cs typeface="Calibri" pitchFamily="34" charset="0"/>
              </a:rPr>
              <a:t>:</a:t>
            </a:r>
          </a:p>
          <a:p>
            <a:pPr lvl="1">
              <a:buFont typeface="Arial" pitchFamily="34" charset="0"/>
              <a:buChar char="•"/>
            </a:pPr>
            <a:r>
              <a:rPr lang="en-US" sz="2000" dirty="0" smtClean="0">
                <a:latin typeface="Calibri" pitchFamily="34" charset="0"/>
                <a:ea typeface="ＭＳ Ｐゴシック" pitchFamily="34" charset="-128"/>
              </a:rPr>
              <a:t>Essentially, what the buyer is paying now for the item; used primarily to  estimate cost savings possible from the various bids; can be imported</a:t>
            </a: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r>
              <a:rPr lang="en-US" sz="2000" dirty="0" smtClean="0"/>
              <a:t>Incumbent Supplier</a:t>
            </a:r>
            <a:r>
              <a:rPr lang="en-US" sz="2000" dirty="0" smtClean="0">
                <a:latin typeface="Calibri" pitchFamily="34" charset="0"/>
                <a:ea typeface="ＭＳ Ｐゴシック" pitchFamily="34" charset="-128"/>
                <a:cs typeface="Calibri" pitchFamily="34" charset="0"/>
              </a:rPr>
              <a:t>:</a:t>
            </a:r>
          </a:p>
          <a:p>
            <a:pPr lvl="1">
              <a:buFont typeface="Arial" pitchFamily="34" charset="0"/>
              <a:buChar char="•"/>
            </a:pPr>
            <a:r>
              <a:rPr lang="en-US" sz="2000" dirty="0" smtClean="0">
                <a:latin typeface="Calibri" pitchFamily="34" charset="0"/>
                <a:ea typeface="ＭＳ Ｐゴシック" pitchFamily="34" charset="-128"/>
              </a:rPr>
              <a:t>The current supplier of an item.  Useful to identify, in case preferential treatment is appropriate (lower risk).</a:t>
            </a:r>
          </a:p>
          <a:p>
            <a:pPr lvl="1">
              <a:buNone/>
            </a:pPr>
            <a:endParaRPr lang="en-US" sz="2000" dirty="0" smtClean="0">
              <a:solidFill>
                <a:srgbClr val="FF0000"/>
              </a:solidFill>
              <a:latin typeface="Calibri" pitchFamily="34" charset="0"/>
              <a:ea typeface="ＭＳ Ｐゴシック" pitchFamily="34" charset="-128"/>
              <a:cs typeface="Calibri" pitchFamily="34" charset="0"/>
            </a:endParaRPr>
          </a:p>
        </p:txBody>
      </p:sp>
      <p:sp>
        <p:nvSpPr>
          <p:cNvPr id="4" name="Slide Number Placeholder 3"/>
          <p:cNvSpPr>
            <a:spLocks noGrp="1"/>
          </p:cNvSpPr>
          <p:nvPr>
            <p:ph type="sldNum" sz="quarter" idx="10"/>
          </p:nvPr>
        </p:nvSpPr>
        <p:spPr/>
        <p:txBody>
          <a:bodyPr/>
          <a:lstStyle/>
          <a:p>
            <a:fld id="{56A77C2D-A651-4976-AE18-F0033F99DF3E}"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8438"/>
            <a:ext cx="6430962" cy="868362"/>
          </a:xfrm>
        </p:spPr>
        <p:txBody>
          <a:bodyPr/>
          <a:lstStyle/>
          <a:p>
            <a:r>
              <a:rPr lang="en-US" sz="3000" dirty="0" smtClean="0"/>
              <a:t>Terminology, continued</a:t>
            </a:r>
            <a:endParaRPr lang="en-US" sz="3000" dirty="0"/>
          </a:p>
        </p:txBody>
      </p:sp>
      <p:sp>
        <p:nvSpPr>
          <p:cNvPr id="3" name="Content Placeholder 2"/>
          <p:cNvSpPr>
            <a:spLocks noGrp="1"/>
          </p:cNvSpPr>
          <p:nvPr>
            <p:ph idx="1"/>
          </p:nvPr>
        </p:nvSpPr>
        <p:spPr>
          <a:xfrm>
            <a:off x="152400" y="1219200"/>
            <a:ext cx="8839200" cy="5181600"/>
          </a:xfrm>
        </p:spPr>
        <p:txBody>
          <a:bodyPr/>
          <a:lstStyle/>
          <a:p>
            <a:r>
              <a:rPr lang="en-US" sz="2000" dirty="0" smtClean="0"/>
              <a:t>Unit of Measure: Units applicable to quantity specified for this item.  Can be by weight, volume, or many others, including simply “units”.</a:t>
            </a:r>
          </a:p>
          <a:p>
            <a:r>
              <a:rPr lang="en-US" sz="2000" dirty="0" smtClean="0"/>
              <a:t>Delivery Date: The expected delivery date for the good/service. </a:t>
            </a:r>
          </a:p>
          <a:p>
            <a:r>
              <a:rPr lang="en-US" sz="2000" dirty="0" smtClean="0"/>
              <a:t>Lead Days: Used if a specific date is not appropriate, but the buyer wants to know lead-time requirements for the item.</a:t>
            </a:r>
          </a:p>
          <a:p>
            <a:r>
              <a:rPr lang="en-US" sz="2000" dirty="0" smtClean="0"/>
              <a:t>Minimum Bid Change:  In an auction, the minimum amount or percentage by which a supplier’s bid can be changed from </a:t>
            </a:r>
            <a:r>
              <a:rPr lang="en-US" sz="2000" b="1" dirty="0" smtClean="0"/>
              <a:t>his/her</a:t>
            </a:r>
            <a:r>
              <a:rPr lang="en-US" sz="2000" dirty="0" smtClean="0"/>
              <a:t> previous bid; used in automatic generation of a new bid with the Take Lead and Minimum Bid Change links.  Do not confuse with a Bid Cushion Limit (Lower or Upper), which prevents a leading bid from one supplier being beaten by a trivially better one (or one implausibly better) from another.</a:t>
            </a:r>
          </a:p>
          <a:p>
            <a:pPr>
              <a:buNone/>
            </a:pPr>
            <a:endParaRPr lang="en-US" sz="2000" b="1" dirty="0" smtClean="0"/>
          </a:p>
          <a:p>
            <a:pPr lvl="1">
              <a:buFont typeface="Arial" pitchFamily="34" charset="0"/>
              <a:buChar char="•"/>
            </a:pPr>
            <a:endParaRPr lang="en-US" sz="2000" dirty="0" smtClean="0">
              <a:solidFill>
                <a:srgbClr val="FF0000"/>
              </a:solidFill>
              <a:latin typeface="Calibri" pitchFamily="34" charset="0"/>
              <a:ea typeface="ＭＳ Ｐゴシック" pitchFamily="34" charset="-128"/>
              <a:cs typeface="Calibri" pitchFamily="34" charset="0"/>
            </a:endParaRPr>
          </a:p>
        </p:txBody>
      </p:sp>
      <p:sp>
        <p:nvSpPr>
          <p:cNvPr id="4" name="Slide Number Placeholder 3"/>
          <p:cNvSpPr>
            <a:spLocks noGrp="1"/>
          </p:cNvSpPr>
          <p:nvPr>
            <p:ph type="sldNum" sz="quarter" idx="10"/>
          </p:nvPr>
        </p:nvSpPr>
        <p:spPr/>
        <p:txBody>
          <a:bodyPr/>
          <a:lstStyle/>
          <a:p>
            <a:fld id="{56A77C2D-A651-4976-AE18-F0033F99DF3E}"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8438"/>
            <a:ext cx="6430962" cy="868362"/>
          </a:xfrm>
        </p:spPr>
        <p:txBody>
          <a:bodyPr/>
          <a:lstStyle/>
          <a:p>
            <a:r>
              <a:rPr lang="en-US" sz="3000" dirty="0" smtClean="0"/>
              <a:t>Other Concepts</a:t>
            </a:r>
            <a:endParaRPr lang="en-US" sz="3000" dirty="0"/>
          </a:p>
        </p:txBody>
      </p:sp>
      <p:sp>
        <p:nvSpPr>
          <p:cNvPr id="3" name="Content Placeholder 2"/>
          <p:cNvSpPr>
            <a:spLocks noGrp="1"/>
          </p:cNvSpPr>
          <p:nvPr>
            <p:ph idx="1"/>
          </p:nvPr>
        </p:nvSpPr>
        <p:spPr>
          <a:xfrm>
            <a:off x="152400" y="1219200"/>
            <a:ext cx="8839200" cy="5181600"/>
          </a:xfrm>
        </p:spPr>
        <p:txBody>
          <a:bodyPr/>
          <a:lstStyle/>
          <a:p>
            <a:pPr>
              <a:buFont typeface="Arial" pitchFamily="34" charset="0"/>
              <a:buChar char="•"/>
            </a:pPr>
            <a:r>
              <a:rPr lang="en-US" sz="2000" dirty="0" smtClean="0"/>
              <a:t>Binders:  Folder capability for grouping events</a:t>
            </a: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r>
              <a:rPr lang="en-US" sz="2000" dirty="0" smtClean="0"/>
              <a:t>My List:  Personal list of events of interest; quicker access to them is available</a:t>
            </a:r>
          </a:p>
          <a:p>
            <a:pPr>
              <a:buNone/>
            </a:pPr>
            <a:endParaRPr lang="en-US" sz="2000" dirty="0" smtClean="0">
              <a:solidFill>
                <a:srgbClr val="FF0000"/>
              </a:solidFill>
              <a:latin typeface="Calibri" pitchFamily="34" charset="0"/>
              <a:ea typeface="ＭＳ Ｐゴシック" pitchFamily="34" charset="-128"/>
              <a:cs typeface="Calibri" pitchFamily="34" charset="0"/>
            </a:endParaRPr>
          </a:p>
          <a:p>
            <a:pPr lvl="1">
              <a:buNone/>
            </a:pPr>
            <a:endParaRPr lang="en-US" sz="2000" dirty="0" smtClean="0">
              <a:solidFill>
                <a:srgbClr val="FF0000"/>
              </a:solidFill>
              <a:latin typeface="Calibri" pitchFamily="34" charset="0"/>
              <a:ea typeface="ＭＳ Ｐゴシック" pitchFamily="34" charset="-128"/>
              <a:cs typeface="Calibri" pitchFamily="34" charset="0"/>
            </a:endParaRPr>
          </a:p>
        </p:txBody>
      </p:sp>
      <p:sp>
        <p:nvSpPr>
          <p:cNvPr id="4" name="Slide Number Placeholder 3"/>
          <p:cNvSpPr>
            <a:spLocks noGrp="1"/>
          </p:cNvSpPr>
          <p:nvPr>
            <p:ph type="sldNum" sz="quarter" idx="10"/>
          </p:nvPr>
        </p:nvSpPr>
        <p:spPr/>
        <p:txBody>
          <a:bodyPr/>
          <a:lstStyle/>
          <a:p>
            <a:fld id="{56A77C2D-A651-4976-AE18-F0033F99DF3E}"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RFx</a:t>
            </a:r>
            <a:endParaRPr lang="en-US" dirty="0"/>
          </a:p>
        </p:txBody>
      </p:sp>
      <p:sp>
        <p:nvSpPr>
          <p:cNvPr id="3" name="Content Placeholder 2"/>
          <p:cNvSpPr>
            <a:spLocks noGrp="1"/>
          </p:cNvSpPr>
          <p:nvPr>
            <p:ph idx="1"/>
          </p:nvPr>
        </p:nvSpPr>
        <p:spPr>
          <a:xfrm>
            <a:off x="152400" y="1143000"/>
            <a:ext cx="8686800" cy="4784725"/>
          </a:xfrm>
        </p:spPr>
        <p:txBody>
          <a:bodyPr/>
          <a:lstStyle/>
          <a:p>
            <a:pPr>
              <a:buNone/>
            </a:pPr>
            <a:r>
              <a:rPr lang="en-GB" sz="2000" dirty="0" smtClean="0">
                <a:latin typeface="Calibri" pitchFamily="34" charset="0"/>
                <a:ea typeface="ＭＳ Ｐゴシック" pitchFamily="34" charset="-128"/>
                <a:cs typeface="Calibri" pitchFamily="34" charset="0"/>
              </a:rPr>
              <a:t>The most important feature of Sourcing is the “RFx” capability, including:</a:t>
            </a:r>
          </a:p>
          <a:p>
            <a:pPr lvl="1"/>
            <a:r>
              <a:rPr lang="en-GB" sz="2000" dirty="0" smtClean="0">
                <a:latin typeface="Calibri" pitchFamily="34" charset="0"/>
                <a:ea typeface="ＭＳ Ｐゴシック" pitchFamily="34" charset="-128"/>
                <a:cs typeface="Calibri" pitchFamily="34" charset="0"/>
              </a:rPr>
              <a:t>RFI: Request for Information, usually for qualification of suppliers before RFQ   </a:t>
            </a:r>
          </a:p>
          <a:p>
            <a:pPr lvl="1"/>
            <a:r>
              <a:rPr lang="en-GB" sz="2000" dirty="0" smtClean="0">
                <a:latin typeface="Calibri" pitchFamily="34" charset="0"/>
                <a:ea typeface="ＭＳ Ｐゴシック" pitchFamily="34" charset="-128"/>
                <a:cs typeface="Calibri" pitchFamily="34" charset="0"/>
              </a:rPr>
              <a:t>RFQ: Request for Quotation, where bidding on items occurs</a:t>
            </a:r>
          </a:p>
          <a:p>
            <a:pPr lvl="1"/>
            <a:r>
              <a:rPr lang="en-GB" sz="2000" dirty="0" smtClean="0">
                <a:latin typeface="Calibri" pitchFamily="34" charset="0"/>
                <a:ea typeface="ＭＳ Ｐゴシック" pitchFamily="34" charset="-128"/>
                <a:cs typeface="Calibri" pitchFamily="34" charset="0"/>
              </a:rPr>
              <a:t>RFP: Request for Proposal (combined RFI and RFQ)</a:t>
            </a:r>
          </a:p>
          <a:p>
            <a:r>
              <a:rPr lang="en-GB" sz="2000" dirty="0" smtClean="0">
                <a:latin typeface="Calibri" pitchFamily="34" charset="0"/>
                <a:ea typeface="ＭＳ Ｐゴシック" pitchFamily="34" charset="-128"/>
                <a:cs typeface="Calibri" pitchFamily="34" charset="0"/>
              </a:rPr>
              <a:t>The others, sometimes considered to be part of RFx, are the following:</a:t>
            </a:r>
          </a:p>
          <a:p>
            <a:pPr lvl="1"/>
            <a:r>
              <a:rPr lang="en-GB" sz="2000" dirty="0" smtClean="0">
                <a:latin typeface="Calibri" pitchFamily="34" charset="0"/>
                <a:ea typeface="ＭＳ Ｐゴシック" pitchFamily="34" charset="-128"/>
                <a:cs typeface="Calibri" pitchFamily="34" charset="0"/>
              </a:rPr>
              <a:t>Buyer Survey: internal survey sent to members of buyer organization</a:t>
            </a:r>
          </a:p>
          <a:p>
            <a:pPr lvl="1"/>
            <a:r>
              <a:rPr lang="en-GB" sz="2000" dirty="0" smtClean="0">
                <a:latin typeface="Calibri" pitchFamily="34" charset="0"/>
                <a:ea typeface="ＭＳ Ｐゴシック" pitchFamily="34" charset="-128"/>
                <a:cs typeface="Calibri" pitchFamily="34" charset="0"/>
              </a:rPr>
              <a:t>Reverse (English) Auction: real-time auction where suppliers bid against each other, reducing bids until the close</a:t>
            </a:r>
            <a:endParaRPr lang="en-GB" sz="2000" dirty="0" smtClean="0">
              <a:solidFill>
                <a:srgbClr val="FF0000"/>
              </a:solidFill>
              <a:latin typeface="Calibri" pitchFamily="34" charset="0"/>
              <a:ea typeface="ＭＳ Ｐゴシック" pitchFamily="34" charset="-128"/>
              <a:cs typeface="Calibri" pitchFamily="34" charset="0"/>
            </a:endParaRPr>
          </a:p>
          <a:p>
            <a:pPr lvl="1"/>
            <a:r>
              <a:rPr lang="en-GB" sz="2000" dirty="0" smtClean="0">
                <a:latin typeface="Calibri" pitchFamily="34" charset="0"/>
                <a:ea typeface="ＭＳ Ｐゴシック" pitchFamily="34" charset="-128"/>
                <a:cs typeface="Calibri" pitchFamily="34" charset="0"/>
              </a:rPr>
              <a:t>Forward (English) Auction: real-time auction usually held to let buyers sell unused inventory back to suppliers (suppliers increase bids until the close)</a:t>
            </a:r>
          </a:p>
          <a:p>
            <a:pPr lvl="1"/>
            <a:r>
              <a:rPr lang="en-GB" sz="2000" dirty="0" smtClean="0">
                <a:latin typeface="Calibri" pitchFamily="34" charset="0"/>
                <a:ea typeface="ＭＳ Ｐゴシック" pitchFamily="34" charset="-128"/>
                <a:cs typeface="Calibri" pitchFamily="34" charset="0"/>
              </a:rPr>
              <a:t>Reverse Dutch Auction: real-time auction where price starts low and rises;  suppliers submit bids, with (usually) the first bid winning</a:t>
            </a:r>
          </a:p>
          <a:p>
            <a:pPr>
              <a:buFont typeface="Arial" pitchFamily="34" charset="0"/>
              <a:buChar char="•"/>
            </a:pPr>
            <a:r>
              <a:rPr lang="en-US" sz="2000" dirty="0" smtClean="0">
                <a:latin typeface="Calibri" pitchFamily="34" charset="0"/>
                <a:ea typeface="ＭＳ Ｐゴシック" pitchFamily="34" charset="-128"/>
                <a:cs typeface="Calibri" pitchFamily="34" charset="0"/>
              </a:rPr>
              <a:t>Instances of the above are called </a:t>
            </a:r>
            <a:r>
              <a:rPr lang="en-US" sz="2000" b="1" dirty="0" smtClean="0">
                <a:latin typeface="Calibri" pitchFamily="34" charset="0"/>
                <a:ea typeface="ＭＳ Ｐゴシック" pitchFamily="34" charset="-128"/>
                <a:cs typeface="Calibri" pitchFamily="34" charset="0"/>
              </a:rPr>
              <a:t>Events</a:t>
            </a:r>
            <a:r>
              <a:rPr lang="en-US" sz="2000" dirty="0" smtClean="0">
                <a:latin typeface="Calibri" pitchFamily="34" charset="0"/>
                <a:ea typeface="ＭＳ Ｐゴシック" pitchFamily="34" charset="-128"/>
                <a:cs typeface="Calibri" pitchFamily="34" charset="0"/>
              </a:rPr>
              <a:t>; the buyer running them is the </a:t>
            </a:r>
            <a:r>
              <a:rPr lang="en-US" sz="2000" b="1" dirty="0" smtClean="0">
                <a:latin typeface="Calibri" pitchFamily="34" charset="0"/>
                <a:ea typeface="ＭＳ Ｐゴシック" pitchFamily="34" charset="-128"/>
                <a:cs typeface="Calibri" pitchFamily="34" charset="0"/>
              </a:rPr>
              <a:t>Host</a:t>
            </a:r>
          </a:p>
        </p:txBody>
      </p:sp>
      <p:sp>
        <p:nvSpPr>
          <p:cNvPr id="4" name="Slide Number Placeholder 3"/>
          <p:cNvSpPr>
            <a:spLocks noGrp="1"/>
          </p:cNvSpPr>
          <p:nvPr>
            <p:ph type="sldNum" sz="quarter" idx="10"/>
          </p:nvPr>
        </p:nvSpPr>
        <p:spPr/>
        <p:txBody>
          <a:bodyPr/>
          <a:lstStyle/>
          <a:p>
            <a:fld id="{56A77C2D-A651-4976-AE18-F0033F99DF3E}"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4" name="Content Placeholder 2"/>
          <p:cNvSpPr txBox="1">
            <a:spLocks noGrp="1"/>
          </p:cNvSpPr>
          <p:nvPr>
            <p:ph idx="1"/>
          </p:nvPr>
        </p:nvSpPr>
        <p:spPr bwMode="auto">
          <a:xfrm>
            <a:off x="228600" y="914400"/>
            <a:ext cx="8686800" cy="563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92500" lnSpcReduction="10000"/>
          </a:bodyPr>
          <a:lstStyle>
            <a:lvl1pPr marL="0" indent="0" algn="l" rtl="0" eaLnBrk="0" fontAlgn="base" hangingPunct="0">
              <a:spcBef>
                <a:spcPts val="600"/>
              </a:spcBef>
              <a:spcAft>
                <a:spcPct val="0"/>
              </a:spcAft>
              <a:buClr>
                <a:schemeClr val="accent2"/>
              </a:buClr>
              <a:buSzPct val="95000"/>
              <a:buFont typeface="Arial" charset="0"/>
              <a:buNone/>
              <a:defRPr sz="1800">
                <a:solidFill>
                  <a:schemeClr val="tx1"/>
                </a:solidFill>
                <a:latin typeface="Arial" pitchFamily="34" charset="0"/>
                <a:ea typeface="+mn-ea"/>
                <a:cs typeface="Arial" pitchFamily="34" charset="0"/>
              </a:defRPr>
            </a:lvl1pPr>
            <a:lvl2pPr marL="341313" indent="-234950" algn="l" rtl="0" eaLnBrk="0" fontAlgn="base" hangingPunct="0">
              <a:spcBef>
                <a:spcPts val="600"/>
              </a:spcBef>
              <a:spcAft>
                <a:spcPct val="0"/>
              </a:spcAft>
              <a:buClrTx/>
              <a:buSzPct val="100000"/>
              <a:buFont typeface="Arial" pitchFamily="34" charset="0"/>
              <a:buChar char="•"/>
              <a:defRPr sz="1800">
                <a:solidFill>
                  <a:schemeClr val="tx1"/>
                </a:solidFill>
                <a:latin typeface="Arial" pitchFamily="34" charset="0"/>
                <a:ea typeface="ＭＳ Ｐゴシック" charset="-128"/>
                <a:cs typeface="Arial" pitchFamily="34" charset="0"/>
              </a:defRPr>
            </a:lvl2pPr>
            <a:lvl3pPr marL="1031875" indent="-228600" algn="l" rtl="0" eaLnBrk="0" fontAlgn="base" hangingPunct="0">
              <a:spcBef>
                <a:spcPts val="600"/>
              </a:spcBef>
              <a:spcAft>
                <a:spcPct val="0"/>
              </a:spcAft>
              <a:buSzPct val="90000"/>
              <a:buFont typeface="Arial" pitchFamily="34" charset="0"/>
              <a:buChar char="–"/>
              <a:defRPr sz="1800">
                <a:solidFill>
                  <a:schemeClr val="tx1"/>
                </a:solidFill>
                <a:latin typeface="Arial" pitchFamily="34" charset="0"/>
                <a:ea typeface="ＭＳ Ｐゴシック" charset="-128"/>
                <a:cs typeface="Arial" pitchFamily="34" charset="0"/>
              </a:defRPr>
            </a:lvl3pPr>
            <a:lvl4pPr marL="1541463" indent="-169863" algn="l" rtl="0" eaLnBrk="0" fontAlgn="base" hangingPunct="0">
              <a:spcBef>
                <a:spcPts val="600"/>
              </a:spcBef>
              <a:spcAft>
                <a:spcPct val="0"/>
              </a:spcAft>
              <a:buClrTx/>
              <a:buSzPct val="60000"/>
              <a:buFont typeface="Arial" pitchFamily="34" charset="0"/>
              <a:buChar char="–"/>
              <a:defRPr sz="1800">
                <a:solidFill>
                  <a:schemeClr val="tx1"/>
                </a:solidFill>
                <a:latin typeface="Arial" pitchFamily="34" charset="0"/>
                <a:ea typeface="ＭＳ Ｐゴシック" charset="-128"/>
                <a:cs typeface="Arial" pitchFamily="34" charset="0"/>
              </a:defRPr>
            </a:lvl4pPr>
            <a:lvl5pPr marL="1884363" indent="-165100" algn="l" rtl="0" eaLnBrk="0" fontAlgn="base" hangingPunct="0">
              <a:spcBef>
                <a:spcPts val="600"/>
              </a:spcBef>
              <a:spcAft>
                <a:spcPct val="0"/>
              </a:spcAft>
              <a:buClrTx/>
              <a:buSzPct val="95000"/>
              <a:buFont typeface="Arial" pitchFamily="34" charset="0"/>
              <a:buChar char="·"/>
              <a:defRPr sz="1800">
                <a:solidFill>
                  <a:schemeClr val="tx1"/>
                </a:solidFill>
                <a:latin typeface="Arial" pitchFamily="34" charset="0"/>
                <a:ea typeface="ＭＳ Ｐゴシック" charset="-128"/>
                <a:cs typeface="Arial" pitchFamily="34" charset="0"/>
              </a:defRPr>
            </a:lvl5pPr>
            <a:lvl6pPr marL="25146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6pPr>
            <a:lvl7pPr marL="29718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7pPr>
            <a:lvl8pPr marL="34290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8pPr>
            <a:lvl9pPr marL="38862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9pPr>
          </a:lstStyle>
          <a:p>
            <a:pPr marL="173038" indent="-173038" eaLnBrk="1" hangingPunct="1">
              <a:spcBef>
                <a:spcPct val="50000"/>
              </a:spcBef>
              <a:buClr>
                <a:schemeClr val="tx1"/>
              </a:buClr>
              <a:buFont typeface="Wingdings" pitchFamily="2" charset="2"/>
              <a:buChar char="§"/>
            </a:pPr>
            <a:r>
              <a:rPr lang="en-GB" sz="2000" b="1" dirty="0" smtClean="0">
                <a:latin typeface="Calibri" pitchFamily="34" charset="0"/>
                <a:ea typeface="ＭＳ Ｐゴシック" pitchFamily="34" charset="-128"/>
                <a:cs typeface="Calibri" pitchFamily="34" charset="0"/>
              </a:rPr>
              <a:t>Quick Search facility</a:t>
            </a:r>
            <a:r>
              <a:rPr lang="en-GB" sz="2000" dirty="0" smtClean="0">
                <a:latin typeface="Calibri" pitchFamily="34" charset="0"/>
                <a:ea typeface="ＭＳ Ｐゴシック" pitchFamily="34" charset="-128"/>
                <a:cs typeface="Calibri" pitchFamily="34" charset="0"/>
              </a:rPr>
              <a:t>: </a:t>
            </a:r>
          </a:p>
          <a:p>
            <a:pPr marL="514351" lvl="1" indent="-173038" eaLnBrk="1" hangingPunct="1">
              <a:spcBef>
                <a:spcPct val="50000"/>
              </a:spcBef>
              <a:buClr>
                <a:schemeClr val="tx1"/>
              </a:buClr>
              <a:buFont typeface="Wingdings" pitchFamily="2" charset="2"/>
              <a:buChar char="§"/>
            </a:pPr>
            <a:r>
              <a:rPr lang="en-GB" sz="2000" dirty="0" smtClean="0">
                <a:latin typeface="Calibri" pitchFamily="34" charset="0"/>
                <a:ea typeface="ＭＳ Ｐゴシック" pitchFamily="34" charset="-128"/>
                <a:cs typeface="Calibri" pitchFamily="34" charset="0"/>
              </a:rPr>
              <a:t>This is available on many Sourcing screens</a:t>
            </a:r>
          </a:p>
          <a:p>
            <a:pPr marL="514351" lvl="1" indent="-173038" eaLnBrk="1" hangingPunct="1">
              <a:spcBef>
                <a:spcPct val="50000"/>
              </a:spcBef>
              <a:buClr>
                <a:schemeClr val="tx1"/>
              </a:buClr>
              <a:buFont typeface="Wingdings" pitchFamily="2" charset="2"/>
              <a:buChar char="§"/>
            </a:pPr>
            <a:r>
              <a:rPr lang="en-US" sz="2000" dirty="0" smtClean="0">
                <a:latin typeface="Calibri" pitchFamily="34" charset="0"/>
              </a:rPr>
              <a:t>Provides powerful way to find qualifying objects of different but relevant types</a:t>
            </a:r>
          </a:p>
          <a:p>
            <a:pPr marL="514351" lvl="1" indent="-173038" eaLnBrk="1" hangingPunct="1">
              <a:spcBef>
                <a:spcPct val="50000"/>
              </a:spcBef>
              <a:buClr>
                <a:schemeClr val="tx1"/>
              </a:buClr>
              <a:buFont typeface="Wingdings" pitchFamily="2" charset="2"/>
              <a:buChar char="§"/>
            </a:pPr>
            <a:r>
              <a:rPr lang="en-US" sz="2000" dirty="0" smtClean="0">
                <a:latin typeface="Calibri" pitchFamily="34" charset="0"/>
              </a:rPr>
              <a:t>Enter at least two characters; it will list object names starting with those characters</a:t>
            </a:r>
          </a:p>
          <a:p>
            <a:pPr marL="514351" lvl="1" indent="-173038" eaLnBrk="1" hangingPunct="1">
              <a:spcBef>
                <a:spcPct val="50000"/>
              </a:spcBef>
              <a:buClr>
                <a:schemeClr val="tx1"/>
              </a:buClr>
              <a:buFont typeface="Wingdings" pitchFamily="2" charset="2"/>
              <a:buChar char="§"/>
            </a:pPr>
            <a:r>
              <a:rPr lang="en-US" sz="2000" dirty="0" smtClean="0">
                <a:latin typeface="Calibri" pitchFamily="34" charset="0"/>
              </a:rPr>
              <a:t>E.g., when searching for Suppliers, it will find matching Supplier names or user/contact names</a:t>
            </a:r>
          </a:p>
          <a:p>
            <a:pPr marL="514351" lvl="1" indent="-173038" eaLnBrk="1" hangingPunct="1">
              <a:spcBef>
                <a:spcPct val="50000"/>
              </a:spcBef>
              <a:buClr>
                <a:schemeClr val="tx1"/>
              </a:buClr>
              <a:buFont typeface="Wingdings" pitchFamily="2" charset="2"/>
              <a:buChar char="§"/>
            </a:pPr>
            <a:r>
              <a:rPr lang="en-US" sz="2000" dirty="0" smtClean="0">
                <a:latin typeface="Calibri" pitchFamily="34" charset="0"/>
              </a:rPr>
              <a:t>Click on a matched object to have it used as appropriate for the context; e.g., added to a list </a:t>
            </a:r>
            <a:endParaRPr lang="en-GB" sz="2000" dirty="0" smtClean="0">
              <a:solidFill>
                <a:srgbClr val="FF0000"/>
              </a:solidFill>
              <a:latin typeface="Calibri" pitchFamily="34" charset="0"/>
              <a:ea typeface="ＭＳ Ｐゴシック" pitchFamily="34" charset="-128"/>
              <a:cs typeface="Calibri" pitchFamily="34" charset="0"/>
            </a:endParaRPr>
          </a:p>
          <a:p>
            <a:pPr marL="173038" indent="-173038" eaLnBrk="1" hangingPunct="1">
              <a:spcBef>
                <a:spcPct val="50000"/>
              </a:spcBef>
              <a:buClr>
                <a:schemeClr val="tx1"/>
              </a:buClr>
              <a:buFont typeface="Wingdings" pitchFamily="2" charset="2"/>
              <a:buChar char="§"/>
            </a:pPr>
            <a:r>
              <a:rPr lang="en-US" sz="2000" b="1" dirty="0" smtClean="0">
                <a:latin typeface="Calibri" pitchFamily="34" charset="0"/>
              </a:rPr>
              <a:t>Smart Data Library (SDL)</a:t>
            </a:r>
            <a:r>
              <a:rPr lang="en-US" sz="2000" dirty="0" smtClean="0">
                <a:latin typeface="Calibri" pitchFamily="34" charset="0"/>
              </a:rPr>
              <a:t>:</a:t>
            </a:r>
          </a:p>
          <a:p>
            <a:pPr marL="514351" lvl="1" indent="-173038" eaLnBrk="1" hangingPunct="1">
              <a:spcBef>
                <a:spcPct val="50000"/>
              </a:spcBef>
              <a:buClr>
                <a:schemeClr val="tx1"/>
              </a:buClr>
              <a:buFont typeface="Wingdings" pitchFamily="2" charset="2"/>
              <a:buChar char="§"/>
            </a:pPr>
            <a:r>
              <a:rPr lang="en-US" sz="2000" dirty="0" smtClean="0">
                <a:latin typeface="Calibri" pitchFamily="34" charset="0"/>
              </a:rPr>
              <a:t>Objects such as RFI Questions and RFQ Bid Fields can be stored here and added to events (via “Library” button)</a:t>
            </a:r>
          </a:p>
          <a:p>
            <a:pPr marL="514351" lvl="1" indent="-173038" eaLnBrk="1" hangingPunct="1">
              <a:spcBef>
                <a:spcPct val="50000"/>
              </a:spcBef>
              <a:buClr>
                <a:schemeClr val="tx1"/>
              </a:buClr>
              <a:buFont typeface="Wingdings" pitchFamily="2" charset="2"/>
              <a:buChar char="§"/>
            </a:pPr>
            <a:r>
              <a:rPr lang="en-US" sz="2000" dirty="0" smtClean="0">
                <a:latin typeface="Calibri" pitchFamily="34" charset="0"/>
              </a:rPr>
              <a:t>Accessed via Utilities menu</a:t>
            </a:r>
          </a:p>
          <a:p>
            <a:pPr marL="514351" lvl="1" indent="-173038" eaLnBrk="1" hangingPunct="1">
              <a:spcBef>
                <a:spcPct val="50000"/>
              </a:spcBef>
              <a:buClr>
                <a:schemeClr val="tx1"/>
              </a:buClr>
              <a:buFont typeface="Wingdings" pitchFamily="2" charset="2"/>
              <a:buChar char="§"/>
            </a:pPr>
            <a:r>
              <a:rPr lang="en-US" sz="2000" dirty="0" smtClean="0">
                <a:latin typeface="Calibri" pitchFamily="34" charset="0"/>
              </a:rPr>
              <a:t>Requires Content Manager role to add objects to it</a:t>
            </a:r>
          </a:p>
          <a:p>
            <a:pPr marL="514351" lvl="1" indent="-173038" eaLnBrk="1" hangingPunct="1">
              <a:spcBef>
                <a:spcPct val="50000"/>
              </a:spcBef>
              <a:buClr>
                <a:schemeClr val="tx1"/>
              </a:buClr>
              <a:buFont typeface="Wingdings" pitchFamily="2" charset="2"/>
              <a:buChar char="§"/>
            </a:pPr>
            <a:r>
              <a:rPr lang="en-US" sz="2000" dirty="0" smtClean="0">
                <a:latin typeface="Calibri" pitchFamily="34" charset="0"/>
              </a:rPr>
              <a:t>Not widely used in practice, because: (1) there is no Import facility to add objects in bulk; (2) customers would prefer to have entire Questionnaires (including Questions) in the SDL, but only individual Questions can be stored</a:t>
            </a:r>
            <a:endParaRPr lang="en-US" dirty="0" smtClean="0"/>
          </a:p>
          <a:p>
            <a:pPr marL="173038" indent="-173038" eaLnBrk="1" hangingPunct="1">
              <a:spcBef>
                <a:spcPct val="50000"/>
              </a:spcBef>
              <a:buClr>
                <a:schemeClr val="tx1"/>
              </a:buClr>
              <a:buFont typeface="Wingdings" pitchFamily="2" charset="2"/>
              <a:buChar char="§"/>
            </a:pPr>
            <a:endParaRPr lang="en-GB" dirty="0" smtClean="0">
              <a:solidFill>
                <a:srgbClr val="FF0000"/>
              </a:solidFill>
              <a:latin typeface="Arial" charset="0"/>
              <a:ea typeface="ＭＳ Ｐゴシック" pitchFamily="34" charset="-128"/>
              <a:cs typeface="Arial" charset="0"/>
            </a:endParaRPr>
          </a:p>
          <a:p>
            <a:pPr marL="173038" indent="-173038" eaLnBrk="1" hangingPunct="1">
              <a:spcBef>
                <a:spcPct val="50000"/>
              </a:spcBef>
              <a:buClr>
                <a:schemeClr val="tx1"/>
              </a:buClr>
              <a:buFont typeface="Wingdings" pitchFamily="2" charset="2"/>
              <a:buChar char="§"/>
            </a:pPr>
            <a:endParaRPr lang="en-GB" dirty="0" smtClean="0">
              <a:solidFill>
                <a:srgbClr val="FF0000"/>
              </a:solidFill>
              <a:latin typeface="Arial" charset="0"/>
              <a:ea typeface="ＭＳ Ｐゴシック" pitchFamily="34" charset="-128"/>
              <a:cs typeface="Arial" charset="0"/>
            </a:endParaRPr>
          </a:p>
        </p:txBody>
      </p:sp>
      <p:sp>
        <p:nvSpPr>
          <p:cNvPr id="8" name="Slide Number Placeholder 7"/>
          <p:cNvSpPr>
            <a:spLocks noGrp="1"/>
          </p:cNvSpPr>
          <p:nvPr>
            <p:ph type="sldNum" sz="quarter" idx="10"/>
          </p:nvPr>
        </p:nvSpPr>
        <p:spPr/>
        <p:txBody>
          <a:bodyPr/>
          <a:lstStyle/>
          <a:p>
            <a:fld id="{56A77C2D-A651-4976-AE18-F0033F99DF3E}" type="slidenum">
              <a:rPr lang="en-US" smtClean="0"/>
              <a:pPr/>
              <a:t>30</a:t>
            </a:fld>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2667000" y="914400"/>
            <a:ext cx="1276350" cy="2952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 cont.</a:t>
            </a:r>
            <a:endParaRPr lang="en-US" dirty="0"/>
          </a:p>
        </p:txBody>
      </p:sp>
      <p:sp>
        <p:nvSpPr>
          <p:cNvPr id="4" name="Content Placeholder 2"/>
          <p:cNvSpPr txBox="1">
            <a:spLocks noGrp="1"/>
          </p:cNvSpPr>
          <p:nvPr>
            <p:ph idx="1"/>
          </p:nvPr>
        </p:nvSpPr>
        <p:spPr bwMode="auto">
          <a:xfrm>
            <a:off x="228600" y="914400"/>
            <a:ext cx="8686800" cy="563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lgn="l" rtl="0" eaLnBrk="0" fontAlgn="base" hangingPunct="0">
              <a:spcBef>
                <a:spcPts val="600"/>
              </a:spcBef>
              <a:spcAft>
                <a:spcPct val="0"/>
              </a:spcAft>
              <a:buClr>
                <a:schemeClr val="accent2"/>
              </a:buClr>
              <a:buSzPct val="95000"/>
              <a:buFont typeface="Arial" charset="0"/>
              <a:buNone/>
              <a:defRPr sz="1800">
                <a:solidFill>
                  <a:schemeClr val="tx1"/>
                </a:solidFill>
                <a:latin typeface="Arial" pitchFamily="34" charset="0"/>
                <a:ea typeface="+mn-ea"/>
                <a:cs typeface="Arial" pitchFamily="34" charset="0"/>
              </a:defRPr>
            </a:lvl1pPr>
            <a:lvl2pPr marL="341313" indent="-234950" algn="l" rtl="0" eaLnBrk="0" fontAlgn="base" hangingPunct="0">
              <a:spcBef>
                <a:spcPts val="600"/>
              </a:spcBef>
              <a:spcAft>
                <a:spcPct val="0"/>
              </a:spcAft>
              <a:buClrTx/>
              <a:buSzPct val="100000"/>
              <a:buFont typeface="Arial" pitchFamily="34" charset="0"/>
              <a:buChar char="•"/>
              <a:defRPr sz="1800">
                <a:solidFill>
                  <a:schemeClr val="tx1"/>
                </a:solidFill>
                <a:latin typeface="Arial" pitchFamily="34" charset="0"/>
                <a:ea typeface="ＭＳ Ｐゴシック" charset="-128"/>
                <a:cs typeface="Arial" pitchFamily="34" charset="0"/>
              </a:defRPr>
            </a:lvl2pPr>
            <a:lvl3pPr marL="1031875" indent="-228600" algn="l" rtl="0" eaLnBrk="0" fontAlgn="base" hangingPunct="0">
              <a:spcBef>
                <a:spcPts val="600"/>
              </a:spcBef>
              <a:spcAft>
                <a:spcPct val="0"/>
              </a:spcAft>
              <a:buSzPct val="90000"/>
              <a:buFont typeface="Arial" pitchFamily="34" charset="0"/>
              <a:buChar char="–"/>
              <a:defRPr sz="1800">
                <a:solidFill>
                  <a:schemeClr val="tx1"/>
                </a:solidFill>
                <a:latin typeface="Arial" pitchFamily="34" charset="0"/>
                <a:ea typeface="ＭＳ Ｐゴシック" charset="-128"/>
                <a:cs typeface="Arial" pitchFamily="34" charset="0"/>
              </a:defRPr>
            </a:lvl3pPr>
            <a:lvl4pPr marL="1541463" indent="-169863" algn="l" rtl="0" eaLnBrk="0" fontAlgn="base" hangingPunct="0">
              <a:spcBef>
                <a:spcPts val="600"/>
              </a:spcBef>
              <a:spcAft>
                <a:spcPct val="0"/>
              </a:spcAft>
              <a:buClrTx/>
              <a:buSzPct val="60000"/>
              <a:buFont typeface="Arial" pitchFamily="34" charset="0"/>
              <a:buChar char="–"/>
              <a:defRPr sz="1800">
                <a:solidFill>
                  <a:schemeClr val="tx1"/>
                </a:solidFill>
                <a:latin typeface="Arial" pitchFamily="34" charset="0"/>
                <a:ea typeface="ＭＳ Ｐゴシック" charset="-128"/>
                <a:cs typeface="Arial" pitchFamily="34" charset="0"/>
              </a:defRPr>
            </a:lvl4pPr>
            <a:lvl5pPr marL="1884363" indent="-165100" algn="l" rtl="0" eaLnBrk="0" fontAlgn="base" hangingPunct="0">
              <a:spcBef>
                <a:spcPts val="600"/>
              </a:spcBef>
              <a:spcAft>
                <a:spcPct val="0"/>
              </a:spcAft>
              <a:buClrTx/>
              <a:buSzPct val="95000"/>
              <a:buFont typeface="Arial" pitchFamily="34" charset="0"/>
              <a:buChar char="·"/>
              <a:defRPr sz="1800">
                <a:solidFill>
                  <a:schemeClr val="tx1"/>
                </a:solidFill>
                <a:latin typeface="Arial" pitchFamily="34" charset="0"/>
                <a:ea typeface="ＭＳ Ｐゴシック" charset="-128"/>
                <a:cs typeface="Arial" pitchFamily="34" charset="0"/>
              </a:defRPr>
            </a:lvl5pPr>
            <a:lvl6pPr marL="25146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6pPr>
            <a:lvl7pPr marL="29718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7pPr>
            <a:lvl8pPr marL="34290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8pPr>
            <a:lvl9pPr marL="38862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9pPr>
          </a:lstStyle>
          <a:p>
            <a:pPr marL="173038" indent="-173038" eaLnBrk="1" hangingPunct="1">
              <a:spcBef>
                <a:spcPct val="50000"/>
              </a:spcBef>
              <a:buClr>
                <a:schemeClr val="tx1"/>
              </a:buClr>
              <a:buFont typeface="Wingdings" pitchFamily="2" charset="2"/>
              <a:buChar char="§"/>
            </a:pPr>
            <a:r>
              <a:rPr lang="en-GB" sz="2000" b="1" dirty="0" smtClean="0">
                <a:latin typeface="Calibri" pitchFamily="34" charset="0"/>
                <a:ea typeface="ＭＳ Ｐゴシック" pitchFamily="34" charset="-128"/>
                <a:cs typeface="Calibri" pitchFamily="34" charset="0"/>
              </a:rPr>
              <a:t>Data Manager</a:t>
            </a:r>
            <a:r>
              <a:rPr lang="en-GB" sz="2000" dirty="0" smtClean="0">
                <a:latin typeface="Calibri" pitchFamily="34" charset="0"/>
                <a:ea typeface="ＭＳ Ｐゴシック" pitchFamily="34" charset="-128"/>
                <a:cs typeface="Calibri" pitchFamily="34" charset="0"/>
              </a:rPr>
              <a:t>:</a:t>
            </a:r>
          </a:p>
          <a:p>
            <a:pPr marL="514351" lvl="1" indent="-173038" eaLnBrk="1" hangingPunct="1">
              <a:spcBef>
                <a:spcPct val="50000"/>
              </a:spcBef>
              <a:buClr>
                <a:schemeClr val="tx1"/>
              </a:buClr>
              <a:buFont typeface="Wingdings" pitchFamily="2" charset="2"/>
              <a:buChar char="§"/>
            </a:pPr>
            <a:r>
              <a:rPr lang="en-GB" sz="2000" dirty="0" smtClean="0">
                <a:latin typeface="Calibri" pitchFamily="34" charset="0"/>
                <a:ea typeface="ＭＳ Ｐゴシック" pitchFamily="34" charset="-128"/>
                <a:cs typeface="Calibri" pitchFamily="34" charset="0"/>
              </a:rPr>
              <a:t>When tasks such as import and export are performed, a Data Manager window opens to show the job running (and previous ones).  It can also be opened via Utilities &gt; Import/Export &gt; Data Manager.</a:t>
            </a:r>
          </a:p>
          <a:p>
            <a:pPr marL="514351" lvl="1" indent="-173038" eaLnBrk="1" hangingPunct="1">
              <a:spcBef>
                <a:spcPct val="50000"/>
              </a:spcBef>
              <a:buClr>
                <a:schemeClr val="tx1"/>
              </a:buClr>
              <a:buFont typeface="Wingdings" pitchFamily="2" charset="2"/>
              <a:buChar char="§"/>
            </a:pPr>
            <a:r>
              <a:rPr lang="en-GB" sz="2000" dirty="0" smtClean="0">
                <a:latin typeface="Calibri" pitchFamily="34" charset="0"/>
                <a:ea typeface="ＭＳ Ｐゴシック" pitchFamily="34" charset="-128"/>
                <a:cs typeface="Calibri" pitchFamily="34" charset="0"/>
              </a:rPr>
              <a:t>Typically you use the Refresh icon to update status until job is marked Done.  Other status values can be Pending, Running, and Failed (e.g., if you try to import a text value into a numeric field).</a:t>
            </a:r>
          </a:p>
          <a:p>
            <a:pPr marL="514351" lvl="1" indent="-173038" eaLnBrk="1" hangingPunct="1">
              <a:spcBef>
                <a:spcPct val="50000"/>
              </a:spcBef>
              <a:buClr>
                <a:schemeClr val="tx1"/>
              </a:buClr>
              <a:buFont typeface="Wingdings" pitchFamily="2" charset="2"/>
              <a:buChar char="§"/>
            </a:pPr>
            <a:r>
              <a:rPr lang="en-GB" sz="2000" dirty="0" smtClean="0">
                <a:latin typeface="Calibri" pitchFamily="34" charset="0"/>
                <a:ea typeface="ＭＳ Ｐゴシック" pitchFamily="34" charset="-128"/>
                <a:cs typeface="Calibri" pitchFamily="34" charset="0"/>
              </a:rPr>
              <a:t>For an export, click on the Status link to download (open or save) the file.</a:t>
            </a:r>
          </a:p>
          <a:p>
            <a:pPr marL="173038" indent="-173038" eaLnBrk="1" hangingPunct="1">
              <a:spcBef>
                <a:spcPct val="50000"/>
              </a:spcBef>
              <a:buClr>
                <a:schemeClr val="tx1"/>
              </a:buClr>
              <a:buFont typeface="Wingdings" pitchFamily="2" charset="2"/>
              <a:buChar char="§"/>
            </a:pPr>
            <a:r>
              <a:rPr lang="en-GB" sz="2000" b="1" dirty="0" smtClean="0">
                <a:latin typeface="Calibri" pitchFamily="34" charset="0"/>
                <a:ea typeface="ＭＳ Ｐゴシック" pitchFamily="34" charset="-128"/>
                <a:cs typeface="Calibri" pitchFamily="34" charset="0"/>
              </a:rPr>
              <a:t>Sourcing Desktop Intelligence </a:t>
            </a:r>
            <a:r>
              <a:rPr lang="en-GB" sz="2000" dirty="0" smtClean="0">
                <a:latin typeface="Calibri" pitchFamily="34" charset="0"/>
                <a:ea typeface="ＭＳ Ｐゴシック" pitchFamily="34" charset="-128"/>
                <a:cs typeface="Calibri" pitchFamily="34" charset="0"/>
              </a:rPr>
              <a:t>(SDI): (Excel add-in for reporting)</a:t>
            </a:r>
          </a:p>
          <a:p>
            <a:pPr marL="514351" lvl="1" indent="-173038" eaLnBrk="1" hangingPunct="1">
              <a:spcBef>
                <a:spcPct val="50000"/>
              </a:spcBef>
              <a:buClr>
                <a:schemeClr val="tx1"/>
              </a:buClr>
              <a:buFont typeface="Wingdings" pitchFamily="2" charset="2"/>
              <a:buChar char="§"/>
            </a:pPr>
            <a:r>
              <a:rPr lang="en-GB" dirty="0" smtClean="0">
                <a:latin typeface="Arial" charset="0"/>
                <a:ea typeface="ＭＳ Ｐゴシック" pitchFamily="34" charset="-128"/>
                <a:cs typeface="Arial" charset="0"/>
              </a:rPr>
              <a:t>This provides access to a high degree of customization of RFx reports.</a:t>
            </a:r>
          </a:p>
          <a:p>
            <a:pPr marL="514351" lvl="1" indent="-173038" eaLnBrk="1" hangingPunct="1">
              <a:spcBef>
                <a:spcPct val="50000"/>
              </a:spcBef>
              <a:buClr>
                <a:schemeClr val="tx1"/>
              </a:buClr>
              <a:buFont typeface="Wingdings" pitchFamily="2" charset="2"/>
              <a:buChar char="§"/>
            </a:pPr>
            <a:r>
              <a:rPr lang="en-GB" dirty="0" smtClean="0">
                <a:latin typeface="Arial" charset="0"/>
                <a:ea typeface="ＭＳ Ｐゴシック" pitchFamily="34" charset="-128"/>
                <a:cs typeface="Arial" charset="0"/>
              </a:rPr>
              <a:t>More on this in separate presentation.</a:t>
            </a:r>
          </a:p>
        </p:txBody>
      </p:sp>
      <p:sp>
        <p:nvSpPr>
          <p:cNvPr id="8" name="Slide Number Placeholder 7"/>
          <p:cNvSpPr>
            <a:spLocks noGrp="1"/>
          </p:cNvSpPr>
          <p:nvPr>
            <p:ph type="sldNum" sz="quarter" idx="10"/>
          </p:nvPr>
        </p:nvSpPr>
        <p:spPr/>
        <p:txBody>
          <a:bodyPr/>
          <a:lstStyle/>
          <a:p>
            <a:fld id="{56A77C2D-A651-4976-AE18-F0033F99DF3E}"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4" descr="C:\Users\IBM_ADMIN\AppData\Local\Temp\Temporary Internet Files\Content.IE5\MRL98CB1\MC900442072[1].wmf"/>
          <p:cNvPicPr>
            <a:picLocks noGrp="1" noChangeAspect="1" noChangeArrowheads="1"/>
          </p:cNvPicPr>
          <p:nvPr>
            <p:ph idx="1"/>
          </p:nvPr>
        </p:nvPicPr>
        <p:blipFill>
          <a:blip r:embed="rId2" cstate="print"/>
          <a:srcRect/>
          <a:stretch>
            <a:fillRect/>
          </a:stretch>
        </p:blipFill>
        <p:spPr bwMode="auto">
          <a:xfrm>
            <a:off x="2286000" y="1905000"/>
            <a:ext cx="4729163" cy="3375751"/>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56A77C2D-A651-4976-AE18-F0033F99DF3E}" type="slidenum">
              <a:rPr lang="en-US" smtClean="0"/>
              <a:pPr/>
              <a:t>32</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Organizations</a:t>
            </a:r>
            <a:endParaRPr lang="en-US" dirty="0"/>
          </a:p>
        </p:txBody>
      </p:sp>
      <p:sp>
        <p:nvSpPr>
          <p:cNvPr id="3" name="Content Placeholder 2"/>
          <p:cNvSpPr>
            <a:spLocks noGrp="1"/>
          </p:cNvSpPr>
          <p:nvPr>
            <p:ph idx="1"/>
          </p:nvPr>
        </p:nvSpPr>
        <p:spPr>
          <a:xfrm>
            <a:off x="152400" y="914400"/>
            <a:ext cx="8763000" cy="5638799"/>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There are three types of “organizations” in Sourcing:</a:t>
            </a:r>
          </a:p>
          <a:p>
            <a:pPr lvl="1">
              <a:buNone/>
            </a:pPr>
            <a:endParaRPr lang="en-US" sz="2000" dirty="0" smtClean="0">
              <a:latin typeface="Calibri" pitchFamily="34" charset="0"/>
              <a:ea typeface="ＭＳ Ｐゴシック" pitchFamily="34" charset="-128"/>
              <a:cs typeface="Calibri" pitchFamily="34" charset="0"/>
            </a:endParaRPr>
          </a:p>
          <a:p>
            <a:pPr marL="803275" lvl="1" indent="-457200">
              <a:lnSpc>
                <a:spcPts val="1200"/>
              </a:lnSpc>
              <a:buFont typeface="+mj-lt"/>
              <a:buAutoNum type="arabicPeriod"/>
            </a:pPr>
            <a:r>
              <a:rPr lang="en-US" sz="2000" dirty="0" smtClean="0">
                <a:latin typeface="Calibri" pitchFamily="34" charset="0"/>
                <a:ea typeface="ＭＳ Ｐゴシック" pitchFamily="34" charset="-128"/>
                <a:cs typeface="Calibri" pitchFamily="34" charset="0"/>
              </a:rPr>
              <a:t>When Sourcing is installed, two System Organizations are created:</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emptoris:  contains automatic messaging</a:t>
            </a:r>
          </a:p>
          <a:p>
            <a:pPr lvl="2">
              <a:buFont typeface="Arial" pitchFamily="34" charset="0"/>
              <a:buChar char="•"/>
            </a:pPr>
            <a:r>
              <a:rPr lang="en-US" sz="2000" dirty="0" err="1" smtClean="0">
                <a:latin typeface="Calibri" pitchFamily="34" charset="0"/>
                <a:ea typeface="ＭＳ Ｐゴシック" pitchFamily="34" charset="-128"/>
                <a:cs typeface="Calibri" pitchFamily="34" charset="0"/>
              </a:rPr>
              <a:t>emptoris_hierarchy</a:t>
            </a:r>
            <a:r>
              <a:rPr lang="en-US" sz="2000" dirty="0" smtClean="0">
                <a:latin typeface="Calibri" pitchFamily="34" charset="0"/>
                <a:ea typeface="ＭＳ Ｐゴシック" pitchFamily="34" charset="-128"/>
                <a:cs typeface="Calibri" pitchFamily="34" charset="0"/>
              </a:rPr>
              <a:t>:  contains messages and currency tables</a:t>
            </a:r>
          </a:p>
          <a:p>
            <a:pPr lvl="2">
              <a:buNone/>
            </a:pPr>
            <a:r>
              <a:rPr lang="en-US" sz="2000" dirty="0" smtClean="0">
                <a:latin typeface="Calibri" pitchFamily="34" charset="0"/>
                <a:ea typeface="ＭＳ Ｐゴシック" pitchFamily="34" charset="-128"/>
                <a:cs typeface="Calibri" pitchFamily="34" charset="0"/>
              </a:rPr>
              <a:t>Do not create your own organizations with these names (SSM-Sourcing synchronization will fail). </a:t>
            </a:r>
          </a:p>
          <a:p>
            <a:pPr lvl="2">
              <a:buNone/>
            </a:pPr>
            <a:endParaRPr lang="en-US" sz="2000" dirty="0" smtClean="0">
              <a:latin typeface="Calibri" pitchFamily="34" charset="0"/>
              <a:ea typeface="ＭＳ Ｐゴシック" pitchFamily="34" charset="-128"/>
              <a:cs typeface="Calibri" pitchFamily="34" charset="0"/>
            </a:endParaRPr>
          </a:p>
          <a:p>
            <a:pPr marL="803275" lvl="1" indent="-457200">
              <a:buFont typeface="+mj-lt"/>
              <a:buAutoNum type="arabicPeriod"/>
            </a:pPr>
            <a:r>
              <a:rPr lang="en-US" sz="2000" dirty="0" smtClean="0">
                <a:latin typeface="Calibri" pitchFamily="34" charset="0"/>
                <a:ea typeface="ＭＳ Ｐゴシック" pitchFamily="34" charset="-128"/>
                <a:cs typeface="Calibri" pitchFamily="34" charset="0"/>
              </a:rPr>
              <a:t>Buyer Organizations (Sourcing Groups) – buyers of commodities / services</a:t>
            </a:r>
          </a:p>
          <a:p>
            <a:pPr marL="803275" lvl="1" indent="-457200">
              <a:buFont typeface="+mj-lt"/>
              <a:buAutoNum type="arabicPeriod"/>
            </a:pPr>
            <a:endParaRPr lang="en-US" sz="2000" dirty="0" smtClean="0">
              <a:latin typeface="Calibri" pitchFamily="34" charset="0"/>
              <a:ea typeface="ＭＳ Ｐゴシック" pitchFamily="34" charset="-128"/>
              <a:cs typeface="Calibri" pitchFamily="34" charset="0"/>
            </a:endParaRPr>
          </a:p>
          <a:p>
            <a:pPr marL="803275" lvl="1" indent="-457200">
              <a:buFont typeface="+mj-lt"/>
              <a:buAutoNum type="arabicPeriod"/>
            </a:pPr>
            <a:r>
              <a:rPr lang="en-US" sz="2000" dirty="0" smtClean="0">
                <a:latin typeface="Calibri" pitchFamily="34" charset="0"/>
                <a:ea typeface="ＭＳ Ｐゴシック" pitchFamily="34" charset="-128"/>
                <a:cs typeface="Calibri" pitchFamily="34" charset="0"/>
              </a:rPr>
              <a:t>Suppliers – providers of commodities / services</a:t>
            </a:r>
          </a:p>
          <a:p>
            <a:pPr>
              <a:buFont typeface="Arial" pitchFamily="34" charset="0"/>
              <a:buChar char="•"/>
            </a:pPr>
            <a:r>
              <a:rPr lang="en-US" sz="2000" dirty="0" smtClean="0">
                <a:latin typeface="Calibri" pitchFamily="34" charset="0"/>
                <a:ea typeface="ＭＳ Ｐゴシック" pitchFamily="34" charset="-128"/>
                <a:cs typeface="Calibri" pitchFamily="34" charset="0"/>
              </a:rPr>
              <a:t>Buyer Organizations and Suppliers are created in SSM as (often) a hierarchy of a parent and multiple levels of children; automatically propagated to Sourcing.</a:t>
            </a:r>
          </a:p>
          <a:p>
            <a:pPr>
              <a:buFont typeface="Arial" pitchFamily="34" charset="0"/>
              <a:buChar char="•"/>
            </a:pPr>
            <a:r>
              <a:rPr lang="en-US" sz="2000" dirty="0" smtClean="0">
                <a:latin typeface="Calibri" pitchFamily="34" charset="0"/>
                <a:ea typeface="ＭＳ Ｐゴシック" pitchFamily="34" charset="-128"/>
                <a:cs typeface="Calibri" pitchFamily="34" charset="0"/>
              </a:rPr>
              <a:t>Buyer Organization’s Status must be set to Active for it to be fully usable</a:t>
            </a:r>
            <a:endParaRPr lang="en-US" dirty="0" smtClean="0"/>
          </a:p>
          <a:p>
            <a:pPr lvl="2"/>
            <a:r>
              <a:rPr lang="en-US" dirty="0" smtClean="0"/>
              <a:t>Login to Sourcing as Content Manager; manage the </a:t>
            </a:r>
            <a:r>
              <a:rPr lang="en-US" dirty="0" err="1" smtClean="0"/>
              <a:t>emptoris_hierarchy</a:t>
            </a:r>
            <a:r>
              <a:rPr lang="en-US" dirty="0" smtClean="0"/>
              <a:t> organization</a:t>
            </a:r>
          </a:p>
          <a:p>
            <a:pPr lvl="2"/>
            <a:r>
              <a:rPr lang="en-US" dirty="0" smtClean="0"/>
              <a:t>Organization &gt; View Organization &gt; click on link for the new Organization</a:t>
            </a:r>
          </a:p>
          <a:p>
            <a:pPr lvl="2"/>
            <a:r>
              <a:rPr lang="en-US" dirty="0" smtClean="0"/>
              <a:t>Set currency management level and Primary Currency (can’t be changed later)</a:t>
            </a:r>
          </a:p>
          <a:p>
            <a:pPr lvl="2"/>
            <a:r>
              <a:rPr lang="en-US" dirty="0" smtClean="0"/>
              <a:t>Set Status to Active and Save</a:t>
            </a:r>
          </a:p>
          <a:p>
            <a:pPr lvl="1">
              <a:buFont typeface="Arial" pitchFamily="34" charset="0"/>
              <a:buChar char="•"/>
            </a:pPr>
            <a:endParaRPr lang="en-US" sz="2000" dirty="0" smtClean="0">
              <a:solidFill>
                <a:srgbClr val="FF0000"/>
              </a:solidFill>
              <a:latin typeface="Calibri" pitchFamily="34" charset="0"/>
              <a:ea typeface="ＭＳ Ｐゴシック" pitchFamily="34" charset="-128"/>
              <a:cs typeface="Calibri" pitchFamily="34" charset="0"/>
            </a:endParaRPr>
          </a:p>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Organizations, cont.</a:t>
            </a:r>
            <a:endParaRPr lang="en-US" dirty="0"/>
          </a:p>
        </p:txBody>
      </p:sp>
      <p:sp>
        <p:nvSpPr>
          <p:cNvPr id="3" name="Content Placeholder 2"/>
          <p:cNvSpPr>
            <a:spLocks noGrp="1"/>
          </p:cNvSpPr>
          <p:nvPr>
            <p:ph idx="1"/>
          </p:nvPr>
        </p:nvSpPr>
        <p:spPr>
          <a:xfrm>
            <a:off x="152400" y="914401"/>
            <a:ext cx="8763000" cy="3733800"/>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As of V9.5, all new buyer organizations are “Full Service” (previously they could be “Self Service”).</a:t>
            </a:r>
          </a:p>
          <a:p>
            <a:pPr>
              <a:buFont typeface="Arial" pitchFamily="34" charset="0"/>
              <a:buChar char="•"/>
            </a:pPr>
            <a:r>
              <a:rPr lang="en-US" sz="2000" dirty="0" smtClean="0">
                <a:latin typeface="Calibri" pitchFamily="34" charset="0"/>
                <a:ea typeface="ＭＳ Ｐゴシック" pitchFamily="34" charset="-128"/>
                <a:cs typeface="Calibri" pitchFamily="34" charset="0"/>
              </a:rPr>
              <a:t>Organizations in Sourcing represent buying entities; anything from an entire corporation down to any procurement group within it.  So one Sourcing customer could have a hierarchy of many different organizations defined for it.</a:t>
            </a:r>
          </a:p>
          <a:p>
            <a:pPr>
              <a:buFont typeface="Arial" pitchFamily="34" charset="0"/>
              <a:buChar char="•"/>
            </a:pPr>
            <a:r>
              <a:rPr lang="en-US" sz="2000" dirty="0" smtClean="0">
                <a:latin typeface="Calibri" pitchFamily="34" charset="0"/>
                <a:ea typeface="ＭＳ Ｐゴシック" pitchFamily="34" charset="-128"/>
                <a:cs typeface="Calibri" pitchFamily="34" charset="0"/>
              </a:rPr>
              <a:t>A </a:t>
            </a:r>
            <a:r>
              <a:rPr lang="en-US" sz="2000" b="1" dirty="0" smtClean="0">
                <a:latin typeface="Calibri" pitchFamily="34" charset="0"/>
                <a:ea typeface="ＭＳ Ｐゴシック" pitchFamily="34" charset="-128"/>
                <a:cs typeface="Calibri" pitchFamily="34" charset="0"/>
              </a:rPr>
              <a:t>Business Unit</a:t>
            </a:r>
            <a:r>
              <a:rPr lang="en-US" sz="2000" dirty="0" smtClean="0">
                <a:latin typeface="Calibri" pitchFamily="34" charset="0"/>
                <a:ea typeface="ＭＳ Ｐゴシック" pitchFamily="34" charset="-128"/>
                <a:cs typeface="Calibri" pitchFamily="34" charset="0"/>
              </a:rPr>
              <a:t> in Sourcing is a group within a buyer organization.  In SSM it is referred to as a Child Organization.</a:t>
            </a:r>
          </a:p>
          <a:p>
            <a:pPr>
              <a:buFont typeface="Arial" pitchFamily="34" charset="0"/>
              <a:buChar char="•"/>
            </a:pPr>
            <a:r>
              <a:rPr lang="en-US" sz="2000" dirty="0" smtClean="0">
                <a:latin typeface="Calibri" pitchFamily="34" charset="0"/>
                <a:ea typeface="ＭＳ Ｐゴシック" pitchFamily="34" charset="-128"/>
                <a:cs typeface="Calibri" pitchFamily="34" charset="0"/>
              </a:rPr>
              <a:t>When viewing an organization’s children in SSM (Children tab), Levels 1 to 5 show the organization being viewed plus any higher-level organizations.</a:t>
            </a:r>
          </a:p>
          <a:p>
            <a:pPr>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5</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600200" y="4648200"/>
            <a:ext cx="5440774" cy="1886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a:t>
            </a:r>
            <a:r>
              <a:rPr lang="en-US" sz="4000" dirty="0" smtClean="0"/>
              <a:t>More about Business Units</a:t>
            </a:r>
            <a:endParaRPr lang="en-US" sz="4000" dirty="0"/>
          </a:p>
        </p:txBody>
      </p:sp>
      <p:sp>
        <p:nvSpPr>
          <p:cNvPr id="3" name="Content Placeholder 2"/>
          <p:cNvSpPr>
            <a:spLocks noGrp="1"/>
          </p:cNvSpPr>
          <p:nvPr>
            <p:ph idx="1"/>
          </p:nvPr>
        </p:nvSpPr>
        <p:spPr>
          <a:xfrm>
            <a:off x="152400" y="914401"/>
            <a:ext cx="8763000" cy="3809999"/>
          </a:xfrm>
        </p:spPr>
        <p:txBody>
          <a:bodyPr/>
          <a:lstStyle/>
          <a:p>
            <a:pPr>
              <a:buFont typeface="Arial" pitchFamily="34" charset="0"/>
              <a:buChar char="•"/>
            </a:pPr>
            <a:r>
              <a:rPr lang="en-US" dirty="0" smtClean="0">
                <a:latin typeface="Calibri" pitchFamily="34" charset="0"/>
                <a:ea typeface="ＭＳ Ｐゴシック" pitchFamily="34" charset="-128"/>
                <a:cs typeface="Calibri" pitchFamily="34" charset="0"/>
              </a:rPr>
              <a:t>In SSM, create a child organization for use as a Sourcing Business Unit as follows:</a:t>
            </a:r>
          </a:p>
          <a:p>
            <a:pPr lvl="1">
              <a:buFont typeface="Arial" pitchFamily="34" charset="0"/>
              <a:buChar char="•"/>
            </a:pPr>
            <a:r>
              <a:rPr lang="en-US" dirty="0" smtClean="0">
                <a:latin typeface="Calibri" pitchFamily="34" charset="0"/>
                <a:ea typeface="ＭＳ Ｐゴシック" pitchFamily="34" charset="-128"/>
                <a:cs typeface="Calibri" pitchFamily="34" charset="0"/>
              </a:rPr>
              <a:t>Open the parent Organization, click on Children tab, click on Create, …, Save.</a:t>
            </a:r>
          </a:p>
          <a:p>
            <a:pPr lvl="1">
              <a:buFont typeface="Arial" pitchFamily="34" charset="0"/>
              <a:buChar char="•"/>
            </a:pPr>
            <a:r>
              <a:rPr lang="en-US" dirty="0" smtClean="0">
                <a:latin typeface="Calibri" pitchFamily="34" charset="0"/>
                <a:ea typeface="ＭＳ Ｐゴシック" pitchFamily="34" charset="-128"/>
                <a:cs typeface="Calibri" pitchFamily="34" charset="0"/>
              </a:rPr>
              <a:t>Repeat as needed to establish required hierarchy of Business Units</a:t>
            </a:r>
          </a:p>
          <a:p>
            <a:pPr lvl="1">
              <a:buFont typeface="Arial" pitchFamily="34" charset="0"/>
              <a:buChar char="•"/>
            </a:pPr>
            <a:r>
              <a:rPr lang="en-US" dirty="0" smtClean="0">
                <a:latin typeface="Calibri" pitchFamily="34" charset="0"/>
                <a:ea typeface="ＭＳ Ｐゴシック" pitchFamily="34" charset="-128"/>
                <a:cs typeface="Calibri" pitchFamily="34" charset="0"/>
              </a:rPr>
              <a:t>See Earth, “Earth child”, and “Earth child level 2” at left of screen below (from SSM)</a:t>
            </a:r>
          </a:p>
          <a:p>
            <a:pPr>
              <a:buFont typeface="Arial" pitchFamily="34" charset="0"/>
              <a:buChar char="•"/>
            </a:pPr>
            <a:r>
              <a:rPr lang="en-US" dirty="0" smtClean="0">
                <a:latin typeface="Calibri" pitchFamily="34" charset="0"/>
                <a:ea typeface="ＭＳ Ｐゴシック" pitchFamily="34" charset="-128"/>
                <a:cs typeface="Calibri" pitchFamily="34" charset="0"/>
              </a:rPr>
              <a:t>In SSM (user profile, Applications tab), a user can be associated with Business Units by first assigning a Role and Organization and saving, then opening the Business Units menu.  See below right.</a:t>
            </a:r>
          </a:p>
          <a:p>
            <a:pPr>
              <a:buFont typeface="Arial" pitchFamily="34" charset="0"/>
              <a:buChar char="•"/>
            </a:pPr>
            <a:r>
              <a:rPr lang="en-US" dirty="0" smtClean="0">
                <a:latin typeface="Calibri" pitchFamily="34" charset="0"/>
                <a:ea typeface="ＭＳ Ｐゴシック" pitchFamily="34" charset="-128"/>
                <a:cs typeface="Calibri" pitchFamily="34" charset="0"/>
              </a:rPr>
              <a:t>In Sourcing, only top-level organizations appear in View Organizations.  Before use, they must be selected and Activated (Status change from Inactive to </a:t>
            </a:r>
            <a:r>
              <a:rPr lang="en-US" dirty="0" smtClean="0">
                <a:latin typeface="Calibri" pitchFamily="34" charset="0"/>
                <a:ea typeface="ＭＳ Ｐゴシック" pitchFamily="34" charset="-128"/>
                <a:cs typeface="Calibri" pitchFamily="34" charset="0"/>
                <a:sym typeface="Wingdings" pitchFamily="2" charset="2"/>
              </a:rPr>
              <a:t>Active).</a:t>
            </a:r>
          </a:p>
          <a:p>
            <a:pPr lvl="1">
              <a:buFont typeface="Arial" pitchFamily="34" charset="0"/>
              <a:buChar char="•"/>
            </a:pPr>
            <a:r>
              <a:rPr lang="en-US" dirty="0" smtClean="0">
                <a:latin typeface="Calibri" pitchFamily="34" charset="0"/>
                <a:ea typeface="ＭＳ Ｐゴシック" pitchFamily="34" charset="-128"/>
                <a:cs typeface="Calibri" pitchFamily="34" charset="0"/>
                <a:sym typeface="Wingdings" pitchFamily="2" charset="2"/>
              </a:rPr>
              <a:t>Business Units (children) are activated automatically when parent is.  New Business Units are immediately active if parent was already active.</a:t>
            </a:r>
          </a:p>
          <a:p>
            <a:pPr>
              <a:buFont typeface="Arial" pitchFamily="34" charset="0"/>
              <a:buChar char="•"/>
            </a:pPr>
            <a:r>
              <a:rPr lang="en-US" dirty="0" smtClean="0">
                <a:latin typeface="Calibri" pitchFamily="34" charset="0"/>
                <a:ea typeface="ＭＳ Ｐゴシック" pitchFamily="34" charset="-128"/>
                <a:cs typeface="Calibri" pitchFamily="34" charset="0"/>
                <a:sym typeface="Wingdings" pitchFamily="2" charset="2"/>
              </a:rPr>
              <a:t>The only place where Business Units appear in Sourcing is in RFx headers.  When creating an RFx, you can choose Business Unit from menu shown in middle below, which is populated with all Business Units below the RFx creator’s organization.  Business Unit cannot be changed once set.</a:t>
            </a:r>
            <a:endParaRPr lang="en-US" dirty="0" smtClean="0">
              <a:latin typeface="Calibri" pitchFamily="34" charset="0"/>
              <a:ea typeface="ＭＳ Ｐゴシック" pitchFamily="34" charset="-128"/>
              <a:cs typeface="Calibri" pitchFamily="34" charset="0"/>
            </a:endParaRPr>
          </a:p>
          <a:p>
            <a:pPr>
              <a:buNone/>
            </a:pPr>
            <a:endParaRPr lang="en-US" sz="2000" dirty="0" smtClean="0">
              <a:latin typeface="Calibri" pitchFamily="34" charset="0"/>
              <a:ea typeface="ＭＳ Ｐゴシック" pitchFamily="34" charset="-128"/>
              <a:cs typeface="Calibri"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6</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4724400"/>
            <a:ext cx="3863340" cy="1659255"/>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5029200" y="4800600"/>
            <a:ext cx="3960495" cy="149352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Currencies</a:t>
            </a:r>
            <a:endParaRPr lang="en-US" dirty="0"/>
          </a:p>
        </p:txBody>
      </p:sp>
      <p:sp>
        <p:nvSpPr>
          <p:cNvPr id="3" name="Content Placeholder 2"/>
          <p:cNvSpPr>
            <a:spLocks noGrp="1"/>
          </p:cNvSpPr>
          <p:nvPr>
            <p:ph idx="1"/>
          </p:nvPr>
        </p:nvSpPr>
        <p:spPr>
          <a:xfrm>
            <a:off x="152400" y="914401"/>
            <a:ext cx="8763000" cy="2362199"/>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Supported currencies, default Primary Currency, and currency exchange rate table(s) are established when Emptoris is installed and configured</a:t>
            </a:r>
          </a:p>
          <a:p>
            <a:pPr>
              <a:buFont typeface="Arial" pitchFamily="34" charset="0"/>
              <a:buChar char="•"/>
            </a:pPr>
            <a:r>
              <a:rPr lang="en-US" sz="2000" dirty="0" smtClean="0">
                <a:latin typeface="Calibri" pitchFamily="34" charset="0"/>
                <a:ea typeface="ＭＳ Ｐゴシック" pitchFamily="34" charset="-128"/>
                <a:cs typeface="Calibri" pitchFamily="34" charset="0"/>
              </a:rPr>
              <a:t>For a given Organization, currencies can use the System settings or be managed at an Organization level.</a:t>
            </a:r>
          </a:p>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a:buNone/>
            </a:pP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r>
              <a:rPr lang="en-US" sz="2000" dirty="0" smtClean="0">
                <a:latin typeface="Calibri" pitchFamily="34" charset="0"/>
                <a:ea typeface="ＭＳ Ｐゴシック" pitchFamily="34" charset="-128"/>
                <a:cs typeface="Calibri" pitchFamily="34" charset="0"/>
              </a:rPr>
              <a:t>However, an Organization must always support the system’s primary currency.  </a:t>
            </a:r>
          </a:p>
          <a:p>
            <a:pPr>
              <a:buNone/>
            </a:pPr>
            <a:endParaRPr lang="en-US" sz="2000" dirty="0" smtClean="0">
              <a:latin typeface="Calibri" pitchFamily="34" charset="0"/>
              <a:ea typeface="ＭＳ Ｐゴシック" pitchFamily="34" charset="-128"/>
            </a:endParaRPr>
          </a:p>
          <a:p>
            <a:pPr>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7</a:t>
            </a:fld>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2895600" y="2133600"/>
            <a:ext cx="6096000" cy="9525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l="18898"/>
          <a:stretch>
            <a:fillRect/>
          </a:stretch>
        </p:blipFill>
        <p:spPr bwMode="auto">
          <a:xfrm>
            <a:off x="76200" y="4191000"/>
            <a:ext cx="4789292" cy="981075"/>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4876800" y="3962400"/>
            <a:ext cx="4059500" cy="2484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Currencies in Practice</a:t>
            </a:r>
            <a:endParaRPr lang="en-US" dirty="0"/>
          </a:p>
        </p:txBody>
      </p:sp>
      <p:sp>
        <p:nvSpPr>
          <p:cNvPr id="3" name="Content Placeholder 2"/>
          <p:cNvSpPr>
            <a:spLocks noGrp="1"/>
          </p:cNvSpPr>
          <p:nvPr>
            <p:ph idx="1"/>
          </p:nvPr>
        </p:nvSpPr>
        <p:spPr>
          <a:xfrm>
            <a:off x="152400" y="914401"/>
            <a:ext cx="8763000" cy="5257799"/>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When configuring Sourcing, the implementers should eliminate all but the needed currencies, to simplify buyers’ jobs when choosing a currency.</a:t>
            </a:r>
          </a:p>
          <a:p>
            <a:pPr>
              <a:buFont typeface="Arial" pitchFamily="34" charset="0"/>
              <a:buChar char="•"/>
            </a:pPr>
            <a:r>
              <a:rPr lang="en-US" sz="2000" dirty="0" smtClean="0">
                <a:latin typeface="Calibri" pitchFamily="34" charset="0"/>
                <a:ea typeface="ＭＳ Ｐゴシック" pitchFamily="34" charset="-128"/>
                <a:cs typeface="Calibri" pitchFamily="34" charset="0"/>
              </a:rPr>
              <a:t>Given that currency exchange rates can vary by 1% or more per day, how should this be handled?</a:t>
            </a:r>
          </a:p>
          <a:p>
            <a:pPr lvl="2">
              <a:lnSpc>
                <a:spcPct val="150000"/>
              </a:lnSpc>
              <a:buFont typeface="Arial" pitchFamily="34" charset="0"/>
              <a:buChar char="•"/>
            </a:pPr>
            <a:r>
              <a:rPr lang="en-US" sz="2000" dirty="0" smtClean="0">
                <a:latin typeface="Calibri" pitchFamily="34" charset="0"/>
                <a:ea typeface="ＭＳ Ｐゴシック" pitchFamily="34" charset="-128"/>
                <a:cs typeface="Calibri" pitchFamily="34" charset="0"/>
              </a:rPr>
              <a:t>Suggestion is to update exchange rate tables monthly.</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For a specific Sourcing event, exchange rates can usually be treated as static, given that most events are over within 2-3 weeks. </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The handling of currency fluctuations can be covered in the contract.</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If this area is of concern to the customer, the suggestion is to run events exclusively in US dollars, and let the suppliers incur the currency risk.</a:t>
            </a:r>
          </a:p>
          <a:p>
            <a:pPr>
              <a:buNone/>
            </a:pPr>
            <a:endParaRPr lang="en-US" sz="2000" dirty="0" smtClean="0">
              <a:latin typeface="Calibri" pitchFamily="34" charset="0"/>
              <a:ea typeface="ＭＳ Ｐゴシック" pitchFamily="34" charset="-128"/>
            </a:endParaRPr>
          </a:p>
          <a:p>
            <a:pPr>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Users, Contacts, Roles</a:t>
            </a:r>
            <a:endParaRPr lang="en-US" sz="3200" dirty="0"/>
          </a:p>
        </p:txBody>
      </p:sp>
      <p:sp>
        <p:nvSpPr>
          <p:cNvPr id="3" name="Content Placeholder 2"/>
          <p:cNvSpPr>
            <a:spLocks noGrp="1"/>
          </p:cNvSpPr>
          <p:nvPr>
            <p:ph idx="1"/>
          </p:nvPr>
        </p:nvSpPr>
        <p:spPr>
          <a:xfrm>
            <a:off x="152400" y="838200"/>
            <a:ext cx="8686800" cy="5715000"/>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An Emptoris User is a “person” who can log in to the system </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Multiple concurrent logins can occur for one user, but can be interactions if from same client system when same browser is used (due to cookie usage)</a:t>
            </a:r>
          </a:p>
          <a:p>
            <a:pPr>
              <a:buFont typeface="Arial" pitchFamily="34" charset="0"/>
              <a:buChar char="•"/>
            </a:pPr>
            <a:r>
              <a:rPr lang="en-US" sz="2000" dirty="0" smtClean="0">
                <a:latin typeface="Calibri" pitchFamily="34" charset="0"/>
                <a:ea typeface="ＭＳ Ｐゴシック" pitchFamily="34" charset="-128"/>
                <a:cs typeface="Calibri" pitchFamily="34" charset="0"/>
              </a:rPr>
              <a:t>No concept of a Group (of users) in Sourcing, unlike Contract Management</a:t>
            </a:r>
          </a:p>
          <a:p>
            <a:pPr>
              <a:buFont typeface="Arial" pitchFamily="34" charset="0"/>
              <a:buChar char="•"/>
            </a:pPr>
            <a:r>
              <a:rPr lang="en-US" sz="2000" dirty="0" smtClean="0">
                <a:latin typeface="Calibri" pitchFamily="34" charset="0"/>
                <a:ea typeface="ＭＳ Ｐゴシック" pitchFamily="34" charset="-128"/>
                <a:cs typeface="Calibri" pitchFamily="34" charset="0"/>
              </a:rPr>
              <a:t>Each Emptoris user is defined in SSM and assigned a Type, which can’t be changed later.  Type can be:</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Internal User (for Sourcing: member of a Buyer Organization)</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External User (for Sourcing: member of a Supplier company)</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Contact (internal or external; can get emails from Emptoris but not log in); Contacts are not used in Sourcing, except in a different sense: an RFx is assigned a Primary Contact, who is the Buyer team User for suppliers to contact about the event</a:t>
            </a:r>
          </a:p>
          <a:p>
            <a:pPr>
              <a:buFont typeface="Arial" pitchFamily="34" charset="0"/>
              <a:buChar char="•"/>
            </a:pPr>
            <a:r>
              <a:rPr lang="en-US" sz="2000" dirty="0" smtClean="0">
                <a:latin typeface="Calibri" pitchFamily="34" charset="0"/>
                <a:ea typeface="ＭＳ Ｐゴシック" pitchFamily="34" charset="-128"/>
                <a:cs typeface="Calibri" pitchFamily="34" charset="0"/>
              </a:rPr>
              <a:t>User Profile: Applications tab contains settings for Sourcing Homepage, Roles, …</a:t>
            </a:r>
          </a:p>
          <a:p>
            <a:pPr>
              <a:buFont typeface="Arial" pitchFamily="34" charset="0"/>
              <a:buChar char="•"/>
            </a:pPr>
            <a:r>
              <a:rPr lang="en-US" sz="2000" dirty="0" smtClean="0">
                <a:latin typeface="Calibri" pitchFamily="34" charset="0"/>
                <a:ea typeface="ＭＳ Ｐゴシック" pitchFamily="34" charset="-128"/>
                <a:cs typeface="Calibri" pitchFamily="34" charset="0"/>
              </a:rPr>
              <a:t>User’s Role can be changed (in VSM, but only by an Admin, and only if it was an organization-related role as opposed to a system role:  see later).  Only one   Role is in effect at a time (not cumulative).</a:t>
            </a:r>
          </a:p>
          <a:p>
            <a:pPr lvl="1">
              <a:buNone/>
            </a:pP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Sourcing: Concepts and Terminology   &amp;quot;&quot;/&gt;&lt;property id=&quot;20307&quot; value=&quot;257&quot;/&gt;&lt;/object&gt;&lt;object type=&quot;3&quot; unique_id=&quot;10004&quot;&gt;&lt;property id=&quot;20148&quot; value=&quot;5&quot;/&gt;&lt;property id=&quot;20300&quot; value=&quot;Slide 2 - &amp;quot; Sourcing Concepts/Terms&amp;quot;&quot;/&gt;&lt;property id=&quot;20307&quot; value=&quot;258&quot;/&gt;&lt;/object&gt;&lt;object type=&quot;3&quot; unique_id=&quot;10005&quot;&gt;&lt;property id=&quot;20148&quot; value=&quot;5&quot;/&gt;&lt;property id=&quot;20300&quot; value=&quot;Slide 3 - &amp;quot;  RFx&amp;quot;&quot;/&gt;&lt;property id=&quot;20307&quot; value=&quot;259&quot;/&gt;&lt;/object&gt;&lt;object type=&quot;3&quot; unique_id=&quot;10008&quot;&gt;&lt;property id=&quot;20148&quot; value=&quot;5&quot;/&gt;&lt;property id=&quot;20300&quot; value=&quot;Slide 32 - &amp;quot;Questions?&amp;quot;&quot;/&gt;&lt;property id=&quot;20307&quot; value=&quot;262&quot;/&gt;&lt;/object&gt;&lt;object type=&quot;3&quot; unique_id=&quot;17686&quot;&gt;&lt;property id=&quot;20148&quot; value=&quot;5&quot;/&gt;&lt;property id=&quot;20300&quot; value=&quot;Slide 27 - &amp;quot;Terminology&amp;quot;&quot;/&gt;&lt;property id=&quot;20307&quot; value=&quot;274&quot;/&gt;&lt;/object&gt;&lt;object type=&quot;3&quot; unique_id=&quot;17687&quot;&gt;&lt;property id=&quot;20148&quot; value=&quot;5&quot;/&gt;&lt;property id=&quot;20300&quot; value=&quot;Slide 28 - &amp;quot;Terminology, continued&amp;quot;&quot;/&gt;&lt;property id=&quot;20307&quot; value=&quot;275&quot;/&gt;&lt;/object&gt;&lt;object type=&quot;3&quot; unique_id=&quot;17899&quot;&gt;&lt;property id=&quot;20148&quot; value=&quot;5&quot;/&gt;&lt;property id=&quot;20300&quot; value=&quot;Slide 22 - &amp;quot;  RFx Templates&amp;quot;&quot;/&gt;&lt;property id=&quot;20307&quot; value=&quot;276&quot;/&gt;&lt;/object&gt;&lt;object type=&quot;3&quot; unique_id=&quot;18146&quot;&gt;&lt;property id=&quot;20148&quot; value=&quot;5&quot;/&gt;&lt;property id=&quot;20300&quot; value=&quot;Slide 23 - &amp;quot; RFx Templates: Operations&amp;quot;&quot;/&gt;&lt;property id=&quot;20307&quot; value=&quot;278&quot;/&gt;&lt;/object&gt;&lt;object type=&quot;3&quot; unique_id=&quot;18427&quot;&gt;&lt;property id=&quot;20148&quot; value=&quot;5&quot;/&gt;&lt;property id=&quot;20300&quot; value=&quot;Slide 21 - &amp;quot; Event Status Values&amp;quot;&quot;/&gt;&lt;property id=&quot;20307&quot; value=&quot;279&quot;/&gt;&lt;/object&gt;&lt;object type=&quot;3&quot; unique_id=&quot;19251&quot;&gt;&lt;property id=&quot;20148&quot; value=&quot;5&quot;/&gt;&lt;property id=&quot;20300&quot; value=&quot;Slide 29 - &amp;quot;Other Concepts&amp;quot;&quot;/&gt;&lt;property id=&quot;20307&quot; value=&quot;280&quot;/&gt;&lt;/object&gt;&lt;object type=&quot;3&quot; unique_id=&quot;20055&quot;&gt;&lt;property id=&quot;20148&quot; value=&quot;5&quot;/&gt;&lt;property id=&quot;20300&quot; value=&quot;Slide 19 - &amp;quot; Questionnaires, Questions&amp;quot;&quot;/&gt;&lt;property id=&quot;20307&quot; value=&quot;284&quot;/&gt;&lt;/object&gt;&lt;object type=&quot;3&quot; unique_id=&quot;20557&quot;&gt;&lt;property id=&quot;20148&quot; value=&quot;5&quot;/&gt;&lt;property id=&quot;20300&quot; value=&quot;Slide 20 - &amp;quot; Scoring, Autoscoring&amp;quot;&quot;/&gt;&lt;property id=&quot;20307&quot; value=&quot;285&quot;/&gt;&lt;/object&gt;&lt;object type=&quot;3&quot; unique_id=&quot;20870&quot;&gt;&lt;property id=&quot;20148&quot; value=&quot;5&quot;/&gt;&lt;property id=&quot;20300&quot; value=&quot;Slide 4 - &amp;quot; Organizations&amp;quot;&quot;/&gt;&lt;property id=&quot;20307&quot; value=&quot;286&quot;/&gt;&lt;/object&gt;&lt;object type=&quot;3&quot; unique_id=&quot;20871&quot;&gt;&lt;property id=&quot;20148&quot; value=&quot;5&quot;/&gt;&lt;property id=&quot;20300&quot; value=&quot;Slide 9 - &amp;quot; Users, Contacts, Roles&amp;quot;&quot;/&gt;&lt;property id=&quot;20307&quot; value=&quot;287&quot;/&gt;&lt;/object&gt;&lt;object type=&quot;3&quot; unique_id=&quot;20872&quot;&gt;&lt;property id=&quot;20148&quot; value=&quot;5&quot;/&gt;&lt;property id=&quot;20300&quot; value=&quot;Slide 17 - &amp;quot; Suppliers&amp;quot;&quot;/&gt;&lt;property id=&quot;20307&quot; value=&quot;288&quot;/&gt;&lt;/object&gt;&lt;object type=&quot;3&quot; unique_id=&quot;20873&quot;&gt;&lt;property id=&quot;20148&quot; value=&quot;5&quot;/&gt;&lt;property id=&quot;20300&quot; value=&quot;Slide 18 - &amp;quot; Catalog, Categories, Items&amp;quot;&quot;/&gt;&lt;property id=&quot;20307&quot; value=&quot;289&quot;/&gt;&lt;/object&gt;&lt;object type=&quot;3&quot; unique_id=&quot;20950&quot;&gt;&lt;property id=&quot;20148&quot; value=&quot;5&quot;/&gt;&lt;property id=&quot;20300&quot; value=&quot;Slide 30 - &amp;quot;Other Features&amp;quot;&quot;/&gt;&lt;property id=&quot;20307&quot; value=&quot;290&quot;/&gt;&lt;/object&gt;&lt;object type=&quot;3&quot; unique_id=&quot;21887&quot;&gt;&lt;property id=&quot;20148&quot; value=&quot;5&quot;/&gt;&lt;property id=&quot;20300&quot; value=&quot;Slide 10 - &amp;quot; Users, Contacts, Roles, cont.&amp;quot;&quot;/&gt;&lt;property id=&quot;20307&quot; value=&quot;291&quot;/&gt;&lt;/object&gt;&lt;object type=&quot;3&quot; unique_id=&quot;22463&quot;&gt;&lt;property id=&quot;20148&quot; value=&quot;5&quot;/&gt;&lt;property id=&quot;20300&quot; value=&quot;Slide 11 - &amp;quot; Roles, cont.&amp;quot;&quot;/&gt;&lt;property id=&quot;20307&quot; value=&quot;292&quot;/&gt;&lt;/object&gt;&lt;object type=&quot;3&quot; unique_id=&quot;22750&quot;&gt;&lt;property id=&quot;20148&quot; value=&quot;5&quot;/&gt;&lt;property id=&quot;20300&quot; value=&quot;Slide 5 - &amp;quot; Organizations, cont.&amp;quot;&quot;/&gt;&lt;property id=&quot;20307&quot; value=&quot;293&quot;/&gt;&lt;/object&gt;&lt;object type=&quot;3&quot; unique_id=&quot;24092&quot;&gt;&lt;property id=&quot;20148&quot; value=&quot;5&quot;/&gt;&lt;property id=&quot;20300&quot; value=&quot;Slide 7 - &amp;quot; Currencies&amp;quot;&quot;/&gt;&lt;property id=&quot;20307&quot; value=&quot;294&quot;/&gt;&lt;/object&gt;&lt;object type=&quot;3&quot; unique_id=&quot;24457&quot;&gt;&lt;property id=&quot;20148&quot; value=&quot;5&quot;/&gt;&lt;property id=&quot;20300&quot; value=&quot;Slide 12 - &amp;quot; Roles, cont.&amp;quot;&quot;/&gt;&lt;property id=&quot;20307&quot; value=&quot;295&quot;/&gt;&lt;/object&gt;&lt;object type=&quot;3&quot; unique_id=&quot;24835&quot;&gt;&lt;property id=&quot;20148&quot; value=&quot;5&quot;/&gt;&lt;property id=&quot;20300&quot; value=&quot;Slide 31 - &amp;quot;Other Features, cont.&amp;quot;&quot;/&gt;&lt;property id=&quot;20307&quot; value=&quot;296&quot;/&gt;&lt;/object&gt;&lt;object type=&quot;3&quot; unique_id=&quot;25647&quot;&gt;&lt;property id=&quot;20148&quot; value=&quot;5&quot;/&gt;&lt;property id=&quot;20300&quot; value=&quot;Slide 24 - &amp;quot; Messages and Triggers&amp;quot;&quot;/&gt;&lt;property id=&quot;20307&quot; value=&quot;297&quot;/&gt;&lt;/object&gt;&lt;object type=&quot;3&quot; unique_id=&quot;25865&quot;&gt;&lt;property id=&quot;20148&quot; value=&quot;5&quot;/&gt;&lt;property id=&quot;20300&quot; value=&quot;Slide 25 - &amp;quot;User-Defined Property Fields&amp;quot;&quot;/&gt;&lt;property id=&quot;20307&quot; value=&quot;298&quot;/&gt;&lt;/object&gt;&lt;object type=&quot;3&quot; unique_id=&quot;26281&quot;&gt;&lt;property id=&quot;20148&quot; value=&quot;5&quot;/&gt;&lt;property id=&quot;20300&quot; value=&quot;Slide 13 - &amp;quot; Roles, cont.&amp;quot;&quot;/&gt;&lt;property id=&quot;20307&quot; value=&quot;299&quot;/&gt;&lt;/object&gt;&lt;object type=&quot;3&quot; unique_id=&quot;26978&quot;&gt;&lt;property id=&quot;20148&quot; value=&quot;5&quot;/&gt;&lt;property id=&quot;20300&quot; value=&quot;Slide 26 - &amp;quot;Field Types (Supplier and Buyer views)&amp;quot;&quot;/&gt;&lt;property id=&quot;20307&quot; value=&quot;300&quot;/&gt;&lt;/object&gt;&lt;object type=&quot;3&quot; unique_id=&quot;27073&quot;&gt;&lt;property id=&quot;20148&quot; value=&quot;5&quot;/&gt;&lt;property id=&quot;20300&quot; value=&quot;Slide 15 - &amp;quot; Organizations and Users as of V10.0.1&amp;quot;&quot;/&gt;&lt;property id=&quot;20307&quot; value=&quot;301&quot;/&gt;&lt;/object&gt;&lt;object type=&quot;3&quot; unique_id=&quot;27941&quot;&gt;&lt;property id=&quot;20148&quot; value=&quot;5&quot;/&gt;&lt;property id=&quot;20300&quot; value=&quot;Slide 16 - &amp;quot; &amp;quot;&quot;/&gt;&lt;property id=&quot;20307&quot; value=&quot;302&quot;/&gt;&lt;/object&gt;&lt;object type=&quot;3&quot; unique_id=&quot;28129&quot;&gt;&lt;property id=&quot;20148&quot; value=&quot;5&quot;/&gt;&lt;property id=&quot;20300&quot; value=&quot;Slide 14 - &amp;quot; Security&amp;quot;&quot;/&gt;&lt;property id=&quot;20307&quot; value=&quot;303&quot;/&gt;&lt;/object&gt;&lt;object type=&quot;3&quot; unique_id=&quot;29156&quot;&gt;&lt;property id=&quot;20148&quot; value=&quot;5&quot;/&gt;&lt;property id=&quot;20300&quot; value=&quot;Slide 6 - &amp;quot; More about Business Units&amp;quot;&quot;/&gt;&lt;property id=&quot;20307&quot; value=&quot;304&quot;/&gt;&lt;/object&gt;&lt;object type=&quot;3&quot; unique_id=&quot;29257&quot;&gt;&lt;property id=&quot;20148&quot; value=&quot;5&quot;/&gt;&lt;property id=&quot;20300&quot; value=&quot;Slide 8 - &amp;quot; Currencies in Practice&amp;quot;&quot;/&gt;&lt;property id=&quot;20307&quot; value=&quot;305&quot;/&gt;&lt;/object&gt;&lt;/object&gt;&lt;object type=&quot;8&quot; unique_id=&quot;10016&quot;&gt;&lt;/object&gt;&lt;/object&gt;&lt;/database&gt;"/>
  <p:tag name="SECTOMILLISECCONVERTED" val="1"/>
</p:tagLst>
</file>

<file path=ppt/theme/theme1.xml><?xml version="1.0" encoding="utf-8"?>
<a:theme xmlns:a="http://schemas.openxmlformats.org/drawingml/2006/main" name="IBM 2012">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2012</Template>
  <TotalTime>67094</TotalTime>
  <Words>4326</Words>
  <Application>Microsoft Office PowerPoint</Application>
  <PresentationFormat>On-screen Show (4:3)</PresentationFormat>
  <Paragraphs>342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IBM 2012</vt:lpstr>
      <vt:lpstr>Sourcing: Concepts and Terminology   </vt:lpstr>
      <vt:lpstr> Sourcing Concepts/Terms</vt:lpstr>
      <vt:lpstr>  RFx</vt:lpstr>
      <vt:lpstr> Organizations</vt:lpstr>
      <vt:lpstr> Organizations, cont.</vt:lpstr>
      <vt:lpstr> More about Business Units</vt:lpstr>
      <vt:lpstr> Currencies</vt:lpstr>
      <vt:lpstr> Currencies in Practice</vt:lpstr>
      <vt:lpstr> Users, Contacts, Roles</vt:lpstr>
      <vt:lpstr> Users, Contacts, Roles, cont.</vt:lpstr>
      <vt:lpstr> Roles, cont.</vt:lpstr>
      <vt:lpstr> Roles, cont.</vt:lpstr>
      <vt:lpstr> Roles, cont.</vt:lpstr>
      <vt:lpstr> Security</vt:lpstr>
      <vt:lpstr> Organizations and Users as of V10.0.1</vt:lpstr>
      <vt:lpstr> </vt:lpstr>
      <vt:lpstr> Suppliers</vt:lpstr>
      <vt:lpstr> Catalog, Categories, Items</vt:lpstr>
      <vt:lpstr> Questionnaires, Questions</vt:lpstr>
      <vt:lpstr> Scoring, Autoscoring</vt:lpstr>
      <vt:lpstr> Event Status Values</vt:lpstr>
      <vt:lpstr>  RFx Templates</vt:lpstr>
      <vt:lpstr> RFx Templates: Operations</vt:lpstr>
      <vt:lpstr> Messages and Triggers</vt:lpstr>
      <vt:lpstr>User-Defined Property Fields</vt:lpstr>
      <vt:lpstr>Field Types (Supplier and Buyer views)</vt:lpstr>
      <vt:lpstr>Terminology</vt:lpstr>
      <vt:lpstr>Terminology, continued</vt:lpstr>
      <vt:lpstr>Other Concepts</vt:lpstr>
      <vt:lpstr>Other Features</vt:lpstr>
      <vt:lpstr>Other Features, cont.</vt:lpstr>
      <vt:lpstr>Questions?</vt:lpstr>
    </vt:vector>
  </TitlesOfParts>
  <Company>IBM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Sourcing: Concepts and Terminology</dc:title>
  <dc:creator>bwilkins</dc:creator>
  <cp:lastModifiedBy>IBM_ADMIN</cp:lastModifiedBy>
  <cp:revision>786</cp:revision>
  <dcterms:created xsi:type="dcterms:W3CDTF">2012-11-26T15:21:03Z</dcterms:created>
  <dcterms:modified xsi:type="dcterms:W3CDTF">2013-10-24T20:05:34Z</dcterms:modified>
</cp:coreProperties>
</file>