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4311" r:id="rId5"/>
    <p:sldMasterId id="2147484346" r:id="rId6"/>
  </p:sldMasterIdLst>
  <p:notesMasterIdLst>
    <p:notesMasterId r:id="rId21"/>
  </p:notesMasterIdLst>
  <p:handoutMasterIdLst>
    <p:handoutMasterId r:id="rId22"/>
  </p:handoutMasterIdLst>
  <p:sldIdLst>
    <p:sldId id="275" r:id="rId7"/>
    <p:sldId id="267" r:id="rId8"/>
    <p:sldId id="276" r:id="rId9"/>
    <p:sldId id="290" r:id="rId10"/>
    <p:sldId id="286" r:id="rId11"/>
    <p:sldId id="287" r:id="rId12"/>
    <p:sldId id="280" r:id="rId13"/>
    <p:sldId id="281" r:id="rId14"/>
    <p:sldId id="282" r:id="rId15"/>
    <p:sldId id="288" r:id="rId16"/>
    <p:sldId id="289" r:id="rId17"/>
    <p:sldId id="291" r:id="rId18"/>
    <p:sldId id="277" r:id="rId19"/>
    <p:sldId id="27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DA"/>
    <a:srgbClr val="81C569"/>
    <a:srgbClr val="95CE81"/>
    <a:srgbClr val="FC841D"/>
    <a:srgbClr val="0494DB"/>
    <a:srgbClr val="4FBACE"/>
    <a:srgbClr val="0D5496"/>
    <a:srgbClr val="B6D404"/>
    <a:srgbClr val="EA5559"/>
    <a:srgbClr val="DEF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2" autoAdjust="0"/>
    <p:restoredTop sz="96453" autoAdjust="0"/>
  </p:normalViewPr>
  <p:slideViewPr>
    <p:cSldViewPr snapToGrid="0" showGuides="1">
      <p:cViewPr varScale="1">
        <p:scale>
          <a:sx n="109" d="100"/>
          <a:sy n="109" d="100"/>
        </p:scale>
        <p:origin x="-894" y="-84"/>
      </p:cViewPr>
      <p:guideLst>
        <p:guide orient="horz" pos="1419"/>
        <p:guide orient="horz" pos="4164"/>
        <p:guide orient="horz" pos="1042"/>
        <p:guide orient="horz" pos="3505"/>
        <p:guide orient="horz" pos="1685"/>
        <p:guide pos="2880"/>
        <p:guide pos="5616"/>
        <p:guide pos="101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3/21/2016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3/21/2016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7D275F5-F69B-460B-8F27-34AB843E6F9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61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756" y="6502047"/>
            <a:ext cx="493712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952168" y="670235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Cybage Software Pvt. Ltd. All Rights Reserved. Cybage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756" y="6502047"/>
            <a:ext cx="493712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885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2012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184688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944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55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50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88323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009650" y="5872162"/>
              <a:ext cx="2276475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Product Engineering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723264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4915" y="2414588"/>
              <a:ext cx="2111216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723264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and Data Analytics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Remote Infrastructure Management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723264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ts val="0"/>
                </a:spcBef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ITeS and BPO Services</a:t>
              </a:r>
            </a:p>
            <a:p>
              <a:pPr marL="0" indent="0">
                <a:spcBef>
                  <a:spcPts val="0"/>
                </a:spcBef>
                <a:buClr>
                  <a:srgbClr val="F79646">
                    <a:lumMod val="50000"/>
                  </a:srgbClr>
                </a:buCl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723264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43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085499"/>
            <a:ext cx="2286000" cy="3677603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085499"/>
            <a:ext cx="2286000" cy="3677603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085499"/>
            <a:ext cx="2286000" cy="3677603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766659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085738"/>
            <a:ext cx="2282825" cy="3672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42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8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098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251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756" y="6502047"/>
            <a:ext cx="493712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00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EB7B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22"/>
          <p:cNvGrpSpPr>
            <a:grpSpLocks/>
          </p:cNvGrpSpPr>
          <p:nvPr userDrawn="1"/>
        </p:nvGrpSpPr>
        <p:grpSpPr bwMode="auto">
          <a:xfrm>
            <a:off x="914400" y="1871663"/>
            <a:ext cx="352425" cy="266700"/>
            <a:chOff x="914400" y="1871663"/>
            <a:chExt cx="352425" cy="266700"/>
          </a:xfrm>
        </p:grpSpPr>
        <p:sp>
          <p:nvSpPr>
            <p:cNvPr id="10" name="Isosceles Triangle 9"/>
            <p:cNvSpPr/>
            <p:nvPr/>
          </p:nvSpPr>
          <p:spPr>
            <a:xfrm rot="5400000">
              <a:off x="857250" y="1928813"/>
              <a:ext cx="266700" cy="152400"/>
            </a:xfrm>
            <a:prstGeom prst="triangle">
              <a:avLst/>
            </a:prstGeom>
            <a:solidFill>
              <a:srgbClr val="CF7007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957263" y="1928813"/>
              <a:ext cx="266700" cy="152400"/>
            </a:xfrm>
            <a:prstGeom prst="triangle">
              <a:avLst/>
            </a:prstGeom>
            <a:solidFill>
              <a:srgbClr val="D7740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1057275" y="1928813"/>
              <a:ext cx="266700" cy="152400"/>
            </a:xfrm>
            <a:prstGeom prst="triangle">
              <a:avLst/>
            </a:prstGeom>
            <a:solidFill>
              <a:srgbClr val="EB7E07">
                <a:alpha val="8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FAB1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73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75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04775"/>
            <a:ext cx="1600447" cy="4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47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2012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04775"/>
            <a:ext cx="1600447" cy="4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34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51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5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act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489" y="275091"/>
            <a:ext cx="8229023" cy="1142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sz="1000" dirty="0" err="1" smtClean="0"/>
              <a:t>FactFile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"/>
          <a:stretch/>
        </p:blipFill>
        <p:spPr>
          <a:xfrm>
            <a:off x="1" y="565569"/>
            <a:ext cx="9143999" cy="629243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565570"/>
            <a:ext cx="9144000" cy="629243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75000"/>
                </a:schemeClr>
              </a:gs>
              <a:gs pos="49000">
                <a:schemeClr val="bg1">
                  <a:lumMod val="100000"/>
                  <a:alpha val="80000"/>
                </a:schemeClr>
              </a:gs>
              <a:gs pos="100000">
                <a:schemeClr val="bg1">
                  <a:alpha val="8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176866" y="6505753"/>
            <a:ext cx="4156364" cy="22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2016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65568"/>
            <a:ext cx="9144001" cy="354577"/>
          </a:xfrm>
          <a:prstGeom prst="rect">
            <a:avLst/>
          </a:prstGeom>
          <a:solidFill>
            <a:srgbClr val="435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2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63000" y="6629400"/>
            <a:ext cx="381000" cy="228600"/>
          </a:xfrm>
        </p:spPr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221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756" y="6502047"/>
            <a:ext cx="493712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756" y="6502047"/>
            <a:ext cx="493712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5756" y="6502047"/>
            <a:ext cx="493712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>
          <a:xfrm>
            <a:off x="5756" y="6502047"/>
            <a:ext cx="493712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>
          <a:xfrm>
            <a:off x="5756" y="6502047"/>
            <a:ext cx="493712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756" y="6502047"/>
            <a:ext cx="493712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Cybage Software Pvt. Ltd. All Rights Reserved. Cybage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Cybage Software Pvt. Ltd. All Rights Reserved. Cybage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756" y="6502047"/>
            <a:ext cx="493712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Cybage Software Pvt. Ltd. All Rights Reserved. Cybage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Cybage Software Pvt. Ltd. All Rights Reserved. Cybage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Cybage Software Pvt. Ltd. All Rights Reserved. Cybage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Cybage Software Pvt. Ltd. All Rights Reserved. Cybage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Cybage Software Pvt. Ltd. All Rights Reserved. Cybage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756" y="6502047"/>
            <a:ext cx="493712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Cybage Software Pvt. Ltd. All Rights Reserved. Cybage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Cybage Software Pvt. Ltd. All Rights Reserved. Cybage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756" y="6502047"/>
            <a:ext cx="493712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Cybage Software Pvt. Ltd. All Rights Reserved. Cybage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756" y="6502047"/>
            <a:ext cx="493712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37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17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2012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04775"/>
            <a:ext cx="1600447" cy="4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8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5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2011.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73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08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Cybage Software Pvt. Ltd. All Rights Reserved. Cybage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756" y="6502047"/>
            <a:ext cx="493712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2011Cybage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6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2011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902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61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563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2011 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94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3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5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6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995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308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59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756" y="6502047"/>
            <a:ext cx="493712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2012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795973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00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2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2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88323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009650" y="5872162"/>
              <a:ext cx="2276475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Product Engineering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723264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4915" y="2414588"/>
              <a:ext cx="2111216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723264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and Data Analytics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Remote Infrastructure Management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723264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ts val="0"/>
                </a:spcBef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ITeS and BPO Services</a:t>
              </a:r>
            </a:p>
            <a:p>
              <a:pPr marL="0" indent="0">
                <a:spcBef>
                  <a:spcPts val="0"/>
                </a:spcBef>
                <a:buClr>
                  <a:srgbClr val="F79646">
                    <a:lumMod val="50000"/>
                  </a:srgbClr>
                </a:buCl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723264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59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085499"/>
            <a:ext cx="2286000" cy="3677603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085499"/>
            <a:ext cx="2286000" cy="3677603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085499"/>
            <a:ext cx="2286000" cy="3677603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766659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085738"/>
            <a:ext cx="2282825" cy="3672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106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790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98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69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9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756" y="6502047"/>
            <a:ext cx="493712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EB7B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22"/>
          <p:cNvGrpSpPr>
            <a:grpSpLocks/>
          </p:cNvGrpSpPr>
          <p:nvPr userDrawn="1"/>
        </p:nvGrpSpPr>
        <p:grpSpPr bwMode="auto">
          <a:xfrm>
            <a:off x="914400" y="1871663"/>
            <a:ext cx="352425" cy="266700"/>
            <a:chOff x="914400" y="1871663"/>
            <a:chExt cx="352425" cy="266700"/>
          </a:xfrm>
        </p:grpSpPr>
        <p:sp>
          <p:nvSpPr>
            <p:cNvPr id="10" name="Isosceles Triangle 9"/>
            <p:cNvSpPr/>
            <p:nvPr/>
          </p:nvSpPr>
          <p:spPr>
            <a:xfrm rot="5400000">
              <a:off x="857250" y="1928813"/>
              <a:ext cx="266700" cy="152400"/>
            </a:xfrm>
            <a:prstGeom prst="triangle">
              <a:avLst/>
            </a:prstGeom>
            <a:solidFill>
              <a:srgbClr val="CF7007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957263" y="1928813"/>
              <a:ext cx="266700" cy="152400"/>
            </a:xfrm>
            <a:prstGeom prst="triangle">
              <a:avLst/>
            </a:prstGeom>
            <a:solidFill>
              <a:srgbClr val="D7740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1057275" y="1928813"/>
              <a:ext cx="266700" cy="152400"/>
            </a:xfrm>
            <a:prstGeom prst="triangle">
              <a:avLst/>
            </a:prstGeom>
            <a:solidFill>
              <a:srgbClr val="EB7E07">
                <a:alpha val="8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FAB1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42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53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04775"/>
            <a:ext cx="1600447" cy="4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51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44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70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act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489" y="275091"/>
            <a:ext cx="8229023" cy="1142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sz="1000" dirty="0" err="1" smtClean="0"/>
              <a:t>FactFile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"/>
          <a:stretch/>
        </p:blipFill>
        <p:spPr>
          <a:xfrm>
            <a:off x="1" y="565569"/>
            <a:ext cx="9143999" cy="629243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565570"/>
            <a:ext cx="9144000" cy="629243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75000"/>
                </a:schemeClr>
              </a:gs>
              <a:gs pos="49000">
                <a:schemeClr val="bg1">
                  <a:lumMod val="100000"/>
                  <a:alpha val="80000"/>
                </a:schemeClr>
              </a:gs>
              <a:gs pos="100000">
                <a:schemeClr val="bg1">
                  <a:alpha val="8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176866" y="6505753"/>
            <a:ext cx="4156364" cy="22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2016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65568"/>
            <a:ext cx="9144001" cy="354577"/>
          </a:xfrm>
          <a:prstGeom prst="rect">
            <a:avLst/>
          </a:prstGeom>
          <a:solidFill>
            <a:srgbClr val="435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957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0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2011.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5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2011Cybage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6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2011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99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77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563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2011 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1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32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28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608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3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02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1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42" Type="http://schemas.openxmlformats.org/officeDocument/2006/relationships/slideLayout" Target="../slideLayouts/slideLayout94.xml"/><Relationship Id="rId47" Type="http://schemas.openxmlformats.org/officeDocument/2006/relationships/slideLayout" Target="../slideLayouts/slideLayout99.xml"/><Relationship Id="rId50" Type="http://schemas.openxmlformats.org/officeDocument/2006/relationships/slideLayout" Target="../slideLayouts/slideLayout102.xml"/><Relationship Id="rId55" Type="http://schemas.openxmlformats.org/officeDocument/2006/relationships/slideLayout" Target="../slideLayouts/slideLayout107.xml"/><Relationship Id="rId6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9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89.xml"/><Relationship Id="rId40" Type="http://schemas.openxmlformats.org/officeDocument/2006/relationships/slideLayout" Target="../slideLayouts/slideLayout92.xml"/><Relationship Id="rId45" Type="http://schemas.openxmlformats.org/officeDocument/2006/relationships/slideLayout" Target="../slideLayouts/slideLayout97.xml"/><Relationship Id="rId53" Type="http://schemas.openxmlformats.org/officeDocument/2006/relationships/slideLayout" Target="../slideLayouts/slideLayout105.xml"/><Relationship Id="rId58" Type="http://schemas.openxmlformats.org/officeDocument/2006/relationships/slideLayout" Target="../slideLayouts/slideLayout110.xml"/><Relationship Id="rId66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7.xml"/><Relationship Id="rId43" Type="http://schemas.openxmlformats.org/officeDocument/2006/relationships/slideLayout" Target="../slideLayouts/slideLayout95.xml"/><Relationship Id="rId48" Type="http://schemas.openxmlformats.org/officeDocument/2006/relationships/slideLayout" Target="../slideLayouts/slideLayout100.xml"/><Relationship Id="rId56" Type="http://schemas.openxmlformats.org/officeDocument/2006/relationships/slideLayout" Target="../slideLayouts/slideLayout108.xml"/><Relationship Id="rId64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60.xml"/><Relationship Id="rId51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90.xml"/><Relationship Id="rId46" Type="http://schemas.openxmlformats.org/officeDocument/2006/relationships/slideLayout" Target="../slideLayouts/slideLayout98.xml"/><Relationship Id="rId59" Type="http://schemas.openxmlformats.org/officeDocument/2006/relationships/slideLayout" Target="../slideLayouts/slideLayout111.xml"/><Relationship Id="rId67" Type="http://schemas.openxmlformats.org/officeDocument/2006/relationships/theme" Target="../theme/theme3.xml"/><Relationship Id="rId20" Type="http://schemas.openxmlformats.org/officeDocument/2006/relationships/slideLayout" Target="../slideLayouts/slideLayout72.xml"/><Relationship Id="rId41" Type="http://schemas.openxmlformats.org/officeDocument/2006/relationships/slideLayout" Target="../slideLayouts/slideLayout93.xml"/><Relationship Id="rId54" Type="http://schemas.openxmlformats.org/officeDocument/2006/relationships/slideLayout" Target="../slideLayouts/slideLayout106.xml"/><Relationship Id="rId6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slideLayout" Target="../slideLayouts/slideLayout88.xml"/><Relationship Id="rId49" Type="http://schemas.openxmlformats.org/officeDocument/2006/relationships/slideLayout" Target="../slideLayouts/slideLayout101.xml"/><Relationship Id="rId57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62.xml"/><Relationship Id="rId31" Type="http://schemas.openxmlformats.org/officeDocument/2006/relationships/slideLayout" Target="../slideLayouts/slideLayout83.xml"/><Relationship Id="rId44" Type="http://schemas.openxmlformats.org/officeDocument/2006/relationships/slideLayout" Target="../slideLayouts/slideLayout96.xml"/><Relationship Id="rId52" Type="http://schemas.openxmlformats.org/officeDocument/2006/relationships/slideLayout" Target="../slideLayouts/slideLayout104.xml"/><Relationship Id="rId60" Type="http://schemas.openxmlformats.org/officeDocument/2006/relationships/slideLayout" Target="../slideLayouts/slideLayout112.xml"/><Relationship Id="rId65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39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638264" y="6688710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2015.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Cybage Software Pvt. Ltd. All Rights Reserved. Cybage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5" r:id="rId3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62B203D-C4D0-48B0-BCA8-56DD986C4F2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3/21/2016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4D9EEDA-5F2C-4991-A3ED-BD675418C73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703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  <p:sldLayoutId id="2147484359" r:id="rId13"/>
    <p:sldLayoutId id="2147484360" r:id="rId14"/>
    <p:sldLayoutId id="2147484361" r:id="rId15"/>
    <p:sldLayoutId id="2147484362" r:id="rId16"/>
    <p:sldLayoutId id="2147484363" r:id="rId17"/>
    <p:sldLayoutId id="2147484364" r:id="rId18"/>
    <p:sldLayoutId id="2147484365" r:id="rId19"/>
    <p:sldLayoutId id="2147484366" r:id="rId20"/>
    <p:sldLayoutId id="2147484367" r:id="rId21"/>
    <p:sldLayoutId id="2147484368" r:id="rId22"/>
    <p:sldLayoutId id="2147484369" r:id="rId23"/>
    <p:sldLayoutId id="2147484370" r:id="rId24"/>
    <p:sldLayoutId id="2147484371" r:id="rId25"/>
    <p:sldLayoutId id="2147484372" r:id="rId26"/>
    <p:sldLayoutId id="2147484373" r:id="rId27"/>
    <p:sldLayoutId id="2147484374" r:id="rId28"/>
    <p:sldLayoutId id="2147484375" r:id="rId29"/>
    <p:sldLayoutId id="2147484376" r:id="rId30"/>
    <p:sldLayoutId id="2147484377" r:id="rId31"/>
    <p:sldLayoutId id="2147484378" r:id="rId32"/>
    <p:sldLayoutId id="2147484379" r:id="rId33"/>
    <p:sldLayoutId id="2147484380" r:id="rId34"/>
    <p:sldLayoutId id="2147484381" r:id="rId35"/>
    <p:sldLayoutId id="2147484382" r:id="rId36"/>
    <p:sldLayoutId id="2147484383" r:id="rId37"/>
    <p:sldLayoutId id="2147484384" r:id="rId38"/>
    <p:sldLayoutId id="2147484385" r:id="rId39"/>
    <p:sldLayoutId id="2147484386" r:id="rId40"/>
    <p:sldLayoutId id="2147484387" r:id="rId41"/>
    <p:sldLayoutId id="2147484388" r:id="rId42"/>
    <p:sldLayoutId id="2147484389" r:id="rId43"/>
    <p:sldLayoutId id="2147484390" r:id="rId44"/>
    <p:sldLayoutId id="2147484391" r:id="rId45"/>
    <p:sldLayoutId id="2147484392" r:id="rId46"/>
    <p:sldLayoutId id="2147484393" r:id="rId47"/>
    <p:sldLayoutId id="2147484394" r:id="rId48"/>
    <p:sldLayoutId id="2147484395" r:id="rId49"/>
    <p:sldLayoutId id="2147484396" r:id="rId50"/>
    <p:sldLayoutId id="2147484397" r:id="rId51"/>
    <p:sldLayoutId id="2147484398" r:id="rId52"/>
    <p:sldLayoutId id="2147484399" r:id="rId53"/>
    <p:sldLayoutId id="2147484400" r:id="rId54"/>
    <p:sldLayoutId id="2147484401" r:id="rId55"/>
    <p:sldLayoutId id="2147484402" r:id="rId56"/>
    <p:sldLayoutId id="2147484403" r:id="rId57"/>
    <p:sldLayoutId id="2147484404" r:id="rId58"/>
    <p:sldLayoutId id="2147484405" r:id="rId59"/>
    <p:sldLayoutId id="2147484406" r:id="rId60"/>
    <p:sldLayoutId id="2147484407" r:id="rId61"/>
    <p:sldLayoutId id="2147484408" r:id="rId62"/>
    <p:sldLayoutId id="2147484409" r:id="rId63"/>
    <p:sldLayoutId id="2147484410" r:id="rId64"/>
    <p:sldLayoutId id="2147484411" r:id="rId65"/>
    <p:sldLayoutId id="2147484412" r:id="rId6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21" Type="http://schemas.openxmlformats.org/officeDocument/2006/relationships/image" Target="../media/image49.jpe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jpe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  <a:ea typeface="Segoe UI" pitchFamily="34" charset="0"/>
                <a:cs typeface="Segoe UI" pitchFamily="34" charset="0"/>
              </a:rPr>
              <a:t>Application Lifecycle Management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04775"/>
            <a:ext cx="1600447" cy="45346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915400" y="6705600"/>
            <a:ext cx="228600" cy="152400"/>
          </a:xfrm>
        </p:spPr>
        <p:txBody>
          <a:bodyPr/>
          <a:lstStyle/>
          <a:p>
            <a:pPr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49945"/>
              </p:ext>
            </p:extLst>
          </p:nvPr>
        </p:nvGraphicFramePr>
        <p:xfrm>
          <a:off x="137160" y="1593510"/>
          <a:ext cx="8869680" cy="5059680"/>
        </p:xfrm>
        <a:graphic>
          <a:graphicData uri="http://schemas.openxmlformats.org/drawingml/2006/table">
            <a:tbl>
              <a:tblPr firstRow="1" bandRow="1"/>
              <a:tblGrid>
                <a:gridCol w="2074412"/>
                <a:gridCol w="1602145"/>
                <a:gridCol w="307837"/>
                <a:gridCol w="1591994"/>
                <a:gridCol w="1819422"/>
                <a:gridCol w="1473870"/>
              </a:tblGrid>
              <a:tr h="3332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Java, Lamp,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JS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PHP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JS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</a:tr>
              <a:tr h="3332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</a:rPr>
                        <a:t>General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CROWD (single sign-on), Hipchat (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1600" dirty="0" smtClean="0"/>
                        <a:t>ommunication)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2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</a:rPr>
                        <a:t> management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Jira, Jira Agile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2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</a:rPr>
                        <a:t>Requirement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</a:rPr>
                        <a:t> analysis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Confluence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56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</a:rPr>
                        <a:t>Source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</a:rPr>
                        <a:t> code management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Git, SVN 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80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</a:rPr>
                        <a:t>Repository management and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</a:rPr>
                        <a:t>code review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Bitbucket, Fisheye-Crucible, Github, Gitlab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</a:rPr>
                        <a:t>Build process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Ant, Maven, Gradle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Ant, Phing, Grunt,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Gulp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Grunt, Gulp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756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</a:rPr>
                        <a:t>Unit testing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Junit, TesTNG, Mockitos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PHPUnit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Mocha-chai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756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</a:rPr>
                        <a:t>Code coverage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Emma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Cobertura, Clover, JaCoCo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Clover 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Cobertura, Istanbul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756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</a:rPr>
                        <a:t>Static code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</a:rPr>
                        <a:t> analysis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SonarQube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PMD, Checkstyle,Findbugs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PHPMD, PHPCPD, PHPCS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JSHint, JSLint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3"/>
          <p:cNvSpPr txBox="1">
            <a:spLocks/>
          </p:cNvSpPr>
          <p:nvPr/>
        </p:nvSpPr>
        <p:spPr>
          <a:xfrm>
            <a:off x="8867556" y="6705600"/>
            <a:ext cx="32960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 baseline="0">
                <a:solidFill>
                  <a:schemeClr val="bg1"/>
                </a:solidFill>
                <a:latin typeface="Microsoft Sans Serif" pitchFamily="34" charset="0"/>
                <a:ea typeface="+mj-ea"/>
                <a:cs typeface="Microsoft Sans Serif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Microsoft Sans Serif" pitchFamily="34" charset="0"/>
              </a:rPr>
              <a:t>ALM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j-ea"/>
                <a:cs typeface="Microsoft Sans Serif" pitchFamily="34" charset="0"/>
              </a:rPr>
              <a:t>competency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j-ea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05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 baseline="0">
                <a:solidFill>
                  <a:schemeClr val="bg1"/>
                </a:solidFill>
                <a:latin typeface="Microsoft Sans Serif" pitchFamily="34" charset="0"/>
                <a:ea typeface="+mj-ea"/>
                <a:cs typeface="Microsoft Sans Serif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j-ea"/>
                <a:cs typeface="Microsoft Sans Serif" pitchFamily="34" charset="0"/>
              </a:rPr>
              <a:t>ALM competency – (contd.)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j-ea"/>
              <a:cs typeface="Microsoft Sans Serif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167370"/>
              </p:ext>
            </p:extLst>
          </p:nvPr>
        </p:nvGraphicFramePr>
        <p:xfrm>
          <a:off x="137160" y="1592755"/>
          <a:ext cx="8869680" cy="4982270"/>
        </p:xfrm>
        <a:graphic>
          <a:graphicData uri="http://schemas.openxmlformats.org/drawingml/2006/table">
            <a:tbl>
              <a:tblPr firstRow="1" bandRow="1"/>
              <a:tblGrid>
                <a:gridCol w="2081658"/>
                <a:gridCol w="1810139"/>
                <a:gridCol w="117741"/>
                <a:gridCol w="1199113"/>
                <a:gridCol w="178689"/>
                <a:gridCol w="1818709"/>
                <a:gridCol w="1663631"/>
              </a:tblGrid>
              <a:tr h="3423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 smtClean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Java, Lamp,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JS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549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PHP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JS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</a:tr>
              <a:tr h="4958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</a:rPr>
                        <a:t>Test-case management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Zephyr,</a:t>
                      </a:r>
                      <a:r>
                        <a:rPr lang="en-US" sz="1600" baseline="0" dirty="0" smtClean="0"/>
                        <a:t> Zephyr JIRA, </a:t>
                      </a:r>
                      <a:r>
                        <a:rPr lang="en-US" sz="1600" dirty="0" smtClean="0"/>
                        <a:t>Test</a:t>
                      </a:r>
                      <a:r>
                        <a:rPr lang="en-US" sz="1600" baseline="0" dirty="0" smtClean="0"/>
                        <a:t> Link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82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</a:rPr>
                        <a:t>CI Server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Jenkins, Bamboo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842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</a:rPr>
                        <a:t>Binary Repository manager 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Nexus, Artifactory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</a:rPr>
                        <a:t>UI testing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Selenium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NightWatch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382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</a:rPr>
                        <a:t>Stress testing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JMeter, Gatling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842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</a:rPr>
                        <a:t>Configuration management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Chef, Puppet, Ansible, Saltstack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8302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</a:rPr>
                        <a:t>DevOps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AWS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Code Commit, AWS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Code Deploy, AWS Code Pipeline, AWS ECS, Codeship with AWS, Cloudbees Jenkins</a:t>
                      </a:r>
                      <a:r>
                        <a:rPr lang="en-US" sz="1600" baseline="0" dirty="0" smtClean="0"/>
                        <a:t> Enterprise, Vagrant, Digital Ocean, </a:t>
                      </a:r>
                      <a:r>
                        <a:rPr lang="en-US" sz="1600" dirty="0" smtClean="0"/>
                        <a:t>JIRA-ServiceDesk,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>
                          <a:effectLst/>
                        </a:rPr>
                        <a:t>Glusterfs, Kafka,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HA Proxy,</a:t>
                      </a:r>
                      <a:r>
                        <a:rPr lang="en-US" sz="1600" baseline="0" dirty="0" smtClean="0">
                          <a:effectLst/>
                        </a:rPr>
                        <a:t> Bunyan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64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</a:rPr>
                        <a:t>Profiling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JProfiler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Xdebug, Blackfire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842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</a:rPr>
                        <a:t>Continuous monitoring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ELK, Nagios, New relic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Slide Number Placeholder 3"/>
          <p:cNvSpPr txBox="1">
            <a:spLocks/>
          </p:cNvSpPr>
          <p:nvPr/>
        </p:nvSpPr>
        <p:spPr>
          <a:xfrm>
            <a:off x="8867556" y="6705600"/>
            <a:ext cx="32960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658112" y="799720"/>
            <a:ext cx="7257288" cy="5666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 baseline="0">
                <a:solidFill>
                  <a:schemeClr val="bg1"/>
                </a:solidFill>
                <a:latin typeface="Microsoft Sans Serif" pitchFamily="34" charset="0"/>
                <a:ea typeface="+mj-ea"/>
                <a:cs typeface="Microsoft Sans Serif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 smtClean="0">
                <a:latin typeface="+mj-lt"/>
                <a:ea typeface="Segoe UI" pitchFamily="34" charset="0"/>
                <a:cs typeface="Segoe UI" pitchFamily="34" charset="0"/>
              </a:rPr>
              <a:t>ALM teams</a:t>
            </a:r>
          </a:p>
        </p:txBody>
      </p:sp>
      <p:sp>
        <p:nvSpPr>
          <p:cNvPr id="3" name="Freeform 2"/>
          <p:cNvSpPr/>
          <p:nvPr/>
        </p:nvSpPr>
        <p:spPr>
          <a:xfrm>
            <a:off x="5718521" y="3182725"/>
            <a:ext cx="2933384" cy="2661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550"/>
                </a:lnTo>
                <a:lnTo>
                  <a:pt x="2639704" y="179550"/>
                </a:lnTo>
                <a:lnTo>
                  <a:pt x="2639704" y="263474"/>
                </a:lnTo>
              </a:path>
            </a:pathLst>
          </a:custGeom>
          <a:noFill/>
          <a:ln>
            <a:solidFill>
              <a:srgbClr val="0095DA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Freeform 3"/>
          <p:cNvSpPr/>
          <p:nvPr/>
        </p:nvSpPr>
        <p:spPr>
          <a:xfrm>
            <a:off x="5721682" y="3182725"/>
            <a:ext cx="1548135" cy="2661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550"/>
                </a:lnTo>
                <a:lnTo>
                  <a:pt x="1532455" y="179550"/>
                </a:lnTo>
                <a:lnTo>
                  <a:pt x="1532455" y="263474"/>
                </a:lnTo>
              </a:path>
            </a:pathLst>
          </a:custGeom>
          <a:noFill/>
          <a:ln>
            <a:solidFill>
              <a:srgbClr val="0095DA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5721682" y="3182725"/>
            <a:ext cx="429557" cy="2661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550"/>
                </a:lnTo>
                <a:lnTo>
                  <a:pt x="425206" y="179550"/>
                </a:lnTo>
                <a:lnTo>
                  <a:pt x="425206" y="263474"/>
                </a:lnTo>
              </a:path>
            </a:pathLst>
          </a:custGeom>
          <a:noFill/>
          <a:ln>
            <a:solidFill>
              <a:srgbClr val="0095DA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5121561" y="4892452"/>
            <a:ext cx="559289" cy="2661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550"/>
                </a:lnTo>
                <a:lnTo>
                  <a:pt x="553624" y="179550"/>
                </a:lnTo>
                <a:lnTo>
                  <a:pt x="553624" y="263474"/>
                </a:lnTo>
              </a:path>
            </a:pathLst>
          </a:custGeom>
          <a:noFill/>
          <a:ln>
            <a:solidFill>
              <a:srgbClr val="0095DA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4562272" y="4892452"/>
            <a:ext cx="559289" cy="2661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53624" y="0"/>
                </a:moveTo>
                <a:lnTo>
                  <a:pt x="553624" y="179550"/>
                </a:lnTo>
                <a:lnTo>
                  <a:pt x="0" y="179550"/>
                </a:lnTo>
                <a:lnTo>
                  <a:pt x="0" y="263474"/>
                </a:lnTo>
              </a:path>
            </a:pathLst>
          </a:custGeom>
          <a:noFill/>
          <a:ln>
            <a:solidFill>
              <a:srgbClr val="0095DA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5088630" y="4061190"/>
            <a:ext cx="91440" cy="29278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63474"/>
                </a:lnTo>
              </a:path>
            </a:pathLst>
          </a:custGeom>
          <a:noFill/>
          <a:ln>
            <a:solidFill>
              <a:srgbClr val="0095DA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5032661" y="3182725"/>
            <a:ext cx="689020" cy="2661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82042" y="0"/>
                </a:moveTo>
                <a:lnTo>
                  <a:pt x="682042" y="179550"/>
                </a:lnTo>
                <a:lnTo>
                  <a:pt x="0" y="179550"/>
                </a:lnTo>
                <a:lnTo>
                  <a:pt x="0" y="263474"/>
                </a:lnTo>
              </a:path>
            </a:pathLst>
          </a:custGeom>
          <a:noFill/>
          <a:ln>
            <a:solidFill>
              <a:srgbClr val="0095DA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4516139" y="2319207"/>
            <a:ext cx="1205542" cy="2789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550"/>
                </a:lnTo>
                <a:lnTo>
                  <a:pt x="1193332" y="179550"/>
                </a:lnTo>
                <a:lnTo>
                  <a:pt x="1193332" y="263474"/>
                </a:lnTo>
              </a:path>
            </a:pathLst>
          </a:custGeom>
          <a:noFill/>
          <a:ln>
            <a:solidFill>
              <a:srgbClr val="0095DA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4516139" y="2319207"/>
            <a:ext cx="2736575" cy="2789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550"/>
                </a:lnTo>
                <a:lnTo>
                  <a:pt x="2708857" y="179550"/>
                </a:lnTo>
                <a:lnTo>
                  <a:pt x="2708857" y="263474"/>
                </a:lnTo>
              </a:path>
            </a:pathLst>
          </a:custGeom>
          <a:noFill/>
          <a:ln>
            <a:solidFill>
              <a:srgbClr val="0095DA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2236216" y="3178756"/>
            <a:ext cx="1677867" cy="2661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550"/>
                </a:lnTo>
                <a:lnTo>
                  <a:pt x="1660873" y="179550"/>
                </a:lnTo>
                <a:lnTo>
                  <a:pt x="1660873" y="263474"/>
                </a:lnTo>
              </a:path>
            </a:pathLst>
          </a:custGeom>
          <a:noFill/>
          <a:ln>
            <a:solidFill>
              <a:srgbClr val="0095DA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2236216" y="3178756"/>
            <a:ext cx="559289" cy="2661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550"/>
                </a:lnTo>
                <a:lnTo>
                  <a:pt x="553624" y="179550"/>
                </a:lnTo>
                <a:lnTo>
                  <a:pt x="553624" y="263474"/>
                </a:lnTo>
              </a:path>
            </a:pathLst>
          </a:custGeom>
          <a:noFill/>
          <a:ln>
            <a:solidFill>
              <a:srgbClr val="0095DA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1732895" y="4057819"/>
            <a:ext cx="91440" cy="2661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63474"/>
                </a:lnTo>
              </a:path>
            </a:pathLst>
          </a:custGeom>
          <a:noFill/>
          <a:ln>
            <a:solidFill>
              <a:srgbClr val="0095DA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1685316" y="3178756"/>
            <a:ext cx="559289" cy="2661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53624" y="0"/>
                </a:moveTo>
                <a:lnTo>
                  <a:pt x="553624" y="179550"/>
                </a:lnTo>
                <a:lnTo>
                  <a:pt x="0" y="179550"/>
                </a:lnTo>
                <a:lnTo>
                  <a:pt x="0" y="263474"/>
                </a:lnTo>
              </a:path>
            </a:pathLst>
          </a:custGeom>
          <a:noFill/>
          <a:ln>
            <a:solidFill>
              <a:srgbClr val="0095DA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614317" y="4057819"/>
            <a:ext cx="91440" cy="2661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63474"/>
                </a:lnTo>
              </a:path>
            </a:pathLst>
          </a:custGeom>
          <a:noFill/>
          <a:ln>
            <a:solidFill>
              <a:srgbClr val="0095DA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566737" y="3178756"/>
            <a:ext cx="1677867" cy="2661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660873" y="0"/>
                </a:moveTo>
                <a:lnTo>
                  <a:pt x="1660873" y="179550"/>
                </a:lnTo>
                <a:lnTo>
                  <a:pt x="0" y="179550"/>
                </a:lnTo>
                <a:lnTo>
                  <a:pt x="0" y="263474"/>
                </a:lnTo>
              </a:path>
            </a:pathLst>
          </a:custGeom>
          <a:noFill/>
          <a:ln>
            <a:solidFill>
              <a:srgbClr val="0095DA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2255268" y="2319207"/>
            <a:ext cx="2279923" cy="2789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256831" y="0"/>
                </a:moveTo>
                <a:lnTo>
                  <a:pt x="2256831" y="179550"/>
                </a:lnTo>
                <a:lnTo>
                  <a:pt x="0" y="179550"/>
                </a:lnTo>
                <a:lnTo>
                  <a:pt x="0" y="263474"/>
                </a:lnTo>
              </a:path>
            </a:pathLst>
          </a:custGeom>
          <a:noFill/>
          <a:ln>
            <a:solidFill>
              <a:srgbClr val="0095DA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Rectangle 22"/>
          <p:cNvSpPr/>
          <p:nvPr/>
        </p:nvSpPr>
        <p:spPr>
          <a:xfrm>
            <a:off x="4060205" y="1736554"/>
            <a:ext cx="915200" cy="581152"/>
          </a:xfrm>
          <a:prstGeom prst="rect">
            <a:avLst/>
          </a:prstGeom>
          <a:solidFill>
            <a:srgbClr val="0095DA"/>
          </a:solidFill>
          <a:ln>
            <a:solidFill>
              <a:schemeClr val="bg1"/>
            </a:solidFill>
          </a:ln>
          <a:effectLst>
            <a:outerShdw blurRad="50800" dist="254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b="1" dirty="0"/>
              <a:t>ALM </a:t>
            </a:r>
            <a:r>
              <a:rPr lang="en-US" sz="1200" b="1" dirty="0" smtClean="0">
                <a:solidFill>
                  <a:schemeClr val="bg1"/>
                </a:solidFill>
              </a:rPr>
              <a:t>team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74172" y="2596577"/>
            <a:ext cx="1164299" cy="581152"/>
          </a:xfrm>
          <a:prstGeom prst="rect">
            <a:avLst/>
          </a:prstGeom>
          <a:solidFill>
            <a:srgbClr val="0095DA"/>
          </a:solidFill>
          <a:ln>
            <a:solidFill>
              <a:schemeClr val="bg1"/>
            </a:solidFill>
          </a:ln>
          <a:effectLst>
            <a:outerShdw blurRad="50800" dist="254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b="1" dirty="0"/>
              <a:t>PM - Microsoft (TFS)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02437" y="3475650"/>
            <a:ext cx="915200" cy="581152"/>
          </a:xfrm>
          <a:prstGeom prst="rect">
            <a:avLst/>
          </a:prstGeom>
          <a:solidFill>
            <a:srgbClr val="0095DA"/>
          </a:solidFill>
          <a:ln>
            <a:solidFill>
              <a:schemeClr val="bg1"/>
            </a:solidFill>
          </a:ln>
          <a:effectLst>
            <a:outerShdw blurRad="50800" dist="254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b="1" dirty="0"/>
              <a:t>RA – Lead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02437" y="4322973"/>
            <a:ext cx="915200" cy="581152"/>
          </a:xfrm>
          <a:prstGeom prst="rect">
            <a:avLst/>
          </a:prstGeom>
          <a:solidFill>
            <a:srgbClr val="0095DA"/>
          </a:solidFill>
          <a:ln>
            <a:solidFill>
              <a:schemeClr val="bg1"/>
            </a:solidFill>
          </a:ln>
          <a:effectLst>
            <a:outerShdw blurRad="50800" dist="254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b="1" dirty="0"/>
              <a:t>RA - Engineer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16404" y="3475650"/>
            <a:ext cx="1115379" cy="581152"/>
          </a:xfrm>
          <a:prstGeom prst="rect">
            <a:avLst/>
          </a:prstGeom>
          <a:solidFill>
            <a:srgbClr val="0095DA"/>
          </a:solidFill>
          <a:ln>
            <a:solidFill>
              <a:schemeClr val="bg1"/>
            </a:solidFill>
          </a:ln>
          <a:effectLst>
            <a:outerShdw blurRad="50800" dist="254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b="1" dirty="0"/>
              <a:t>Development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321015" y="4322973"/>
            <a:ext cx="915200" cy="581152"/>
          </a:xfrm>
          <a:prstGeom prst="rect">
            <a:avLst/>
          </a:prstGeom>
          <a:solidFill>
            <a:srgbClr val="0095DA"/>
          </a:solidFill>
          <a:ln>
            <a:solidFill>
              <a:schemeClr val="bg1"/>
            </a:solidFill>
          </a:ln>
          <a:effectLst>
            <a:outerShdw blurRad="50800" dist="254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b="1" dirty="0"/>
              <a:t>…..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439594" y="3475650"/>
            <a:ext cx="915200" cy="581152"/>
          </a:xfrm>
          <a:prstGeom prst="rect">
            <a:avLst/>
          </a:prstGeom>
          <a:solidFill>
            <a:srgbClr val="0095DA"/>
          </a:solidFill>
          <a:ln>
            <a:solidFill>
              <a:schemeClr val="bg1"/>
            </a:solidFill>
          </a:ln>
          <a:effectLst>
            <a:outerShdw blurRad="50800" dist="254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b="1" dirty="0"/>
              <a:t>…till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58172" y="3475650"/>
            <a:ext cx="915200" cy="581152"/>
          </a:xfrm>
          <a:prstGeom prst="rect">
            <a:avLst/>
          </a:prstGeom>
          <a:solidFill>
            <a:srgbClr val="0095DA"/>
          </a:solidFill>
          <a:ln>
            <a:solidFill>
              <a:schemeClr val="bg1"/>
            </a:solidFill>
          </a:ln>
          <a:effectLst>
            <a:outerShdw blurRad="50800" dist="254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b="1" dirty="0"/>
              <a:t>Release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73237" y="2596577"/>
            <a:ext cx="915200" cy="581152"/>
          </a:xfrm>
          <a:prstGeom prst="rect">
            <a:avLst/>
          </a:prstGeom>
          <a:solidFill>
            <a:srgbClr val="0095DA"/>
          </a:solidFill>
          <a:ln>
            <a:solidFill>
              <a:schemeClr val="bg1"/>
            </a:solidFill>
          </a:ln>
          <a:effectLst>
            <a:outerShdw blurRad="50800" dist="254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b="1" dirty="0"/>
              <a:t>Technical Architect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08228" y="2596577"/>
            <a:ext cx="1417739" cy="581152"/>
          </a:xfrm>
          <a:prstGeom prst="rect">
            <a:avLst/>
          </a:prstGeom>
          <a:solidFill>
            <a:srgbClr val="0095DA"/>
          </a:solidFill>
          <a:ln>
            <a:solidFill>
              <a:schemeClr val="bg1"/>
            </a:solidFill>
          </a:ln>
          <a:effectLst>
            <a:outerShdw blurRad="50800" dist="254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PMs – Licensed </a:t>
            </a:r>
            <a:r>
              <a:rPr lang="en-US" sz="1200" b="1" dirty="0" smtClean="0">
                <a:solidFill>
                  <a:schemeClr val="bg1"/>
                </a:solidFill>
              </a:rPr>
              <a:t>tools </a:t>
            </a:r>
            <a:r>
              <a:rPr lang="en-US" sz="1200" b="1" dirty="0">
                <a:solidFill>
                  <a:schemeClr val="bg1"/>
                </a:solidFill>
              </a:rPr>
              <a:t>(</a:t>
            </a:r>
            <a:r>
              <a:rPr lang="en-US" sz="1200" b="1" dirty="0" smtClean="0">
                <a:solidFill>
                  <a:schemeClr val="bg1"/>
                </a:solidFill>
              </a:rPr>
              <a:t>Open-source and </a:t>
            </a:r>
            <a:r>
              <a:rPr lang="en-US" sz="1200" b="1" dirty="0">
                <a:solidFill>
                  <a:schemeClr val="bg1"/>
                </a:solidFill>
              </a:rPr>
              <a:t>Atlassian)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676750" y="3475650"/>
            <a:ext cx="915200" cy="581152"/>
          </a:xfrm>
          <a:prstGeom prst="rect">
            <a:avLst/>
          </a:prstGeom>
          <a:solidFill>
            <a:srgbClr val="0095DA"/>
          </a:solidFill>
          <a:ln>
            <a:solidFill>
              <a:schemeClr val="bg1"/>
            </a:solidFill>
          </a:ln>
          <a:effectLst>
            <a:outerShdw blurRad="50800" dist="254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b="1" dirty="0"/>
              <a:t>R &amp; D Lead- </a:t>
            </a:r>
            <a:r>
              <a:rPr lang="en-US" sz="1200" b="1" dirty="0" smtClean="0"/>
              <a:t>Vertical1</a:t>
            </a:r>
            <a:endParaRPr lang="en-US" sz="1200" b="1" dirty="0"/>
          </a:p>
        </p:txBody>
      </p:sp>
      <p:sp>
        <p:nvSpPr>
          <p:cNvPr id="45" name="Rectangle 44"/>
          <p:cNvSpPr/>
          <p:nvPr/>
        </p:nvSpPr>
        <p:spPr>
          <a:xfrm>
            <a:off x="4676750" y="4322973"/>
            <a:ext cx="915200" cy="581152"/>
          </a:xfrm>
          <a:prstGeom prst="rect">
            <a:avLst/>
          </a:prstGeom>
          <a:solidFill>
            <a:srgbClr val="0095DA"/>
          </a:solidFill>
          <a:ln>
            <a:solidFill>
              <a:schemeClr val="bg1"/>
            </a:solidFill>
          </a:ln>
          <a:effectLst>
            <a:outerShdw blurRad="50800" dist="254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b="1" dirty="0"/>
              <a:t>Lead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117461" y="5176646"/>
            <a:ext cx="915200" cy="581152"/>
          </a:xfrm>
          <a:prstGeom prst="rect">
            <a:avLst/>
          </a:prstGeom>
          <a:solidFill>
            <a:srgbClr val="0095DA"/>
          </a:solidFill>
          <a:ln>
            <a:solidFill>
              <a:schemeClr val="bg1"/>
            </a:solidFill>
          </a:ln>
          <a:effectLst>
            <a:outerShdw blurRad="50800" dist="254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b="1" dirty="0"/>
              <a:t>ALM </a:t>
            </a:r>
            <a:r>
              <a:rPr lang="en-US" sz="1200" b="1" dirty="0" smtClean="0">
                <a:solidFill>
                  <a:schemeClr val="bg1"/>
                </a:solidFill>
              </a:rPr>
              <a:t>members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36039" y="5176646"/>
            <a:ext cx="915200" cy="581152"/>
          </a:xfrm>
          <a:prstGeom prst="rect">
            <a:avLst/>
          </a:prstGeom>
          <a:solidFill>
            <a:srgbClr val="0095DA"/>
          </a:solidFill>
          <a:ln>
            <a:solidFill>
              <a:schemeClr val="bg1"/>
            </a:solidFill>
          </a:ln>
          <a:effectLst>
            <a:outerShdw blurRad="50800" dist="254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b="1" dirty="0"/>
              <a:t>DevOps </a:t>
            </a:r>
            <a:r>
              <a:rPr lang="en-US" sz="1200" b="1" dirty="0" smtClean="0">
                <a:solidFill>
                  <a:schemeClr val="bg1"/>
                </a:solidFill>
              </a:rPr>
              <a:t>members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89208" y="3475650"/>
            <a:ext cx="915200" cy="581152"/>
          </a:xfrm>
          <a:prstGeom prst="rect">
            <a:avLst/>
          </a:prstGeom>
          <a:solidFill>
            <a:srgbClr val="0095DA"/>
          </a:solidFill>
          <a:ln>
            <a:solidFill>
              <a:schemeClr val="bg1"/>
            </a:solidFill>
          </a:ln>
          <a:effectLst>
            <a:outerShdw blurRad="50800" dist="254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b="1" dirty="0"/>
              <a:t>R &amp; D Lead- Vertical2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907786" y="3475650"/>
            <a:ext cx="915200" cy="581152"/>
          </a:xfrm>
          <a:prstGeom prst="rect">
            <a:avLst/>
          </a:prstGeom>
          <a:solidFill>
            <a:srgbClr val="0095DA"/>
          </a:solidFill>
          <a:ln>
            <a:solidFill>
              <a:schemeClr val="bg1"/>
            </a:solidFill>
          </a:ln>
          <a:effectLst>
            <a:outerShdw blurRad="50800" dist="254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b="1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026364" y="3475650"/>
            <a:ext cx="915200" cy="581152"/>
          </a:xfrm>
          <a:prstGeom prst="rect">
            <a:avLst/>
          </a:prstGeom>
          <a:solidFill>
            <a:srgbClr val="0095DA"/>
          </a:solidFill>
          <a:ln>
            <a:solidFill>
              <a:schemeClr val="bg1"/>
            </a:solidFill>
          </a:ln>
          <a:effectLst>
            <a:outerShdw blurRad="50800" dist="254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b="1" dirty="0"/>
              <a:t>R &amp; D Lead- Vertical 8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867556" y="6705600"/>
            <a:ext cx="32960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39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1658112" y="799720"/>
            <a:ext cx="7257288" cy="5666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 baseline="0">
                <a:solidFill>
                  <a:schemeClr val="bg1"/>
                </a:solidFill>
                <a:latin typeface="Microsoft Sans Serif" pitchFamily="34" charset="0"/>
                <a:ea typeface="+mj-ea"/>
                <a:cs typeface="Microsoft Sans Serif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 smtClean="0">
                <a:latin typeface="+mj-lt"/>
                <a:ea typeface="Segoe UI" pitchFamily="34" charset="0"/>
                <a:cs typeface="Segoe UI" pitchFamily="34" charset="0"/>
              </a:rPr>
              <a:t>Benefits of ALM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0067" y="1693337"/>
            <a:ext cx="6873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buClr>
                <a:srgbClr val="0075B0"/>
              </a:buClr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Segoe UI" pitchFamily="34" charset="0"/>
                <a:cs typeface="Segoe UI" pitchFamily="34" charset="0"/>
              </a:rPr>
              <a:t>Speed and </a:t>
            </a:r>
            <a:r>
              <a:rPr lang="en-US" sz="2000" dirty="0" smtClean="0">
                <a:latin typeface="Calibri"/>
                <a:ea typeface="Segoe UI" pitchFamily="34" charset="0"/>
                <a:cs typeface="Segoe UI" pitchFamily="34" charset="0"/>
              </a:rPr>
              <a:t>a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Segoe UI" pitchFamily="34" charset="0"/>
                <a:cs typeface="Segoe UI" pitchFamily="34" charset="0"/>
              </a:rPr>
              <a:t>gility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Clr>
                <a:srgbClr val="0075B0"/>
              </a:buClr>
              <a:buFont typeface="Arial" pitchFamily="34" charset="0"/>
              <a:buChar char="•"/>
              <a:defRPr/>
            </a:pPr>
            <a:endParaRPr lang="en-US" sz="2000" dirty="0" smtClean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Segoe UI" pitchFamily="34" charset="0"/>
              <a:cs typeface="Segoe UI" pitchFamily="34" charset="0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Clr>
                <a:srgbClr val="0075B0"/>
              </a:buClr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Segoe UI" pitchFamily="34" charset="0"/>
                <a:cs typeface="Segoe UI" pitchFamily="34" charset="0"/>
              </a:rPr>
              <a:t>Efficiency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Clr>
                <a:srgbClr val="0075B0"/>
              </a:buClr>
              <a:buFont typeface="Arial" pitchFamily="34" charset="0"/>
              <a:buChar char="•"/>
              <a:defRPr/>
            </a:pPr>
            <a:endParaRPr lang="en-US" sz="2000" dirty="0" smtClean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Segoe UI" pitchFamily="34" charset="0"/>
              <a:cs typeface="Segoe UI" pitchFamily="34" charset="0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Clr>
                <a:srgbClr val="0075B0"/>
              </a:buClr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Segoe UI" pitchFamily="34" charset="0"/>
                <a:cs typeface="Segoe UI" pitchFamily="34" charset="0"/>
              </a:rPr>
              <a:t>Quality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874456" y="6705600"/>
            <a:ext cx="36576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0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 bwMode="auto">
          <a:xfrm>
            <a:off x="1658112" y="799720"/>
            <a:ext cx="7257288" cy="56661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800" dirty="0" smtClean="0">
                <a:latin typeface="+mj-lt"/>
                <a:ea typeface="Segoe UI" pitchFamily="34" charset="0"/>
                <a:cs typeface="Segoe UI" pitchFamily="34" charset="0"/>
              </a:rPr>
              <a:t>Agenda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7307" y="1735497"/>
            <a:ext cx="7621443" cy="3274432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Definition</a:t>
            </a:r>
          </a:p>
          <a:p>
            <a:pPr eaLnBrk="1" hangingPunct="1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Cybage </a:t>
            </a:r>
            <a:r>
              <a:rPr lang="en-US" sz="2000" dirty="0">
                <a:latin typeface="+mn-lt"/>
              </a:rPr>
              <a:t>ALM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v</a:t>
            </a:r>
            <a:r>
              <a:rPr lang="en-US" sz="2000" dirty="0" smtClean="0">
                <a:latin typeface="+mn-lt"/>
              </a:rPr>
              <a:t>ision </a:t>
            </a:r>
            <a:endParaRPr lang="en-US" sz="2000" dirty="0">
              <a:latin typeface="+mn-lt"/>
            </a:endParaRPr>
          </a:p>
          <a:p>
            <a:pPr eaLnBrk="1" hangingPunct="1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ALM – Technology </a:t>
            </a:r>
            <a:r>
              <a:rPr lang="en-US" sz="2000" dirty="0" smtClean="0">
                <a:latin typeface="+mn-lt"/>
              </a:rPr>
              <a:t>streams</a:t>
            </a:r>
          </a:p>
          <a:p>
            <a:pPr eaLnBrk="1" hangingPunct="1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ALM tools </a:t>
            </a:r>
            <a:r>
              <a:rPr lang="en-US" sz="2000" dirty="0" smtClean="0">
                <a:latin typeface="+mn-lt"/>
              </a:rPr>
              <a:t>integration</a:t>
            </a:r>
          </a:p>
          <a:p>
            <a:pPr eaLnBrk="1" hangingPunct="1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Common ALM </a:t>
            </a:r>
            <a:r>
              <a:rPr lang="en-US" sz="2000" dirty="0" smtClean="0">
                <a:latin typeface="+mn-lt"/>
              </a:rPr>
              <a:t>tools</a:t>
            </a:r>
          </a:p>
          <a:p>
            <a:pPr eaLnBrk="1" hangingPunct="1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ALM implementation </a:t>
            </a:r>
            <a:r>
              <a:rPr lang="en-US" sz="2000" dirty="0" smtClean="0">
                <a:latin typeface="+mn-lt"/>
              </a:rPr>
              <a:t>stages</a:t>
            </a:r>
          </a:p>
          <a:p>
            <a:pPr eaLnBrk="1" hangingPunct="1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Docker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e</a:t>
            </a:r>
            <a:r>
              <a:rPr lang="en-US" sz="2000" dirty="0" smtClean="0">
                <a:latin typeface="+mn-lt"/>
              </a:rPr>
              <a:t>cosystem </a:t>
            </a:r>
            <a:r>
              <a:rPr lang="en-US" sz="2000" dirty="0">
                <a:latin typeface="+mn-lt"/>
              </a:rPr>
              <a:t>for DevOps </a:t>
            </a:r>
          </a:p>
          <a:p>
            <a:pPr eaLnBrk="1" hangingPunct="1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ALM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sz="2000" dirty="0" smtClean="0">
                <a:latin typeface="+mn-lt"/>
              </a:rPr>
              <a:t>ompetency</a:t>
            </a:r>
            <a:endParaRPr lang="en-US" sz="2000" dirty="0">
              <a:latin typeface="+mn-lt"/>
            </a:endParaRPr>
          </a:p>
          <a:p>
            <a:pPr eaLnBrk="1" hangingPunct="1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ALM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t</a:t>
            </a:r>
            <a:r>
              <a:rPr lang="en-US" sz="2000" dirty="0" smtClean="0">
                <a:latin typeface="+mn-lt"/>
              </a:rPr>
              <a:t>eams</a:t>
            </a:r>
            <a:endParaRPr lang="en-US" sz="2000" dirty="0">
              <a:latin typeface="+mn-lt"/>
            </a:endParaRPr>
          </a:p>
          <a:p>
            <a:pPr eaLnBrk="1" hangingPunct="1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Benefits of ALM</a:t>
            </a: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8915400" y="6705600"/>
            <a:ext cx="228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1658112" y="799720"/>
            <a:ext cx="7257288" cy="5666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 baseline="0">
                <a:solidFill>
                  <a:schemeClr val="bg1"/>
                </a:solidFill>
                <a:latin typeface="Microsoft Sans Serif" pitchFamily="34" charset="0"/>
                <a:ea typeface="+mj-ea"/>
                <a:cs typeface="Microsoft Sans Serif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 smtClean="0">
                <a:latin typeface="+mj-lt"/>
                <a:ea typeface="Segoe UI" pitchFamily="34" charset="0"/>
                <a:cs typeface="Segoe UI" pitchFamily="34" charset="0"/>
              </a:rPr>
              <a:t>Definition</a:t>
            </a:r>
          </a:p>
        </p:txBody>
      </p:sp>
      <p:pic>
        <p:nvPicPr>
          <p:cNvPr id="14" name="Picture 2" descr="http://wp-img.s3.amazonaws.com/wp-content/uploads/2013/04/al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515" y="2132695"/>
            <a:ext cx="3902148" cy="390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3"/>
          <p:cNvSpPr txBox="1">
            <a:spLocks/>
          </p:cNvSpPr>
          <p:nvPr/>
        </p:nvSpPr>
        <p:spPr>
          <a:xfrm>
            <a:off x="8915400" y="6705600"/>
            <a:ext cx="228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2344832"/>
            <a:ext cx="4667693" cy="3477875"/>
          </a:xfrm>
          <a:prstGeom prst="rect">
            <a:avLst/>
          </a:prstGeom>
          <a:noFill/>
        </p:spPr>
        <p:txBody>
          <a:bodyPr wrap="square" lIns="274320" rtlCol="0">
            <a:spAutoFit/>
          </a:bodyPr>
          <a:lstStyle/>
          <a:p>
            <a:r>
              <a:rPr lang="en-US" sz="2000" dirty="0">
                <a:latin typeface="+mn-lt"/>
              </a:rPr>
              <a:t>Application Lifecycle </a:t>
            </a:r>
            <a:r>
              <a:rPr lang="en-US" sz="2000" dirty="0" smtClean="0">
                <a:latin typeface="+mn-lt"/>
              </a:rPr>
              <a:t>Management (ALM) is </a:t>
            </a:r>
            <a:r>
              <a:rPr lang="en-US" sz="2000" dirty="0">
                <a:latin typeface="+mn-lt"/>
              </a:rPr>
              <a:t>a continuous process of managing </a:t>
            </a:r>
            <a:r>
              <a:rPr lang="en-US" sz="2000" dirty="0" smtClean="0">
                <a:latin typeface="+mn-lt"/>
              </a:rPr>
              <a:t>the life </a:t>
            </a:r>
            <a:r>
              <a:rPr lang="en-US" sz="2000" dirty="0">
                <a:latin typeface="+mn-lt"/>
              </a:rPr>
              <a:t>of an application through governance, </a:t>
            </a:r>
            <a:r>
              <a:rPr lang="en-US" sz="2000" dirty="0" smtClean="0">
                <a:latin typeface="+mn-lt"/>
              </a:rPr>
              <a:t>development,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maintenance.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sz="2000" dirty="0">
                <a:latin typeface="+mn-lt"/>
              </a:rPr>
              <a:t>It encompasses </a:t>
            </a:r>
            <a:r>
              <a:rPr lang="en-US" sz="2000" dirty="0" smtClean="0">
                <a:latin typeface="+mn-lt"/>
              </a:rPr>
              <a:t>requirements </a:t>
            </a:r>
            <a:r>
              <a:rPr lang="en-US" sz="2000" dirty="0">
                <a:latin typeface="+mn-lt"/>
              </a:rPr>
              <a:t>management, architecture </a:t>
            </a:r>
            <a:r>
              <a:rPr lang="en-US" sz="2000" dirty="0" smtClean="0">
                <a:latin typeface="+mn-lt"/>
              </a:rPr>
              <a:t>and </a:t>
            </a:r>
            <a:r>
              <a:rPr lang="en-US" sz="2000" dirty="0">
                <a:latin typeface="+mn-lt"/>
              </a:rPr>
              <a:t>design, development </a:t>
            </a:r>
            <a:r>
              <a:rPr lang="en-US" sz="2000" dirty="0" smtClean="0">
                <a:latin typeface="+mn-lt"/>
              </a:rPr>
              <a:t>and </a:t>
            </a:r>
            <a:r>
              <a:rPr lang="en-US" sz="2000" dirty="0">
                <a:latin typeface="+mn-lt"/>
              </a:rPr>
              <a:t>testing, maintenance, change management, continuous integration, project </a:t>
            </a:r>
            <a:r>
              <a:rPr lang="en-US" sz="2000" dirty="0" smtClean="0">
                <a:latin typeface="+mn-lt"/>
              </a:rPr>
              <a:t>management, </a:t>
            </a:r>
            <a:r>
              <a:rPr lang="en-US" sz="2000" dirty="0">
                <a:latin typeface="+mn-lt"/>
              </a:rPr>
              <a:t>and release </a:t>
            </a:r>
            <a:r>
              <a:rPr lang="en-US" sz="2000" dirty="0" smtClean="0">
                <a:latin typeface="+mn-lt"/>
              </a:rPr>
              <a:t>management of all phases.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23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" y="583193"/>
            <a:ext cx="9142314" cy="56369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2145" y="1754372"/>
            <a:ext cx="419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+mn-lt"/>
              </a:rPr>
              <a:t>ALM entities, stakeholders, and </a:t>
            </a:r>
            <a:r>
              <a:rPr lang="en-US" b="1" dirty="0" smtClean="0">
                <a:solidFill>
                  <a:srgbClr val="00B0F0"/>
                </a:solidFill>
                <a:latin typeface="+mn-lt"/>
              </a:rPr>
              <a:t>benefits</a:t>
            </a:r>
            <a:endParaRPr lang="en-US" b="1" dirty="0">
              <a:solidFill>
                <a:srgbClr val="00B0F0"/>
              </a:solidFill>
              <a:latin typeface="+mn-lt"/>
            </a:endParaRPr>
          </a:p>
          <a:p>
            <a:endParaRPr lang="en-US" dirty="0"/>
          </a:p>
        </p:txBody>
      </p:sp>
      <p:pic>
        <p:nvPicPr>
          <p:cNvPr id="5" name="stair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99" y="1412173"/>
            <a:ext cx="6858000" cy="5143500"/>
          </a:xfrm>
          <a:prstGeom prst="rect">
            <a:avLst/>
          </a:prstGeom>
        </p:spPr>
      </p:pic>
      <p:pic>
        <p:nvPicPr>
          <p:cNvPr id="9" name="r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39" y="1405872"/>
            <a:ext cx="6858000" cy="5143500"/>
          </a:xfrm>
          <a:prstGeom prst="rect">
            <a:avLst/>
          </a:prstGeom>
        </p:spPr>
      </p:pic>
      <p:pic>
        <p:nvPicPr>
          <p:cNvPr id="12" name="yellow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08" y="1405872"/>
            <a:ext cx="6858000" cy="5143500"/>
          </a:xfrm>
          <a:prstGeom prst="rect">
            <a:avLst/>
          </a:prstGeom>
        </p:spPr>
      </p:pic>
      <p:pic>
        <p:nvPicPr>
          <p:cNvPr id="6" name="blu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39" y="1405872"/>
            <a:ext cx="6858000" cy="5143500"/>
          </a:xfrm>
          <a:prstGeom prst="rect">
            <a:avLst/>
          </a:prstGeom>
        </p:spPr>
      </p:pic>
      <p:pic>
        <p:nvPicPr>
          <p:cNvPr id="8" name="gre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56" y="1405872"/>
            <a:ext cx="6858000" cy="51435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647310" y="838200"/>
            <a:ext cx="7257288" cy="5666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 baseline="0">
                <a:solidFill>
                  <a:schemeClr val="bg1"/>
                </a:solidFill>
                <a:latin typeface="Microsoft Sans Serif" pitchFamily="34" charset="0"/>
                <a:ea typeface="+mj-ea"/>
                <a:cs typeface="Microsoft Sans Serif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 smtClean="0">
                <a:latin typeface="+mj-lt"/>
                <a:ea typeface="Segoe UI" pitchFamily="34" charset="0"/>
                <a:cs typeface="Segoe UI" pitchFamily="34" charset="0"/>
              </a:rPr>
              <a:t>Cybage ALM </a:t>
            </a:r>
            <a:r>
              <a:rPr lang="en-US" sz="2800" dirty="0">
                <a:latin typeface="+mj-lt"/>
                <a:ea typeface="Segoe UI" pitchFamily="34" charset="0"/>
                <a:cs typeface="Segoe UI" pitchFamily="34" charset="0"/>
              </a:rPr>
              <a:t>vi</a:t>
            </a:r>
            <a:r>
              <a:rPr lang="en-US" sz="2800" dirty="0" smtClean="0">
                <a:latin typeface="+mj-lt"/>
                <a:ea typeface="Segoe UI" pitchFamily="34" charset="0"/>
                <a:cs typeface="Segoe UI" pitchFamily="34" charset="0"/>
              </a:rPr>
              <a:t>sion </a:t>
            </a:r>
          </a:p>
        </p:txBody>
      </p:sp>
      <p:sp>
        <p:nvSpPr>
          <p:cNvPr id="21" name="text_01"/>
          <p:cNvSpPr txBox="1"/>
          <p:nvPr/>
        </p:nvSpPr>
        <p:spPr>
          <a:xfrm>
            <a:off x="4022898" y="5506873"/>
            <a:ext cx="1140890" cy="323165"/>
          </a:xfrm>
          <a:prstGeom prst="rect">
            <a:avLst/>
          </a:prstGeom>
          <a:noFill/>
          <a:scene3d>
            <a:camera prst="isometricLeftDown">
              <a:rot lat="1800000" lon="1680000" rev="0"/>
            </a:camera>
            <a:lightRig rig="threePt" dir="t"/>
          </a:scene3d>
        </p:spPr>
        <p:txBody>
          <a:bodyPr wrap="non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+mn-lt"/>
              </a:rPr>
              <a:t>Governance</a:t>
            </a:r>
          </a:p>
        </p:txBody>
      </p:sp>
      <p:sp>
        <p:nvSpPr>
          <p:cNvPr id="20" name="text_02"/>
          <p:cNvSpPr txBox="1"/>
          <p:nvPr/>
        </p:nvSpPr>
        <p:spPr>
          <a:xfrm>
            <a:off x="4053728" y="5166146"/>
            <a:ext cx="1861600" cy="323165"/>
          </a:xfrm>
          <a:prstGeom prst="rect">
            <a:avLst/>
          </a:prstGeom>
          <a:noFill/>
          <a:scene3d>
            <a:camera prst="isometricLeftDown">
              <a:rot lat="1800000" lon="1680000" rev="0"/>
            </a:camera>
            <a:lightRig rig="threePt" dir="t"/>
          </a:scene3d>
        </p:spPr>
        <p:txBody>
          <a:bodyPr wrap="none" rtlCol="0">
            <a:spAutoFit/>
            <a:scene3d>
              <a:camera prst="isometricOffAxis2Left"/>
              <a:lightRig rig="threePt" dir="t"/>
            </a:scene3d>
          </a:bodyPr>
          <a:lstStyle>
            <a:defPPr>
              <a:defRPr lang="en-US"/>
            </a:defPPr>
            <a:lvl1pPr>
              <a:defRPr sz="15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Project Management</a:t>
            </a:r>
          </a:p>
        </p:txBody>
      </p:sp>
      <p:sp>
        <p:nvSpPr>
          <p:cNvPr id="19" name="text_03"/>
          <p:cNvSpPr txBox="1"/>
          <p:nvPr/>
        </p:nvSpPr>
        <p:spPr>
          <a:xfrm>
            <a:off x="4378858" y="4808542"/>
            <a:ext cx="1917513" cy="323165"/>
          </a:xfrm>
          <a:prstGeom prst="rect">
            <a:avLst/>
          </a:prstGeom>
          <a:noFill/>
          <a:scene3d>
            <a:camera prst="isometricLeftDown">
              <a:rot lat="1800000" lon="1680000" rev="0"/>
            </a:camera>
            <a:lightRig rig="threePt" dir="t"/>
          </a:scene3d>
        </p:spPr>
        <p:txBody>
          <a:bodyPr wrap="none" rtlCol="0">
            <a:spAutoFit/>
            <a:scene3d>
              <a:camera prst="isometricOffAxis2Left"/>
              <a:lightRig rig="threePt" dir="t"/>
            </a:scene3d>
          </a:bodyPr>
          <a:lstStyle>
            <a:defPPr>
              <a:defRPr lang="en-US"/>
            </a:defPPr>
            <a:lvl1pPr>
              <a:defRPr sz="15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Requirement Analysis</a:t>
            </a:r>
          </a:p>
        </p:txBody>
      </p:sp>
      <p:sp>
        <p:nvSpPr>
          <p:cNvPr id="18" name="text_04"/>
          <p:cNvSpPr txBox="1"/>
          <p:nvPr/>
        </p:nvSpPr>
        <p:spPr>
          <a:xfrm>
            <a:off x="5311616" y="4448765"/>
            <a:ext cx="720069" cy="323165"/>
          </a:xfrm>
          <a:prstGeom prst="rect">
            <a:avLst/>
          </a:prstGeom>
          <a:noFill/>
          <a:scene3d>
            <a:camera prst="isometricLeftDown">
              <a:rot lat="1800000" lon="1680000" rev="0"/>
            </a:camera>
            <a:lightRig rig="threePt" dir="t"/>
          </a:scene3d>
        </p:spPr>
        <p:txBody>
          <a:bodyPr wrap="none" rtlCol="0">
            <a:spAutoFit/>
            <a:scene3d>
              <a:camera prst="isometricOffAxis2Left"/>
              <a:lightRig rig="threePt" dir="t"/>
            </a:scene3d>
          </a:bodyPr>
          <a:lstStyle>
            <a:defPPr>
              <a:defRPr lang="en-US"/>
            </a:defPPr>
            <a:lvl1pPr>
              <a:defRPr sz="15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Design</a:t>
            </a:r>
          </a:p>
        </p:txBody>
      </p:sp>
      <p:sp>
        <p:nvSpPr>
          <p:cNvPr id="17" name="text_05"/>
          <p:cNvSpPr txBox="1"/>
          <p:nvPr/>
        </p:nvSpPr>
        <p:spPr>
          <a:xfrm>
            <a:off x="5450817" y="4101447"/>
            <a:ext cx="1262141" cy="323165"/>
          </a:xfrm>
          <a:prstGeom prst="rect">
            <a:avLst/>
          </a:prstGeom>
          <a:noFill/>
          <a:scene3d>
            <a:camera prst="isometricLeftDown">
              <a:rot lat="1800000" lon="1680000" rev="0"/>
            </a:camera>
            <a:lightRig rig="threePt" dir="t"/>
          </a:scene3d>
        </p:spPr>
        <p:txBody>
          <a:bodyPr wrap="none" rtlCol="0">
            <a:spAutoFit/>
            <a:scene3d>
              <a:camera prst="isometricOffAxis2Left"/>
              <a:lightRig rig="threePt" dir="t"/>
            </a:scene3d>
          </a:bodyPr>
          <a:lstStyle>
            <a:defPPr>
              <a:defRPr lang="en-US"/>
            </a:defPPr>
            <a:lvl1pPr>
              <a:defRPr sz="15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Development</a:t>
            </a:r>
          </a:p>
        </p:txBody>
      </p:sp>
      <p:sp>
        <p:nvSpPr>
          <p:cNvPr id="16" name="text_06"/>
          <p:cNvSpPr txBox="1"/>
          <p:nvPr/>
        </p:nvSpPr>
        <p:spPr>
          <a:xfrm>
            <a:off x="5490566" y="3779770"/>
            <a:ext cx="2003113" cy="323165"/>
          </a:xfrm>
          <a:prstGeom prst="rect">
            <a:avLst/>
          </a:prstGeom>
          <a:noFill/>
          <a:scene3d>
            <a:camera prst="isometricLeftDown">
              <a:rot lat="1800000" lon="1680000" rev="0"/>
            </a:camera>
            <a:lightRig rig="threePt" dir="t"/>
          </a:scene3d>
        </p:spPr>
        <p:txBody>
          <a:bodyPr wrap="none" rtlCol="0">
            <a:spAutoFit/>
            <a:scene3d>
              <a:camera prst="isometricOffAxis2Left"/>
              <a:lightRig rig="threePt" dir="t"/>
            </a:scene3d>
          </a:bodyPr>
          <a:lstStyle>
            <a:defPPr>
              <a:defRPr lang="en-US"/>
            </a:defPPr>
            <a:lvl1pPr>
              <a:defRPr sz="15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Deployment &amp; Release</a:t>
            </a:r>
          </a:p>
        </p:txBody>
      </p:sp>
      <p:sp>
        <p:nvSpPr>
          <p:cNvPr id="15" name="text_07"/>
          <p:cNvSpPr txBox="1"/>
          <p:nvPr/>
        </p:nvSpPr>
        <p:spPr>
          <a:xfrm>
            <a:off x="6405061" y="3408401"/>
            <a:ext cx="741357" cy="323165"/>
          </a:xfrm>
          <a:prstGeom prst="rect">
            <a:avLst/>
          </a:prstGeom>
          <a:noFill/>
          <a:scene3d>
            <a:camera prst="isometricLeftDown">
              <a:rot lat="1800000" lon="1680000" rev="0"/>
            </a:camera>
            <a:lightRig rig="threePt" dir="t"/>
          </a:scene3d>
        </p:spPr>
        <p:txBody>
          <a:bodyPr wrap="none" rtlCol="0">
            <a:spAutoFit/>
            <a:scene3d>
              <a:camera prst="isometricOffAxis2Left"/>
              <a:lightRig rig="threePt" dir="t"/>
            </a:scene3d>
          </a:bodyPr>
          <a:lstStyle>
            <a:defPPr>
              <a:defRPr lang="en-US"/>
            </a:defPPr>
            <a:lvl1pPr>
              <a:defRPr sz="15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Testing</a:t>
            </a:r>
          </a:p>
        </p:txBody>
      </p:sp>
      <p:sp>
        <p:nvSpPr>
          <p:cNvPr id="14" name="text_08"/>
          <p:cNvSpPr txBox="1"/>
          <p:nvPr/>
        </p:nvSpPr>
        <p:spPr>
          <a:xfrm>
            <a:off x="6625251" y="3077199"/>
            <a:ext cx="1085297" cy="323165"/>
          </a:xfrm>
          <a:prstGeom prst="rect">
            <a:avLst/>
          </a:prstGeom>
          <a:noFill/>
          <a:scene3d>
            <a:camera prst="isometricLeftDown">
              <a:rot lat="1800000" lon="1680000" rev="0"/>
            </a:camera>
            <a:lightRig rig="threePt" dir="t"/>
          </a:scene3d>
        </p:spPr>
        <p:txBody>
          <a:bodyPr wrap="none" rtlCol="0">
            <a:spAutoFit/>
            <a:scene3d>
              <a:camera prst="isometricOffAxis2Left"/>
              <a:lightRig rig="threePt" dir="t"/>
            </a:scene3d>
          </a:bodyPr>
          <a:lstStyle/>
          <a:p>
            <a:r>
              <a:rPr lang="en-US" sz="1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Monitoring</a:t>
            </a:r>
          </a:p>
        </p:txBody>
      </p:sp>
      <p:pic>
        <p:nvPicPr>
          <p:cNvPr id="31" name="org_icon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897" y="2043647"/>
            <a:ext cx="1933062" cy="1441010"/>
          </a:xfrm>
          <a:prstGeom prst="rect">
            <a:avLst/>
          </a:prstGeom>
        </p:spPr>
      </p:pic>
      <p:pic>
        <p:nvPicPr>
          <p:cNvPr id="29" name="efficiency_text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15" y="5489311"/>
            <a:ext cx="3048000" cy="1047750"/>
          </a:xfrm>
          <a:prstGeom prst="rect">
            <a:avLst/>
          </a:prstGeom>
        </p:spPr>
      </p:pic>
      <p:sp>
        <p:nvSpPr>
          <p:cNvPr id="30" name="Slide Number Placeholder 3"/>
          <p:cNvSpPr txBox="1">
            <a:spLocks/>
          </p:cNvSpPr>
          <p:nvPr/>
        </p:nvSpPr>
        <p:spPr>
          <a:xfrm>
            <a:off x="8915400" y="6705600"/>
            <a:ext cx="228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43347" y="4508390"/>
            <a:ext cx="620554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1600" b="1" dirty="0" smtClean="0">
                <a:solidFill>
                  <a:srgbClr val="743B25"/>
                </a:solidFill>
                <a:latin typeface="+mn-lt"/>
              </a:rPr>
              <a:t>Tools</a:t>
            </a:r>
            <a:endParaRPr lang="en-US" sz="1600" b="1" dirty="0">
              <a:solidFill>
                <a:srgbClr val="743B25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47852" y="5442241"/>
            <a:ext cx="101252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1600" b="1" dirty="0" smtClean="0">
                <a:solidFill>
                  <a:srgbClr val="743B25"/>
                </a:solidFill>
                <a:latin typeface="+mn-lt"/>
              </a:rPr>
              <a:t>Processes</a:t>
            </a:r>
            <a:endParaRPr lang="en-US" sz="1600" b="1" dirty="0">
              <a:solidFill>
                <a:srgbClr val="743B25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64227" y="5271048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1600" b="1" dirty="0" smtClean="0">
                <a:solidFill>
                  <a:srgbClr val="743B25"/>
                </a:solidFill>
                <a:latin typeface="+mn-lt"/>
              </a:rPr>
              <a:t>Skills</a:t>
            </a:r>
            <a:endParaRPr lang="en-US" sz="1600" b="1" dirty="0">
              <a:solidFill>
                <a:srgbClr val="743B2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327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0" grpId="0"/>
      <p:bldP spid="19" grpId="0"/>
      <p:bldP spid="18" grpId="0"/>
      <p:bldP spid="17" grpId="0"/>
      <p:bldP spid="16" grpId="0"/>
      <p:bldP spid="15" grpId="0"/>
      <p:bldP spid="14" grpId="0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 baseline="0">
                <a:solidFill>
                  <a:schemeClr val="bg1"/>
                </a:solidFill>
                <a:latin typeface="Microsoft Sans Serif" pitchFamily="34" charset="0"/>
                <a:ea typeface="+mj-ea"/>
                <a:cs typeface="Microsoft Sans Serif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+mj-ea"/>
                <a:cs typeface="Microsoft Sans Serif" pitchFamily="34" charset="0"/>
              </a:rPr>
              <a:t>ALM – </a:t>
            </a:r>
            <a:r>
              <a:rPr lang="en-US" sz="2800" dirty="0" smtClean="0">
                <a:solidFill>
                  <a:sysClr val="window" lastClr="FFFFFF"/>
                </a:solidFill>
                <a:latin typeface="+mj-lt"/>
              </a:rPr>
              <a:t>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+mj-ea"/>
                <a:cs typeface="Microsoft Sans Serif" pitchFamily="34" charset="0"/>
              </a:rPr>
              <a:t>echnology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Microsoft Sans Serif" pitchFamily="34" charset="0"/>
              </a:rPr>
              <a:t>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+mj-ea"/>
                <a:cs typeface="Microsoft Sans Serif" pitchFamily="34" charset="0"/>
              </a:rPr>
              <a:t>treams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j-ea"/>
              <a:cs typeface="Microsoft Sans Serif" pitchFamily="34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1666368" y="1865941"/>
            <a:ext cx="5811264" cy="4317079"/>
            <a:chOff x="1265811" y="1865941"/>
            <a:chExt cx="5811264" cy="4317079"/>
          </a:xfrm>
        </p:grpSpPr>
        <p:sp>
          <p:nvSpPr>
            <p:cNvPr id="101" name="Freeform 100"/>
            <p:cNvSpPr/>
            <p:nvPr/>
          </p:nvSpPr>
          <p:spPr>
            <a:xfrm>
              <a:off x="5956935" y="4623519"/>
              <a:ext cx="91440" cy="5138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513825"/>
                  </a:lnTo>
                </a:path>
              </a:pathLst>
            </a:custGeom>
            <a:noFill/>
            <a:ln>
              <a:solidFill>
                <a:srgbClr val="0095DA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3" name="Freeform 102"/>
            <p:cNvSpPr/>
            <p:nvPr/>
          </p:nvSpPr>
          <p:spPr>
            <a:xfrm>
              <a:off x="2294511" y="4633044"/>
              <a:ext cx="91440" cy="5138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513825"/>
                  </a:lnTo>
                </a:path>
              </a:pathLst>
            </a:custGeom>
            <a:noFill/>
            <a:ln>
              <a:solidFill>
                <a:srgbClr val="0095DA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5" name="Rounded Rectangle 104"/>
            <p:cNvSpPr/>
            <p:nvPr/>
          </p:nvSpPr>
          <p:spPr>
            <a:xfrm>
              <a:off x="3097023" y="1865941"/>
              <a:ext cx="2148840" cy="1121876"/>
            </a:xfrm>
            <a:prstGeom prst="roundRect">
              <a:avLst>
                <a:gd name="adj" fmla="val 0"/>
              </a:avLst>
            </a:prstGeom>
            <a:solidFill>
              <a:srgbClr val="0095DA"/>
            </a:solidFill>
            <a:ln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/>
              <a:r>
                <a:rPr lang="en-US" b="1" dirty="0"/>
                <a:t>ALM </a:t>
              </a:r>
              <a:r>
                <a:rPr lang="en-US" b="1" dirty="0" smtClean="0">
                  <a:solidFill>
                    <a:schemeClr val="bg1"/>
                  </a:solidFill>
                </a:rPr>
                <a:t>s</a:t>
              </a:r>
              <a:r>
                <a:rPr lang="en-US" b="1" dirty="0" smtClean="0"/>
                <a:t>treams</a:t>
              </a:r>
              <a:endParaRPr lang="en-US" b="1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1265811" y="3501642"/>
              <a:ext cx="2148840" cy="2681378"/>
              <a:chOff x="1265811" y="3501642"/>
              <a:chExt cx="2148840" cy="2681378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1265811" y="3501642"/>
                <a:ext cx="2148840" cy="1121876"/>
              </a:xfrm>
              <a:prstGeom prst="roundRect">
                <a:avLst>
                  <a:gd name="adj" fmla="val 0"/>
                </a:avLst>
              </a:prstGeom>
              <a:solidFill>
                <a:srgbClr val="0095DA"/>
              </a:solidFill>
              <a:ln>
                <a:solidFill>
                  <a:schemeClr val="bg1"/>
                </a:solidFill>
              </a:ln>
              <a:effectLst>
                <a:outerShdw blurRad="50800" dist="25400" dir="2700000" algn="tl" rotWithShape="0">
                  <a:prstClr val="black">
                    <a:alpha val="19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/>
                <a:r>
                  <a:rPr lang="en-US" b="1" dirty="0"/>
                  <a:t>For </a:t>
                </a:r>
                <a:r>
                  <a:rPr lang="en-US" b="1" dirty="0" smtClean="0">
                    <a:solidFill>
                      <a:schemeClr val="bg1"/>
                    </a:solidFill>
                  </a:rPr>
                  <a:t>p</a:t>
                </a:r>
                <a:r>
                  <a:rPr lang="en-US" b="1" dirty="0" smtClean="0"/>
                  <a:t>rojects </a:t>
                </a:r>
                <a:r>
                  <a:rPr lang="en-US" b="1" dirty="0"/>
                  <a:t>using Microsoft </a:t>
                </a:r>
                <a:r>
                  <a:rPr lang="en-US" b="1" dirty="0" smtClean="0">
                    <a:solidFill>
                      <a:schemeClr val="bg1"/>
                    </a:solidFill>
                  </a:rPr>
                  <a:t>t</a:t>
                </a:r>
                <a:r>
                  <a:rPr lang="en-US" b="1" dirty="0" smtClean="0"/>
                  <a:t>echnology</a:t>
                </a:r>
                <a:endParaRPr lang="en-US" b="1" dirty="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1265811" y="5061144"/>
                <a:ext cx="2148840" cy="1121876"/>
              </a:xfrm>
              <a:prstGeom prst="roundRect">
                <a:avLst>
                  <a:gd name="adj" fmla="val 0"/>
                </a:avLst>
              </a:prstGeom>
              <a:solidFill>
                <a:srgbClr val="0095DA"/>
              </a:solidFill>
              <a:ln>
                <a:solidFill>
                  <a:schemeClr val="bg1"/>
                </a:solidFill>
              </a:ln>
              <a:effectLst>
                <a:outerShdw blurRad="50800" dist="25400" dir="2700000" algn="tl" rotWithShape="0">
                  <a:prstClr val="black">
                    <a:alpha val="19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/>
                <a:r>
                  <a:rPr lang="en-US" b="1" dirty="0"/>
                  <a:t>Microsoft (TFS)</a:t>
                </a:r>
              </a:p>
            </p:txBody>
          </p:sp>
        </p:grpSp>
        <p:sp>
          <p:nvSpPr>
            <p:cNvPr id="108" name="Rounded Rectangle 107"/>
            <p:cNvSpPr/>
            <p:nvPr/>
          </p:nvSpPr>
          <p:spPr>
            <a:xfrm>
              <a:off x="4930103" y="3501642"/>
              <a:ext cx="2146972" cy="1121876"/>
            </a:xfrm>
            <a:prstGeom prst="roundRect">
              <a:avLst>
                <a:gd name="adj" fmla="val 0"/>
              </a:avLst>
            </a:prstGeom>
            <a:solidFill>
              <a:srgbClr val="0095DA"/>
            </a:solidFill>
            <a:ln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b="1" dirty="0"/>
                <a:t>For projects using </a:t>
              </a:r>
              <a:r>
                <a:rPr lang="en-US" b="1" dirty="0" smtClean="0"/>
                <a:t>Java </a:t>
              </a:r>
              <a:r>
                <a:rPr lang="en-US" b="1" dirty="0" smtClean="0">
                  <a:solidFill>
                    <a:schemeClr val="bg1"/>
                  </a:solidFill>
                </a:rPr>
                <a:t>or </a:t>
              </a:r>
              <a:r>
                <a:rPr lang="en-US" b="1" dirty="0"/>
                <a:t>LAMP </a:t>
              </a:r>
              <a:r>
                <a:rPr lang="en-US" b="1" dirty="0" smtClean="0">
                  <a:solidFill>
                    <a:schemeClr val="bg1"/>
                  </a:solidFill>
                </a:rPr>
                <a:t>t</a:t>
              </a:r>
              <a:r>
                <a:rPr lang="en-US" b="1" dirty="0" smtClean="0"/>
                <a:t>echnologies</a:t>
              </a:r>
              <a:endParaRPr lang="en-US" b="1" dirty="0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4928235" y="5061144"/>
              <a:ext cx="2148840" cy="1121876"/>
            </a:xfrm>
            <a:prstGeom prst="roundRect">
              <a:avLst>
                <a:gd name="adj" fmla="val 0"/>
              </a:avLst>
            </a:prstGeom>
            <a:solidFill>
              <a:srgbClr val="0095DA"/>
            </a:solidFill>
            <a:ln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b="1" dirty="0"/>
                <a:t>Atlassian </a:t>
              </a:r>
              <a:r>
                <a:rPr lang="en-US" b="1" dirty="0" smtClean="0">
                  <a:solidFill>
                    <a:schemeClr val="bg1"/>
                  </a:solidFill>
                </a:rPr>
                <a:t>t</a:t>
              </a:r>
              <a:r>
                <a:rPr lang="en-US" b="1" dirty="0" smtClean="0"/>
                <a:t>ools</a:t>
              </a:r>
              <a:endParaRPr lang="en-US" b="1" dirty="0"/>
            </a:p>
          </p:txBody>
        </p:sp>
        <p:cxnSp>
          <p:nvCxnSpPr>
            <p:cNvPr id="118" name="Elbow Connector 117"/>
            <p:cNvCxnSpPr>
              <a:stCxn id="105" idx="2"/>
              <a:endCxn id="108" idx="0"/>
            </p:cNvCxnSpPr>
            <p:nvPr/>
          </p:nvCxnSpPr>
          <p:spPr>
            <a:xfrm rot="16200000" flipH="1">
              <a:off x="4830604" y="2328656"/>
              <a:ext cx="513825" cy="1832146"/>
            </a:xfrm>
            <a:prstGeom prst="bentConnector3">
              <a:avLst/>
            </a:prstGeom>
            <a:noFill/>
            <a:ln>
              <a:solidFill>
                <a:srgbClr val="0095DA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122" name="Elbow Connector 121"/>
            <p:cNvCxnSpPr>
              <a:stCxn id="105" idx="2"/>
              <a:endCxn id="106" idx="0"/>
            </p:cNvCxnSpPr>
            <p:nvPr/>
          </p:nvCxnSpPr>
          <p:spPr>
            <a:xfrm rot="5400000">
              <a:off x="2998925" y="2329123"/>
              <a:ext cx="513825" cy="1831212"/>
            </a:xfrm>
            <a:prstGeom prst="bentConnector3">
              <a:avLst/>
            </a:prstGeom>
            <a:noFill/>
            <a:ln>
              <a:solidFill>
                <a:srgbClr val="0095DA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</p:grpSp>
      <p:sp>
        <p:nvSpPr>
          <p:cNvPr id="124" name="Slide Number Placeholder 3"/>
          <p:cNvSpPr txBox="1">
            <a:spLocks/>
          </p:cNvSpPr>
          <p:nvPr/>
        </p:nvSpPr>
        <p:spPr>
          <a:xfrm>
            <a:off x="8915400" y="6705600"/>
            <a:ext cx="228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78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 baseline="0">
                <a:solidFill>
                  <a:schemeClr val="bg1"/>
                </a:solidFill>
                <a:latin typeface="Microsoft Sans Serif" pitchFamily="34" charset="0"/>
                <a:ea typeface="+mj-ea"/>
                <a:cs typeface="Microsoft Sans Serif" pitchFamily="34" charset="0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sz="2800" dirty="0">
                <a:solidFill>
                  <a:sysClr val="window" lastClr="FFFFFF"/>
                </a:solidFill>
                <a:latin typeface="+mj-lt"/>
              </a:rPr>
              <a:t>ALM </a:t>
            </a:r>
            <a:r>
              <a:rPr lang="en-US" sz="2800" dirty="0" smtClean="0">
                <a:latin typeface="+mj-lt"/>
              </a:rPr>
              <a:t>t</a:t>
            </a:r>
            <a:r>
              <a:rPr lang="en-US" sz="2800" dirty="0" smtClean="0">
                <a:solidFill>
                  <a:sysClr val="window" lastClr="FFFFFF"/>
                </a:solidFill>
                <a:latin typeface="+mj-lt"/>
              </a:rPr>
              <a:t>ools </a:t>
            </a:r>
            <a:r>
              <a:rPr lang="en-US" sz="2800" dirty="0" smtClean="0">
                <a:latin typeface="+mj-lt"/>
              </a:rPr>
              <a:t>i</a:t>
            </a:r>
            <a:r>
              <a:rPr lang="en-US" sz="2800" dirty="0" smtClean="0">
                <a:solidFill>
                  <a:sysClr val="window" lastClr="FFFFFF"/>
                </a:solidFill>
                <a:latin typeface="+mj-lt"/>
              </a:rPr>
              <a:t>ntegration</a:t>
            </a:r>
            <a:endParaRPr lang="en-US" sz="2800" dirty="0">
              <a:solidFill>
                <a:sysClr val="window" lastClr="FFFFFF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12294" y="1481213"/>
            <a:ext cx="8546693" cy="2813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/>
              </a:rPr>
              <a:t>Following depicts </a:t>
            </a:r>
            <a:r>
              <a:rPr lang="en-US" sz="1600" kern="0" dirty="0" smtClean="0">
                <a:latin typeface="Calibri"/>
              </a:rPr>
              <a:t>the </a:t>
            </a:r>
            <a:r>
              <a:rPr lang="en-US" sz="1600" kern="0" dirty="0" smtClean="0">
                <a:solidFill>
                  <a:prstClr val="black"/>
                </a:solidFill>
                <a:latin typeface="Calibri"/>
              </a:rPr>
              <a:t>most </a:t>
            </a:r>
            <a:r>
              <a:rPr lang="en-US" sz="1600" kern="0" dirty="0">
                <a:solidFill>
                  <a:prstClr val="black"/>
                </a:solidFill>
                <a:latin typeface="Calibri"/>
              </a:rPr>
              <a:t>commonly used ALM Atlassian </a:t>
            </a:r>
            <a:r>
              <a:rPr lang="en-US" sz="1600" kern="0" dirty="0" smtClean="0">
                <a:solidFill>
                  <a:prstClr val="black"/>
                </a:solidFill>
                <a:latin typeface="Calibri"/>
              </a:rPr>
              <a:t>tools.</a:t>
            </a:r>
            <a:endParaRPr lang="en-US" sz="1600" kern="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28800" y="1788584"/>
            <a:ext cx="4551986" cy="1236936"/>
            <a:chOff x="1828800" y="1788584"/>
            <a:chExt cx="4551986" cy="1236936"/>
          </a:xfrm>
        </p:grpSpPr>
        <p:grpSp>
          <p:nvGrpSpPr>
            <p:cNvPr id="284" name="Group 283"/>
            <p:cNvGrpSpPr/>
            <p:nvPr/>
          </p:nvGrpSpPr>
          <p:grpSpPr>
            <a:xfrm>
              <a:off x="1828800" y="1788584"/>
              <a:ext cx="1562307" cy="1236936"/>
              <a:chOff x="1905000" y="1758458"/>
              <a:chExt cx="1562307" cy="1236936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1905000" y="1758458"/>
                <a:ext cx="1562307" cy="1236936"/>
              </a:xfrm>
              <a:prstGeom prst="roundRect">
                <a:avLst>
                  <a:gd name="adj" fmla="val 0"/>
                </a:avLst>
              </a:prstGeom>
              <a:solidFill>
                <a:srgbClr val="95CE81"/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23713" y="1763488"/>
                <a:ext cx="1543593" cy="553998"/>
              </a:xfrm>
              <a:prstGeom prst="rect">
                <a:avLst/>
              </a:prstGeom>
              <a:noFill/>
            </p:spPr>
            <p:txBody>
              <a:bodyPr wrap="square" lIns="91440" r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500" b="1" dirty="0" smtClean="0">
                    <a:solidFill>
                      <a:srgbClr val="050C15"/>
                    </a:solidFill>
                    <a:latin typeface="Calibri"/>
                  </a:rPr>
                  <a:t>Requirements management</a:t>
                </a:r>
                <a:endParaRPr lang="en-US" sz="1500" b="1" dirty="0">
                  <a:solidFill>
                    <a:srgbClr val="050C15"/>
                  </a:solidFill>
                  <a:latin typeface="Calibri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017542" y="2427573"/>
                <a:ext cx="1337222" cy="315627"/>
                <a:chOff x="2009366" y="2545131"/>
                <a:chExt cx="1337222" cy="315627"/>
              </a:xfrm>
            </p:grpSpPr>
            <p:sp>
              <p:nvSpPr>
                <p:cNvPr id="268" name="Rounded Rectangle 267"/>
                <p:cNvSpPr/>
                <p:nvPr/>
              </p:nvSpPr>
              <p:spPr>
                <a:xfrm>
                  <a:off x="2009366" y="2545131"/>
                  <a:ext cx="1337222" cy="31562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28575"/>
                <a:effectLst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900" b="1" kern="0" dirty="0">
                    <a:solidFill>
                      <a:srgbClr val="1F497D">
                        <a:lumMod val="60000"/>
                        <a:lumOff val="40000"/>
                        <a:alpha val="45000"/>
                      </a:srgbClr>
                    </a:solidFill>
                    <a:latin typeface="Calibri"/>
                  </a:endParaRPr>
                </a:p>
              </p:txBody>
            </p:sp>
            <p:pic>
              <p:nvPicPr>
                <p:cNvPr id="74" name="Picture 4" descr="http://a9group.net/confluence_darkbluetext_large_transp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14315" y="2561063"/>
                  <a:ext cx="1127325" cy="2837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8" name="Rounded Rectangle 7"/>
            <p:cNvSpPr/>
            <p:nvPr/>
          </p:nvSpPr>
          <p:spPr>
            <a:xfrm>
              <a:off x="4466118" y="1789418"/>
              <a:ext cx="1914668" cy="1218984"/>
            </a:xfrm>
            <a:prstGeom prst="roundRect">
              <a:avLst>
                <a:gd name="adj" fmla="val 0"/>
              </a:avLst>
            </a:prstGeom>
            <a:solidFill>
              <a:srgbClr val="95CE81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kern="0" dirty="0">
                <a:solidFill>
                  <a:srgbClr val="1F497D">
                    <a:lumMod val="60000"/>
                    <a:lumOff val="40000"/>
                    <a:alpha val="45000"/>
                  </a:srgbClr>
                </a:solidFill>
                <a:latin typeface="Calibri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8540" y="1788584"/>
              <a:ext cx="191224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 smtClean="0">
                  <a:solidFill>
                    <a:srgbClr val="0A0A0A"/>
                  </a:solidFill>
                  <a:latin typeface="Calibri"/>
                </a:rPr>
                <a:t>Project</a:t>
              </a:r>
              <a:r>
                <a:rPr lang="en-US" sz="1500" b="1" dirty="0">
                  <a:solidFill>
                    <a:srgbClr val="0A0A0A"/>
                  </a:solidFill>
                  <a:latin typeface="Calibri"/>
                </a:rPr>
                <a:t> </a:t>
              </a:r>
              <a:r>
                <a:rPr lang="en-US" sz="1500" b="1" dirty="0" smtClean="0">
                  <a:latin typeface="Calibri"/>
                </a:rPr>
                <a:t>m</a:t>
              </a:r>
              <a:r>
                <a:rPr lang="en-US" sz="1500" b="1" dirty="0" smtClean="0">
                  <a:solidFill>
                    <a:srgbClr val="0A0A0A"/>
                  </a:solidFill>
                  <a:latin typeface="Calibri"/>
                </a:rPr>
                <a:t>anagement</a:t>
              </a:r>
              <a:endParaRPr lang="en-US" sz="1500" b="1" dirty="0">
                <a:solidFill>
                  <a:srgbClr val="0A0A0A"/>
                </a:solidFill>
                <a:latin typeface="Calibri"/>
              </a:endParaRPr>
            </a:p>
          </p:txBody>
        </p:sp>
        <p:grpSp>
          <p:nvGrpSpPr>
            <p:cNvPr id="270" name="Group 269"/>
            <p:cNvGrpSpPr/>
            <p:nvPr/>
          </p:nvGrpSpPr>
          <p:grpSpPr>
            <a:xfrm>
              <a:off x="5133298" y="2194482"/>
              <a:ext cx="580309" cy="312078"/>
              <a:chOff x="4787992" y="2332057"/>
              <a:chExt cx="689665" cy="370888"/>
            </a:xfrm>
          </p:grpSpPr>
          <p:sp>
            <p:nvSpPr>
              <p:cNvPr id="269" name="Rounded Rectangle 268"/>
              <p:cNvSpPr/>
              <p:nvPr/>
            </p:nvSpPr>
            <p:spPr>
              <a:xfrm>
                <a:off x="4787992" y="2332057"/>
                <a:ext cx="689665" cy="37088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9" name="Picture 8" descr="http://upload.wikimedia.org/wikipedia/commons/3/38/JIRA.pn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839514" y="2365670"/>
                <a:ext cx="586620" cy="3036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2" name="Group 271"/>
            <p:cNvGrpSpPr/>
            <p:nvPr/>
          </p:nvGrpSpPr>
          <p:grpSpPr>
            <a:xfrm>
              <a:off x="4948049" y="2604681"/>
              <a:ext cx="950807" cy="287037"/>
              <a:chOff x="4618145" y="2819628"/>
              <a:chExt cx="1045510" cy="315627"/>
            </a:xfrm>
          </p:grpSpPr>
          <p:sp>
            <p:nvSpPr>
              <p:cNvPr id="271" name="Rounded Rectangle 270"/>
              <p:cNvSpPr/>
              <p:nvPr/>
            </p:nvSpPr>
            <p:spPr>
              <a:xfrm>
                <a:off x="4618145" y="2819628"/>
                <a:ext cx="1045510" cy="31562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11" name="Picture 2" descr="JIRA Agile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681747" y="2863423"/>
                <a:ext cx="918306" cy="228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07" name="Straight Arrow Connector 306"/>
            <p:cNvCxnSpPr>
              <a:stCxn id="73" idx="3"/>
              <a:endCxn id="8" idx="1"/>
            </p:cNvCxnSpPr>
            <p:nvPr/>
          </p:nvCxnSpPr>
          <p:spPr>
            <a:xfrm flipV="1">
              <a:off x="3391107" y="2398910"/>
              <a:ext cx="1075011" cy="81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735933" y="5143460"/>
            <a:ext cx="7255667" cy="1521923"/>
            <a:chOff x="1735933" y="5143460"/>
            <a:chExt cx="7255667" cy="1521923"/>
          </a:xfrm>
        </p:grpSpPr>
        <p:grpSp>
          <p:nvGrpSpPr>
            <p:cNvPr id="237" name="Group 236"/>
            <p:cNvGrpSpPr/>
            <p:nvPr/>
          </p:nvGrpSpPr>
          <p:grpSpPr>
            <a:xfrm>
              <a:off x="3505200" y="5426961"/>
              <a:ext cx="2613328" cy="1238422"/>
              <a:chOff x="2339672" y="5543377"/>
              <a:chExt cx="2613328" cy="1238422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2339672" y="5591574"/>
                <a:ext cx="2613328" cy="1190225"/>
              </a:xfrm>
              <a:prstGeom prst="roundRect">
                <a:avLst>
                  <a:gd name="adj" fmla="val 0"/>
                </a:avLst>
              </a:prstGeom>
              <a:solidFill>
                <a:srgbClr val="95CE81"/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909874" y="5543377"/>
                <a:ext cx="1472924" cy="32316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500" b="1" dirty="0">
                    <a:solidFill>
                      <a:srgbClr val="1F497D">
                        <a:lumMod val="75000"/>
                        <a:alpha val="45000"/>
                      </a:srgbClr>
                    </a:solidFill>
                    <a:latin typeface="Calibri"/>
                  </a:rPr>
                  <a:t> </a:t>
                </a:r>
                <a:r>
                  <a:rPr lang="en-US" sz="1500" b="1" dirty="0" smtClean="0">
                    <a:solidFill>
                      <a:srgbClr val="0A0A0A"/>
                    </a:solidFill>
                    <a:latin typeface="Calibri"/>
                  </a:rPr>
                  <a:t>DevOps</a:t>
                </a:r>
                <a:endParaRPr lang="en-US" sz="1500" b="1" dirty="0">
                  <a:solidFill>
                    <a:srgbClr val="0A0A0A"/>
                  </a:solidFill>
                  <a:latin typeface="Calibri"/>
                </a:endParaRPr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2386043" y="5810250"/>
                <a:ext cx="2509274" cy="925755"/>
                <a:chOff x="1123805" y="5762625"/>
                <a:chExt cx="2509274" cy="925755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1123805" y="5791200"/>
                  <a:ext cx="2509274" cy="89718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7E5BD"/>
                </a:solidFill>
                <a:ln w="28575"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900" b="1" kern="0" dirty="0">
                    <a:solidFill>
                      <a:srgbClr val="1F497D">
                        <a:lumMod val="60000"/>
                        <a:lumOff val="40000"/>
                        <a:alpha val="45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254618" y="5762625"/>
                  <a:ext cx="2247648" cy="2923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300" b="1" dirty="0" smtClean="0">
                      <a:solidFill>
                        <a:srgbClr val="0A0A0A"/>
                      </a:solidFill>
                      <a:latin typeface="Calibri"/>
                    </a:rPr>
                    <a:t>Configuration </a:t>
                  </a:r>
                  <a:r>
                    <a:rPr lang="en-US" sz="1300" b="1" dirty="0" smtClean="0">
                      <a:latin typeface="Calibri"/>
                    </a:rPr>
                    <a:t>management</a:t>
                  </a:r>
                  <a:endParaRPr lang="en-US" sz="1300" b="1" dirty="0">
                    <a:latin typeface="Calibri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2668891" y="6217122"/>
                  <a:ext cx="304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prstClr val="black"/>
                      </a:solidFill>
                      <a:latin typeface="Calibri"/>
                    </a:rPr>
                    <a:t>or</a:t>
                  </a:r>
                  <a:endParaRPr lang="en-US" sz="1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1773137" y="6217122"/>
                  <a:ext cx="304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prstClr val="black"/>
                      </a:solidFill>
                      <a:latin typeface="Calibri"/>
                    </a:rPr>
                    <a:t>or</a:t>
                  </a:r>
                  <a:endParaRPr lang="en-US" sz="1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1196975" y="6066940"/>
                  <a:ext cx="561370" cy="546585"/>
                  <a:chOff x="1352271" y="6017166"/>
                  <a:chExt cx="677809" cy="659957"/>
                </a:xfrm>
              </p:grpSpPr>
              <p:sp>
                <p:nvSpPr>
                  <p:cNvPr id="160" name="Rounded Rectangle 159"/>
                  <p:cNvSpPr/>
                  <p:nvPr/>
                </p:nvSpPr>
                <p:spPr>
                  <a:xfrm>
                    <a:off x="1352271" y="6017166"/>
                    <a:ext cx="677809" cy="65995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82" name="Picture 81" descr="http://www.jayway.com/wp-content/uploads/2015/07/cloudformation.jp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1398152" y="6058277"/>
                    <a:ext cx="586047" cy="5777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2092729" y="6066940"/>
                  <a:ext cx="561370" cy="546585"/>
                  <a:chOff x="1888456" y="6089375"/>
                  <a:chExt cx="677809" cy="659957"/>
                </a:xfrm>
              </p:grpSpPr>
              <p:sp>
                <p:nvSpPr>
                  <p:cNvPr id="164" name="Rounded Rectangle 163"/>
                  <p:cNvSpPr/>
                  <p:nvPr/>
                </p:nvSpPr>
                <p:spPr>
                  <a:xfrm>
                    <a:off x="1888456" y="6089375"/>
                    <a:ext cx="677809" cy="65995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43" name="Picture 18" descr="http://3.bp.blogspot.com/-zCKRCEjz2Uw/UuevU8l-x3I/AAAAAAAAA4s/p6TPSHE1zl4/s1600/chef_logo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1921395" y="6175972"/>
                    <a:ext cx="611930" cy="4867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2988482" y="6066940"/>
                  <a:ext cx="561370" cy="546585"/>
                  <a:chOff x="2885964" y="6264154"/>
                  <a:chExt cx="677809" cy="659957"/>
                </a:xfrm>
              </p:grpSpPr>
              <p:sp>
                <p:nvSpPr>
                  <p:cNvPr id="166" name="Rounded Rectangle 165"/>
                  <p:cNvSpPr/>
                  <p:nvPr/>
                </p:nvSpPr>
                <p:spPr>
                  <a:xfrm>
                    <a:off x="2885964" y="6264154"/>
                    <a:ext cx="677809" cy="65995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44" name="Picture 4" descr="http://larriereguichet.fr/img/logo/techno/ansible-logo.png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2926359" y="6295623"/>
                    <a:ext cx="597018" cy="5970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sp>
          <p:nvSpPr>
            <p:cNvPr id="12" name="Rounded Rectangle 11"/>
            <p:cNvSpPr/>
            <p:nvPr/>
          </p:nvSpPr>
          <p:spPr>
            <a:xfrm>
              <a:off x="6333528" y="5475158"/>
              <a:ext cx="2658072" cy="1185464"/>
            </a:xfrm>
            <a:prstGeom prst="roundRect">
              <a:avLst>
                <a:gd name="adj" fmla="val 0"/>
              </a:avLst>
            </a:prstGeom>
            <a:solidFill>
              <a:srgbClr val="95CE81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kern="0" dirty="0">
                <a:solidFill>
                  <a:srgbClr val="1F497D">
                    <a:lumMod val="60000"/>
                    <a:lumOff val="40000"/>
                    <a:alpha val="45000"/>
                  </a:srgbClr>
                </a:solidFill>
                <a:latin typeface="Calibri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25543" y="5416907"/>
              <a:ext cx="1474042" cy="3231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>
                  <a:solidFill>
                    <a:srgbClr val="1F497D">
                      <a:lumMod val="75000"/>
                      <a:alpha val="45000"/>
                    </a:srgbClr>
                  </a:solidFill>
                  <a:latin typeface="Calibri"/>
                </a:rPr>
                <a:t> </a:t>
              </a:r>
              <a:r>
                <a:rPr lang="en-US" sz="1500" b="1" dirty="0" smtClean="0">
                  <a:solidFill>
                    <a:srgbClr val="0A0A0A"/>
                  </a:solidFill>
                  <a:latin typeface="Calibri"/>
                </a:rPr>
                <a:t>DevOps</a:t>
              </a:r>
              <a:endParaRPr lang="en-US" sz="1500" b="1" dirty="0">
                <a:solidFill>
                  <a:srgbClr val="0A0A0A"/>
                </a:solidFill>
                <a:latin typeface="Calibri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16649" y="5696498"/>
              <a:ext cx="1312728" cy="916735"/>
              <a:chOff x="4268922" y="5808150"/>
              <a:chExt cx="1312728" cy="916735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4333059" y="5808150"/>
                <a:ext cx="1184454" cy="916735"/>
              </a:xfrm>
              <a:prstGeom prst="roundRect">
                <a:avLst>
                  <a:gd name="adj" fmla="val 0"/>
                </a:avLst>
              </a:prstGeom>
              <a:solidFill>
                <a:srgbClr val="C7E5BD"/>
              </a:solidFill>
              <a:ln w="285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268922" y="5815615"/>
                <a:ext cx="1312728" cy="29238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300" b="1" dirty="0" smtClean="0">
                    <a:solidFill>
                      <a:srgbClr val="0A0A0A"/>
                    </a:solidFill>
                    <a:latin typeface="Calibri"/>
                  </a:rPr>
                  <a:t>Cloud </a:t>
                </a:r>
                <a:r>
                  <a:rPr lang="en-US" sz="1300" b="1" dirty="0" smtClean="0">
                    <a:latin typeface="Calibri"/>
                  </a:rPr>
                  <a:t>provider</a:t>
                </a:r>
                <a:endParaRPr lang="en-US" sz="1300" b="1" dirty="0">
                  <a:latin typeface="Calibri"/>
                </a:endParaRPr>
              </a:p>
            </p:txBody>
          </p:sp>
          <p:grpSp>
            <p:nvGrpSpPr>
              <p:cNvPr id="220" name="Group 219"/>
              <p:cNvGrpSpPr/>
              <p:nvPr/>
            </p:nvGrpSpPr>
            <p:grpSpPr>
              <a:xfrm>
                <a:off x="4468747" y="6141998"/>
                <a:ext cx="913078" cy="431357"/>
                <a:chOff x="4510460" y="6121843"/>
                <a:chExt cx="913078" cy="431357"/>
              </a:xfrm>
            </p:grpSpPr>
            <p:sp>
              <p:nvSpPr>
                <p:cNvPr id="218" name="Rounded Rectangle 217"/>
                <p:cNvSpPr/>
                <p:nvPr/>
              </p:nvSpPr>
              <p:spPr>
                <a:xfrm>
                  <a:off x="4510460" y="6121843"/>
                  <a:ext cx="913078" cy="43135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28575"/>
                <a:effectLst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900" b="1" kern="0" dirty="0">
                    <a:solidFill>
                      <a:srgbClr val="1F497D">
                        <a:lumMod val="60000"/>
                        <a:lumOff val="40000"/>
                        <a:alpha val="45000"/>
                      </a:srgbClr>
                    </a:solidFill>
                    <a:latin typeface="Calibri"/>
                  </a:endParaRPr>
                </a:p>
              </p:txBody>
            </p:sp>
            <p:pic>
              <p:nvPicPr>
                <p:cNvPr id="81" name="Picture 2" descr="https://codereviewvideos.com/blog/wp-content/uploads/2015/09/AWS-Logo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4533388" y="6172677"/>
                  <a:ext cx="867223" cy="3296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31" name="Group 230"/>
            <p:cNvGrpSpPr/>
            <p:nvPr/>
          </p:nvGrpSpPr>
          <p:grpSpPr>
            <a:xfrm>
              <a:off x="7570952" y="5696768"/>
              <a:ext cx="1420648" cy="916465"/>
              <a:chOff x="5532751" y="5808420"/>
              <a:chExt cx="1420648" cy="916465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5579572" y="5808420"/>
                <a:ext cx="1327006" cy="916465"/>
              </a:xfrm>
              <a:prstGeom prst="roundRect">
                <a:avLst>
                  <a:gd name="adj" fmla="val 0"/>
                </a:avLst>
              </a:prstGeom>
              <a:solidFill>
                <a:srgbClr val="C7E5BD"/>
              </a:solidFill>
              <a:ln w="285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532751" y="5814967"/>
                <a:ext cx="1420648" cy="29238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300" b="1" dirty="0" smtClean="0">
                    <a:solidFill>
                      <a:srgbClr val="0A0A0A"/>
                    </a:solidFill>
                    <a:latin typeface="Calibri"/>
                  </a:rPr>
                  <a:t>Containerization</a:t>
                </a:r>
                <a:endParaRPr lang="en-US" sz="1300" b="1" dirty="0">
                  <a:solidFill>
                    <a:srgbClr val="0A0A0A"/>
                  </a:solidFill>
                  <a:latin typeface="Calibri"/>
                </a:endParaRPr>
              </a:p>
            </p:txBody>
          </p:sp>
          <p:grpSp>
            <p:nvGrpSpPr>
              <p:cNvPr id="229" name="Group 228"/>
              <p:cNvGrpSpPr/>
              <p:nvPr/>
            </p:nvGrpSpPr>
            <p:grpSpPr>
              <a:xfrm>
                <a:off x="5983412" y="6141998"/>
                <a:ext cx="519327" cy="505649"/>
                <a:chOff x="5878468" y="6113341"/>
                <a:chExt cx="677809" cy="659957"/>
              </a:xfrm>
            </p:grpSpPr>
            <p:sp>
              <p:nvSpPr>
                <p:cNvPr id="226" name="Rounded Rectangle 225"/>
                <p:cNvSpPr/>
                <p:nvPr/>
              </p:nvSpPr>
              <p:spPr>
                <a:xfrm>
                  <a:off x="5878468" y="6113341"/>
                  <a:ext cx="677809" cy="65995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28575"/>
                <a:effectLst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900" b="1" kern="0" dirty="0">
                    <a:solidFill>
                      <a:srgbClr val="1F497D">
                        <a:lumMod val="60000"/>
                        <a:lumOff val="40000"/>
                        <a:alpha val="45000"/>
                      </a:srgbClr>
                    </a:solidFill>
                    <a:latin typeface="Calibri"/>
                  </a:endParaRPr>
                </a:p>
              </p:txBody>
            </p:sp>
            <p:pic>
              <p:nvPicPr>
                <p:cNvPr id="79" name="Picture 6" descr="https://www.icewarp.com/en/img/webrtc/documents/docker-logo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5879417" y="6149445"/>
                  <a:ext cx="675910" cy="587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318" name="Elbow Connector 317"/>
            <p:cNvCxnSpPr>
              <a:stCxn id="42" idx="1"/>
              <a:endCxn id="13" idx="2"/>
            </p:cNvCxnSpPr>
            <p:nvPr/>
          </p:nvCxnSpPr>
          <p:spPr>
            <a:xfrm rot="10800000">
              <a:off x="1735933" y="5576055"/>
              <a:ext cx="1815639" cy="59494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16" idx="3"/>
              <a:endCxn id="12" idx="1"/>
            </p:cNvCxnSpPr>
            <p:nvPr/>
          </p:nvCxnSpPr>
          <p:spPr>
            <a:xfrm flipV="1">
              <a:off x="6118528" y="6067890"/>
              <a:ext cx="215000" cy="23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 flipV="1">
              <a:off x="4075402" y="5151267"/>
              <a:ext cx="0" cy="3238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Elbow Connector 338"/>
            <p:cNvCxnSpPr>
              <a:stCxn id="14" idx="2"/>
              <a:endCxn id="12" idx="0"/>
            </p:cNvCxnSpPr>
            <p:nvPr/>
          </p:nvCxnSpPr>
          <p:spPr>
            <a:xfrm rot="16200000" flipH="1">
              <a:off x="6403854" y="4216447"/>
              <a:ext cx="331697" cy="2185723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0310" y="3008402"/>
            <a:ext cx="8729124" cy="2567653"/>
            <a:chOff x="210310" y="3008402"/>
            <a:chExt cx="8729124" cy="2567653"/>
          </a:xfrm>
        </p:grpSpPr>
        <p:sp>
          <p:nvSpPr>
            <p:cNvPr id="5" name="Rounded Rectangle 4"/>
            <p:cNvSpPr/>
            <p:nvPr/>
          </p:nvSpPr>
          <p:spPr>
            <a:xfrm>
              <a:off x="1463336" y="3964276"/>
              <a:ext cx="768354" cy="1030939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50" name="Group 349"/>
            <p:cNvGrpSpPr/>
            <p:nvPr/>
          </p:nvGrpSpPr>
          <p:grpSpPr>
            <a:xfrm>
              <a:off x="210310" y="3344076"/>
              <a:ext cx="3051243" cy="2231979"/>
              <a:chOff x="286510" y="3525901"/>
              <a:chExt cx="3051243" cy="2231979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86511" y="3525901"/>
                <a:ext cx="3051242" cy="2231979"/>
              </a:xfrm>
              <a:prstGeom prst="roundRect">
                <a:avLst>
                  <a:gd name="adj" fmla="val 0"/>
                </a:avLst>
              </a:prstGeom>
              <a:solidFill>
                <a:srgbClr val="95CE81"/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6510" y="3541185"/>
                <a:ext cx="3051241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500" b="1" dirty="0">
                    <a:solidFill>
                      <a:srgbClr val="1F497D">
                        <a:lumMod val="75000"/>
                        <a:alpha val="45000"/>
                      </a:srgbClr>
                    </a:solidFill>
                    <a:latin typeface="Calibri"/>
                  </a:rPr>
                  <a:t> </a:t>
                </a:r>
                <a:r>
                  <a:rPr lang="en-US" sz="1500" b="1" dirty="0" smtClean="0">
                    <a:solidFill>
                      <a:srgbClr val="0A0A0A"/>
                    </a:solidFill>
                    <a:latin typeface="Calibri"/>
                  </a:rPr>
                  <a:t>Development</a:t>
                </a:r>
                <a:endParaRPr lang="en-US" sz="1500" b="1" dirty="0">
                  <a:solidFill>
                    <a:srgbClr val="0A0A0A"/>
                  </a:solidFill>
                  <a:latin typeface="Calibri"/>
                </a:endParaRPr>
              </a:p>
            </p:txBody>
          </p:sp>
          <p:grpSp>
            <p:nvGrpSpPr>
              <p:cNvPr id="349" name="Group 348"/>
              <p:cNvGrpSpPr/>
              <p:nvPr/>
            </p:nvGrpSpPr>
            <p:grpSpPr>
              <a:xfrm>
                <a:off x="330802" y="3855850"/>
                <a:ext cx="879633" cy="1849109"/>
                <a:chOff x="330802" y="3855850"/>
                <a:chExt cx="879633" cy="1849109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330802" y="3861620"/>
                  <a:ext cx="879633" cy="1843339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7E5BD"/>
                </a:solidFill>
                <a:ln w="28575"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900" b="1" kern="0" dirty="0">
                    <a:solidFill>
                      <a:srgbClr val="1F497D">
                        <a:lumMod val="60000"/>
                        <a:lumOff val="40000"/>
                        <a:alpha val="45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flipH="1">
                  <a:off x="464215" y="3855850"/>
                  <a:ext cx="612806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300" b="1" dirty="0" smtClean="0">
                      <a:solidFill>
                        <a:srgbClr val="0A0A0A"/>
                      </a:solidFill>
                      <a:latin typeface="Calibri"/>
                    </a:rPr>
                    <a:t>SCM</a:t>
                  </a:r>
                  <a:endParaRPr lang="en-US" sz="1300" b="1" dirty="0">
                    <a:solidFill>
                      <a:srgbClr val="0A0A0A"/>
                    </a:solidFill>
                    <a:latin typeface="Calibri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618218" y="4860024"/>
                  <a:ext cx="304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prstClr val="black"/>
                      </a:solidFill>
                      <a:latin typeface="Calibri"/>
                    </a:rPr>
                    <a:t>or</a:t>
                  </a:r>
                  <a:endParaRPr lang="en-US" sz="1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grpSp>
              <p:nvGrpSpPr>
                <p:cNvPr id="195" name="Group 194"/>
                <p:cNvGrpSpPr/>
                <p:nvPr/>
              </p:nvGrpSpPr>
              <p:grpSpPr>
                <a:xfrm>
                  <a:off x="411619" y="5307040"/>
                  <a:ext cx="717998" cy="326332"/>
                  <a:chOff x="243640" y="4829868"/>
                  <a:chExt cx="717998" cy="326332"/>
                </a:xfrm>
              </p:grpSpPr>
              <p:sp>
                <p:nvSpPr>
                  <p:cNvPr id="135" name="Rounded Rectangle 134"/>
                  <p:cNvSpPr/>
                  <p:nvPr/>
                </p:nvSpPr>
                <p:spPr>
                  <a:xfrm>
                    <a:off x="243640" y="4829868"/>
                    <a:ext cx="717998" cy="326332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33" name="Picture 2" descr="http://git-scm.com/images/logos/downloads/Git-Logo-1788C.png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322071" y="4876650"/>
                    <a:ext cx="561136" cy="232768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  <a:effectLst/>
                  <a:extLst/>
                </p:spPr>
              </p:pic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411619" y="4161625"/>
                  <a:ext cx="717998" cy="497605"/>
                  <a:chOff x="140969" y="4334673"/>
                  <a:chExt cx="717998" cy="497605"/>
                </a:xfrm>
              </p:grpSpPr>
              <p:sp>
                <p:nvSpPr>
                  <p:cNvPr id="157" name="Rounded Rectangle 156"/>
                  <p:cNvSpPr/>
                  <p:nvPr/>
                </p:nvSpPr>
                <p:spPr>
                  <a:xfrm>
                    <a:off x="140969" y="4334673"/>
                    <a:ext cx="717998" cy="4976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34" name="Picture 10" descr="http://www.midwinter-dg.com/images/blog_images/subversion-icon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195168" y="4371544"/>
                    <a:ext cx="609600" cy="423863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  <a:effectLst/>
                  <a:extLst/>
                </p:spPr>
              </p:pic>
            </p:grpSp>
          </p:grpSp>
          <p:grpSp>
            <p:nvGrpSpPr>
              <p:cNvPr id="348" name="Group 347"/>
              <p:cNvGrpSpPr/>
              <p:nvPr/>
            </p:nvGrpSpPr>
            <p:grpSpPr>
              <a:xfrm>
                <a:off x="1190023" y="3859174"/>
                <a:ext cx="2147729" cy="1845785"/>
                <a:chOff x="1190023" y="3859174"/>
                <a:chExt cx="2147729" cy="1845785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1257797" y="3862822"/>
                  <a:ext cx="2018254" cy="1842137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7E5BD"/>
                </a:solidFill>
                <a:ln w="28575"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900" b="1" kern="0" dirty="0">
                    <a:solidFill>
                      <a:srgbClr val="1F497D">
                        <a:lumMod val="60000"/>
                        <a:lumOff val="40000"/>
                        <a:alpha val="45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190023" y="3859174"/>
                  <a:ext cx="214772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300" b="1" dirty="0" smtClean="0">
                      <a:solidFill>
                        <a:srgbClr val="0A0A0A"/>
                      </a:solidFill>
                      <a:latin typeface="Calibri"/>
                    </a:rPr>
                    <a:t>Repository </a:t>
                  </a:r>
                  <a:r>
                    <a:rPr lang="en-US" sz="1300" b="1" dirty="0" smtClean="0">
                      <a:latin typeface="Calibri"/>
                    </a:rPr>
                    <a:t>management</a:t>
                  </a:r>
                  <a:endParaRPr lang="en-US" sz="1300" b="1" dirty="0"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2111487" y="4419600"/>
                  <a:ext cx="304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prstClr val="black"/>
                      </a:solidFill>
                      <a:latin typeface="Calibri"/>
                    </a:rPr>
                    <a:t>or</a:t>
                  </a:r>
                  <a:endParaRPr lang="en-US" sz="1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2111487" y="4902200"/>
                  <a:ext cx="304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prstClr val="black"/>
                      </a:solidFill>
                      <a:latin typeface="Calibri"/>
                    </a:rPr>
                    <a:t>or</a:t>
                  </a:r>
                  <a:endParaRPr lang="en-US" sz="1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grpSp>
              <p:nvGrpSpPr>
                <p:cNvPr id="175" name="Group 174"/>
                <p:cNvGrpSpPr/>
                <p:nvPr/>
              </p:nvGrpSpPr>
              <p:grpSpPr>
                <a:xfrm>
                  <a:off x="1859848" y="4677027"/>
                  <a:ext cx="771679" cy="267119"/>
                  <a:chOff x="1198582" y="4964957"/>
                  <a:chExt cx="919060" cy="318136"/>
                </a:xfrm>
              </p:grpSpPr>
              <p:sp>
                <p:nvSpPr>
                  <p:cNvPr id="173" name="Rounded Rectangle 172"/>
                  <p:cNvSpPr/>
                  <p:nvPr/>
                </p:nvSpPr>
                <p:spPr>
                  <a:xfrm>
                    <a:off x="1198582" y="4964957"/>
                    <a:ext cx="919060" cy="318136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39" name="Picture 8" descr="https://www.atlassian.com/wac/software/bitbucket/productLogo/imageBinary/bitbucket_logo_productspage.png"/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1239980" y="5040433"/>
                    <a:ext cx="836264" cy="217265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  <a:effectLst/>
                  <a:extLst/>
                </p:spPr>
              </p:pic>
            </p:grpSp>
            <p:grpSp>
              <p:nvGrpSpPr>
                <p:cNvPr id="260" name="Group 259"/>
                <p:cNvGrpSpPr/>
                <p:nvPr/>
              </p:nvGrpSpPr>
              <p:grpSpPr>
                <a:xfrm>
                  <a:off x="1402648" y="4168832"/>
                  <a:ext cx="1722478" cy="279719"/>
                  <a:chOff x="1143000" y="4149461"/>
                  <a:chExt cx="1722478" cy="279719"/>
                </a:xfrm>
              </p:grpSpPr>
              <p:grpSp>
                <p:nvGrpSpPr>
                  <p:cNvPr id="181" name="Group 180"/>
                  <p:cNvGrpSpPr/>
                  <p:nvPr/>
                </p:nvGrpSpPr>
                <p:grpSpPr>
                  <a:xfrm>
                    <a:off x="1143000" y="4149461"/>
                    <a:ext cx="808078" cy="279719"/>
                    <a:chOff x="985940" y="4290434"/>
                    <a:chExt cx="919060" cy="318136"/>
                  </a:xfrm>
                </p:grpSpPr>
                <p:sp>
                  <p:nvSpPr>
                    <p:cNvPr id="177" name="Rounded Rectangle 176"/>
                    <p:cNvSpPr/>
                    <p:nvPr/>
                  </p:nvSpPr>
                  <p:spPr>
                    <a:xfrm>
                      <a:off x="985940" y="4290434"/>
                      <a:ext cx="919060" cy="318136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28575"/>
                    <a:effectLst/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900" b="1" kern="0" dirty="0">
                        <a:solidFill>
                          <a:srgbClr val="1F497D">
                            <a:lumMod val="60000"/>
                            <a:lumOff val="40000"/>
                            <a:alpha val="45000"/>
                          </a:srgbClr>
                        </a:solidFill>
                        <a:latin typeface="Calibri"/>
                      </a:endParaRPr>
                    </a:p>
                  </p:txBody>
                </p:sp>
                <p:pic>
                  <p:nvPicPr>
                    <p:cNvPr id="37" name="Picture 2" descr="Fisheye Logo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1062425" y="4330781"/>
                      <a:ext cx="766090" cy="23744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/>
                    <a:effectLst/>
                    <a:extLst/>
                  </p:spPr>
                </p:pic>
              </p:grpSp>
              <p:grpSp>
                <p:nvGrpSpPr>
                  <p:cNvPr id="180" name="Group 179"/>
                  <p:cNvGrpSpPr/>
                  <p:nvPr/>
                </p:nvGrpSpPr>
                <p:grpSpPr>
                  <a:xfrm>
                    <a:off x="2057400" y="4149461"/>
                    <a:ext cx="808078" cy="279719"/>
                    <a:chOff x="1805770" y="4097612"/>
                    <a:chExt cx="919060" cy="318136"/>
                  </a:xfrm>
                </p:grpSpPr>
                <p:sp>
                  <p:nvSpPr>
                    <p:cNvPr id="179" name="Rounded Rectangle 178"/>
                    <p:cNvSpPr/>
                    <p:nvPr/>
                  </p:nvSpPr>
                  <p:spPr>
                    <a:xfrm>
                      <a:off x="1805770" y="4097612"/>
                      <a:ext cx="919060" cy="318136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28575"/>
                    <a:effectLst/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900" b="1" kern="0" dirty="0">
                        <a:solidFill>
                          <a:srgbClr val="1F497D">
                            <a:lumMod val="60000"/>
                            <a:lumOff val="40000"/>
                            <a:alpha val="45000"/>
                          </a:srgbClr>
                        </a:solidFill>
                        <a:latin typeface="Calibri"/>
                      </a:endParaRPr>
                    </a:p>
                  </p:txBody>
                </p:sp>
                <p:pic>
                  <p:nvPicPr>
                    <p:cNvPr id="38" name="Picture 4" descr="Crucible Logo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1853344" y="4130474"/>
                      <a:ext cx="823912" cy="25241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/>
                    <a:effectLst/>
                    <a:extLst/>
                  </p:spPr>
                </p:pic>
              </p:grpSp>
            </p:grpSp>
            <p:grpSp>
              <p:nvGrpSpPr>
                <p:cNvPr id="185" name="Group 184"/>
                <p:cNvGrpSpPr/>
                <p:nvPr/>
              </p:nvGrpSpPr>
              <p:grpSpPr>
                <a:xfrm>
                  <a:off x="2022443" y="5168630"/>
                  <a:ext cx="482888" cy="470170"/>
                  <a:chOff x="606549" y="5348769"/>
                  <a:chExt cx="677809" cy="659957"/>
                </a:xfrm>
              </p:grpSpPr>
              <p:sp>
                <p:nvSpPr>
                  <p:cNvPr id="183" name="Rounded Rectangle 182"/>
                  <p:cNvSpPr/>
                  <p:nvPr/>
                </p:nvSpPr>
                <p:spPr>
                  <a:xfrm>
                    <a:off x="606549" y="5348769"/>
                    <a:ext cx="677809" cy="65995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36" name="Picture 2" descr="https://www.ostraining.com/cdn/images/coding/github_logo_blog1.png"/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702294" y="5428462"/>
                    <a:ext cx="486318" cy="50057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  <a:effectLst/>
                  <a:extLst/>
                </p:spPr>
              </p:pic>
            </p:grpSp>
          </p:grpSp>
        </p:grpSp>
        <p:grpSp>
          <p:nvGrpSpPr>
            <p:cNvPr id="191" name="Group 190"/>
            <p:cNvGrpSpPr/>
            <p:nvPr/>
          </p:nvGrpSpPr>
          <p:grpSpPr>
            <a:xfrm>
              <a:off x="7696200" y="3342754"/>
              <a:ext cx="1243234" cy="1808513"/>
              <a:chOff x="7543800" y="3522255"/>
              <a:chExt cx="1243234" cy="180851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7543800" y="3522255"/>
                <a:ext cx="1243234" cy="1808513"/>
              </a:xfrm>
              <a:prstGeom prst="roundRect">
                <a:avLst>
                  <a:gd name="adj" fmla="val 0"/>
                </a:avLst>
              </a:prstGeom>
              <a:solidFill>
                <a:srgbClr val="95CE81"/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773098" y="3540686"/>
                <a:ext cx="784638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500" b="1" dirty="0">
                    <a:solidFill>
                      <a:srgbClr val="1F497D">
                        <a:lumMod val="75000"/>
                        <a:alpha val="45000"/>
                      </a:srgbClr>
                    </a:solidFill>
                    <a:latin typeface="Calibri"/>
                  </a:rPr>
                  <a:t> </a:t>
                </a:r>
                <a:r>
                  <a:rPr lang="en-US" sz="1500" b="1" dirty="0">
                    <a:solidFill>
                      <a:srgbClr val="0A0A0A"/>
                    </a:solidFill>
                    <a:latin typeface="Calibri"/>
                  </a:rPr>
                  <a:t>Testing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013017" y="4486809"/>
                <a:ext cx="304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prstClr val="black"/>
                    </a:solidFill>
                    <a:latin typeface="Calibri"/>
                  </a:rPr>
                  <a:t>or</a:t>
                </a:r>
                <a:endParaRPr lang="en-US" sz="1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grpSp>
            <p:nvGrpSpPr>
              <p:cNvPr id="188" name="Group 187"/>
              <p:cNvGrpSpPr/>
              <p:nvPr/>
            </p:nvGrpSpPr>
            <p:grpSpPr>
              <a:xfrm>
                <a:off x="7652283" y="3962038"/>
                <a:ext cx="1026269" cy="492157"/>
                <a:chOff x="7660530" y="3924465"/>
                <a:chExt cx="1026269" cy="492157"/>
              </a:xfrm>
            </p:grpSpPr>
            <p:sp>
              <p:nvSpPr>
                <p:cNvPr id="186" name="Rounded Rectangle 185"/>
                <p:cNvSpPr/>
                <p:nvPr/>
              </p:nvSpPr>
              <p:spPr>
                <a:xfrm>
                  <a:off x="7660530" y="3924465"/>
                  <a:ext cx="1026269" cy="49215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28575"/>
                <a:effectLst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900" b="1" kern="0" dirty="0">
                    <a:solidFill>
                      <a:srgbClr val="1F497D">
                        <a:lumMod val="60000"/>
                        <a:lumOff val="40000"/>
                        <a:alpha val="45000"/>
                      </a:srgbClr>
                    </a:solidFill>
                    <a:latin typeface="Calibri"/>
                  </a:endParaRPr>
                </a:p>
              </p:txBody>
            </p:sp>
            <p:pic>
              <p:nvPicPr>
                <p:cNvPr id="17" name="Picture 2" descr="Testlink logo.png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717322" y="3960229"/>
                  <a:ext cx="912685" cy="4206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89" name="Group 188"/>
              <p:cNvGrpSpPr/>
              <p:nvPr/>
            </p:nvGrpSpPr>
            <p:grpSpPr>
              <a:xfrm>
                <a:off x="7652283" y="4765643"/>
                <a:ext cx="1026269" cy="492157"/>
                <a:chOff x="7596862" y="4886217"/>
                <a:chExt cx="1026269" cy="492157"/>
              </a:xfrm>
            </p:grpSpPr>
            <p:sp>
              <p:nvSpPr>
                <p:cNvPr id="187" name="Rounded Rectangle 186"/>
                <p:cNvSpPr/>
                <p:nvPr/>
              </p:nvSpPr>
              <p:spPr>
                <a:xfrm>
                  <a:off x="7596862" y="4886217"/>
                  <a:ext cx="1026269" cy="49215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28575"/>
                <a:effectLst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900" b="1" kern="0" dirty="0">
                    <a:solidFill>
                      <a:srgbClr val="1F497D">
                        <a:lumMod val="60000"/>
                        <a:lumOff val="40000"/>
                        <a:alpha val="45000"/>
                      </a:srgbClr>
                    </a:solidFill>
                    <a:latin typeface="Calibri"/>
                  </a:endParaRPr>
                </a:p>
              </p:txBody>
            </p:sp>
            <p:pic>
              <p:nvPicPr>
                <p:cNvPr id="46" name="Picture 45" descr="http://www.associationforsoftwaretesting.org/wp-content/uploads/zephyr_logo_1000x350.png"/>
                <p:cNvPicPr/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90183" y="4999285"/>
                  <a:ext cx="839626" cy="2660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cxnSp>
          <p:nvCxnSpPr>
            <p:cNvPr id="301" name="Elbow Connector 300"/>
            <p:cNvCxnSpPr>
              <a:stCxn id="13" idx="0"/>
              <a:endCxn id="8" idx="2"/>
            </p:cNvCxnSpPr>
            <p:nvPr/>
          </p:nvCxnSpPr>
          <p:spPr>
            <a:xfrm rot="5400000" flipH="1" flipV="1">
              <a:off x="3411855" y="1332479"/>
              <a:ext cx="335674" cy="3687520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 flipH="1">
              <a:off x="5930032" y="3025520"/>
              <a:ext cx="14130" cy="3185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/>
            <p:cNvCxnSpPr/>
            <p:nvPr/>
          </p:nvCxnSpPr>
          <p:spPr>
            <a:xfrm>
              <a:off x="3261553" y="4372717"/>
              <a:ext cx="35300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3" name="Group 352"/>
            <p:cNvGrpSpPr/>
            <p:nvPr/>
          </p:nvGrpSpPr>
          <p:grpSpPr>
            <a:xfrm>
              <a:off x="3640803" y="3312584"/>
              <a:ext cx="3675634" cy="1830877"/>
              <a:chOff x="3717003" y="3494409"/>
              <a:chExt cx="3675634" cy="1830877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717003" y="3513928"/>
                <a:ext cx="3672075" cy="1811358"/>
              </a:xfrm>
              <a:prstGeom prst="roundRect">
                <a:avLst>
                  <a:gd name="adj" fmla="val 0"/>
                </a:avLst>
              </a:prstGeom>
              <a:solidFill>
                <a:srgbClr val="95CE81"/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717003" y="3494409"/>
                <a:ext cx="3672075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500" b="1" dirty="0">
                    <a:solidFill>
                      <a:srgbClr val="0A0A0A"/>
                    </a:solidFill>
                    <a:latin typeface="Calibri"/>
                  </a:rPr>
                  <a:t>Continuous </a:t>
                </a:r>
                <a:r>
                  <a:rPr lang="en-US" sz="1500" b="1" dirty="0" smtClean="0">
                    <a:latin typeface="Calibri"/>
                  </a:rPr>
                  <a:t>integration</a:t>
                </a:r>
                <a:endParaRPr lang="en-US" sz="1500" b="1" dirty="0">
                  <a:latin typeface="Calibri"/>
                </a:endParaRPr>
              </a:p>
            </p:txBody>
          </p:sp>
          <p:grpSp>
            <p:nvGrpSpPr>
              <p:cNvPr id="202" name="Group 201"/>
              <p:cNvGrpSpPr/>
              <p:nvPr/>
            </p:nvGrpSpPr>
            <p:grpSpPr>
              <a:xfrm>
                <a:off x="3750518" y="3827322"/>
                <a:ext cx="953053" cy="1463496"/>
                <a:chOff x="3733800" y="3841168"/>
                <a:chExt cx="953053" cy="1463496"/>
              </a:xfrm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3733800" y="3841907"/>
                  <a:ext cx="953053" cy="1462757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7E5BD"/>
                </a:solidFill>
                <a:ln w="28575"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900" b="1" kern="0" dirty="0">
                    <a:solidFill>
                      <a:srgbClr val="1F497D">
                        <a:lumMod val="60000"/>
                        <a:lumOff val="40000"/>
                        <a:alpha val="45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flipH="1">
                  <a:off x="3736625" y="3841168"/>
                  <a:ext cx="95022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300" b="1" dirty="0" smtClean="0">
                      <a:solidFill>
                        <a:srgbClr val="0A0A0A"/>
                      </a:solidFill>
                      <a:latin typeface="Calibri"/>
                    </a:rPr>
                    <a:t>Build tool </a:t>
                  </a:r>
                  <a:endParaRPr lang="en-US" sz="1300" b="1" dirty="0">
                    <a:solidFill>
                      <a:srgbClr val="0A0A0A"/>
                    </a:solidFill>
                    <a:latin typeface="Calibri"/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4071343" y="4733482"/>
                  <a:ext cx="304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prstClr val="black"/>
                      </a:solidFill>
                      <a:latin typeface="Calibri"/>
                    </a:rPr>
                    <a:t>or</a:t>
                  </a:r>
                  <a:endParaRPr lang="en-US" sz="1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4071343" y="4417515"/>
                  <a:ext cx="304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prstClr val="black"/>
                      </a:solidFill>
                      <a:latin typeface="Calibri"/>
                    </a:rPr>
                    <a:t>or</a:t>
                  </a:r>
                  <a:endParaRPr lang="en-US" sz="1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922586" y="4560616"/>
                  <a:ext cx="602314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300" b="1" dirty="0">
                      <a:solidFill>
                        <a:srgbClr val="0A0A0A"/>
                      </a:solidFill>
                      <a:latin typeface="Calibri"/>
                    </a:rPr>
                    <a:t>ANT</a:t>
                  </a:r>
                </a:p>
              </p:txBody>
            </p:sp>
            <p:grpSp>
              <p:nvGrpSpPr>
                <p:cNvPr id="138" name="Group 137"/>
                <p:cNvGrpSpPr/>
                <p:nvPr/>
              </p:nvGrpSpPr>
              <p:grpSpPr>
                <a:xfrm>
                  <a:off x="3864744" y="4164793"/>
                  <a:ext cx="717998" cy="233838"/>
                  <a:chOff x="3774261" y="4248439"/>
                  <a:chExt cx="717998" cy="233838"/>
                </a:xfrm>
              </p:grpSpPr>
              <p:sp>
                <p:nvSpPr>
                  <p:cNvPr id="137" name="Rounded Rectangle 136"/>
                  <p:cNvSpPr/>
                  <p:nvPr/>
                </p:nvSpPr>
                <p:spPr>
                  <a:xfrm>
                    <a:off x="3774261" y="4248439"/>
                    <a:ext cx="717998" cy="2338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56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/>
                </p:blipFill>
                <p:spPr bwMode="auto">
                  <a:xfrm>
                    <a:off x="3802904" y="4289562"/>
                    <a:ext cx="660712" cy="15159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42" name="Group 141"/>
                <p:cNvGrpSpPr/>
                <p:nvPr/>
              </p:nvGrpSpPr>
              <p:grpSpPr>
                <a:xfrm>
                  <a:off x="3864744" y="4974021"/>
                  <a:ext cx="717998" cy="245237"/>
                  <a:chOff x="3814506" y="5024918"/>
                  <a:chExt cx="717998" cy="245237"/>
                </a:xfrm>
              </p:grpSpPr>
              <p:sp>
                <p:nvSpPr>
                  <p:cNvPr id="140" name="Rounded Rectangle 139"/>
                  <p:cNvSpPr/>
                  <p:nvPr/>
                </p:nvSpPr>
                <p:spPr>
                  <a:xfrm>
                    <a:off x="3814506" y="5030617"/>
                    <a:ext cx="717998" cy="2338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57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3907485" y="5024918"/>
                    <a:ext cx="532040" cy="2452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204" name="Group 203"/>
              <p:cNvGrpSpPr/>
              <p:nvPr/>
            </p:nvGrpSpPr>
            <p:grpSpPr>
              <a:xfrm>
                <a:off x="6173437" y="3823750"/>
                <a:ext cx="1219200" cy="1467068"/>
                <a:chOff x="6094813" y="3837596"/>
                <a:chExt cx="1219200" cy="1467068"/>
              </a:xfrm>
            </p:grpSpPr>
            <p:sp>
              <p:nvSpPr>
                <p:cNvPr id="53" name="Rounded Rectangle 52"/>
                <p:cNvSpPr/>
                <p:nvPr/>
              </p:nvSpPr>
              <p:spPr>
                <a:xfrm>
                  <a:off x="6132913" y="3837596"/>
                  <a:ext cx="1143000" cy="146706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7E5BD"/>
                </a:solidFill>
                <a:ln w="28575"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900" b="1" kern="0" dirty="0">
                    <a:solidFill>
                      <a:srgbClr val="1F497D">
                        <a:lumMod val="60000"/>
                        <a:lumOff val="40000"/>
                        <a:alpha val="45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 flipH="1">
                  <a:off x="6094813" y="3841617"/>
                  <a:ext cx="1219200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300" b="1" dirty="0" smtClean="0">
                      <a:solidFill>
                        <a:srgbClr val="0A0A0A"/>
                      </a:solidFill>
                      <a:latin typeface="Calibri"/>
                    </a:rPr>
                    <a:t>Artifacts </a:t>
                  </a: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300" b="1" dirty="0" smtClean="0">
                      <a:solidFill>
                        <a:srgbClr val="0A0A0A"/>
                      </a:solidFill>
                      <a:latin typeface="Calibri"/>
                    </a:rPr>
                    <a:t> </a:t>
                  </a:r>
                  <a:r>
                    <a:rPr lang="en-US" sz="1300" b="1" dirty="0" smtClean="0">
                      <a:latin typeface="Calibri"/>
                    </a:rPr>
                    <a:t>management </a:t>
                  </a:r>
                  <a:endParaRPr lang="en-US" sz="1300" b="1" dirty="0">
                    <a:latin typeface="Calibri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6552013" y="4691067"/>
                  <a:ext cx="304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prstClr val="black"/>
                      </a:solidFill>
                      <a:latin typeface="Calibri"/>
                    </a:rPr>
                    <a:t>or</a:t>
                  </a:r>
                  <a:endParaRPr lang="en-US" sz="1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grpSp>
              <p:nvGrpSpPr>
                <p:cNvPr id="155" name="Group 154"/>
                <p:cNvGrpSpPr/>
                <p:nvPr/>
              </p:nvGrpSpPr>
              <p:grpSpPr>
                <a:xfrm>
                  <a:off x="6345414" y="4411033"/>
                  <a:ext cx="717998" cy="233838"/>
                  <a:chOff x="6158890" y="4301355"/>
                  <a:chExt cx="717998" cy="233838"/>
                </a:xfrm>
              </p:grpSpPr>
              <p:sp>
                <p:nvSpPr>
                  <p:cNvPr id="144" name="Rounded Rectangle 143"/>
                  <p:cNvSpPr/>
                  <p:nvPr/>
                </p:nvSpPr>
                <p:spPr>
                  <a:xfrm>
                    <a:off x="6158890" y="4301355"/>
                    <a:ext cx="717998" cy="2338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54" name="Picture 22" descr="https://jaxenter.com/wp-content/uploads/2012/02/Nexus-logo.1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7013" b="17645"/>
                  <a:stretch/>
                </p:blipFill>
                <p:spPr bwMode="auto">
                  <a:xfrm>
                    <a:off x="6220709" y="4330008"/>
                    <a:ext cx="594360" cy="1765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56" name="Group 155"/>
                <p:cNvGrpSpPr/>
                <p:nvPr/>
              </p:nvGrpSpPr>
              <p:grpSpPr>
                <a:xfrm>
                  <a:off x="6345414" y="4983485"/>
                  <a:ext cx="717998" cy="233838"/>
                  <a:chOff x="6158890" y="4766259"/>
                  <a:chExt cx="717998" cy="233838"/>
                </a:xfrm>
              </p:grpSpPr>
              <p:sp>
                <p:nvSpPr>
                  <p:cNvPr id="146" name="Rounded Rectangle 145"/>
                  <p:cNvSpPr/>
                  <p:nvPr/>
                </p:nvSpPr>
                <p:spPr>
                  <a:xfrm>
                    <a:off x="6158890" y="4766259"/>
                    <a:ext cx="717998" cy="2338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55" name="Picture 16" descr="https://encrypted-tbn2.gstatic.com/images?q=tbn:ANd9GcSUZe866MYzttRP5NX-0tSDszIRXuIRJLrkDWjZjo-rrVfqMDuM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7145" b="20036"/>
                  <a:stretch/>
                </p:blipFill>
                <p:spPr bwMode="auto">
                  <a:xfrm>
                    <a:off x="6215762" y="4789260"/>
                    <a:ext cx="604254" cy="1878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4745994" y="4286696"/>
                <a:ext cx="1407572" cy="1004123"/>
                <a:chOff x="4802243" y="4300542"/>
                <a:chExt cx="1407572" cy="1004123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4802243" y="4357509"/>
                  <a:ext cx="1407572" cy="947156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7E5BD"/>
                </a:solidFill>
                <a:ln w="28575"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900" b="1" kern="0" dirty="0">
                    <a:solidFill>
                      <a:srgbClr val="1F497D">
                        <a:lumMod val="60000"/>
                        <a:lumOff val="40000"/>
                        <a:alpha val="45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 flipH="1">
                  <a:off x="5023673" y="4300542"/>
                  <a:ext cx="964713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300" b="1" dirty="0" smtClean="0">
                      <a:solidFill>
                        <a:srgbClr val="0A0A0A"/>
                      </a:solidFill>
                      <a:latin typeface="Calibri"/>
                    </a:rPr>
                    <a:t>CI </a:t>
                  </a:r>
                  <a:r>
                    <a:rPr lang="en-US" sz="1300" b="1" dirty="0" smtClean="0">
                      <a:latin typeface="Calibri"/>
                    </a:rPr>
                    <a:t>Server</a:t>
                  </a:r>
                  <a:endParaRPr lang="en-US" sz="1300" b="1" dirty="0">
                    <a:latin typeface="Calibri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353629" y="4782979"/>
                  <a:ext cx="304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prstClr val="black"/>
                      </a:solidFill>
                      <a:latin typeface="Calibri"/>
                    </a:rPr>
                    <a:t>or</a:t>
                  </a:r>
                  <a:endParaRPr lang="en-US" sz="1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grpSp>
              <p:nvGrpSpPr>
                <p:cNvPr id="151" name="Group 150"/>
                <p:cNvGrpSpPr/>
                <p:nvPr/>
              </p:nvGrpSpPr>
              <p:grpSpPr>
                <a:xfrm>
                  <a:off x="5000675" y="4583401"/>
                  <a:ext cx="1010708" cy="243398"/>
                  <a:chOff x="4593967" y="4731731"/>
                  <a:chExt cx="1010708" cy="243398"/>
                </a:xfrm>
              </p:grpSpPr>
              <p:sp>
                <p:nvSpPr>
                  <p:cNvPr id="147" name="Rounded Rectangle 146"/>
                  <p:cNvSpPr/>
                  <p:nvPr/>
                </p:nvSpPr>
                <p:spPr>
                  <a:xfrm>
                    <a:off x="4593967" y="4736511"/>
                    <a:ext cx="1010708" cy="2338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50" name="Picture 49" descr="https://wiki.jenkins-ci.org/download/attachments/2916393/logo-title.png?version=1&amp;modificationDate=1302753947000"/>
                  <p:cNvPicPr/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4655024" y="4731731"/>
                    <a:ext cx="888595" cy="24339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152" name="Group 151"/>
                <p:cNvGrpSpPr/>
                <p:nvPr/>
              </p:nvGrpSpPr>
              <p:grpSpPr>
                <a:xfrm>
                  <a:off x="5000675" y="5010285"/>
                  <a:ext cx="1010708" cy="233838"/>
                  <a:chOff x="4593967" y="5105294"/>
                  <a:chExt cx="1010708" cy="233838"/>
                </a:xfrm>
              </p:grpSpPr>
              <p:sp>
                <p:nvSpPr>
                  <p:cNvPr id="149" name="Rounded Rectangle 148"/>
                  <p:cNvSpPr/>
                  <p:nvPr/>
                </p:nvSpPr>
                <p:spPr>
                  <a:xfrm>
                    <a:off x="4593967" y="5105294"/>
                    <a:ext cx="1010708" cy="2338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51" name="Picture 8" descr="https://www.atlassian.com/wac/software/bamboo/productLogo/imageBinary/bamboo_logo_landing.png"/>
                  <p:cNvPicPr>
                    <a:picLocks noChangeAspect="1" noChangeArrowheads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4727067" y="5115568"/>
                    <a:ext cx="744508" cy="213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352" name="Group 351"/>
              <p:cNvGrpSpPr/>
              <p:nvPr/>
            </p:nvGrpSpPr>
            <p:grpSpPr>
              <a:xfrm>
                <a:off x="4745993" y="3782863"/>
                <a:ext cx="1407572" cy="511819"/>
                <a:chOff x="4745993" y="3782863"/>
                <a:chExt cx="1407572" cy="511819"/>
              </a:xfrm>
            </p:grpSpPr>
            <p:sp>
              <p:nvSpPr>
                <p:cNvPr id="83" name="Rounded Rectangle 82"/>
                <p:cNvSpPr/>
                <p:nvPr/>
              </p:nvSpPr>
              <p:spPr>
                <a:xfrm>
                  <a:off x="4745993" y="3827321"/>
                  <a:ext cx="1407572" cy="46736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7E5BD"/>
                </a:solidFill>
                <a:ln w="28575"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900" b="1" kern="0" dirty="0">
                    <a:solidFill>
                      <a:srgbClr val="1F497D">
                        <a:lumMod val="60000"/>
                        <a:lumOff val="40000"/>
                        <a:alpha val="45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 flipH="1">
                  <a:off x="5209662" y="3782863"/>
                  <a:ext cx="480235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300" b="1" dirty="0" smtClean="0">
                      <a:solidFill>
                        <a:srgbClr val="0A0A0A"/>
                      </a:solidFill>
                      <a:latin typeface="Calibri"/>
                    </a:rPr>
                    <a:t>SCA</a:t>
                  </a:r>
                  <a:endParaRPr lang="en-US" sz="1300" b="1" dirty="0">
                    <a:solidFill>
                      <a:srgbClr val="0A0A0A"/>
                    </a:solidFill>
                    <a:latin typeface="Calibri"/>
                  </a:endParaRPr>
                </a:p>
              </p:txBody>
            </p:sp>
            <p:grpSp>
              <p:nvGrpSpPr>
                <p:cNvPr id="351" name="Group 350"/>
                <p:cNvGrpSpPr/>
                <p:nvPr/>
              </p:nvGrpSpPr>
              <p:grpSpPr>
                <a:xfrm>
                  <a:off x="4940210" y="4033362"/>
                  <a:ext cx="1019138" cy="233838"/>
                  <a:chOff x="4944426" y="4033362"/>
                  <a:chExt cx="1019138" cy="233838"/>
                </a:xfrm>
              </p:grpSpPr>
              <p:sp>
                <p:nvSpPr>
                  <p:cNvPr id="148" name="Rounded Rectangle 147"/>
                  <p:cNvSpPr/>
                  <p:nvPr/>
                </p:nvSpPr>
                <p:spPr>
                  <a:xfrm>
                    <a:off x="4944426" y="4033362"/>
                    <a:ext cx="1019138" cy="2338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85" name="Picture 2" descr="https://camo.githubusercontent.com/c008717a1d1438f1da3bbe8ea229a0aed7856a21/687474703a2f2f75706c6f61642e77696b696d656469612e6f72672f77696b6970656469612f636f6d6d6f6e732f652f65362f536f6e6172717562652d3438783230302e706e67"/>
                  <p:cNvPicPr>
                    <a:picLocks noChangeAspect="1" noChangeArrowheads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5044289" y="4051952"/>
                    <a:ext cx="819412" cy="1966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cxnSp>
          <p:nvCxnSpPr>
            <p:cNvPr id="362" name="Straight Arrow Connector 361"/>
            <p:cNvCxnSpPr/>
            <p:nvPr/>
          </p:nvCxnSpPr>
          <p:spPr>
            <a:xfrm>
              <a:off x="7316437" y="4377614"/>
              <a:ext cx="379763" cy="0"/>
            </a:xfrm>
            <a:prstGeom prst="straightConnector1">
              <a:avLst/>
            </a:prstGeom>
            <a:ln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Slide Number Placeholder 3"/>
          <p:cNvSpPr txBox="1">
            <a:spLocks/>
          </p:cNvSpPr>
          <p:nvPr/>
        </p:nvSpPr>
        <p:spPr>
          <a:xfrm>
            <a:off x="8915400" y="6705600"/>
            <a:ext cx="228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4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00200" y="762000"/>
            <a:ext cx="7181088" cy="642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 baseline="0">
                <a:solidFill>
                  <a:schemeClr val="bg1"/>
                </a:solidFill>
                <a:latin typeface="Microsoft Sans Serif" pitchFamily="34" charset="0"/>
                <a:ea typeface="+mj-ea"/>
                <a:cs typeface="Microsoft Sans Serif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+mj-ea"/>
                <a:cs typeface="Microsoft Sans Serif" pitchFamily="34" charset="0"/>
              </a:rPr>
              <a:t>Common ALM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Microsoft Sans Serif" pitchFamily="34" charset="0"/>
              </a:rPr>
              <a:t>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+mj-ea"/>
                <a:cs typeface="Microsoft Sans Serif" pitchFamily="34" charset="0"/>
              </a:rPr>
              <a:t>ools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j-ea"/>
              <a:cs typeface="Microsoft Sans Serif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4823"/>
              </p:ext>
            </p:extLst>
          </p:nvPr>
        </p:nvGraphicFramePr>
        <p:xfrm>
          <a:off x="86833" y="1584792"/>
          <a:ext cx="4104167" cy="4998066"/>
        </p:xfrm>
        <a:graphic>
          <a:graphicData uri="http://schemas.openxmlformats.org/drawingml/2006/table">
            <a:tbl>
              <a:tblPr firstRow="1" bandCol="1"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138695"/>
                <a:gridCol w="1423370"/>
                <a:gridCol w="1542102"/>
              </a:tblGrid>
              <a:tr h="2498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Phase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Purpose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Tool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</a:tr>
              <a:tr h="271464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Project 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anagement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0D8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Issue tracking, Release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0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Atlassian Jira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0D8"/>
                    </a:solidFill>
                  </a:tcPr>
                </a:tc>
              </a:tr>
              <a:tr h="5275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Atlassian Jira Agile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0D8"/>
                    </a:solidFill>
                  </a:tcPr>
                </a:tc>
              </a:tr>
              <a:tr h="7990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Requirement 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0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Documentation,</a:t>
                      </a:r>
                    </a:p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Requirements</a:t>
                      </a:r>
                      <a:r>
                        <a:rPr lang="en-US" sz="14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athering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0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Atlassian Confluence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0D8"/>
                    </a:solidFill>
                  </a:tcPr>
                </a:tc>
              </a:tr>
              <a:tr h="380362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Development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0D8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Source 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code versioning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0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SVN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0D8"/>
                    </a:solidFill>
                  </a:tcPr>
                </a:tc>
              </a:tr>
              <a:tr h="271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GIT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0D8"/>
                    </a:solidFill>
                  </a:tcPr>
                </a:tc>
              </a:tr>
              <a:tr h="271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Repository 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management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0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Fisheye-Crucible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0D8"/>
                    </a:solidFill>
                  </a:tcPr>
                </a:tc>
              </a:tr>
              <a:tr h="271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Github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0D8"/>
                    </a:solidFill>
                  </a:tcPr>
                </a:tc>
              </a:tr>
              <a:tr h="274929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6" marR="7086" marT="7086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Bitbucket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0D8"/>
                    </a:solidFill>
                  </a:tcPr>
                </a:tc>
              </a:tr>
              <a:tr h="271464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Testing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0D8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Test 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case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management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0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Zephyr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0D8"/>
                    </a:solidFill>
                  </a:tcPr>
                </a:tc>
              </a:tr>
              <a:tr h="1407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Test Link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0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22502"/>
              </p:ext>
            </p:extLst>
          </p:nvPr>
        </p:nvGraphicFramePr>
        <p:xfrm>
          <a:off x="4324350" y="1591882"/>
          <a:ext cx="4745219" cy="4978470"/>
        </p:xfrm>
        <a:graphic>
          <a:graphicData uri="http://schemas.openxmlformats.org/drawingml/2006/table">
            <a:tbl>
              <a:tblPr firstRow="1" bandCol="1"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095375"/>
                <a:gridCol w="1781175"/>
                <a:gridCol w="1868669"/>
              </a:tblGrid>
              <a:tr h="2446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Phase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94D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Purpose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94D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Tool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94DB"/>
                    </a:solidFill>
                  </a:tcPr>
                </a:tc>
              </a:tr>
              <a:tr h="244659">
                <a:tc rowSpan="1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Continuous Integration </a:t>
                      </a:r>
                      <a:br>
                        <a:rPr lang="en-US" sz="1400" u="none" strike="noStrike" dirty="0" smtClean="0">
                          <a:effectLst/>
                          <a:latin typeface="+mn-lt"/>
                        </a:rPr>
                      </a:b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(CI)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Build 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rocess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Apache ANT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</a:tr>
              <a:tr h="429575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Apache 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Maven (JAVA)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</a:tr>
              <a:tr h="244659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Gulp (JS, LAMP)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</a:tr>
              <a:tr h="244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 testing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PHP-Unit (LAMP)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</a:tr>
              <a:tr h="244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JUnit(JAVA)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</a:tr>
              <a:tr h="244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Mocha (JS)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</a:tr>
              <a:tr h="244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Code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coverage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Clover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</a:tr>
              <a:tr h="244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Cobertura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</a:tr>
              <a:tr h="244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Istanbul(JS)</a:t>
                      </a: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</a:tr>
              <a:tr h="383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Static code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analysis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SonarQube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</a:tr>
              <a:tr h="244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Continuous Integration Server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Jenkins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</a:tr>
              <a:tr h="244659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Bamboo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</a:tr>
              <a:tr h="244659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Binary Repository Manager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Sonatype Nexus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</a:tr>
              <a:tr h="244659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Jfrog Artifactory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</a:tr>
              <a:tr h="244659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DevOps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Configuration 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management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Chef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</a:tr>
              <a:tr h="244659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Ansible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</a:tr>
              <a:tr h="244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Cloud provider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AWS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</a:tr>
              <a:tr h="244659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Containerization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Docker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9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1FF"/>
                    </a:solidFill>
                  </a:tcPr>
                </a:tc>
              </a:tr>
            </a:tbl>
          </a:graphicData>
        </a:graphic>
      </p:graphicFrame>
      <p:sp>
        <p:nvSpPr>
          <p:cNvPr id="10" name="Slide Number Placeholder 3"/>
          <p:cNvSpPr txBox="1">
            <a:spLocks/>
          </p:cNvSpPr>
          <p:nvPr/>
        </p:nvSpPr>
        <p:spPr>
          <a:xfrm>
            <a:off x="8915400" y="6705600"/>
            <a:ext cx="228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0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567822" y="3159468"/>
            <a:ext cx="1493901" cy="1400134"/>
            <a:chOff x="2002601" y="1325278"/>
            <a:chExt cx="1167519" cy="1167519"/>
          </a:xfrm>
        </p:grpSpPr>
        <p:sp>
          <p:nvSpPr>
            <p:cNvPr id="9" name="Rounded Rectangle 8"/>
            <p:cNvSpPr/>
            <p:nvPr/>
          </p:nvSpPr>
          <p:spPr>
            <a:xfrm>
              <a:off x="2002601" y="1325278"/>
              <a:ext cx="1167519" cy="1167519"/>
            </a:xfrm>
            <a:prstGeom prst="roundRect">
              <a:avLst>
                <a:gd name="adj" fmla="val 10000"/>
              </a:avLst>
            </a:prstGeom>
            <a:solidFill>
              <a:srgbClr val="FC841D"/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ALM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implementation</a:t>
              </a:r>
            </a:p>
          </p:txBody>
        </p:sp>
        <p:sp>
          <p:nvSpPr>
            <p:cNvPr id="10" name="Rounded Rectangle 5"/>
            <p:cNvSpPr/>
            <p:nvPr/>
          </p:nvSpPr>
          <p:spPr>
            <a:xfrm>
              <a:off x="2036796" y="1359473"/>
              <a:ext cx="1099129" cy="10991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marR="0" lvl="0" indent="0" defTabSz="9334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171450" marR="0" lvl="1" indent="-171450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171450" marR="0" lvl="1" indent="-171450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62800" y="3687845"/>
            <a:ext cx="179862" cy="215249"/>
            <a:chOff x="3204949" y="1068256"/>
            <a:chExt cx="224889" cy="280538"/>
          </a:xfrm>
        </p:grpSpPr>
        <p:sp>
          <p:nvSpPr>
            <p:cNvPr id="12" name="Right Arrow 11"/>
            <p:cNvSpPr/>
            <p:nvPr/>
          </p:nvSpPr>
          <p:spPr>
            <a:xfrm>
              <a:off x="3204949" y="1068256"/>
              <a:ext cx="224889" cy="28053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F81BD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</p:sp>
        <p:sp>
          <p:nvSpPr>
            <p:cNvPr id="13" name="Right Arrow 7"/>
            <p:cNvSpPr/>
            <p:nvPr/>
          </p:nvSpPr>
          <p:spPr>
            <a:xfrm>
              <a:off x="3204949" y="1124364"/>
              <a:ext cx="157422" cy="1683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533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396784" y="3124201"/>
            <a:ext cx="1554480" cy="1405949"/>
            <a:chOff x="2002600" y="1286235"/>
            <a:chExt cx="1214863" cy="1172367"/>
          </a:xfrm>
        </p:grpSpPr>
        <p:sp>
          <p:nvSpPr>
            <p:cNvPr id="15" name="Rounded Rectangle 14"/>
            <p:cNvSpPr/>
            <p:nvPr/>
          </p:nvSpPr>
          <p:spPr>
            <a:xfrm>
              <a:off x="2002600" y="1286235"/>
              <a:ext cx="1214863" cy="1167518"/>
            </a:xfrm>
            <a:prstGeom prst="roundRect">
              <a:avLst>
                <a:gd name="adj" fmla="val 10000"/>
              </a:avLst>
            </a:prstGeom>
            <a:solidFill>
              <a:srgbClr val="0075B0"/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txBody>
            <a:bodyPr t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Post implementation support and audits</a:t>
              </a:r>
            </a:p>
          </p:txBody>
        </p:sp>
        <p:sp>
          <p:nvSpPr>
            <p:cNvPr id="16" name="Rounded Rectangle 5"/>
            <p:cNvSpPr/>
            <p:nvPr/>
          </p:nvSpPr>
          <p:spPr>
            <a:xfrm>
              <a:off x="2036796" y="1359473"/>
              <a:ext cx="1099129" cy="10991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171450" marR="0" lvl="1" indent="-171450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6573" y="3706219"/>
            <a:ext cx="179862" cy="215249"/>
            <a:chOff x="3204949" y="1068256"/>
            <a:chExt cx="224889" cy="280538"/>
          </a:xfrm>
        </p:grpSpPr>
        <p:sp>
          <p:nvSpPr>
            <p:cNvPr id="18" name="Right Arrow 17"/>
            <p:cNvSpPr/>
            <p:nvPr/>
          </p:nvSpPr>
          <p:spPr>
            <a:xfrm>
              <a:off x="3204949" y="1068256"/>
              <a:ext cx="224889" cy="28053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F81BD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</p:sp>
        <p:sp>
          <p:nvSpPr>
            <p:cNvPr id="19" name="Right Arrow 7"/>
            <p:cNvSpPr/>
            <p:nvPr/>
          </p:nvSpPr>
          <p:spPr>
            <a:xfrm>
              <a:off x="3204949" y="1124364"/>
              <a:ext cx="157422" cy="1683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533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062763" y="3159913"/>
            <a:ext cx="1493901" cy="1400134"/>
            <a:chOff x="2002601" y="1325278"/>
            <a:chExt cx="1167519" cy="1167519"/>
          </a:xfrm>
        </p:grpSpPr>
        <p:sp>
          <p:nvSpPr>
            <p:cNvPr id="21" name="Rounded Rectangle 20"/>
            <p:cNvSpPr/>
            <p:nvPr/>
          </p:nvSpPr>
          <p:spPr>
            <a:xfrm>
              <a:off x="2002601" y="1325278"/>
              <a:ext cx="1167519" cy="1167519"/>
            </a:xfrm>
            <a:prstGeom prst="roundRect">
              <a:avLst>
                <a:gd name="adj" fmla="val 10000"/>
              </a:avLst>
            </a:prstGeom>
            <a:solidFill>
              <a:srgbClr val="B6D404"/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ALM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gap assessment</a:t>
              </a:r>
            </a:p>
          </p:txBody>
        </p:sp>
        <p:sp>
          <p:nvSpPr>
            <p:cNvPr id="22" name="Rounded Rectangle 5"/>
            <p:cNvSpPr/>
            <p:nvPr/>
          </p:nvSpPr>
          <p:spPr>
            <a:xfrm>
              <a:off x="2036796" y="1359473"/>
              <a:ext cx="1099129" cy="10991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marR="0" lvl="0" indent="0" defTabSz="9334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334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334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171450" marR="0" lvl="1" indent="-171450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171450" marR="0" lvl="1" indent="-171450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11655" y="3682836"/>
            <a:ext cx="179862" cy="215249"/>
            <a:chOff x="3204949" y="1068256"/>
            <a:chExt cx="224889" cy="280538"/>
          </a:xfrm>
        </p:grpSpPr>
        <p:sp>
          <p:nvSpPr>
            <p:cNvPr id="24" name="Right Arrow 23"/>
            <p:cNvSpPr/>
            <p:nvPr/>
          </p:nvSpPr>
          <p:spPr>
            <a:xfrm>
              <a:off x="3204949" y="1068256"/>
              <a:ext cx="224889" cy="28053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F81BD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</p:sp>
        <p:sp>
          <p:nvSpPr>
            <p:cNvPr id="25" name="Right Arrow 7"/>
            <p:cNvSpPr/>
            <p:nvPr/>
          </p:nvSpPr>
          <p:spPr>
            <a:xfrm>
              <a:off x="3204949" y="1124364"/>
              <a:ext cx="157422" cy="1683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533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5173" y="3168598"/>
            <a:ext cx="1493901" cy="1400134"/>
            <a:chOff x="2002601" y="1325278"/>
            <a:chExt cx="1167519" cy="1167519"/>
          </a:xfrm>
        </p:grpSpPr>
        <p:sp>
          <p:nvSpPr>
            <p:cNvPr id="27" name="Rounded Rectangle 26"/>
            <p:cNvSpPr/>
            <p:nvPr/>
          </p:nvSpPr>
          <p:spPr>
            <a:xfrm>
              <a:off x="2002601" y="1325278"/>
              <a:ext cx="1167519" cy="1167519"/>
            </a:xfrm>
            <a:prstGeom prst="roundRect">
              <a:avLst>
                <a:gd name="adj" fmla="val 10000"/>
              </a:avLst>
            </a:prstGeom>
            <a:solidFill>
              <a:srgbClr val="EA5559"/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ALM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awareness </a:t>
              </a:r>
            </a:p>
          </p:txBody>
        </p:sp>
        <p:sp>
          <p:nvSpPr>
            <p:cNvPr id="28" name="Rounded Rectangle 5"/>
            <p:cNvSpPr/>
            <p:nvPr/>
          </p:nvSpPr>
          <p:spPr>
            <a:xfrm>
              <a:off x="2036796" y="1359473"/>
              <a:ext cx="1099129" cy="10991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marR="0" lvl="0" indent="0" defTabSz="9334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171450" marR="0" lvl="1" indent="-171450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171450" marR="0" lvl="1" indent="-171450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95798" y="3156099"/>
            <a:ext cx="1493901" cy="1400134"/>
            <a:chOff x="2002601" y="1325278"/>
            <a:chExt cx="1167519" cy="1167519"/>
          </a:xfrm>
        </p:grpSpPr>
        <p:sp>
          <p:nvSpPr>
            <p:cNvPr id="30" name="Rounded Rectangle 29"/>
            <p:cNvSpPr/>
            <p:nvPr/>
          </p:nvSpPr>
          <p:spPr>
            <a:xfrm>
              <a:off x="2002601" y="1325278"/>
              <a:ext cx="1167519" cy="1167519"/>
            </a:xfrm>
            <a:prstGeom prst="roundRect">
              <a:avLst>
                <a:gd name="adj" fmla="val 10000"/>
              </a:avLst>
            </a:prstGeom>
            <a:solidFill>
              <a:srgbClr val="0494DB"/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ALM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solution proposal</a:t>
              </a:r>
            </a:p>
          </p:txBody>
        </p:sp>
        <p:sp>
          <p:nvSpPr>
            <p:cNvPr id="31" name="Rounded Rectangle 5"/>
            <p:cNvSpPr/>
            <p:nvPr/>
          </p:nvSpPr>
          <p:spPr>
            <a:xfrm>
              <a:off x="2036796" y="1359473"/>
              <a:ext cx="1099129" cy="10991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marR="0" lvl="0" indent="0" defTabSz="9334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171450" marR="0" lvl="1" indent="-171450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171450" marR="0" lvl="1" indent="-171450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594966" y="3696722"/>
            <a:ext cx="179862" cy="215249"/>
            <a:chOff x="3204949" y="1068256"/>
            <a:chExt cx="224889" cy="280538"/>
          </a:xfrm>
        </p:grpSpPr>
        <p:sp>
          <p:nvSpPr>
            <p:cNvPr id="33" name="Right Arrow 32"/>
            <p:cNvSpPr/>
            <p:nvPr/>
          </p:nvSpPr>
          <p:spPr>
            <a:xfrm>
              <a:off x="3204949" y="1068256"/>
              <a:ext cx="224889" cy="28053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F81BD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</p:sp>
        <p:sp>
          <p:nvSpPr>
            <p:cNvPr id="34" name="Right Arrow 7"/>
            <p:cNvSpPr/>
            <p:nvPr/>
          </p:nvSpPr>
          <p:spPr>
            <a:xfrm>
              <a:off x="3204949" y="1124364"/>
              <a:ext cx="157422" cy="1683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533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2057400" y="4302469"/>
            <a:ext cx="1699433" cy="1142999"/>
          </a:xfrm>
          <a:prstGeom prst="roundRect">
            <a:avLst>
              <a:gd name="adj" fmla="val 10000"/>
            </a:avLst>
          </a:prstGeom>
          <a:solidFill>
            <a:sysClr val="window" lastClr="FFFFFF"/>
          </a:solidFill>
          <a:ln w="25400" cap="flat" cmpd="sng" algn="ctr">
            <a:solidFill>
              <a:srgbClr val="8064A2"/>
            </a:solidFill>
            <a:prstDash val="solid"/>
          </a:ln>
          <a:effectLst>
            <a:softEdge rad="63500"/>
          </a:effectLst>
        </p:spPr>
        <p:txBody>
          <a:bodyPr lIns="0" rIns="0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Understand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workflow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Analyze gaps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Identify RnD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or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POC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790435" y="4287992"/>
            <a:ext cx="1493901" cy="1503798"/>
          </a:xfrm>
          <a:prstGeom prst="roundRect">
            <a:avLst>
              <a:gd name="adj" fmla="val 10000"/>
            </a:avLst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>
            <a:softEdge rad="63500"/>
          </a:effectLst>
        </p:spPr>
        <p:txBody>
          <a:bodyPr lIns="0" rIns="0"/>
          <a:lstStyle/>
          <a:p>
            <a:pPr marL="171450" marR="0" lvl="0" indent="-1714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Recommend end-to-end solution with integration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68861" y="4287403"/>
            <a:ext cx="1556754" cy="1503797"/>
          </a:xfrm>
          <a:prstGeom prst="roundRect">
            <a:avLst>
              <a:gd name="adj" fmla="val 10000"/>
            </a:avLst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>
            <a:softEdge rad="63500"/>
          </a:effectLst>
        </p:spPr>
        <p:txBody>
          <a:bodyPr lIns="0" rIns="0"/>
          <a:lstStyle/>
          <a:p>
            <a:pPr marL="171450" marR="0" lvl="0" indent="-1714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ALM presentation</a:t>
            </a:r>
          </a:p>
          <a:p>
            <a:pPr marL="171450" marR="0" lvl="0" indent="-1714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ALM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demo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stakeholders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562458" y="4302469"/>
            <a:ext cx="1465035" cy="1496412"/>
          </a:xfrm>
          <a:prstGeom prst="roundRect">
            <a:avLst>
              <a:gd name="adj" fmla="val 10000"/>
            </a:avLst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softEdge rad="63500"/>
          </a:effectLst>
        </p:spPr>
        <p:txBody>
          <a:bodyPr lIns="0" rIns="0"/>
          <a:lstStyle/>
          <a:p>
            <a:pPr marL="171450" marR="0" lvl="0" indent="-1714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Implementation</a:t>
            </a:r>
          </a:p>
          <a:p>
            <a:pPr marL="171450" marR="0" lvl="0" indent="-1714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Training to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team</a:t>
            </a:r>
          </a:p>
          <a:p>
            <a:pPr marL="171450" marR="0" lvl="0" indent="-1714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Handholding</a:t>
            </a:r>
          </a:p>
          <a:p>
            <a:pPr marL="171450" marR="0" lvl="0" indent="-1714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Sign-off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391400" y="4302468"/>
            <a:ext cx="1752600" cy="1496413"/>
          </a:xfrm>
          <a:prstGeom prst="roundRect">
            <a:avLst>
              <a:gd name="adj" fmla="val 10000"/>
            </a:avLst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>
            <a:softEdge rad="63500"/>
          </a:effectLst>
        </p:spPr>
        <p:txBody>
          <a:bodyPr lIns="0" rIns="0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Gathering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reports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Support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427" y="5762625"/>
            <a:ext cx="6652173" cy="457200"/>
          </a:xfrm>
          <a:prstGeom prst="rect">
            <a:avLst/>
          </a:prstGeom>
          <a:solidFill>
            <a:srgbClr val="95CE81"/>
          </a:solidFill>
          <a:ln w="9525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kern="0" dirty="0" smtClean="0">
                <a:solidFill>
                  <a:schemeClr val="bg1"/>
                </a:solidFill>
                <a:latin typeface="Calibri"/>
              </a:rPr>
              <a:t>Stakeholders-the Delivery </a:t>
            </a:r>
            <a:r>
              <a:rPr lang="en-US" sz="1600" b="1" kern="0" dirty="0">
                <a:solidFill>
                  <a:schemeClr val="bg1"/>
                </a:solidFill>
                <a:latin typeface="Calibri"/>
              </a:rPr>
              <a:t>team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781800" y="5762625"/>
            <a:ext cx="2286000" cy="457200"/>
          </a:xfrm>
          <a:prstGeom prst="rect">
            <a:avLst/>
          </a:prstGeom>
          <a:solidFill>
            <a:srgbClr val="0095DA"/>
          </a:soli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kern="0" dirty="0" smtClean="0">
                <a:solidFill>
                  <a:schemeClr val="bg1"/>
                </a:solidFill>
                <a:latin typeface="Calibri"/>
              </a:rPr>
              <a:t>Stakeholders-the ALM </a:t>
            </a:r>
            <a:r>
              <a:rPr lang="en-US" sz="1600" b="1" kern="0" dirty="0">
                <a:solidFill>
                  <a:schemeClr val="bg1"/>
                </a:solidFill>
                <a:latin typeface="Calibri"/>
              </a:rPr>
              <a:t>team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428" y="1924050"/>
            <a:ext cx="6583680" cy="457200"/>
          </a:xfrm>
          <a:prstGeom prst="rect">
            <a:avLst/>
          </a:prstGeom>
          <a:solidFill>
            <a:srgbClr val="0095DA"/>
          </a:soli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Ownership – The ALM team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705297" y="1924051"/>
            <a:ext cx="2333929" cy="457200"/>
          </a:xfrm>
          <a:prstGeom prst="rect">
            <a:avLst/>
          </a:prstGeom>
          <a:solidFill>
            <a:srgbClr val="95CE81"/>
          </a:solidFill>
          <a:ln w="9525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kern="0" dirty="0">
                <a:solidFill>
                  <a:schemeClr val="bg1"/>
                </a:solidFill>
                <a:latin typeface="Calibri"/>
              </a:rPr>
              <a:t>Ownership </a:t>
            </a:r>
            <a:r>
              <a:rPr lang="en-US" sz="1600" b="1" kern="0" dirty="0" smtClean="0">
                <a:solidFill>
                  <a:schemeClr val="bg1"/>
                </a:solidFill>
                <a:latin typeface="Calibri"/>
              </a:rPr>
              <a:t>– The Delivery team</a:t>
            </a:r>
            <a:endParaRPr lang="en-US" sz="1600" b="1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571338" y="2733656"/>
            <a:ext cx="838200" cy="3289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  <p:txBody>
          <a:bodyPr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week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7497730" y="2733656"/>
            <a:ext cx="1343166" cy="3289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  <p:txBody>
          <a:bodyPr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prstClr val="white"/>
                </a:solidFill>
                <a:latin typeface="Calibri"/>
              </a:rPr>
              <a:t>1 week - ongoing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5895672" y="2733656"/>
            <a:ext cx="838200" cy="3289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  <p:txBody>
          <a:bodyPr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prstClr val="white"/>
                </a:solidFill>
                <a:latin typeface="Calibri"/>
              </a:rPr>
              <a:t>5-6 weeks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4123981" y="2733656"/>
            <a:ext cx="838200" cy="3289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  <p:txBody>
          <a:bodyPr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prstClr val="white"/>
                </a:solidFill>
                <a:latin typeface="Calibri"/>
              </a:rPr>
              <a:t>2-3 weeks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2344591" y="2733656"/>
            <a:ext cx="838200" cy="3289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  <p:txBody>
          <a:bodyPr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prstClr val="white"/>
                </a:solidFill>
                <a:latin typeface="Calibri"/>
              </a:rPr>
              <a:t>2-3 weeks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 baseline="0">
                <a:solidFill>
                  <a:schemeClr val="bg1"/>
                </a:solidFill>
                <a:latin typeface="Microsoft Sans Serif" pitchFamily="34" charset="0"/>
                <a:ea typeface="+mj-ea"/>
                <a:cs typeface="Microsoft Sans Serif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ALM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mplementation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stages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50" name="Slide Number Placeholder 3"/>
          <p:cNvSpPr txBox="1">
            <a:spLocks/>
          </p:cNvSpPr>
          <p:nvPr/>
        </p:nvSpPr>
        <p:spPr>
          <a:xfrm>
            <a:off x="8915400" y="6705600"/>
            <a:ext cx="228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97" y="3086975"/>
            <a:ext cx="2779699" cy="247996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111230" y="1483171"/>
            <a:ext cx="10037937" cy="338554"/>
          </a:xfrm>
          <a:prstGeom prst="rect">
            <a:avLst/>
          </a:prstGeom>
          <a:noFill/>
        </p:spPr>
        <p:txBody>
          <a:bodyPr wrap="square" lIns="274320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n-lt"/>
              </a:rPr>
              <a:t>Docker is a p</a:t>
            </a:r>
            <a:r>
              <a:rPr lang="en-US" sz="1600" dirty="0" smtClean="0">
                <a:latin typeface="+mn-lt"/>
              </a:rPr>
              <a:t>latform </a:t>
            </a:r>
            <a:r>
              <a:rPr lang="en-US" sz="1600" dirty="0">
                <a:latin typeface="+mn-lt"/>
              </a:rPr>
              <a:t>for developers </a:t>
            </a:r>
            <a:r>
              <a:rPr lang="en-US" sz="1600" dirty="0" smtClean="0">
                <a:latin typeface="+mn-lt"/>
              </a:rPr>
              <a:t>and sys-admins </a:t>
            </a:r>
            <a:r>
              <a:rPr lang="en-US" sz="1600" dirty="0">
                <a:latin typeface="+mn-lt"/>
              </a:rPr>
              <a:t>to build, </a:t>
            </a:r>
            <a:r>
              <a:rPr lang="en-US" sz="1600" dirty="0" smtClean="0">
                <a:latin typeface="+mn-lt"/>
              </a:rPr>
              <a:t>ship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,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and run </a:t>
            </a:r>
            <a:r>
              <a:rPr lang="en-US" sz="1600" dirty="0" smtClean="0">
                <a:latin typeface="+mn-lt"/>
              </a:rPr>
              <a:t>distributed applications </a:t>
            </a:r>
            <a:r>
              <a:rPr lang="en-US" sz="1600" dirty="0">
                <a:latin typeface="+mn-lt"/>
              </a:rPr>
              <a:t>anywhere.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Docker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ecosystem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 for DevOps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Slide Number Placeholder 3"/>
          <p:cNvSpPr txBox="1">
            <a:spLocks/>
          </p:cNvSpPr>
          <p:nvPr/>
        </p:nvSpPr>
        <p:spPr>
          <a:xfrm>
            <a:off x="8942857" y="6706705"/>
            <a:ext cx="228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6839769" y="1932084"/>
            <a:ext cx="1517904" cy="1236792"/>
            <a:chOff x="6839769" y="1932084"/>
            <a:chExt cx="1517904" cy="1236792"/>
          </a:xfrm>
        </p:grpSpPr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6839769" y="1943580"/>
              <a:ext cx="1517904" cy="12252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292608">
              <a:spAutoFit/>
            </a:bodyPr>
            <a:lstStyle>
              <a:defPPr>
                <a:defRPr lang="en-US"/>
              </a:defPPr>
              <a:lvl1pPr marL="171450" indent="-171450">
                <a:spcAft>
                  <a:spcPts val="200"/>
                </a:spcAft>
                <a:buClr>
                  <a:schemeClr val="tx1">
                    <a:lumMod val="50000"/>
                    <a:lumOff val="50000"/>
                  </a:schemeClr>
                </a:buClr>
                <a:buFont typeface="Arial" pitchFamily="34" charset="0"/>
                <a:buChar char="•"/>
                <a:defRPr sz="140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ea typeface="Segoe UI" pitchFamily="34" charset="0"/>
                  <a:cs typeface="Segoe UI" pitchFamily="34" charset="0"/>
                </a:defRPr>
              </a:lvl1pPr>
            </a:lstStyle>
            <a:p>
              <a:endParaRPr lang="en-US" sz="1300" dirty="0"/>
            </a:p>
            <a:p>
              <a:r>
                <a:rPr lang="en-US" sz="1300" dirty="0"/>
                <a:t>Rancher</a:t>
              </a:r>
            </a:p>
            <a:p>
              <a:r>
                <a:rPr lang="en-US" sz="1300" dirty="0"/>
                <a:t>IBM Bluemix</a:t>
              </a:r>
            </a:p>
          </p:txBody>
        </p:sp>
        <p:sp>
          <p:nvSpPr>
            <p:cNvPr id="46" name="TextBox 3"/>
            <p:cNvSpPr txBox="1">
              <a:spLocks noChangeArrowheads="1"/>
            </p:cNvSpPr>
            <p:nvPr/>
          </p:nvSpPr>
          <p:spPr bwMode="auto">
            <a:xfrm>
              <a:off x="6839769" y="1932084"/>
              <a:ext cx="1517904" cy="307777"/>
            </a:xfrm>
            <a:prstGeom prst="rect">
              <a:avLst/>
            </a:prstGeom>
            <a:solidFill>
              <a:srgbClr val="0494DB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b="1" dirty="0">
                  <a:solidFill>
                    <a:prstClr val="white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Docker – CAAS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080738" y="1943581"/>
            <a:ext cx="1554480" cy="1229054"/>
            <a:chOff x="1080738" y="1943581"/>
            <a:chExt cx="1554480" cy="1229054"/>
          </a:xfrm>
        </p:grpSpPr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>
              <a:off x="1080738" y="1943581"/>
              <a:ext cx="1554480" cy="12290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73152">
              <a:spAutoFit/>
            </a:bodyPr>
            <a:lstStyle>
              <a:defPPr>
                <a:defRPr lang="en-US"/>
              </a:defPPr>
              <a:lvl1pPr marL="171450" indent="-171450">
                <a:spcAft>
                  <a:spcPts val="200"/>
                </a:spcAft>
                <a:buClr>
                  <a:srgbClr val="9BBB59"/>
                </a:buClr>
                <a:buFont typeface="Arial" pitchFamily="34" charset="0"/>
                <a:buChar char="•"/>
                <a:defRPr sz="10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endParaRPr lang="en-US" sz="1400" dirty="0">
                <a:latin typeface="+mj-lt"/>
              </a:endParaRP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sz="1300" dirty="0">
                  <a:latin typeface="+mj-lt"/>
                </a:rPr>
                <a:t>Machine</a:t>
              </a: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sz="1300" dirty="0">
                  <a:latin typeface="+mj-lt"/>
                </a:rPr>
                <a:t>Engine</a:t>
              </a: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sz="1300" dirty="0">
                  <a:latin typeface="+mj-lt"/>
                </a:rPr>
                <a:t>Compose </a:t>
              </a: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sz="1300" dirty="0">
                  <a:latin typeface="+mj-lt"/>
                </a:rPr>
                <a:t>Swarm</a:t>
              </a:r>
            </a:p>
          </p:txBody>
        </p:sp>
        <p:sp>
          <p:nvSpPr>
            <p:cNvPr id="50" name="TextBox 3"/>
            <p:cNvSpPr txBox="1">
              <a:spLocks noChangeArrowheads="1"/>
            </p:cNvSpPr>
            <p:nvPr/>
          </p:nvSpPr>
          <p:spPr bwMode="auto">
            <a:xfrm>
              <a:off x="1080738" y="1943581"/>
              <a:ext cx="1554480" cy="307777"/>
            </a:xfrm>
            <a:prstGeom prst="rect">
              <a:avLst/>
            </a:prstGeom>
            <a:solidFill>
              <a:srgbClr val="0494DB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b="1" dirty="0">
                  <a:solidFill>
                    <a:prstClr val="white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Docker </a:t>
              </a:r>
              <a:r>
                <a:rPr lang="en-US" sz="1400" b="1" dirty="0" smtClean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t</a:t>
              </a:r>
              <a:r>
                <a:rPr lang="en-US" sz="1400" b="1" dirty="0" smtClean="0">
                  <a:solidFill>
                    <a:prstClr val="white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ools</a:t>
              </a:r>
              <a:endParaRPr lang="en-US" sz="1400" b="1" dirty="0">
                <a:solidFill>
                  <a:prstClr val="white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728272" y="1932084"/>
            <a:ext cx="2194560" cy="1236792"/>
            <a:chOff x="2603421" y="1932084"/>
            <a:chExt cx="2194560" cy="1236792"/>
          </a:xfrm>
        </p:grpSpPr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2603421" y="1943580"/>
              <a:ext cx="2194560" cy="12252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82880">
              <a:spAutoFit/>
            </a:bodyPr>
            <a:lstStyle>
              <a:defPPr>
                <a:defRPr lang="en-US"/>
              </a:defPPr>
              <a:lvl1pPr marL="171450" indent="-171450">
                <a:spcAft>
                  <a:spcPts val="200"/>
                </a:spcAft>
                <a:buClr>
                  <a:schemeClr val="tx1">
                    <a:lumMod val="50000"/>
                    <a:lumOff val="50000"/>
                  </a:schemeClr>
                </a:buClr>
                <a:buFont typeface="Arial" pitchFamily="34" charset="0"/>
                <a:buChar char="•"/>
                <a:defRPr sz="140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ea typeface="Segoe UI" pitchFamily="34" charset="0"/>
                  <a:cs typeface="Segoe UI" pitchFamily="34" charset="0"/>
                </a:defRPr>
              </a:lvl1pPr>
            </a:lstStyle>
            <a:p>
              <a:endParaRPr lang="en-US" sz="1300" dirty="0" smtClean="0"/>
            </a:p>
            <a:p>
              <a:r>
                <a:rPr lang="en-US" sz="1300" dirty="0" smtClean="0"/>
                <a:t>Swarm</a:t>
              </a:r>
              <a:endParaRPr lang="en-US" sz="1300" dirty="0"/>
            </a:p>
            <a:p>
              <a:r>
                <a:rPr lang="en-US" sz="1300" dirty="0"/>
                <a:t>Mesos</a:t>
              </a:r>
            </a:p>
            <a:p>
              <a:r>
                <a:rPr lang="en-US" sz="1300" dirty="0"/>
                <a:t>Kubernetes</a:t>
              </a:r>
            </a:p>
          </p:txBody>
        </p:sp>
        <p:sp>
          <p:nvSpPr>
            <p:cNvPr id="53" name="TextBox 3"/>
            <p:cNvSpPr txBox="1">
              <a:spLocks noChangeArrowheads="1"/>
            </p:cNvSpPr>
            <p:nvPr/>
          </p:nvSpPr>
          <p:spPr bwMode="auto">
            <a:xfrm>
              <a:off x="2603421" y="1932084"/>
              <a:ext cx="2194560" cy="307777"/>
            </a:xfrm>
            <a:prstGeom prst="rect">
              <a:avLst/>
            </a:prstGeom>
            <a:solidFill>
              <a:srgbClr val="0494DB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Calibri"/>
                </a:rPr>
                <a:t>Docker Orchestration </a:t>
              </a:r>
              <a:r>
                <a:rPr lang="en-US" sz="1400" b="1" kern="0" dirty="0" smtClean="0">
                  <a:solidFill>
                    <a:schemeClr val="bg1"/>
                  </a:solidFill>
                  <a:latin typeface="Calibri"/>
                </a:rPr>
                <a:t>t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Calibri"/>
                </a:rPr>
                <a:t>ools</a:t>
              </a:r>
              <a:endParaRPr lang="en-US" sz="14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929344" y="1932084"/>
            <a:ext cx="1903912" cy="1236794"/>
            <a:chOff x="4866918" y="1932084"/>
            <a:chExt cx="1903912" cy="1236794"/>
          </a:xfrm>
        </p:grpSpPr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4953460" y="1943582"/>
              <a:ext cx="1728216" cy="12252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82880">
              <a:spAutoFit/>
            </a:bodyPr>
            <a:lstStyle>
              <a:defPPr>
                <a:defRPr lang="en-US"/>
              </a:defPPr>
              <a:lvl1pPr marL="171450" indent="-171450">
                <a:spcAft>
                  <a:spcPts val="200"/>
                </a:spcAft>
                <a:buClr>
                  <a:schemeClr val="tx1">
                    <a:lumMod val="50000"/>
                    <a:lumOff val="50000"/>
                  </a:schemeClr>
                </a:buClr>
                <a:buFont typeface="Arial" pitchFamily="34" charset="0"/>
                <a:buChar char="•"/>
                <a:defRPr sz="140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ea typeface="Segoe UI" pitchFamily="34" charset="0"/>
                  <a:cs typeface="Segoe UI" pitchFamily="34" charset="0"/>
                </a:defRPr>
              </a:lvl1pPr>
            </a:lstStyle>
            <a:p>
              <a:endParaRPr lang="en-US" sz="1300" dirty="0"/>
            </a:p>
            <a:p>
              <a:r>
                <a:rPr lang="en-US" sz="1300" dirty="0"/>
                <a:t>Marathon</a:t>
              </a:r>
            </a:p>
            <a:p>
              <a:r>
                <a:rPr lang="en-US" sz="1300" dirty="0"/>
                <a:t>Chronos </a:t>
              </a:r>
            </a:p>
            <a:p>
              <a:r>
                <a:rPr lang="en-US" sz="1300" dirty="0"/>
                <a:t>Jenkins</a:t>
              </a:r>
            </a:p>
            <a:p>
              <a:endParaRPr lang="en-US" sz="1300" dirty="0"/>
            </a:p>
          </p:txBody>
        </p:sp>
        <p:sp>
          <p:nvSpPr>
            <p:cNvPr id="56" name="TextBox 3"/>
            <p:cNvSpPr txBox="1">
              <a:spLocks noChangeArrowheads="1"/>
            </p:cNvSpPr>
            <p:nvPr/>
          </p:nvSpPr>
          <p:spPr bwMode="auto">
            <a:xfrm>
              <a:off x="4866918" y="1932084"/>
              <a:ext cx="1903912" cy="307777"/>
            </a:xfrm>
            <a:prstGeom prst="rect">
              <a:avLst/>
            </a:prstGeom>
            <a:solidFill>
              <a:srgbClr val="0494DB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b="1" dirty="0">
                  <a:solidFill>
                    <a:prstClr val="white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Scheduler </a:t>
              </a:r>
              <a:r>
                <a:rPr lang="en-US" sz="1400" b="1" dirty="0" smtClean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and</a:t>
              </a:r>
              <a:r>
                <a:rPr lang="en-US" sz="1400" b="1" dirty="0" smtClean="0">
                  <a:solidFill>
                    <a:srgbClr val="FF0000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Executor</a:t>
              </a:r>
              <a:endParaRPr lang="en-US" sz="1400" b="1" dirty="0">
                <a:solidFill>
                  <a:prstClr val="white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80738" y="3283550"/>
            <a:ext cx="1554480" cy="2103120"/>
            <a:chOff x="1080738" y="3338415"/>
            <a:chExt cx="1554480" cy="2011680"/>
          </a:xfrm>
        </p:grpSpPr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1080738" y="3338415"/>
              <a:ext cx="1554480" cy="20116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457200">
              <a:spAutoFit/>
            </a:bodyPr>
            <a:lstStyle>
              <a:defPPr>
                <a:defRPr lang="en-US"/>
              </a:defPPr>
              <a:lvl1pPr marL="171450" indent="-171450">
                <a:spcAft>
                  <a:spcPts val="200"/>
                </a:spcAft>
                <a:buClr>
                  <a:srgbClr val="9BBB59"/>
                </a:buClr>
                <a:buFont typeface="Arial" pitchFamily="34" charset="0"/>
                <a:buChar char="•"/>
                <a:defRPr sz="10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endParaRPr lang="en-US" sz="1300" dirty="0" smtClean="0">
                <a:latin typeface="+mj-lt"/>
              </a:endParaRP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endParaRPr lang="en-US" sz="1300" dirty="0" smtClean="0">
                <a:latin typeface="+mj-lt"/>
              </a:endParaRP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sz="1300" dirty="0" smtClean="0">
                  <a:latin typeface="+mj-lt"/>
                </a:rPr>
                <a:t>Docker </a:t>
              </a:r>
              <a:r>
                <a:rPr lang="en-US" sz="1300" dirty="0">
                  <a:latin typeface="+mj-lt"/>
                </a:rPr>
                <a:t>Hub</a:t>
              </a: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sz="1300" dirty="0">
                  <a:latin typeface="+mj-lt"/>
                </a:rPr>
                <a:t>AWS ECR</a:t>
              </a:r>
            </a:p>
          </p:txBody>
        </p:sp>
        <p:sp>
          <p:nvSpPr>
            <p:cNvPr id="63" name="TextBox 3"/>
            <p:cNvSpPr txBox="1">
              <a:spLocks noChangeArrowheads="1"/>
            </p:cNvSpPr>
            <p:nvPr/>
          </p:nvSpPr>
          <p:spPr bwMode="auto">
            <a:xfrm>
              <a:off x="1080738" y="3338417"/>
              <a:ext cx="1554480" cy="294395"/>
            </a:xfrm>
            <a:prstGeom prst="rect">
              <a:avLst/>
            </a:prstGeom>
            <a:solidFill>
              <a:srgbClr val="0494DB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b="1" dirty="0">
                  <a:solidFill>
                    <a:prstClr val="white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Docker </a:t>
              </a:r>
              <a:r>
                <a:rPr lang="en-US" sz="1400" b="1" dirty="0" smtClean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r</a:t>
              </a:r>
              <a:r>
                <a:rPr lang="en-US" sz="1400" b="1" dirty="0" smtClean="0">
                  <a:solidFill>
                    <a:prstClr val="white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egistry</a:t>
              </a:r>
              <a:endParaRPr lang="en-US" sz="1400" b="1" dirty="0">
                <a:solidFill>
                  <a:prstClr val="white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080739" y="5506291"/>
            <a:ext cx="1554480" cy="996696"/>
            <a:chOff x="1080739" y="5506291"/>
            <a:chExt cx="1554480" cy="996696"/>
          </a:xfrm>
        </p:grpSpPr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1080739" y="5506291"/>
              <a:ext cx="1554480" cy="9966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320040">
              <a:spAutoFit/>
            </a:bodyPr>
            <a:lstStyle>
              <a:defPPr>
                <a:defRPr lang="en-US"/>
              </a:defPPr>
              <a:lvl1pPr marL="171450" indent="-171450">
                <a:spcAft>
                  <a:spcPts val="200"/>
                </a:spcAft>
                <a:buClr>
                  <a:srgbClr val="9BBB59"/>
                </a:buClr>
                <a:buFont typeface="Arial" pitchFamily="34" charset="0"/>
                <a:buChar char="•"/>
                <a:defRPr sz="10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endParaRPr lang="en-US" sz="1300" dirty="0" smtClean="0">
                <a:latin typeface="+mj-lt"/>
              </a:endParaRP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sz="1300" dirty="0" smtClean="0">
                  <a:latin typeface="+mj-lt"/>
                </a:rPr>
                <a:t>Weave</a:t>
              </a:r>
              <a:endParaRPr lang="en-US" sz="1300" dirty="0">
                <a:latin typeface="+mj-lt"/>
              </a:endParaRPr>
            </a:p>
          </p:txBody>
        </p:sp>
        <p:sp>
          <p:nvSpPr>
            <p:cNvPr id="68" name="TextBox 3"/>
            <p:cNvSpPr txBox="1">
              <a:spLocks noChangeArrowheads="1"/>
            </p:cNvSpPr>
            <p:nvPr/>
          </p:nvSpPr>
          <p:spPr bwMode="auto">
            <a:xfrm>
              <a:off x="1080739" y="5506294"/>
              <a:ext cx="1554480" cy="307777"/>
            </a:xfrm>
            <a:prstGeom prst="rect">
              <a:avLst/>
            </a:prstGeom>
            <a:solidFill>
              <a:srgbClr val="0494DB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Calibri"/>
                </a:rPr>
                <a:t>Docker networking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024800" y="5506293"/>
            <a:ext cx="1517904" cy="997196"/>
            <a:chOff x="3000416" y="5506293"/>
            <a:chExt cx="1517904" cy="997196"/>
          </a:xfrm>
        </p:grpSpPr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000416" y="5506293"/>
              <a:ext cx="1517904" cy="9971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73152">
              <a:spAutoFit/>
            </a:bodyPr>
            <a:lstStyle>
              <a:defPPr>
                <a:defRPr lang="en-US"/>
              </a:defPPr>
              <a:lvl1pPr marL="171450" indent="-171450">
                <a:spcAft>
                  <a:spcPts val="200"/>
                </a:spcAft>
                <a:buClr>
                  <a:srgbClr val="9BBB59"/>
                </a:buClr>
                <a:buFont typeface="Arial" pitchFamily="34" charset="0"/>
                <a:buChar char="•"/>
                <a:defRPr sz="10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endParaRPr lang="en-US" sz="1300" dirty="0" smtClean="0">
                <a:latin typeface="+mj-lt"/>
              </a:endParaRP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sz="1300" dirty="0" smtClean="0">
                  <a:latin typeface="+mj-lt"/>
                </a:rPr>
                <a:t>Consul</a:t>
              </a:r>
              <a:endParaRPr lang="en-US" sz="1300" dirty="0">
                <a:latin typeface="+mj-lt"/>
              </a:endParaRP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sz="1300" dirty="0">
                  <a:latin typeface="+mj-lt"/>
                </a:rPr>
                <a:t> etcd</a:t>
              </a: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sz="1300" dirty="0">
                  <a:latin typeface="+mj-lt"/>
                </a:rPr>
                <a:t> Eureka</a:t>
              </a:r>
            </a:p>
          </p:txBody>
        </p:sp>
        <p:sp>
          <p:nvSpPr>
            <p:cNvPr id="76" name="TextBox 3"/>
            <p:cNvSpPr txBox="1">
              <a:spLocks noChangeArrowheads="1"/>
            </p:cNvSpPr>
            <p:nvPr/>
          </p:nvSpPr>
          <p:spPr bwMode="auto">
            <a:xfrm>
              <a:off x="3000417" y="5506294"/>
              <a:ext cx="1517183" cy="307777"/>
            </a:xfrm>
            <a:prstGeom prst="rect">
              <a:avLst/>
            </a:prstGeom>
            <a:solidFill>
              <a:srgbClr val="0494DB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Calibri"/>
                </a:rPr>
                <a:t>Service discovery 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932285" y="5506293"/>
            <a:ext cx="1517904" cy="997196"/>
            <a:chOff x="4920093" y="5506293"/>
            <a:chExt cx="1517904" cy="997196"/>
          </a:xfrm>
        </p:grpSpPr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4920093" y="5506293"/>
              <a:ext cx="1517904" cy="9971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73152">
              <a:spAutoFit/>
            </a:bodyPr>
            <a:lstStyle>
              <a:defPPr>
                <a:defRPr lang="en-US"/>
              </a:defPPr>
              <a:lvl1pPr marL="171450" indent="-171450">
                <a:spcAft>
                  <a:spcPts val="200"/>
                </a:spcAft>
                <a:buClr>
                  <a:srgbClr val="9BBB59"/>
                </a:buClr>
                <a:buFont typeface="Arial" pitchFamily="34" charset="0"/>
                <a:buChar char="•"/>
                <a:defRPr sz="10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endParaRPr lang="en-US" sz="1300" dirty="0" smtClean="0">
                <a:latin typeface="+mj-lt"/>
              </a:endParaRP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sz="1300" dirty="0" smtClean="0">
                  <a:latin typeface="+mj-lt"/>
                </a:rPr>
                <a:t>cAdvisor</a:t>
              </a:r>
              <a:endParaRPr lang="en-US" sz="1300" dirty="0">
                <a:latin typeface="+mj-lt"/>
              </a:endParaRP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sz="1300" dirty="0">
                  <a:latin typeface="+mj-lt"/>
                </a:rPr>
                <a:t>Sysdig</a:t>
              </a: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sz="1300" dirty="0">
                  <a:latin typeface="+mj-lt"/>
                </a:rPr>
                <a:t>Ruxit</a:t>
              </a:r>
            </a:p>
          </p:txBody>
        </p:sp>
        <p:sp>
          <p:nvSpPr>
            <p:cNvPr id="83" name="TextBox 3"/>
            <p:cNvSpPr txBox="1">
              <a:spLocks noChangeArrowheads="1"/>
            </p:cNvSpPr>
            <p:nvPr/>
          </p:nvSpPr>
          <p:spPr bwMode="auto">
            <a:xfrm>
              <a:off x="4920094" y="5506294"/>
              <a:ext cx="1517183" cy="307777"/>
            </a:xfrm>
            <a:prstGeom prst="rect">
              <a:avLst/>
            </a:prstGeom>
            <a:solidFill>
              <a:srgbClr val="0494DB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Calibri"/>
                </a:rPr>
                <a:t>Docker </a:t>
              </a:r>
              <a:r>
                <a:rPr lang="en-US" sz="1400" b="1" kern="0" dirty="0" smtClean="0">
                  <a:solidFill>
                    <a:schemeClr val="bg1"/>
                  </a:solidFill>
                  <a:latin typeface="Calibri"/>
                </a:rPr>
                <a:t>m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Calibri"/>
                </a:rPr>
                <a:t>onitoring </a:t>
              </a:r>
              <a:endParaRPr lang="en-US" sz="14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839769" y="5506291"/>
            <a:ext cx="1517904" cy="996696"/>
            <a:chOff x="6839769" y="5506291"/>
            <a:chExt cx="1517904" cy="996696"/>
          </a:xfrm>
        </p:grpSpPr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6839769" y="5506291"/>
              <a:ext cx="1517904" cy="9966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201168">
              <a:spAutoFit/>
            </a:bodyPr>
            <a:lstStyle>
              <a:defPPr>
                <a:defRPr lang="en-US"/>
              </a:defPPr>
              <a:lvl1pPr marL="171450" indent="-171450">
                <a:spcAft>
                  <a:spcPts val="200"/>
                </a:spcAft>
                <a:buClr>
                  <a:srgbClr val="9BBB59"/>
                </a:buClr>
                <a:buFont typeface="Arial" pitchFamily="34" charset="0"/>
                <a:buChar char="•"/>
                <a:defRPr sz="10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endParaRPr lang="en-US" sz="1300" dirty="0" smtClean="0">
                <a:latin typeface="+mj-lt"/>
              </a:endParaRP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sz="1300" dirty="0" smtClean="0">
                  <a:latin typeface="+mj-lt"/>
                </a:rPr>
                <a:t>Flocker</a:t>
              </a:r>
              <a:endParaRPr lang="en-US" sz="1300" dirty="0">
                <a:latin typeface="+mj-lt"/>
              </a:endParaRP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sz="1300" dirty="0">
                  <a:latin typeface="+mj-lt"/>
                </a:rPr>
                <a:t>Convoy</a:t>
              </a:r>
            </a:p>
          </p:txBody>
        </p:sp>
        <p:sp>
          <p:nvSpPr>
            <p:cNvPr id="86" name="TextBox 3"/>
            <p:cNvSpPr txBox="1">
              <a:spLocks noChangeArrowheads="1"/>
            </p:cNvSpPr>
            <p:nvPr/>
          </p:nvSpPr>
          <p:spPr bwMode="auto">
            <a:xfrm>
              <a:off x="6839770" y="5506295"/>
              <a:ext cx="1517183" cy="307777"/>
            </a:xfrm>
            <a:prstGeom prst="rect">
              <a:avLst/>
            </a:prstGeom>
            <a:solidFill>
              <a:srgbClr val="0494DB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Calibri"/>
                </a:rPr>
                <a:t>Docker </a:t>
              </a:r>
              <a:r>
                <a:rPr lang="en-US" sz="1400" b="1" kern="0" dirty="0" smtClean="0">
                  <a:solidFill>
                    <a:schemeClr val="bg1"/>
                  </a:solidFill>
                  <a:latin typeface="Calibri"/>
                </a:rPr>
                <a:t>s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Calibri"/>
                </a:rPr>
                <a:t>tateful </a:t>
              </a:r>
              <a:endParaRPr lang="en-US" sz="14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839769" y="4394920"/>
            <a:ext cx="1517904" cy="996696"/>
            <a:chOff x="6839769" y="4422354"/>
            <a:chExt cx="1517904" cy="996696"/>
          </a:xfrm>
        </p:grpSpPr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839769" y="4422354"/>
              <a:ext cx="1517904" cy="9966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201168">
              <a:spAutoFit/>
            </a:bodyPr>
            <a:lstStyle>
              <a:defPPr>
                <a:defRPr lang="en-US"/>
              </a:defPPr>
              <a:lvl1pPr marL="171450" indent="-171450">
                <a:spcAft>
                  <a:spcPts val="200"/>
                </a:spcAft>
                <a:buClr>
                  <a:srgbClr val="9BBB59"/>
                </a:buClr>
                <a:buFont typeface="Arial" pitchFamily="34" charset="0"/>
                <a:buChar char="•"/>
                <a:defRPr sz="10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endParaRPr lang="en-US" sz="1300" dirty="0" smtClean="0">
                <a:latin typeface="+mj-lt"/>
              </a:endParaRP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sz="1300" dirty="0" smtClean="0">
                  <a:latin typeface="+mj-lt"/>
                </a:rPr>
                <a:t>RancherOS</a:t>
              </a:r>
              <a:endParaRPr lang="en-US" sz="1300" dirty="0">
                <a:latin typeface="+mj-lt"/>
              </a:endParaRP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sz="1300" dirty="0">
                  <a:latin typeface="+mj-lt"/>
                </a:rPr>
                <a:t> CoreOS</a:t>
              </a:r>
            </a:p>
          </p:txBody>
        </p:sp>
        <p:sp>
          <p:nvSpPr>
            <p:cNvPr id="90" name="TextBox 3"/>
            <p:cNvSpPr txBox="1">
              <a:spLocks noChangeArrowheads="1"/>
            </p:cNvSpPr>
            <p:nvPr/>
          </p:nvSpPr>
          <p:spPr bwMode="auto">
            <a:xfrm>
              <a:off x="6839770" y="4422357"/>
              <a:ext cx="1517183" cy="307777"/>
            </a:xfrm>
            <a:prstGeom prst="rect">
              <a:avLst/>
            </a:prstGeom>
            <a:solidFill>
              <a:srgbClr val="0494DB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Calibri"/>
                </a:rPr>
                <a:t>Docker OS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39769" y="3283550"/>
            <a:ext cx="1517904" cy="996696"/>
            <a:chOff x="6839769" y="3338415"/>
            <a:chExt cx="1517904" cy="996696"/>
          </a:xfrm>
        </p:grpSpPr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6839769" y="3338415"/>
              <a:ext cx="1517904" cy="9966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201168">
              <a:spAutoFit/>
            </a:bodyPr>
            <a:lstStyle>
              <a:defPPr>
                <a:defRPr lang="en-US"/>
              </a:defPPr>
              <a:lvl1pPr marL="171450" indent="-171450">
                <a:spcAft>
                  <a:spcPts val="200"/>
                </a:spcAft>
                <a:buClr>
                  <a:srgbClr val="9BBB59"/>
                </a:buClr>
                <a:buFont typeface="Arial" pitchFamily="34" charset="0"/>
                <a:buChar char="•"/>
                <a:defRPr sz="10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endParaRPr lang="en-US" sz="1300" dirty="0" smtClean="0">
                <a:latin typeface="+mj-lt"/>
              </a:endParaRP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sz="1300" dirty="0" smtClean="0">
                  <a:latin typeface="+mj-lt"/>
                </a:rPr>
                <a:t>AWS </a:t>
              </a:r>
              <a:r>
                <a:rPr lang="en-US" sz="1300" dirty="0">
                  <a:latin typeface="+mj-lt"/>
                </a:rPr>
                <a:t>ECS</a:t>
              </a: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sz="1300" dirty="0">
                  <a:latin typeface="+mj-lt"/>
                </a:rPr>
                <a:t>Azure</a:t>
              </a:r>
            </a:p>
          </p:txBody>
        </p:sp>
        <p:sp>
          <p:nvSpPr>
            <p:cNvPr id="92" name="TextBox 3"/>
            <p:cNvSpPr txBox="1">
              <a:spLocks noChangeArrowheads="1"/>
            </p:cNvSpPr>
            <p:nvPr/>
          </p:nvSpPr>
          <p:spPr bwMode="auto">
            <a:xfrm>
              <a:off x="6839770" y="3338418"/>
              <a:ext cx="1517183" cy="307777"/>
            </a:xfrm>
            <a:prstGeom prst="rect">
              <a:avLst/>
            </a:prstGeom>
            <a:solidFill>
              <a:srgbClr val="0494DB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Calibri"/>
                </a:rPr>
                <a:t>Docker on Cloud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2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D1B18D8090143AD0CE3822D887F30" ma:contentTypeVersion="0" ma:contentTypeDescription="Create a new document." ma:contentTypeScope="" ma:versionID="112fd6e2c9d8cc84f0aca1c16b39f2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254523-1502-41F2-BCF7-320F8914C535}">
  <ds:schemaRefs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CEEB9D5-D5FB-41E3-AFFE-BC21EACFFE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851825-C6C9-4469-9E07-B1487E354C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742</Words>
  <Application>Microsoft Office PowerPoint</Application>
  <PresentationFormat>On-screen Show (4:3)</PresentationFormat>
  <Paragraphs>319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2_Office Theme</vt:lpstr>
      <vt:lpstr>3_Office Theme</vt:lpstr>
      <vt:lpstr>Application Lifecycle Management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ALM PPT</dc:title>
  <dc:creator>Rucha Kulkarni</dc:creator>
  <cp:lastModifiedBy>Rajendra Rakhecha</cp:lastModifiedBy>
  <cp:revision>540</cp:revision>
  <dcterms:created xsi:type="dcterms:W3CDTF">2009-07-20T04:26:09Z</dcterms:created>
  <dcterms:modified xsi:type="dcterms:W3CDTF">2016-03-21T11:21:53Z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0x010100B25D1B18D8090143AD0CE3822D887F30</vt:lpwstr>
  </property>
</Properties>
</file>