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307" r:id="rId4"/>
    <p:sldId id="274" r:id="rId5"/>
    <p:sldId id="277" r:id="rId6"/>
    <p:sldId id="309" r:id="rId7"/>
    <p:sldId id="287" r:id="rId8"/>
    <p:sldId id="276" r:id="rId9"/>
    <p:sldId id="290" r:id="rId10"/>
    <p:sldId id="289" r:id="rId11"/>
    <p:sldId id="288" r:id="rId12"/>
    <p:sldId id="308" r:id="rId13"/>
    <p:sldId id="279" r:id="rId14"/>
    <p:sldId id="300" r:id="rId15"/>
    <p:sldId id="280" r:id="rId16"/>
    <p:sldId id="281" r:id="rId17"/>
    <p:sldId id="282" r:id="rId18"/>
    <p:sldId id="292" r:id="rId19"/>
    <p:sldId id="296" r:id="rId20"/>
    <p:sldId id="291" r:id="rId21"/>
    <p:sldId id="283" r:id="rId22"/>
    <p:sldId id="293" r:id="rId23"/>
    <p:sldId id="302" r:id="rId24"/>
    <p:sldId id="303" r:id="rId25"/>
    <p:sldId id="305" r:id="rId26"/>
    <p:sldId id="306" r:id="rId27"/>
    <p:sldId id="294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8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4224" userDrawn="1">
          <p15:clr>
            <a:srgbClr val="A4A3A4"/>
          </p15:clr>
        </p15:guide>
        <p15:guide id="4" orient="horz" pos="1344" userDrawn="1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pos="7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CBF9F8"/>
    <a:srgbClr val="CCECFF"/>
    <a:srgbClr val="94B1D1"/>
    <a:srgbClr val="F5F5F5"/>
    <a:srgbClr val="2D69AA"/>
    <a:srgbClr val="FAAB53"/>
    <a:srgbClr val="4D9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6" autoAdjust="0"/>
    <p:restoredTop sz="93486" autoAdjust="0"/>
  </p:normalViewPr>
  <p:slideViewPr>
    <p:cSldViewPr>
      <p:cViewPr varScale="1">
        <p:scale>
          <a:sx n="105" d="100"/>
          <a:sy n="105" d="100"/>
        </p:scale>
        <p:origin x="186" y="96"/>
      </p:cViewPr>
      <p:guideLst>
        <p:guide pos="68"/>
        <p:guide orient="horz" pos="504"/>
        <p:guide orient="horz" pos="4224"/>
        <p:guide orient="horz" pos="1344"/>
        <p:guide orient="horz" pos="2840"/>
        <p:guide pos="7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4DED-86FA-4956-B34D-A411DD25CED3}" type="datetimeFigureOut">
              <a:rPr lang="en-US" smtClean="0"/>
              <a:t>02-Apr-18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8AD91-07AE-4064-A510-5E7C8DF08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9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Take appropriate actions to avoid repeat mistakes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 and identify developer &amp; tester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Test engineer to review the requirements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1200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9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Skills of developer or ignorance of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6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1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3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3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9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 smtClean="0">
                <a:cs typeface="Arial" pitchFamily="34" charset="0"/>
              </a:rPr>
              <a:t>by upgrading angular and other maintenance tickets</a:t>
            </a:r>
            <a:endParaRPr lang="en-GB" sz="2800" kern="1200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Sharing learning across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2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0"/>
            <a:ext cx="9142413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565" y="4655518"/>
            <a:ext cx="7620435" cy="1509786"/>
          </a:xfrm>
          <a:solidFill>
            <a:srgbClr val="4D9FC8">
              <a:alpha val="70000"/>
            </a:srgbClr>
          </a:solidFill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C568-CED4-4C50-B790-E09C34E2C848}" type="datetime1">
              <a:rPr lang="en-US" smtClean="0"/>
              <a:t>02-Apr-18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652963"/>
            <a:ext cx="1527175" cy="1512341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39166" y="0"/>
            <a:ext cx="1597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2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64" y="0"/>
            <a:ext cx="8496436" cy="76809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761A-1FE4-4372-9357-3D1E6BD6B774}" type="datetime1">
              <a:rPr lang="en-US" smtClean="0"/>
              <a:t>02-Apr-18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8052" cy="180020"/>
          </a:xfrm>
        </p:spPr>
        <p:txBody>
          <a:bodyPr lIns="0" tIns="0" rIns="0" bIns="0"/>
          <a:lstStyle/>
          <a:p>
            <a:fld id="{8A002FFB-913C-410A-AE0D-695C5B1803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708" y="0"/>
            <a:ext cx="653271" cy="768096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564" y="8619"/>
            <a:ext cx="8496436" cy="768096"/>
          </a:xfrm>
          <a:prstGeom prst="rect">
            <a:avLst/>
          </a:prstGeom>
          <a:solidFill>
            <a:srgbClr val="4D9FC8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00459"/>
            <a:ext cx="8928992" cy="540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42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FE2A-59B7-4470-8867-E97D5C7A0ACF}" type="datetime1">
              <a:rPr lang="en-US" smtClean="0"/>
              <a:t>02-Apr-18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42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484255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2FFB-913C-410A-AE0D-695C5B1803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video-quality/1-JindagiAaRahahu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-quality/6-Gary%20Ryan%20Blair%20-%20100%20Day%20Challenge%20I%20Do%20It%20Right%20The%20First%20Time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jpeg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deo-quality/3-cybage-1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video-quality/2-quality%20of%20life.mp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jp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jpeg"/><Relationship Id="rId15" Type="http://schemas.openxmlformats.org/officeDocument/2006/relationships/image" Target="../media/image42.png"/><Relationship Id="rId23" Type="http://schemas.openxmlformats.org/officeDocument/2006/relationships/image" Target="../media/image50.jpeg"/><Relationship Id="rId10" Type="http://schemas.openxmlformats.org/officeDocument/2006/relationships/image" Target="../media/image37.jpe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image" Target="../media/image52.png"/><Relationship Id="rId21" Type="http://schemas.openxmlformats.org/officeDocument/2006/relationships/image" Target="../media/image49.png"/><Relationship Id="rId7" Type="http://schemas.openxmlformats.org/officeDocument/2006/relationships/image" Target="../media/image56.jpe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5" Type="http://schemas.openxmlformats.org/officeDocument/2006/relationships/image" Target="../media/image33.png"/><Relationship Id="rId2" Type="http://schemas.openxmlformats.org/officeDocument/2006/relationships/image" Target="../media/image51.png"/><Relationship Id="rId16" Type="http://schemas.openxmlformats.org/officeDocument/2006/relationships/image" Target="../media/image62.png"/><Relationship Id="rId20" Type="http://schemas.openxmlformats.org/officeDocument/2006/relationships/image" Target="../media/image41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11" Type="http://schemas.openxmlformats.org/officeDocument/2006/relationships/image" Target="../media/image58.png"/><Relationship Id="rId24" Type="http://schemas.openxmlformats.org/officeDocument/2006/relationships/image" Target="../media/image66.jpeg"/><Relationship Id="rId5" Type="http://schemas.openxmlformats.org/officeDocument/2006/relationships/image" Target="../media/image54.png"/><Relationship Id="rId15" Type="http://schemas.openxmlformats.org/officeDocument/2006/relationships/image" Target="../media/image48.png"/><Relationship Id="rId23" Type="http://schemas.openxmlformats.org/officeDocument/2006/relationships/image" Target="../media/image65.jpeg"/><Relationship Id="rId28" Type="http://schemas.openxmlformats.org/officeDocument/2006/relationships/image" Target="../media/image68.png"/><Relationship Id="rId10" Type="http://schemas.openxmlformats.org/officeDocument/2006/relationships/image" Target="../media/image44.png"/><Relationship Id="rId19" Type="http://schemas.openxmlformats.org/officeDocument/2006/relationships/image" Target="../media/image40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jpeg"/><Relationship Id="rId22" Type="http://schemas.openxmlformats.org/officeDocument/2006/relationships/image" Target="../media/image42.png"/><Relationship Id="rId27" Type="http://schemas.openxmlformats.org/officeDocument/2006/relationships/image" Target="../media/image34.png"/><Relationship Id="rId30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hyperlink" Target="video-quality/7-Kamyaab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video-quality/5-Mars-Mission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9" y="4655518"/>
            <a:ext cx="7740352" cy="1509786"/>
          </a:xfrm>
        </p:spPr>
        <p:txBody>
          <a:bodyPr anchor="ctr" anchorCtr="0">
            <a:normAutofit/>
          </a:bodyPr>
          <a:lstStyle/>
          <a:p>
            <a:pPr algn="r"/>
            <a:r>
              <a:rPr lang="en-US" sz="4400" b="1" dirty="0" smtClean="0">
                <a:solidFill>
                  <a:srgbClr val="0000FF"/>
                </a:solidFill>
                <a:hlinkClick r:id="rId3" action="ppaction://hlinkfile"/>
              </a:rPr>
              <a:t>Quality awareness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2480" y="6705600"/>
            <a:ext cx="179512" cy="152400"/>
          </a:xfrm>
        </p:spPr>
        <p:txBody>
          <a:bodyPr/>
          <a:lstStyle/>
          <a:p>
            <a:fld id="{8A002FFB-913C-410A-AE0D-695C5B1803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Achieving Quality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0" rIns="45720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400" dirty="0" smtClean="0">
                <a:cs typeface="Arial" pitchFamily="34" charset="0"/>
              </a:rPr>
              <a:t>Clear understanding of the requirements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400" dirty="0" smtClean="0">
                <a:cs typeface="Arial" pitchFamily="34" charset="0"/>
              </a:rPr>
              <a:t>(e.g. asking right questions, brainstorming sessions)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3490913" lvl="1" indent="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3490913" lvl="1" indent="228600" algn="just" defTabSz="622300">
              <a:spcBef>
                <a:spcPct val="0"/>
              </a:spcBef>
              <a:buChar char="••"/>
            </a:pPr>
            <a:endParaRPr lang="en-US" sz="2400" dirty="0">
              <a:cs typeface="Arial" pitchFamily="34" charset="0"/>
            </a:endParaRPr>
          </a:p>
          <a:p>
            <a:pPr marL="3490913" lvl="1" indent="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endParaRPr lang="en-US" sz="24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endParaRPr lang="en-US" sz="2400" dirty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Continuous reviews of project artifacts by self &amp; supervisor help </a:t>
            </a:r>
            <a:r>
              <a:rPr lang="en-US" sz="2400" dirty="0">
                <a:cs typeface="Arial" pitchFamily="34" charset="0"/>
              </a:rPr>
              <a:t>to prevent defect </a:t>
            </a:r>
            <a:r>
              <a:rPr lang="en-US" sz="2400" dirty="0" smtClean="0">
                <a:cs typeface="Arial" pitchFamily="34" charset="0"/>
              </a:rPr>
              <a:t>injection</a:t>
            </a: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Detect as many defects during various phases</a:t>
            </a: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</p:txBody>
      </p:sp>
      <p:pic>
        <p:nvPicPr>
          <p:cNvPr id="24" name="Picture 25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24" y="384048"/>
            <a:ext cx="1359736" cy="138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990600" y="162498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990600" y="4596780"/>
            <a:ext cx="63246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990600" y="2310780"/>
            <a:ext cx="4724400" cy="2286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981200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1981200" y="4139580"/>
            <a:ext cx="8382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819400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2819400" y="4139580"/>
            <a:ext cx="1752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48288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4586288" y="4139580"/>
            <a:ext cx="7620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881688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348288" y="4139580"/>
            <a:ext cx="5334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569075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962025" y="4641230"/>
            <a:ext cx="6353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>
                <a:latin typeface="+mn-lt"/>
              </a:rPr>
              <a:t>RA  Design Coding  UT   IT  AT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4586288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V="1">
            <a:off x="5881688" y="4139580"/>
            <a:ext cx="687387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 rot="16200000">
            <a:off x="-534169" y="3288035"/>
            <a:ext cx="2424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+mn-lt"/>
              </a:rPr>
              <a:t>Defects  in system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38213" y="4941168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400">
                <a:latin typeface="+mn-lt"/>
              </a:rPr>
              <a:t>Various Phases of SDLC</a:t>
            </a:r>
          </a:p>
        </p:txBody>
      </p:sp>
      <p:sp>
        <p:nvSpPr>
          <p:cNvPr id="30" name="Freeform 29"/>
          <p:cNvSpPr/>
          <p:nvPr/>
        </p:nvSpPr>
        <p:spPr bwMode="auto">
          <a:xfrm>
            <a:off x="5715000" y="2337767"/>
            <a:ext cx="1852613" cy="1973263"/>
          </a:xfrm>
          <a:custGeom>
            <a:avLst/>
            <a:gdLst>
              <a:gd name="connsiteX0" fmla="*/ 0 w 3213847"/>
              <a:gd name="connsiteY0" fmla="*/ 0 h 1344706"/>
              <a:gd name="connsiteX1" fmla="*/ 1613647 w 3213847"/>
              <a:gd name="connsiteY1" fmla="*/ 995083 h 1344706"/>
              <a:gd name="connsiteX2" fmla="*/ 3213847 w 3213847"/>
              <a:gd name="connsiteY2" fmla="*/ 1344706 h 1344706"/>
              <a:gd name="connsiteX3" fmla="*/ 3213847 w 3213847"/>
              <a:gd name="connsiteY3" fmla="*/ 1344706 h 134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847" h="1344706">
                <a:moveTo>
                  <a:pt x="0" y="0"/>
                </a:moveTo>
                <a:cubicBezTo>
                  <a:pt x="539003" y="385482"/>
                  <a:pt x="1078006" y="770965"/>
                  <a:pt x="1613647" y="995083"/>
                </a:cubicBezTo>
                <a:cubicBezTo>
                  <a:pt x="2149288" y="1219201"/>
                  <a:pt x="3213847" y="1344706"/>
                  <a:pt x="3213847" y="1344706"/>
                </a:cubicBezTo>
                <a:lnTo>
                  <a:pt x="3213847" y="1344706"/>
                </a:lnTo>
              </a:path>
            </a:pathLst>
          </a:cu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5" grpId="0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Challenging Ownership and </a:t>
            </a:r>
            <a:r>
              <a:rPr lang="en-US" b="1" dirty="0" smtClean="0">
                <a:cs typeface="Arial" pitchFamily="34" charset="0"/>
              </a:rPr>
              <a:t>Responsibility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1138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0" rIns="9144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r>
              <a:rPr lang="en-US" sz="3200" dirty="0">
                <a:solidFill>
                  <a:srgbClr val="0000FF"/>
                </a:solidFill>
                <a:cs typeface="Arial" pitchFamily="34" charset="0"/>
              </a:rPr>
              <a:t>A question posed to self </a:t>
            </a:r>
            <a:endParaRPr lang="en-US" sz="3200" dirty="0" smtClean="0">
              <a:solidFill>
                <a:srgbClr val="0000FF"/>
              </a:solidFill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By developer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How </a:t>
            </a:r>
            <a:r>
              <a:rPr lang="en-US" sz="2800" dirty="0">
                <a:cs typeface="Arial" pitchFamily="34" charset="0"/>
              </a:rPr>
              <a:t>can there be a defect in a code developed by me?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Solution - To ensure defect free </a:t>
            </a:r>
            <a:r>
              <a:rPr lang="en-US" sz="2800" dirty="0" smtClean="0">
                <a:cs typeface="Arial" pitchFamily="34" charset="0"/>
              </a:rPr>
              <a:t>code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By tester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Why </a:t>
            </a:r>
            <a:r>
              <a:rPr lang="en-US" sz="2800" dirty="0">
                <a:cs typeface="Arial" pitchFamily="34" charset="0"/>
              </a:rPr>
              <a:t>I did not find a </a:t>
            </a:r>
            <a:r>
              <a:rPr lang="en-US" sz="2800" dirty="0" smtClean="0">
                <a:cs typeface="Arial" pitchFamily="34" charset="0"/>
              </a:rPr>
              <a:t>defect </a:t>
            </a:r>
            <a:r>
              <a:rPr lang="en-US" sz="2800" dirty="0">
                <a:cs typeface="Arial" pitchFamily="34" charset="0"/>
              </a:rPr>
              <a:t>which customer could find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Solution - To identify maximum </a:t>
            </a:r>
            <a:r>
              <a:rPr lang="en-US" sz="2800" dirty="0" smtClean="0">
                <a:cs typeface="Arial" pitchFamily="34" charset="0"/>
              </a:rPr>
              <a:t>defects before delivering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By manager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How </a:t>
            </a:r>
            <a:r>
              <a:rPr lang="en-US" sz="2800" dirty="0">
                <a:cs typeface="Arial" pitchFamily="34" charset="0"/>
              </a:rPr>
              <a:t>can I improve on </a:t>
            </a: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of my delivery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Solution </a:t>
            </a:r>
            <a:r>
              <a:rPr lang="en-US" sz="2800" dirty="0" smtClean="0">
                <a:cs typeface="Arial" pitchFamily="34" charset="0"/>
              </a:rPr>
              <a:t>– To identify </a:t>
            </a:r>
            <a:r>
              <a:rPr lang="en-US" sz="2800" dirty="0">
                <a:cs typeface="Arial" pitchFamily="34" charset="0"/>
              </a:rPr>
              <a:t>quality </a:t>
            </a:r>
            <a:r>
              <a:rPr lang="en-US" sz="2800" dirty="0" smtClean="0">
                <a:cs typeface="Arial" pitchFamily="34" charset="0"/>
              </a:rPr>
              <a:t>improvements </a:t>
            </a:r>
            <a:r>
              <a:rPr lang="en-US" sz="2800" dirty="0">
                <a:cs typeface="Arial" pitchFamily="34" charset="0"/>
              </a:rPr>
              <a:t>as a </a:t>
            </a:r>
            <a:r>
              <a:rPr lang="en-US" sz="2800" dirty="0" smtClean="0">
                <a:cs typeface="Arial" pitchFamily="34" charset="0"/>
              </a:rPr>
              <a:t>continuous process</a:t>
            </a:r>
            <a:endParaRPr lang="en-GB" sz="2800" kern="12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85184"/>
            <a:ext cx="3060340" cy="15676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Actions for improvement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500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981200" y="1429316"/>
            <a:ext cx="4724400" cy="4495800"/>
            <a:chOff x="1870" y="1157"/>
            <a:chExt cx="1968" cy="196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 rot="-1983865">
              <a:off x="1870" y="1157"/>
              <a:ext cx="1968" cy="19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-1983865">
              <a:off x="1990" y="1277"/>
              <a:ext cx="1728" cy="172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 rot="2933243">
            <a:off x="4371975" y="5566341"/>
            <a:ext cx="171450" cy="228600"/>
          </a:xfrm>
          <a:prstGeom prst="rightArrow">
            <a:avLst>
              <a:gd name="adj1" fmla="val 91639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5209074" flipV="1">
            <a:off x="1933575" y="391534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5332425" flipV="1">
            <a:off x="2238375" y="389629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10683623">
            <a:off x="4089400" y="1289616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10724453" flipH="1" flipV="1">
            <a:off x="4114800" y="1581716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21383217">
            <a:off x="4381500" y="5823516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rot="5320421">
            <a:off x="6276975" y="376294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 rot="17127711" flipV="1">
            <a:off x="6546850" y="387089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683568" y="2054940"/>
            <a:ext cx="1864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Prevention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6881460" y="1999457"/>
            <a:ext cx="2083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Detection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6881460" y="4458422"/>
            <a:ext cx="1770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Measurement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-508" y="4135256"/>
            <a:ext cx="2348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800" b="1" dirty="0" smtClean="0">
                <a:solidFill>
                  <a:srgbClr val="0000CC"/>
                </a:solidFill>
              </a:rPr>
              <a:t>Root cause analysis &amp;</a:t>
            </a:r>
          </a:p>
          <a:p>
            <a:r>
              <a:rPr lang="en-US" altLang="ja-JP" b="1" dirty="0" smtClean="0">
                <a:solidFill>
                  <a:srgbClr val="0000CC"/>
                </a:solidFill>
              </a:rPr>
              <a:t>Corrections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48" y="3827806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89" y="3827806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89" y="1682989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48" y="168298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Preventions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150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Encouraging “</a:t>
            </a:r>
            <a:r>
              <a:rPr lang="en-US" sz="2800" dirty="0">
                <a:cs typeface="Arial" pitchFamily="34" charset="0"/>
                <a:hlinkClick r:id="rId3" action="ppaction://hlinkfile"/>
              </a:rPr>
              <a:t>first time right</a:t>
            </a:r>
            <a:r>
              <a:rPr lang="en-US" sz="2800" dirty="0">
                <a:cs typeface="Arial" pitchFamily="34" charset="0"/>
              </a:rPr>
              <a:t>” approach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Effectively </a:t>
            </a:r>
            <a:r>
              <a:rPr lang="en-US" sz="2800" dirty="0">
                <a:cs typeface="Arial" pitchFamily="34" charset="0"/>
              </a:rPr>
              <a:t>using tools and technologies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Implementing the best proven </a:t>
            </a:r>
            <a:r>
              <a:rPr lang="en-US" sz="2800" dirty="0" smtClean="0">
                <a:cs typeface="Arial" pitchFamily="34" charset="0"/>
              </a:rPr>
              <a:t>practices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cs typeface="Arial" pitchFamily="34" charset="0"/>
              </a:rPr>
              <a:t>(coding standard, leverage IDE and static analysis tool, automated unit test cases , continuous integration tools </a:t>
            </a:r>
            <a:r>
              <a:rPr lang="en-US" sz="2400" dirty="0" smtClean="0">
                <a:cs typeface="Arial" pitchFamily="34" charset="0"/>
              </a:rPr>
              <a:t>(Jenkin))</a:t>
            </a:r>
            <a:endParaRPr lang="en-US" sz="24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Avoiding </a:t>
            </a:r>
            <a:r>
              <a:rPr lang="en-US" sz="2800" dirty="0">
                <a:cs typeface="Arial" pitchFamily="34" charset="0"/>
              </a:rPr>
              <a:t>repeat mistakes</a:t>
            </a:r>
          </a:p>
          <a:p>
            <a:pPr marL="685800" lvl="2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Using </a:t>
            </a:r>
            <a:r>
              <a:rPr lang="en-US" sz="2800" dirty="0">
                <a:cs typeface="Arial" pitchFamily="34" charset="0"/>
              </a:rPr>
              <a:t>check </a:t>
            </a:r>
            <a:r>
              <a:rPr lang="en-US" sz="2800" dirty="0" smtClean="0">
                <a:cs typeface="Arial" pitchFamily="34" charset="0"/>
              </a:rPr>
              <a:t>list</a:t>
            </a:r>
          </a:p>
          <a:p>
            <a:pPr marL="685800" lvl="2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By </a:t>
            </a:r>
            <a:r>
              <a:rPr lang="en-US" sz="2800" dirty="0">
                <a:cs typeface="Arial" pitchFamily="34" charset="0"/>
              </a:rPr>
              <a:t>way of stringent </a:t>
            </a:r>
            <a:r>
              <a:rPr lang="en-US" sz="2800" dirty="0" smtClean="0">
                <a:cs typeface="Arial" pitchFamily="34" charset="0"/>
              </a:rPr>
              <a:t>reviews of deliverables</a:t>
            </a:r>
          </a:p>
          <a:p>
            <a:pPr marL="685800" lvl="2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By sharing experiences, compilation of learning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GB" sz="2800" dirty="0" smtClean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95" y="840356"/>
            <a:ext cx="1984865" cy="13037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95" y="840356"/>
            <a:ext cx="1984865" cy="130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Preventions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150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0" bIns="0" numCol="1" spcCol="1270" anchor="t" anchorCtr="0">
            <a:noAutofit/>
          </a:bodyPr>
          <a:lstStyle/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cs typeface="Arial" pitchFamily="34" charset="0"/>
              </a:rPr>
              <a:t>While development &amp; unit testing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Code review by tools, peer and supervisor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Continuous improvement of engineering capabilities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Sprint-wise/ phase wise </a:t>
            </a:r>
            <a:r>
              <a:rPr lang="en-US" sz="2800" dirty="0" smtClean="0">
                <a:cs typeface="Arial" pitchFamily="34" charset="0"/>
              </a:rPr>
              <a:t>retrospection &amp; actions</a:t>
            </a:r>
            <a:endParaRPr lang="en-US" sz="2800" dirty="0">
              <a:cs typeface="Arial" pitchFamily="34" charset="0"/>
            </a:endParaRP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2800" dirty="0" smtClean="0">
              <a:cs typeface="Arial" pitchFamily="34" charset="0"/>
            </a:endParaRP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2800" dirty="0" smtClean="0">
                <a:cs typeface="Arial" pitchFamily="34" charset="0"/>
              </a:rPr>
              <a:t>While testing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GB" sz="2800" dirty="0">
                <a:cs typeface="Arial" pitchFamily="34" charset="0"/>
              </a:rPr>
              <a:t>Self reviews and self testing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>
                <a:cs typeface="Arial" pitchFamily="34" charset="0"/>
              </a:rPr>
              <a:t>Automation/ manual testing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Maximizing </a:t>
            </a:r>
            <a:r>
              <a:rPr lang="en-US" sz="2800" dirty="0">
                <a:cs typeface="Arial" pitchFamily="34" charset="0"/>
              </a:rPr>
              <a:t>coverage of testing scenarios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GB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274320" rIns="0" bIns="0" numCol="1" spcCol="1270" anchor="t" anchorCtr="0">
            <a:noAutofit/>
          </a:bodyPr>
          <a:lstStyle/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White box and black box </a:t>
            </a:r>
            <a:r>
              <a:rPr lang="en-US" sz="2800" dirty="0" smtClean="0">
                <a:cs typeface="Arial" pitchFamily="34" charset="0"/>
              </a:rPr>
              <a:t>testing</a:t>
            </a: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Writing test cases of </a:t>
            </a:r>
            <a:r>
              <a:rPr lang="en-US" sz="2800" dirty="0" smtClean="0">
                <a:cs typeface="Arial" pitchFamily="34" charset="0"/>
              </a:rPr>
              <a:t>maximum possible 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   coverage </a:t>
            </a:r>
            <a:r>
              <a:rPr lang="en-US" sz="2800" dirty="0">
                <a:cs typeface="Arial" pitchFamily="34" charset="0"/>
              </a:rPr>
              <a:t>of various </a:t>
            </a:r>
            <a:r>
              <a:rPr lang="en-US" sz="2800" dirty="0" smtClean="0">
                <a:cs typeface="Arial" pitchFamily="34" charset="0"/>
              </a:rPr>
              <a:t>scenarios</a:t>
            </a: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Through end-to-end testing </a:t>
            </a:r>
            <a:r>
              <a:rPr lang="en-US" sz="2800" dirty="0">
                <a:cs typeface="Arial" pitchFamily="34" charset="0"/>
              </a:rPr>
              <a:t>using </a:t>
            </a:r>
            <a:r>
              <a:rPr lang="en-US" sz="2800" dirty="0" smtClean="0">
                <a:cs typeface="Arial" pitchFamily="34" charset="0"/>
              </a:rPr>
              <a:t>both 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   manual and </a:t>
            </a:r>
            <a:r>
              <a:rPr lang="en-US" sz="2800" dirty="0">
                <a:cs typeface="Arial" pitchFamily="34" charset="0"/>
              </a:rPr>
              <a:t>automation </a:t>
            </a:r>
            <a:r>
              <a:rPr lang="en-US" sz="2800" dirty="0" smtClean="0">
                <a:cs typeface="Arial" pitchFamily="34" charset="0"/>
              </a:rPr>
              <a:t>testing</a:t>
            </a: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Innovative testing 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>
                <a:cs typeface="Arial" pitchFamily="34" charset="0"/>
              </a:rPr>
              <a:t>like defining common behavior </a:t>
            </a:r>
            <a:r>
              <a:rPr lang="en-US" sz="2400" dirty="0" smtClean="0">
                <a:cs typeface="Arial" pitchFamily="34" charset="0"/>
              </a:rPr>
              <a:t>patterns, component testing, etc.)</a:t>
            </a:r>
            <a:endParaRPr lang="en-US" sz="2000" dirty="0" smtClean="0">
              <a:cs typeface="Arial" pitchFamily="34" charset="0"/>
            </a:endParaRP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endParaRPr lang="en-GB" sz="28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3898">
            <a:off x="7050589" y="1047983"/>
            <a:ext cx="1770760" cy="17707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/>
              <a:t>Measurement &amp; </a:t>
            </a:r>
            <a:r>
              <a:rPr lang="en-US" b="1" dirty="0" smtClean="0"/>
              <a:t>Process</a:t>
            </a:r>
            <a:endParaRPr lang="en-GB" b="1" dirty="0"/>
          </a:p>
        </p:txBody>
      </p:sp>
      <p:sp>
        <p:nvSpPr>
          <p:cNvPr id="20" name="Freeform 19"/>
          <p:cNvSpPr/>
          <p:nvPr/>
        </p:nvSpPr>
        <p:spPr>
          <a:xfrm>
            <a:off x="107504" y="822375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800" dirty="0">
                <a:cs typeface="Arial" pitchFamily="34" charset="0"/>
              </a:rPr>
              <a:t>Detect defect pattern by measurement of type, cause, severity and numbers, </a:t>
            </a:r>
            <a:r>
              <a:rPr lang="en-US" sz="2800" dirty="0" smtClean="0">
                <a:cs typeface="Arial" pitchFamily="34" charset="0"/>
              </a:rPr>
              <a:t>by whom, etc</a:t>
            </a:r>
            <a:r>
              <a:rPr lang="en-US" sz="2800" dirty="0">
                <a:cs typeface="Arial" pitchFamily="34" charset="0"/>
              </a:rPr>
              <a:t>.</a:t>
            </a: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Code </a:t>
            </a:r>
            <a:r>
              <a:rPr lang="en-US" sz="2800" dirty="0">
                <a:cs typeface="Arial" pitchFamily="34" charset="0"/>
              </a:rPr>
              <a:t>Review </a:t>
            </a:r>
            <a:r>
              <a:rPr lang="en-US" sz="2800" dirty="0" smtClean="0">
                <a:cs typeface="Arial" pitchFamily="34" charset="0"/>
              </a:rPr>
              <a:t>comments </a:t>
            </a:r>
            <a:r>
              <a:rPr lang="en-US" sz="2800" dirty="0">
                <a:cs typeface="Arial" pitchFamily="34" charset="0"/>
              </a:rPr>
              <a:t>per </a:t>
            </a:r>
            <a:r>
              <a:rPr lang="en-US" sz="2800" dirty="0" smtClean="0">
                <a:cs typeface="Arial" pitchFamily="34" charset="0"/>
              </a:rPr>
              <a:t>unit effort</a:t>
            </a:r>
            <a:endParaRPr lang="en-US" sz="2800" dirty="0">
              <a:cs typeface="Arial" pitchFamily="34" charset="0"/>
            </a:endParaRP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No. of test cases per sprint </a:t>
            </a:r>
            <a:r>
              <a:rPr lang="en-US" sz="1600" dirty="0" smtClean="0">
                <a:cs typeface="Arial" pitchFamily="34" charset="0"/>
              </a:rPr>
              <a:t>(manual &amp; Automated)</a:t>
            </a:r>
          </a:p>
          <a:p>
            <a:pPr lvl="2" indent="-4572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Arial" pitchFamily="34" charset="0"/>
              </a:rPr>
              <a:t> Written </a:t>
            </a:r>
            <a:r>
              <a:rPr lang="en-US" sz="2800" dirty="0">
                <a:cs typeface="Arial" pitchFamily="34" charset="0"/>
              </a:rPr>
              <a:t>and </a:t>
            </a:r>
            <a:endParaRPr lang="en-US" sz="2800" dirty="0" smtClean="0">
              <a:cs typeface="Arial" pitchFamily="34" charset="0"/>
            </a:endParaRPr>
          </a:p>
          <a:p>
            <a:pPr lvl="2" indent="-4572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Arial" pitchFamily="34" charset="0"/>
              </a:rPr>
              <a:t>Executed</a:t>
            </a:r>
            <a:endParaRPr lang="en-US" sz="2800" dirty="0">
              <a:cs typeface="Arial" pitchFamily="34" charset="0"/>
            </a:endParaRP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>
                <a:cs typeface="Arial" pitchFamily="34" charset="0"/>
              </a:rPr>
              <a:t>Preproduction and post </a:t>
            </a:r>
            <a:r>
              <a:rPr lang="en-US" sz="2800" dirty="0" smtClean="0">
                <a:cs typeface="Arial" pitchFamily="34" charset="0"/>
              </a:rPr>
              <a:t>production defects/sprint; 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To capture the reasoning and analyze root causes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1026" name="Picture 2" descr="C:\Users\gurvinderd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339">
            <a:off x="7052959" y="1579222"/>
            <a:ext cx="1913805" cy="1545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/>
              <a:t>Root Cause Analysis</a:t>
            </a:r>
            <a:endParaRPr lang="en-GB" b="1" dirty="0"/>
          </a:p>
        </p:txBody>
      </p:sp>
      <p:sp>
        <p:nvSpPr>
          <p:cNvPr id="20" name="Freeform 19"/>
          <p:cNvSpPr/>
          <p:nvPr/>
        </p:nvSpPr>
        <p:spPr>
          <a:xfrm>
            <a:off x="108012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182880" bIns="0" numCol="1" spcCol="1270" anchor="t" anchorCtr="0">
            <a:noAutofit/>
          </a:bodyPr>
          <a:lstStyle/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Conduct RCA, to derive and take appropriate </a:t>
            </a:r>
            <a:r>
              <a:rPr lang="en-US" sz="2800" dirty="0">
                <a:cs typeface="Arial" pitchFamily="34" charset="0"/>
              </a:rPr>
              <a:t>actions </a:t>
            </a:r>
            <a:r>
              <a:rPr lang="en-US" sz="2800" dirty="0" smtClean="0">
                <a:cs typeface="Arial" pitchFamily="34" charset="0"/>
              </a:rPr>
              <a:t>post analysis </a:t>
            </a:r>
            <a:r>
              <a:rPr lang="en-US" sz="2800" dirty="0">
                <a:cs typeface="Arial" pitchFamily="34" charset="0"/>
              </a:rPr>
              <a:t>to avoid repeat </a:t>
            </a:r>
            <a:r>
              <a:rPr lang="en-US" sz="2800" dirty="0" smtClean="0">
                <a:cs typeface="Arial" pitchFamily="34" charset="0"/>
              </a:rPr>
              <a:t>mistakes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Possible causes :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Unstable Environment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Insufficient requirements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Un-clear understanding of the requirements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Insufficient </a:t>
            </a:r>
            <a:r>
              <a:rPr lang="en-US" sz="2800" dirty="0">
                <a:cs typeface="Arial" pitchFamily="34" charset="0"/>
              </a:rPr>
              <a:t>product / domain </a:t>
            </a:r>
            <a:r>
              <a:rPr lang="en-US" sz="2800" dirty="0" smtClean="0">
                <a:cs typeface="Arial" pitchFamily="34" charset="0"/>
              </a:rPr>
              <a:t>knowledge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800" dirty="0" smtClean="0">
                <a:cs typeface="Arial" pitchFamily="34" charset="0"/>
              </a:rPr>
              <a:t>Insufficient </a:t>
            </a:r>
            <a:r>
              <a:rPr lang="en-US" sz="2800" dirty="0">
                <a:cs typeface="Arial" pitchFamily="34" charset="0"/>
              </a:rPr>
              <a:t>test cases or testing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Training need of resources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Not following correct engineering practices / processes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Too much dependency on manual testing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2050" name="Picture 2" descr="C:\Users\gurvinderd\Desktop\Screen-shot-2010-10-19-at-4.16.11-PM-293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62" y="1767004"/>
            <a:ext cx="2186070" cy="1980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Actions for improvement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981200" y="1465320"/>
            <a:ext cx="4724400" cy="4495800"/>
            <a:chOff x="1870" y="1157"/>
            <a:chExt cx="1968" cy="196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 rot="-1983865">
              <a:off x="1870" y="1157"/>
              <a:ext cx="1968" cy="19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-1983865">
              <a:off x="1990" y="1277"/>
              <a:ext cx="1728" cy="172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 rot="2933243">
            <a:off x="4371975" y="5602345"/>
            <a:ext cx="171450" cy="228600"/>
          </a:xfrm>
          <a:prstGeom prst="rightArrow">
            <a:avLst>
              <a:gd name="adj1" fmla="val 91639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5209074" flipV="1">
            <a:off x="1933575" y="395134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5332425" flipV="1">
            <a:off x="2238375" y="393229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10683623">
            <a:off x="4089400" y="1325620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10724453" flipH="1" flipV="1">
            <a:off x="4114800" y="1617720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21383217">
            <a:off x="4381500" y="5859520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rot="5320421">
            <a:off x="6276975" y="379894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 rot="17127711" flipV="1">
            <a:off x="6546850" y="390689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42" descr="D:\Ajit\Admin\images\SkillEnha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7720"/>
            <a:ext cx="1612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0" y="2081955"/>
            <a:ext cx="19004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Testing Skill </a:t>
            </a:r>
            <a:r>
              <a:rPr lang="en-US" altLang="ja-JP" sz="1800" b="1" dirty="0">
                <a:solidFill>
                  <a:srgbClr val="0000CC"/>
                </a:solidFill>
              </a:rPr>
              <a:t>Enhancement</a:t>
            </a: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6715966" y="1946928"/>
            <a:ext cx="24285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Strengthening the best </a:t>
            </a:r>
            <a:r>
              <a:rPr lang="en-US" altLang="ja-JP" b="1" dirty="0">
                <a:solidFill>
                  <a:srgbClr val="0000CC"/>
                </a:solidFill>
              </a:rPr>
              <a:t>engineering </a:t>
            </a:r>
            <a:r>
              <a:rPr lang="en-US" altLang="ja-JP" b="1" dirty="0" smtClean="0">
                <a:solidFill>
                  <a:srgbClr val="0000CC"/>
                </a:solidFill>
              </a:rPr>
              <a:t>practices &amp; processes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7020272" y="4623998"/>
            <a:ext cx="20142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>
                <a:solidFill>
                  <a:srgbClr val="0000CC"/>
                </a:solidFill>
              </a:rPr>
              <a:t>New Testing Tools and Techniques Inculcation</a:t>
            </a: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-508" y="4679092"/>
            <a:ext cx="23482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Black </a:t>
            </a:r>
            <a:r>
              <a:rPr lang="en-US" altLang="ja-JP" sz="1800" b="1" dirty="0">
                <a:solidFill>
                  <a:srgbClr val="0000CC"/>
                </a:solidFill>
              </a:rPr>
              <a:t>Box </a:t>
            </a:r>
            <a:r>
              <a:rPr lang="en-US" altLang="ja-JP" b="1" dirty="0" smtClean="0">
                <a:solidFill>
                  <a:srgbClr val="0000CC"/>
                </a:solidFill>
              </a:rPr>
              <a:t>Testing</a:t>
            </a:r>
            <a:r>
              <a:rPr lang="en-US" altLang="ja-JP" b="1" dirty="0">
                <a:solidFill>
                  <a:srgbClr val="0000CC"/>
                </a:solidFill>
              </a:rPr>
              <a:t>; Acquire domain/apps knowledge, 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graphicFrame>
        <p:nvGraphicFramePr>
          <p:cNvPr id="2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01673"/>
              </p:ext>
            </p:extLst>
          </p:nvPr>
        </p:nvGraphicFramePr>
        <p:xfrm>
          <a:off x="5334000" y="4208520"/>
          <a:ext cx="16129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Photo Editor Photo" r:id="rId5" imgW="2752381" imgH="2762636" progId="MSPhotoEd.3">
                  <p:embed/>
                </p:oleObj>
              </mc:Choice>
              <mc:Fallback>
                <p:oleObj name="Photo Editor Photo" r:id="rId5" imgW="2752381" imgH="276263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08520"/>
                        <a:ext cx="16129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00CC"/>
                                </a:gs>
                                <a:gs pos="100000">
                                  <a:srgbClr val="CC00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rgbClr val="99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58" descr="C:\Documents and Settings\ahupare\Desktop\flagma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37" y="3687820"/>
            <a:ext cx="1679575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9" descr="D:\Ajit\Admin\images\Revie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6320"/>
            <a:ext cx="139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gurvinderd\Desktop\action 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08" y="152636"/>
            <a:ext cx="1800200" cy="1456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Skill enhancement 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0" bIns="0" numCol="1" spcCol="1270" anchor="t" anchorCtr="0">
            <a:noAutofit/>
          </a:bodyPr>
          <a:lstStyle/>
          <a:p>
            <a:pPr marL="231775" indent="-2317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cs typeface="Arial" pitchFamily="34" charset="0"/>
              </a:rPr>
              <a:t>Writing </a:t>
            </a:r>
            <a:r>
              <a:rPr lang="en-US" altLang="ja-JP" sz="2800" dirty="0">
                <a:cs typeface="Arial" pitchFamily="34" charset="0"/>
              </a:rPr>
              <a:t>a good test case is a skill…it needs to be learned</a:t>
            </a:r>
          </a:p>
          <a:p>
            <a:pPr marL="231775" indent="-2317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cs typeface="Arial" pitchFamily="34" charset="0"/>
              </a:rPr>
              <a:t>Test cases though well written might not cover 100% scenarios, so testers skills can play a role</a:t>
            </a:r>
          </a:p>
          <a:p>
            <a:pPr marL="231775" indent="-2317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cs typeface="Arial" pitchFamily="34" charset="0"/>
              </a:rPr>
              <a:t>If skills are higher, productivity will be higher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2" descr="C:\Users\gurvinderd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66" y="3762792"/>
            <a:ext cx="3564396" cy="234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Quality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  <a:hlinkClick r:id="rId3" action="ppaction://hlinkfile"/>
              </a:rPr>
              <a:t>Quality</a:t>
            </a:r>
            <a:r>
              <a:rPr lang="en-US" sz="2800" dirty="0" smtClean="0">
                <a:cs typeface="Arial" pitchFamily="34" charset="0"/>
              </a:rPr>
              <a:t> is a </a:t>
            </a:r>
            <a:r>
              <a:rPr lang="en-US" sz="2800" dirty="0">
                <a:cs typeface="Arial" pitchFamily="34" charset="0"/>
                <a:hlinkClick r:id="rId4" action="ppaction://hlinkfile"/>
              </a:rPr>
              <a:t>way of life</a:t>
            </a:r>
            <a:r>
              <a:rPr lang="en-US" sz="2800" dirty="0" smtClean="0">
                <a:cs typeface="Arial" pitchFamily="34" charset="0"/>
              </a:rPr>
              <a:t>!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is </a:t>
            </a:r>
            <a:r>
              <a:rPr lang="en-US" sz="2800" dirty="0" smtClean="0">
                <a:cs typeface="Arial" pitchFamily="34" charset="0"/>
              </a:rPr>
              <a:t>"conformance to </a:t>
            </a:r>
            <a:r>
              <a:rPr lang="en-US" sz="2800" dirty="0">
                <a:cs typeface="Arial" pitchFamily="34" charset="0"/>
              </a:rPr>
              <a:t>the </a:t>
            </a:r>
            <a:r>
              <a:rPr lang="en-US" sz="2800" dirty="0" smtClean="0">
                <a:cs typeface="Arial" pitchFamily="34" charset="0"/>
              </a:rPr>
              <a:t>requirements”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kern="1200" dirty="0" smtClean="0">
                <a:cs typeface="Arial" pitchFamily="34" charset="0"/>
              </a:rPr>
              <a:t>Quality is “to solve business need”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Kaizen </a:t>
            </a:r>
            <a:r>
              <a:rPr lang="en-US" sz="2800" dirty="0">
                <a:cs typeface="Arial" pitchFamily="34" charset="0"/>
              </a:rPr>
              <a:t>(continual improvements)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800" kern="12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7" y="1988840"/>
            <a:ext cx="3057525" cy="1495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2479" y="6607001"/>
            <a:ext cx="235331" cy="251000"/>
          </a:xfrm>
        </p:spPr>
        <p:txBody>
          <a:bodyPr/>
          <a:lstStyle/>
          <a:p>
            <a:fld id="{8A002FFB-913C-410A-AE0D-695C5B18038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00" y="4869160"/>
            <a:ext cx="1813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Quality =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14490" y="4876711"/>
            <a:ext cx="28774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Functionality *</a:t>
            </a:r>
          </a:p>
          <a:p>
            <a:pPr algn="ctr"/>
            <a:r>
              <a:rPr lang="en-US" sz="2000" dirty="0"/>
              <a:t>(what the system does</a:t>
            </a:r>
            <a:r>
              <a:rPr lang="en-US" sz="2000" dirty="0" smtClean="0"/>
              <a:t>)</a:t>
            </a:r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22802" y="4880462"/>
            <a:ext cx="28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System Qualities</a:t>
            </a:r>
          </a:p>
          <a:p>
            <a:pPr algn="ctr"/>
            <a:r>
              <a:rPr lang="en-US" sz="2000" dirty="0"/>
              <a:t>(how well it does it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1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 smtClean="0">
                <a:cs typeface="Arial" pitchFamily="34" charset="0"/>
              </a:rPr>
              <a:t>Training management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20</a:t>
            </a:fld>
            <a:endParaRPr lang="en-US" dirty="0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363788" y="2220913"/>
            <a:ext cx="4464050" cy="2936875"/>
          </a:xfrm>
          <a:prstGeom prst="rect">
            <a:avLst/>
          </a:prstGeom>
          <a:solidFill>
            <a:srgbClr val="FFFFFF"/>
          </a:solidFill>
          <a:ln w="762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3265488" y="3178175"/>
            <a:ext cx="2652712" cy="914400"/>
          </a:xfrm>
          <a:prstGeom prst="flowChartAlternateProcess">
            <a:avLst/>
          </a:prstGeom>
          <a:solidFill>
            <a:srgbClr val="33CCFF"/>
          </a:solidFill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+mn-lt"/>
                <a:ea typeface="MS Mincho" pitchFamily="49" charset="-128"/>
                <a:cs typeface="Arial" pitchFamily="34" charset="0"/>
              </a:rPr>
              <a:t>Skill </a:t>
            </a:r>
          </a:p>
          <a:p>
            <a:pPr algn="ctr" eaLnBrk="0" hangingPunct="0"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+mn-lt"/>
                <a:ea typeface="MS Mincho" pitchFamily="49" charset="-128"/>
                <a:cs typeface="Arial" pitchFamily="34" charset="0"/>
              </a:rPr>
              <a:t>Enhancement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 rot="5400000">
            <a:off x="6634163" y="34671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 rot="10800000">
            <a:off x="4116388" y="5273675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16200000">
            <a:off x="1754188" y="35052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943225" y="2466975"/>
            <a:ext cx="322263" cy="731838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rot="20986427" flipV="1">
            <a:off x="2895600" y="4125913"/>
            <a:ext cx="431800" cy="649287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 flipV="1">
            <a:off x="5918200" y="4092575"/>
            <a:ext cx="420688" cy="758825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rot="17418649" flipH="1" flipV="1">
            <a:off x="5728494" y="2759869"/>
            <a:ext cx="822325" cy="169863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4214813" y="1893888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4325" y="1277938"/>
            <a:ext cx="2743200" cy="1189037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Identify Training needs using Skill Matrix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245225" y="1279525"/>
            <a:ext cx="2743200" cy="1189038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Plan training preparing the</a:t>
            </a:r>
          </a:p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calendar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229350" y="4805363"/>
            <a:ext cx="2743200" cy="1189037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Execute Training by competent faculties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14325" y="4813300"/>
            <a:ext cx="2743200" cy="1189038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Measure enhanced skills &amp; Feedback</a:t>
            </a:r>
          </a:p>
        </p:txBody>
      </p:sp>
      <p:sp>
        <p:nvSpPr>
          <p:cNvPr id="4" name="Oval 3"/>
          <p:cNvSpPr/>
          <p:nvPr/>
        </p:nvSpPr>
        <p:spPr>
          <a:xfrm>
            <a:off x="1439652" y="1016732"/>
            <a:ext cx="246273" cy="26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Strengthening Process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Follow engineering practices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Reviews (RA &amp; Design document, Test plan, etc.)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Track quality progress 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Use of test management tools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Measure </a:t>
            </a:r>
            <a:r>
              <a:rPr lang="en-US" sz="2800" dirty="0">
                <a:cs typeface="Arial" pitchFamily="34" charset="0"/>
              </a:rPr>
              <a:t>defect leakages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Raise early warning </a:t>
            </a:r>
            <a:r>
              <a:rPr lang="en-US" sz="2800" dirty="0" smtClean="0">
                <a:cs typeface="Arial" pitchFamily="34" charset="0"/>
              </a:rPr>
              <a:t>signals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Root cause analysis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Actions to avoid repetition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T</a:t>
            </a:r>
            <a:r>
              <a:rPr lang="en-US" b="1" dirty="0" smtClean="0">
                <a:cs typeface="Arial" pitchFamily="34" charset="0"/>
              </a:rPr>
              <a:t>esting </a:t>
            </a:r>
            <a:r>
              <a:rPr lang="en-US" b="1" dirty="0">
                <a:cs typeface="Arial" pitchFamily="34" charset="0"/>
              </a:rPr>
              <a:t>Tools &amp; Technology Inculcation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cs typeface="Arial" pitchFamily="34" charset="0"/>
              </a:rPr>
              <a:t>Your two hands can do a lot, but not all.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Using </a:t>
            </a:r>
            <a:r>
              <a:rPr lang="en-US" sz="2800" dirty="0">
                <a:cs typeface="Arial" pitchFamily="34" charset="0"/>
              </a:rPr>
              <a:t>apt tools and technologies can boost productivity considerably</a:t>
            </a: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Code </a:t>
            </a:r>
            <a:r>
              <a:rPr lang="en-US" sz="2800" dirty="0">
                <a:cs typeface="Arial" pitchFamily="34" charset="0"/>
              </a:rPr>
              <a:t>Quality measurement </a:t>
            </a:r>
            <a:r>
              <a:rPr lang="en-US" sz="2800" dirty="0" smtClean="0">
                <a:cs typeface="Arial" pitchFamily="34" charset="0"/>
              </a:rPr>
              <a:t>tools</a:t>
            </a: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New </a:t>
            </a:r>
            <a:r>
              <a:rPr lang="en-US" sz="2800" dirty="0">
                <a:cs typeface="Arial" pitchFamily="34" charset="0"/>
              </a:rPr>
              <a:t>testing tools and technologies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Conduct training on </a:t>
            </a:r>
            <a:r>
              <a:rPr lang="en-US" sz="2800" dirty="0" smtClean="0">
                <a:cs typeface="Arial" pitchFamily="34" charset="0"/>
              </a:rPr>
              <a:t>new tools </a:t>
            </a:r>
            <a:r>
              <a:rPr lang="en-US" sz="2800" dirty="0">
                <a:cs typeface="Arial" pitchFamily="34" charset="0"/>
              </a:rPr>
              <a:t>and </a:t>
            </a:r>
            <a:r>
              <a:rPr lang="en-US" sz="2800" dirty="0" smtClean="0">
                <a:cs typeface="Arial" pitchFamily="34" charset="0"/>
              </a:rPr>
              <a:t>technologies &amp; help projects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Publish </a:t>
            </a:r>
            <a:r>
              <a:rPr lang="en-US" sz="2800" dirty="0">
                <a:cs typeface="Arial" pitchFamily="34" charset="0"/>
              </a:rPr>
              <a:t>white paper / develop proto application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6" name="Picture 2" descr="C:\Users\gurvinderd\Desktop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98" y="4889918"/>
            <a:ext cx="2457450" cy="18573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 smtClean="0">
                <a:cs typeface="Arial" pitchFamily="34" charset="0"/>
              </a:rPr>
              <a:t>Automate the testing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Automated testing is: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Faster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Reliable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Accurate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Reduces human &amp; technical risks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Cost effective</a:t>
            </a:r>
          </a:p>
          <a:p>
            <a:pPr lvl="1" indent="-4572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So automate test </a:t>
            </a:r>
            <a:r>
              <a:rPr lang="en-US" sz="2800" dirty="0">
                <a:cs typeface="Arial" pitchFamily="34" charset="0"/>
              </a:rPr>
              <a:t>cases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Popular test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28700"/>
            <a:ext cx="9036496" cy="540886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Web UI test 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Selenium – Open source test automation supporting multiple languages &amp; platform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  QTP – One of the oldest &amp; reliable paid automation tool from HP.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Coded UI – Web testing automation tool from Microsoft.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Webservice test 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SoapUI</a:t>
            </a:r>
            <a:r>
              <a:rPr lang="en-US" sz="2000" dirty="0" smtClean="0"/>
              <a:t> – To test SOAP &amp; REST web services available in both free &amp; paid versions.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 Web Service studio – web service testing tool from Microsoft.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Mobile 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Appium</a:t>
            </a:r>
            <a:r>
              <a:rPr lang="en-US" sz="2000" dirty="0" smtClean="0"/>
              <a:t> – Open source tool to test native &amp; hybrid mobile apps for android &amp; IOS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Selendroid</a:t>
            </a:r>
            <a:r>
              <a:rPr lang="en-US" sz="2000" dirty="0" smtClean="0"/>
              <a:t> – Open source test tool for mobile app testing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Winnium</a:t>
            </a:r>
            <a:r>
              <a:rPr lang="en-US" sz="2000" dirty="0" smtClean="0"/>
              <a:t> – Open source test mobile app automation tool for windows app</a:t>
            </a:r>
            <a:endParaRPr lang="en-US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Performance </a:t>
            </a:r>
            <a:r>
              <a:rPr lang="en-US" sz="2000" b="1" dirty="0"/>
              <a:t>test </a:t>
            </a:r>
            <a:r>
              <a:rPr lang="en-US" sz="2000" b="1" dirty="0" smtClean="0"/>
              <a:t>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/>
              <a:t>Jmeter</a:t>
            </a:r>
            <a:r>
              <a:rPr lang="en-US" sz="2000" dirty="0" smtClean="0"/>
              <a:t> </a:t>
            </a:r>
            <a:r>
              <a:rPr lang="en-US" sz="2000" dirty="0"/>
              <a:t>– Open source test automation for testing web application performance.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LoadRunner</a:t>
            </a:r>
            <a:r>
              <a:rPr lang="en-US" sz="2000" dirty="0"/>
              <a:t> – Popular performance test automation from HP.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Web performance &amp; load test (VSTS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2129704" y="1601069"/>
            <a:ext cx="3090357" cy="991666"/>
            <a:chOff x="2082914" y="1652793"/>
            <a:chExt cx="3090357" cy="991666"/>
          </a:xfrm>
        </p:grpSpPr>
        <p:sp>
          <p:nvSpPr>
            <p:cNvPr id="106" name="Rounded Rectangle 105"/>
            <p:cNvSpPr/>
            <p:nvPr/>
          </p:nvSpPr>
          <p:spPr>
            <a:xfrm>
              <a:off x="3780582" y="1684339"/>
              <a:ext cx="1280160" cy="960120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68054" y="1665029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273299" y="1681628"/>
              <a:ext cx="1234440" cy="960120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82914" y="1652793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Requirement 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3495664" y="2176150"/>
              <a:ext cx="289820" cy="0"/>
            </a:xfrm>
            <a:prstGeom prst="straightConnector1">
              <a:avLst/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237" y="2210606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037" y="2200029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9" name="Rounded Rectangle 288"/>
          <p:cNvSpPr/>
          <p:nvPr/>
        </p:nvSpPr>
        <p:spPr>
          <a:xfrm>
            <a:off x="317314" y="3813216"/>
            <a:ext cx="756345" cy="2136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kern="0" dirty="0">
              <a:solidFill>
                <a:srgbClr val="1F497D">
                  <a:lumMod val="60000"/>
                  <a:lumOff val="40000"/>
                  <a:alpha val="45000"/>
                </a:srgbClr>
              </a:solidFill>
              <a:latin typeface="Calibri"/>
            </a:endParaRPr>
          </a:p>
        </p:txBody>
      </p:sp>
      <p:sp>
        <p:nvSpPr>
          <p:cNvPr id="295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ea typeface="+mj-ea"/>
                <a:cs typeface="Arial" pitchFamily="34" charset="0"/>
              </a:rPr>
              <a:t>Tools &amp; Technology (Microsoft)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937309" y="1609594"/>
            <a:ext cx="4333872" cy="1034837"/>
            <a:chOff x="2920375" y="1666744"/>
            <a:chExt cx="4333872" cy="1034837"/>
          </a:xfrm>
        </p:grpSpPr>
        <p:grpSp>
          <p:nvGrpSpPr>
            <p:cNvPr id="113" name="Group 112"/>
            <p:cNvGrpSpPr/>
            <p:nvPr/>
          </p:nvGrpSpPr>
          <p:grpSpPr>
            <a:xfrm>
              <a:off x="5242432" y="1666744"/>
              <a:ext cx="2011815" cy="1034837"/>
              <a:chOff x="5212576" y="1661318"/>
              <a:chExt cx="2011815" cy="103483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719174" y="1723231"/>
                <a:ext cx="1505217" cy="553998"/>
              </a:xfrm>
              <a:prstGeom prst="rect">
                <a:avLst/>
              </a:prstGeom>
              <a:noFill/>
            </p:spPr>
            <p:txBody>
              <a:bodyPr wrap="square" lIns="91440" r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Architecture </a:t>
                </a:r>
                <a:br>
                  <a:rPr lang="en-US" sz="1500" b="1" dirty="0">
                    <a:solidFill>
                      <a:schemeClr val="bg1"/>
                    </a:solidFill>
                    <a:latin typeface="Calibri"/>
                  </a:rPr>
                </a:b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&amp; Design</a:t>
                </a:r>
              </a:p>
            </p:txBody>
          </p:sp>
          <p:sp>
            <p:nvSpPr>
              <p:cNvPr id="308" name="Rounded Rectangle 307"/>
              <p:cNvSpPr/>
              <p:nvPr/>
            </p:nvSpPr>
            <p:spPr>
              <a:xfrm>
                <a:off x="5406685" y="1690315"/>
                <a:ext cx="1280160" cy="1005840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12576" y="1661318"/>
                <a:ext cx="1505217" cy="553998"/>
              </a:xfrm>
              <a:prstGeom prst="rect">
                <a:avLst/>
              </a:prstGeom>
              <a:noFill/>
            </p:spPr>
            <p:txBody>
              <a:bodyPr wrap="square" lIns="91440" r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Architecture </a:t>
                </a:r>
                <a:br>
                  <a:rPr lang="en-US" sz="1500" b="1" dirty="0">
                    <a:solidFill>
                      <a:schemeClr val="bg1"/>
                    </a:solidFill>
                    <a:latin typeface="Calibri"/>
                  </a:rPr>
                </a:b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&amp; Design</a:t>
                </a:r>
              </a:p>
            </p:txBody>
          </p:sp>
          <p:pic>
            <p:nvPicPr>
              <p:cNvPr id="310" name="Picture 3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9146" y="2240267"/>
                <a:ext cx="807266" cy="418959"/>
              </a:xfrm>
              <a:prstGeom prst="rect">
                <a:avLst/>
              </a:prstGeom>
            </p:spPr>
          </p:pic>
        </p:grpSp>
        <p:cxnSp>
          <p:nvCxnSpPr>
            <p:cNvPr id="12" name="Elbow Connector 11"/>
            <p:cNvCxnSpPr>
              <a:stCxn id="108" idx="0"/>
              <a:endCxn id="308" idx="0"/>
            </p:cNvCxnSpPr>
            <p:nvPr/>
          </p:nvCxnSpPr>
          <p:spPr>
            <a:xfrm rot="16200000" flipH="1">
              <a:off x="4494154" y="113274"/>
              <a:ext cx="8687" cy="3156246"/>
            </a:xfrm>
            <a:prstGeom prst="bentConnector3">
              <a:avLst>
                <a:gd name="adj1" fmla="val -148511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096010" y="1639403"/>
            <a:ext cx="1911257" cy="1005840"/>
            <a:chOff x="7063941" y="1654753"/>
            <a:chExt cx="1911257" cy="1005840"/>
          </a:xfrm>
        </p:grpSpPr>
        <p:sp>
          <p:nvSpPr>
            <p:cNvPr id="164" name="Rounded Rectangle 163"/>
            <p:cNvSpPr/>
            <p:nvPr/>
          </p:nvSpPr>
          <p:spPr>
            <a:xfrm>
              <a:off x="7063941" y="1654753"/>
              <a:ext cx="1911257" cy="1005840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0" numCol="1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Cloud provider</a:t>
              </a:r>
            </a:p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166" name="Picture 2" descr="https://codereviewvideos.com/blog/wp-content/uploads/2015/09/AWS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26702" y="2279384"/>
              <a:ext cx="895069" cy="33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pradeepbo\Desktop\microsoft_azur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18095" y="2279385"/>
              <a:ext cx="868680" cy="33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52014" y="5130555"/>
            <a:ext cx="8339163" cy="1562225"/>
            <a:chOff x="435080" y="5263905"/>
            <a:chExt cx="8339163" cy="1562225"/>
          </a:xfrm>
        </p:grpSpPr>
        <p:grpSp>
          <p:nvGrpSpPr>
            <p:cNvPr id="307" name="Group 306"/>
            <p:cNvGrpSpPr/>
            <p:nvPr/>
          </p:nvGrpSpPr>
          <p:grpSpPr>
            <a:xfrm>
              <a:off x="435080" y="5263905"/>
              <a:ext cx="8339163" cy="1562225"/>
              <a:chOff x="435080" y="5263905"/>
              <a:chExt cx="8339163" cy="1562225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435080" y="5263905"/>
                <a:ext cx="8339163" cy="1562225"/>
                <a:chOff x="478856" y="5215379"/>
                <a:chExt cx="8339163" cy="1562225"/>
              </a:xfrm>
            </p:grpSpPr>
            <p:grpSp>
              <p:nvGrpSpPr>
                <p:cNvPr id="233" name="Group 232"/>
                <p:cNvGrpSpPr/>
                <p:nvPr/>
              </p:nvGrpSpPr>
              <p:grpSpPr>
                <a:xfrm>
                  <a:off x="478856" y="5215379"/>
                  <a:ext cx="8339163" cy="1562225"/>
                  <a:chOff x="478856" y="5062979"/>
                  <a:chExt cx="8339163" cy="1562225"/>
                </a:xfrm>
              </p:grpSpPr>
              <p:cxnSp>
                <p:nvCxnSpPr>
                  <p:cNvPr id="245" name="Elbow Connector 244"/>
                  <p:cNvCxnSpPr/>
                  <p:nvPr/>
                </p:nvCxnSpPr>
                <p:spPr>
                  <a:xfrm rot="10800000">
                    <a:off x="478856" y="5205350"/>
                    <a:ext cx="860515" cy="628728"/>
                  </a:xfrm>
                  <a:prstGeom prst="bentConnector3">
                    <a:avLst>
                      <a:gd name="adj1" fmla="val 100917"/>
                    </a:avLst>
                  </a:prstGeom>
                  <a:ln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Rounded Rectangle 245"/>
                  <p:cNvSpPr/>
                  <p:nvPr/>
                </p:nvSpPr>
                <p:spPr>
                  <a:xfrm>
                    <a:off x="1349954" y="5398915"/>
                    <a:ext cx="7468065" cy="122628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50AA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2482688" y="5377746"/>
                    <a:ext cx="5186410" cy="3231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500" b="1" dirty="0" smtClean="0">
                        <a:solidFill>
                          <a:schemeClr val="bg1"/>
                        </a:solidFill>
                        <a:latin typeface="Calibri"/>
                      </a:rPr>
                      <a:t>Continuous Delivery/Deployment using DevOps</a:t>
                    </a:r>
                    <a:endParaRPr lang="en-US" sz="1500" b="1" dirty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248" name="Group 247"/>
                  <p:cNvGrpSpPr/>
                  <p:nvPr/>
                </p:nvGrpSpPr>
                <p:grpSpPr>
                  <a:xfrm>
                    <a:off x="5085933" y="5688239"/>
                    <a:ext cx="1698519" cy="892189"/>
                    <a:chOff x="5226594" y="5867627"/>
                    <a:chExt cx="1698519" cy="892189"/>
                  </a:xfrm>
                </p:grpSpPr>
                <p:sp>
                  <p:nvSpPr>
                    <p:cNvPr id="259" name="Rounded Rectangle 258"/>
                    <p:cNvSpPr/>
                    <p:nvPr/>
                  </p:nvSpPr>
                  <p:spPr>
                    <a:xfrm>
                      <a:off x="5226594" y="5867627"/>
                      <a:ext cx="1698519" cy="8921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C6E3E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0" rIns="91440" bIns="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A0A0A"/>
                          </a:solidFill>
                          <a:latin typeface="Calibri"/>
                        </a:rPr>
                        <a:t>Containerization</a:t>
                      </a:r>
                      <a:endParaRPr lang="en-US" sz="1300" b="1" dirty="0">
                        <a:solidFill>
                          <a:srgbClr val="0A0A0A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6167107" y="6122907"/>
                      <a:ext cx="640080" cy="585216"/>
                      <a:chOff x="6118222" y="6088440"/>
                      <a:chExt cx="835412" cy="763807"/>
                    </a:xfrm>
                  </p:grpSpPr>
                  <p:sp>
                    <p:nvSpPr>
                      <p:cNvPr id="262" name="Rounded Rectangle 261"/>
                      <p:cNvSpPr/>
                      <p:nvPr/>
                    </p:nvSpPr>
                    <p:spPr>
                      <a:xfrm>
                        <a:off x="6118222" y="6088440"/>
                        <a:ext cx="835412" cy="763807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 w="28575"/>
                      <a:effectLst/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900" b="1" kern="0" dirty="0">
                          <a:solidFill>
                            <a:srgbClr val="1F497D">
                              <a:lumMod val="60000"/>
                              <a:lumOff val="40000"/>
                              <a:alpha val="45000"/>
                            </a:srgbClr>
                          </a:solidFill>
                          <a:latin typeface="Calibri"/>
                        </a:endParaRPr>
                      </a:p>
                    </p:txBody>
                  </p:sp>
                  <p:pic>
                    <p:nvPicPr>
                      <p:cNvPr id="263" name="Picture 6" descr="https://www.icewarp.com/en/img/webrtc/documents/docker-logo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 bwMode="auto">
                      <a:xfrm>
                        <a:off x="6177894" y="6159008"/>
                        <a:ext cx="716067" cy="62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cxnSp>
                <p:nvCxnSpPr>
                  <p:cNvPr id="249" name="Straight Arrow Connector 248"/>
                  <p:cNvCxnSpPr/>
                  <p:nvPr/>
                </p:nvCxnSpPr>
                <p:spPr>
                  <a:xfrm flipV="1">
                    <a:off x="4447572" y="5062979"/>
                    <a:ext cx="0" cy="330340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Elbow Connector 249"/>
                  <p:cNvCxnSpPr>
                    <a:endCxn id="246" idx="0"/>
                  </p:cNvCxnSpPr>
                  <p:nvPr/>
                </p:nvCxnSpPr>
                <p:spPr>
                  <a:xfrm>
                    <a:off x="5083987" y="5062979"/>
                    <a:ext cx="0" cy="335936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6854541" y="5688238"/>
                    <a:ext cx="1900523" cy="89611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0" rIns="91440" bIns="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Continuous Monitoring</a:t>
                    </a:r>
                  </a:p>
                  <a:p>
                    <a:pPr algn="ctr"/>
                    <a:endParaRPr lang="en-US" sz="13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2791804" y="5835648"/>
                  <a:ext cx="2224041" cy="897180"/>
                  <a:chOff x="2791804" y="5835648"/>
                  <a:chExt cx="2224041" cy="897180"/>
                </a:xfrm>
              </p:grpSpPr>
              <p:sp>
                <p:nvSpPr>
                  <p:cNvPr id="235" name="Rounded Rectangle 234"/>
                  <p:cNvSpPr/>
                  <p:nvPr/>
                </p:nvSpPr>
                <p:spPr>
                  <a:xfrm>
                    <a:off x="2791804" y="5835648"/>
                    <a:ext cx="2224041" cy="89718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0" rIns="91440" bIns="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Configuration </a:t>
                    </a:r>
                    <a:r>
                      <a:rPr lang="en-US" sz="1300" b="1" dirty="0" smtClean="0">
                        <a:latin typeface="Calibri"/>
                      </a:rPr>
                      <a:t>management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3877083" y="6276960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Rounded Rectangle 240"/>
                  <p:cNvSpPr/>
                  <p:nvPr/>
                </p:nvSpPr>
                <p:spPr>
                  <a:xfrm>
                    <a:off x="4283491" y="6076637"/>
                    <a:ext cx="561369" cy="54658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42" name="Picture 18" descr="http://3.bp.blogspot.com/-zCKRCEjz2Uw/UuevU8l-x3I/AAAAAAAAA4s/p6TPSHE1zl4/s1600/chef_logo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310625" y="6176911"/>
                    <a:ext cx="507101" cy="403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878" y="6153738"/>
                <a:ext cx="914400" cy="5387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Picture 2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0658" y="6140586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Picture 2" descr="http://ocsl.co.uk/news-events/blog/wp-content/uploads/2015/06/sccm_logo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51155" y="6148625"/>
                <a:ext cx="681644" cy="561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576638" y="6257912"/>
                <a:ext cx="1097280" cy="34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6" name="Rounded Rectangle 135"/>
            <p:cNvSpPr/>
            <p:nvPr/>
          </p:nvSpPr>
          <p:spPr>
            <a:xfrm>
              <a:off x="1361635" y="5884174"/>
              <a:ext cx="1316305" cy="897180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0" numCol="1" anchor="t" anchorCtr="1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latin typeface="Calibri"/>
                </a:rPr>
                <a:t>Release</a:t>
              </a:r>
            </a:p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latin typeface="Calibri"/>
                </a:rPr>
                <a:t>management </a:t>
              </a:r>
              <a:endParaRPr lang="en-US" sz="1300" b="1" dirty="0">
                <a:latin typeface="Calibri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93423" y="6314673"/>
              <a:ext cx="1252728" cy="2217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131086" y="2109963"/>
            <a:ext cx="8919141" cy="3313484"/>
            <a:chOff x="114152" y="2167113"/>
            <a:chExt cx="8919141" cy="3313484"/>
          </a:xfrm>
        </p:grpSpPr>
        <p:grpSp>
          <p:nvGrpSpPr>
            <p:cNvPr id="11" name="Group 10"/>
            <p:cNvGrpSpPr/>
            <p:nvPr/>
          </p:nvGrpSpPr>
          <p:grpSpPr>
            <a:xfrm>
              <a:off x="114152" y="2634164"/>
              <a:ext cx="8919141" cy="2846433"/>
              <a:chOff x="114152" y="2634164"/>
              <a:chExt cx="8919141" cy="2846433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14152" y="2634164"/>
                <a:ext cx="8919141" cy="2846433"/>
                <a:chOff x="114152" y="2634164"/>
                <a:chExt cx="8919141" cy="2846433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114152" y="2634164"/>
                  <a:ext cx="8919141" cy="2846433"/>
                  <a:chOff x="114152" y="2634164"/>
                  <a:chExt cx="8919141" cy="2846433"/>
                </a:xfrm>
              </p:grpSpPr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114152" y="2634164"/>
                    <a:ext cx="8919141" cy="2846433"/>
                    <a:chOff x="114152" y="2634164"/>
                    <a:chExt cx="8919141" cy="2846433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114152" y="2634164"/>
                      <a:ext cx="8919141" cy="2846433"/>
                      <a:chOff x="114152" y="2634164"/>
                      <a:chExt cx="8919141" cy="2846433"/>
                    </a:xfrm>
                  </p:grpSpPr>
                  <p:grpSp>
                    <p:nvGrpSpPr>
                      <p:cNvPr id="187" name="Group 186"/>
                      <p:cNvGrpSpPr/>
                      <p:nvPr/>
                    </p:nvGrpSpPr>
                    <p:grpSpPr>
                      <a:xfrm>
                        <a:off x="114152" y="2634164"/>
                        <a:ext cx="8919141" cy="2846433"/>
                        <a:chOff x="16948" y="2385248"/>
                        <a:chExt cx="8919141" cy="2846433"/>
                      </a:xfrm>
                    </p:grpSpPr>
                    <p:cxnSp>
                      <p:nvCxnSpPr>
                        <p:cNvPr id="208" name="Straight Arrow Connector 207"/>
                        <p:cNvCxnSpPr/>
                        <p:nvPr/>
                      </p:nvCxnSpPr>
                      <p:spPr>
                        <a:xfrm flipH="1">
                          <a:off x="4352954" y="2408838"/>
                          <a:ext cx="3606" cy="697006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11" name="Group 210"/>
                        <p:cNvGrpSpPr/>
                        <p:nvPr/>
                      </p:nvGrpSpPr>
                      <p:grpSpPr>
                        <a:xfrm>
                          <a:off x="16948" y="2385248"/>
                          <a:ext cx="8919141" cy="2846433"/>
                          <a:chOff x="16948" y="2385248"/>
                          <a:chExt cx="8919141" cy="2846433"/>
                        </a:xfrm>
                      </p:grpSpPr>
                      <p:cxnSp>
                        <p:nvCxnSpPr>
                          <p:cNvPr id="213" name="Elbow Connector 212"/>
                          <p:cNvCxnSpPr/>
                          <p:nvPr/>
                        </p:nvCxnSpPr>
                        <p:spPr>
                          <a:xfrm flipV="1">
                            <a:off x="3433764" y="2385248"/>
                            <a:ext cx="591176" cy="435358"/>
                          </a:xfrm>
                          <a:prstGeom prst="bentConnector3">
                            <a:avLst>
                              <a:gd name="adj1" fmla="val 101558"/>
                            </a:avLst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7" name="Straight Arrow Connector 216"/>
                          <p:cNvCxnSpPr/>
                          <p:nvPr/>
                        </p:nvCxnSpPr>
                        <p:spPr>
                          <a:xfrm flipV="1">
                            <a:off x="3447412" y="4029111"/>
                            <a:ext cx="663484" cy="5973"/>
                          </a:xfrm>
                          <a:prstGeom prst="straightConnector1">
                            <a:avLst/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8" name="Straight Arrow Connector 217"/>
                          <p:cNvCxnSpPr/>
                          <p:nvPr/>
                        </p:nvCxnSpPr>
                        <p:spPr>
                          <a:xfrm flipV="1">
                            <a:off x="7027809" y="4029111"/>
                            <a:ext cx="627542" cy="5973"/>
                          </a:xfrm>
                          <a:prstGeom prst="straightConnector1">
                            <a:avLst/>
                          </a:prstGeom>
                          <a:ln>
                            <a:headEnd type="triangle" w="med" len="me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0" name="Elbow Connector 219"/>
                          <p:cNvCxnSpPr/>
                          <p:nvPr/>
                        </p:nvCxnSpPr>
                        <p:spPr>
                          <a:xfrm>
                            <a:off x="4652197" y="2410885"/>
                            <a:ext cx="2993512" cy="421611"/>
                          </a:xfrm>
                          <a:prstGeom prst="bentConnector3">
                            <a:avLst>
                              <a:gd name="adj1" fmla="val 15"/>
                            </a:avLst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22" name="Group 221"/>
                          <p:cNvGrpSpPr/>
                          <p:nvPr/>
                        </p:nvGrpSpPr>
                        <p:grpSpPr>
                          <a:xfrm>
                            <a:off x="4110761" y="3106899"/>
                            <a:ext cx="2917048" cy="1830877"/>
                            <a:chOff x="4110761" y="3106899"/>
                            <a:chExt cx="2917048" cy="1830877"/>
                          </a:xfrm>
                        </p:grpSpPr>
                        <p:sp>
                          <p:nvSpPr>
                            <p:cNvPr id="284" name="Rounded Rectangle 283"/>
                            <p:cNvSpPr/>
                            <p:nvPr/>
                          </p:nvSpPr>
                          <p:spPr>
                            <a:xfrm>
                              <a:off x="4110896" y="3126418"/>
                              <a:ext cx="2916913" cy="1811358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50AAC5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85" name="Rectangle 284"/>
                            <p:cNvSpPr/>
                            <p:nvPr/>
                          </p:nvSpPr>
                          <p:spPr>
                            <a:xfrm>
                              <a:off x="4110761" y="3106899"/>
                              <a:ext cx="2917048" cy="32316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500" b="1" dirty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Continuous </a:t>
                              </a:r>
                              <a:r>
                                <a:rPr lang="en-US" sz="1500" b="1" dirty="0" smtClean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Integration</a:t>
                              </a:r>
                              <a:endParaRPr lang="en-US" sz="1500" b="1" dirty="0">
                                <a:solidFill>
                                  <a:schemeClr val="bg1"/>
                                </a:solidFill>
                                <a:latin typeface="Calibri"/>
                              </a:endParaRPr>
                            </a:p>
                          </p:txBody>
                        </p:sp>
                        <p:grpSp>
                          <p:nvGrpSpPr>
                            <p:cNvPr id="287" name="Group 286"/>
                            <p:cNvGrpSpPr/>
                            <p:nvPr/>
                          </p:nvGrpSpPr>
                          <p:grpSpPr>
                            <a:xfrm>
                              <a:off x="5562238" y="3405758"/>
                              <a:ext cx="1303333" cy="1467069"/>
                              <a:chOff x="5686220" y="3997967"/>
                              <a:chExt cx="1303333" cy="1006574"/>
                            </a:xfrm>
                          </p:grpSpPr>
                          <p:sp>
                            <p:nvSpPr>
                              <p:cNvPr id="302" name="Rounded Rectangle 301"/>
                              <p:cNvSpPr/>
                              <p:nvPr/>
                            </p:nvSpPr>
                            <p:spPr>
                              <a:xfrm>
                                <a:off x="5686220" y="3997967"/>
                                <a:ext cx="1303333" cy="1006574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3" name="TextBox 302"/>
                              <p:cNvSpPr txBox="1"/>
                              <p:nvPr/>
                            </p:nvSpPr>
                            <p:spPr>
                              <a:xfrm flipH="1">
                                <a:off x="5888600" y="4000418"/>
                                <a:ext cx="964713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CI server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1" name="TextBox 310"/>
                              <p:cNvSpPr txBox="1"/>
                              <p:nvPr/>
                            </p:nvSpPr>
                            <p:spPr>
                              <a:xfrm>
                                <a:off x="6189981" y="4482855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6" name="Rounded Rectangle 315"/>
                              <p:cNvSpPr/>
                              <p:nvPr/>
                            </p:nvSpPr>
                            <p:spPr>
                              <a:xfrm>
                                <a:off x="5843309" y="4207771"/>
                                <a:ext cx="101070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7" name="Rounded Rectangle 316"/>
                              <p:cNvSpPr/>
                              <p:nvPr/>
                            </p:nvSpPr>
                            <p:spPr>
                              <a:xfrm>
                                <a:off x="5843309" y="4710161"/>
                                <a:ext cx="101070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8" name="Group 287"/>
                            <p:cNvGrpSpPr/>
                            <p:nvPr/>
                          </p:nvGrpSpPr>
                          <p:grpSpPr>
                            <a:xfrm>
                              <a:off x="4320167" y="3399807"/>
                              <a:ext cx="953053" cy="1463496"/>
                              <a:chOff x="4320167" y="3399807"/>
                              <a:chExt cx="953053" cy="1463496"/>
                            </a:xfrm>
                          </p:grpSpPr>
                          <p:sp>
                            <p:nvSpPr>
                              <p:cNvPr id="291" name="Rounded Rectangle 290"/>
                              <p:cNvSpPr/>
                              <p:nvPr/>
                            </p:nvSpPr>
                            <p:spPr>
                              <a:xfrm>
                                <a:off x="4320167" y="3400546"/>
                                <a:ext cx="953053" cy="1462757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2" name="TextBox 291"/>
                              <p:cNvSpPr txBox="1"/>
                              <p:nvPr/>
                            </p:nvSpPr>
                            <p:spPr>
                              <a:xfrm flipH="1">
                                <a:off x="4322992" y="3399807"/>
                                <a:ext cx="950228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Build 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" name="TextBox 295"/>
                              <p:cNvSpPr txBox="1"/>
                              <p:nvPr/>
                            </p:nvSpPr>
                            <p:spPr>
                              <a:xfrm>
                                <a:off x="4657710" y="4326957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7" name="TextBox 296"/>
                              <p:cNvSpPr txBox="1"/>
                              <p:nvPr/>
                            </p:nvSpPr>
                            <p:spPr>
                              <a:xfrm>
                                <a:off x="4657710" y="3889064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9" name="Rounded Rectangle 298"/>
                              <p:cNvSpPr/>
                              <p:nvPr/>
                            </p:nvSpPr>
                            <p:spPr>
                              <a:xfrm>
                                <a:off x="4451111" y="4102951"/>
                                <a:ext cx="71799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0" name="Rounded Rectangle 299"/>
                              <p:cNvSpPr/>
                              <p:nvPr/>
                            </p:nvSpPr>
                            <p:spPr>
                              <a:xfrm>
                                <a:off x="4451111" y="4538359"/>
                                <a:ext cx="71799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1" name="TextBox 300"/>
                              <p:cNvSpPr txBox="1"/>
                              <p:nvPr/>
                            </p:nvSpPr>
                            <p:spPr>
                              <a:xfrm>
                                <a:off x="4508953" y="4509084"/>
                                <a:ext cx="602314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ANT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5" name="Group 224"/>
                          <p:cNvGrpSpPr/>
                          <p:nvPr/>
                        </p:nvGrpSpPr>
                        <p:grpSpPr>
                          <a:xfrm>
                            <a:off x="7655351" y="2485181"/>
                            <a:ext cx="1280738" cy="2746500"/>
                            <a:chOff x="7655351" y="2485181"/>
                            <a:chExt cx="1280738" cy="2746500"/>
                          </a:xfrm>
                        </p:grpSpPr>
                        <p:sp>
                          <p:nvSpPr>
                            <p:cNvPr id="269" name="Rounded Rectangle 268"/>
                            <p:cNvSpPr/>
                            <p:nvPr/>
                          </p:nvSpPr>
                          <p:spPr>
                            <a:xfrm>
                              <a:off x="7655351" y="2530064"/>
                              <a:ext cx="1243234" cy="2701617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FFC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70" name="Rectangle 269"/>
                            <p:cNvSpPr/>
                            <p:nvPr/>
                          </p:nvSpPr>
                          <p:spPr>
                            <a:xfrm>
                              <a:off x="7884649" y="2485181"/>
                              <a:ext cx="784638" cy="32316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500" b="1" dirty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 Testing</a:t>
                              </a:r>
                            </a:p>
                          </p:txBody>
                        </p:sp>
                        <p:sp>
                          <p:nvSpPr>
                            <p:cNvPr id="271" name="Rounded Rectangle 270"/>
                            <p:cNvSpPr/>
                            <p:nvPr/>
                          </p:nvSpPr>
                          <p:spPr>
                            <a:xfrm>
                              <a:off x="7727072" y="2804426"/>
                              <a:ext cx="1088211" cy="821505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C6E3EC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79" name="Rectangle 278"/>
                            <p:cNvSpPr/>
                            <p:nvPr/>
                          </p:nvSpPr>
                          <p:spPr>
                            <a:xfrm>
                              <a:off x="7714618" y="2804799"/>
                              <a:ext cx="1109134" cy="405624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lnSpc>
                                  <a:spcPts val="12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300" b="1" dirty="0">
                                  <a:solidFill>
                                    <a:srgbClr val="0A0A0A"/>
                                  </a:solidFill>
                                  <a:latin typeface="Calibri"/>
                                </a:rPr>
                                <a:t>Microsoft</a:t>
                              </a:r>
                              <a:r>
                                <a:rPr lang="en-US" sz="1200" b="1" dirty="0" smtClean="0">
                                  <a:solidFill>
                                    <a:srgbClr val="1F497D">
                                      <a:lumMod val="75000"/>
                                      <a:alpha val="45000"/>
                                    </a:srgbClr>
                                  </a:solidFill>
                                  <a:latin typeface="Calibri"/>
                                </a:rPr>
                                <a:t> </a:t>
                              </a:r>
                              <a:r>
                                <a:rPr lang="en-US" sz="1300" b="1" dirty="0" smtClean="0">
                                  <a:solidFill>
                                    <a:srgbClr val="0A0A0A"/>
                                  </a:solidFill>
                                  <a:latin typeface="Calibri"/>
                                </a:rPr>
                                <a:t>Test Manager </a:t>
                              </a:r>
                              <a:endParaRPr lang="en-US" sz="1300" b="1" dirty="0">
                                <a:solidFill>
                                  <a:srgbClr val="0A0A0A"/>
                                </a:solidFill>
                                <a:latin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280" name="Rounded Rectangle 279"/>
                            <p:cNvSpPr/>
                            <p:nvPr/>
                          </p:nvSpPr>
                          <p:spPr>
                            <a:xfrm>
                              <a:off x="7727067" y="3700201"/>
                              <a:ext cx="1096684" cy="1485702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C6E3EC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83" name="Rectangle 282"/>
                            <p:cNvSpPr/>
                            <p:nvPr/>
                          </p:nvSpPr>
                          <p:spPr>
                            <a:xfrm>
                              <a:off x="7664391" y="3658432"/>
                              <a:ext cx="1271698" cy="49244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300" b="1" dirty="0" smtClean="0">
                                  <a:latin typeface="Calibri"/>
                                </a:rPr>
                                <a:t>Automation</a:t>
                              </a:r>
                            </a:p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300" b="1" dirty="0" smtClean="0">
                                  <a:latin typeface="Calibri"/>
                                </a:rPr>
                                <a:t>testing</a:t>
                              </a:r>
                              <a:endParaRPr lang="en-US" sz="1300" b="1" dirty="0">
                                <a:latin typeface="Calibri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226" name="Elbow Connector 225"/>
                          <p:cNvCxnSpPr/>
                          <p:nvPr/>
                        </p:nvCxnSpPr>
                        <p:spPr>
                          <a:xfrm flipV="1">
                            <a:off x="3401157" y="2431363"/>
                            <a:ext cx="2578260" cy="576248"/>
                          </a:xfrm>
                          <a:prstGeom prst="bentConnector3">
                            <a:avLst>
                              <a:gd name="adj1" fmla="val 100817"/>
                            </a:avLst>
                          </a:prstGeom>
                          <a:ln>
                            <a:headEnd type="triangle" w="med" len="me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27" name="Group 226"/>
                          <p:cNvGrpSpPr/>
                          <p:nvPr/>
                        </p:nvGrpSpPr>
                        <p:grpSpPr>
                          <a:xfrm>
                            <a:off x="16948" y="2525197"/>
                            <a:ext cx="3411414" cy="2567464"/>
                            <a:chOff x="72845" y="2525197"/>
                            <a:chExt cx="3411414" cy="2567464"/>
                          </a:xfrm>
                        </p:grpSpPr>
                        <p:sp>
                          <p:nvSpPr>
                            <p:cNvPr id="228" name="Rounded Rectangle 227"/>
                            <p:cNvSpPr/>
                            <p:nvPr/>
                          </p:nvSpPr>
                          <p:spPr>
                            <a:xfrm>
                              <a:off x="72845" y="2525197"/>
                              <a:ext cx="3411414" cy="2567464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50AAC5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29" name="Group 228"/>
                            <p:cNvGrpSpPr/>
                            <p:nvPr/>
                          </p:nvGrpSpPr>
                          <p:grpSpPr>
                            <a:xfrm>
                              <a:off x="124648" y="4300576"/>
                              <a:ext cx="3287067" cy="752098"/>
                              <a:chOff x="4218321" y="5636504"/>
                              <a:chExt cx="3265096" cy="752098"/>
                            </a:xfrm>
                          </p:grpSpPr>
                          <p:sp>
                            <p:nvSpPr>
                              <p:cNvPr id="265" name="Rounded Rectangle 264"/>
                              <p:cNvSpPr/>
                              <p:nvPr/>
                            </p:nvSpPr>
                            <p:spPr>
                              <a:xfrm>
                                <a:off x="4218321" y="5688155"/>
                                <a:ext cx="3265096" cy="700447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" name="TextBox 265"/>
                              <p:cNvSpPr txBox="1"/>
                              <p:nvPr/>
                            </p:nvSpPr>
                            <p:spPr>
                              <a:xfrm>
                                <a:off x="4793406" y="5636504"/>
                                <a:ext cx="2147729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Repository </a:t>
                                </a: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management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" name="TextBox 266"/>
                              <p:cNvSpPr txBox="1"/>
                              <p:nvPr/>
                            </p:nvSpPr>
                            <p:spPr>
                              <a:xfrm>
                                <a:off x="5865089" y="5939433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8" name="Picture 2" descr="https://www.ostraining.com/cdn/images/coding/github_logo_blog1.png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55273" y="5870884"/>
                                <a:ext cx="516273" cy="43778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  <a:extLst/>
                            </p:spPr>
                          </p:pic>
                        </p:grpSp>
                        <p:grpSp>
                          <p:nvGrpSpPr>
                            <p:cNvPr id="230" name="Group 229"/>
                            <p:cNvGrpSpPr/>
                            <p:nvPr/>
                          </p:nvGrpSpPr>
                          <p:grpSpPr>
                            <a:xfrm>
                              <a:off x="1209390" y="2867841"/>
                              <a:ext cx="1087962" cy="1405016"/>
                              <a:chOff x="5401159" y="1857119"/>
                              <a:chExt cx="1087962" cy="1405016"/>
                            </a:xfrm>
                          </p:grpSpPr>
                          <p:sp>
                            <p:nvSpPr>
                              <p:cNvPr id="256" name="Rounded Rectangle 255"/>
                              <p:cNvSpPr/>
                              <p:nvPr/>
                            </p:nvSpPr>
                            <p:spPr>
                              <a:xfrm>
                                <a:off x="5401159" y="1893404"/>
                                <a:ext cx="1087962" cy="1368731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7" name="TextBox 256"/>
                              <p:cNvSpPr txBox="1"/>
                              <p:nvPr/>
                            </p:nvSpPr>
                            <p:spPr>
                              <a:xfrm flipH="1">
                                <a:off x="5621961" y="1857119"/>
                                <a:ext cx="612806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SCM</a:t>
                                </a:r>
                                <a:endParaRPr lang="en-US" sz="1300" b="1" dirty="0">
                                  <a:solidFill>
                                    <a:srgbClr val="0A0A0A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8" name="TextBox 257"/>
                              <p:cNvSpPr txBox="1"/>
                              <p:nvPr/>
                            </p:nvSpPr>
                            <p:spPr>
                              <a:xfrm>
                                <a:off x="5778690" y="2305183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4" name="Picture 2" descr="http://git-scm.com/images/logos/downloads/Git-Logo-1788C.png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07608" y="2551404"/>
                                <a:ext cx="675670" cy="2330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  <a:extLst/>
                            </p:spPr>
                          </p:pic>
                        </p:grpSp>
                        <p:grpSp>
                          <p:nvGrpSpPr>
                            <p:cNvPr id="231" name="Group 230"/>
                            <p:cNvGrpSpPr/>
                            <p:nvPr/>
                          </p:nvGrpSpPr>
                          <p:grpSpPr>
                            <a:xfrm>
                              <a:off x="2393170" y="2867841"/>
                              <a:ext cx="1035059" cy="1405016"/>
                              <a:chOff x="6584939" y="1857119"/>
                              <a:chExt cx="1035059" cy="1405016"/>
                            </a:xfrm>
                          </p:grpSpPr>
                          <p:sp>
                            <p:nvSpPr>
                              <p:cNvPr id="253" name="Rounded Rectangle 252"/>
                              <p:cNvSpPr/>
                              <p:nvPr/>
                            </p:nvSpPr>
                            <p:spPr>
                              <a:xfrm>
                                <a:off x="6589374" y="1893404"/>
                                <a:ext cx="1030624" cy="1368731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FFC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4" name="TextBox 253"/>
                              <p:cNvSpPr txBox="1"/>
                              <p:nvPr/>
                            </p:nvSpPr>
                            <p:spPr>
                              <a:xfrm>
                                <a:off x="6584939" y="1857119"/>
                                <a:ext cx="1035059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SCA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55" name="Picture 2" descr="https://camo.githubusercontent.com/c008717a1d1438f1da3bbe8ea229a0aed7856a21/687474703a2f2f75706c6f61642e77696b696d656469612e6f72672f77696b6970656469612f636f6d6d6f6e732f652f65362f536f6e6172717562652d3438783230302e706e6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09395" y="2192862"/>
                                <a:ext cx="786146" cy="40826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grpSp>
                          <p:nvGrpSpPr>
                            <p:cNvPr id="237" name="Group 236"/>
                            <p:cNvGrpSpPr/>
                            <p:nvPr/>
                          </p:nvGrpSpPr>
                          <p:grpSpPr>
                            <a:xfrm>
                              <a:off x="80345" y="2867841"/>
                              <a:ext cx="1040602" cy="1405016"/>
                              <a:chOff x="4272114" y="1857119"/>
                              <a:chExt cx="1040602" cy="1405016"/>
                            </a:xfrm>
                          </p:grpSpPr>
                          <p:sp>
                            <p:nvSpPr>
                              <p:cNvPr id="240" name="Rounded Rectangle 239"/>
                              <p:cNvSpPr/>
                              <p:nvPr/>
                            </p:nvSpPr>
                            <p:spPr>
                              <a:xfrm>
                                <a:off x="4316417" y="1893404"/>
                                <a:ext cx="996299" cy="1368731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FFC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" name="TextBox 242"/>
                              <p:cNvSpPr txBox="1"/>
                              <p:nvPr/>
                            </p:nvSpPr>
                            <p:spPr>
                              <a:xfrm>
                                <a:off x="4272114" y="1857119"/>
                                <a:ext cx="1040602" cy="49244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Unit </a:t>
                                </a:r>
                              </a:p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testing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4" name="TextBox 243"/>
                              <p:cNvSpPr txBox="1"/>
                              <p:nvPr/>
                            </p:nvSpPr>
                            <p:spPr>
                              <a:xfrm>
                                <a:off x="4678432" y="2532725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" name="Rectangle 238"/>
                            <p:cNvSpPr/>
                            <p:nvPr/>
                          </p:nvSpPr>
                          <p:spPr>
                            <a:xfrm>
                              <a:off x="252932" y="2533596"/>
                              <a:ext cx="3051241" cy="32316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500" b="1" dirty="0">
                                  <a:solidFill>
                                    <a:srgbClr val="1F497D">
                                      <a:lumMod val="75000"/>
                                      <a:alpha val="45000"/>
                                    </a:srgbClr>
                                  </a:solidFill>
                                  <a:latin typeface="Calibri"/>
                                </a:rPr>
                                <a:t> </a:t>
                              </a:r>
                              <a:r>
                                <a:rPr lang="en-US" sz="1500" b="1" dirty="0" smtClean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Development</a:t>
                              </a:r>
                              <a:endParaRPr lang="en-US" sz="1500" b="1" dirty="0">
                                <a:solidFill>
                                  <a:schemeClr val="bg1"/>
                                </a:solidFill>
                                <a:latin typeface="Calibri"/>
                              </a:endParaRPr>
                            </a:p>
                          </p:txBody>
                        </p:sp>
                      </p:grpSp>
                    </p:grpSp>
                  </p:grpSp>
                  <p:pic>
                    <p:nvPicPr>
                      <p:cNvPr id="188" name="Picture 187" descr="https://wiki.jenkins-ci.org/download/attachments/2916393/logo-title.png?version=1&amp;modificationDate=1302753947000"/>
                      <p:cNvPicPr/>
                      <p:nvPr/>
                    </p:nvPicPr>
                    <p:blipFill>
                      <a:blip r:embed="rId1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 bwMode="auto">
                      <a:xfrm>
                        <a:off x="5924701" y="4692688"/>
                        <a:ext cx="888595" cy="35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2" name="Picture 2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/>
                    </p:blipFill>
                    <p:spPr bwMode="auto">
                      <a:xfrm>
                        <a:off x="4601701" y="4380840"/>
                        <a:ext cx="660712" cy="151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93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460" y="3960460"/>
                        <a:ext cx="704850" cy="35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94" name="Picture 19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5439" y="4818532"/>
                        <a:ext cx="829546" cy="32195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5" name="Picture 194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2513" y="4021980"/>
                        <a:ext cx="794214" cy="3430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6" name="Picture 19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7146" y="3397945"/>
                        <a:ext cx="675670" cy="23429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7" name="Picture 20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29678" y="3451015"/>
                        <a:ext cx="725708" cy="3284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84" name="Group 183"/>
                    <p:cNvGrpSpPr/>
                    <p:nvPr/>
                  </p:nvGrpSpPr>
                  <p:grpSpPr>
                    <a:xfrm>
                      <a:off x="4548315" y="3872224"/>
                      <a:ext cx="717998" cy="263113"/>
                      <a:chOff x="4548315" y="3872224"/>
                      <a:chExt cx="717998" cy="263113"/>
                    </a:xfrm>
                  </p:grpSpPr>
                  <p:sp>
                    <p:nvSpPr>
                      <p:cNvPr id="185" name="Rounded Rectangle 184"/>
                      <p:cNvSpPr/>
                      <p:nvPr/>
                    </p:nvSpPr>
                    <p:spPr>
                      <a:xfrm>
                        <a:off x="4548315" y="3901499"/>
                        <a:ext cx="717998" cy="233838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 w="28575"/>
                      <a:effectLst/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900" b="1" kern="0" dirty="0">
                          <a:solidFill>
                            <a:srgbClr val="1F497D">
                              <a:lumMod val="60000"/>
                              <a:lumOff val="40000"/>
                              <a:alpha val="45000"/>
                            </a:srgbClr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4548315" y="3872224"/>
                        <a:ext cx="7179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b="1" dirty="0" smtClean="0">
                            <a:solidFill>
                              <a:srgbClr val="0A0A0A"/>
                            </a:solidFill>
                            <a:latin typeface="Calibri"/>
                          </a:rPr>
                          <a:t>MS Build</a:t>
                        </a:r>
                        <a:endParaRPr lang="en-US" sz="1100" b="1" dirty="0">
                          <a:solidFill>
                            <a:srgbClr val="0A0A0A"/>
                          </a:solidFill>
                          <a:latin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7867259" y="4368953"/>
                    <a:ext cx="1010708" cy="47175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7939001" y="4370642"/>
                    <a:ext cx="938966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Coded UI Test</a:t>
                    </a:r>
                    <a:endParaRPr lang="en-US" sz="1300" b="1" dirty="0">
                      <a:solidFill>
                        <a:srgbClr val="0A0A0A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77" name="Picture 1" descr="http://www.seleniumhq.org/images/big-logo.png"/>
                  <p:cNvPicPr>
                    <a:picLocks noChangeAspect="1" noChangeArrowheads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98478" y="5069649"/>
                    <a:ext cx="397932" cy="3601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8245044" y="4843156"/>
                    <a:ext cx="304800" cy="3588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pic>
              <p:nvPicPr>
                <p:cNvPr id="140" name="Picture 10" descr="http://www.midwinter-dg.com/images/blog_images/subversion-icon.png"/>
                <p:cNvPicPr>
                  <a:picLocks noChangeAspect="1" noChangeArrowheads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48" r="9606"/>
                <a:stretch/>
              </p:blipFill>
              <p:spPr bwMode="auto">
                <a:xfrm>
                  <a:off x="1465100" y="4216799"/>
                  <a:ext cx="659156" cy="242462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  <a:effectLst/>
                <a:extLst/>
              </p:spPr>
            </p:pic>
            <p:sp>
              <p:nvSpPr>
                <p:cNvPr id="141" name="TextBox 140"/>
                <p:cNvSpPr txBox="1"/>
                <p:nvPr/>
              </p:nvSpPr>
              <p:spPr>
                <a:xfrm>
                  <a:off x="1628228" y="4013868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18478" y="3819127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4074" y="4057206"/>
                  <a:ext cx="807266" cy="418959"/>
                </a:xfrm>
                <a:prstGeom prst="rect">
                  <a:avLst/>
                </a:prstGeom>
              </p:spPr>
            </p:pic>
          </p:grpSp>
          <p:pic>
            <p:nvPicPr>
              <p:cNvPr id="321" name="Picture 4" descr="C:\Users\pradeepbo\Desktop\nun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51" y="3581580"/>
                <a:ext cx="721741" cy="269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Elbow Connector 9"/>
            <p:cNvCxnSpPr>
              <a:stCxn id="108" idx="1"/>
              <a:endCxn id="228" idx="0"/>
            </p:cNvCxnSpPr>
            <p:nvPr/>
          </p:nvCxnSpPr>
          <p:spPr>
            <a:xfrm rot="10800000" flipV="1">
              <a:off x="1819859" y="2167113"/>
              <a:ext cx="483296" cy="6069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-72909" y="6648712"/>
            <a:ext cx="34353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0A0A0A"/>
                </a:solidFill>
                <a:latin typeface="Calibri"/>
              </a:rPr>
              <a:t>Note: Solution offering for on-premise &amp; on-cloud</a:t>
            </a:r>
            <a:endParaRPr lang="en-US" sz="1050" b="1" dirty="0">
              <a:solidFill>
                <a:srgbClr val="0A0A0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7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335777" y="1612958"/>
            <a:ext cx="2836229" cy="970686"/>
            <a:chOff x="3484029" y="1779178"/>
            <a:chExt cx="3805675" cy="1246342"/>
          </a:xfrm>
        </p:grpSpPr>
        <p:sp>
          <p:nvSpPr>
            <p:cNvPr id="73" name="Rounded Rectangle 72"/>
            <p:cNvSpPr/>
            <p:nvPr/>
          </p:nvSpPr>
          <p:spPr>
            <a:xfrm>
              <a:off x="3484029" y="1788584"/>
              <a:ext cx="1626770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1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43864" y="1835949"/>
              <a:ext cx="1543593" cy="592769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Requirements 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3736346" y="2474633"/>
              <a:ext cx="1337222" cy="315627"/>
              <a:chOff x="2881467" y="2545131"/>
              <a:chExt cx="1337222" cy="315627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2881467" y="2545131"/>
                <a:ext cx="1337222" cy="315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74" name="Picture 4" descr="http://a9group.net/confluence_darkbluetext_large_transp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416" y="2554713"/>
                <a:ext cx="1127325" cy="283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Rounded Rectangle 7"/>
            <p:cNvSpPr/>
            <p:nvPr/>
          </p:nvSpPr>
          <p:spPr>
            <a:xfrm>
              <a:off x="5471029" y="1789419"/>
              <a:ext cx="1749559" cy="1218983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1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77460" y="1779178"/>
              <a:ext cx="1912244" cy="592769"/>
            </a:xfrm>
            <a:prstGeom prst="rect">
              <a:avLst/>
            </a:prstGeom>
          </p:spPr>
          <p:txBody>
            <a:bodyPr wrap="square" lIns="0" tIns="0" rIns="0" bIns="0" anchor="t" anchorCtr="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 </a:t>
              </a:r>
              <a:endParaRPr lang="en-US" sz="1500" b="1" dirty="0" smtClean="0">
                <a:solidFill>
                  <a:schemeClr val="bg1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m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5576917" y="2482349"/>
              <a:ext cx="580308" cy="312078"/>
              <a:chOff x="4701372" y="2332057"/>
              <a:chExt cx="689665" cy="370888"/>
            </a:xfrm>
          </p:grpSpPr>
          <p:sp>
            <p:nvSpPr>
              <p:cNvPr id="269" name="Rounded Rectangle 268"/>
              <p:cNvSpPr/>
              <p:nvPr/>
            </p:nvSpPr>
            <p:spPr>
              <a:xfrm>
                <a:off x="4701372" y="2332057"/>
                <a:ext cx="689665" cy="37088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9" name="Picture 8" descr="http://upload.wikimedia.org/wikipedia/commons/3/38/JIRA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38114" y="2365670"/>
                <a:ext cx="586619" cy="3036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roup 271"/>
            <p:cNvGrpSpPr/>
            <p:nvPr/>
          </p:nvGrpSpPr>
          <p:grpSpPr>
            <a:xfrm>
              <a:off x="6221405" y="2482352"/>
              <a:ext cx="950807" cy="317000"/>
              <a:chOff x="4538003" y="2796831"/>
              <a:chExt cx="1045510" cy="348574"/>
            </a:xfrm>
          </p:grpSpPr>
          <p:sp>
            <p:nvSpPr>
              <p:cNvPr id="271" name="Rounded Rectangle 270"/>
              <p:cNvSpPr/>
              <p:nvPr/>
            </p:nvSpPr>
            <p:spPr>
              <a:xfrm>
                <a:off x="4538003" y="2796831"/>
                <a:ext cx="1045510" cy="3485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1" name="Picture 2" descr="JIRA Agil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14961" y="2863422"/>
                <a:ext cx="918304" cy="22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7" name="Straight Arrow Connector 306"/>
            <p:cNvCxnSpPr>
              <a:stCxn id="73" idx="3"/>
              <a:endCxn id="8" idx="1"/>
            </p:cNvCxnSpPr>
            <p:nvPr/>
          </p:nvCxnSpPr>
          <p:spPr>
            <a:xfrm flipV="1">
              <a:off x="5110800" y="2398910"/>
              <a:ext cx="360230" cy="8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3"/>
          <p:cNvSpPr txBox="1">
            <a:spLocks/>
          </p:cNvSpPr>
          <p:nvPr/>
        </p:nvSpPr>
        <p:spPr>
          <a:xfrm>
            <a:off x="8899525" y="6673850"/>
            <a:ext cx="3746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7313" y="790195"/>
            <a:ext cx="7257288" cy="566610"/>
          </a:xfrm>
        </p:spPr>
        <p:txBody>
          <a:bodyPr>
            <a:noAutofit/>
          </a:bodyPr>
          <a:lstStyle/>
          <a:p>
            <a:r>
              <a:rPr lang="en-US" sz="3600" b="1" dirty="0">
                <a:ea typeface="+mj-ea"/>
                <a:cs typeface="Arial" pitchFamily="34" charset="0"/>
              </a:rPr>
              <a:t>Tools &amp; Technology (Open Source)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253070" y="3178175"/>
            <a:ext cx="5715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4980" y="2685170"/>
            <a:ext cx="3051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1F497D">
                    <a:lumMod val="75000"/>
                    <a:alpha val="45000"/>
                  </a:srgbClr>
                </a:solidFill>
                <a:latin typeface="Calibri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Development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1962" y="1608931"/>
            <a:ext cx="3967049" cy="970906"/>
            <a:chOff x="2857292" y="1666081"/>
            <a:chExt cx="3967049" cy="970906"/>
          </a:xfrm>
        </p:grpSpPr>
        <p:sp>
          <p:nvSpPr>
            <p:cNvPr id="170" name="Rounded Rectangle 169"/>
            <p:cNvSpPr/>
            <p:nvPr/>
          </p:nvSpPr>
          <p:spPr>
            <a:xfrm>
              <a:off x="5428961" y="1687609"/>
              <a:ext cx="1303882" cy="94937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19124" y="1666081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Architecture </a:t>
              </a:r>
              <a:br>
                <a:rPr lang="en-US" sz="1500" b="1" dirty="0">
                  <a:solidFill>
                    <a:schemeClr val="bg1"/>
                  </a:solidFill>
                  <a:latin typeface="Calibri"/>
                </a:rPr>
              </a:b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&amp; Design</a:t>
              </a:r>
            </a:p>
          </p:txBody>
        </p:sp>
        <p:pic>
          <p:nvPicPr>
            <p:cNvPr id="1026" name="Picture 2" descr="http://www.visiocafe.com/images/logo-msvisio-152x6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889" y="2211748"/>
              <a:ext cx="721298" cy="32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8" name="Elbow Connector 207"/>
            <p:cNvCxnSpPr>
              <a:stCxn id="73" idx="0"/>
              <a:endCxn id="170" idx="0"/>
            </p:cNvCxnSpPr>
            <p:nvPr/>
          </p:nvCxnSpPr>
          <p:spPr>
            <a:xfrm rot="16200000" flipH="1">
              <a:off x="4464009" y="70717"/>
              <a:ext cx="10175" cy="3223609"/>
            </a:xfrm>
            <a:prstGeom prst="bentConnector3">
              <a:avLst>
                <a:gd name="adj1" fmla="val -103950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ectangle 192"/>
          <p:cNvSpPr/>
          <p:nvPr/>
        </p:nvSpPr>
        <p:spPr>
          <a:xfrm>
            <a:off x="294980" y="2742474"/>
            <a:ext cx="3051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1F497D">
                    <a:lumMod val="75000"/>
                    <a:alpha val="45000"/>
                  </a:srgbClr>
                </a:solidFill>
                <a:latin typeface="Calibri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Development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9118" y="2570312"/>
            <a:ext cx="8916348" cy="2834356"/>
            <a:chOff x="24448" y="2627462"/>
            <a:chExt cx="8916348" cy="2834356"/>
          </a:xfrm>
        </p:grpSpPr>
        <p:cxnSp>
          <p:nvCxnSpPr>
            <p:cNvPr id="422" name="Straight Arrow Connector 421"/>
            <p:cNvCxnSpPr/>
            <p:nvPr/>
          </p:nvCxnSpPr>
          <p:spPr>
            <a:xfrm>
              <a:off x="4630458" y="2627462"/>
              <a:ext cx="0" cy="887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4448" y="2627462"/>
              <a:ext cx="8916348" cy="2834356"/>
              <a:chOff x="24448" y="2627462"/>
              <a:chExt cx="8916348" cy="2834356"/>
            </a:xfrm>
          </p:grpSpPr>
          <p:cxnSp>
            <p:nvCxnSpPr>
              <p:cNvPr id="421" name="Elbow Connector 420"/>
              <p:cNvCxnSpPr>
                <a:endCxn id="8" idx="2"/>
              </p:cNvCxnSpPr>
              <p:nvPr/>
            </p:nvCxnSpPr>
            <p:spPr>
              <a:xfrm flipV="1">
                <a:off x="3454258" y="2627462"/>
                <a:ext cx="929628" cy="484414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 flipV="1">
                <a:off x="3454258" y="4591792"/>
                <a:ext cx="191436" cy="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7473036" y="4596689"/>
                <a:ext cx="228600" cy="0"/>
              </a:xfrm>
              <a:prstGeom prst="straightConnector1">
                <a:avLst/>
              </a:prstGeom>
              <a:ln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Elbow Connector 462"/>
              <p:cNvCxnSpPr/>
              <p:nvPr/>
            </p:nvCxnSpPr>
            <p:spPr>
              <a:xfrm>
                <a:off x="4876693" y="2627462"/>
                <a:ext cx="2819507" cy="464585"/>
              </a:xfrm>
              <a:prstGeom prst="bentConnector3">
                <a:avLst>
                  <a:gd name="adj1" fmla="val 2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640803" y="3499909"/>
                <a:ext cx="3865515" cy="1830877"/>
                <a:chOff x="3640803" y="3499909"/>
                <a:chExt cx="3865515" cy="1830877"/>
              </a:xfrm>
            </p:grpSpPr>
            <p:sp>
              <p:nvSpPr>
                <p:cNvPr id="424" name="Rounded Rectangle 423"/>
                <p:cNvSpPr/>
                <p:nvPr/>
              </p:nvSpPr>
              <p:spPr>
                <a:xfrm>
                  <a:off x="3640803" y="3519428"/>
                  <a:ext cx="3865515" cy="181135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3640803" y="3499909"/>
                  <a:ext cx="3672075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chemeClr val="bg1"/>
                      </a:solidFill>
                      <a:latin typeface="Calibri"/>
                    </a:rPr>
                    <a:t>Continuous 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latin typeface="Calibri"/>
                    </a:rPr>
                    <a:t>Integration</a:t>
                  </a:r>
                  <a:endParaRPr lang="en-US" sz="1500" b="1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grpSp>
              <p:nvGrpSpPr>
                <p:cNvPr id="436" name="Group 435"/>
                <p:cNvGrpSpPr/>
                <p:nvPr/>
              </p:nvGrpSpPr>
              <p:grpSpPr>
                <a:xfrm>
                  <a:off x="6097237" y="3798770"/>
                  <a:ext cx="1219200" cy="1467068"/>
                  <a:chOff x="6094813" y="3807116"/>
                  <a:chExt cx="1219200" cy="1467068"/>
                </a:xfrm>
              </p:grpSpPr>
              <p:sp>
                <p:nvSpPr>
                  <p:cNvPr id="437" name="Rounded Rectangle 436"/>
                  <p:cNvSpPr/>
                  <p:nvPr/>
                </p:nvSpPr>
                <p:spPr>
                  <a:xfrm>
                    <a:off x="6132913" y="3807116"/>
                    <a:ext cx="1143000" cy="14670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 flipH="1">
                    <a:off x="6094813" y="3842887"/>
                    <a:ext cx="1219200" cy="405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Artifactory</a:t>
                    </a:r>
                  </a:p>
                  <a:p>
                    <a:pPr algn="ctr" fontAlgn="auto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 </a:t>
                    </a:r>
                    <a:r>
                      <a:rPr lang="en-US" sz="1400" b="1" dirty="0">
                        <a:latin typeface="Calibri"/>
                      </a:rPr>
                      <a:t>m</a:t>
                    </a:r>
                    <a:r>
                      <a:rPr lang="en-US" sz="1300" b="1" dirty="0" smtClean="0">
                        <a:latin typeface="Calibri"/>
                      </a:rPr>
                      <a:t>anagement 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6552013" y="4660587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6345414" y="4926327"/>
                    <a:ext cx="717998" cy="233838"/>
                    <a:chOff x="6158890" y="4816649"/>
                    <a:chExt cx="717998" cy="233838"/>
                  </a:xfrm>
                </p:grpSpPr>
                <p:sp>
                  <p:nvSpPr>
                    <p:cNvPr id="444" name="Rounded Rectangle 443"/>
                    <p:cNvSpPr/>
                    <p:nvPr/>
                  </p:nvSpPr>
                  <p:spPr>
                    <a:xfrm>
                      <a:off x="6158890" y="4816649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45" name="Picture 22" descr="https://jaxenter.com/wp-content/uploads/2012/02/Nexus-logo.1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4251" b="19034"/>
                    <a:stretch/>
                  </p:blipFill>
                  <p:spPr bwMode="auto">
                    <a:xfrm>
                      <a:off x="6199629" y="4839563"/>
                      <a:ext cx="594360" cy="177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6338795" y="4348299"/>
                    <a:ext cx="717998" cy="233838"/>
                    <a:chOff x="6152271" y="4131073"/>
                    <a:chExt cx="717998" cy="233838"/>
                  </a:xfrm>
                </p:grpSpPr>
                <p:sp>
                  <p:nvSpPr>
                    <p:cNvPr id="442" name="Rounded Rectangle 441"/>
                    <p:cNvSpPr/>
                    <p:nvPr/>
                  </p:nvSpPr>
                  <p:spPr>
                    <a:xfrm>
                      <a:off x="6152271" y="4131073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43" name="Picture 16" descr="https://encrypted-tbn2.gstatic.com/images?q=tbn:ANd9GcSUZe866MYzttRP5NX-0tSDszIRXuIRJLrkDWjZjo-rrVfqMDuM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7145" b="20036"/>
                    <a:stretch/>
                  </p:blipFill>
                  <p:spPr bwMode="auto">
                    <a:xfrm>
                      <a:off x="6194689" y="4167229"/>
                      <a:ext cx="604254" cy="1878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4678261" y="3798768"/>
                  <a:ext cx="1407572" cy="1467069"/>
                  <a:chOff x="4802243" y="4267611"/>
                  <a:chExt cx="1407572" cy="1006574"/>
                </a:xfrm>
              </p:grpSpPr>
              <p:sp>
                <p:nvSpPr>
                  <p:cNvPr id="447" name="Rounded Rectangle 446"/>
                  <p:cNvSpPr/>
                  <p:nvPr/>
                </p:nvSpPr>
                <p:spPr>
                  <a:xfrm>
                    <a:off x="4802243" y="4267611"/>
                    <a:ext cx="1407572" cy="10065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 flipH="1">
                    <a:off x="5023673" y="4270062"/>
                    <a:ext cx="964713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CI server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353629" y="475249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4956090" y="4472636"/>
                    <a:ext cx="1010708" cy="243398"/>
                    <a:chOff x="4549382" y="4620966"/>
                    <a:chExt cx="1010708" cy="243398"/>
                  </a:xfrm>
                </p:grpSpPr>
                <p:sp>
                  <p:nvSpPr>
                    <p:cNvPr id="454" name="Rounded Rectangle 453"/>
                    <p:cNvSpPr/>
                    <p:nvPr/>
                  </p:nvSpPr>
                  <p:spPr>
                    <a:xfrm>
                      <a:off x="4549382" y="4625745"/>
                      <a:ext cx="101070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55" name="Picture 454" descr="https://wiki.jenkins-ci.org/download/attachments/2916393/logo-title.png?version=1&amp;modificationDate=1302753947000"/>
                    <p:cNvPicPr/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610439" y="4620966"/>
                      <a:ext cx="888595" cy="2433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451" name="Group 450"/>
                  <p:cNvGrpSpPr/>
                  <p:nvPr/>
                </p:nvGrpSpPr>
                <p:grpSpPr>
                  <a:xfrm>
                    <a:off x="5000675" y="4979805"/>
                    <a:ext cx="1010708" cy="233838"/>
                    <a:chOff x="4593967" y="5074814"/>
                    <a:chExt cx="1010708" cy="233838"/>
                  </a:xfrm>
                </p:grpSpPr>
                <p:sp>
                  <p:nvSpPr>
                    <p:cNvPr id="452" name="Rounded Rectangle 451"/>
                    <p:cNvSpPr/>
                    <p:nvPr/>
                  </p:nvSpPr>
                  <p:spPr>
                    <a:xfrm>
                      <a:off x="4593967" y="5074814"/>
                      <a:ext cx="101070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53" name="Picture 8" descr="https://www.atlassian.com/wac/software/bamboo/productLogo/imageBinary/bamboo_logo_land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727067" y="5085088"/>
                      <a:ext cx="744508" cy="213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674318" y="3802342"/>
                  <a:ext cx="953053" cy="1463496"/>
                  <a:chOff x="3674318" y="3802342"/>
                  <a:chExt cx="953053" cy="1463496"/>
                </a:xfrm>
              </p:grpSpPr>
              <p:sp>
                <p:nvSpPr>
                  <p:cNvPr id="426" name="Rounded Rectangle 425"/>
                  <p:cNvSpPr/>
                  <p:nvPr/>
                </p:nvSpPr>
                <p:spPr>
                  <a:xfrm>
                    <a:off x="3674318" y="3803081"/>
                    <a:ext cx="953053" cy="14627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27" name="TextBox 426"/>
                  <p:cNvSpPr txBox="1"/>
                  <p:nvPr/>
                </p:nvSpPr>
                <p:spPr>
                  <a:xfrm flipH="1">
                    <a:off x="3677143" y="3802342"/>
                    <a:ext cx="950228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Build 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4011861" y="4729492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29" name="TextBox 428"/>
                  <p:cNvSpPr txBox="1"/>
                  <p:nvPr/>
                </p:nvSpPr>
                <p:spPr>
                  <a:xfrm>
                    <a:off x="4011861" y="429159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3805262" y="4091131"/>
                    <a:ext cx="717998" cy="233838"/>
                    <a:chOff x="3774261" y="4217959"/>
                    <a:chExt cx="717998" cy="233838"/>
                  </a:xfrm>
                </p:grpSpPr>
                <p:sp>
                  <p:nvSpPr>
                    <p:cNvPr id="431" name="Rounded Rectangle 430"/>
                    <p:cNvSpPr/>
                    <p:nvPr/>
                  </p:nvSpPr>
                  <p:spPr>
                    <a:xfrm>
                      <a:off x="3774261" y="4217959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3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/>
                  </p:blipFill>
                  <p:spPr bwMode="auto">
                    <a:xfrm>
                      <a:off x="3802904" y="4259082"/>
                      <a:ext cx="660712" cy="1515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33" name="Group 432"/>
                  <p:cNvGrpSpPr/>
                  <p:nvPr/>
                </p:nvGrpSpPr>
                <p:grpSpPr>
                  <a:xfrm>
                    <a:off x="3805262" y="4935195"/>
                    <a:ext cx="717998" cy="245237"/>
                    <a:chOff x="3814506" y="4994438"/>
                    <a:chExt cx="717998" cy="245237"/>
                  </a:xfrm>
                </p:grpSpPr>
                <p:sp>
                  <p:nvSpPr>
                    <p:cNvPr id="434" name="Rounded Rectangle 433"/>
                    <p:cNvSpPr/>
                    <p:nvPr/>
                  </p:nvSpPr>
                  <p:spPr>
                    <a:xfrm>
                      <a:off x="3814506" y="5000137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3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3907485" y="4994438"/>
                      <a:ext cx="532040" cy="2452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64" name="Rounded Rectangle 463"/>
                  <p:cNvSpPr/>
                  <p:nvPr/>
                </p:nvSpPr>
                <p:spPr>
                  <a:xfrm>
                    <a:off x="3805262" y="4514815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3863104" y="4486954"/>
                    <a:ext cx="60231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ANT</a:t>
                    </a:r>
                  </a:p>
                </p:txBody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7669098" y="2676409"/>
                <a:ext cx="1271698" cy="2785409"/>
                <a:chOff x="7669098" y="2676409"/>
                <a:chExt cx="1271698" cy="2785409"/>
              </a:xfrm>
            </p:grpSpPr>
            <p:sp>
              <p:nvSpPr>
                <p:cNvPr id="412" name="Rounded Rectangle 411"/>
                <p:cNvSpPr/>
                <p:nvPr/>
              </p:nvSpPr>
              <p:spPr>
                <a:xfrm>
                  <a:off x="7696200" y="2733185"/>
                  <a:ext cx="1243234" cy="272863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7925498" y="2676409"/>
                  <a:ext cx="78463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chemeClr val="bg1"/>
                      </a:solidFill>
                      <a:latin typeface="Calibri"/>
                    </a:rPr>
                    <a:t> Testing</a:t>
                  </a: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7767921" y="2966233"/>
                  <a:ext cx="1088211" cy="16364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8140020" y="367756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7981639" y="3419495"/>
                  <a:ext cx="613403" cy="294163"/>
                  <a:chOff x="7660530" y="3867801"/>
                  <a:chExt cx="1026269" cy="492157"/>
                </a:xfrm>
              </p:grpSpPr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7660530" y="3867801"/>
                    <a:ext cx="1026269" cy="4921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53" name="Picture 2" descr="Testlink logo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728873" y="3903563"/>
                    <a:ext cx="912686" cy="4206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981638" y="3895441"/>
                  <a:ext cx="621981" cy="224617"/>
                  <a:chOff x="7812303" y="4300815"/>
                  <a:chExt cx="621981" cy="224617"/>
                </a:xfrm>
              </p:grpSpPr>
              <p:sp>
                <p:nvSpPr>
                  <p:cNvPr id="158" name="Rounded Rectangle 157"/>
                  <p:cNvSpPr/>
                  <p:nvPr/>
                </p:nvSpPr>
                <p:spPr>
                  <a:xfrm>
                    <a:off x="7812303" y="4300815"/>
                    <a:ext cx="621981" cy="22461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59" name="Picture 158" descr="http://www.associationforsoftwaretesting.org/wp-content/uploads/zephyr_logo_1000x350.png"/>
                  <p:cNvPicPr/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870131" y="4337591"/>
                    <a:ext cx="508864" cy="1612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61" name="TextBox 160"/>
                <p:cNvSpPr txBox="1"/>
                <p:nvPr/>
              </p:nvSpPr>
              <p:spPr>
                <a:xfrm>
                  <a:off x="8140020" y="411317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pic>
              <p:nvPicPr>
                <p:cNvPr id="163" name="Picture 2" descr="http://xenon.jadeglobal.com/wp-content/uploads/2015/03/testrail.jp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348" b="21779"/>
                <a:stretch/>
              </p:blipFill>
              <p:spPr bwMode="auto">
                <a:xfrm>
                  <a:off x="7921412" y="4316928"/>
                  <a:ext cx="770201" cy="225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5" name="Rectangle 164"/>
                <p:cNvSpPr/>
                <p:nvPr/>
              </p:nvSpPr>
              <p:spPr>
                <a:xfrm>
                  <a:off x="7755467" y="2979093"/>
                  <a:ext cx="1109134" cy="405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rgbClr val="1F497D">
                          <a:lumMod val="75000"/>
                          <a:alpha val="45000"/>
                        </a:srgbClr>
                      </a:solidFill>
                      <a:latin typeface="Calibri"/>
                    </a:rPr>
                    <a:t> </a:t>
                  </a: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Test case management</a:t>
                  </a:r>
                  <a:endParaRPr lang="en-US" sz="1300" b="1" dirty="0">
                    <a:solidFill>
                      <a:srgbClr val="0A0A0A"/>
                    </a:solidFill>
                    <a:latin typeface="Calibri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7767916" y="4672527"/>
                  <a:ext cx="1096684" cy="73847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669098" y="4625921"/>
                  <a:ext cx="1271698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latin typeface="Calibri"/>
                    </a:rPr>
                    <a:t>Automation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latin typeface="Calibri"/>
                    </a:rPr>
                    <a:t>testing</a:t>
                  </a:r>
                  <a:endParaRPr lang="en-US" sz="1300" b="1" dirty="0">
                    <a:latin typeface="Calibri"/>
                  </a:endParaRPr>
                </a:p>
              </p:txBody>
            </p:sp>
            <p:pic>
              <p:nvPicPr>
                <p:cNvPr id="2055" name="Picture 1" descr="http://www.seleniumhq.org/images/big-logo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23112" y="5063991"/>
                  <a:ext cx="397932" cy="36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90" name="Elbow Connector 189"/>
              <p:cNvCxnSpPr/>
              <p:nvPr/>
            </p:nvCxnSpPr>
            <p:spPr>
              <a:xfrm flipV="1">
                <a:off x="3435732" y="2630814"/>
                <a:ext cx="2626644" cy="714924"/>
              </a:xfrm>
              <a:prstGeom prst="bentConnector3">
                <a:avLst>
                  <a:gd name="adj1" fmla="val 100192"/>
                </a:avLst>
              </a:prstGeom>
              <a:ln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4448" y="2763322"/>
                <a:ext cx="3422964" cy="2567464"/>
                <a:chOff x="80345" y="2763322"/>
                <a:chExt cx="3422964" cy="2567464"/>
              </a:xfrm>
            </p:grpSpPr>
            <p:sp>
              <p:nvSpPr>
                <p:cNvPr id="238" name="Rounded Rectangle 237"/>
                <p:cNvSpPr/>
                <p:nvPr/>
              </p:nvSpPr>
              <p:spPr>
                <a:xfrm>
                  <a:off x="91895" y="2763322"/>
                  <a:ext cx="3411414" cy="256746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239" name="Group 238"/>
                <p:cNvGrpSpPr/>
                <p:nvPr/>
              </p:nvGrpSpPr>
              <p:grpSpPr>
                <a:xfrm>
                  <a:off x="141162" y="4364828"/>
                  <a:ext cx="3287067" cy="901009"/>
                  <a:chOff x="4234724" y="5700756"/>
                  <a:chExt cx="3265096" cy="901009"/>
                </a:xfrm>
              </p:grpSpPr>
              <p:sp>
                <p:nvSpPr>
                  <p:cNvPr id="240" name="Rounded Rectangle 239"/>
                  <p:cNvSpPr/>
                  <p:nvPr/>
                </p:nvSpPr>
                <p:spPr>
                  <a:xfrm>
                    <a:off x="4234724" y="5735003"/>
                    <a:ext cx="3265096" cy="86676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4821426" y="5700756"/>
                    <a:ext cx="214772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Repository </a:t>
                    </a:r>
                    <a:r>
                      <a:rPr lang="en-US" sz="1300" b="1" dirty="0" smtClean="0">
                        <a:latin typeface="Calibri"/>
                      </a:rPr>
                      <a:t>management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4986159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6460632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&amp;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44" name="Picture 8" descr="https://www.atlassian.com/wac/software/bitbucket/productLogo/imageBinary/bitbucket_logo_productspage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281030" y="6151667"/>
                    <a:ext cx="702160" cy="18242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5" name="Picture 2" descr="Fisheye Logo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829456" y="6118808"/>
                    <a:ext cx="673580" cy="20877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6" name="Picture 4" descr="Crucible Logo"/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6706022" y="6114582"/>
                    <a:ext cx="724420" cy="2219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7" name="Picture 2" descr="https://www.ostraining.com/cdn/images/coding/github_logo_blog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233957" y="6056547"/>
                    <a:ext cx="346465" cy="35661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556689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209390" y="3151866"/>
                  <a:ext cx="1246470" cy="1056184"/>
                  <a:chOff x="5401159" y="2141144"/>
                  <a:chExt cx="1246470" cy="1056184"/>
                </a:xfrm>
              </p:grpSpPr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5401159" y="2141144"/>
                    <a:ext cx="1246470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 flipH="1">
                    <a:off x="5717991" y="2211271"/>
                    <a:ext cx="61280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SCM</a:t>
                    </a:r>
                    <a:endParaRPr lang="en-US" sz="1300" b="1" dirty="0">
                      <a:solidFill>
                        <a:srgbClr val="0A0A0A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5888928" y="2783253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53" name="Picture 2" descr="http://git-scm.com/images/logos/downloads/Git-Logo-1788C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421768" y="2796635"/>
                    <a:ext cx="528689" cy="2194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</p:pic>
              <p:pic>
                <p:nvPicPr>
                  <p:cNvPr id="254" name="Picture 10" descr="http://www.midwinter-dg.com/images/blog_images/subversion-icon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/>
                </p:blipFill>
                <p:spPr bwMode="auto">
                  <a:xfrm>
                    <a:off x="6143900" y="2746343"/>
                    <a:ext cx="460284" cy="3200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</p:pic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2455860" y="3151867"/>
                  <a:ext cx="1035059" cy="1056184"/>
                  <a:chOff x="6647629" y="2141145"/>
                  <a:chExt cx="1035059" cy="1056184"/>
                </a:xfrm>
              </p:grpSpPr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6729832" y="2141145"/>
                    <a:ext cx="890167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47629" y="2211271"/>
                    <a:ext cx="103505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SCA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pic>
                <p:nvPicPr>
                  <p:cNvPr id="258" name="Picture 2" descr="https://camo.githubusercontent.com/c008717a1d1438f1da3bbe8ea229a0aed7856a21/687474703a2f2f75706c6f61642e77696b696d656469612e6f72672f77696b6970656469612f636f6d6d6f6e732f652f65362f536f6e6172717562652d3438783230302e706e67"/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56067" y="2620271"/>
                    <a:ext cx="786146" cy="4082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80345" y="3151866"/>
                  <a:ext cx="1040602" cy="1056184"/>
                  <a:chOff x="4272114" y="2141144"/>
                  <a:chExt cx="1040602" cy="1056184"/>
                </a:xfrm>
              </p:grpSpPr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4316417" y="2141144"/>
                    <a:ext cx="996299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4272114" y="2141144"/>
                    <a:ext cx="104060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Unit </a:t>
                    </a: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testing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pic>
                <p:nvPicPr>
                  <p:cNvPr id="262" name="Picture 2" descr="http://www.javacodegeeks.com/wp-content/uploads/2012/10/junit-logo.jp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9789" y="2677070"/>
                    <a:ext cx="373202" cy="4033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3" name="Picture 3" descr="http://m.c.lnkd.licdn.com/mpr/mpr/AAEAAQAAAAAAAAVWAAAAJGQwNGFiNzVkLTMyOWMtNDZhMC04ZGQ4LWQ3ZDdlMTUzNjRlOQ.jp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23581" y="2677072"/>
                    <a:ext cx="389135" cy="403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4678432" y="2770850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65" name="Rectangle 264"/>
                <p:cNvSpPr/>
                <p:nvPr/>
              </p:nvSpPr>
              <p:spPr>
                <a:xfrm>
                  <a:off x="259074" y="2771721"/>
                  <a:ext cx="3051241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rgbClr val="1F497D">
                          <a:lumMod val="75000"/>
                          <a:alpha val="45000"/>
                        </a:srgbClr>
                      </a:solidFill>
                      <a:latin typeface="Calibri"/>
                    </a:rPr>
                    <a:t> 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latin typeface="Calibri"/>
                    </a:rPr>
                    <a:t>Development</a:t>
                  </a:r>
                  <a:endParaRPr lang="en-US" sz="1500" b="1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1692508" y="5238895"/>
            <a:ext cx="7335070" cy="1446633"/>
            <a:chOff x="1463899" y="5329913"/>
            <a:chExt cx="7335070" cy="1446633"/>
          </a:xfrm>
        </p:grpSpPr>
        <p:grpSp>
          <p:nvGrpSpPr>
            <p:cNvPr id="17" name="Group 16"/>
            <p:cNvGrpSpPr/>
            <p:nvPr/>
          </p:nvGrpSpPr>
          <p:grpSpPr>
            <a:xfrm>
              <a:off x="1463899" y="5329913"/>
              <a:ext cx="7335070" cy="1446633"/>
              <a:chOff x="1463899" y="5177513"/>
              <a:chExt cx="7335070" cy="1446633"/>
            </a:xfrm>
          </p:grpSpPr>
          <p:cxnSp>
            <p:nvCxnSpPr>
              <p:cNvPr id="318" name="Elbow Connector 317"/>
              <p:cNvCxnSpPr/>
              <p:nvPr/>
            </p:nvCxnSpPr>
            <p:spPr>
              <a:xfrm rot="16200000" flipV="1">
                <a:off x="1652011" y="5036344"/>
                <a:ext cx="938034" cy="1314257"/>
              </a:xfrm>
              <a:prstGeom prst="bentConnector3">
                <a:avLst>
                  <a:gd name="adj1" fmla="val 29765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/>
              <p:cNvSpPr/>
              <p:nvPr/>
            </p:nvSpPr>
            <p:spPr>
              <a:xfrm>
                <a:off x="2743200" y="5397857"/>
                <a:ext cx="6055769" cy="1226289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97212" y="5349171"/>
                <a:ext cx="5124866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Continuous Delivery/Deployment using 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5440083" y="5659664"/>
                <a:ext cx="1327006" cy="892189"/>
                <a:chOff x="5580744" y="5839052"/>
                <a:chExt cx="1327006" cy="892189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5580744" y="5839052"/>
                  <a:ext cx="1327006" cy="89218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0" rIns="91440" bIns="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300" b="1" dirty="0">
                      <a:latin typeface="+mn-lt"/>
                    </a:rPr>
                    <a:t>Containerization</a:t>
                  </a:r>
                </a:p>
              </p:txBody>
            </p:sp>
            <p:grpSp>
              <p:nvGrpSpPr>
                <p:cNvPr id="229" name="Group 228"/>
                <p:cNvGrpSpPr/>
                <p:nvPr/>
              </p:nvGrpSpPr>
              <p:grpSpPr>
                <a:xfrm>
                  <a:off x="5983412" y="6141996"/>
                  <a:ext cx="519327" cy="518854"/>
                  <a:chOff x="5878468" y="6113341"/>
                  <a:chExt cx="677809" cy="677192"/>
                </a:xfrm>
              </p:grpSpPr>
              <p:sp>
                <p:nvSpPr>
                  <p:cNvPr id="226" name="Rounded Rectangle 225"/>
                  <p:cNvSpPr/>
                  <p:nvPr/>
                </p:nvSpPr>
                <p:spPr>
                  <a:xfrm>
                    <a:off x="5878468" y="6113341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79" name="Picture 6" descr="https://www.icewarp.com/en/img/webrtc/documents/docker-logo.png"/>
                  <p:cNvPicPr>
                    <a:picLocks noChangeAspect="1" noChangeArrowheads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879417" y="6202784"/>
                    <a:ext cx="675910" cy="587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cxnSp>
            <p:nvCxnSpPr>
              <p:cNvPr id="324" name="Straight Arrow Connector 323"/>
              <p:cNvCxnSpPr/>
              <p:nvPr/>
            </p:nvCxnSpPr>
            <p:spPr>
              <a:xfrm flipH="1" flipV="1">
                <a:off x="3761376" y="5177513"/>
                <a:ext cx="3924" cy="22990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Elbow Connector 338"/>
              <p:cNvCxnSpPr>
                <a:stCxn id="424" idx="2"/>
                <a:endCxn id="12" idx="0"/>
              </p:cNvCxnSpPr>
              <p:nvPr/>
            </p:nvCxnSpPr>
            <p:spPr>
              <a:xfrm rot="16200000" flipH="1">
                <a:off x="5507552" y="5134323"/>
                <a:ext cx="185603" cy="341463"/>
              </a:xfrm>
              <a:prstGeom prst="bentConnector3">
                <a:avLst>
                  <a:gd name="adj1" fmla="val 50000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ounded Rectangle 171"/>
              <p:cNvSpPr/>
              <p:nvPr/>
            </p:nvSpPr>
            <p:spPr>
              <a:xfrm>
                <a:off x="6854541" y="5655741"/>
                <a:ext cx="1900523" cy="896112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91440" bIns="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latin typeface="+mn-lt"/>
                  </a:rPr>
                  <a:t>Continuous Monitoring</a:t>
                </a: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6925587" y="6002134"/>
                <a:ext cx="358999" cy="33107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0A0A0A"/>
                    </a:solidFill>
                  </a:rPr>
                  <a:t>ELK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7379899" y="6002134"/>
                <a:ext cx="582674" cy="329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err="1">
                    <a:solidFill>
                      <a:srgbClr val="0A0A0A"/>
                    </a:solidFill>
                  </a:rPr>
                  <a:t>Sysdig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8057887" y="6002134"/>
                <a:ext cx="631292" cy="3314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err="1">
                    <a:solidFill>
                      <a:srgbClr val="0A0A0A"/>
                    </a:solidFill>
                  </a:rPr>
                  <a:t>cadvisor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43357" y="5816554"/>
              <a:ext cx="2509274" cy="897180"/>
              <a:chOff x="2843357" y="5816554"/>
              <a:chExt cx="2509274" cy="897180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2843357" y="5816554"/>
                <a:ext cx="2509274" cy="897180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91440" bIns="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latin typeface="+mn-lt"/>
                  </a:rPr>
                  <a:t>Configuration management</a:t>
                </a:r>
                <a:endParaRPr lang="en-US" sz="1300" b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388443" y="6242476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92689" y="6242476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916527" y="6092294"/>
                <a:ext cx="561370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4" name="Picture 203" descr="http://www.jayway.com/wp-content/uploads/2015/07/cloudformation.jp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54526" y="6126343"/>
                <a:ext cx="485372" cy="47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" name="Rounded Rectangle 204"/>
              <p:cNvSpPr/>
              <p:nvPr/>
            </p:nvSpPr>
            <p:spPr>
              <a:xfrm>
                <a:off x="3812279" y="6092294"/>
                <a:ext cx="561369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6" name="Picture 18" descr="http://3.bp.blogspot.com/-zCKRCEjz2Uw/UuevU8l-x3I/AAAAAAAAA4s/p6TPSHE1zl4/s1600/chef_logo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839559" y="6164015"/>
                <a:ext cx="506807" cy="403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7" name="Rounded Rectangle 206"/>
              <p:cNvSpPr/>
              <p:nvPr/>
            </p:nvSpPr>
            <p:spPr>
              <a:xfrm>
                <a:off x="4708034" y="6092294"/>
                <a:ext cx="561370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9" name="Picture 4" descr="http://larriereguichet.fr/img/logo/techno/ansible-logo.pn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41489" y="6118355"/>
                <a:ext cx="494458" cy="494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7142039" y="1633852"/>
            <a:ext cx="1873598" cy="949378"/>
            <a:chOff x="7065836" y="1657134"/>
            <a:chExt cx="1873598" cy="949378"/>
          </a:xfrm>
        </p:grpSpPr>
        <p:sp>
          <p:nvSpPr>
            <p:cNvPr id="219" name="Rounded Rectangle 218"/>
            <p:cNvSpPr/>
            <p:nvPr/>
          </p:nvSpPr>
          <p:spPr>
            <a:xfrm>
              <a:off x="7065836" y="1657134"/>
              <a:ext cx="1873598" cy="94937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326518" y="1698934"/>
              <a:ext cx="1472451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Cloud provider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217" name="Picture 2" descr="https://codereviewvideos.com/blog/wp-content/uploads/2015/09/AWS-Logo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13553" y="2101578"/>
              <a:ext cx="868722" cy="32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pradeepbo\Desktop\microsoft_azure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4611" y="2101578"/>
              <a:ext cx="868680" cy="33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0" name="TextBox 159"/>
          <p:cNvSpPr txBox="1"/>
          <p:nvPr/>
        </p:nvSpPr>
        <p:spPr>
          <a:xfrm>
            <a:off x="-72909" y="6635064"/>
            <a:ext cx="3593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0A0A0A"/>
                </a:solidFill>
                <a:latin typeface="Calibri"/>
              </a:rPr>
              <a:t>Note: Solution offering for on-premise &amp; on-cloud</a:t>
            </a:r>
            <a:endParaRPr lang="en-US" sz="1050" b="1" dirty="0">
              <a:solidFill>
                <a:srgbClr val="0A0A0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8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 smtClean="0">
                <a:cs typeface="Arial" pitchFamily="34" charset="0"/>
              </a:rPr>
              <a:t>Let’s do our job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ja-JP" sz="2800" dirty="0"/>
              <a:t>If we can conduct all the tests on the software which the customer is going to conduct .. </a:t>
            </a:r>
            <a:r>
              <a:rPr lang="en-US" altLang="ja-JP" sz="2800" dirty="0">
                <a:solidFill>
                  <a:srgbClr val="FF3300"/>
                </a:solidFill>
              </a:rPr>
              <a:t>Why should we be </a:t>
            </a:r>
            <a:r>
              <a:rPr lang="en-US" altLang="ja-JP" sz="2800" dirty="0" smtClean="0">
                <a:solidFill>
                  <a:srgbClr val="FF3300"/>
                </a:solidFill>
              </a:rPr>
              <a:t>delivering the defects</a:t>
            </a:r>
            <a:r>
              <a:rPr lang="en-US" altLang="ja-JP" sz="2800" dirty="0" smtClean="0"/>
              <a:t>…</a:t>
            </a:r>
            <a:r>
              <a:rPr lang="en-US" altLang="ja-JP" sz="2800" dirty="0" smtClean="0">
                <a:solidFill>
                  <a:srgbClr val="FF3300"/>
                </a:solidFill>
              </a:rPr>
              <a:t>??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ja-JP" sz="2800" dirty="0">
                <a:solidFill>
                  <a:srgbClr val="FF3300"/>
                </a:solidFill>
              </a:rPr>
              <a:t/>
            </a:r>
            <a:br>
              <a:rPr lang="en-US" altLang="ja-JP" sz="2800" dirty="0">
                <a:solidFill>
                  <a:srgbClr val="FF3300"/>
                </a:solidFill>
              </a:rPr>
            </a:br>
            <a:endParaRPr lang="en-US" altLang="ja-JP" sz="2800" dirty="0">
              <a:solidFill>
                <a:srgbClr val="FF3300"/>
              </a:solidFill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Thanks</a:t>
            </a:r>
          </a:p>
        </p:txBody>
      </p:sp>
      <p:sp>
        <p:nvSpPr>
          <p:cNvPr id="20" name="Freeform 19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400" dirty="0" smtClean="0">
              <a:cs typeface="Arial" pitchFamily="34" charset="0"/>
            </a:endParaRPr>
          </a:p>
        </p:txBody>
      </p:sp>
      <p:pic>
        <p:nvPicPr>
          <p:cNvPr id="1026" name="Picture 2" descr="C:\Users\gurvinderd\Desktop\download (2)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75" y="1988840"/>
            <a:ext cx="4639009" cy="26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Quality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2479" y="6607001"/>
            <a:ext cx="235331" cy="251000"/>
          </a:xfrm>
        </p:spPr>
        <p:txBody>
          <a:bodyPr/>
          <a:lstStyle/>
          <a:p>
            <a:fld id="{8A002FFB-913C-410A-AE0D-695C5B180388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800708"/>
            <a:ext cx="8064388" cy="60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said!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1138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9144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Quality is free! </a:t>
            </a:r>
            <a:endParaRPr lang="en-US" sz="28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endParaRPr lang="en-US" sz="2800" dirty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awareness </a:t>
            </a:r>
            <a:r>
              <a:rPr lang="en-US" sz="2800" dirty="0" smtClean="0">
                <a:cs typeface="Arial" pitchFamily="34" charset="0"/>
              </a:rPr>
              <a:t>saves the total cost of delivery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by </a:t>
            </a:r>
            <a:r>
              <a:rPr lang="en-US" sz="2800" dirty="0">
                <a:cs typeface="Arial" pitchFamily="34" charset="0"/>
              </a:rPr>
              <a:t>reducing </a:t>
            </a:r>
            <a:r>
              <a:rPr lang="en-US" sz="2800" dirty="0" smtClean="0">
                <a:cs typeface="Arial" pitchFamily="34" charset="0"/>
              </a:rPr>
              <a:t>the cycle time </a:t>
            </a:r>
            <a:r>
              <a:rPr lang="en-US" sz="2800" dirty="0">
                <a:cs typeface="Arial" pitchFamily="34" charset="0"/>
              </a:rPr>
              <a:t>&amp; </a:t>
            </a: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efforts </a:t>
            </a:r>
            <a:r>
              <a:rPr lang="en-US" sz="2800" dirty="0">
                <a:cs typeface="Arial" pitchFamily="34" charset="0"/>
              </a:rPr>
              <a:t>required to put </a:t>
            </a:r>
            <a:r>
              <a:rPr lang="en-US" sz="2800" dirty="0" smtClean="0">
                <a:cs typeface="Arial" pitchFamily="34" charset="0"/>
              </a:rPr>
              <a:t>in</a:t>
            </a:r>
          </a:p>
          <a:p>
            <a:pPr marL="0" lvl="1" algn="just" defTabSz="622300">
              <a:spcBef>
                <a:spcPct val="0"/>
              </a:spcBef>
            </a:pPr>
            <a:endParaRPr lang="en-US" sz="2800" kern="12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r>
              <a:rPr lang="en-US" sz="2800" kern="1200" dirty="0" smtClean="0">
                <a:cs typeface="Arial" pitchFamily="34" charset="0"/>
              </a:rPr>
              <a:t>What it brings</a:t>
            </a:r>
            <a:endParaRPr lang="en-US" sz="2800" kern="1200" dirty="0">
              <a:cs typeface="Arial" pitchFamily="34" charset="0"/>
            </a:endParaRP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To delight </a:t>
            </a:r>
            <a:r>
              <a:rPr lang="en-US" sz="2800" dirty="0" smtClean="0">
                <a:cs typeface="Arial" pitchFamily="34" charset="0"/>
              </a:rPr>
              <a:t>clients, not only satisfaction</a:t>
            </a:r>
            <a:endParaRPr lang="en-US" sz="2800" dirty="0">
              <a:cs typeface="Arial" pitchFamily="34" charset="0"/>
            </a:endParaRP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To get repeat </a:t>
            </a:r>
            <a:r>
              <a:rPr lang="en-US" sz="2800" dirty="0" smtClean="0">
                <a:cs typeface="Arial" pitchFamily="34" charset="0"/>
              </a:rPr>
              <a:t>business, helps to </a:t>
            </a:r>
            <a:r>
              <a:rPr lang="en-US" sz="2800" dirty="0">
                <a:cs typeface="Arial" pitchFamily="34" charset="0"/>
              </a:rPr>
              <a:t>grow business</a:t>
            </a: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Brand value for the organisation</a:t>
            </a: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Employee happiness &amp; feel good </a:t>
            </a:r>
            <a:r>
              <a:rPr lang="en-US" sz="2800" dirty="0" smtClean="0">
                <a:cs typeface="Arial" pitchFamily="34" charset="0"/>
              </a:rPr>
              <a:t>factor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96" y="2384884"/>
            <a:ext cx="2724604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Thought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41796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Quality is an intrinsic </a:t>
            </a:r>
            <a:r>
              <a:rPr lang="en-US" sz="2800" dirty="0" smtClean="0">
                <a:cs typeface="Arial" pitchFamily="34" charset="0"/>
              </a:rPr>
              <a:t>culture of </a:t>
            </a:r>
            <a:r>
              <a:rPr lang="en-US" sz="2800" dirty="0">
                <a:cs typeface="Arial" pitchFamily="34" charset="0"/>
              </a:rPr>
              <a:t>our </a:t>
            </a:r>
            <a:r>
              <a:rPr lang="en-US" sz="2800" dirty="0" smtClean="0">
                <a:cs typeface="Arial" pitchFamily="34" charset="0"/>
              </a:rPr>
              <a:t>organization.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function is to be </a:t>
            </a:r>
            <a:r>
              <a:rPr lang="en-US" sz="2800" dirty="0" smtClean="0">
                <a:cs typeface="Arial" pitchFamily="34" charset="0"/>
              </a:rPr>
              <a:t>called a Mission.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Quality is Not-negotiable !!!</a:t>
            </a:r>
          </a:p>
          <a:p>
            <a:pPr marL="0" lvl="1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700808"/>
            <a:ext cx="1607041" cy="16498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Zero defect Mission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41796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796" y="764704"/>
            <a:ext cx="89611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India's </a:t>
            </a:r>
            <a:r>
              <a:rPr lang="en-US" sz="2400" dirty="0">
                <a:hlinkClick r:id="rId2" action="ppaction://hlinkfile"/>
              </a:rPr>
              <a:t>Mission</a:t>
            </a:r>
            <a:r>
              <a:rPr lang="en-US" sz="2400" dirty="0"/>
              <a:t> to Mars is a spectacular success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Mangal </a:t>
            </a:r>
            <a:r>
              <a:rPr lang="en-US" sz="2400" dirty="0"/>
              <a:t>yaan project was conceived in </a:t>
            </a:r>
            <a:r>
              <a:rPr lang="en-US" sz="2400" dirty="0" smtClean="0"/>
              <a:t>‘10</a:t>
            </a:r>
            <a:r>
              <a:rPr lang="en-US" sz="2400" dirty="0"/>
              <a:t>, Approved on 3rd </a:t>
            </a:r>
            <a:r>
              <a:rPr lang="en-US" sz="2400" dirty="0" smtClean="0"/>
              <a:t>Aug’12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 just 14 Months the Mars Orbiter was launched on 5th Nov. 2013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an 'Unknown' journey, with many 'Don't know' areas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Inspiring towards </a:t>
            </a:r>
            <a:r>
              <a:rPr lang="en-US" sz="2400" dirty="0"/>
              <a:t>greater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First Time </a:t>
            </a:r>
            <a:r>
              <a:rPr lang="en-US" sz="2400" dirty="0" smtClean="0"/>
              <a:t>Right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Complete Visualization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Courage of Challenging task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Execution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Collaboration </a:t>
            </a:r>
            <a:r>
              <a:rPr lang="en-US" sz="1200" dirty="0" smtClean="0"/>
              <a:t>(13 </a:t>
            </a:r>
            <a:r>
              <a:rPr lang="en-US" sz="1200" dirty="0"/>
              <a:t>disciplines of expertise Electrical Engineering, Mechanical engineering, Chemical, Civil, Metallurgical, Telecommunication, Electronics, Computer hardware, Astrophysics, Software, Solar energy, Aeronautics and </a:t>
            </a:r>
            <a:r>
              <a:rPr lang="en-US" sz="1200" dirty="0" smtClean="0"/>
              <a:t>Mathematics)</a:t>
            </a:r>
            <a:endParaRPr lang="en-US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Project Management - Amazing </a:t>
            </a:r>
            <a:r>
              <a:rPr lang="en-US" sz="2400" dirty="0" smtClean="0"/>
              <a:t>Planning, Just in 14 months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cutting edge Technology </a:t>
            </a:r>
            <a:r>
              <a:rPr lang="en-US" sz="2400" dirty="0"/>
              <a:t>- No consultant to advise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Process - All interdependencies worked out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Testing without </a:t>
            </a:r>
            <a:r>
              <a:rPr lang="en-US" sz="2400" dirty="0" smtClean="0"/>
              <a:t>(User </a:t>
            </a:r>
            <a:r>
              <a:rPr lang="en-US" sz="2400" dirty="0"/>
              <a:t>Acceptance Testing) - Just Zero </a:t>
            </a:r>
            <a:r>
              <a:rPr lang="en-US" sz="2400" dirty="0" smtClean="0"/>
              <a:t>defect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5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it impacts!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95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91440" bIns="0" numCol="1" spcCol="1270" anchor="t" anchorCtr="0">
            <a:noAutofit/>
          </a:bodyPr>
          <a:lstStyle/>
          <a:p>
            <a:pPr marL="457200" lvl="2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  <a:p>
            <a:pPr marL="747713" lvl="2" indent="-290513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What </a:t>
            </a:r>
            <a:r>
              <a:rPr lang="en-US" sz="2800" dirty="0">
                <a:cs typeface="Arial" pitchFamily="34" charset="0"/>
              </a:rPr>
              <a:t>makes client irritate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UI OR minor </a:t>
            </a:r>
            <a:r>
              <a:rPr lang="en-US" sz="2800" dirty="0" smtClean="0">
                <a:cs typeface="Arial" pitchFamily="34" charset="0"/>
              </a:rPr>
              <a:t>defects </a:t>
            </a:r>
            <a:r>
              <a:rPr lang="en-US" sz="2800" dirty="0">
                <a:cs typeface="Arial" pitchFamily="34" charset="0"/>
              </a:rPr>
              <a:t>detected </a:t>
            </a:r>
            <a:r>
              <a:rPr lang="en-US" sz="2800" dirty="0" smtClean="0">
                <a:cs typeface="Arial" pitchFamily="34" charset="0"/>
              </a:rPr>
              <a:t>within </a:t>
            </a:r>
            <a:r>
              <a:rPr lang="en-US" sz="2800" dirty="0">
                <a:cs typeface="Arial" pitchFamily="34" charset="0"/>
              </a:rPr>
              <a:t>three hours of </a:t>
            </a:r>
            <a:r>
              <a:rPr lang="en-US" sz="2800" dirty="0" smtClean="0">
                <a:cs typeface="Arial" pitchFamily="34" charset="0"/>
              </a:rPr>
              <a:t>delivery. </a:t>
            </a:r>
            <a:r>
              <a:rPr lang="en-US" sz="2800" dirty="0">
                <a:cs typeface="Arial" pitchFamily="34" charset="0"/>
              </a:rPr>
              <a:t>Thus </a:t>
            </a:r>
            <a:r>
              <a:rPr lang="en-US" sz="2800" dirty="0" smtClean="0">
                <a:cs typeface="Arial" pitchFamily="34" charset="0"/>
              </a:rPr>
              <a:t>those </a:t>
            </a:r>
            <a:r>
              <a:rPr lang="en-US" sz="2800" dirty="0">
                <a:cs typeface="Arial" pitchFamily="34" charset="0"/>
              </a:rPr>
              <a:t>are the most critical in </a:t>
            </a:r>
            <a:r>
              <a:rPr lang="en-US" sz="2800" dirty="0" smtClean="0">
                <a:cs typeface="Arial" pitchFamily="34" charset="0"/>
              </a:rPr>
              <a:t>nature</a:t>
            </a:r>
            <a:endParaRPr lang="en-US" sz="2800" dirty="0">
              <a:cs typeface="Arial" pitchFamily="34" charset="0"/>
            </a:endParaRP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Functional defect detected within </a:t>
            </a:r>
            <a:r>
              <a:rPr lang="en-US" sz="2800" dirty="0" smtClean="0">
                <a:cs typeface="Arial" pitchFamily="34" charset="0"/>
              </a:rPr>
              <a:t>a day of </a:t>
            </a:r>
            <a:r>
              <a:rPr lang="en-US" sz="2800" dirty="0">
                <a:cs typeface="Arial" pitchFamily="34" charset="0"/>
              </a:rPr>
              <a:t>testing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Rate of defect detection exceeding 1 defect per </a:t>
            </a:r>
            <a:r>
              <a:rPr lang="en-US" sz="2800" dirty="0" smtClean="0">
                <a:cs typeface="Arial" pitchFamily="34" charset="0"/>
              </a:rPr>
              <a:t>day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685800" lvl="1" indent="-223838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 What </a:t>
            </a:r>
            <a:r>
              <a:rPr lang="en-US" sz="2800" dirty="0">
                <a:cs typeface="Arial" pitchFamily="34" charset="0"/>
              </a:rPr>
              <a:t>makes client delight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Graphics is as agreed during requirement analysis 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Functions working as </a:t>
            </a:r>
            <a:r>
              <a:rPr lang="en-US" sz="2800" dirty="0">
                <a:cs typeface="Arial" pitchFamily="34" charset="0"/>
              </a:rPr>
              <a:t>per agreed functionality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Defects </a:t>
            </a:r>
            <a:r>
              <a:rPr lang="en-US" sz="2800" dirty="0" smtClean="0">
                <a:cs typeface="Arial" pitchFamily="34" charset="0"/>
              </a:rPr>
              <a:t>not </a:t>
            </a:r>
            <a:r>
              <a:rPr lang="en-US" sz="2800" dirty="0">
                <a:cs typeface="Arial" pitchFamily="34" charset="0"/>
              </a:rPr>
              <a:t>detected during first day of testing</a:t>
            </a: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5" name="Picture 7" descr="C:\Program Files\Common Files\Microsoft Shared\Clipart\cagcat50\BD0715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" y="1873188"/>
            <a:ext cx="1322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" y="5572748"/>
            <a:ext cx="1117351" cy="1060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822412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20" name="Freeform 19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9144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Reduced total duration, efforts and thus cost of delivery</a:t>
            </a:r>
          </a:p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To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test </a:t>
            </a: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comprehensively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assuring quality delivery</a:t>
            </a:r>
          </a:p>
          <a:p>
            <a:pPr marL="685800" lvl="2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Maximizing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preproduction defects </a:t>
            </a: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detection</a:t>
            </a:r>
          </a:p>
          <a:p>
            <a:pPr marL="685800" lvl="2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Minimizing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the post-production </a:t>
            </a: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defects</a:t>
            </a:r>
            <a:endParaRPr lang="en-US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Robust set up processes leading to person independent</a:t>
            </a:r>
          </a:p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Enhance reputation</a:t>
            </a:r>
            <a:endParaRPr lang="en-US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cs typeface="Arial" pitchFamily="34" charset="0"/>
            </a:endParaRPr>
          </a:p>
        </p:txBody>
      </p:sp>
      <p:pic>
        <p:nvPicPr>
          <p:cNvPr id="1026" name="Picture 2" descr="C:\Users\gurvinderd\Desktop\Objec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8" y="80629"/>
            <a:ext cx="985081" cy="864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3398"/>
              </p:ext>
            </p:extLst>
          </p:nvPr>
        </p:nvGraphicFramePr>
        <p:xfrm>
          <a:off x="215516" y="3969060"/>
          <a:ext cx="87782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60"/>
                <a:gridCol w="3924436"/>
                <a:gridCol w="2513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Environment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Objective*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Remark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Preproduction (Internal)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15-20 defects</a:t>
                      </a:r>
                      <a:r>
                        <a:rPr lang="en-US" sz="2400" baseline="0" dirty="0" smtClean="0"/>
                        <a:t> per </a:t>
                      </a:r>
                      <a:r>
                        <a:rPr lang="en-US" sz="2400" dirty="0" smtClean="0"/>
                        <a:t>man month of efforts, incl. code review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 be maximized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Preproduction (External)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more than 1 defect per 5 man month of efforts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</a:t>
                      </a:r>
                      <a:r>
                        <a:rPr lang="en-US" sz="2400" baseline="0" dirty="0" smtClean="0"/>
                        <a:t> be as minimum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Postproduction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Zero defect post delivery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Sincere attempt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52868"/>
            <a:ext cx="201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-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84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Achieving Quality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3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96" y="872716"/>
            <a:ext cx="88209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Defects are injected during Requirement analysis, High &amp; Low level Design and coding </a:t>
            </a:r>
            <a:r>
              <a:rPr lang="en-US" altLang="ja-JP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phase</a:t>
            </a:r>
            <a:endParaRPr lang="en-US" altLang="ja-JP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cs typeface="Arial" pitchFamily="34" charset="0"/>
            </a:endParaRPr>
          </a:p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Continuous reviews help to prevent defect injection</a:t>
            </a:r>
          </a:p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Rigorous testing during Unit level, Integration and application level testing </a:t>
            </a:r>
            <a:r>
              <a:rPr lang="en-US" altLang="ja-JP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detect the defects</a:t>
            </a:r>
            <a:endParaRPr lang="en-US" altLang="ja-JP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cs typeface="Arial" pitchFamily="34" charset="0"/>
            </a:endParaRPr>
          </a:p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Both of above processes remove the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9</a:t>
            </a:fld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1350963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3611563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5762625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6569075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7567613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8610600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604838" y="4926013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574925" y="4926013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4572000" y="4926013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85321"/>
              </p:ext>
            </p:extLst>
          </p:nvPr>
        </p:nvGraphicFramePr>
        <p:xfrm>
          <a:off x="193675" y="5384800"/>
          <a:ext cx="8796339" cy="57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86"/>
                <a:gridCol w="729678"/>
                <a:gridCol w="1536164"/>
                <a:gridCol w="537657"/>
                <a:gridCol w="1612972"/>
                <a:gridCol w="602869"/>
                <a:gridCol w="977371"/>
                <a:gridCol w="977371"/>
                <a:gridCol w="977371"/>
              </a:tblGrid>
              <a:tr h="57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RA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Design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Coding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UT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IT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AT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2853</TotalTime>
  <Words>1501</Words>
  <Application>Microsoft Office PowerPoint</Application>
  <PresentationFormat>On-screen Show (4:3)</PresentationFormat>
  <Paragraphs>381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Mincho</vt:lpstr>
      <vt:lpstr>ＭＳ Ｐゴシック</vt:lpstr>
      <vt:lpstr>Arial</vt:lpstr>
      <vt:lpstr>Calibri</vt:lpstr>
      <vt:lpstr>Calibri Light</vt:lpstr>
      <vt:lpstr>Kozuka Gothic Pro R</vt:lpstr>
      <vt:lpstr>Segoe UI</vt:lpstr>
      <vt:lpstr>Wingdings</vt:lpstr>
      <vt:lpstr>Office Theme</vt:lpstr>
      <vt:lpstr>Photo Editor Photo</vt:lpstr>
      <vt:lpstr>Quality awareness</vt:lpstr>
      <vt:lpstr>Quality</vt:lpstr>
      <vt:lpstr>Quality</vt:lpstr>
      <vt:lpstr>What is said!</vt:lpstr>
      <vt:lpstr>Thought Process</vt:lpstr>
      <vt:lpstr>Zero defect Mission</vt:lpstr>
      <vt:lpstr>How it impacts!</vt:lpstr>
      <vt:lpstr>Objectives</vt:lpstr>
      <vt:lpstr>Achieving Quality</vt:lpstr>
      <vt:lpstr>Achieving Quality</vt:lpstr>
      <vt:lpstr>Challenging Ownership and Responsibility</vt:lpstr>
      <vt:lpstr>Actions for improvement</vt:lpstr>
      <vt:lpstr>Preventions</vt:lpstr>
      <vt:lpstr>Preventions</vt:lpstr>
      <vt:lpstr>Detection</vt:lpstr>
      <vt:lpstr>Measurement &amp; Process</vt:lpstr>
      <vt:lpstr>Root Cause Analysis</vt:lpstr>
      <vt:lpstr>Actions for improvement</vt:lpstr>
      <vt:lpstr>Skill enhancement </vt:lpstr>
      <vt:lpstr>Training management</vt:lpstr>
      <vt:lpstr>Strengthening Process</vt:lpstr>
      <vt:lpstr>Testing Tools &amp; Technology Inculcation</vt:lpstr>
      <vt:lpstr>Automate the testing</vt:lpstr>
      <vt:lpstr>Popular test automation tools</vt:lpstr>
      <vt:lpstr>Tools &amp; Technology (Microsoft)</vt:lpstr>
      <vt:lpstr>Tools &amp; Technology (Open Source)</vt:lpstr>
      <vt:lpstr>Let’s do our job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</dc:title>
  <dc:creator>Gurvinder Dhillon</dc:creator>
  <cp:lastModifiedBy>Pradeep Borse</cp:lastModifiedBy>
  <cp:revision>281</cp:revision>
  <dcterms:created xsi:type="dcterms:W3CDTF">2015-03-19T08:53:10Z</dcterms:created>
  <dcterms:modified xsi:type="dcterms:W3CDTF">2018-04-02T10:52:20Z</dcterms:modified>
</cp:coreProperties>
</file>