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B5F2-9D2A-40B7-975E-BF7E33854115}" type="datetimeFigureOut">
              <a:rPr lang="en-US" smtClean="0"/>
              <a:t>17-Aug-18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490A-45EB-4D23-8F3F-064FC8EF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3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B5F2-9D2A-40B7-975E-BF7E33854115}" type="datetimeFigureOut">
              <a:rPr lang="en-US" smtClean="0"/>
              <a:t>17-Aug-18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490A-45EB-4D23-8F3F-064FC8EF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4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B5F2-9D2A-40B7-975E-BF7E33854115}" type="datetimeFigureOut">
              <a:rPr lang="en-US" smtClean="0"/>
              <a:t>17-Aug-18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490A-45EB-4D23-8F3F-064FC8EF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2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B5F2-9D2A-40B7-975E-BF7E33854115}" type="datetimeFigureOut">
              <a:rPr lang="en-US" smtClean="0"/>
              <a:t>17-Aug-18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490A-45EB-4D23-8F3F-064FC8EF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B5F2-9D2A-40B7-975E-BF7E33854115}" type="datetimeFigureOut">
              <a:rPr lang="en-US" smtClean="0"/>
              <a:t>17-Aug-18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490A-45EB-4D23-8F3F-064FC8EF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3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B5F2-9D2A-40B7-975E-BF7E33854115}" type="datetimeFigureOut">
              <a:rPr lang="en-US" smtClean="0"/>
              <a:t>17-Aug-18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490A-45EB-4D23-8F3F-064FC8EF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0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B5F2-9D2A-40B7-975E-BF7E33854115}" type="datetimeFigureOut">
              <a:rPr lang="en-US" smtClean="0"/>
              <a:t>17-Aug-18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490A-45EB-4D23-8F3F-064FC8EF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2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B5F2-9D2A-40B7-975E-BF7E33854115}" type="datetimeFigureOut">
              <a:rPr lang="en-US" smtClean="0"/>
              <a:t>17-Aug-18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490A-45EB-4D23-8F3F-064FC8EF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7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B5F2-9D2A-40B7-975E-BF7E33854115}" type="datetimeFigureOut">
              <a:rPr lang="en-US" smtClean="0"/>
              <a:t>17-Aug-18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490A-45EB-4D23-8F3F-064FC8EF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1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B5F2-9D2A-40B7-975E-BF7E33854115}" type="datetimeFigureOut">
              <a:rPr lang="en-US" smtClean="0"/>
              <a:t>17-Aug-18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490A-45EB-4D23-8F3F-064FC8EF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5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B5F2-9D2A-40B7-975E-BF7E33854115}" type="datetimeFigureOut">
              <a:rPr lang="en-US" smtClean="0"/>
              <a:t>17-Aug-18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490A-45EB-4D23-8F3F-064FC8EF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49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9B5F2-9D2A-40B7-975E-BF7E33854115}" type="datetimeFigureOut">
              <a:rPr lang="en-US" smtClean="0"/>
              <a:t>17-Aug-18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E490A-45EB-4D23-8F3F-064FC8EF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3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88" y="1305233"/>
            <a:ext cx="10722719" cy="526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0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1252" y="538124"/>
            <a:ext cx="7977357" cy="373009"/>
          </a:xfrm>
          <a:prstGeom prst="rect">
            <a:avLst/>
          </a:prstGeom>
          <a:noFill/>
        </p:spPr>
        <p:txBody>
          <a:bodyPr wrap="square" lIns="110765" tIns="55383" rIns="110765" bIns="55383" rtlCol="0">
            <a:spAutoFit/>
          </a:bodyPr>
          <a:lstStyle/>
          <a:p>
            <a:r>
              <a:rPr lang="en-US" sz="1697" b="1" dirty="0"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DevOps Ecosystem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40416" y="1040908"/>
            <a:ext cx="9630812" cy="5466284"/>
            <a:chOff x="830535" y="1865954"/>
            <a:chExt cx="7947649" cy="4510951"/>
          </a:xfrm>
        </p:grpSpPr>
        <p:grpSp>
          <p:nvGrpSpPr>
            <p:cNvPr id="6" name="Group 5"/>
            <p:cNvGrpSpPr/>
            <p:nvPr/>
          </p:nvGrpSpPr>
          <p:grpSpPr>
            <a:xfrm>
              <a:off x="4763596" y="5238749"/>
              <a:ext cx="1957188" cy="1138156"/>
              <a:chOff x="4645137" y="5556356"/>
              <a:chExt cx="1800872" cy="1090273"/>
            </a:xfrm>
          </p:grpSpPr>
          <p:sp>
            <p:nvSpPr>
              <p:cNvPr id="37" name="TextBox 36"/>
              <p:cNvSpPr txBox="1">
                <a:spLocks noChangeArrowheads="1"/>
              </p:cNvSpPr>
              <p:nvPr/>
            </p:nvSpPr>
            <p:spPr bwMode="auto">
              <a:xfrm>
                <a:off x="4653142" y="5581376"/>
                <a:ext cx="1784853" cy="106525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88644">
                <a:spAutoFit/>
              </a:bodyPr>
              <a:lstStyle>
                <a:defPPr>
                  <a:defRPr lang="en-US"/>
                </a:defPPr>
                <a:lvl1pPr marL="171450" indent="-171450">
                  <a:spcAft>
                    <a:spcPts val="200"/>
                  </a:spcAft>
                  <a:buClr>
                    <a:srgbClr val="9BBB59"/>
                  </a:buClr>
                  <a:buFont typeface="Arial" pitchFamily="34" charset="0"/>
                  <a:buChar char="•"/>
                  <a:defRPr sz="100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endParaRPr lang="en-US" sz="1575" dirty="0">
                  <a:latin typeface="+mj-lt"/>
                </a:endParaRP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575" dirty="0">
                    <a:latin typeface="+mj-lt"/>
                  </a:rPr>
                  <a:t>ELK</a:t>
                </a: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575" dirty="0">
                    <a:latin typeface="+mj-lt"/>
                  </a:rPr>
                  <a:t>Sysdig</a:t>
                </a: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575" dirty="0">
                    <a:latin typeface="+mj-lt"/>
                  </a:rPr>
                  <a:t>Ruxit</a:t>
                </a: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575" dirty="0">
                    <a:latin typeface="+mj-lt"/>
                  </a:rPr>
                  <a:t>Nagios</a:t>
                </a:r>
              </a:p>
            </p:txBody>
          </p:sp>
          <p:sp>
            <p:nvSpPr>
              <p:cNvPr id="38" name="TextBox 3"/>
              <p:cNvSpPr txBox="1">
                <a:spLocks noChangeArrowheads="1"/>
              </p:cNvSpPr>
              <p:nvPr/>
            </p:nvSpPr>
            <p:spPr bwMode="auto">
              <a:xfrm>
                <a:off x="4645137" y="5556356"/>
                <a:ext cx="1800872" cy="20645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697" b="1" kern="0" dirty="0">
                    <a:solidFill>
                      <a:prstClr val="white"/>
                    </a:solidFill>
                    <a:latin typeface="Calibri"/>
                  </a:rPr>
                  <a:t>Continuous </a:t>
                </a:r>
                <a:r>
                  <a:rPr lang="en-US" sz="1697" b="1" kern="0" dirty="0">
                    <a:solidFill>
                      <a:schemeClr val="bg1"/>
                    </a:solidFill>
                    <a:latin typeface="Calibri"/>
                  </a:rPr>
                  <a:t>m</a:t>
                </a:r>
                <a:r>
                  <a:rPr lang="en-US" sz="1697" b="1" kern="0" dirty="0">
                    <a:solidFill>
                      <a:prstClr val="white"/>
                    </a:solidFill>
                    <a:latin typeface="Calibri"/>
                  </a:rPr>
                  <a:t>onitoring 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801444" y="5238750"/>
              <a:ext cx="1865805" cy="938143"/>
              <a:chOff x="4645137" y="5556356"/>
              <a:chExt cx="1800872" cy="898674"/>
            </a:xfrm>
          </p:grpSpPr>
          <p:sp>
            <p:nvSpPr>
              <p:cNvPr id="35" name="TextBox 34"/>
              <p:cNvSpPr txBox="1">
                <a:spLocks noChangeArrowheads="1"/>
              </p:cNvSpPr>
              <p:nvPr/>
            </p:nvSpPr>
            <p:spPr bwMode="auto">
              <a:xfrm>
                <a:off x="4655070" y="5581377"/>
                <a:ext cx="1784853" cy="87365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88644">
                <a:spAutoFit/>
              </a:bodyPr>
              <a:lstStyle>
                <a:defPPr>
                  <a:defRPr lang="en-US"/>
                </a:defPPr>
                <a:lvl1pPr marL="171450" indent="-171450">
                  <a:spcAft>
                    <a:spcPts val="200"/>
                  </a:spcAft>
                  <a:buClr>
                    <a:srgbClr val="9BBB59"/>
                  </a:buClr>
                  <a:buFont typeface="Arial" pitchFamily="34" charset="0"/>
                  <a:buChar char="•"/>
                  <a:defRPr sz="100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endParaRPr lang="en-US" sz="1575" dirty="0">
                  <a:latin typeface="+mj-lt"/>
                </a:endParaRP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575" dirty="0">
                    <a:latin typeface="+mj-lt"/>
                  </a:rPr>
                  <a:t>Consul</a:t>
                </a: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575" dirty="0" err="1">
                    <a:latin typeface="+mj-lt"/>
                  </a:rPr>
                  <a:t>Etcd</a:t>
                </a:r>
                <a:endParaRPr lang="en-US" sz="1575" dirty="0">
                  <a:latin typeface="+mj-lt"/>
                </a:endParaRP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575" dirty="0">
                    <a:latin typeface="+mj-lt"/>
                  </a:rPr>
                  <a:t>Eureka</a:t>
                </a:r>
              </a:p>
            </p:txBody>
          </p:sp>
          <p:sp>
            <p:nvSpPr>
              <p:cNvPr id="36" name="TextBox 3"/>
              <p:cNvSpPr txBox="1">
                <a:spLocks noChangeArrowheads="1"/>
              </p:cNvSpPr>
              <p:nvPr/>
            </p:nvSpPr>
            <p:spPr bwMode="auto">
              <a:xfrm>
                <a:off x="4645137" y="5556356"/>
                <a:ext cx="1800872" cy="20645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697" b="1" kern="0" dirty="0">
                    <a:solidFill>
                      <a:prstClr val="white"/>
                    </a:solidFill>
                    <a:latin typeface="Calibri"/>
                  </a:rPr>
                  <a:t>Service discovery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830535" y="5238744"/>
              <a:ext cx="1865805" cy="938145"/>
              <a:chOff x="4627488" y="5556355"/>
              <a:chExt cx="1800872" cy="898677"/>
            </a:xfrm>
          </p:grpSpPr>
          <p:sp>
            <p:nvSpPr>
              <p:cNvPr id="33" name="TextBox 32"/>
              <p:cNvSpPr txBox="1">
                <a:spLocks noChangeArrowheads="1"/>
              </p:cNvSpPr>
              <p:nvPr/>
            </p:nvSpPr>
            <p:spPr bwMode="auto">
              <a:xfrm>
                <a:off x="4627488" y="5581378"/>
                <a:ext cx="1800872" cy="8736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88644">
                <a:spAutoFit/>
              </a:bodyPr>
              <a:lstStyle>
                <a:defPPr>
                  <a:defRPr lang="en-US"/>
                </a:defPPr>
                <a:lvl1pPr marL="171450" indent="-171450">
                  <a:spcAft>
                    <a:spcPts val="200"/>
                  </a:spcAft>
                  <a:buClr>
                    <a:srgbClr val="9BBB59"/>
                  </a:buClr>
                  <a:buFont typeface="Arial" pitchFamily="34" charset="0"/>
                  <a:buChar char="•"/>
                  <a:defRPr sz="100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endParaRPr lang="en-US" sz="1575" dirty="0">
                  <a:latin typeface="+mj-lt"/>
                </a:endParaRP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575" dirty="0">
                    <a:latin typeface="+mj-lt"/>
                  </a:rPr>
                  <a:t>Pagerduty</a:t>
                </a: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575" dirty="0" err="1">
                    <a:latin typeface="+mj-lt"/>
                  </a:rPr>
                  <a:t>CloudWatch</a:t>
                </a:r>
                <a:r>
                  <a:rPr lang="en-US" sz="1575" dirty="0">
                    <a:latin typeface="+mj-lt"/>
                  </a:rPr>
                  <a:t> by AWS</a:t>
                </a: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endParaRPr lang="en-US" sz="1575" dirty="0">
                  <a:latin typeface="+mj-lt"/>
                </a:endParaRPr>
              </a:p>
            </p:txBody>
          </p:sp>
          <p:sp>
            <p:nvSpPr>
              <p:cNvPr id="34" name="TextBox 3"/>
              <p:cNvSpPr txBox="1">
                <a:spLocks noChangeArrowheads="1"/>
              </p:cNvSpPr>
              <p:nvPr/>
            </p:nvSpPr>
            <p:spPr bwMode="auto">
              <a:xfrm>
                <a:off x="4627488" y="5556355"/>
                <a:ext cx="1800872" cy="20645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697" b="1" kern="0" dirty="0">
                    <a:solidFill>
                      <a:prstClr val="white"/>
                    </a:solidFill>
                    <a:latin typeface="Calibri"/>
                  </a:rPr>
                  <a:t>Alerts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820996" y="5238752"/>
              <a:ext cx="1957188" cy="938143"/>
              <a:chOff x="4645137" y="5556355"/>
              <a:chExt cx="1800872" cy="898674"/>
            </a:xfrm>
          </p:grpSpPr>
          <p:sp>
            <p:nvSpPr>
              <p:cNvPr id="31" name="TextBox 30"/>
              <p:cNvSpPr txBox="1">
                <a:spLocks noChangeArrowheads="1"/>
              </p:cNvSpPr>
              <p:nvPr/>
            </p:nvSpPr>
            <p:spPr bwMode="auto">
              <a:xfrm>
                <a:off x="4653142" y="5581376"/>
                <a:ext cx="1784853" cy="87365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88644">
                <a:spAutoFit/>
              </a:bodyPr>
              <a:lstStyle>
                <a:defPPr>
                  <a:defRPr lang="en-US"/>
                </a:defPPr>
                <a:lvl1pPr marL="171450" indent="-171450">
                  <a:spcAft>
                    <a:spcPts val="200"/>
                  </a:spcAft>
                  <a:buClr>
                    <a:srgbClr val="9BBB59"/>
                  </a:buClr>
                  <a:buFont typeface="Arial" pitchFamily="34" charset="0"/>
                  <a:buChar char="•"/>
                  <a:defRPr sz="100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endParaRPr lang="en-US" sz="1575" dirty="0">
                  <a:latin typeface="+mj-lt"/>
                </a:endParaRP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575" dirty="0">
                    <a:latin typeface="+mj-lt"/>
                  </a:rPr>
                  <a:t>NFS</a:t>
                </a: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575" dirty="0" err="1">
                    <a:latin typeface="+mj-lt"/>
                  </a:rPr>
                  <a:t>GlusterFS</a:t>
                </a:r>
                <a:endParaRPr lang="en-US" sz="1575" dirty="0">
                  <a:latin typeface="+mj-lt"/>
                </a:endParaRP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575" dirty="0" err="1">
                    <a:latin typeface="+mj-lt"/>
                  </a:rPr>
                  <a:t>Flocker</a:t>
                </a:r>
                <a:endParaRPr lang="en-US" sz="1575" dirty="0">
                  <a:latin typeface="+mj-lt"/>
                </a:endParaRPr>
              </a:p>
            </p:txBody>
          </p:sp>
          <p:sp>
            <p:nvSpPr>
              <p:cNvPr id="32" name="TextBox 3"/>
              <p:cNvSpPr txBox="1">
                <a:spLocks noChangeArrowheads="1"/>
              </p:cNvSpPr>
              <p:nvPr/>
            </p:nvSpPr>
            <p:spPr bwMode="auto">
              <a:xfrm>
                <a:off x="4645137" y="5556355"/>
                <a:ext cx="1800872" cy="20645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697" b="1" kern="0" dirty="0">
                    <a:solidFill>
                      <a:prstClr val="white"/>
                    </a:solidFill>
                    <a:latin typeface="Calibri"/>
                  </a:rPr>
                  <a:t>Data Persistence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811471" y="4210046"/>
              <a:ext cx="1957188" cy="938142"/>
              <a:chOff x="4645137" y="5556356"/>
              <a:chExt cx="1800872" cy="898674"/>
            </a:xfrm>
          </p:grpSpPr>
          <p:sp>
            <p:nvSpPr>
              <p:cNvPr id="29" name="TextBox 28"/>
              <p:cNvSpPr txBox="1">
                <a:spLocks noChangeArrowheads="1"/>
              </p:cNvSpPr>
              <p:nvPr/>
            </p:nvSpPr>
            <p:spPr bwMode="auto">
              <a:xfrm>
                <a:off x="4653142" y="5581376"/>
                <a:ext cx="1784853" cy="8736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88644">
                <a:spAutoFit/>
              </a:bodyPr>
              <a:lstStyle>
                <a:defPPr>
                  <a:defRPr lang="en-US"/>
                </a:defPPr>
                <a:lvl1pPr marL="171450" indent="-171450">
                  <a:spcAft>
                    <a:spcPts val="200"/>
                  </a:spcAft>
                  <a:buClr>
                    <a:srgbClr val="9BBB59"/>
                  </a:buClr>
                  <a:buFont typeface="Arial" pitchFamily="34" charset="0"/>
                  <a:buChar char="•"/>
                  <a:defRPr sz="100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endParaRPr lang="en-US" sz="1575" dirty="0">
                  <a:latin typeface="+mj-lt"/>
                </a:endParaRP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575" dirty="0" err="1">
                    <a:latin typeface="+mj-lt"/>
                  </a:rPr>
                  <a:t>RancherOS</a:t>
                </a:r>
                <a:endParaRPr lang="en-US" sz="1575" dirty="0">
                  <a:latin typeface="+mj-lt"/>
                </a:endParaRP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575" dirty="0">
                    <a:latin typeface="+mj-lt"/>
                  </a:rPr>
                  <a:t>CoreOS</a:t>
                </a: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endParaRPr lang="en-US" sz="1575" dirty="0">
                  <a:latin typeface="+mj-lt"/>
                </a:endParaRPr>
              </a:p>
            </p:txBody>
          </p:sp>
          <p:sp>
            <p:nvSpPr>
              <p:cNvPr id="30" name="TextBox 3"/>
              <p:cNvSpPr txBox="1">
                <a:spLocks noChangeArrowheads="1"/>
              </p:cNvSpPr>
              <p:nvPr/>
            </p:nvSpPr>
            <p:spPr bwMode="auto">
              <a:xfrm>
                <a:off x="4645137" y="5556356"/>
                <a:ext cx="1800872" cy="20645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697" b="1" kern="0" dirty="0">
                    <a:solidFill>
                      <a:prstClr val="white"/>
                    </a:solidFill>
                    <a:latin typeface="Calibri"/>
                  </a:rPr>
                  <a:t>Docker OS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811471" y="3181346"/>
              <a:ext cx="1957188" cy="938142"/>
              <a:chOff x="4645137" y="5556355"/>
              <a:chExt cx="1800872" cy="898674"/>
            </a:xfrm>
          </p:grpSpPr>
          <p:sp>
            <p:nvSpPr>
              <p:cNvPr id="27" name="TextBox 26"/>
              <p:cNvSpPr txBox="1">
                <a:spLocks noChangeArrowheads="1"/>
              </p:cNvSpPr>
              <p:nvPr/>
            </p:nvSpPr>
            <p:spPr bwMode="auto">
              <a:xfrm>
                <a:off x="4653142" y="5581375"/>
                <a:ext cx="1784853" cy="8736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88644">
                <a:spAutoFit/>
              </a:bodyPr>
              <a:lstStyle>
                <a:defPPr>
                  <a:defRPr lang="en-US"/>
                </a:defPPr>
                <a:lvl1pPr marL="171450" indent="-171450">
                  <a:spcAft>
                    <a:spcPts val="200"/>
                  </a:spcAft>
                  <a:buClr>
                    <a:srgbClr val="9BBB59"/>
                  </a:buClr>
                  <a:buFont typeface="Arial" pitchFamily="34" charset="0"/>
                  <a:buChar char="•"/>
                  <a:defRPr sz="100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endParaRPr lang="en-US" sz="1575" dirty="0">
                  <a:latin typeface="+mj-lt"/>
                </a:endParaRP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575" dirty="0">
                    <a:latin typeface="+mj-lt"/>
                  </a:rPr>
                  <a:t>AWS</a:t>
                </a: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575" dirty="0">
                    <a:latin typeface="+mj-lt"/>
                  </a:rPr>
                  <a:t>Azure</a:t>
                </a: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endParaRPr lang="en-US" sz="1575" dirty="0">
                  <a:latin typeface="+mj-lt"/>
                </a:endParaRPr>
              </a:p>
            </p:txBody>
          </p:sp>
          <p:sp>
            <p:nvSpPr>
              <p:cNvPr id="28" name="TextBox 3"/>
              <p:cNvSpPr txBox="1">
                <a:spLocks noChangeArrowheads="1"/>
              </p:cNvSpPr>
              <p:nvPr/>
            </p:nvSpPr>
            <p:spPr bwMode="auto">
              <a:xfrm>
                <a:off x="4645137" y="5556355"/>
                <a:ext cx="1800872" cy="20645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697" b="1" kern="0" dirty="0">
                    <a:solidFill>
                      <a:prstClr val="white"/>
                    </a:solidFill>
                    <a:latin typeface="Calibri"/>
                  </a:rPr>
                  <a:t>Cloud Providers 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763596" y="1866895"/>
              <a:ext cx="1957188" cy="1128632"/>
              <a:chOff x="4645137" y="5565479"/>
              <a:chExt cx="1800872" cy="1081150"/>
            </a:xfrm>
          </p:grpSpPr>
          <p:sp>
            <p:nvSpPr>
              <p:cNvPr id="25" name="TextBox 24"/>
              <p:cNvSpPr txBox="1">
                <a:spLocks noChangeArrowheads="1"/>
              </p:cNvSpPr>
              <p:nvPr/>
            </p:nvSpPr>
            <p:spPr bwMode="auto">
              <a:xfrm>
                <a:off x="4653142" y="5581375"/>
                <a:ext cx="1784853" cy="1065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88644">
                <a:spAutoFit/>
              </a:bodyPr>
              <a:lstStyle>
                <a:defPPr>
                  <a:defRPr lang="en-US"/>
                </a:defPPr>
                <a:lvl1pPr marL="171450" indent="-171450">
                  <a:spcAft>
                    <a:spcPts val="200"/>
                  </a:spcAft>
                  <a:buClr>
                    <a:srgbClr val="9BBB59"/>
                  </a:buClr>
                  <a:buFont typeface="Arial" pitchFamily="34" charset="0"/>
                  <a:buChar char="•"/>
                  <a:defRPr sz="100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endParaRPr lang="en-US" sz="1575" dirty="0">
                  <a:latin typeface="+mj-lt"/>
                </a:endParaRP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575" dirty="0"/>
                  <a:t>Docker</a:t>
                </a: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575" dirty="0"/>
                  <a:t>Rocket</a:t>
                </a:r>
                <a:endParaRPr lang="en-US" sz="1575" dirty="0">
                  <a:latin typeface="+mj-lt"/>
                </a:endParaRP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575" dirty="0">
                    <a:latin typeface="+mj-lt"/>
                  </a:rPr>
                  <a:t>VM</a:t>
                </a: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575" dirty="0">
                    <a:latin typeface="+mj-lt"/>
                  </a:rPr>
                  <a:t>Vagrant</a:t>
                </a:r>
              </a:p>
            </p:txBody>
          </p:sp>
          <p:sp>
            <p:nvSpPr>
              <p:cNvPr id="26" name="TextBox 3"/>
              <p:cNvSpPr txBox="1">
                <a:spLocks noChangeArrowheads="1"/>
              </p:cNvSpPr>
              <p:nvPr/>
            </p:nvSpPr>
            <p:spPr bwMode="auto">
              <a:xfrm>
                <a:off x="4645137" y="5565479"/>
                <a:ext cx="1800872" cy="20645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697" b="1" kern="0" dirty="0">
                    <a:solidFill>
                      <a:prstClr val="white"/>
                    </a:solidFill>
                    <a:latin typeface="Calibri"/>
                  </a:rPr>
                  <a:t>Virtualization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801445" y="1871579"/>
              <a:ext cx="1865805" cy="1123963"/>
              <a:chOff x="4645137" y="5569955"/>
              <a:chExt cx="1800872" cy="1076675"/>
            </a:xfrm>
          </p:grpSpPr>
          <p:sp>
            <p:nvSpPr>
              <p:cNvPr id="23" name="TextBox 22"/>
              <p:cNvSpPr txBox="1">
                <a:spLocks noChangeArrowheads="1"/>
              </p:cNvSpPr>
              <p:nvPr/>
            </p:nvSpPr>
            <p:spPr bwMode="auto">
              <a:xfrm>
                <a:off x="4653142" y="5581378"/>
                <a:ext cx="1784853" cy="106525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88644">
                <a:spAutoFit/>
              </a:bodyPr>
              <a:lstStyle>
                <a:defPPr>
                  <a:defRPr lang="en-US"/>
                </a:defPPr>
                <a:lvl1pPr marL="171450" indent="-171450">
                  <a:spcAft>
                    <a:spcPts val="200"/>
                  </a:spcAft>
                  <a:buClr>
                    <a:srgbClr val="9BBB59"/>
                  </a:buClr>
                  <a:buFont typeface="Arial" pitchFamily="34" charset="0"/>
                  <a:buChar char="•"/>
                  <a:defRPr sz="100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endParaRPr lang="en-US" sz="1575" dirty="0">
                  <a:latin typeface="+mj-lt"/>
                </a:endParaRP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575" dirty="0">
                    <a:latin typeface="+mj-lt"/>
                  </a:rPr>
                  <a:t>Terraform</a:t>
                </a: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575" dirty="0">
                    <a:latin typeface="+mj-lt"/>
                  </a:rPr>
                  <a:t>Packer</a:t>
                </a: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575" dirty="0">
                    <a:latin typeface="+mj-lt"/>
                  </a:rPr>
                  <a:t>Cloud </a:t>
                </a:r>
                <a:r>
                  <a:rPr lang="en-US" sz="1575" dirty="0">
                    <a:latin typeface="+mj-lt"/>
                  </a:rPr>
                  <a:t>Formation</a:t>
                </a: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endParaRPr lang="en-US" sz="1575" dirty="0">
                  <a:latin typeface="+mj-lt"/>
                </a:endParaRPr>
              </a:p>
            </p:txBody>
          </p:sp>
          <p:sp>
            <p:nvSpPr>
              <p:cNvPr id="24" name="TextBox 3"/>
              <p:cNvSpPr txBox="1">
                <a:spLocks noChangeArrowheads="1"/>
              </p:cNvSpPr>
              <p:nvPr/>
            </p:nvSpPr>
            <p:spPr bwMode="auto">
              <a:xfrm>
                <a:off x="4645137" y="5569955"/>
                <a:ext cx="1800872" cy="20645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697" b="1" kern="0" dirty="0">
                    <a:solidFill>
                      <a:prstClr val="white"/>
                    </a:solidFill>
                    <a:latin typeface="Calibri"/>
                  </a:rPr>
                  <a:t>Cloud Provisioning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848820" y="1865954"/>
              <a:ext cx="1865805" cy="1129577"/>
              <a:chOff x="4645137" y="5564576"/>
              <a:chExt cx="1800872" cy="1082055"/>
            </a:xfrm>
          </p:grpSpPr>
          <p:sp>
            <p:nvSpPr>
              <p:cNvPr id="21" name="TextBox 20"/>
              <p:cNvSpPr txBox="1">
                <a:spLocks noChangeArrowheads="1"/>
              </p:cNvSpPr>
              <p:nvPr/>
            </p:nvSpPr>
            <p:spPr bwMode="auto">
              <a:xfrm>
                <a:off x="4653142" y="5581377"/>
                <a:ext cx="1784853" cy="1065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88644">
                <a:spAutoFit/>
              </a:bodyPr>
              <a:lstStyle>
                <a:defPPr>
                  <a:defRPr lang="en-US"/>
                </a:defPPr>
                <a:lvl1pPr marL="171450" indent="-171450">
                  <a:spcAft>
                    <a:spcPts val="200"/>
                  </a:spcAft>
                  <a:buClr>
                    <a:srgbClr val="9BBB59"/>
                  </a:buClr>
                  <a:buFont typeface="Arial" pitchFamily="34" charset="0"/>
                  <a:buChar char="•"/>
                  <a:defRPr sz="100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endParaRPr lang="en-US" sz="1575" dirty="0">
                  <a:latin typeface="+mj-lt"/>
                </a:endParaRP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575" dirty="0">
                    <a:latin typeface="+mj-lt"/>
                  </a:rPr>
                  <a:t>Chef</a:t>
                </a: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575" dirty="0">
                    <a:latin typeface="+mj-lt"/>
                  </a:rPr>
                  <a:t>Puppet </a:t>
                </a: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575" dirty="0" err="1">
                    <a:latin typeface="+mj-lt"/>
                  </a:rPr>
                  <a:t>Ansible</a:t>
                </a:r>
                <a:endParaRPr lang="en-US" sz="1575" dirty="0">
                  <a:latin typeface="+mj-lt"/>
                </a:endParaRP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endParaRPr lang="en-US" sz="1575" dirty="0">
                  <a:latin typeface="+mj-lt"/>
                </a:endParaRPr>
              </a:p>
            </p:txBody>
          </p:sp>
          <p:sp>
            <p:nvSpPr>
              <p:cNvPr id="22" name="TextBox 3"/>
              <p:cNvSpPr txBox="1">
                <a:spLocks noChangeArrowheads="1"/>
              </p:cNvSpPr>
              <p:nvPr/>
            </p:nvSpPr>
            <p:spPr bwMode="auto">
              <a:xfrm>
                <a:off x="4645137" y="5564576"/>
                <a:ext cx="1800872" cy="20645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697" b="1" kern="0" dirty="0">
                    <a:solidFill>
                      <a:prstClr val="white"/>
                    </a:solidFill>
                    <a:latin typeface="Calibri"/>
                  </a:rPr>
                  <a:t>Provisioning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820996" y="1866891"/>
              <a:ext cx="1957188" cy="1128629"/>
              <a:chOff x="4645137" y="5565480"/>
              <a:chExt cx="1800872" cy="1081148"/>
            </a:xfrm>
          </p:grpSpPr>
          <p:sp>
            <p:nvSpPr>
              <p:cNvPr id="19" name="TextBox 18"/>
              <p:cNvSpPr txBox="1">
                <a:spLocks noChangeArrowheads="1"/>
              </p:cNvSpPr>
              <p:nvPr/>
            </p:nvSpPr>
            <p:spPr bwMode="auto">
              <a:xfrm>
                <a:off x="4653142" y="5581374"/>
                <a:ext cx="1776089" cy="1065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88644">
                <a:spAutoFit/>
              </a:bodyPr>
              <a:lstStyle>
                <a:defPPr>
                  <a:defRPr lang="en-US"/>
                </a:defPPr>
                <a:lvl1pPr marL="171450" indent="-171450">
                  <a:spcAft>
                    <a:spcPts val="200"/>
                  </a:spcAft>
                  <a:buClr>
                    <a:srgbClr val="9BBB59"/>
                  </a:buClr>
                  <a:buFont typeface="Arial" pitchFamily="34" charset="0"/>
                  <a:buChar char="•"/>
                  <a:defRPr sz="100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endParaRPr lang="en-US" sz="1575" dirty="0">
                  <a:latin typeface="+mj-lt"/>
                </a:endParaRP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575" dirty="0">
                    <a:latin typeface="+mj-lt"/>
                  </a:rPr>
                  <a:t>Nginx</a:t>
                </a: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575" dirty="0" err="1">
                    <a:latin typeface="+mj-lt"/>
                  </a:rPr>
                  <a:t>HAProxy</a:t>
                </a:r>
                <a:endParaRPr lang="en-US" sz="1575" dirty="0">
                  <a:latin typeface="+mj-lt"/>
                </a:endParaRPr>
              </a:p>
              <a:p>
                <a:pPr marL="0" indent="0"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None/>
                </a:pPr>
                <a:endParaRPr lang="en-US" sz="1575" dirty="0">
                  <a:latin typeface="+mj-lt"/>
                </a:endParaRPr>
              </a:p>
              <a:p>
                <a:pPr marL="0" indent="0"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None/>
                </a:pPr>
                <a:endParaRPr lang="en-US" sz="1575" dirty="0">
                  <a:latin typeface="+mj-lt"/>
                </a:endParaRPr>
              </a:p>
            </p:txBody>
          </p:sp>
          <p:sp>
            <p:nvSpPr>
              <p:cNvPr id="20" name="TextBox 3"/>
              <p:cNvSpPr txBox="1">
                <a:spLocks noChangeArrowheads="1"/>
              </p:cNvSpPr>
              <p:nvPr/>
            </p:nvSpPr>
            <p:spPr bwMode="auto">
              <a:xfrm>
                <a:off x="4645137" y="5565480"/>
                <a:ext cx="1800872" cy="20645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697" b="1" kern="0" dirty="0">
                    <a:solidFill>
                      <a:prstClr val="white"/>
                    </a:solidFill>
                    <a:latin typeface="Calibri"/>
                  </a:rPr>
                  <a:t>Load-Balancer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48820" y="3171773"/>
              <a:ext cx="1865805" cy="1963276"/>
              <a:chOff x="4645137" y="5556354"/>
              <a:chExt cx="1800872" cy="1880692"/>
            </a:xfrm>
          </p:grpSpPr>
          <p:sp>
            <p:nvSpPr>
              <p:cNvPr id="17" name="TextBox 16"/>
              <p:cNvSpPr txBox="1">
                <a:spLocks noChangeArrowheads="1"/>
              </p:cNvSpPr>
              <p:nvPr/>
            </p:nvSpPr>
            <p:spPr bwMode="auto">
              <a:xfrm>
                <a:off x="4653141" y="5605380"/>
                <a:ext cx="1792867" cy="18316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88644" anchor="t">
                <a:spAutoFit/>
              </a:bodyPr>
              <a:lstStyle>
                <a:defPPr>
                  <a:defRPr lang="en-US"/>
                </a:defPPr>
                <a:lvl1pPr marL="171450" indent="-171450">
                  <a:spcAft>
                    <a:spcPts val="200"/>
                  </a:spcAft>
                  <a:buClr>
                    <a:srgbClr val="9BBB59"/>
                  </a:buClr>
                  <a:buFont typeface="Arial" pitchFamily="34" charset="0"/>
                  <a:buChar char="•"/>
                  <a:defRPr sz="100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endParaRPr lang="en-US" sz="1575" dirty="0">
                  <a:latin typeface="+mj-lt"/>
                </a:endParaRP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575" dirty="0" err="1"/>
                  <a:t>Mesos</a:t>
                </a:r>
                <a:endParaRPr lang="en-US" sz="1575" dirty="0"/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575" dirty="0"/>
                  <a:t>Kubernetes</a:t>
                </a: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575" dirty="0"/>
                  <a:t>Rancher</a:t>
                </a: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en-US" sz="1575" dirty="0"/>
                  <a:t>Swarm</a:t>
                </a:r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endParaRPr lang="en-US" sz="1575" dirty="0"/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endParaRPr lang="en-US" sz="1575" dirty="0"/>
              </a:p>
              <a:p>
                <a:pPr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</a:pPr>
                <a:endParaRPr lang="en-US" sz="1575" dirty="0"/>
              </a:p>
              <a:p>
                <a:pPr marL="0" indent="0"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None/>
                </a:pPr>
                <a:endParaRPr lang="en-US" sz="1575" dirty="0"/>
              </a:p>
            </p:txBody>
          </p:sp>
          <p:sp>
            <p:nvSpPr>
              <p:cNvPr id="18" name="TextBox 3"/>
              <p:cNvSpPr txBox="1">
                <a:spLocks noChangeArrowheads="1"/>
              </p:cNvSpPr>
              <p:nvPr/>
            </p:nvSpPr>
            <p:spPr bwMode="auto">
              <a:xfrm>
                <a:off x="4645137" y="5556354"/>
                <a:ext cx="1800872" cy="20645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697" b="1" kern="0" dirty="0">
                    <a:solidFill>
                      <a:prstClr val="white"/>
                    </a:solidFill>
                    <a:latin typeface="Calibri"/>
                  </a:rPr>
                  <a:t>Orchestration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219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1061" y="1119595"/>
            <a:ext cx="10434163" cy="5263250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8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575" y="2567460"/>
            <a:ext cx="2574296" cy="229671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1905" y="1375532"/>
            <a:ext cx="2308443" cy="372958"/>
          </a:xfrm>
          <a:prstGeom prst="rect">
            <a:avLst/>
          </a:prstGeom>
          <a:solidFill>
            <a:srgbClr val="4FBAC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97" b="1" spc="24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1905" y="1724691"/>
            <a:ext cx="2308443" cy="112755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7763" indent="-207763">
              <a:spcAft>
                <a:spcPts val="242"/>
              </a:spcAft>
              <a:buClr>
                <a:srgbClr val="9BBB59"/>
              </a:buClr>
              <a:buFont typeface="Arial" pitchFamily="34" charset="0"/>
              <a:buChar char="•"/>
            </a:pPr>
            <a:endParaRPr lang="en-US" sz="1212" dirty="0">
              <a:solidFill>
                <a:prstClr val="black">
                  <a:lumMod val="75000"/>
                  <a:lumOff val="25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207763" indent="-207763">
              <a:spcAft>
                <a:spcPts val="242"/>
              </a:spcAft>
              <a:buClr>
                <a:srgbClr val="9BBB59"/>
              </a:buClr>
              <a:buFont typeface="Arial" pitchFamily="34" charset="0"/>
              <a:buChar char="•"/>
            </a:pPr>
            <a:endParaRPr lang="en-US" sz="1212" dirty="0">
              <a:solidFill>
                <a:prstClr val="black">
                  <a:lumMod val="75000"/>
                  <a:lumOff val="25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207763" indent="-207763">
              <a:spcAft>
                <a:spcPts val="242"/>
              </a:spcAft>
              <a:buClr>
                <a:srgbClr val="9BBB59"/>
              </a:buClr>
              <a:buFont typeface="Arial" pitchFamily="34" charset="0"/>
              <a:buChar char="•"/>
            </a:pPr>
            <a:endParaRPr lang="en-US" sz="1212" dirty="0">
              <a:solidFill>
                <a:prstClr val="black">
                  <a:lumMod val="75000"/>
                  <a:lumOff val="25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207763" indent="-207763">
              <a:spcAft>
                <a:spcPts val="242"/>
              </a:spcAft>
              <a:buClr>
                <a:srgbClr val="9BBB59"/>
              </a:buClr>
              <a:buFont typeface="Arial" pitchFamily="34" charset="0"/>
              <a:buChar char="•"/>
            </a:pPr>
            <a:endParaRPr lang="en-US" sz="1212" dirty="0">
              <a:solidFill>
                <a:prstClr val="black">
                  <a:lumMod val="75000"/>
                  <a:lumOff val="25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spcAft>
                <a:spcPts val="242"/>
              </a:spcAft>
              <a:buClr>
                <a:srgbClr val="9BBB59"/>
              </a:buClr>
            </a:pPr>
            <a:endParaRPr lang="en-US" sz="1212" dirty="0">
              <a:solidFill>
                <a:prstClr val="black">
                  <a:lumMod val="75000"/>
                  <a:lumOff val="25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2651" y="1415929"/>
            <a:ext cx="2297698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b="1" dirty="0">
                <a:solidFill>
                  <a:schemeClr val="bg1"/>
                </a:solidFill>
                <a:latin typeface="Segoe UI "/>
              </a:rPr>
              <a:t>Docker Tools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4243" y="1808011"/>
            <a:ext cx="1664978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7763" indent="-207763">
              <a:buClr>
                <a:srgbClr val="4FBACE"/>
              </a:buClr>
              <a:buFont typeface="Arial" panose="020B0604020202020204" pitchFamily="34" charset="0"/>
              <a:buChar char="•"/>
            </a:pPr>
            <a:r>
              <a:rPr lang="en-US" sz="1333" dirty="0">
                <a:latin typeface="Segoe UI "/>
              </a:rPr>
              <a:t>Engine</a:t>
            </a:r>
            <a:endParaRPr lang="en-US" sz="1333" dirty="0">
              <a:latin typeface="Segoe UI "/>
            </a:endParaRPr>
          </a:p>
          <a:p>
            <a:pPr marL="207763" indent="-207763">
              <a:buClr>
                <a:srgbClr val="4FBACE"/>
              </a:buClr>
              <a:buFont typeface="Arial" panose="020B0604020202020204" pitchFamily="34" charset="0"/>
              <a:buChar char="•"/>
            </a:pPr>
            <a:r>
              <a:rPr lang="en-US" sz="1333" dirty="0">
                <a:latin typeface="Segoe UI "/>
              </a:rPr>
              <a:t>Compose </a:t>
            </a:r>
          </a:p>
          <a:p>
            <a:pPr marL="207763" indent="-207763">
              <a:buClr>
                <a:srgbClr val="4FBACE"/>
              </a:buClr>
              <a:buFont typeface="Arial" panose="020B0604020202020204" pitchFamily="34" charset="0"/>
              <a:buChar char="•"/>
            </a:pPr>
            <a:r>
              <a:rPr lang="en-US" sz="1333" dirty="0">
                <a:latin typeface="Segoe UI "/>
              </a:rPr>
              <a:t>Swarm</a:t>
            </a:r>
            <a:endParaRPr lang="en-US" sz="1333" dirty="0">
              <a:latin typeface="Segoe UI 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1905" y="3089564"/>
            <a:ext cx="2308443" cy="372958"/>
          </a:xfrm>
          <a:prstGeom prst="rect">
            <a:avLst/>
          </a:prstGeom>
          <a:solidFill>
            <a:srgbClr val="4FBAC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97" b="1" spc="24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1905" y="3458916"/>
            <a:ext cx="2308443" cy="27885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7763" indent="-207763">
              <a:spcAft>
                <a:spcPts val="242"/>
              </a:spcAft>
              <a:buClr>
                <a:srgbClr val="9BBB59"/>
              </a:buClr>
              <a:buFont typeface="Arial" pitchFamily="34" charset="0"/>
              <a:buChar char="•"/>
            </a:pPr>
            <a:endParaRPr lang="en-US" sz="1212">
              <a:solidFill>
                <a:prstClr val="black">
                  <a:lumMod val="75000"/>
                  <a:lumOff val="25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905" y="3129960"/>
            <a:ext cx="230844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b="1" dirty="0">
                <a:solidFill>
                  <a:schemeClr val="bg1"/>
                </a:solidFill>
                <a:latin typeface="Segoe UI "/>
              </a:rPr>
              <a:t>Docker Registry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4243" y="3487699"/>
            <a:ext cx="1664978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7763" indent="-207763">
              <a:buClr>
                <a:srgbClr val="4FBACE"/>
              </a:buClr>
              <a:buFont typeface="Arial" panose="020B0604020202020204" pitchFamily="34" charset="0"/>
              <a:buChar char="•"/>
            </a:pPr>
            <a:r>
              <a:rPr lang="en-US" sz="1333" dirty="0">
                <a:latin typeface="Segoe UI "/>
              </a:rPr>
              <a:t>Docker Hub</a:t>
            </a:r>
          </a:p>
          <a:p>
            <a:pPr marL="207763" indent="-207763">
              <a:buClr>
                <a:srgbClr val="4FBACE"/>
              </a:buClr>
              <a:buFont typeface="Arial" panose="020B0604020202020204" pitchFamily="34" charset="0"/>
              <a:buChar char="•"/>
            </a:pPr>
            <a:r>
              <a:rPr lang="en-US" sz="1333" dirty="0">
                <a:latin typeface="Segoe UI "/>
              </a:rPr>
              <a:t>ECR by AWS</a:t>
            </a:r>
            <a:endParaRPr lang="en-US" sz="1333" dirty="0">
              <a:latin typeface="Segoe UI "/>
            </a:endParaRPr>
          </a:p>
          <a:p>
            <a:pPr marL="207763" indent="-207763">
              <a:buClr>
                <a:srgbClr val="4FBACE"/>
              </a:buClr>
              <a:buFont typeface="Arial" panose="020B0604020202020204" pitchFamily="34" charset="0"/>
              <a:buChar char="•"/>
            </a:pPr>
            <a:r>
              <a:rPr lang="en-US" sz="1333" dirty="0">
                <a:latin typeface="Segoe UI "/>
              </a:rPr>
              <a:t>Private Registry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1905" y="5129662"/>
            <a:ext cx="2308443" cy="27885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7763" indent="-207763">
              <a:spcAft>
                <a:spcPts val="242"/>
              </a:spcAft>
              <a:buClr>
                <a:srgbClr val="9BBB59"/>
              </a:buClr>
              <a:buFont typeface="Arial" pitchFamily="34" charset="0"/>
              <a:buChar char="•"/>
            </a:pPr>
            <a:endParaRPr lang="en-US" sz="1212">
              <a:solidFill>
                <a:prstClr val="black">
                  <a:lumMod val="75000"/>
                  <a:lumOff val="25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4243" y="5233524"/>
            <a:ext cx="1664978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7763" indent="-207763">
              <a:buClr>
                <a:srgbClr val="4FBACE"/>
              </a:buClr>
              <a:buFont typeface="Arial" panose="020B0604020202020204" pitchFamily="34" charset="0"/>
              <a:buChar char="•"/>
            </a:pPr>
            <a:r>
              <a:rPr lang="en-US" sz="1333" dirty="0">
                <a:latin typeface="Segoe UI "/>
              </a:rPr>
              <a:t>Weave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106184" y="1375532"/>
            <a:ext cx="2487538" cy="372958"/>
          </a:xfrm>
          <a:prstGeom prst="rect">
            <a:avLst/>
          </a:prstGeom>
          <a:solidFill>
            <a:srgbClr val="4FBAC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97" b="1" spc="24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06184" y="1744884"/>
            <a:ext cx="2481958" cy="27885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7763" indent="-207763">
              <a:spcAft>
                <a:spcPts val="242"/>
              </a:spcAft>
              <a:buClr>
                <a:srgbClr val="9BBB59"/>
              </a:buClr>
              <a:buFont typeface="Arial" pitchFamily="34" charset="0"/>
              <a:buChar char="•"/>
            </a:pPr>
            <a:endParaRPr lang="en-US" sz="1212">
              <a:solidFill>
                <a:prstClr val="black">
                  <a:lumMod val="75000"/>
                  <a:lumOff val="25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06184" y="1415929"/>
            <a:ext cx="2481958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b="1" dirty="0">
                <a:solidFill>
                  <a:schemeClr val="bg1"/>
                </a:solidFill>
                <a:latin typeface="Segoe UI "/>
              </a:rPr>
              <a:t>Docker Orchestration Tools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87362" y="1808011"/>
            <a:ext cx="1583800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7763" indent="-207763">
              <a:buClr>
                <a:srgbClr val="4FBACE"/>
              </a:buClr>
              <a:buFont typeface="Arial" panose="020B0604020202020204" pitchFamily="34" charset="0"/>
              <a:buChar char="•"/>
            </a:pPr>
            <a:r>
              <a:rPr lang="en-US" sz="1333" dirty="0">
                <a:latin typeface="Segoe UI "/>
              </a:rPr>
              <a:t>Kubernetes</a:t>
            </a:r>
          </a:p>
          <a:p>
            <a:pPr marL="207763" indent="-207763">
              <a:buClr>
                <a:srgbClr val="4FBACE"/>
              </a:buClr>
              <a:buFont typeface="Arial" panose="020B0604020202020204" pitchFamily="34" charset="0"/>
              <a:buChar char="•"/>
            </a:pPr>
            <a:r>
              <a:rPr lang="en-US" sz="1333" dirty="0">
                <a:latin typeface="Segoe UI "/>
              </a:rPr>
              <a:t>Mesos DC/OS</a:t>
            </a:r>
          </a:p>
          <a:p>
            <a:pPr marL="207763" indent="-207763">
              <a:buClr>
                <a:srgbClr val="4FBACE"/>
              </a:buClr>
              <a:buFont typeface="Arial" panose="020B0604020202020204" pitchFamily="34" charset="0"/>
              <a:buChar char="•"/>
            </a:pPr>
            <a:r>
              <a:rPr lang="en-US" sz="1333" dirty="0">
                <a:latin typeface="Segoe UI "/>
              </a:rPr>
              <a:t>Swarm</a:t>
            </a:r>
            <a:endParaRPr lang="en-US" sz="1333" dirty="0">
              <a:latin typeface="Segoe UI 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6184" y="5129662"/>
            <a:ext cx="2528127" cy="27885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7763" indent="-207763">
              <a:spcAft>
                <a:spcPts val="242"/>
              </a:spcAft>
              <a:buClr>
                <a:srgbClr val="9BBB59"/>
              </a:buClr>
              <a:buFont typeface="Arial" pitchFamily="34" charset="0"/>
              <a:buChar char="•"/>
            </a:pPr>
            <a:endParaRPr lang="en-US" sz="1212">
              <a:solidFill>
                <a:prstClr val="black">
                  <a:lumMod val="75000"/>
                  <a:lumOff val="25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87362" y="5233524"/>
            <a:ext cx="1583800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7763" indent="-207763">
              <a:buClr>
                <a:srgbClr val="4FBACE"/>
              </a:buClr>
              <a:buFont typeface="Arial" panose="020B0604020202020204" pitchFamily="34" charset="0"/>
              <a:buChar char="•"/>
            </a:pPr>
            <a:r>
              <a:rPr lang="en-US" sz="1333" dirty="0">
                <a:latin typeface="Segoe UI "/>
              </a:rPr>
              <a:t>Consul</a:t>
            </a:r>
          </a:p>
          <a:p>
            <a:pPr marL="207763" indent="-207763">
              <a:buClr>
                <a:srgbClr val="4FBACE"/>
              </a:buClr>
              <a:buFont typeface="Arial" panose="020B0604020202020204" pitchFamily="34" charset="0"/>
              <a:buChar char="•"/>
            </a:pPr>
            <a:r>
              <a:rPr lang="en-US" sz="1333" dirty="0">
                <a:latin typeface="Segoe UI "/>
              </a:rPr>
              <a:t>etcd</a:t>
            </a:r>
            <a:endParaRPr lang="en-US" sz="1333" dirty="0">
              <a:latin typeface="Segoe UI "/>
            </a:endParaRPr>
          </a:p>
          <a:p>
            <a:pPr marL="207763" indent="-207763">
              <a:buClr>
                <a:srgbClr val="4FBACE"/>
              </a:buClr>
              <a:buFont typeface="Arial" panose="020B0604020202020204" pitchFamily="34" charset="0"/>
              <a:buChar char="•"/>
            </a:pPr>
            <a:r>
              <a:rPr lang="en-US" sz="1333" dirty="0">
                <a:latin typeface="Segoe UI "/>
              </a:rPr>
              <a:t>Eureka</a:t>
            </a:r>
            <a:endParaRPr lang="en-US" sz="1333" dirty="0">
              <a:latin typeface="Segoe UI 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72818" y="1375532"/>
            <a:ext cx="2308443" cy="372958"/>
          </a:xfrm>
          <a:prstGeom prst="rect">
            <a:avLst/>
          </a:prstGeom>
          <a:solidFill>
            <a:srgbClr val="4FBAC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97" b="1" spc="24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772818" y="1744884"/>
            <a:ext cx="2308443" cy="27885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7763" indent="-207763">
              <a:spcAft>
                <a:spcPts val="242"/>
              </a:spcAft>
              <a:buClr>
                <a:srgbClr val="9BBB59"/>
              </a:buClr>
              <a:buFont typeface="Arial" pitchFamily="34" charset="0"/>
              <a:buChar char="•"/>
            </a:pPr>
            <a:endParaRPr lang="en-US" sz="1212">
              <a:solidFill>
                <a:prstClr val="black">
                  <a:lumMod val="75000"/>
                  <a:lumOff val="25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72818" y="1415929"/>
            <a:ext cx="230844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b="1" dirty="0">
                <a:solidFill>
                  <a:schemeClr val="bg1"/>
                </a:solidFill>
                <a:latin typeface="Segoe UI "/>
              </a:rPr>
              <a:t> Scheduler &amp; Executor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65156" y="1808011"/>
            <a:ext cx="1980375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7763" indent="-207763">
              <a:buClr>
                <a:srgbClr val="4FBACE"/>
              </a:buClr>
              <a:buFont typeface="Arial" panose="020B0604020202020204" pitchFamily="34" charset="0"/>
              <a:buChar char="•"/>
            </a:pPr>
            <a:r>
              <a:rPr lang="en-US" sz="1333" dirty="0">
                <a:latin typeface="Segoe UI "/>
              </a:rPr>
              <a:t>Marathon</a:t>
            </a:r>
          </a:p>
          <a:p>
            <a:pPr marL="207763" indent="-207763">
              <a:buClr>
                <a:srgbClr val="4FBACE"/>
              </a:buClr>
              <a:buFont typeface="Arial" panose="020B0604020202020204" pitchFamily="34" charset="0"/>
              <a:buChar char="•"/>
            </a:pPr>
            <a:r>
              <a:rPr lang="en-US" sz="1333" dirty="0">
                <a:latin typeface="Segoe UI "/>
              </a:rPr>
              <a:t>Chronos</a:t>
            </a:r>
          </a:p>
          <a:p>
            <a:pPr marL="207763" indent="-207763">
              <a:buClr>
                <a:srgbClr val="4FBACE"/>
              </a:buClr>
              <a:buFont typeface="Arial" panose="020B0604020202020204" pitchFamily="34" charset="0"/>
              <a:buChar char="•"/>
            </a:pPr>
            <a:endParaRPr lang="en-US" sz="1333" dirty="0">
              <a:latin typeface="Segoe UI 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772818" y="5129662"/>
            <a:ext cx="2308443" cy="27885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7763" indent="-207763">
              <a:spcAft>
                <a:spcPts val="242"/>
              </a:spcAft>
              <a:buClr>
                <a:srgbClr val="9BBB59"/>
              </a:buClr>
              <a:buFont typeface="Arial" pitchFamily="34" charset="0"/>
              <a:buChar char="•"/>
            </a:pPr>
            <a:endParaRPr lang="en-US" sz="1212">
              <a:solidFill>
                <a:prstClr val="black">
                  <a:lumMod val="75000"/>
                  <a:lumOff val="25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34096" y="5233524"/>
            <a:ext cx="1670920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7763" indent="-207763">
              <a:buClr>
                <a:srgbClr val="4FBACE"/>
              </a:buClr>
              <a:buFont typeface="Arial" panose="020B0604020202020204" pitchFamily="34" charset="0"/>
              <a:buChar char="•"/>
            </a:pPr>
            <a:r>
              <a:rPr lang="en-US" sz="1333" dirty="0">
                <a:latin typeface="Segoe UI "/>
              </a:rPr>
              <a:t>cAdvisor</a:t>
            </a:r>
          </a:p>
          <a:p>
            <a:pPr marL="207763" indent="-207763">
              <a:buClr>
                <a:srgbClr val="4FBACE"/>
              </a:buClr>
              <a:buFont typeface="Arial" panose="020B0604020202020204" pitchFamily="34" charset="0"/>
              <a:buChar char="•"/>
            </a:pPr>
            <a:r>
              <a:rPr lang="en-US" sz="1333" dirty="0">
                <a:latin typeface="Segoe UI "/>
              </a:rPr>
              <a:t>Sysdig</a:t>
            </a:r>
          </a:p>
          <a:p>
            <a:pPr marL="207763" indent="-207763">
              <a:buClr>
                <a:srgbClr val="4FBACE"/>
              </a:buClr>
              <a:buFont typeface="Arial" panose="020B0604020202020204" pitchFamily="34" charset="0"/>
              <a:buChar char="•"/>
            </a:pPr>
            <a:r>
              <a:rPr lang="en-US" sz="1333" dirty="0">
                <a:latin typeface="Segoe UI "/>
              </a:rPr>
              <a:t>Ruxit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251512" y="1375532"/>
            <a:ext cx="2308443" cy="372958"/>
          </a:xfrm>
          <a:prstGeom prst="rect">
            <a:avLst/>
          </a:prstGeom>
          <a:solidFill>
            <a:srgbClr val="4FBAC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97" b="1" spc="24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251512" y="1744884"/>
            <a:ext cx="2308443" cy="27885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7763" indent="-207763">
              <a:spcAft>
                <a:spcPts val="242"/>
              </a:spcAft>
              <a:buClr>
                <a:srgbClr val="9BBB59"/>
              </a:buClr>
              <a:buFont typeface="Arial" pitchFamily="34" charset="0"/>
              <a:buChar char="•"/>
            </a:pPr>
            <a:endParaRPr lang="en-US" sz="1212">
              <a:solidFill>
                <a:prstClr val="black">
                  <a:lumMod val="75000"/>
                  <a:lumOff val="25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36187" y="1415929"/>
            <a:ext cx="1939092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b="1" dirty="0">
                <a:solidFill>
                  <a:schemeClr val="bg1"/>
                </a:solidFill>
                <a:latin typeface="Segoe UI "/>
              </a:rPr>
              <a:t>Docker – CAAS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58274" y="1808011"/>
            <a:ext cx="1768842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7763" indent="-207763">
              <a:buClr>
                <a:srgbClr val="4FBACE"/>
              </a:buClr>
              <a:buFont typeface="Arial" panose="020B0604020202020204" pitchFamily="34" charset="0"/>
              <a:buChar char="•"/>
            </a:pPr>
            <a:r>
              <a:rPr lang="en-US" sz="1333" dirty="0">
                <a:latin typeface="Segoe UI "/>
              </a:rPr>
              <a:t>Rancher</a:t>
            </a:r>
            <a:endParaRPr lang="en-US" sz="1333" dirty="0">
              <a:latin typeface="Segoe UI "/>
            </a:endParaRPr>
          </a:p>
          <a:p>
            <a:pPr marL="207763" indent="-207763">
              <a:buClr>
                <a:srgbClr val="4FBACE"/>
              </a:buClr>
              <a:buFont typeface="Arial" panose="020B0604020202020204" pitchFamily="34" charset="0"/>
              <a:buChar char="•"/>
            </a:pPr>
            <a:r>
              <a:rPr lang="en-US" sz="1333" dirty="0">
                <a:latin typeface="Segoe UI "/>
              </a:rPr>
              <a:t>IBM </a:t>
            </a:r>
            <a:r>
              <a:rPr lang="en-US" sz="1333" dirty="0">
                <a:latin typeface="Segoe UI "/>
              </a:rPr>
              <a:t>Bluemix</a:t>
            </a:r>
          </a:p>
          <a:p>
            <a:pPr marL="207763" indent="-207763">
              <a:buClr>
                <a:srgbClr val="4FBACE"/>
              </a:buClr>
              <a:buFont typeface="Arial" panose="020B0604020202020204" pitchFamily="34" charset="0"/>
              <a:buChar char="•"/>
            </a:pPr>
            <a:endParaRPr lang="en-US" sz="1333" dirty="0">
              <a:latin typeface="Segoe UI 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251512" y="5129662"/>
            <a:ext cx="2308443" cy="27885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7763" indent="-207763">
              <a:spcAft>
                <a:spcPts val="242"/>
              </a:spcAft>
              <a:buClr>
                <a:srgbClr val="9BBB59"/>
              </a:buClr>
              <a:buFont typeface="Arial" pitchFamily="34" charset="0"/>
              <a:buChar char="•"/>
            </a:pPr>
            <a:endParaRPr lang="en-US" sz="1212">
              <a:solidFill>
                <a:prstClr val="black">
                  <a:lumMod val="75000"/>
                  <a:lumOff val="25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416442" y="5233524"/>
            <a:ext cx="1492442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7763" indent="-207763">
              <a:buClr>
                <a:srgbClr val="4FBACE"/>
              </a:buClr>
              <a:buFont typeface="Arial" panose="020B0604020202020204" pitchFamily="34" charset="0"/>
              <a:buChar char="•"/>
            </a:pPr>
            <a:r>
              <a:rPr lang="en-US" sz="1333" dirty="0">
                <a:latin typeface="Segoe UI "/>
              </a:rPr>
              <a:t>Flocker</a:t>
            </a:r>
          </a:p>
          <a:p>
            <a:pPr marL="207763" indent="-207763">
              <a:buClr>
                <a:srgbClr val="4FBACE"/>
              </a:buClr>
              <a:buFont typeface="Arial" panose="020B0604020202020204" pitchFamily="34" charset="0"/>
              <a:buChar char="•"/>
            </a:pPr>
            <a:r>
              <a:rPr lang="en-US" sz="1333" dirty="0">
                <a:latin typeface="Segoe UI "/>
              </a:rPr>
              <a:t>AWS EFS</a:t>
            </a:r>
            <a:endParaRPr lang="en-US" sz="1333" dirty="0">
              <a:latin typeface="Segoe UI 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265937" y="2734638"/>
            <a:ext cx="2308443" cy="27885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7763" indent="-207763">
              <a:spcAft>
                <a:spcPts val="242"/>
              </a:spcAft>
              <a:buClr>
                <a:srgbClr val="9BBB59"/>
              </a:buClr>
              <a:buFont typeface="Arial" pitchFamily="34" charset="0"/>
              <a:buChar char="•"/>
            </a:pPr>
            <a:endParaRPr lang="en-US" sz="1212">
              <a:solidFill>
                <a:prstClr val="black">
                  <a:lumMod val="75000"/>
                  <a:lumOff val="25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58274" y="3109757"/>
            <a:ext cx="1768842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7763" indent="-207763">
              <a:buClr>
                <a:srgbClr val="4FBACE"/>
              </a:buClr>
              <a:buFont typeface="Arial" panose="020B0604020202020204" pitchFamily="34" charset="0"/>
              <a:buChar char="•"/>
            </a:pPr>
            <a:r>
              <a:rPr lang="en-US" sz="1333" dirty="0">
                <a:latin typeface="Segoe UI "/>
              </a:rPr>
              <a:t>AWS ECS</a:t>
            </a:r>
          </a:p>
          <a:p>
            <a:pPr marL="207763" indent="-207763">
              <a:buClr>
                <a:srgbClr val="4FBACE"/>
              </a:buClr>
              <a:buFont typeface="Arial" panose="020B0604020202020204" pitchFamily="34" charset="0"/>
              <a:buChar char="•"/>
            </a:pPr>
            <a:r>
              <a:rPr lang="en-US" sz="1333" dirty="0">
                <a:latin typeface="Segoe UI "/>
              </a:rPr>
              <a:t>Azure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265937" y="3782094"/>
            <a:ext cx="2308443" cy="27885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7763" indent="-207763">
              <a:spcAft>
                <a:spcPts val="242"/>
              </a:spcAft>
              <a:buClr>
                <a:srgbClr val="9BBB59"/>
              </a:buClr>
              <a:buFont typeface="Arial" pitchFamily="34" charset="0"/>
              <a:buChar char="•"/>
            </a:pPr>
            <a:endParaRPr lang="en-US" sz="1212">
              <a:solidFill>
                <a:prstClr val="black">
                  <a:lumMod val="75000"/>
                  <a:lumOff val="25000"/>
                </a:prst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58274" y="4102314"/>
            <a:ext cx="1768842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7763" indent="-207763">
              <a:buClr>
                <a:srgbClr val="4FBACE"/>
              </a:buClr>
              <a:buFont typeface="Arial" panose="020B0604020202020204" pitchFamily="34" charset="0"/>
              <a:buChar char="•"/>
            </a:pPr>
            <a:r>
              <a:rPr lang="en-US" sz="1333" dirty="0">
                <a:latin typeface="Segoe UI "/>
              </a:rPr>
              <a:t>RancherOS</a:t>
            </a:r>
          </a:p>
          <a:p>
            <a:pPr marL="207763" indent="-207763">
              <a:buClr>
                <a:srgbClr val="4FBACE"/>
              </a:buClr>
              <a:buFont typeface="Arial" panose="020B0604020202020204" pitchFamily="34" charset="0"/>
              <a:buChar char="•"/>
            </a:pPr>
            <a:r>
              <a:rPr lang="en-US" sz="1333" dirty="0">
                <a:latin typeface="Segoe UI "/>
              </a:rPr>
              <a:t>CoreOS</a:t>
            </a:r>
            <a:endParaRPr lang="en-US" sz="1333" dirty="0">
              <a:latin typeface="Segoe UI 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1905" y="4771836"/>
            <a:ext cx="2308443" cy="372958"/>
          </a:xfrm>
          <a:prstGeom prst="rect">
            <a:avLst/>
          </a:prstGeom>
          <a:solidFill>
            <a:srgbClr val="4FBAC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97" b="1" spc="24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95024" y="4771836"/>
            <a:ext cx="2539288" cy="372958"/>
          </a:xfrm>
          <a:prstGeom prst="rect">
            <a:avLst/>
          </a:prstGeom>
          <a:solidFill>
            <a:srgbClr val="4FBAC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97" b="1" spc="24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772818" y="4771836"/>
            <a:ext cx="2308443" cy="372958"/>
          </a:xfrm>
          <a:prstGeom prst="rect">
            <a:avLst/>
          </a:prstGeom>
          <a:solidFill>
            <a:srgbClr val="4FBAC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97" b="1" spc="24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265937" y="4771836"/>
            <a:ext cx="2308443" cy="372958"/>
          </a:xfrm>
          <a:prstGeom prst="rect">
            <a:avLst/>
          </a:prstGeom>
          <a:solidFill>
            <a:srgbClr val="4FBAC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97" b="1" spc="24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2651" y="4808192"/>
            <a:ext cx="2297698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b="1" dirty="0">
                <a:solidFill>
                  <a:schemeClr val="bg1"/>
                </a:solidFill>
                <a:latin typeface="Segoe UI "/>
              </a:rPr>
              <a:t>Docker  </a:t>
            </a:r>
            <a:r>
              <a:rPr lang="en-US" sz="1333" b="1" dirty="0">
                <a:solidFill>
                  <a:schemeClr val="bg1"/>
                </a:solidFill>
                <a:latin typeface="Segoe UI "/>
              </a:rPr>
              <a:t>Networking</a:t>
            </a:r>
            <a:endParaRPr lang="en-US" sz="1333" b="1" dirty="0">
              <a:solidFill>
                <a:schemeClr val="bg1"/>
              </a:solidFill>
              <a:latin typeface="Segoe UI 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06184" y="4808192"/>
            <a:ext cx="251590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b="1" dirty="0">
                <a:solidFill>
                  <a:schemeClr val="bg1"/>
                </a:solidFill>
                <a:latin typeface="Segoe UI "/>
              </a:rPr>
              <a:t>Service D</a:t>
            </a:r>
            <a:r>
              <a:rPr lang="en-US" sz="1333" b="1" dirty="0">
                <a:solidFill>
                  <a:schemeClr val="bg1"/>
                </a:solidFill>
                <a:latin typeface="Segoe UI "/>
              </a:rPr>
              <a:t>iscovery</a:t>
            </a:r>
            <a:endParaRPr lang="en-US" sz="1333" b="1" dirty="0">
              <a:solidFill>
                <a:schemeClr val="bg1"/>
              </a:solidFill>
              <a:latin typeface="Segoe UI 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72818" y="4808192"/>
            <a:ext cx="230844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b="1" dirty="0">
                <a:solidFill>
                  <a:schemeClr val="bg1"/>
                </a:solidFill>
                <a:latin typeface="Segoe UI "/>
              </a:rPr>
              <a:t>Docker Monitoring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265937" y="4771835"/>
            <a:ext cx="2294018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b="1" dirty="0">
                <a:solidFill>
                  <a:schemeClr val="bg1"/>
                </a:solidFill>
                <a:latin typeface="Segoe UI "/>
              </a:rPr>
              <a:t>Docker Stateful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265937" y="2740406"/>
            <a:ext cx="2308443" cy="372958"/>
          </a:xfrm>
          <a:prstGeom prst="rect">
            <a:avLst/>
          </a:prstGeom>
          <a:solidFill>
            <a:srgbClr val="4FBAC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97" b="1" spc="24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265937" y="2783690"/>
            <a:ext cx="2294018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b="1" dirty="0">
                <a:solidFill>
                  <a:schemeClr val="bg1"/>
                </a:solidFill>
                <a:latin typeface="Segoe UI "/>
              </a:rPr>
              <a:t>Docker </a:t>
            </a:r>
            <a:r>
              <a:rPr lang="en-US" sz="1333" b="1" dirty="0">
                <a:solidFill>
                  <a:schemeClr val="bg1"/>
                </a:solidFill>
                <a:latin typeface="Segoe UI "/>
              </a:rPr>
              <a:t> on Cloud </a:t>
            </a:r>
            <a:endParaRPr lang="en-US" sz="1333" b="1" dirty="0">
              <a:solidFill>
                <a:schemeClr val="bg1"/>
              </a:solidFill>
              <a:latin typeface="Segoe UI 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265937" y="3741696"/>
            <a:ext cx="2308443" cy="372958"/>
          </a:xfrm>
          <a:prstGeom prst="rect">
            <a:avLst/>
          </a:prstGeom>
          <a:solidFill>
            <a:srgbClr val="4FBAC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97" b="1" spc="24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265937" y="3784980"/>
            <a:ext cx="230844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b="1" dirty="0">
                <a:solidFill>
                  <a:schemeClr val="bg1"/>
                </a:solidFill>
                <a:latin typeface="Segoe UI "/>
              </a:rPr>
              <a:t>Docker OS</a:t>
            </a:r>
            <a:endParaRPr lang="en-US" sz="1333" b="1" dirty="0">
              <a:solidFill>
                <a:schemeClr val="bg1"/>
              </a:solidFill>
              <a:latin typeface="Segoe UI 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1252" y="538123"/>
            <a:ext cx="7977357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97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Docker Ecosystem for DevOps </a:t>
            </a:r>
          </a:p>
        </p:txBody>
      </p:sp>
    </p:spTree>
    <p:extLst>
      <p:ext uri="{BB962C8B-B14F-4D97-AF65-F5344CB8AC3E}">
        <p14:creationId xmlns:p14="http://schemas.microsoft.com/office/powerpoint/2010/main" val="263050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1252" y="538123"/>
            <a:ext cx="9907608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97" dirty="0"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ALM Tools Stack for </a:t>
            </a:r>
            <a:r>
              <a:rPr lang="en-US" sz="1697" dirty="0"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Microsoft Platform</a:t>
            </a:r>
            <a:endParaRPr lang="en-US" sz="1697" dirty="0"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58" y="1305232"/>
            <a:ext cx="11152906" cy="517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6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Widescreen</PresentationFormat>
  <Paragraphs>99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 Borse</dc:creator>
  <cp:lastModifiedBy>Pradeep Borse</cp:lastModifiedBy>
  <cp:revision>1</cp:revision>
  <dcterms:created xsi:type="dcterms:W3CDTF">2018-08-17T09:44:51Z</dcterms:created>
  <dcterms:modified xsi:type="dcterms:W3CDTF">2018-08-17T09:45:14Z</dcterms:modified>
</cp:coreProperties>
</file>