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3706914" y="4077850"/>
            <a:ext cx="9780484" cy="1457261"/>
          </a:xfrm>
          <a:prstGeom prst="rect">
            <a:avLst/>
          </a:prstGeom>
        </p:spPr>
        <p:txBody>
          <a:bodyPr anchor="t" rtlCol="false" tIns="0" lIns="0" bIns="0" rIns="0">
            <a:spAutoFit/>
          </a:bodyPr>
          <a:lstStyle/>
          <a:p>
            <a:pPr algn="l">
              <a:lnSpc>
                <a:spcPts val="5759"/>
              </a:lnSpc>
            </a:pPr>
            <a:r>
              <a:rPr lang="en-US" sz="4800" spc="22">
                <a:solidFill>
                  <a:srgbClr val="000000"/>
                </a:solidFill>
                <a:latin typeface="Trebuchet MS"/>
              </a:rPr>
              <a:t>Pradeep.V</a:t>
            </a:r>
            <a:r>
              <a:rPr lang="en-US" sz="4800" spc="22">
                <a:solidFill>
                  <a:srgbClr val="000000"/>
                </a:solidFill>
                <a:latin typeface="Trebuchet MS"/>
              </a:rPr>
              <a:t>,</a:t>
            </a:r>
          </a:p>
          <a:p>
            <a:pPr algn="l">
              <a:lnSpc>
                <a:spcPts val="5759"/>
              </a:lnSpc>
            </a:pPr>
            <a:r>
              <a:rPr lang="en-US" sz="4800" spc="22">
                <a:solidFill>
                  <a:srgbClr val="000000"/>
                </a:solidFill>
                <a:latin typeface="Trebuchet MS"/>
              </a:rPr>
              <a:t>au962821205042,</a:t>
            </a:r>
          </a:p>
        </p:txBody>
      </p:sp>
      <p:sp>
        <p:nvSpPr>
          <p:cNvPr name="TextBox 28" id="28"/>
          <p:cNvSpPr txBox="true"/>
          <p:nvPr/>
        </p:nvSpPr>
        <p:spPr>
          <a:xfrm rot="0">
            <a:off x="8458200" y="5664867"/>
            <a:ext cx="8122539" cy="579584"/>
          </a:xfrm>
          <a:prstGeom prst="rect">
            <a:avLst/>
          </a:prstGeom>
        </p:spPr>
        <p:txBody>
          <a:bodyPr anchor="t" rtlCol="false" tIns="0" lIns="0" bIns="0" rIns="0">
            <a:spAutoFit/>
          </a:bodyPr>
          <a:lstStyle/>
          <a:p>
            <a:pPr algn="l">
              <a:lnSpc>
                <a:spcPts val="4320"/>
              </a:lnSpc>
            </a:pPr>
            <a:r>
              <a:rPr lang="en-US" sz="3600" spc="-7">
                <a:solidFill>
                  <a:srgbClr val="2D936B"/>
                </a:solidFill>
                <a:latin typeface="Trebuchet MS Bold"/>
              </a:rPr>
              <a:t>Final Project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132998" y="572451"/>
            <a:ext cx="17955102" cy="7227885"/>
          </a:xfrm>
          <a:prstGeom prst="rect">
            <a:avLst/>
          </a:prstGeom>
        </p:spPr>
        <p:txBody>
          <a:bodyPr anchor="t" rtlCol="false" tIns="0" lIns="0" bIns="0" rIns="0">
            <a:spAutoFit/>
          </a:bodyPr>
          <a:lstStyle/>
          <a:p>
            <a:pPr algn="l">
              <a:lnSpc>
                <a:spcPts val="8640"/>
              </a:lnSpc>
            </a:pPr>
          </a:p>
          <a:p>
            <a:pPr algn="l">
              <a:lnSpc>
                <a:spcPts val="8640"/>
              </a:lnSpc>
            </a:pPr>
            <a:r>
              <a:rPr lang="en-US" sz="7200">
                <a:solidFill>
                  <a:srgbClr val="000000"/>
                </a:solidFill>
                <a:latin typeface="Trebuchet MS Bold"/>
              </a:rPr>
              <a:t>RESULTS</a:t>
            </a:r>
          </a:p>
          <a:p>
            <a:pPr algn="l">
              <a:lnSpc>
                <a:spcPts val="8640"/>
              </a:lnSpc>
            </a:pPr>
          </a:p>
          <a:p>
            <a:pPr algn="l">
              <a:lnSpc>
                <a:spcPts val="4320"/>
              </a:lnSpc>
            </a:pPr>
            <a:r>
              <a:rPr lang="en-US" sz="3600">
                <a:solidFill>
                  <a:srgbClr val="000000"/>
                </a:solidFill>
                <a:latin typeface="Arimo Bold"/>
              </a:rPr>
              <a:t>	1.</a:t>
            </a:r>
            <a:r>
              <a:rPr lang="en-US" sz="3600">
                <a:solidFill>
                  <a:srgbClr val="0D0D0D"/>
                </a:solidFill>
                <a:latin typeface="Arimo"/>
              </a:rPr>
              <a:t>Accuracy indicates overall classification correctness.</a:t>
            </a:r>
          </a:p>
          <a:p>
            <a:pPr algn="l">
              <a:lnSpc>
                <a:spcPts val="4320"/>
              </a:lnSpc>
            </a:pPr>
            <a:r>
              <a:rPr lang="en-US" sz="3600">
                <a:solidFill>
                  <a:srgbClr val="0D0D0D"/>
                </a:solidFill>
                <a:latin typeface="Arimo"/>
              </a:rPr>
              <a:t>	2.Confusion matrix reveals distribution of correct and incorrect classifications.</a:t>
            </a:r>
          </a:p>
          <a:p>
            <a:pPr algn="l">
              <a:lnSpc>
                <a:spcPts val="4320"/>
              </a:lnSpc>
            </a:pPr>
            <a:r>
              <a:rPr lang="en-US" sz="3600">
                <a:solidFill>
                  <a:srgbClr val="0D0D0D"/>
                </a:solidFill>
                <a:latin typeface="Arimo"/>
              </a:rPr>
              <a:t>	3.Precision measures accuracy of positive predictions.</a:t>
            </a:r>
          </a:p>
          <a:p>
            <a:pPr algn="l">
              <a:lnSpc>
                <a:spcPts val="4320"/>
              </a:lnSpc>
            </a:pPr>
            <a:r>
              <a:rPr lang="en-US" sz="3600">
                <a:solidFill>
                  <a:srgbClr val="0D0D0D"/>
                </a:solidFill>
                <a:latin typeface="Arimo"/>
              </a:rPr>
              <a:t>	4.Recall assesses the ability to identify positives from all actual positives.</a:t>
            </a:r>
          </a:p>
          <a:p>
            <a:pPr algn="l">
              <a:lnSpc>
                <a:spcPts val="4320"/>
              </a:lnSpc>
            </a:pPr>
            <a:r>
              <a:rPr lang="en-US" sz="3600">
                <a:solidFill>
                  <a:srgbClr val="0D0D0D"/>
                </a:solidFill>
                <a:latin typeface="Arimo"/>
              </a:rPr>
              <a:t>	5.F1-score provides a balanced measure combining precision and recall.</a:t>
            </a:r>
          </a:p>
          <a:p>
            <a:pPr algn="l">
              <a:lnSpc>
                <a:spcPts val="4320"/>
              </a:lnSpc>
            </a:pP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2" id="32"/>
          <p:cNvSpPr txBox="true"/>
          <p:nvPr/>
        </p:nvSpPr>
        <p:spPr>
          <a:xfrm rot="0">
            <a:off x="1024889" y="9174797"/>
            <a:ext cx="1845945" cy="495935"/>
          </a:xfrm>
          <a:prstGeom prst="rect">
            <a:avLst/>
          </a:prstGeom>
        </p:spPr>
        <p:txBody>
          <a:bodyPr anchor="t" rtlCol="false" tIns="0" lIns="0" bIns="0" rIns="0">
            <a:spAutoFit/>
          </a:bodyPr>
          <a:lstStyle/>
          <a:p>
            <a:pPr algn="l">
              <a:lnSpc>
                <a:spcPts val="3600"/>
              </a:lnSpc>
            </a:pPr>
            <a:r>
              <a:rPr lang="en-US" sz="3000" spc="37" u="sng">
                <a:solidFill>
                  <a:srgbClr val="006FC0"/>
                </a:solidFill>
                <a:latin typeface="Trebuchet MS"/>
              </a:rPr>
              <a:t>Demo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12291494" cy="3942173"/>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a:t>
            </a:r>
          </a:p>
          <a:p>
            <a:pPr algn="l">
              <a:lnSpc>
                <a:spcPts val="7650"/>
              </a:lnSpc>
            </a:pPr>
          </a:p>
          <a:p>
            <a:pPr algn="l">
              <a:lnSpc>
                <a:spcPts val="7650"/>
              </a:lnSpc>
            </a:pPr>
          </a:p>
          <a:p>
            <a:pPr algn="l">
              <a:lnSpc>
                <a:spcPts val="7650"/>
              </a:lnSpc>
            </a:pPr>
            <a:r>
              <a:rPr lang="en-US" sz="6375" spc="37">
                <a:solidFill>
                  <a:srgbClr val="000000"/>
                </a:solidFill>
                <a:latin typeface="Trebuchet MS Bold"/>
              </a:rPr>
              <a:t>        </a:t>
            </a:r>
            <a:r>
              <a:rPr lang="en-US" sz="6375" spc="37">
                <a:solidFill>
                  <a:srgbClr val="FF0000"/>
                </a:solidFill>
                <a:latin typeface="Trebuchet MS Bold"/>
              </a:rPr>
              <a:t>IMAGE CLASSIFICATION</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7" id="17"/>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2394014" y="662367"/>
            <a:ext cx="12714159" cy="722788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a:p>
            <a:pPr algn="l">
              <a:lnSpc>
                <a:spcPts val="8640"/>
              </a:lnSpc>
            </a:pPr>
          </a:p>
          <a:p>
            <a:pPr algn="l">
              <a:lnSpc>
                <a:spcPts val="5040"/>
              </a:lnSpc>
            </a:pPr>
            <a:r>
              <a:rPr lang="en-US" sz="4200">
                <a:solidFill>
                  <a:srgbClr val="000000"/>
                </a:solidFill>
                <a:latin typeface="Trebuchet MS Bold"/>
              </a:rPr>
              <a:t>1.Problem Statement</a:t>
            </a:r>
          </a:p>
          <a:p>
            <a:pPr algn="l">
              <a:lnSpc>
                <a:spcPts val="5040"/>
              </a:lnSpc>
            </a:pPr>
            <a:r>
              <a:rPr lang="en-US" sz="4200">
                <a:solidFill>
                  <a:srgbClr val="000000"/>
                </a:solidFill>
                <a:latin typeface="Trebuchet MS Bold"/>
              </a:rPr>
              <a:t>2.Proposed system/Solution</a:t>
            </a:r>
          </a:p>
          <a:p>
            <a:pPr algn="l">
              <a:lnSpc>
                <a:spcPts val="5040"/>
              </a:lnSpc>
            </a:pPr>
            <a:r>
              <a:rPr lang="en-US" sz="4200">
                <a:solidFill>
                  <a:srgbClr val="000000"/>
                </a:solidFill>
                <a:latin typeface="Trebuchet MS Bold"/>
              </a:rPr>
              <a:t>3.System Development Approach</a:t>
            </a:r>
          </a:p>
          <a:p>
            <a:pPr algn="l">
              <a:lnSpc>
                <a:spcPts val="5040"/>
              </a:lnSpc>
            </a:pPr>
            <a:r>
              <a:rPr lang="en-US" sz="4200">
                <a:solidFill>
                  <a:srgbClr val="000000"/>
                </a:solidFill>
                <a:latin typeface="Trebuchet MS Bold"/>
              </a:rPr>
              <a:t>4.Algorithm &amp; Deployment</a:t>
            </a:r>
          </a:p>
          <a:p>
            <a:pPr algn="l">
              <a:lnSpc>
                <a:spcPts val="5040"/>
              </a:lnSpc>
            </a:pPr>
            <a:r>
              <a:rPr lang="en-US" sz="4200">
                <a:solidFill>
                  <a:srgbClr val="000000"/>
                </a:solidFill>
                <a:latin typeface="Trebuchet MS Bold"/>
              </a:rPr>
              <a:t>5.Result</a:t>
            </a:r>
          </a:p>
          <a:p>
            <a:pPr algn="l">
              <a:lnSpc>
                <a:spcPts val="5040"/>
              </a:lnSpc>
            </a:pPr>
            <a:r>
              <a:rPr lang="en-US" sz="4200">
                <a:solidFill>
                  <a:srgbClr val="000000"/>
                </a:solidFill>
                <a:latin typeface="Trebuchet MS Bold"/>
              </a:rPr>
              <a:t>6.References</a:t>
            </a:r>
          </a:p>
          <a:p>
            <a:pPr algn="l">
              <a:lnSpc>
                <a:spcPts val="5040"/>
              </a:lnSpc>
            </a:pP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6"/>
            <a:ext cx="12779217" cy="683912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rPr>
              <a:t>PROBLEM	STATEMENT</a:t>
            </a:r>
          </a:p>
          <a:p>
            <a:pPr algn="l">
              <a:lnSpc>
                <a:spcPts val="7650"/>
              </a:lnSpc>
            </a:pPr>
          </a:p>
          <a:p>
            <a:pPr algn="l">
              <a:lnSpc>
                <a:spcPts val="4320"/>
              </a:lnSpc>
            </a:pPr>
            <a:r>
              <a:rPr lang="en-US" sz="3600" spc="8">
                <a:solidFill>
                  <a:srgbClr val="000000"/>
                </a:solidFill>
                <a:latin typeface="Arimo Bold"/>
              </a:rPr>
              <a:t>  </a:t>
            </a:r>
            <a:r>
              <a:rPr lang="en-US" sz="3600" spc="8">
                <a:solidFill>
                  <a:srgbClr val="0D0D0D"/>
                </a:solidFill>
                <a:latin typeface="Arimo"/>
              </a:rPr>
              <a:t>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p>
          <a:p>
            <a:pPr algn="l">
              <a:lnSpc>
                <a:spcPts val="432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11877675" cy="7577783"/>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PROJECT OVERVIEW</a:t>
            </a:r>
          </a:p>
          <a:p>
            <a:pPr algn="l">
              <a:lnSpc>
                <a:spcPts val="7650"/>
              </a:lnSpc>
            </a:pPr>
          </a:p>
          <a:p>
            <a:pPr algn="l">
              <a:lnSpc>
                <a:spcPts val="3600"/>
              </a:lnSpc>
            </a:pPr>
            <a:r>
              <a:rPr lang="en-US" sz="3000" spc="-14">
                <a:solidFill>
                  <a:srgbClr val="0D0D0D"/>
                </a:solidFill>
                <a:latin typeface="Arimo Bold"/>
              </a:rPr>
              <a:t>Data Preparation</a:t>
            </a:r>
            <a:r>
              <a:rPr lang="en-US" sz="3000" spc="-14">
                <a:solidFill>
                  <a:srgbClr val="0D0D0D"/>
                </a:solidFill>
                <a:latin typeface="Arimo"/>
              </a:rPr>
              <a:t>: Gather and preprocess a diverse dataset suitable for training and evaluation.</a:t>
            </a:r>
          </a:p>
          <a:p>
            <a:pPr algn="l">
              <a:lnSpc>
                <a:spcPts val="3600"/>
              </a:lnSpc>
            </a:pPr>
            <a:r>
              <a:rPr lang="en-US" sz="3000" spc="-14">
                <a:solidFill>
                  <a:srgbClr val="0D0D0D"/>
                </a:solidFill>
                <a:latin typeface="Arimo Bold"/>
              </a:rPr>
              <a:t>CNN Architecture Design</a:t>
            </a:r>
            <a:r>
              <a:rPr lang="en-US" sz="3000" spc="-14">
                <a:solidFill>
                  <a:srgbClr val="0D0D0D"/>
                </a:solidFill>
                <a:latin typeface="Arimo"/>
              </a:rPr>
              <a:t>: Design an optimized CNN architecture tailored to the characteristics of the dataset and the complexity of the classification task. </a:t>
            </a:r>
          </a:p>
          <a:p>
            <a:pPr algn="l">
              <a:lnSpc>
                <a:spcPts val="3600"/>
              </a:lnSpc>
            </a:pPr>
            <a:r>
              <a:rPr lang="en-US" sz="3000" spc="-14">
                <a:solidFill>
                  <a:srgbClr val="0D0D0D"/>
                </a:solidFill>
                <a:latin typeface="Arimo Bold"/>
              </a:rPr>
              <a:t>Training and Optimization</a:t>
            </a:r>
            <a:r>
              <a:rPr lang="en-US" sz="3000" spc="-14">
                <a:solidFill>
                  <a:srgbClr val="0D0D0D"/>
                </a:solidFill>
                <a:latin typeface="Arimo"/>
              </a:rPr>
              <a:t>: Train the CNN model on the prepared dataset using optimization techniques.</a:t>
            </a:r>
          </a:p>
          <a:p>
            <a:pPr algn="l">
              <a:lnSpc>
                <a:spcPts val="3600"/>
              </a:lnSpc>
            </a:pPr>
            <a:r>
              <a:rPr lang="en-US" sz="3000" spc="-14">
                <a:solidFill>
                  <a:srgbClr val="0D0D0D"/>
                </a:solidFill>
                <a:latin typeface="Arimo Bold"/>
              </a:rPr>
              <a:t>Evaluation Metrics Selection</a:t>
            </a:r>
            <a:r>
              <a:rPr lang="en-US" sz="3000" spc="-14">
                <a:solidFill>
                  <a:srgbClr val="0D0D0D"/>
                </a:solidFill>
                <a:latin typeface="Arimo"/>
              </a:rPr>
              <a:t>: Define appropriate evaluation metrics such as accuracy, precision, recall, and F1-score to assess the performance of  trained model on validation .</a:t>
            </a:r>
          </a:p>
          <a:p>
            <a:pPr algn="l">
              <a:lnSpc>
                <a:spcPts val="360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64908" y="1344674"/>
            <a:ext cx="12093893" cy="537333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a:p>
            <a:pPr algn="l">
              <a:lnSpc>
                <a:spcPts val="5759"/>
              </a:lnSpc>
            </a:pPr>
          </a:p>
          <a:p>
            <a:pPr algn="l">
              <a:lnSpc>
                <a:spcPts val="4320"/>
              </a:lnSpc>
            </a:pPr>
            <a:r>
              <a:rPr lang="en-US" sz="3600" spc="5">
                <a:solidFill>
                  <a:srgbClr val="000000"/>
                </a:solidFill>
                <a:latin typeface="Arimo Bold"/>
              </a:rPr>
              <a:t>1.</a:t>
            </a:r>
            <a:r>
              <a:rPr lang="en-US" sz="3600" spc="5">
                <a:solidFill>
                  <a:srgbClr val="0D0D0D"/>
                </a:solidFill>
                <a:latin typeface="Arimo Bold"/>
              </a:rPr>
              <a:t>Consumers of Image-Based Services/Apps.</a:t>
            </a:r>
          </a:p>
          <a:p>
            <a:pPr algn="l">
              <a:lnSpc>
                <a:spcPts val="4320"/>
              </a:lnSpc>
            </a:pPr>
          </a:p>
          <a:p>
            <a:pPr algn="l">
              <a:lnSpc>
                <a:spcPts val="4320"/>
              </a:lnSpc>
            </a:pPr>
            <a:r>
              <a:rPr lang="en-US" sz="3600" spc="5">
                <a:solidFill>
                  <a:srgbClr val="0D0D0D"/>
                </a:solidFill>
                <a:latin typeface="Arimo Bold"/>
              </a:rPr>
              <a:t>2. Medical Professionals.</a:t>
            </a:r>
          </a:p>
          <a:p>
            <a:pPr algn="l">
              <a:lnSpc>
                <a:spcPts val="4320"/>
              </a:lnSpc>
            </a:pPr>
          </a:p>
          <a:p>
            <a:pPr algn="l">
              <a:lnSpc>
                <a:spcPts val="4320"/>
              </a:lnSpc>
            </a:pPr>
            <a:r>
              <a:rPr lang="en-US" sz="3600" spc="5">
                <a:solidFill>
                  <a:srgbClr val="0D0D0D"/>
                </a:solidFill>
                <a:latin typeface="Arimo Bold"/>
              </a:rPr>
              <a:t>3. Manufacturing and Quality Control Personnel.</a:t>
            </a:r>
          </a:p>
          <a:p>
            <a:pPr algn="l">
              <a:lnSpc>
                <a:spcPts val="4320"/>
              </a:lnSpc>
            </a:pPr>
          </a:p>
          <a:p>
            <a:pPr algn="l">
              <a:lnSpc>
                <a:spcPts val="4320"/>
              </a:lnSpc>
            </a:pPr>
            <a:r>
              <a:rPr lang="en-US" sz="3600" spc="5">
                <a:solidFill>
                  <a:srgbClr val="0D0D0D"/>
                </a:solidFill>
                <a:latin typeface="Arimo Bold"/>
              </a:rPr>
              <a:t>4. Autonomous Systems and Robotics.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6110364"/>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rPr>
              <a:t>YOUR SOLUTION AND ITS VALUE PROPOSITION</a:t>
            </a:r>
          </a:p>
          <a:p>
            <a:pPr algn="l">
              <a:lnSpc>
                <a:spcPts val="6480"/>
              </a:lnSpc>
            </a:pPr>
            <a:r>
              <a:rPr lang="en-US" sz="5400" spc="37">
                <a:solidFill>
                  <a:srgbClr val="000000"/>
                </a:solidFill>
                <a:latin typeface="Trebuchet MS Bold"/>
              </a:rPr>
              <a:t>                    </a:t>
            </a:r>
          </a:p>
          <a:p>
            <a:pPr algn="l">
              <a:lnSpc>
                <a:spcPts val="6480"/>
              </a:lnSpc>
            </a:pPr>
          </a:p>
          <a:p>
            <a:pPr algn="l">
              <a:lnSpc>
                <a:spcPts val="4320"/>
              </a:lnSpc>
            </a:pPr>
            <a:r>
              <a:rPr lang="en-US" sz="3600" spc="25">
                <a:solidFill>
                  <a:srgbClr val="000000"/>
                </a:solidFill>
                <a:latin typeface="Arimo Bold"/>
              </a:rPr>
              <a:t>			1.</a:t>
            </a:r>
            <a:r>
              <a:rPr lang="en-US" sz="3600" spc="25">
                <a:solidFill>
                  <a:srgbClr val="0D0D0D"/>
                </a:solidFill>
                <a:latin typeface="Arimo Bold"/>
              </a:rPr>
              <a:t>Data Preparation</a:t>
            </a:r>
            <a:r>
              <a:rPr lang="en-US" sz="3600" spc="25">
                <a:solidFill>
                  <a:srgbClr val="0D0D0D"/>
                </a:solidFill>
                <a:latin typeface="Arimo"/>
              </a:rPr>
              <a:t>.</a:t>
            </a:r>
          </a:p>
          <a:p>
            <a:pPr algn="l">
              <a:lnSpc>
                <a:spcPts val="4320"/>
              </a:lnSpc>
            </a:pPr>
            <a:r>
              <a:rPr lang="en-US" sz="3600" spc="25">
                <a:solidFill>
                  <a:srgbClr val="0D0D0D"/>
                </a:solidFill>
                <a:latin typeface="Arimo"/>
              </a:rPr>
              <a:t>			2.</a:t>
            </a:r>
            <a:r>
              <a:rPr lang="en-US" sz="3600" spc="25">
                <a:solidFill>
                  <a:srgbClr val="0D0D0D"/>
                </a:solidFill>
                <a:latin typeface="Arimo Bold"/>
              </a:rPr>
              <a:t>CNN Architecture Design.</a:t>
            </a:r>
          </a:p>
          <a:p>
            <a:pPr algn="l">
              <a:lnSpc>
                <a:spcPts val="4320"/>
              </a:lnSpc>
            </a:pPr>
            <a:r>
              <a:rPr lang="en-US" sz="3600" spc="25">
                <a:solidFill>
                  <a:srgbClr val="0D0D0D"/>
                </a:solidFill>
                <a:latin typeface="Arimo Bold"/>
              </a:rPr>
              <a:t>			3.Training and Optimization</a:t>
            </a:r>
            <a:r>
              <a:rPr lang="en-US" sz="3600" spc="25">
                <a:solidFill>
                  <a:srgbClr val="0D0D0D"/>
                </a:solidFill>
                <a:latin typeface="Arimo"/>
              </a:rPr>
              <a:t>.</a:t>
            </a:r>
          </a:p>
          <a:p>
            <a:pPr algn="l">
              <a:lnSpc>
                <a:spcPts val="4320"/>
              </a:lnSpc>
            </a:pPr>
            <a:r>
              <a:rPr lang="en-US" sz="3600" spc="25">
                <a:solidFill>
                  <a:srgbClr val="0D0D0D"/>
                </a:solidFill>
                <a:latin typeface="Arimo"/>
              </a:rPr>
              <a:t>			4.</a:t>
            </a:r>
            <a:r>
              <a:rPr lang="en-US" sz="3600" spc="25">
                <a:solidFill>
                  <a:srgbClr val="0D0D0D"/>
                </a:solidFill>
                <a:latin typeface="Arimo Bold"/>
              </a:rPr>
              <a:t>Evaluation Metrics Selection.</a:t>
            </a:r>
          </a:p>
          <a:p>
            <a:pPr algn="l">
              <a:lnSpc>
                <a:spcPts val="4320"/>
              </a:lnSpc>
            </a:pPr>
            <a:r>
              <a:rPr lang="en-US" sz="3600" spc="25">
                <a:solidFill>
                  <a:srgbClr val="0D0D0D"/>
                </a:solidFill>
                <a:latin typeface="Arimo Bold"/>
              </a:rPr>
              <a:t>			5.Deployment and Integration.</a:t>
            </a:r>
          </a:p>
          <a:p>
            <a:pPr algn="l">
              <a:lnSpc>
                <a:spcPts val="4320"/>
              </a:lnSpc>
            </a:pPr>
            <a:r>
              <a:rPr lang="en-US" sz="3600" spc="25">
                <a:solidFill>
                  <a:srgbClr val="0D0D0D"/>
                </a:solidFill>
                <a:latin typeface="Arimo Bold"/>
              </a:rPr>
              <a:t>			6.Performance Monitoring and Updates.</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3476624" y="1522211"/>
            <a:ext cx="13606462" cy="5858083"/>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THE WOW IN YOUR SOLUTION</a:t>
            </a:r>
          </a:p>
          <a:p>
            <a:pPr algn="l">
              <a:lnSpc>
                <a:spcPts val="7650"/>
              </a:lnSpc>
            </a:pPr>
          </a:p>
          <a:p>
            <a:pPr algn="l">
              <a:lnSpc>
                <a:spcPts val="4320"/>
              </a:lnSpc>
            </a:pPr>
            <a:r>
              <a:rPr lang="en-US" sz="3600" spc="16">
                <a:solidFill>
                  <a:srgbClr val="000000"/>
                </a:solidFill>
                <a:latin typeface="Arimo Bold"/>
              </a:rPr>
              <a:t>1.</a:t>
            </a:r>
            <a:r>
              <a:rPr lang="en-US" sz="3600" spc="16">
                <a:solidFill>
                  <a:srgbClr val="0D0D0D"/>
                </a:solidFill>
                <a:latin typeface="Arimo Bold"/>
              </a:rPr>
              <a:t>Prepare data: </a:t>
            </a:r>
            <a:r>
              <a:rPr lang="en-US" sz="3600" spc="16">
                <a:solidFill>
                  <a:srgbClr val="0D0D0D"/>
                </a:solidFill>
                <a:latin typeface="Arimo"/>
              </a:rPr>
              <a:t>Collect and preprocess images.</a:t>
            </a:r>
          </a:p>
          <a:p>
            <a:pPr algn="l">
              <a:lnSpc>
                <a:spcPts val="4320"/>
              </a:lnSpc>
            </a:pPr>
            <a:r>
              <a:rPr lang="en-US" sz="3600" spc="16">
                <a:solidFill>
                  <a:srgbClr val="0D0D0D"/>
                </a:solidFill>
                <a:latin typeface="Arimo"/>
              </a:rPr>
              <a:t>2.</a:t>
            </a:r>
            <a:r>
              <a:rPr lang="en-US" sz="3600" spc="16">
                <a:solidFill>
                  <a:srgbClr val="0D0D0D"/>
                </a:solidFill>
                <a:latin typeface="Arimo Bold"/>
              </a:rPr>
              <a:t>Design model</a:t>
            </a:r>
            <a:r>
              <a:rPr lang="en-US" sz="3600" spc="16">
                <a:solidFill>
                  <a:srgbClr val="0D0D0D"/>
                </a:solidFill>
                <a:latin typeface="Arimo"/>
              </a:rPr>
              <a:t>: Define CNN architecture.</a:t>
            </a:r>
          </a:p>
          <a:p>
            <a:pPr algn="l">
              <a:lnSpc>
                <a:spcPts val="4320"/>
              </a:lnSpc>
            </a:pPr>
            <a:r>
              <a:rPr lang="en-US" sz="3600" spc="16">
                <a:solidFill>
                  <a:srgbClr val="0D0D0D"/>
                </a:solidFill>
                <a:latin typeface="Arimo"/>
              </a:rPr>
              <a:t>3.</a:t>
            </a:r>
            <a:r>
              <a:rPr lang="en-US" sz="3600" spc="16">
                <a:solidFill>
                  <a:srgbClr val="0D0D0D"/>
                </a:solidFill>
                <a:latin typeface="Arimo Bold"/>
              </a:rPr>
              <a:t>Train model</a:t>
            </a:r>
            <a:r>
              <a:rPr lang="en-US" sz="3600" spc="16">
                <a:solidFill>
                  <a:srgbClr val="0D0D0D"/>
                </a:solidFill>
                <a:latin typeface="Arimo"/>
              </a:rPr>
              <a:t>: Optimize weights using training data.</a:t>
            </a:r>
          </a:p>
          <a:p>
            <a:pPr algn="l">
              <a:lnSpc>
                <a:spcPts val="4320"/>
              </a:lnSpc>
            </a:pPr>
            <a:r>
              <a:rPr lang="en-US" sz="3600" spc="16">
                <a:solidFill>
                  <a:srgbClr val="0D0D0D"/>
                </a:solidFill>
                <a:latin typeface="Arimo"/>
              </a:rPr>
              <a:t>4.</a:t>
            </a:r>
            <a:r>
              <a:rPr lang="en-US" sz="3600" spc="16">
                <a:solidFill>
                  <a:srgbClr val="0D0D0D"/>
                </a:solidFill>
                <a:latin typeface="Arimo Bold"/>
              </a:rPr>
              <a:t>Evaluate:</a:t>
            </a:r>
            <a:r>
              <a:rPr lang="en-US" sz="3600" spc="16">
                <a:solidFill>
                  <a:srgbClr val="0D0D0D"/>
                </a:solidFill>
                <a:latin typeface="Arimo"/>
              </a:rPr>
              <a:t> Assess model performance on test set.</a:t>
            </a:r>
          </a:p>
          <a:p>
            <a:pPr algn="l">
              <a:lnSpc>
                <a:spcPts val="4320"/>
              </a:lnSpc>
            </a:pPr>
            <a:r>
              <a:rPr lang="en-US" sz="3600" spc="16">
                <a:solidFill>
                  <a:srgbClr val="0D0D0D"/>
                </a:solidFill>
                <a:latin typeface="Arimo"/>
              </a:rPr>
              <a:t>5.</a:t>
            </a:r>
            <a:r>
              <a:rPr lang="en-US" sz="3600" spc="16">
                <a:solidFill>
                  <a:srgbClr val="0D0D0D"/>
                </a:solidFill>
                <a:latin typeface="Arimo Bold"/>
              </a:rPr>
              <a:t>Deploy</a:t>
            </a:r>
            <a:r>
              <a:rPr lang="en-US" sz="3600" spc="16">
                <a:solidFill>
                  <a:srgbClr val="0D0D0D"/>
                </a:solidFill>
                <a:latin typeface="Arimo"/>
              </a:rPr>
              <a:t>: Export model, integrate into system, and classify incoming images.</a:t>
            </a:r>
          </a:p>
          <a:p>
            <a:pPr algn="l">
              <a:lnSpc>
                <a:spcPts val="4320"/>
              </a:lnSpc>
            </a:pPr>
            <a:r>
              <a:rPr lang="en-US" sz="3600" spc="16">
                <a:solidFill>
                  <a:srgbClr val="0D0D0D"/>
                </a:solidFill>
                <a:latin typeface="Arimo"/>
              </a:rPr>
              <a:t>1</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109662" y="2045430"/>
            <a:ext cx="4217670" cy="579584"/>
          </a:xfrm>
          <a:prstGeom prst="rect">
            <a:avLst/>
          </a:prstGeom>
        </p:spPr>
        <p:txBody>
          <a:bodyPr anchor="t" rtlCol="false" tIns="0" lIns="0" bIns="0" rIns="0">
            <a:spAutoFit/>
          </a:bodyPr>
          <a:lstStyle/>
          <a:p>
            <a:pPr algn="l">
              <a:lnSpc>
                <a:spcPts val="4320"/>
              </a:lnSpc>
            </a:pPr>
            <a:r>
              <a:rPr lang="en-US" sz="3600">
                <a:solidFill>
                  <a:srgbClr val="000000"/>
                </a:solidFill>
                <a:latin typeface="Trebuchet MS Bold"/>
              </a:rPr>
              <a:t>Wireframes: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2" id="32"/>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a:t>
            </a:r>
          </a:p>
        </p:txBody>
      </p:sp>
      <p:sp>
        <p:nvSpPr>
          <p:cNvPr name="Freeform 33" id="33"/>
          <p:cNvSpPr/>
          <p:nvPr/>
        </p:nvSpPr>
        <p:spPr>
          <a:xfrm flipH="false" flipV="false" rot="0">
            <a:off x="3218498" y="2750720"/>
            <a:ext cx="6129338" cy="6129338"/>
          </a:xfrm>
          <a:custGeom>
            <a:avLst/>
            <a:gdLst/>
            <a:ahLst/>
            <a:cxnLst/>
            <a:rect r="r" b="b" t="t" l="l"/>
            <a:pathLst>
              <a:path h="6129338" w="6129338">
                <a:moveTo>
                  <a:pt x="0" y="0"/>
                </a:moveTo>
                <a:lnTo>
                  <a:pt x="6129337" y="0"/>
                </a:lnTo>
                <a:lnTo>
                  <a:pt x="6129337" y="6129337"/>
                </a:lnTo>
                <a:lnTo>
                  <a:pt x="0" y="6129337"/>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DAGDTXpX6Yk</dc:identifier>
  <dcterms:modified xsi:type="dcterms:W3CDTF">2011-08-01T06:04:30Z</dcterms:modified>
  <cp:revision>1</cp:revision>
  <dc:title>Pradeep.V, au962821205042,</dc:title>
</cp:coreProperties>
</file>