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72" r:id="rId3"/>
    <p:sldId id="257" r:id="rId4"/>
    <p:sldId id="259" r:id="rId5"/>
    <p:sldId id="262" r:id="rId6"/>
    <p:sldId id="270" r:id="rId7"/>
    <p:sldId id="261" r:id="rId8"/>
    <p:sldId id="263" r:id="rId9"/>
    <p:sldId id="264" r:id="rId10"/>
    <p:sldId id="265" r:id="rId11"/>
    <p:sldId id="269" r:id="rId12"/>
    <p:sldId id="271" r:id="rId13"/>
    <p:sldId id="266" r:id="rId14"/>
    <p:sldId id="267" r:id="rId15"/>
    <p:sldId id="268"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00EE"/>
    <a:srgbClr val="FFC901"/>
    <a:srgbClr val="6C1A00"/>
    <a:srgbClr val="58004E"/>
    <a:srgbClr val="FE9202"/>
    <a:srgbClr val="800080"/>
    <a:srgbClr val="CC0099"/>
    <a:srgbClr val="1D3A00"/>
    <a:srgbClr val="5EEC3C"/>
    <a:srgbClr val="99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576" y="19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600" b="1" dirty="0"/>
              <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r>
              <a:rPr lang="en-US" sz="1600" b="1" dirty="0"/>
              <a:t>Submitted BY;                                                                                                             Submitted To;                                                    </a:t>
            </a:r>
            <a:br>
              <a:rPr lang="en-US" sz="1600" b="1" dirty="0"/>
            </a:br>
            <a:r>
              <a:rPr lang="en-US" sz="1600" b="1" dirty="0"/>
              <a:t>Pradeep Thapa                                                                                                          </a:t>
            </a:r>
            <a:r>
              <a:rPr lang="en-US" sz="1600" b="1" dirty="0" err="1"/>
              <a:t>Keshab</a:t>
            </a:r>
            <a:r>
              <a:rPr lang="en-US" sz="1600" b="1" dirty="0"/>
              <a:t> raj  </a:t>
            </a:r>
            <a:r>
              <a:rPr lang="en-US" sz="1600" b="1" dirty="0" err="1"/>
              <a:t>Adhikari</a:t>
            </a:r>
            <a:r>
              <a:rPr lang="en-US" sz="1600" b="1" dirty="0"/>
              <a:t/>
            </a:r>
            <a:br>
              <a:rPr lang="en-US" sz="1600" b="1" dirty="0"/>
            </a:br>
            <a:r>
              <a:rPr lang="en-US" sz="1600" b="1" dirty="0" err="1"/>
              <a:t>Pabitra</a:t>
            </a:r>
            <a:r>
              <a:rPr lang="en-US" sz="1600" b="1" dirty="0"/>
              <a:t>  </a:t>
            </a:r>
            <a:r>
              <a:rPr lang="en-US" sz="1600" b="1" dirty="0" err="1"/>
              <a:t>Bhandari</a:t>
            </a:r>
            <a:r>
              <a:rPr lang="en-US" sz="1600" b="1" dirty="0"/>
              <a:t/>
            </a:r>
            <a:br>
              <a:rPr lang="en-US" sz="1600" b="1" dirty="0"/>
            </a:br>
            <a:r>
              <a:rPr lang="en-US" sz="1600" b="1" dirty="0"/>
              <a:t>Pradeep </a:t>
            </a:r>
            <a:r>
              <a:rPr lang="en-US" sz="1600" b="1" dirty="0" err="1"/>
              <a:t>Shrestha</a:t>
            </a:r>
            <a:r>
              <a:rPr lang="en-US" sz="1600" b="1" dirty="0"/>
              <a:t/>
            </a:r>
            <a:br>
              <a:rPr lang="en-US" sz="1600" b="1" dirty="0"/>
            </a:br>
            <a:r>
              <a:rPr lang="en-US" sz="1600" b="1" dirty="0" err="1"/>
              <a:t>Prajwal</a:t>
            </a:r>
            <a:r>
              <a:rPr lang="en-US" sz="1600" b="1" dirty="0"/>
              <a:t> </a:t>
            </a:r>
            <a:r>
              <a:rPr lang="en-US" sz="1600" b="1" dirty="0" err="1"/>
              <a:t>luitel</a:t>
            </a:r>
            <a:endParaRPr lang="en-US" dirty="0"/>
          </a:p>
        </p:txBody>
      </p:sp>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numCol="1">
            <a:normAutofit fontScale="90000"/>
          </a:bodyPr>
          <a:lstStyle/>
          <a:p>
            <a:r>
              <a:rPr lang="en-US" b="1" dirty="0"/>
              <a:t>What has Nepal got to lose from crypto ban?</a:t>
            </a:r>
          </a:p>
        </p:txBody>
      </p:sp>
      <p:sp>
        <p:nvSpPr>
          <p:cNvPr id="5" name="Content Placeholder 4"/>
          <p:cNvSpPr>
            <a:spLocks noGrp="1"/>
          </p:cNvSpPr>
          <p:nvPr>
            <p:ph idx="1"/>
          </p:nvPr>
        </p:nvSpPr>
        <p:spPr>
          <a:xfrm>
            <a:off x="298612" y="816219"/>
            <a:ext cx="6708433" cy="3511061"/>
          </a:xfrm>
        </p:spPr>
        <p:txBody>
          <a:bodyPr>
            <a:normAutofit fontScale="25000" lnSpcReduction="20000"/>
          </a:bodyPr>
          <a:lstStyle/>
          <a:p>
            <a:pPr marL="514350" indent="-514350"/>
            <a:endParaRPr lang="en-US" b="1" dirty="0"/>
          </a:p>
          <a:p>
            <a:pPr marL="514350" indent="-514350"/>
            <a:endParaRPr lang="en-US" b="1" dirty="0"/>
          </a:p>
          <a:p>
            <a:pPr marL="514350" indent="-514350"/>
            <a:endParaRPr lang="en-US" sz="8000" b="1" dirty="0"/>
          </a:p>
          <a:p>
            <a:pPr marL="514350" indent="-514350"/>
            <a:endParaRPr lang="en-US" sz="8000" b="1" dirty="0"/>
          </a:p>
          <a:p>
            <a:pPr marL="514350" indent="-514350"/>
            <a:r>
              <a:rPr lang="en-US" sz="8000" b="1" dirty="0"/>
              <a:t>Easy Transactions</a:t>
            </a:r>
          </a:p>
          <a:p>
            <a:pPr marL="514350" indent="-514350"/>
            <a:r>
              <a:rPr lang="en-US" sz="8000" b="1" dirty="0"/>
              <a:t> Relatively Secure</a:t>
            </a:r>
          </a:p>
          <a:p>
            <a:pPr marL="514350" indent="-514350"/>
            <a:r>
              <a:rPr lang="en-US" sz="8000" b="1" dirty="0"/>
              <a:t>Short Settlement Times and Low Fees</a:t>
            </a:r>
          </a:p>
          <a:p>
            <a:pPr marL="514350" indent="-514350"/>
            <a:r>
              <a:rPr lang="en-US" sz="8000" b="1" dirty="0"/>
              <a:t>Exponential Industry Growth</a:t>
            </a:r>
          </a:p>
          <a:p>
            <a:pPr marL="514350" indent="-514350"/>
            <a:r>
              <a:rPr lang="en-US" sz="8000" b="1" dirty="0"/>
              <a:t> The Possibility of Outsized Returns</a:t>
            </a:r>
          </a:p>
          <a:p>
            <a:pPr marL="514350" indent="-514350"/>
            <a:r>
              <a:rPr lang="en-US" sz="8000" b="1" dirty="0"/>
              <a:t>More Private Transactions</a:t>
            </a:r>
          </a:p>
          <a:p>
            <a:pPr marL="514350" indent="-514350">
              <a:buNone/>
            </a:pPr>
            <a:r>
              <a:rPr lang="en-US" sz="8000" dirty="0"/>
              <a:t> </a:t>
            </a:r>
          </a:p>
          <a:p>
            <a:endParaRPr lang="en-US" b="1" dirty="0"/>
          </a:p>
          <a:p>
            <a:endParaRPr lang="en-US" b="1" dirty="0"/>
          </a:p>
          <a:p>
            <a:pPr>
              <a:buNone/>
            </a:pPr>
            <a:r>
              <a:rPr lang="en-US" b="1" dirty="0"/>
              <a:t/>
            </a:r>
            <a:br>
              <a:rPr lang="en-US" b="1" dirty="0"/>
            </a:br>
            <a:endParaRPr lang="en-US" b="1" dirty="0"/>
          </a:p>
        </p:txBody>
      </p:sp>
    </p:spTree>
    <p:extLst>
      <p:ext uri="{BB962C8B-B14F-4D97-AF65-F5344CB8AC3E}">
        <p14:creationId xmlns:p14="http://schemas.microsoft.com/office/powerpoint/2010/main" xmlns=""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703C1-4C1A-734A-AF51-22AF7D21C922}"/>
              </a:ext>
            </a:extLst>
          </p:cNvPr>
          <p:cNvSpPr>
            <a:spLocks noGrp="1"/>
          </p:cNvSpPr>
          <p:nvPr>
            <p:ph type="title"/>
          </p:nvPr>
        </p:nvSpPr>
        <p:spPr/>
        <p:txBody>
          <a:bodyPr>
            <a:normAutofit fontScale="90000"/>
          </a:bodyPr>
          <a:lstStyle/>
          <a:p>
            <a:r>
              <a:rPr lang="en-US" dirty="0"/>
              <a:t>Why is it banned in Nepal</a:t>
            </a:r>
          </a:p>
        </p:txBody>
      </p:sp>
      <p:sp>
        <p:nvSpPr>
          <p:cNvPr id="3" name="Content Placeholder 2">
            <a:extLst>
              <a:ext uri="{FF2B5EF4-FFF2-40B4-BE49-F238E27FC236}">
                <a16:creationId xmlns:a16="http://schemas.microsoft.com/office/drawing/2014/main" xmlns="" id="{EC5D2754-D664-26DF-6B6F-F58974F31623}"/>
              </a:ext>
            </a:extLst>
          </p:cNvPr>
          <p:cNvSpPr>
            <a:spLocks noGrp="1"/>
          </p:cNvSpPr>
          <p:nvPr>
            <p:ph idx="1"/>
          </p:nvPr>
        </p:nvSpPr>
        <p:spPr>
          <a:xfrm>
            <a:off x="381000" y="1352550"/>
            <a:ext cx="6708433" cy="3511061"/>
          </a:xfrm>
        </p:spPr>
        <p:txBody>
          <a:bodyPr>
            <a:normAutofit fontScale="62500" lnSpcReduction="20000"/>
          </a:bodyPr>
          <a:lstStyle/>
          <a:p>
            <a:pPr algn="l">
              <a:buFont typeface="+mj-lt"/>
              <a:buAutoNum type="arabicPeriod"/>
            </a:pPr>
            <a:r>
              <a:rPr lang="en-US" b="0" i="0" dirty="0">
                <a:solidFill>
                  <a:srgbClr val="D1D5DB"/>
                </a:solidFill>
                <a:effectLst/>
                <a:latin typeface="Söhne"/>
              </a:rPr>
              <a:t>Cryptocurrencies operate outside of government control and regulation, which raises concerns about their potential for money laundering, terrorist financing, and other illicit activities.</a:t>
            </a:r>
          </a:p>
          <a:p>
            <a:pPr algn="l">
              <a:buFont typeface="+mj-lt"/>
              <a:buAutoNum type="arabicPeriod"/>
            </a:pPr>
            <a:r>
              <a:rPr lang="en-US" b="0" i="0" dirty="0">
                <a:solidFill>
                  <a:srgbClr val="D1D5DB"/>
                </a:solidFill>
                <a:effectLst/>
                <a:latin typeface="Söhne"/>
              </a:rPr>
              <a:t>Cryptocurrencies can be highly volatile, and the central bank has expressed concerns about the potential for financial instability if they were widely adopted in Nepal.</a:t>
            </a:r>
          </a:p>
          <a:p>
            <a:pPr algn="l">
              <a:buFont typeface="+mj-lt"/>
              <a:buAutoNum type="arabicPeriod"/>
            </a:pPr>
            <a:r>
              <a:rPr lang="en-US" b="0" i="0" dirty="0">
                <a:solidFill>
                  <a:srgbClr val="D1D5DB"/>
                </a:solidFill>
                <a:effectLst/>
                <a:latin typeface="Söhne"/>
              </a:rPr>
              <a:t>The central bank is concerned about the potential for consumers to suffer financial losses due to the lack of a central authority to ensure the stability of cryptocurrencies and protect consumers.</a:t>
            </a:r>
          </a:p>
          <a:p>
            <a:pPr algn="l">
              <a:buFont typeface="+mj-lt"/>
              <a:buAutoNum type="arabicPeriod"/>
            </a:pPr>
            <a:r>
              <a:rPr lang="en-US" b="0" i="0" dirty="0">
                <a:solidFill>
                  <a:srgbClr val="D1D5DB"/>
                </a:solidFill>
                <a:effectLst/>
                <a:latin typeface="Söhne"/>
              </a:rPr>
              <a:t>Cryptocurrencies are vulnerable to hacking and other cyber attacks, which can result in significant financial losses for individuals and businesses.</a:t>
            </a:r>
          </a:p>
        </p:txBody>
      </p:sp>
    </p:spTree>
    <p:extLst>
      <p:ext uri="{BB962C8B-B14F-4D97-AF65-F5344CB8AC3E}">
        <p14:creationId xmlns:p14="http://schemas.microsoft.com/office/powerpoint/2010/main" xmlns="" val="426148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2DC65-9EA6-8310-0E01-54F2A1D88409}"/>
              </a:ext>
            </a:extLst>
          </p:cNvPr>
          <p:cNvSpPr>
            <a:spLocks noGrp="1"/>
          </p:cNvSpPr>
          <p:nvPr>
            <p:ph type="title"/>
          </p:nvPr>
        </p:nvSpPr>
        <p:spPr/>
        <p:txBody>
          <a:bodyPr>
            <a:normAutofit fontScale="90000"/>
          </a:bodyPr>
          <a:lstStyle/>
          <a:p>
            <a:r>
              <a:rPr lang="en-US" dirty="0"/>
              <a:t>How can Nepal integrate crypto in the economy</a:t>
            </a:r>
            <a:br>
              <a:rPr lang="en-US" dirty="0"/>
            </a:br>
            <a:endParaRPr lang="en-US" dirty="0"/>
          </a:p>
        </p:txBody>
      </p:sp>
      <p:sp>
        <p:nvSpPr>
          <p:cNvPr id="3" name="Content Placeholder 2">
            <a:extLst>
              <a:ext uri="{FF2B5EF4-FFF2-40B4-BE49-F238E27FC236}">
                <a16:creationId xmlns:a16="http://schemas.microsoft.com/office/drawing/2014/main" xmlns="" id="{74BE551B-219D-45D3-B0A2-90BB7E5492E7}"/>
              </a:ext>
            </a:extLst>
          </p:cNvPr>
          <p:cNvSpPr>
            <a:spLocks noGrp="1"/>
          </p:cNvSpPr>
          <p:nvPr>
            <p:ph idx="1"/>
          </p:nvPr>
        </p:nvSpPr>
        <p:spPr/>
        <p:txBody>
          <a:bodyPr>
            <a:noAutofit/>
          </a:bodyPr>
          <a:lstStyle/>
          <a:p>
            <a:pPr marL="0" indent="0" algn="l">
              <a:buNone/>
            </a:pPr>
            <a:r>
              <a:rPr lang="en-US" sz="1600" b="0" i="0" dirty="0">
                <a:solidFill>
                  <a:srgbClr val="D1D5DB"/>
                </a:solidFill>
                <a:effectLst/>
                <a:latin typeface="Söhne"/>
              </a:rPr>
              <a:t>Nepal could develop a regulatory framework for cryptocurrencies that balances the need to protect consumers with the potential benefits of the technology. </a:t>
            </a:r>
          </a:p>
          <a:p>
            <a:pPr marL="0" indent="0" algn="l">
              <a:buNone/>
            </a:pPr>
            <a:endParaRPr lang="en-US" sz="1600" dirty="0">
              <a:solidFill>
                <a:srgbClr val="D1D5DB"/>
              </a:solidFill>
              <a:latin typeface="Söhne"/>
            </a:endParaRPr>
          </a:p>
          <a:p>
            <a:pPr marL="0" indent="0" algn="l">
              <a:buNone/>
            </a:pPr>
            <a:r>
              <a:rPr lang="en-US" sz="1600" b="0" i="0" dirty="0">
                <a:solidFill>
                  <a:srgbClr val="D1D5DB"/>
                </a:solidFill>
                <a:effectLst/>
                <a:latin typeface="Söhne"/>
              </a:rPr>
              <a:t> Nepal could invest in educating the public about the potential benefits and risks associated with cryptocurrencies. </a:t>
            </a:r>
          </a:p>
          <a:p>
            <a:pPr marL="0" indent="0" algn="l">
              <a:buNone/>
            </a:pPr>
            <a:endParaRPr lang="en-US" sz="1600" b="0" i="0" dirty="0">
              <a:solidFill>
                <a:srgbClr val="D1D5DB"/>
              </a:solidFill>
              <a:effectLst/>
              <a:latin typeface="Söhne"/>
            </a:endParaRPr>
          </a:p>
          <a:p>
            <a:pPr marL="0" indent="0" algn="l">
              <a:buNone/>
            </a:pPr>
            <a:r>
              <a:rPr lang="en-US" sz="1600" b="0" i="0" dirty="0">
                <a:solidFill>
                  <a:srgbClr val="D1D5DB"/>
                </a:solidFill>
                <a:effectLst/>
                <a:latin typeface="Söhne"/>
              </a:rPr>
              <a:t>Nepal could encourage innovation in the cryptocurrency space by providing a supportive environment for startups and entrepreneurs to develop new applications and services.</a:t>
            </a:r>
          </a:p>
          <a:p>
            <a:pPr marL="0" indent="0" algn="l">
              <a:buNone/>
            </a:pPr>
            <a:endParaRPr lang="en-US" sz="1600" dirty="0">
              <a:solidFill>
                <a:srgbClr val="D1D5DB"/>
              </a:solidFill>
              <a:latin typeface="Söhne"/>
            </a:endParaRPr>
          </a:p>
          <a:p>
            <a:pPr marL="0" indent="0" algn="l">
              <a:buNone/>
            </a:pPr>
            <a:r>
              <a:rPr lang="en-US" sz="1600" b="0" i="0" dirty="0">
                <a:solidFill>
                  <a:srgbClr val="D1D5DB"/>
                </a:solidFill>
                <a:effectLst/>
                <a:latin typeface="Söhne"/>
              </a:rPr>
              <a:t>Nepal could partner with the private sector, such as technology companies and financial institutions, to explore the potential benefits of cryptocurrencies and find ways to integrate them into the financial system.</a:t>
            </a:r>
          </a:p>
          <a:p>
            <a:endParaRPr lang="en-US" sz="1600" dirty="0"/>
          </a:p>
        </p:txBody>
      </p:sp>
    </p:spTree>
    <p:extLst>
      <p:ext uri="{BB962C8B-B14F-4D97-AF65-F5344CB8AC3E}">
        <p14:creationId xmlns:p14="http://schemas.microsoft.com/office/powerpoint/2010/main" xmlns="" val="69218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numCol="1">
            <a:normAutofit fontScale="90000"/>
          </a:bodyPr>
          <a:lstStyle/>
          <a:p>
            <a:r>
              <a:rPr lang="en-US" dirty="0"/>
              <a:t/>
            </a:r>
            <a:br>
              <a:rPr lang="en-US" dirty="0"/>
            </a:br>
            <a:r>
              <a:rPr lang="en-US" sz="3100" b="1" dirty="0">
                <a:effectLst/>
              </a:rPr>
              <a:t> How Do You Invest in Crypto currency?</a:t>
            </a:r>
            <a:r>
              <a:rPr lang="en-US" b="1" dirty="0"/>
              <a:t/>
            </a:r>
            <a:br>
              <a:rPr lang="en-US" b="1" dirty="0"/>
            </a:br>
            <a:endParaRPr lang="en-US" b="1" dirty="0"/>
          </a:p>
        </p:txBody>
      </p:sp>
      <p:sp>
        <p:nvSpPr>
          <p:cNvPr id="5" name="Content Placeholder 4"/>
          <p:cNvSpPr>
            <a:spLocks noGrp="1"/>
          </p:cNvSpPr>
          <p:nvPr>
            <p:ph idx="1"/>
          </p:nvPr>
        </p:nvSpPr>
        <p:spPr/>
        <p:txBody>
          <a:bodyPr>
            <a:noAutofit/>
          </a:bodyPr>
          <a:lstStyle/>
          <a:p>
            <a:r>
              <a:rPr lang="en-US" sz="1800" b="1" dirty="0"/>
              <a:t>Are you considering investing in crypto currency? Though Bit coin is likely the best-known digital money, thousands of crypto currencies already exist.</a:t>
            </a:r>
          </a:p>
          <a:p>
            <a:endParaRPr lang="en-US" sz="1800" b="1" dirty="0"/>
          </a:p>
          <a:p>
            <a:r>
              <a:rPr lang="en-US" sz="1800" b="1" dirty="0"/>
              <a:t> Crypto currency investing can take many forms, ranging from buying crypto currency directly to investing in crypto funds and companies. </a:t>
            </a:r>
          </a:p>
          <a:p>
            <a:endParaRPr lang="en-US" sz="1800" b="1" dirty="0"/>
          </a:p>
          <a:p>
            <a:r>
              <a:rPr lang="en-US" sz="1800" b="1" dirty="0"/>
              <a:t>For direct investing in crypto coins, you can buy crypto currency using a crypto exchange or through certain broker-dealers. Find out more about how you can invest in one of the newest and most inventive asset classes available.</a:t>
            </a:r>
          </a:p>
          <a:p>
            <a:pPr marL="514350" indent="-514350">
              <a:buNone/>
            </a:pPr>
            <a:endParaRPr lang="en-US" sz="1800" b="1" dirty="0"/>
          </a:p>
          <a:p>
            <a:pPr marL="514350" indent="-514350">
              <a:buNone/>
            </a:pPr>
            <a:r>
              <a:rPr lang="en-US" sz="1800" dirty="0"/>
              <a:t> </a:t>
            </a:r>
          </a:p>
          <a:p>
            <a:endParaRPr lang="en-US" sz="1800" b="1" dirty="0"/>
          </a:p>
          <a:p>
            <a:endParaRPr lang="en-US" sz="1800" b="1" dirty="0"/>
          </a:p>
          <a:p>
            <a:pPr>
              <a:buNone/>
            </a:pPr>
            <a:r>
              <a:rPr lang="en-US" sz="1800" b="1" dirty="0"/>
              <a:t/>
            </a:r>
            <a:br>
              <a:rPr lang="en-US" sz="1800" b="1" dirty="0"/>
            </a:br>
            <a:endParaRPr lang="en-US" sz="1800" b="1" dirty="0"/>
          </a:p>
        </p:txBody>
      </p:sp>
    </p:spTree>
    <p:extLst>
      <p:ext uri="{BB962C8B-B14F-4D97-AF65-F5344CB8AC3E}">
        <p14:creationId xmlns:p14="http://schemas.microsoft.com/office/powerpoint/2010/main" xmlns=""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normAutofit/>
          </a:bodyPr>
          <a:lstStyle/>
          <a:p>
            <a:pPr>
              <a:buNone/>
            </a:pPr>
            <a:r>
              <a:rPr lang="en-US" sz="1600" b="1" dirty="0"/>
              <a:t>Crypto currency are no longer considered </a:t>
            </a:r>
          </a:p>
          <a:p>
            <a:pPr>
              <a:buNone/>
            </a:pPr>
            <a:r>
              <a:rPr lang="en-US" sz="1600" b="1" dirty="0"/>
              <a:t>as legal tender in Nepal, India and many</a:t>
            </a:r>
          </a:p>
          <a:p>
            <a:pPr>
              <a:buNone/>
            </a:pPr>
            <a:r>
              <a:rPr lang="en-US" sz="1600" b="1" dirty="0"/>
              <a:t> Others countries expect Japan has taken the</a:t>
            </a:r>
          </a:p>
          <a:p>
            <a:pPr>
              <a:buNone/>
            </a:pPr>
            <a:r>
              <a:rPr lang="en-US" sz="1600" b="1" dirty="0"/>
              <a:t> similar stand as India.                  </a:t>
            </a:r>
          </a:p>
          <a:p>
            <a:pPr>
              <a:buNone/>
            </a:pPr>
            <a:endParaRPr lang="en-US" sz="1600" b="1" dirty="0"/>
          </a:p>
          <a:p>
            <a:pPr>
              <a:buNone/>
            </a:pPr>
            <a:endParaRPr lang="en-US" sz="1600" b="1" dirty="0"/>
          </a:p>
          <a:p>
            <a:pPr algn="r">
              <a:buNone/>
            </a:pPr>
            <a:r>
              <a:rPr lang="en-US" sz="1600" b="1" dirty="0"/>
              <a:t>              The government also banned banks</a:t>
            </a:r>
          </a:p>
          <a:p>
            <a:pPr algn="r">
              <a:buNone/>
            </a:pPr>
            <a:r>
              <a:rPr lang="en-US" sz="1600" b="1" dirty="0"/>
              <a:t>                 and financial institutions regulated  </a:t>
            </a:r>
          </a:p>
          <a:p>
            <a:pPr algn="r">
              <a:buNone/>
            </a:pPr>
            <a:r>
              <a:rPr lang="en-US" sz="1600" b="1" dirty="0"/>
              <a:t>               by RBL to deal in crypto currency.</a:t>
            </a:r>
          </a:p>
          <a:p>
            <a:pPr>
              <a:buNone/>
            </a:pPr>
            <a:r>
              <a:rPr lang="en-US" sz="1600" b="1" dirty="0"/>
              <a:t>             </a:t>
            </a:r>
          </a:p>
        </p:txBody>
      </p:sp>
      <p:pic>
        <p:nvPicPr>
          <p:cNvPr id="4" name="Picture 3" descr="INDIA-CRYPTO-CURRENCY-REUTERS-1200.jpeg"/>
          <p:cNvPicPr>
            <a:picLocks noChangeAspect="1"/>
          </p:cNvPicPr>
          <p:nvPr/>
        </p:nvPicPr>
        <p:blipFill>
          <a:blip r:embed="rId3"/>
          <a:stretch>
            <a:fillRect/>
          </a:stretch>
        </p:blipFill>
        <p:spPr>
          <a:xfrm>
            <a:off x="5867400" y="514350"/>
            <a:ext cx="2743200" cy="2066249"/>
          </a:xfrm>
          <a:prstGeom prst="rect">
            <a:avLst/>
          </a:prstGeom>
        </p:spPr>
      </p:pic>
      <p:pic>
        <p:nvPicPr>
          <p:cNvPr id="5" name="Picture 4" descr="107074597-1655103399286-gettyimages-1241039329-porzycki-bitcoinp220601_npP5u.jpeg"/>
          <p:cNvPicPr>
            <a:picLocks noChangeAspect="1"/>
          </p:cNvPicPr>
          <p:nvPr/>
        </p:nvPicPr>
        <p:blipFill>
          <a:blip r:embed="rId4" cstate="print"/>
          <a:stretch>
            <a:fillRect/>
          </a:stretch>
        </p:blipFill>
        <p:spPr>
          <a:xfrm>
            <a:off x="533400" y="2876550"/>
            <a:ext cx="3276600" cy="19441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7900" y="1248311"/>
            <a:ext cx="4648200" cy="2646878"/>
          </a:xfrm>
          <a:prstGeom prst="rect">
            <a:avLst/>
          </a:prstGeom>
          <a:noFill/>
        </p:spPr>
        <p:txBody>
          <a:bodyPr wrap="square" rtlCol="0">
            <a:spAutoFit/>
          </a:bodyPr>
          <a:lstStyle/>
          <a:p>
            <a:r>
              <a:rPr lang="en-US" sz="16600" b="1" dirty="0"/>
              <a:t>QNA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882A8-ED22-540E-EBF9-0008389DF868}"/>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xmlns="" id="{D3731ED8-8147-F9F7-D3F1-E4155B20A41D}"/>
              </a:ext>
            </a:extLst>
          </p:cNvPr>
          <p:cNvSpPr>
            <a:spLocks noGrp="1"/>
          </p:cNvSpPr>
          <p:nvPr>
            <p:ph idx="1"/>
          </p:nvPr>
        </p:nvSpPr>
        <p:spPr/>
        <p:txBody>
          <a:bodyPr>
            <a:normAutofit fontScale="92500" lnSpcReduction="20000"/>
          </a:bodyPr>
          <a:lstStyle/>
          <a:p>
            <a:r>
              <a:rPr lang="en-US" dirty="0"/>
              <a:t>How crypto works</a:t>
            </a:r>
          </a:p>
          <a:p>
            <a:r>
              <a:rPr lang="en-US" dirty="0"/>
              <a:t>Types of crypto</a:t>
            </a:r>
          </a:p>
          <a:p>
            <a:r>
              <a:rPr lang="en-US" dirty="0"/>
              <a:t>Why is it gaining popularity</a:t>
            </a:r>
          </a:p>
          <a:p>
            <a:r>
              <a:rPr lang="en-US" dirty="0"/>
              <a:t>Valuation of crypto</a:t>
            </a:r>
          </a:p>
          <a:p>
            <a:r>
              <a:rPr lang="en-US" dirty="0"/>
              <a:t>Advantages</a:t>
            </a:r>
          </a:p>
          <a:p>
            <a:r>
              <a:rPr lang="en-US" dirty="0"/>
              <a:t>Disadvantages</a:t>
            </a:r>
          </a:p>
          <a:p>
            <a:r>
              <a:rPr lang="en-US" dirty="0"/>
              <a:t>Crypto in Nepal</a:t>
            </a:r>
          </a:p>
          <a:p>
            <a:r>
              <a:rPr lang="en-US" dirty="0"/>
              <a:t>Conclusion </a:t>
            </a:r>
          </a:p>
          <a:p>
            <a:endParaRPr lang="en-US" dirty="0"/>
          </a:p>
          <a:p>
            <a:endParaRPr lang="en-US" dirty="0"/>
          </a:p>
          <a:p>
            <a:endParaRPr lang="en-US" dirty="0"/>
          </a:p>
        </p:txBody>
      </p:sp>
    </p:spTree>
    <p:extLst>
      <p:ext uri="{BB962C8B-B14F-4D97-AF65-F5344CB8AC3E}">
        <p14:creationId xmlns:p14="http://schemas.microsoft.com/office/powerpoint/2010/main" xmlns="" val="355587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Autofit/>
          </a:bodyPr>
          <a:lstStyle/>
          <a:p>
            <a:r>
              <a:rPr lang="en-US" sz="2000" dirty="0"/>
              <a:t>Crypto currency is a digital payment system that doesn't rely on banks to verify transactions.</a:t>
            </a:r>
          </a:p>
          <a:p>
            <a:r>
              <a:rPr lang="en-US" sz="2000" dirty="0"/>
              <a:t> It’s a peer-to-peer system that can enable anyone anywhere to send and receive payments.</a:t>
            </a:r>
          </a:p>
          <a:p>
            <a:r>
              <a:rPr lang="en-US" sz="2000" dirty="0"/>
              <a:t>Crypto currency payments exist purely as digital entries to an online database describing specific transactions</a:t>
            </a:r>
            <a:r>
              <a:rPr lang="en-US" sz="2400" dirty="0"/>
              <a:t> </a:t>
            </a:r>
            <a:r>
              <a:rPr lang="en-US" sz="2000" dirty="0"/>
              <a:t>unlike traditional currency</a:t>
            </a:r>
          </a:p>
          <a:p>
            <a:r>
              <a:rPr lang="en-US" sz="2400" dirty="0"/>
              <a:t> </a:t>
            </a:r>
            <a:r>
              <a:rPr lang="en-US" sz="2000" dirty="0"/>
              <a:t>When you transfer crypto currency funds, the transactions are recorded in a public ledger. Crypto currency is stored in digital wallets.</a:t>
            </a:r>
          </a:p>
        </p:txBody>
      </p:sp>
    </p:spTree>
    <p:extLst>
      <p:ext uri="{BB962C8B-B14F-4D97-AF65-F5344CB8AC3E}">
        <p14:creationId xmlns:p14="http://schemas.microsoft.com/office/powerpoint/2010/main" xmlns=""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a:t>How Crypto currency works?</a:t>
            </a:r>
          </a:p>
        </p:txBody>
      </p:sp>
      <p:sp>
        <p:nvSpPr>
          <p:cNvPr id="5" name="Content Placeholder 4"/>
          <p:cNvSpPr>
            <a:spLocks noGrp="1"/>
          </p:cNvSpPr>
          <p:nvPr>
            <p:ph idx="1"/>
          </p:nvPr>
        </p:nvSpPr>
        <p:spPr/>
        <p:txBody>
          <a:bodyPr>
            <a:normAutofit fontScale="55000" lnSpcReduction="20000"/>
          </a:bodyPr>
          <a:lstStyle/>
          <a:p>
            <a:pPr fontAlgn="base"/>
            <a:r>
              <a:rPr lang="en-US" dirty="0"/>
              <a:t>Crypto currencies run on a distributed public ledger called block chain.</a:t>
            </a:r>
          </a:p>
          <a:p>
            <a:pPr fontAlgn="base"/>
            <a:r>
              <a:rPr lang="en-US" dirty="0"/>
              <a:t>Units of crypto currency are created through a process called mining.</a:t>
            </a:r>
          </a:p>
          <a:p>
            <a:pPr fontAlgn="base"/>
            <a:r>
              <a:rPr lang="en-US" dirty="0"/>
              <a:t>Users can also buy the currencies from brokers, then store and spend them using cryptographic wallets.</a:t>
            </a:r>
          </a:p>
          <a:p>
            <a:pPr fontAlgn="base"/>
            <a:r>
              <a:rPr lang="en-US" dirty="0"/>
              <a:t>If you own crypto currency, you don’t own anything tangible.</a:t>
            </a:r>
          </a:p>
          <a:p>
            <a:pPr fontAlgn="base"/>
            <a:r>
              <a:rPr lang="en-US" dirty="0"/>
              <a:t> What you own is a key that allows you to move a record or a unit of measure from one person to another without a trusted third party.</a:t>
            </a:r>
          </a:p>
          <a:p>
            <a:pPr fontAlgn="base"/>
            <a:r>
              <a:rPr lang="en-US" dirty="0"/>
              <a:t>Although Bit coin has been around since 2009, crypto currencies and applications of block chain technology are still emerging in financial terms, and more uses are expected in the future. Transactions including bonds, stocks, and other financial assets could eventually be traded using the technology.</a:t>
            </a:r>
          </a:p>
          <a:p>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a:t>Types of  Crypto currency </a:t>
            </a:r>
          </a:p>
        </p:txBody>
      </p:sp>
      <p:sp>
        <p:nvSpPr>
          <p:cNvPr id="5" name="Content Placeholder 4"/>
          <p:cNvSpPr>
            <a:spLocks noGrp="1"/>
          </p:cNvSpPr>
          <p:nvPr>
            <p:ph idx="1"/>
          </p:nvPr>
        </p:nvSpPr>
        <p:spPr/>
        <p:txBody>
          <a:bodyPr>
            <a:normAutofit/>
          </a:bodyPr>
          <a:lstStyle/>
          <a:p>
            <a:r>
              <a:rPr lang="en-US" b="1" dirty="0" err="1"/>
              <a:t>Bitcoin</a:t>
            </a:r>
            <a:endParaRPr lang="en-US" dirty="0"/>
          </a:p>
          <a:p>
            <a:r>
              <a:rPr lang="en-US" b="1" dirty="0" err="1"/>
              <a:t>Cardano</a:t>
            </a:r>
            <a:r>
              <a:rPr lang="en-US" b="1" dirty="0"/>
              <a:t> (ADA)</a:t>
            </a:r>
            <a:endParaRPr lang="en-US" dirty="0"/>
          </a:p>
          <a:p>
            <a:r>
              <a:rPr lang="en-US" b="1" dirty="0"/>
              <a:t>Tether</a:t>
            </a:r>
            <a:endParaRPr lang="en-US" dirty="0"/>
          </a:p>
          <a:p>
            <a:r>
              <a:rPr lang="en-US" b="1" dirty="0"/>
              <a:t>XRP</a:t>
            </a:r>
          </a:p>
          <a:p>
            <a:r>
              <a:rPr lang="en-US" b="1" dirty="0"/>
              <a:t>Tether </a:t>
            </a:r>
            <a:r>
              <a:rPr lang="en-US" b="1" dirty="0" err="1"/>
              <a:t>Polkadot</a:t>
            </a:r>
            <a:r>
              <a:rPr lang="en-US" b="1" dirty="0"/>
              <a:t> (DOT)</a:t>
            </a:r>
            <a:endParaRPr lang="en-US" dirty="0"/>
          </a:p>
          <a:p>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E681C-93DC-A39C-5BED-E1058A93DE50}"/>
              </a:ext>
            </a:extLst>
          </p:cNvPr>
          <p:cNvSpPr>
            <a:spLocks noGrp="1"/>
          </p:cNvSpPr>
          <p:nvPr>
            <p:ph type="title"/>
          </p:nvPr>
        </p:nvSpPr>
        <p:spPr/>
        <p:txBody>
          <a:bodyPr>
            <a:normAutofit fontScale="90000"/>
          </a:bodyPr>
          <a:lstStyle/>
          <a:p>
            <a:r>
              <a:rPr lang="en-US" dirty="0"/>
              <a:t>Why is Crypto becoming </a:t>
            </a:r>
            <a:r>
              <a:rPr lang="en-US" dirty="0" smtClean="0"/>
              <a:t>popular?</a:t>
            </a:r>
            <a:endParaRPr lang="en-US" dirty="0"/>
          </a:p>
        </p:txBody>
      </p:sp>
      <p:sp>
        <p:nvSpPr>
          <p:cNvPr id="3" name="Content Placeholder 2">
            <a:extLst>
              <a:ext uri="{FF2B5EF4-FFF2-40B4-BE49-F238E27FC236}">
                <a16:creationId xmlns:a16="http://schemas.microsoft.com/office/drawing/2014/main" xmlns="" id="{A0469DB1-48C3-E416-7E1B-74DE3B8E809A}"/>
              </a:ext>
            </a:extLst>
          </p:cNvPr>
          <p:cNvSpPr>
            <a:spLocks noGrp="1"/>
          </p:cNvSpPr>
          <p:nvPr>
            <p:ph idx="1"/>
          </p:nvPr>
        </p:nvSpPr>
        <p:spPr/>
        <p:txBody>
          <a:bodyPr>
            <a:normAutofit fontScale="47500" lnSpcReduction="20000"/>
          </a:bodyPr>
          <a:lstStyle/>
          <a:p>
            <a:pPr algn="l">
              <a:buFont typeface="+mj-lt"/>
              <a:buAutoNum type="arabicPeriod"/>
            </a:pPr>
            <a:r>
              <a:rPr lang="en-US" sz="3600" b="0" i="0" dirty="0">
                <a:solidFill>
                  <a:srgbClr val="D1D5DB"/>
                </a:solidFill>
                <a:effectLst/>
                <a:latin typeface="Söhne"/>
              </a:rPr>
              <a:t>Cryptocurrencies operate on a decentralized network transactions are processed and validated by a network of users, rather than a central authority like a bank. This decentralization provides greater security and reduces the risk of fraud and hacking.</a:t>
            </a:r>
          </a:p>
          <a:p>
            <a:pPr algn="l">
              <a:buFont typeface="+mj-lt"/>
              <a:buAutoNum type="arabicPeriod"/>
            </a:pPr>
            <a:r>
              <a:rPr lang="en-US" sz="3600" b="0" i="0" dirty="0">
                <a:solidFill>
                  <a:srgbClr val="D1D5DB"/>
                </a:solidFill>
                <a:effectLst/>
                <a:latin typeface="Söhne"/>
              </a:rPr>
              <a:t>Cryptocurrencies offer a high degree of privacy, as users can make transactions without revealing their identities. This appeals to individuals who value privacy and want to protect their financial information.</a:t>
            </a:r>
          </a:p>
          <a:p>
            <a:pPr algn="l">
              <a:buFont typeface="+mj-lt"/>
              <a:buAutoNum type="arabicPeriod"/>
            </a:pPr>
            <a:r>
              <a:rPr lang="en-US" sz="3600" b="0" i="0" dirty="0">
                <a:solidFill>
                  <a:srgbClr val="D1D5DB"/>
                </a:solidFill>
                <a:effectLst/>
                <a:latin typeface="Söhne"/>
              </a:rPr>
              <a:t>Cryptocurrencies allow for fast and easy cross-border transactions, which is especially useful for people living in countries with strict capital controls or high inflation.</a:t>
            </a:r>
          </a:p>
          <a:p>
            <a:pPr algn="l">
              <a:buFont typeface="+mj-lt"/>
              <a:buAutoNum type="arabicPeriod"/>
            </a:pPr>
            <a:r>
              <a:rPr lang="en-US" sz="3600" b="0" i="0" dirty="0">
                <a:solidFill>
                  <a:srgbClr val="D1D5DB"/>
                </a:solidFill>
                <a:effectLst/>
                <a:latin typeface="Söhne"/>
              </a:rPr>
              <a:t>Cryptocurrencies have been known to have large price swings, both up and down, which can provide investors with the potential for high returns.</a:t>
            </a:r>
          </a:p>
          <a:p>
            <a:endParaRPr lang="en-US" dirty="0"/>
          </a:p>
        </p:txBody>
      </p:sp>
    </p:spTree>
    <p:extLst>
      <p:ext uri="{BB962C8B-B14F-4D97-AF65-F5344CB8AC3E}">
        <p14:creationId xmlns:p14="http://schemas.microsoft.com/office/powerpoint/2010/main" xmlns="" val="15283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numCol="1">
            <a:normAutofit/>
          </a:bodyPr>
          <a:lstStyle/>
          <a:p>
            <a:r>
              <a:rPr lang="en-US" b="1" dirty="0"/>
              <a:t>Valuation of crypto </a:t>
            </a:r>
          </a:p>
        </p:txBody>
      </p:sp>
      <p:sp>
        <p:nvSpPr>
          <p:cNvPr id="5" name="Content Placeholder 4"/>
          <p:cNvSpPr>
            <a:spLocks noGrp="1"/>
          </p:cNvSpPr>
          <p:nvPr>
            <p:ph idx="1"/>
          </p:nvPr>
        </p:nvSpPr>
        <p:spPr/>
        <p:txBody>
          <a:bodyPr>
            <a:normAutofit/>
          </a:bodyPr>
          <a:lstStyle/>
          <a:p>
            <a:pPr fontAlgn="base"/>
            <a:r>
              <a:rPr lang="en-US" b="1" dirty="0"/>
              <a:t>The global crypto currency market was valued at USD 4.67 billion in 2022 and is expected to expand at a compound annual growth rate (CAGR) of 12.5% from 2023 to 2030. The global crypto currency market cap was valued at over USD 800 billion in 2022.</a:t>
            </a:r>
          </a:p>
        </p:txBody>
      </p:sp>
    </p:spTree>
    <p:extLst>
      <p:ext uri="{BB962C8B-B14F-4D97-AF65-F5344CB8AC3E}">
        <p14:creationId xmlns:p14="http://schemas.microsoft.com/office/powerpoint/2010/main" xmlns=""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numCol="1">
            <a:normAutofit fontScale="90000"/>
          </a:bodyPr>
          <a:lstStyle/>
          <a:p>
            <a:r>
              <a:rPr lang="en-US" dirty="0"/>
              <a:t/>
            </a:r>
            <a:br>
              <a:rPr lang="en-US" dirty="0"/>
            </a:br>
            <a:r>
              <a:rPr lang="en-US" b="1" dirty="0"/>
              <a:t>Advantages/pros  of crypto currency</a:t>
            </a:r>
          </a:p>
        </p:txBody>
      </p:sp>
      <p:sp>
        <p:nvSpPr>
          <p:cNvPr id="5" name="Content Placeholder 4"/>
          <p:cNvSpPr>
            <a:spLocks noGrp="1"/>
          </p:cNvSpPr>
          <p:nvPr>
            <p:ph idx="1"/>
          </p:nvPr>
        </p:nvSpPr>
        <p:spPr/>
        <p:txBody>
          <a:bodyPr>
            <a:normAutofit fontScale="92500" lnSpcReduction="10000"/>
          </a:bodyPr>
          <a:lstStyle/>
          <a:p>
            <a:r>
              <a:rPr lang="en-US" b="1" dirty="0"/>
              <a:t>Self-governed and managed: </a:t>
            </a:r>
          </a:p>
          <a:p>
            <a:r>
              <a:rPr lang="en-US" b="1" dirty="0"/>
              <a:t>Decentralized:</a:t>
            </a:r>
          </a:p>
          <a:p>
            <a:r>
              <a:rPr lang="en-US" b="1" dirty="0"/>
              <a:t>Cost-effective mode of transaction: </a:t>
            </a:r>
          </a:p>
          <a:p>
            <a:r>
              <a:rPr lang="en-US" b="1" dirty="0"/>
              <a:t>Currency exchanges finish smoothly: </a:t>
            </a:r>
          </a:p>
          <a:p>
            <a:r>
              <a:rPr lang="en-US" b="1" dirty="0"/>
              <a:t>Secure and private: </a:t>
            </a:r>
          </a:p>
          <a:p>
            <a:r>
              <a:rPr lang="en-US" b="1" dirty="0"/>
              <a:t>Easy transfer of funds:</a:t>
            </a:r>
          </a:p>
          <a:p>
            <a:pPr>
              <a:buNone/>
            </a:pPr>
            <a:r>
              <a:rPr lang="en-US" b="1" dirty="0"/>
              <a:t/>
            </a:r>
            <a:br>
              <a:rPr lang="en-US" b="1" dirty="0"/>
            </a:br>
            <a:endParaRPr lang="en-US" b="1" dirty="0"/>
          </a:p>
        </p:txBody>
      </p:sp>
    </p:spTree>
    <p:extLst>
      <p:ext uri="{BB962C8B-B14F-4D97-AF65-F5344CB8AC3E}">
        <p14:creationId xmlns:p14="http://schemas.microsoft.com/office/powerpoint/2010/main" xmlns=""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numCol="1">
            <a:normAutofit fontScale="90000"/>
          </a:bodyPr>
          <a:lstStyle/>
          <a:p>
            <a:r>
              <a:rPr lang="en-US" dirty="0"/>
              <a:t/>
            </a:r>
            <a:br>
              <a:rPr lang="en-US" dirty="0"/>
            </a:br>
            <a:r>
              <a:rPr lang="en-US" sz="3100" b="1" dirty="0"/>
              <a:t>Disadvantages/cons  of crypto currency</a:t>
            </a:r>
            <a:endParaRPr lang="en-US" b="1" dirty="0"/>
          </a:p>
        </p:txBody>
      </p:sp>
      <p:sp>
        <p:nvSpPr>
          <p:cNvPr id="5" name="Content Placeholder 4"/>
          <p:cNvSpPr>
            <a:spLocks noGrp="1"/>
          </p:cNvSpPr>
          <p:nvPr>
            <p:ph idx="1"/>
          </p:nvPr>
        </p:nvSpPr>
        <p:spPr/>
        <p:txBody>
          <a:bodyPr>
            <a:normAutofit fontScale="92500" lnSpcReduction="20000"/>
          </a:bodyPr>
          <a:lstStyle/>
          <a:p>
            <a:r>
              <a:rPr lang="en-US" b="1" dirty="0"/>
              <a:t>Can be used for illegal transaction</a:t>
            </a:r>
          </a:p>
          <a:p>
            <a:r>
              <a:rPr lang="en-US" b="1" dirty="0"/>
              <a:t>No refund and cancellation policy</a:t>
            </a:r>
          </a:p>
          <a:p>
            <a:r>
              <a:rPr lang="en-US" b="1" dirty="0"/>
              <a:t>Data losses can cause financial losses</a:t>
            </a:r>
          </a:p>
          <a:p>
            <a:r>
              <a:rPr lang="en-US" b="1" dirty="0"/>
              <a:t>Decentralized</a:t>
            </a:r>
          </a:p>
          <a:p>
            <a:r>
              <a:rPr lang="en-US" b="1" dirty="0"/>
              <a:t>By some organization</a:t>
            </a:r>
          </a:p>
          <a:p>
            <a:r>
              <a:rPr lang="en-US" b="1" dirty="0" err="1"/>
              <a:t>Suspectible</a:t>
            </a:r>
            <a:r>
              <a:rPr lang="en-US" b="1" dirty="0"/>
              <a:t> to hacks  </a:t>
            </a:r>
          </a:p>
          <a:p>
            <a:pPr>
              <a:buNone/>
            </a:pPr>
            <a:endParaRPr lang="en-US" b="1" dirty="0"/>
          </a:p>
          <a:p>
            <a:pPr>
              <a:buNone/>
            </a:pPr>
            <a:r>
              <a:rPr lang="en-US" b="1" dirty="0"/>
              <a:t/>
            </a:r>
            <a:br>
              <a:rPr lang="en-US" b="1" dirty="0"/>
            </a:br>
            <a:endParaRPr lang="en-US" b="1" dirty="0"/>
          </a:p>
        </p:txBody>
      </p:sp>
    </p:spTree>
    <p:extLst>
      <p:ext uri="{BB962C8B-B14F-4D97-AF65-F5344CB8AC3E}">
        <p14:creationId xmlns:p14="http://schemas.microsoft.com/office/powerpoint/2010/main" xmlns=""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On-screen Show (16:9)</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Submitted BY;                                                                                                             Submitted To;                                                     Pradeep Thapa                                                                                                          Keshab raj  Adhikari Pabitra  Bhandari Pradeep Shrestha Prajwal luitel</vt:lpstr>
      <vt:lpstr>Table of Content</vt:lpstr>
      <vt:lpstr>Introduction</vt:lpstr>
      <vt:lpstr>How Crypto currency works?</vt:lpstr>
      <vt:lpstr>Types of  Crypto currency </vt:lpstr>
      <vt:lpstr>Why is Crypto becoming popular?</vt:lpstr>
      <vt:lpstr>Valuation of crypto </vt:lpstr>
      <vt:lpstr> Advantages/pros  of crypto currency</vt:lpstr>
      <vt:lpstr> Disadvantages/cons  of crypto currency</vt:lpstr>
      <vt:lpstr>What has Nepal got to lose from crypto ban?</vt:lpstr>
      <vt:lpstr>Why is it banned in Nepal</vt:lpstr>
      <vt:lpstr>How can Nepal integrate crypto in the economy </vt:lpstr>
      <vt:lpstr>  How Do You Invest in Crypto currency? </vt:lpstr>
      <vt:lpstr>Conclusion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2023-02-04T14:52:58Z</dcterms:modified>
</cp:coreProperties>
</file>