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8404800" cy="3474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44">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386" autoAdjust="0"/>
    <p:restoredTop sz="94660"/>
  </p:normalViewPr>
  <p:slideViewPr>
    <p:cSldViewPr snapToGrid="0">
      <p:cViewPr>
        <p:scale>
          <a:sx n="25" d="100"/>
          <a:sy n="25" d="100"/>
        </p:scale>
        <p:origin x="1200" y="-365"/>
      </p:cViewPr>
      <p:guideLst>
        <p:guide orient="horz" pos="10944"/>
        <p:guide pos="12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686639"/>
            <a:ext cx="32644080" cy="1209717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8250326"/>
            <a:ext cx="28803600" cy="8389194"/>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3682218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42791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849967"/>
            <a:ext cx="8281035"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849967"/>
            <a:ext cx="24363045" cy="2944664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314351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69965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662680"/>
            <a:ext cx="33124140" cy="1445386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3253287"/>
            <a:ext cx="33124140" cy="76009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447037-5B7C-4A80-B109-1C0710EF4934}"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71422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9249833"/>
            <a:ext cx="1632204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9249833"/>
            <a:ext cx="1632204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447037-5B7C-4A80-B109-1C0710EF4934}"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581700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49974"/>
            <a:ext cx="3312414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517893"/>
            <a:ext cx="16247028" cy="417448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4" name="Content Placeholder 3"/>
          <p:cNvSpPr>
            <a:spLocks noGrp="1"/>
          </p:cNvSpPr>
          <p:nvPr>
            <p:ph sz="half" idx="2"/>
          </p:nvPr>
        </p:nvSpPr>
        <p:spPr>
          <a:xfrm>
            <a:off x="2645336" y="12692380"/>
            <a:ext cx="16247028"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517893"/>
            <a:ext cx="16327042" cy="417448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6" name="Content Placeholder 5"/>
          <p:cNvSpPr>
            <a:spLocks noGrp="1"/>
          </p:cNvSpPr>
          <p:nvPr>
            <p:ph sz="quarter" idx="4"/>
          </p:nvPr>
        </p:nvSpPr>
        <p:spPr>
          <a:xfrm>
            <a:off x="19442432" y="12692380"/>
            <a:ext cx="16327042"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447037-5B7C-4A80-B109-1C0710EF4934}" type="datetimeFigureOut">
              <a:rPr lang="en-US" smtClean="0"/>
              <a:pPr/>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277057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447037-5B7C-4A80-B109-1C0710EF4934}" type="datetimeFigureOut">
              <a:rPr lang="en-US" smtClean="0"/>
              <a:pPr/>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499544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447037-5B7C-4A80-B109-1C0710EF4934}" type="datetimeFigureOut">
              <a:rPr lang="en-US" smtClean="0"/>
              <a:pPr/>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0964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316480"/>
            <a:ext cx="12386548" cy="810768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002961"/>
            <a:ext cx="19442430" cy="246930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0424160"/>
            <a:ext cx="12386548" cy="19312046"/>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DF447037-5B7C-4A80-B109-1C0710EF4934}"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243909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316480"/>
            <a:ext cx="12386548" cy="810768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002961"/>
            <a:ext cx="19442430" cy="246930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0424160"/>
            <a:ext cx="12386548" cy="19312046"/>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DF447037-5B7C-4A80-B109-1C0710EF4934}"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99383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849974"/>
            <a:ext cx="3312414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9249833"/>
            <a:ext cx="33124140" cy="220467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2205514"/>
            <a:ext cx="8641080" cy="1849967"/>
          </a:xfrm>
          <a:prstGeom prst="rect">
            <a:avLst/>
          </a:prstGeom>
        </p:spPr>
        <p:txBody>
          <a:bodyPr vert="horz" lIns="91440" tIns="45720" rIns="91440" bIns="45720" rtlCol="0" anchor="ctr"/>
          <a:lstStyle>
            <a:lvl1pPr algn="l">
              <a:defRPr sz="5040">
                <a:solidFill>
                  <a:schemeClr val="tx1">
                    <a:tint val="75000"/>
                  </a:schemeClr>
                </a:solidFill>
              </a:defRPr>
            </a:lvl1pPr>
          </a:lstStyle>
          <a:p>
            <a:fld id="{DF447037-5B7C-4A80-B109-1C0710EF4934}" type="datetimeFigureOut">
              <a:rPr lang="en-US" smtClean="0"/>
              <a:pPr/>
              <a:t>5/6/2024</a:t>
            </a:fld>
            <a:endParaRPr lang="en-US"/>
          </a:p>
        </p:txBody>
      </p:sp>
      <p:sp>
        <p:nvSpPr>
          <p:cNvPr id="5" name="Footer Placeholder 4"/>
          <p:cNvSpPr>
            <a:spLocks noGrp="1"/>
          </p:cNvSpPr>
          <p:nvPr>
            <p:ph type="ftr" sz="quarter" idx="3"/>
          </p:nvPr>
        </p:nvSpPr>
        <p:spPr>
          <a:xfrm>
            <a:off x="12721590" y="32205514"/>
            <a:ext cx="12961620" cy="1849967"/>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2205514"/>
            <a:ext cx="8641080" cy="1849967"/>
          </a:xfrm>
          <a:prstGeom prst="rect">
            <a:avLst/>
          </a:prstGeom>
        </p:spPr>
        <p:txBody>
          <a:bodyPr vert="horz" lIns="91440" tIns="45720" rIns="91440" bIns="45720" rtlCol="0" anchor="ctr"/>
          <a:lstStyle>
            <a:lvl1pPr algn="r">
              <a:defRPr sz="5040">
                <a:solidFill>
                  <a:schemeClr val="tx1">
                    <a:tint val="75000"/>
                  </a:schemeClr>
                </a:solidFill>
              </a:defRPr>
            </a:lvl1pPr>
          </a:lstStyle>
          <a:p>
            <a:fld id="{5C72F491-C769-4A15-B23F-2786C1D034BD}" type="slidenum">
              <a:rPr lang="en-US" smtClean="0"/>
              <a:pPr/>
              <a:t>‹#›</a:t>
            </a:fld>
            <a:endParaRPr lang="en-US"/>
          </a:p>
        </p:txBody>
      </p:sp>
    </p:spTree>
    <p:extLst>
      <p:ext uri="{BB962C8B-B14F-4D97-AF65-F5344CB8AC3E}">
        <p14:creationId xmlns:p14="http://schemas.microsoft.com/office/powerpoint/2010/main" val="1259739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2.png"/><Relationship Id="rId7"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youtu.be/3Me5kbCwY-k" TargetMode="External"/><Relationship Id="rId10" Type="http://schemas.openxmlformats.org/officeDocument/2006/relationships/image" Target="../media/image6.png"/><Relationship Id="rId4" Type="http://schemas.openxmlformats.org/officeDocument/2006/relationships/image" Target="../media/image3.jpeg"/><Relationship Id="rId9"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8404800" cy="4049486"/>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4049486"/>
            <a:ext cx="38404800" cy="39188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flipV="1">
            <a:off x="0" y="34305766"/>
            <a:ext cx="38404800" cy="48715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4148110"/>
            <a:ext cx="38404800" cy="12011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89371" y="8882743"/>
            <a:ext cx="184731" cy="369332"/>
          </a:xfrm>
          <a:prstGeom prst="rect">
            <a:avLst/>
          </a:prstGeom>
          <a:noFill/>
        </p:spPr>
        <p:txBody>
          <a:bodyPr wrap="none" rtlCol="0">
            <a:spAutoFit/>
          </a:bodyPr>
          <a:lstStyle/>
          <a:p>
            <a:endParaRPr lang="en-US" dirty="0"/>
          </a:p>
        </p:txBody>
      </p:sp>
      <p:pic>
        <p:nvPicPr>
          <p:cNvPr id="11" name="Picture 4" descr="Image result for umkc logo&quot;"/>
          <p:cNvPicPr>
            <a:picLocks noChangeAspect="1" noChangeArrowheads="1"/>
          </p:cNvPicPr>
          <p:nvPr/>
        </p:nvPicPr>
        <p:blipFill>
          <a:blip r:embed="rId2" cstate="print"/>
          <a:srcRect/>
          <a:stretch>
            <a:fillRect/>
          </a:stretch>
        </p:blipFill>
        <p:spPr bwMode="auto">
          <a:xfrm>
            <a:off x="827314" y="827314"/>
            <a:ext cx="4923206" cy="2291429"/>
          </a:xfrm>
          <a:prstGeom prst="rect">
            <a:avLst/>
          </a:prstGeom>
          <a:noFill/>
        </p:spPr>
      </p:pic>
      <p:sp>
        <p:nvSpPr>
          <p:cNvPr id="18" name="TextBox 17"/>
          <p:cNvSpPr txBox="1"/>
          <p:nvPr/>
        </p:nvSpPr>
        <p:spPr>
          <a:xfrm>
            <a:off x="5530668" y="192936"/>
            <a:ext cx="32682542" cy="1569660"/>
          </a:xfrm>
          <a:prstGeom prst="rect">
            <a:avLst/>
          </a:prstGeom>
          <a:noFill/>
        </p:spPr>
        <p:txBody>
          <a:bodyPr wrap="square" rtlCol="0">
            <a:spAutoFit/>
          </a:bodyPr>
          <a:lstStyle/>
          <a:p>
            <a:pPr algn="ctr"/>
            <a:r>
              <a:rPr lang="en-US" sz="9600" b="1">
                <a:solidFill>
                  <a:srgbClr val="FFC000"/>
                </a:solidFill>
              </a:rPr>
              <a:t>System for Monitoring Weather Conditions and Particle Matter</a:t>
            </a:r>
            <a:endParaRPr lang="en-IN" sz="9600" b="1" dirty="0">
              <a:solidFill>
                <a:srgbClr val="FFC000"/>
              </a:solidFill>
            </a:endParaRPr>
          </a:p>
        </p:txBody>
      </p:sp>
      <p:sp>
        <p:nvSpPr>
          <p:cNvPr id="19" name="TextBox 18"/>
          <p:cNvSpPr txBox="1"/>
          <p:nvPr/>
        </p:nvSpPr>
        <p:spPr>
          <a:xfrm>
            <a:off x="13505139" y="3373022"/>
            <a:ext cx="12133450" cy="707886"/>
          </a:xfrm>
          <a:prstGeom prst="rect">
            <a:avLst/>
          </a:prstGeom>
          <a:noFill/>
        </p:spPr>
        <p:txBody>
          <a:bodyPr wrap="none" rtlCol="0">
            <a:spAutoFit/>
          </a:bodyPr>
          <a:lstStyle/>
          <a:p>
            <a:r>
              <a:rPr lang="en-IN" sz="4000" b="1" dirty="0">
                <a:solidFill>
                  <a:schemeClr val="bg1"/>
                </a:solidFill>
              </a:rPr>
              <a:t>Advisor: Sarah Choi, University of Missouri – Kansas City</a:t>
            </a:r>
          </a:p>
        </p:txBody>
      </p:sp>
      <p:sp>
        <p:nvSpPr>
          <p:cNvPr id="20" name="TextBox 19"/>
          <p:cNvSpPr txBox="1"/>
          <p:nvPr/>
        </p:nvSpPr>
        <p:spPr>
          <a:xfrm>
            <a:off x="6204856" y="1630634"/>
            <a:ext cx="31783192" cy="1569660"/>
          </a:xfrm>
          <a:prstGeom prst="rect">
            <a:avLst/>
          </a:prstGeom>
          <a:noFill/>
        </p:spPr>
        <p:txBody>
          <a:bodyPr wrap="square" rtlCol="0">
            <a:spAutoFit/>
          </a:bodyPr>
          <a:lstStyle/>
          <a:p>
            <a:r>
              <a:rPr lang="en-IN" sz="4800" b="1" dirty="0">
                <a:solidFill>
                  <a:schemeClr val="bg1"/>
                </a:solidFill>
              </a:rPr>
              <a:t>Sai Pradeep Reddy </a:t>
            </a:r>
            <a:r>
              <a:rPr lang="en-IN" sz="4800" b="1" dirty="0" err="1">
                <a:solidFill>
                  <a:schemeClr val="bg1"/>
                </a:solidFill>
              </a:rPr>
              <a:t>Kukunooru</a:t>
            </a:r>
            <a:r>
              <a:rPr lang="en-IN" sz="4800" b="1" dirty="0">
                <a:solidFill>
                  <a:schemeClr val="bg1"/>
                </a:solidFill>
              </a:rPr>
              <a:t> , Venkata Nageswara Rao </a:t>
            </a:r>
            <a:r>
              <a:rPr lang="en-IN" sz="4800" b="1" dirty="0" err="1">
                <a:solidFill>
                  <a:schemeClr val="bg1"/>
                </a:solidFill>
              </a:rPr>
              <a:t>Tota</a:t>
            </a:r>
            <a:r>
              <a:rPr lang="en-IN" sz="4800" b="1" dirty="0">
                <a:solidFill>
                  <a:schemeClr val="bg1"/>
                </a:solidFill>
              </a:rPr>
              <a:t>, Sai Prashanth Nagisetti, Abhinaya </a:t>
            </a:r>
            <a:r>
              <a:rPr lang="en-IN" sz="4800" b="1" dirty="0" err="1">
                <a:solidFill>
                  <a:schemeClr val="bg1"/>
                </a:solidFill>
              </a:rPr>
              <a:t>Pailla</a:t>
            </a:r>
            <a:r>
              <a:rPr lang="en-IN" sz="4800" b="1" dirty="0">
                <a:solidFill>
                  <a:schemeClr val="bg1"/>
                </a:solidFill>
              </a:rPr>
              <a:t>, </a:t>
            </a:r>
            <a:r>
              <a:rPr lang="en-IN" sz="4800" b="1" dirty="0" err="1">
                <a:solidFill>
                  <a:schemeClr val="bg1"/>
                </a:solidFill>
              </a:rPr>
              <a:t>Supraja</a:t>
            </a:r>
            <a:r>
              <a:rPr lang="en-IN" sz="4800" b="1" dirty="0">
                <a:solidFill>
                  <a:schemeClr val="bg1"/>
                </a:solidFill>
              </a:rPr>
              <a:t> </a:t>
            </a:r>
            <a:r>
              <a:rPr lang="en-IN" sz="4800" b="1" dirty="0" err="1">
                <a:solidFill>
                  <a:schemeClr val="bg1"/>
                </a:solidFill>
              </a:rPr>
              <a:t>Abbadi</a:t>
            </a:r>
            <a:r>
              <a:rPr lang="en-IN" sz="4800" b="1" dirty="0">
                <a:solidFill>
                  <a:schemeClr val="bg1"/>
                </a:solidFill>
              </a:rPr>
              <a:t>, </a:t>
            </a:r>
            <a:r>
              <a:rPr lang="en-IN" sz="4800" b="1" dirty="0" err="1">
                <a:solidFill>
                  <a:schemeClr val="bg1"/>
                </a:solidFill>
              </a:rPr>
              <a:t>Rishitha</a:t>
            </a:r>
            <a:r>
              <a:rPr lang="en-IN" sz="4800" b="1" dirty="0">
                <a:solidFill>
                  <a:schemeClr val="bg1"/>
                </a:solidFill>
              </a:rPr>
              <a:t> Reddy </a:t>
            </a:r>
            <a:r>
              <a:rPr lang="en-IN" sz="4800" b="1" dirty="0" err="1">
                <a:solidFill>
                  <a:schemeClr val="bg1"/>
                </a:solidFill>
              </a:rPr>
              <a:t>Dudyala</a:t>
            </a:r>
            <a:r>
              <a:rPr lang="en-IN" sz="4800" b="1" dirty="0">
                <a:solidFill>
                  <a:schemeClr val="bg1"/>
                </a:solidFill>
              </a:rPr>
              <a:t>, Nitika </a:t>
            </a:r>
            <a:r>
              <a:rPr lang="en-IN" sz="4800" b="1" dirty="0" err="1">
                <a:solidFill>
                  <a:schemeClr val="bg1"/>
                </a:solidFill>
              </a:rPr>
              <a:t>Methukupally</a:t>
            </a:r>
            <a:endParaRPr lang="en-IN" sz="4800" b="1" dirty="0">
              <a:solidFill>
                <a:schemeClr val="bg1"/>
              </a:solidFill>
            </a:endParaRPr>
          </a:p>
        </p:txBody>
      </p:sp>
      <p:sp>
        <p:nvSpPr>
          <p:cNvPr id="21" name="Rounded Rectangle 20"/>
          <p:cNvSpPr/>
          <p:nvPr/>
        </p:nvSpPr>
        <p:spPr>
          <a:xfrm>
            <a:off x="783772" y="4903044"/>
            <a:ext cx="36782828" cy="2755039"/>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6204856" y="4980229"/>
            <a:ext cx="30991629" cy="2554545"/>
          </a:xfrm>
          <a:prstGeom prst="rect">
            <a:avLst/>
          </a:prstGeom>
          <a:noFill/>
        </p:spPr>
        <p:txBody>
          <a:bodyPr wrap="square" rtlCol="0">
            <a:spAutoFit/>
          </a:bodyPr>
          <a:lstStyle/>
          <a:p>
            <a:pPr algn="just"/>
            <a:r>
              <a:rPr lang="en-US" sz="4000" dirty="0">
                <a:solidFill>
                  <a:schemeClr val="accent2">
                    <a:lumMod val="50000"/>
                  </a:schemeClr>
                </a:solidFill>
              </a:rPr>
              <a:t>In recent years we have seen increased interest in air purifiers and weather applications. The system can be defined as a mechanism for determining the ppm levels and weather accurately. We rely heavily on the weather and particle sensor to accurately measure the required parameters and also to display and store this using MQTT and GCP servers for further analysis.</a:t>
            </a:r>
          </a:p>
          <a:p>
            <a:pPr algn="just"/>
            <a:r>
              <a:rPr lang="en-US" sz="4000" dirty="0">
                <a:solidFill>
                  <a:schemeClr val="accent2">
                    <a:lumMod val="50000"/>
                  </a:schemeClr>
                </a:solidFill>
              </a:rPr>
              <a:t>So, our main motivation is to implement a system which can monitor weather and particles (PPM) in any environment.</a:t>
            </a:r>
          </a:p>
        </p:txBody>
      </p:sp>
      <p:sp>
        <p:nvSpPr>
          <p:cNvPr id="29" name="TextBox 28"/>
          <p:cNvSpPr txBox="1"/>
          <p:nvPr/>
        </p:nvSpPr>
        <p:spPr>
          <a:xfrm>
            <a:off x="1368936" y="5842916"/>
            <a:ext cx="4151714" cy="923330"/>
          </a:xfrm>
          <a:prstGeom prst="rect">
            <a:avLst/>
          </a:prstGeom>
          <a:noFill/>
        </p:spPr>
        <p:txBody>
          <a:bodyPr wrap="none" rtlCol="0">
            <a:spAutoFit/>
          </a:bodyPr>
          <a:lstStyle/>
          <a:p>
            <a:r>
              <a:rPr lang="en-US" sz="5400" b="1" dirty="0">
                <a:solidFill>
                  <a:schemeClr val="accent1">
                    <a:lumMod val="75000"/>
                  </a:schemeClr>
                </a:solidFill>
              </a:rPr>
              <a:t>MOTIVATION:</a:t>
            </a:r>
          </a:p>
        </p:txBody>
      </p:sp>
      <p:sp>
        <p:nvSpPr>
          <p:cNvPr id="32" name="Rounded Rectangle 31"/>
          <p:cNvSpPr/>
          <p:nvPr/>
        </p:nvSpPr>
        <p:spPr>
          <a:xfrm>
            <a:off x="827314" y="8017909"/>
            <a:ext cx="18265358" cy="4591184"/>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1521579" y="9263174"/>
            <a:ext cx="17025538" cy="2554545"/>
          </a:xfrm>
          <a:prstGeom prst="rect">
            <a:avLst/>
          </a:prstGeom>
          <a:noFill/>
        </p:spPr>
        <p:txBody>
          <a:bodyPr wrap="square" rtlCol="0">
            <a:spAutoFit/>
          </a:bodyPr>
          <a:lstStyle/>
          <a:p>
            <a:pPr marL="571500" indent="-571500" algn="just">
              <a:buFont typeface="Wingdings" panose="05000000000000000000" pitchFamily="2" charset="2"/>
              <a:buChar char="Ø"/>
            </a:pPr>
            <a:r>
              <a:rPr lang="en-US" sz="4000" dirty="0">
                <a:solidFill>
                  <a:schemeClr val="accent2">
                    <a:lumMod val="50000"/>
                  </a:schemeClr>
                </a:solidFill>
              </a:rPr>
              <a:t>At times particle sensor gives us a checksum error and turns off automatically If we run it for a long time.</a:t>
            </a:r>
          </a:p>
          <a:p>
            <a:pPr marL="571500" indent="-571500" algn="just">
              <a:buFont typeface="Wingdings" panose="05000000000000000000" pitchFamily="2" charset="2"/>
              <a:buChar char="Ø"/>
            </a:pPr>
            <a:r>
              <a:rPr lang="en-US" sz="4000" dirty="0">
                <a:solidFill>
                  <a:schemeClr val="accent2">
                    <a:lumMod val="50000"/>
                  </a:schemeClr>
                </a:solidFill>
              </a:rPr>
              <a:t>Our project faces a critical need for regular maintenance and monitoring. Without these measures, system downtime and failures may occur.</a:t>
            </a:r>
          </a:p>
        </p:txBody>
      </p:sp>
      <p:sp>
        <p:nvSpPr>
          <p:cNvPr id="38" name="Rounded Rectangle 37"/>
          <p:cNvSpPr/>
          <p:nvPr/>
        </p:nvSpPr>
        <p:spPr>
          <a:xfrm>
            <a:off x="914399" y="12997948"/>
            <a:ext cx="18162599" cy="5222678"/>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41" name="TextBox 40"/>
          <p:cNvSpPr txBox="1"/>
          <p:nvPr/>
        </p:nvSpPr>
        <p:spPr>
          <a:xfrm>
            <a:off x="1650997" y="14299321"/>
            <a:ext cx="17025538" cy="2554545"/>
          </a:xfrm>
          <a:prstGeom prst="rect">
            <a:avLst/>
          </a:prstGeom>
          <a:noFill/>
        </p:spPr>
        <p:txBody>
          <a:bodyPr wrap="square" rtlCol="0">
            <a:spAutoFit/>
          </a:bodyPr>
          <a:lstStyle/>
          <a:p>
            <a:pPr marL="571500" indent="-571500" algn="just">
              <a:buFont typeface="Wingdings" panose="05000000000000000000" pitchFamily="2" charset="2"/>
              <a:buChar char="Ø"/>
            </a:pPr>
            <a:r>
              <a:rPr lang="en-US" sz="4000" dirty="0">
                <a:solidFill>
                  <a:schemeClr val="accent2">
                    <a:lumMod val="50000"/>
                  </a:schemeClr>
                </a:solidFill>
              </a:rPr>
              <a:t>Using particle and weather sensor we measure the ppm and other parameters indoors.  It is of low cost, does not require extra hardware requirements.</a:t>
            </a:r>
          </a:p>
          <a:p>
            <a:pPr marL="571500" indent="-571500" algn="just">
              <a:buFont typeface="Wingdings" panose="05000000000000000000" pitchFamily="2" charset="2"/>
              <a:buChar char="Ø"/>
            </a:pPr>
            <a:r>
              <a:rPr lang="en-US" sz="4000" dirty="0">
                <a:solidFill>
                  <a:schemeClr val="accent2">
                    <a:lumMod val="50000"/>
                  </a:schemeClr>
                </a:solidFill>
              </a:rPr>
              <a:t>The primary benefit of having a cloud server is that this data doesn’t require a lot of processing power and can be preserved for later examination.</a:t>
            </a:r>
          </a:p>
        </p:txBody>
      </p:sp>
      <p:sp>
        <p:nvSpPr>
          <p:cNvPr id="45" name="Rounded Rectangle 44"/>
          <p:cNvSpPr/>
          <p:nvPr/>
        </p:nvSpPr>
        <p:spPr>
          <a:xfrm>
            <a:off x="900466" y="18684483"/>
            <a:ext cx="18124930" cy="5629896"/>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47" name="TextBox 46"/>
          <p:cNvSpPr txBox="1"/>
          <p:nvPr/>
        </p:nvSpPr>
        <p:spPr>
          <a:xfrm>
            <a:off x="1626179" y="19967567"/>
            <a:ext cx="17025538" cy="5016758"/>
          </a:xfrm>
          <a:prstGeom prst="rect">
            <a:avLst/>
          </a:prstGeom>
          <a:noFill/>
        </p:spPr>
        <p:txBody>
          <a:bodyPr wrap="square" rtlCol="0">
            <a:spAutoFit/>
          </a:bodyPr>
          <a:lstStyle/>
          <a:p>
            <a:pPr marL="571500" indent="-571500" algn="just">
              <a:buFont typeface="Wingdings" panose="05000000000000000000" pitchFamily="2" charset="2"/>
              <a:buChar char="Ø"/>
            </a:pPr>
            <a:r>
              <a:rPr lang="en-US" sz="4000" dirty="0">
                <a:solidFill>
                  <a:schemeClr val="accent2">
                    <a:lumMod val="50000"/>
                  </a:schemeClr>
                </a:solidFill>
              </a:rPr>
              <a:t>Particle 1: It is the particle measuring of pm 1.0 standard</a:t>
            </a:r>
          </a:p>
          <a:p>
            <a:pPr marL="571500" indent="-571500" algn="just">
              <a:buFont typeface="Wingdings" panose="05000000000000000000" pitchFamily="2" charset="2"/>
              <a:buChar char="Ø"/>
            </a:pPr>
            <a:r>
              <a:rPr lang="en-US" sz="4000" dirty="0">
                <a:solidFill>
                  <a:schemeClr val="accent2">
                    <a:lumMod val="50000"/>
                  </a:schemeClr>
                </a:solidFill>
              </a:rPr>
              <a:t>Particle 2: It is the particle measuring of pm 3 standard</a:t>
            </a:r>
          </a:p>
          <a:p>
            <a:pPr marL="571500" indent="-571500" algn="just">
              <a:buFont typeface="Wingdings" panose="05000000000000000000" pitchFamily="2" charset="2"/>
              <a:buChar char="Ø"/>
            </a:pPr>
            <a:r>
              <a:rPr lang="en-US" sz="4000" dirty="0">
                <a:solidFill>
                  <a:schemeClr val="accent2">
                    <a:lumMod val="50000"/>
                  </a:schemeClr>
                </a:solidFill>
              </a:rPr>
              <a:t>Particle 3: It is the particle measuring of pm 10.0 standard which detects larger particles in the air.</a:t>
            </a:r>
          </a:p>
          <a:p>
            <a:pPr marL="571500" indent="-571500" algn="just">
              <a:buFont typeface="Wingdings" panose="05000000000000000000" pitchFamily="2" charset="2"/>
              <a:buChar char="Ø"/>
            </a:pPr>
            <a:r>
              <a:rPr lang="en-US" sz="4000" dirty="0">
                <a:solidFill>
                  <a:schemeClr val="accent2">
                    <a:lumMod val="50000"/>
                  </a:schemeClr>
                </a:solidFill>
              </a:rPr>
              <a:t>Temperature: It is the current temperature measurement.</a:t>
            </a:r>
          </a:p>
          <a:p>
            <a:pPr marL="571500" indent="-571500" algn="just">
              <a:buFont typeface="Wingdings" panose="05000000000000000000" pitchFamily="2" charset="2"/>
              <a:buChar char="Ø"/>
            </a:pPr>
            <a:r>
              <a:rPr lang="en-US" sz="4000" dirty="0">
                <a:solidFill>
                  <a:schemeClr val="accent2">
                    <a:lumMod val="50000"/>
                  </a:schemeClr>
                </a:solidFill>
              </a:rPr>
              <a:t>Humidity: Measures the current humidity in the air.</a:t>
            </a:r>
          </a:p>
          <a:p>
            <a:pPr marL="571500" indent="-571500" algn="just">
              <a:buFont typeface="Wingdings" panose="05000000000000000000" pitchFamily="2" charset="2"/>
              <a:buChar char="Ø"/>
            </a:pPr>
            <a:endParaRPr lang="en-US" sz="4000" dirty="0">
              <a:solidFill>
                <a:schemeClr val="accent2">
                  <a:lumMod val="50000"/>
                </a:schemeClr>
              </a:solidFill>
            </a:endParaRPr>
          </a:p>
          <a:p>
            <a:pPr algn="just"/>
            <a:endParaRPr lang="en-US" sz="4000" dirty="0">
              <a:solidFill>
                <a:schemeClr val="accent2">
                  <a:lumMod val="50000"/>
                </a:schemeClr>
              </a:solidFill>
            </a:endParaRPr>
          </a:p>
        </p:txBody>
      </p:sp>
      <p:sp>
        <p:nvSpPr>
          <p:cNvPr id="48" name="Rounded Rectangle 47"/>
          <p:cNvSpPr/>
          <p:nvPr/>
        </p:nvSpPr>
        <p:spPr>
          <a:xfrm>
            <a:off x="1077341" y="24465641"/>
            <a:ext cx="18162599" cy="9321791"/>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50" name="TextBox 49"/>
          <p:cNvSpPr txBox="1"/>
          <p:nvPr/>
        </p:nvSpPr>
        <p:spPr>
          <a:xfrm>
            <a:off x="1626179" y="25754885"/>
            <a:ext cx="17050356" cy="1938992"/>
          </a:xfrm>
          <a:prstGeom prst="rect">
            <a:avLst/>
          </a:prstGeom>
          <a:noFill/>
        </p:spPr>
        <p:txBody>
          <a:bodyPr wrap="square" rtlCol="0">
            <a:spAutoFit/>
          </a:bodyPr>
          <a:lstStyle/>
          <a:p>
            <a:pPr marL="571500" indent="-571500" algn="just">
              <a:buFont typeface="Wingdings" panose="05000000000000000000" pitchFamily="2" charset="2"/>
              <a:buChar char="Ø"/>
            </a:pPr>
            <a:r>
              <a:rPr lang="en-US" sz="4000" dirty="0">
                <a:solidFill>
                  <a:schemeClr val="accent2">
                    <a:lumMod val="50000"/>
                  </a:schemeClr>
                </a:solidFill>
              </a:rPr>
              <a:t>Mosquito broker: Lightweight MQTT broker, based on publish/ subscribe model.</a:t>
            </a:r>
          </a:p>
          <a:p>
            <a:pPr marL="571500" indent="-571500" algn="just">
              <a:buFont typeface="Wingdings" panose="05000000000000000000" pitchFamily="2" charset="2"/>
              <a:buChar char="Ø"/>
            </a:pPr>
            <a:r>
              <a:rPr lang="en-US" sz="4000" dirty="0">
                <a:solidFill>
                  <a:schemeClr val="accent2">
                    <a:lumMod val="50000"/>
                  </a:schemeClr>
                </a:solidFill>
              </a:rPr>
              <a:t>GCP: To host MQTT broker on React-based  web page.</a:t>
            </a:r>
          </a:p>
        </p:txBody>
      </p:sp>
      <p:sp>
        <p:nvSpPr>
          <p:cNvPr id="35" name="Rounded Rectangle 34"/>
          <p:cNvSpPr/>
          <p:nvPr/>
        </p:nvSpPr>
        <p:spPr>
          <a:xfrm>
            <a:off x="868679" y="8046240"/>
            <a:ext cx="18156717"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a:off x="911351" y="13032930"/>
            <a:ext cx="18156717"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p:cNvSpPr txBox="1"/>
          <p:nvPr/>
        </p:nvSpPr>
        <p:spPr>
          <a:xfrm>
            <a:off x="1430139" y="8103406"/>
            <a:ext cx="17025538" cy="923330"/>
          </a:xfrm>
          <a:prstGeom prst="rect">
            <a:avLst/>
          </a:prstGeom>
          <a:noFill/>
        </p:spPr>
        <p:txBody>
          <a:bodyPr wrap="square" rtlCol="0">
            <a:spAutoFit/>
          </a:bodyPr>
          <a:lstStyle/>
          <a:p>
            <a:pPr algn="ctr"/>
            <a:r>
              <a:rPr lang="en-US" sz="5400" b="1" dirty="0">
                <a:solidFill>
                  <a:schemeClr val="bg1"/>
                </a:solidFill>
              </a:rPr>
              <a:t>CURRENT PROBLEMS</a:t>
            </a:r>
          </a:p>
        </p:txBody>
      </p:sp>
      <p:sp>
        <p:nvSpPr>
          <p:cNvPr id="39" name="TextBox 38"/>
          <p:cNvSpPr txBox="1"/>
          <p:nvPr/>
        </p:nvSpPr>
        <p:spPr>
          <a:xfrm>
            <a:off x="1780416" y="13065158"/>
            <a:ext cx="16756450" cy="923330"/>
          </a:xfrm>
          <a:prstGeom prst="rect">
            <a:avLst/>
          </a:prstGeom>
          <a:noFill/>
        </p:spPr>
        <p:txBody>
          <a:bodyPr wrap="square" rtlCol="0">
            <a:spAutoFit/>
          </a:bodyPr>
          <a:lstStyle/>
          <a:p>
            <a:pPr algn="ctr"/>
            <a:r>
              <a:rPr lang="en-US" sz="5400" b="1" dirty="0">
                <a:solidFill>
                  <a:schemeClr val="bg1"/>
                </a:solidFill>
              </a:rPr>
              <a:t>OUR SOLUTION: Particle sensing</a:t>
            </a:r>
          </a:p>
        </p:txBody>
      </p:sp>
      <p:sp>
        <p:nvSpPr>
          <p:cNvPr id="40" name="Rounded Rectangle 39"/>
          <p:cNvSpPr/>
          <p:nvPr/>
        </p:nvSpPr>
        <p:spPr>
          <a:xfrm>
            <a:off x="926591" y="18716970"/>
            <a:ext cx="18156717"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p:cNvSpPr txBox="1"/>
          <p:nvPr/>
        </p:nvSpPr>
        <p:spPr>
          <a:xfrm>
            <a:off x="1755598" y="18751692"/>
            <a:ext cx="16756450" cy="923330"/>
          </a:xfrm>
          <a:prstGeom prst="rect">
            <a:avLst/>
          </a:prstGeom>
          <a:noFill/>
        </p:spPr>
        <p:txBody>
          <a:bodyPr wrap="square" rtlCol="0">
            <a:spAutoFit/>
          </a:bodyPr>
          <a:lstStyle/>
          <a:p>
            <a:pPr algn="ctr"/>
            <a:r>
              <a:rPr lang="en-US" sz="5400" b="1" dirty="0">
                <a:solidFill>
                  <a:schemeClr val="bg1"/>
                </a:solidFill>
              </a:rPr>
              <a:t>PPM, Temperature and Humidity</a:t>
            </a:r>
          </a:p>
        </p:txBody>
      </p:sp>
      <p:sp>
        <p:nvSpPr>
          <p:cNvPr id="62" name="Rounded Rectangle 61"/>
          <p:cNvSpPr/>
          <p:nvPr/>
        </p:nvSpPr>
        <p:spPr>
          <a:xfrm>
            <a:off x="1057444" y="24614085"/>
            <a:ext cx="18156717"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p:cNvSpPr txBox="1"/>
          <p:nvPr/>
        </p:nvSpPr>
        <p:spPr>
          <a:xfrm>
            <a:off x="1755598" y="24696595"/>
            <a:ext cx="16756450" cy="923330"/>
          </a:xfrm>
          <a:prstGeom prst="rect">
            <a:avLst/>
          </a:prstGeom>
          <a:noFill/>
        </p:spPr>
        <p:txBody>
          <a:bodyPr wrap="square" rtlCol="0">
            <a:spAutoFit/>
          </a:bodyPr>
          <a:lstStyle/>
          <a:p>
            <a:pPr algn="ctr"/>
            <a:r>
              <a:rPr lang="en-US" sz="5400" b="1" dirty="0">
                <a:solidFill>
                  <a:schemeClr val="bg1"/>
                </a:solidFill>
              </a:rPr>
              <a:t>Display</a:t>
            </a:r>
          </a:p>
        </p:txBody>
      </p:sp>
      <p:sp>
        <p:nvSpPr>
          <p:cNvPr id="69" name="Rounded Rectangle 68"/>
          <p:cNvSpPr/>
          <p:nvPr/>
        </p:nvSpPr>
        <p:spPr>
          <a:xfrm>
            <a:off x="19976592" y="8047317"/>
            <a:ext cx="17659674" cy="18566535"/>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71" name="Rounded Rectangle 70"/>
          <p:cNvSpPr/>
          <p:nvPr/>
        </p:nvSpPr>
        <p:spPr>
          <a:xfrm>
            <a:off x="20021108" y="8068576"/>
            <a:ext cx="17554636"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TextBox 71"/>
          <p:cNvSpPr txBox="1"/>
          <p:nvPr/>
        </p:nvSpPr>
        <p:spPr>
          <a:xfrm>
            <a:off x="20410862" y="8103306"/>
            <a:ext cx="16756450" cy="923330"/>
          </a:xfrm>
          <a:prstGeom prst="rect">
            <a:avLst/>
          </a:prstGeom>
          <a:noFill/>
        </p:spPr>
        <p:txBody>
          <a:bodyPr wrap="square" rtlCol="0">
            <a:spAutoFit/>
          </a:bodyPr>
          <a:lstStyle/>
          <a:p>
            <a:pPr algn="ctr"/>
            <a:r>
              <a:rPr lang="en-US" sz="5400" b="1" dirty="0">
                <a:solidFill>
                  <a:schemeClr val="bg1"/>
                </a:solidFill>
              </a:rPr>
              <a:t>WORKING OF THE MODEL</a:t>
            </a:r>
          </a:p>
        </p:txBody>
      </p:sp>
      <p:sp>
        <p:nvSpPr>
          <p:cNvPr id="85" name="Rounded Rectangle 84"/>
          <p:cNvSpPr/>
          <p:nvPr/>
        </p:nvSpPr>
        <p:spPr>
          <a:xfrm>
            <a:off x="788277" y="4918841"/>
            <a:ext cx="4855779" cy="2680138"/>
          </a:xfrm>
          <a:prstGeom prst="roundRect">
            <a:avLst>
              <a:gd name="adj" fmla="val 84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dirty="0"/>
              <a:t>MOTIVATION:</a:t>
            </a:r>
          </a:p>
        </p:txBody>
      </p:sp>
      <p:sp>
        <p:nvSpPr>
          <p:cNvPr id="88" name="TextBox 87"/>
          <p:cNvSpPr txBox="1"/>
          <p:nvPr/>
        </p:nvSpPr>
        <p:spPr>
          <a:xfrm>
            <a:off x="21871939" y="32485260"/>
            <a:ext cx="6378208" cy="923330"/>
          </a:xfrm>
          <a:prstGeom prst="rect">
            <a:avLst/>
          </a:prstGeom>
          <a:noFill/>
        </p:spPr>
        <p:txBody>
          <a:bodyPr wrap="square" rtlCol="0">
            <a:spAutoFit/>
          </a:bodyPr>
          <a:lstStyle/>
          <a:p>
            <a:pPr marL="571500" indent="-571500" algn="just"/>
            <a:r>
              <a:rPr lang="en-US" sz="5400" dirty="0">
                <a:solidFill>
                  <a:schemeClr val="accent2">
                    <a:lumMod val="50000"/>
                  </a:schemeClr>
                </a:solidFill>
              </a:rPr>
              <a:t>GitHub</a:t>
            </a:r>
          </a:p>
        </p:txBody>
      </p:sp>
      <p:pic>
        <p:nvPicPr>
          <p:cNvPr id="1031" name="Picture 7" descr="Image result for github logo&quot;"/>
          <p:cNvPicPr>
            <a:picLocks noChangeAspect="1" noChangeArrowheads="1"/>
          </p:cNvPicPr>
          <p:nvPr/>
        </p:nvPicPr>
        <p:blipFill>
          <a:blip r:embed="rId3" cstate="print"/>
          <a:srcRect/>
          <a:stretch>
            <a:fillRect/>
          </a:stretch>
        </p:blipFill>
        <p:spPr bwMode="auto">
          <a:xfrm>
            <a:off x="20085148" y="32244628"/>
            <a:ext cx="1646928" cy="1369009"/>
          </a:xfrm>
          <a:prstGeom prst="rect">
            <a:avLst/>
          </a:prstGeom>
          <a:noFill/>
        </p:spPr>
      </p:pic>
      <p:sp>
        <p:nvSpPr>
          <p:cNvPr id="1037" name="AutoShape 13" descr="Image result for youtube logo&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9" name="AutoShape 15" descr="Image result for youtube logo&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1" name="AutoShape 17" descr="Image result for youtube logo&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43" name="Picture 19" descr="Image result for youtube logo&quot;"/>
          <p:cNvPicPr>
            <a:picLocks noChangeAspect="1" noChangeArrowheads="1"/>
          </p:cNvPicPr>
          <p:nvPr/>
        </p:nvPicPr>
        <p:blipFill>
          <a:blip r:embed="rId4" cstate="print"/>
          <a:srcRect/>
          <a:stretch>
            <a:fillRect/>
          </a:stretch>
        </p:blipFill>
        <p:spPr bwMode="auto">
          <a:xfrm flipV="1">
            <a:off x="28971917" y="32196500"/>
            <a:ext cx="2454442" cy="1309036"/>
          </a:xfrm>
          <a:prstGeom prst="rect">
            <a:avLst/>
          </a:prstGeom>
          <a:noFill/>
        </p:spPr>
      </p:pic>
      <p:sp>
        <p:nvSpPr>
          <p:cNvPr id="89" name="TextBox 88">
            <a:hlinkClick r:id="rId5"/>
          </p:cNvPr>
          <p:cNvSpPr txBox="1"/>
          <p:nvPr/>
        </p:nvSpPr>
        <p:spPr>
          <a:xfrm>
            <a:off x="31312722" y="32348901"/>
            <a:ext cx="5223046" cy="923330"/>
          </a:xfrm>
          <a:prstGeom prst="rect">
            <a:avLst/>
          </a:prstGeom>
          <a:noFill/>
        </p:spPr>
        <p:txBody>
          <a:bodyPr wrap="square" rtlCol="0">
            <a:spAutoFit/>
          </a:bodyPr>
          <a:lstStyle/>
          <a:p>
            <a:pPr marL="571500" indent="-571500" algn="just"/>
            <a:r>
              <a:rPr lang="en-US" sz="5400" dirty="0">
                <a:solidFill>
                  <a:schemeClr val="accent2">
                    <a:lumMod val="50000"/>
                  </a:schemeClr>
                </a:solidFill>
              </a:rPr>
              <a:t> Video link</a:t>
            </a:r>
          </a:p>
        </p:txBody>
      </p:sp>
      <p:sp>
        <p:nvSpPr>
          <p:cNvPr id="90" name="Rounded Rectangle 89"/>
          <p:cNvSpPr/>
          <p:nvPr/>
        </p:nvSpPr>
        <p:spPr>
          <a:xfrm>
            <a:off x="20213053" y="26955353"/>
            <a:ext cx="17373600" cy="3989866"/>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91" name="Rounded Rectangle 90"/>
          <p:cNvSpPr/>
          <p:nvPr/>
        </p:nvSpPr>
        <p:spPr>
          <a:xfrm>
            <a:off x="20258599" y="26976617"/>
            <a:ext cx="17270263" cy="936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TextBox 91"/>
          <p:cNvSpPr txBox="1"/>
          <p:nvPr/>
        </p:nvSpPr>
        <p:spPr>
          <a:xfrm>
            <a:off x="21107788" y="27011339"/>
            <a:ext cx="15805908" cy="923330"/>
          </a:xfrm>
          <a:prstGeom prst="rect">
            <a:avLst/>
          </a:prstGeom>
          <a:noFill/>
        </p:spPr>
        <p:txBody>
          <a:bodyPr wrap="square" rtlCol="0">
            <a:spAutoFit/>
          </a:bodyPr>
          <a:lstStyle/>
          <a:p>
            <a:pPr algn="ctr"/>
            <a:r>
              <a:rPr lang="en-US" sz="5400" b="1" dirty="0">
                <a:solidFill>
                  <a:schemeClr val="bg1"/>
                </a:solidFill>
              </a:rPr>
              <a:t>CONCLUSION</a:t>
            </a:r>
          </a:p>
        </p:txBody>
      </p:sp>
      <p:sp>
        <p:nvSpPr>
          <p:cNvPr id="96" name="TextBox 95"/>
          <p:cNvSpPr txBox="1"/>
          <p:nvPr/>
        </p:nvSpPr>
        <p:spPr>
          <a:xfrm>
            <a:off x="20155262" y="27852820"/>
            <a:ext cx="17094505" cy="2554545"/>
          </a:xfrm>
          <a:prstGeom prst="rect">
            <a:avLst/>
          </a:prstGeom>
          <a:noFill/>
        </p:spPr>
        <p:txBody>
          <a:bodyPr wrap="square" rtlCol="0">
            <a:spAutoFit/>
          </a:bodyPr>
          <a:lstStyle/>
          <a:p>
            <a:pPr algn="just"/>
            <a:endParaRPr lang="en-US" sz="4000" dirty="0">
              <a:solidFill>
                <a:schemeClr val="accent2">
                  <a:lumMod val="50000"/>
                </a:schemeClr>
              </a:solidFill>
            </a:endParaRPr>
          </a:p>
          <a:p>
            <a:pPr marL="571500" indent="-571500" algn="just">
              <a:buFont typeface="Wingdings" panose="05000000000000000000" pitchFamily="2" charset="2"/>
              <a:buChar char="Ø"/>
            </a:pPr>
            <a:r>
              <a:rPr lang="en-US" sz="4000" dirty="0">
                <a:solidFill>
                  <a:schemeClr val="accent2">
                    <a:lumMod val="50000"/>
                  </a:schemeClr>
                </a:solidFill>
              </a:rPr>
              <a:t>Currently, we accurately display temperature, humidity, and PPM levels. </a:t>
            </a:r>
          </a:p>
          <a:p>
            <a:pPr marL="571500" indent="-571500" algn="just">
              <a:buFont typeface="Wingdings" panose="05000000000000000000" pitchFamily="2" charset="2"/>
              <a:buChar char="Ø"/>
            </a:pPr>
            <a:r>
              <a:rPr lang="en-US" sz="4000" dirty="0">
                <a:solidFill>
                  <a:schemeClr val="accent2">
                    <a:lumMod val="50000"/>
                  </a:schemeClr>
                </a:solidFill>
              </a:rPr>
              <a:t>Future work includes developing a more advanced storage system and conducting comprehensive measurements of various characteristics.</a:t>
            </a:r>
          </a:p>
        </p:txBody>
      </p:sp>
      <p:sp>
        <p:nvSpPr>
          <p:cNvPr id="9" name="TextBox 8">
            <a:extLst>
              <a:ext uri="{FF2B5EF4-FFF2-40B4-BE49-F238E27FC236}">
                <a16:creationId xmlns:a16="http://schemas.microsoft.com/office/drawing/2014/main" id="{128806D5-C885-C987-1EAB-964F9B66446E}"/>
              </a:ext>
            </a:extLst>
          </p:cNvPr>
          <p:cNvSpPr txBox="1"/>
          <p:nvPr/>
        </p:nvSpPr>
        <p:spPr>
          <a:xfrm>
            <a:off x="12127832" y="28203207"/>
            <a:ext cx="6559884" cy="3416320"/>
          </a:xfrm>
          <a:prstGeom prst="rect">
            <a:avLst/>
          </a:prstGeom>
          <a:noFill/>
        </p:spPr>
        <p:txBody>
          <a:bodyPr wrap="square" rtlCol="0">
            <a:spAutoFit/>
          </a:bodyPr>
          <a:lstStyle/>
          <a:p>
            <a:r>
              <a:rPr lang="en-US" sz="4000" dirty="0">
                <a:solidFill>
                  <a:schemeClr val="accent2">
                    <a:lumMod val="50000"/>
                  </a:schemeClr>
                </a:solidFill>
              </a:rPr>
              <a:t>IoT Devices: </a:t>
            </a:r>
          </a:p>
          <a:p>
            <a:pPr marL="685800" indent="-685800">
              <a:buFont typeface="Arial" panose="020B0604020202020204" pitchFamily="34" charset="0"/>
              <a:buChar char="•"/>
            </a:pPr>
            <a:r>
              <a:rPr lang="en-US" sz="4000" dirty="0">
                <a:solidFill>
                  <a:schemeClr val="accent2">
                    <a:lumMod val="50000"/>
                  </a:schemeClr>
                </a:solidFill>
              </a:rPr>
              <a:t>ESP 32</a:t>
            </a:r>
          </a:p>
          <a:p>
            <a:pPr marL="685800" indent="-685800">
              <a:buFont typeface="Arial" panose="020B0604020202020204" pitchFamily="34" charset="0"/>
              <a:buChar char="•"/>
            </a:pPr>
            <a:r>
              <a:rPr lang="en-US" sz="4000" dirty="0">
                <a:solidFill>
                  <a:schemeClr val="accent2">
                    <a:lumMod val="50000"/>
                  </a:schemeClr>
                </a:solidFill>
              </a:rPr>
              <a:t>Particle Sensor </a:t>
            </a:r>
          </a:p>
          <a:p>
            <a:pPr marL="685800" indent="-685800">
              <a:buFont typeface="Arial" panose="020B0604020202020204" pitchFamily="34" charset="0"/>
              <a:buChar char="•"/>
            </a:pPr>
            <a:r>
              <a:rPr lang="en-US" sz="4000" dirty="0">
                <a:solidFill>
                  <a:schemeClr val="accent2">
                    <a:lumMod val="50000"/>
                  </a:schemeClr>
                </a:solidFill>
              </a:rPr>
              <a:t>Temperature, humidity and Particle sensor</a:t>
            </a:r>
          </a:p>
          <a:p>
            <a:endParaRPr lang="en-US" sz="1600" dirty="0"/>
          </a:p>
        </p:txBody>
      </p:sp>
      <p:sp>
        <p:nvSpPr>
          <p:cNvPr id="12" name="TextBox 11">
            <a:extLst>
              <a:ext uri="{FF2B5EF4-FFF2-40B4-BE49-F238E27FC236}">
                <a16:creationId xmlns:a16="http://schemas.microsoft.com/office/drawing/2014/main" id="{0B1DA02C-591A-2803-C315-59799292B76E}"/>
              </a:ext>
            </a:extLst>
          </p:cNvPr>
          <p:cNvSpPr txBox="1"/>
          <p:nvPr/>
        </p:nvSpPr>
        <p:spPr>
          <a:xfrm>
            <a:off x="20410861" y="9263173"/>
            <a:ext cx="17079539" cy="7478970"/>
          </a:xfrm>
          <a:prstGeom prst="rect">
            <a:avLst/>
          </a:prstGeom>
          <a:noFill/>
        </p:spPr>
        <p:txBody>
          <a:bodyPr wrap="square" rtlCol="0">
            <a:spAutoFit/>
          </a:bodyPr>
          <a:lstStyle/>
          <a:p>
            <a:pPr marL="571500" indent="-571500" algn="just">
              <a:buFont typeface="Wingdings" panose="05000000000000000000" pitchFamily="2" charset="2"/>
              <a:buChar char="Ø"/>
            </a:pPr>
            <a:r>
              <a:rPr lang="en-US" sz="4000" dirty="0">
                <a:solidFill>
                  <a:schemeClr val="accent2">
                    <a:lumMod val="50000"/>
                  </a:schemeClr>
                </a:solidFill>
              </a:rPr>
              <a:t>The ESP32 serves as the main sensor and establishes a Wi-Fi connection upon power-up.</a:t>
            </a:r>
          </a:p>
          <a:p>
            <a:pPr marL="571500" indent="-571500" algn="just">
              <a:buFont typeface="Wingdings" panose="05000000000000000000" pitchFamily="2" charset="2"/>
              <a:buChar char="Ø"/>
            </a:pPr>
            <a:r>
              <a:rPr lang="en-US" sz="4000" dirty="0">
                <a:solidFill>
                  <a:schemeClr val="accent2">
                    <a:lumMod val="50000"/>
                  </a:schemeClr>
                </a:solidFill>
              </a:rPr>
              <a:t>Once connected to Wi-Fi, it connects to the MQTT broker.</a:t>
            </a:r>
          </a:p>
          <a:p>
            <a:pPr marL="571500" indent="-571500" algn="just">
              <a:buFont typeface="Wingdings" panose="05000000000000000000" pitchFamily="2" charset="2"/>
              <a:buChar char="Ø"/>
            </a:pPr>
            <a:r>
              <a:rPr lang="en-US" sz="4000" dirty="0">
                <a:solidFill>
                  <a:schemeClr val="accent2">
                    <a:lumMod val="50000"/>
                  </a:schemeClr>
                </a:solidFill>
              </a:rPr>
              <a:t>Functioning as a publisher, the ESP32 reads data from humidity and particle sensors.</a:t>
            </a:r>
          </a:p>
          <a:p>
            <a:pPr marL="571500" indent="-571500" algn="just">
              <a:buFont typeface="Wingdings" panose="05000000000000000000" pitchFamily="2" charset="2"/>
              <a:buChar char="Ø"/>
            </a:pPr>
            <a:r>
              <a:rPr lang="en-US" sz="4000" dirty="0">
                <a:solidFill>
                  <a:schemeClr val="accent2">
                    <a:lumMod val="50000"/>
                  </a:schemeClr>
                </a:solidFill>
              </a:rPr>
              <a:t>If the data is valid, the ESP32 publishes it to the MQTT broker.</a:t>
            </a:r>
          </a:p>
          <a:p>
            <a:pPr marL="571500" indent="-571500" algn="just">
              <a:buFont typeface="Wingdings" panose="05000000000000000000" pitchFamily="2" charset="2"/>
              <a:buChar char="Ø"/>
            </a:pPr>
            <a:r>
              <a:rPr lang="en-US" sz="4000" dirty="0">
                <a:solidFill>
                  <a:schemeClr val="accent2">
                    <a:lumMod val="50000"/>
                  </a:schemeClr>
                </a:solidFill>
              </a:rPr>
              <a:t>Simultaneously, a React-based webpage acts as a subscriber, receiving the published data.</a:t>
            </a:r>
          </a:p>
          <a:p>
            <a:pPr marL="571500" indent="-571500" algn="just">
              <a:buFont typeface="Wingdings" panose="05000000000000000000" pitchFamily="2" charset="2"/>
              <a:buChar char="Ø"/>
            </a:pPr>
            <a:r>
              <a:rPr lang="en-US" sz="4000" dirty="0">
                <a:solidFill>
                  <a:schemeClr val="accent2">
                    <a:lumMod val="50000"/>
                  </a:schemeClr>
                </a:solidFill>
              </a:rPr>
              <a:t>Upon receiving data, the React app validates it.</a:t>
            </a:r>
          </a:p>
          <a:p>
            <a:pPr marL="571500" indent="-571500" algn="just">
              <a:buFont typeface="Wingdings" panose="05000000000000000000" pitchFamily="2" charset="2"/>
              <a:buChar char="Ø"/>
            </a:pPr>
            <a:r>
              <a:rPr lang="en-US" sz="4000" dirty="0">
                <a:solidFill>
                  <a:schemeClr val="accent2">
                    <a:lumMod val="50000"/>
                  </a:schemeClr>
                </a:solidFill>
              </a:rPr>
              <a:t>Validated data is then displayed on the webpage, showing sensor readings.</a:t>
            </a:r>
          </a:p>
          <a:p>
            <a:pPr marL="571500" indent="-571500" algn="just">
              <a:buFont typeface="Wingdings" panose="05000000000000000000" pitchFamily="2" charset="2"/>
              <a:buChar char="Ø"/>
            </a:pPr>
            <a:r>
              <a:rPr lang="en-US" sz="4000" dirty="0">
                <a:solidFill>
                  <a:schemeClr val="accent2">
                    <a:lumMod val="50000"/>
                  </a:schemeClr>
                </a:solidFill>
              </a:rPr>
              <a:t>The webpage dynamically updates with each reception of new data from the ESP32.</a:t>
            </a:r>
          </a:p>
        </p:txBody>
      </p:sp>
      <p:pic>
        <p:nvPicPr>
          <p:cNvPr id="13" name="Picture 12" descr="A screenshot of a computer&#10;&#10;Description automatically generated">
            <a:extLst>
              <a:ext uri="{FF2B5EF4-FFF2-40B4-BE49-F238E27FC236}">
                <a16:creationId xmlns:a16="http://schemas.microsoft.com/office/drawing/2014/main" id="{3A28CE21-6AE6-12B2-D982-2C099950FC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62350" y="27652984"/>
            <a:ext cx="10356512" cy="5825538"/>
          </a:xfrm>
          <a:prstGeom prst="rect">
            <a:avLst/>
          </a:prstGeom>
        </p:spPr>
      </p:pic>
      <p:graphicFrame>
        <p:nvGraphicFramePr>
          <p:cNvPr id="15" name="Object 14">
            <a:extLst>
              <a:ext uri="{FF2B5EF4-FFF2-40B4-BE49-F238E27FC236}">
                <a16:creationId xmlns:a16="http://schemas.microsoft.com/office/drawing/2014/main" id="{E02E5981-7222-AC35-3F43-3F1EEFA6390E}"/>
              </a:ext>
            </a:extLst>
          </p:cNvPr>
          <p:cNvGraphicFramePr>
            <a:graphicFrameLocks noChangeAspect="1"/>
          </p:cNvGraphicFramePr>
          <p:nvPr>
            <p:extLst>
              <p:ext uri="{D42A27DB-BD31-4B8C-83A1-F6EECF244321}">
                <p14:modId xmlns:p14="http://schemas.microsoft.com/office/powerpoint/2010/main" val="123774889"/>
              </p:ext>
            </p:extLst>
          </p:nvPr>
        </p:nvGraphicFramePr>
        <p:xfrm>
          <a:off x="92075" y="92075"/>
          <a:ext cx="746125" cy="517525"/>
        </p:xfrm>
        <a:graphic>
          <a:graphicData uri="http://schemas.openxmlformats.org/presentationml/2006/ole">
            <mc:AlternateContent xmlns:mc="http://schemas.openxmlformats.org/markup-compatibility/2006">
              <mc:Choice xmlns:v="urn:schemas-microsoft-com:vml" Requires="v">
                <p:oleObj name="Packager Shell Object" showAsIcon="1" r:id="rId7" imgW="746831" imgH="517956" progId="Package">
                  <p:embed/>
                </p:oleObj>
              </mc:Choice>
              <mc:Fallback>
                <p:oleObj name="Packager Shell Object" showAsIcon="1" r:id="rId7" imgW="746831" imgH="517956" progId="Package">
                  <p:embed/>
                  <p:pic>
                    <p:nvPicPr>
                      <p:cNvPr id="0" name=""/>
                      <p:cNvPicPr/>
                      <p:nvPr/>
                    </p:nvPicPr>
                    <p:blipFill>
                      <a:blip r:embed="rId8"/>
                      <a:stretch>
                        <a:fillRect/>
                      </a:stretch>
                    </p:blipFill>
                    <p:spPr>
                      <a:xfrm>
                        <a:off x="92075" y="92075"/>
                        <a:ext cx="746125" cy="517525"/>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CE31629A-005E-549D-29B8-D9816BC7CB66}"/>
              </a:ext>
            </a:extLst>
          </p:cNvPr>
          <p:cNvGraphicFramePr>
            <a:graphicFrameLocks noChangeAspect="1"/>
          </p:cNvGraphicFramePr>
          <p:nvPr>
            <p:extLst>
              <p:ext uri="{D42A27DB-BD31-4B8C-83A1-F6EECF244321}">
                <p14:modId xmlns:p14="http://schemas.microsoft.com/office/powerpoint/2010/main" val="2545621811"/>
              </p:ext>
            </p:extLst>
          </p:nvPr>
        </p:nvGraphicFramePr>
        <p:xfrm>
          <a:off x="92075" y="92075"/>
          <a:ext cx="746125" cy="517525"/>
        </p:xfrm>
        <a:graphic>
          <a:graphicData uri="http://schemas.openxmlformats.org/presentationml/2006/ole">
            <mc:AlternateContent xmlns:mc="http://schemas.openxmlformats.org/markup-compatibility/2006">
              <mc:Choice xmlns:v="urn:schemas-microsoft-com:vml" Requires="v">
                <p:oleObj name="Packager Shell Object" showAsIcon="1" r:id="rId9" imgW="746831" imgH="517956" progId="Package">
                  <p:embed/>
                </p:oleObj>
              </mc:Choice>
              <mc:Fallback>
                <p:oleObj name="Packager Shell Object" showAsIcon="1" r:id="rId9" imgW="746831" imgH="517956" progId="Package">
                  <p:embed/>
                  <p:pic>
                    <p:nvPicPr>
                      <p:cNvPr id="0" name=""/>
                      <p:cNvPicPr/>
                      <p:nvPr/>
                    </p:nvPicPr>
                    <p:blipFill>
                      <a:blip r:embed="rId8"/>
                      <a:stretch>
                        <a:fillRect/>
                      </a:stretch>
                    </p:blipFill>
                    <p:spPr>
                      <a:xfrm>
                        <a:off x="92075" y="92075"/>
                        <a:ext cx="746125" cy="517525"/>
                      </a:xfrm>
                      <a:prstGeom prst="rect">
                        <a:avLst/>
                      </a:prstGeom>
                    </p:spPr>
                  </p:pic>
                </p:oleObj>
              </mc:Fallback>
            </mc:AlternateContent>
          </a:graphicData>
        </a:graphic>
      </p:graphicFrame>
      <p:pic>
        <p:nvPicPr>
          <p:cNvPr id="31" name="Picture 30" descr="A diagram of a bug&#10;&#10;Description automatically generated">
            <a:extLst>
              <a:ext uri="{FF2B5EF4-FFF2-40B4-BE49-F238E27FC236}">
                <a16:creationId xmlns:a16="http://schemas.microsoft.com/office/drawing/2014/main" id="{1348DD39-9BA2-2F8F-221F-C02AF5C752A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58598" y="16853866"/>
            <a:ext cx="17068861" cy="9458913"/>
          </a:xfrm>
          <a:prstGeom prst="rect">
            <a:avLst/>
          </a:prstGeom>
        </p:spPr>
      </p:pic>
    </p:spTree>
    <p:extLst>
      <p:ext uri="{BB962C8B-B14F-4D97-AF65-F5344CB8AC3E}">
        <p14:creationId xmlns:p14="http://schemas.microsoft.com/office/powerpoint/2010/main" val="42493822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921</TotalTime>
  <Words>496</Words>
  <Application>Microsoft Office PowerPoint</Application>
  <PresentationFormat>Custom</PresentationFormat>
  <Paragraphs>41</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Wingdings</vt:lpstr>
      <vt:lpstr>Office Theme</vt:lpstr>
      <vt:lpstr>Package</vt:lpstr>
      <vt:lpstr>PowerPoint Presentation</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 Johnson Hall</dc:creator>
  <cp:lastModifiedBy>pradeep reddy</cp:lastModifiedBy>
  <cp:revision>37</cp:revision>
  <dcterms:created xsi:type="dcterms:W3CDTF">2019-12-04T18:23:18Z</dcterms:created>
  <dcterms:modified xsi:type="dcterms:W3CDTF">2024-05-07T03:07:10Z</dcterms:modified>
</cp:coreProperties>
</file>