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0DAE7-AC1E-4683-9131-45F009E65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2E4AA-3F7C-49B3-8B33-09252255E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911D2-81DD-44FA-99AC-74822471A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BC0B-7DD7-4746-9C07-E7B4A8EE3D8A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44D43-2236-4FF3-A023-EA1BC770F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08B7B-D59F-4841-AF9E-8AFFFE31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8D98-0C85-40BA-BB67-BA0A41591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448A7-19C2-485C-8270-15DE83335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A1178-36CE-443A-936D-AEBDCB9F3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917D0-5E18-4010-8796-DFAC4B0D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BC0B-7DD7-4746-9C07-E7B4A8EE3D8A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59988-0774-40FC-B156-6F51D7D9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E53C0-3E18-439F-AA50-BE065443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8D98-0C85-40BA-BB67-BA0A41591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12DCDA-4B2B-41EE-8F5A-F4A26E139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D20C6-A679-4F0F-8678-19C89B58E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2E400-E8B2-4DB9-A7F1-59202312A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BC0B-7DD7-4746-9C07-E7B4A8EE3D8A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AE6AC-376E-4A49-A730-8A4A0310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0D892-6B25-408F-B309-6B5F922C6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8D98-0C85-40BA-BB67-BA0A41591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6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D7C8-FDD8-4E88-9861-AF681DD2B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AC9FA-B129-4E3F-A27D-B6DD57291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50736-93ED-4ED3-AA9A-B983D5DC3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BC0B-7DD7-4746-9C07-E7B4A8EE3D8A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8E08F-AFCB-4CDC-ACA0-822E742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83A97-96B2-4F42-84F0-CC3D5E1D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8D98-0C85-40BA-BB67-BA0A41591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6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87698-0E50-4753-B140-1A48C3C25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CED00-AA1B-4C7E-8206-49305069B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F1C09-C33F-46A3-9977-BB13ABF88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BC0B-7DD7-4746-9C07-E7B4A8EE3D8A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23D0E-844E-4731-B65C-1389F8F6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61D49-77B5-4907-9DDB-BCC868B80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8D98-0C85-40BA-BB67-BA0A41591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6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E5C73-8D9D-4759-9668-DE0D8956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CA467-47CF-4803-BD77-DA48A0488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631EF-04A7-4BFF-A7A4-2BE72C916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D1E70-9FB5-4B69-ACCA-C71D9FBAF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BC0B-7DD7-4746-9C07-E7B4A8EE3D8A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6281C-04FF-4340-93D9-452301C1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5C11B-3925-45E0-B832-F64807E2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8D98-0C85-40BA-BB67-BA0A41591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30FB5-CF8C-4EBE-9CEA-13F4C374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C2275-6478-4DF9-B28A-C51FC58A8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728F6-B717-45D8-B2B8-982C8148B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D740E4-C36A-4BB6-A0AD-925097FEC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0FAF2D-4025-4AD0-9A27-B156C9F4F7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904638-A938-4307-AB0B-40DCEB06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BC0B-7DD7-4746-9C07-E7B4A8EE3D8A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677593-E94E-4DD1-B880-FCE6C3216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47A12A-FB93-404A-ADFD-9C822896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8D98-0C85-40BA-BB67-BA0A41591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0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0329-3E42-43DA-9856-2BFD9E8B6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7C5CD9-8678-44D8-8FA3-A42CBD83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BC0B-7DD7-4746-9C07-E7B4A8EE3D8A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194609-8307-4663-A0AB-F78601B7C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B0FC5-ACF3-4869-B20A-733C6F0FA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8D98-0C85-40BA-BB67-BA0A41591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0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7CAD63-538C-4C4F-8967-565A60D91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BC0B-7DD7-4746-9C07-E7B4A8EE3D8A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E518F-D24D-4D2D-841B-E57D4CE63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ECBB9-5B84-4FAC-929B-4CF491E9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8D98-0C85-40BA-BB67-BA0A41591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0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E2671-CED6-47D9-B466-9D73EE979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859CC-B365-49C6-B7A4-0FD702DE7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04704-BE1D-453F-883D-0260D4491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886AC-EDB9-42E7-BE39-E7E88C8F0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BC0B-7DD7-4746-9C07-E7B4A8EE3D8A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C9441-CFCF-4A51-83A2-BAFB71BA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0377F-84CD-4B52-93C8-02F6FEA36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8D98-0C85-40BA-BB67-BA0A41591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0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B2F97-6D34-4875-BF47-A03F91C89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FEF5F6-6BD3-42C7-BBBF-85DDA1BEF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41385-2997-4AA9-9E1F-C72FA27E1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85616-D1FE-455E-A3CC-8E37A1395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BC0B-7DD7-4746-9C07-E7B4A8EE3D8A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EEB7A-2210-4382-96CA-D15210B2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CAA63-2008-4771-9BC4-C2BFB29C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8D98-0C85-40BA-BB67-BA0A41591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4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F31B12-C33C-427D-B8FD-31117C15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2C653-EDE6-4011-8E92-96B99AD7A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B0510-2B0B-4AC6-8E25-FFBB04BCF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CBC0B-7DD7-4746-9C07-E7B4A8EE3D8A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30823-B0CF-4C4C-9D0E-377853865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3A112-5CF7-4947-8BC0-8A566C65B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88D98-0C85-40BA-BB67-BA0A41591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8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daloudcorner.com/" TargetMode="External"/><Relationship Id="rId2" Type="http://schemas.openxmlformats.org/officeDocument/2006/relationships/hyperlink" Target="http://www.exceptionnotfound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readaloudcorner.com/" TargetMode="External"/><Relationship Id="rId2" Type="http://schemas.openxmlformats.org/officeDocument/2006/relationships/hyperlink" Target="https://www.exceptionnotfound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ExceptionFound" TargetMode="External"/><Relationship Id="rId5" Type="http://schemas.openxmlformats.org/officeDocument/2006/relationships/hyperlink" Target="https://github.com/exceptionnotfound/DesignPatterns" TargetMode="External"/><Relationship Id="rId4" Type="http://schemas.openxmlformats.org/officeDocument/2006/relationships/hyperlink" Target="http://exceptionnotfound.net/introducing-the-daily-design-pattern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FF0A9-B777-48E2-BB88-7B92FBEF35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Design Patterns</a:t>
            </a:r>
            <a:b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with C# (and Food!)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BFD31-E808-458E-A57B-8A0978FE7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57976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Matthew Jones</a:t>
            </a:r>
          </a:p>
        </p:txBody>
      </p:sp>
    </p:spTree>
    <p:extLst>
      <p:ext uri="{BB962C8B-B14F-4D97-AF65-F5344CB8AC3E}">
        <p14:creationId xmlns:p14="http://schemas.microsoft.com/office/powerpoint/2010/main" val="2820909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C9E40-7138-4FD1-8FC7-335C90735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Behavioral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1A8A0-F6D9-41BC-AAF3-46237DA2F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12" y="1690688"/>
            <a:ext cx="4161639" cy="4324218"/>
          </a:xfrm>
        </p:spPr>
        <p:txBody>
          <a:bodyPr>
            <a:no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Concerned with the assignment of responsibilities to objects and classes.</a:t>
            </a:r>
            <a:endParaRPr lang="en-US" sz="4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https://lh6.googleusercontent.com/nXNXUBRvVVPg1wAY9j3MObJ9ZIWrgtHtMSqqFgoa-30s4VwfYVQwUcaA1DCgMer3s9l1BI5Dzi0CBM5xOs_PKERRIWj3l36bht0S14DXdWAITwkPbEmz9gkpTvcNyGamUkfIXvtnQns">
            <a:extLst>
              <a:ext uri="{FF2B5EF4-FFF2-40B4-BE49-F238E27FC236}">
                <a16:creationId xmlns:a16="http://schemas.microsoft.com/office/drawing/2014/main" id="{BA63913A-69CF-4E66-B47A-EA873D7AA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384" y="1609668"/>
            <a:ext cx="7290033" cy="486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617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5457-E381-4AA8-93A6-5E487DA6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GoF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Patterns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22676-74FD-468B-93AA-04152F510E8F}"/>
              </a:ext>
            </a:extLst>
          </p:cNvPr>
          <p:cNvSpPr txBox="1"/>
          <p:nvPr/>
        </p:nvSpPr>
        <p:spPr>
          <a:xfrm>
            <a:off x="9638950" y="365125"/>
            <a:ext cx="23992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6973C2-2875-4CB3-B91F-2114A96E88E8}"/>
              </a:ext>
            </a:extLst>
          </p:cNvPr>
          <p:cNvSpPr txBox="1"/>
          <p:nvPr/>
        </p:nvSpPr>
        <p:spPr>
          <a:xfrm>
            <a:off x="219511" y="365125"/>
            <a:ext cx="23992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Bridge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35623-3009-4478-B733-8B8FB225B000}"/>
              </a:ext>
            </a:extLst>
          </p:cNvPr>
          <p:cNvSpPr txBox="1"/>
          <p:nvPr/>
        </p:nvSpPr>
        <p:spPr>
          <a:xfrm>
            <a:off x="594920" y="1237400"/>
            <a:ext cx="31696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 Factory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6EDD7E-2944-4AD6-9CD5-4C13CCE383B1}"/>
              </a:ext>
            </a:extLst>
          </p:cNvPr>
          <p:cNvSpPr txBox="1"/>
          <p:nvPr/>
        </p:nvSpPr>
        <p:spPr>
          <a:xfrm>
            <a:off x="1110842" y="2163447"/>
            <a:ext cx="11541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4B82DA-E87A-4D48-8A6E-F7297964D9D7}"/>
              </a:ext>
            </a:extLst>
          </p:cNvPr>
          <p:cNvSpPr txBox="1"/>
          <p:nvPr/>
        </p:nvSpPr>
        <p:spPr>
          <a:xfrm>
            <a:off x="3930240" y="2565863"/>
            <a:ext cx="31514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 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496B83-08FA-49A9-8F61-6552946F3783}"/>
              </a:ext>
            </a:extLst>
          </p:cNvPr>
          <p:cNvSpPr txBox="1"/>
          <p:nvPr/>
        </p:nvSpPr>
        <p:spPr>
          <a:xfrm>
            <a:off x="5906196" y="1519071"/>
            <a:ext cx="21280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Composite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8D67AA-E400-4FE5-BDD7-39E6EA680F8C}"/>
              </a:ext>
            </a:extLst>
          </p:cNvPr>
          <p:cNvSpPr txBox="1"/>
          <p:nvPr/>
        </p:nvSpPr>
        <p:spPr>
          <a:xfrm>
            <a:off x="6708395" y="3380046"/>
            <a:ext cx="19602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56AAC1-F0A9-4762-9DCD-586A344D7E46}"/>
              </a:ext>
            </a:extLst>
          </p:cNvPr>
          <p:cNvSpPr txBox="1"/>
          <p:nvPr/>
        </p:nvSpPr>
        <p:spPr>
          <a:xfrm>
            <a:off x="8246377" y="2243117"/>
            <a:ext cx="13925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Proxy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85A3E7-404C-4864-855A-0252757B5BEF}"/>
              </a:ext>
            </a:extLst>
          </p:cNvPr>
          <p:cNvSpPr txBox="1"/>
          <p:nvPr/>
        </p:nvSpPr>
        <p:spPr>
          <a:xfrm>
            <a:off x="355132" y="3194747"/>
            <a:ext cx="43594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Chain of Responsibility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AA4A85-C42C-47FC-9F55-752A41622253}"/>
              </a:ext>
            </a:extLst>
          </p:cNvPr>
          <p:cNvSpPr txBox="1"/>
          <p:nvPr/>
        </p:nvSpPr>
        <p:spPr>
          <a:xfrm>
            <a:off x="4441967" y="4040457"/>
            <a:ext cx="21280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Façade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2EBC45-E460-4654-8CBC-7E765A1AADA3}"/>
              </a:ext>
            </a:extLst>
          </p:cNvPr>
          <p:cNvSpPr txBox="1"/>
          <p:nvPr/>
        </p:nvSpPr>
        <p:spPr>
          <a:xfrm>
            <a:off x="9578128" y="3484868"/>
            <a:ext cx="19602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Memento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12532E-3C90-4D5F-A45E-D68C04B40B36}"/>
              </a:ext>
            </a:extLst>
          </p:cNvPr>
          <p:cNvSpPr txBox="1"/>
          <p:nvPr/>
        </p:nvSpPr>
        <p:spPr>
          <a:xfrm>
            <a:off x="7433340" y="4458978"/>
            <a:ext cx="19602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Decorator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D67DB2-870C-49F6-B8DB-B6B516B2D5F7}"/>
              </a:ext>
            </a:extLst>
          </p:cNvPr>
          <p:cNvSpPr txBox="1"/>
          <p:nvPr/>
        </p:nvSpPr>
        <p:spPr>
          <a:xfrm>
            <a:off x="1199626" y="4144808"/>
            <a:ext cx="19602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10AE42-6A91-49EF-A17F-B47CB50A364A}"/>
              </a:ext>
            </a:extLst>
          </p:cNvPr>
          <p:cNvSpPr txBox="1"/>
          <p:nvPr/>
        </p:nvSpPr>
        <p:spPr>
          <a:xfrm>
            <a:off x="130727" y="5143686"/>
            <a:ext cx="19602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C310DB-9311-4097-BD89-0C2914776C76}"/>
              </a:ext>
            </a:extLst>
          </p:cNvPr>
          <p:cNvSpPr txBox="1"/>
          <p:nvPr/>
        </p:nvSpPr>
        <p:spPr>
          <a:xfrm>
            <a:off x="3159856" y="1867346"/>
            <a:ext cx="19602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C4FF47-EBCB-4208-8355-999D06EF16B0}"/>
              </a:ext>
            </a:extLst>
          </p:cNvPr>
          <p:cNvSpPr txBox="1"/>
          <p:nvPr/>
        </p:nvSpPr>
        <p:spPr>
          <a:xfrm>
            <a:off x="9858461" y="1531053"/>
            <a:ext cx="19602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C1EC84-6170-4702-969C-9F7CA3D89699}"/>
              </a:ext>
            </a:extLst>
          </p:cNvPr>
          <p:cNvSpPr txBox="1"/>
          <p:nvPr/>
        </p:nvSpPr>
        <p:spPr>
          <a:xfrm>
            <a:off x="2754381" y="4837796"/>
            <a:ext cx="19602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99FB4D-7AA7-450C-8AF2-22F6B88215EE}"/>
              </a:ext>
            </a:extLst>
          </p:cNvPr>
          <p:cNvSpPr txBox="1"/>
          <p:nvPr/>
        </p:nvSpPr>
        <p:spPr>
          <a:xfrm>
            <a:off x="1199626" y="5739486"/>
            <a:ext cx="19602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3B4EE1-CA9E-480E-9161-A19E9D6B1602}"/>
              </a:ext>
            </a:extLst>
          </p:cNvPr>
          <p:cNvSpPr txBox="1"/>
          <p:nvPr/>
        </p:nvSpPr>
        <p:spPr>
          <a:xfrm>
            <a:off x="4172821" y="6259038"/>
            <a:ext cx="19602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Singleton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1D57D4-C21A-4E73-9DBA-0EB840ACE821}"/>
              </a:ext>
            </a:extLst>
          </p:cNvPr>
          <p:cNvSpPr txBox="1"/>
          <p:nvPr/>
        </p:nvSpPr>
        <p:spPr>
          <a:xfrm>
            <a:off x="5073940" y="5136329"/>
            <a:ext cx="19602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BE20DE-4CC4-4910-A7DE-35C1BB194471}"/>
              </a:ext>
            </a:extLst>
          </p:cNvPr>
          <p:cNvSpPr txBox="1"/>
          <p:nvPr/>
        </p:nvSpPr>
        <p:spPr>
          <a:xfrm>
            <a:off x="9279622" y="5142391"/>
            <a:ext cx="19602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Flyweight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1C7DC8-013F-4F37-992C-84F4DA84FBF6}"/>
              </a:ext>
            </a:extLst>
          </p:cNvPr>
          <p:cNvSpPr txBox="1"/>
          <p:nvPr/>
        </p:nvSpPr>
        <p:spPr>
          <a:xfrm>
            <a:off x="6797876" y="5814772"/>
            <a:ext cx="19602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2D4C66-5116-46B8-9A11-77ECCBD751D0}"/>
              </a:ext>
            </a:extLst>
          </p:cNvPr>
          <p:cNvSpPr txBox="1"/>
          <p:nvPr/>
        </p:nvSpPr>
        <p:spPr>
          <a:xfrm>
            <a:off x="8758106" y="6066657"/>
            <a:ext cx="33517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Factory Method</a:t>
            </a:r>
          </a:p>
        </p:txBody>
      </p:sp>
    </p:spTree>
    <p:extLst>
      <p:ext uri="{BB962C8B-B14F-4D97-AF65-F5344CB8AC3E}">
        <p14:creationId xmlns:p14="http://schemas.microsoft.com/office/powerpoint/2010/main" val="196134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11" grpId="0"/>
      <p:bldP spid="12" grpId="0"/>
      <p:bldP spid="14" grpId="0"/>
      <p:bldP spid="15" grpId="0"/>
      <p:bldP spid="16" grpId="0"/>
      <p:bldP spid="18" grpId="0"/>
      <p:bldP spid="20" grpId="0"/>
      <p:bldP spid="21" grpId="0"/>
      <p:bldP spid="22" grpId="0"/>
      <p:bldP spid="24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69505-1967-44C4-B8F8-C3A6F197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Our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AB5AC-3CC1-4E43-AE9B-AADE27ABD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971" y="1808847"/>
            <a:ext cx="349051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Creational: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Factory Method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Abstract Factory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Prototype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BAEE3B-2ED2-403A-B8AB-5596E71E2789}"/>
              </a:ext>
            </a:extLst>
          </p:cNvPr>
          <p:cNvSpPr txBox="1">
            <a:spLocks/>
          </p:cNvSpPr>
          <p:nvPr/>
        </p:nvSpPr>
        <p:spPr>
          <a:xfrm>
            <a:off x="4350740" y="1808847"/>
            <a:ext cx="34905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Structural: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Façade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Adapter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Composite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678AE4-6F17-48C3-A925-E4FCC7D0BC0F}"/>
              </a:ext>
            </a:extLst>
          </p:cNvPr>
          <p:cNvSpPr txBox="1">
            <a:spLocks/>
          </p:cNvSpPr>
          <p:nvPr/>
        </p:nvSpPr>
        <p:spPr>
          <a:xfrm>
            <a:off x="8163187" y="1808847"/>
            <a:ext cx="34905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Behavioral: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Observer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619391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4C4-5582-4C70-8F57-3548D76CD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35" y="2766218"/>
            <a:ext cx="11635529" cy="1325563"/>
          </a:xfrm>
        </p:spPr>
        <p:txBody>
          <a:bodyPr>
            <a:noAutofit/>
          </a:bodyPr>
          <a:lstStyle/>
          <a:p>
            <a:r>
              <a:rPr lang="en-US" sz="12400" dirty="0">
                <a:latin typeface="Arial" panose="020B0604020202020204" pitchFamily="34" charset="0"/>
                <a:cs typeface="Arial" panose="020B0604020202020204" pitchFamily="34" charset="0"/>
              </a:rPr>
              <a:t>Factory Method</a:t>
            </a:r>
          </a:p>
        </p:txBody>
      </p:sp>
    </p:spTree>
    <p:extLst>
      <p:ext uri="{BB962C8B-B14F-4D97-AF65-F5344CB8AC3E}">
        <p14:creationId xmlns:p14="http://schemas.microsoft.com/office/powerpoint/2010/main" val="3358062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5313E-F4C6-4FFD-9999-A0F72992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Factory Method -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F7929-4A3A-492E-A816-EF9CAF3AB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Defines an interface for creating an object.</a:t>
            </a:r>
          </a:p>
          <a:p>
            <a:pPr fontAlgn="base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Specifies </a:t>
            </a: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to create, not </a:t>
            </a: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to do so.</a:t>
            </a:r>
          </a:p>
          <a:p>
            <a:pPr lvl="1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left to subclasses.</a:t>
            </a:r>
          </a:p>
        </p:txBody>
      </p:sp>
    </p:spTree>
    <p:extLst>
      <p:ext uri="{BB962C8B-B14F-4D97-AF65-F5344CB8AC3E}">
        <p14:creationId xmlns:p14="http://schemas.microsoft.com/office/powerpoint/2010/main" val="4230421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53DD-60EB-4C2E-8551-07A7D6D7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Factory Method - Participants</a:t>
            </a:r>
          </a:p>
        </p:txBody>
      </p:sp>
      <p:pic>
        <p:nvPicPr>
          <p:cNvPr id="7170" name="Picture 2" descr="factory-method-uml.gif">
            <a:extLst>
              <a:ext uri="{FF2B5EF4-FFF2-40B4-BE49-F238E27FC236}">
                <a16:creationId xmlns:a16="http://schemas.microsoft.com/office/drawing/2014/main" id="{8EB26F05-111E-4D2E-B881-7A24D004D3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269" y="2288497"/>
            <a:ext cx="5782659" cy="228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C1E43F-BE0D-469F-8253-51D1E47A1A92}"/>
              </a:ext>
            </a:extLst>
          </p:cNvPr>
          <p:cNvSpPr txBox="1"/>
          <p:nvPr/>
        </p:nvSpPr>
        <p:spPr>
          <a:xfrm>
            <a:off x="5821960" y="5721292"/>
            <a:ext cx="613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UML Diagrams created by Do Factory (www.dofactory.com)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3D8EE0-7564-4D10-90EA-3EB3752F5C6B}"/>
              </a:ext>
            </a:extLst>
          </p:cNvPr>
          <p:cNvSpPr txBox="1">
            <a:spLocks/>
          </p:cNvSpPr>
          <p:nvPr/>
        </p:nvSpPr>
        <p:spPr>
          <a:xfrm>
            <a:off x="318083" y="1739286"/>
            <a:ext cx="51599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defines an interface for objects that the Factory Method will create.</a:t>
            </a:r>
          </a:p>
          <a:p>
            <a:pPr fontAlgn="base"/>
            <a:r>
              <a:rPr lang="en-US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ConcreteProduct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implements the Product interface.</a:t>
            </a:r>
          </a:p>
          <a:p>
            <a:pPr fontAlgn="base"/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Creator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declares the factory method and may specify a default implementation.</a:t>
            </a:r>
          </a:p>
          <a:p>
            <a:r>
              <a:rPr lang="en-US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ConcreteCreator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overrides the factory method to return an instance of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ConcreteProduct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421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B2EA9-B1C3-4812-AED6-E4B4B92C1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47956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Factory Method Demo</a:t>
            </a:r>
          </a:p>
        </p:txBody>
      </p:sp>
      <p:pic>
        <p:nvPicPr>
          <p:cNvPr id="8194" name="Picture 2" descr="vienna-sandwiches.jpg">
            <a:extLst>
              <a:ext uri="{FF2B5EF4-FFF2-40B4-BE49-F238E27FC236}">
                <a16:creationId xmlns:a16="http://schemas.microsoft.com/office/drawing/2014/main" id="{713D2F20-DCF8-414E-A4AE-C87E4673D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868" y="1027906"/>
            <a:ext cx="9753600" cy="57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895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0324-CB0B-4904-BFB5-EB27929BE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Factory Method -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175D1-3AC2-4EB6-A879-AB9AFF168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Allows for families of objects to define their own methods and implementations while still being related.</a:t>
            </a:r>
          </a:p>
        </p:txBody>
      </p:sp>
    </p:spTree>
    <p:extLst>
      <p:ext uri="{BB962C8B-B14F-4D97-AF65-F5344CB8AC3E}">
        <p14:creationId xmlns:p14="http://schemas.microsoft.com/office/powerpoint/2010/main" val="2116955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4C4-5582-4C70-8F57-3548D76CD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11" y="2766218"/>
            <a:ext cx="11923577" cy="1325563"/>
          </a:xfrm>
        </p:spPr>
        <p:txBody>
          <a:bodyPr>
            <a:noAutofit/>
          </a:bodyPr>
          <a:lstStyle/>
          <a:p>
            <a:pPr algn="ctr"/>
            <a:r>
              <a:rPr lang="en-US" sz="12400" dirty="0">
                <a:latin typeface="Arial" panose="020B0604020202020204" pitchFamily="34" charset="0"/>
                <a:cs typeface="Arial" panose="020B0604020202020204" pitchFamily="34" charset="0"/>
              </a:rPr>
              <a:t>Abstract Factory</a:t>
            </a:r>
          </a:p>
        </p:txBody>
      </p:sp>
    </p:spTree>
    <p:extLst>
      <p:ext uri="{BB962C8B-B14F-4D97-AF65-F5344CB8AC3E}">
        <p14:creationId xmlns:p14="http://schemas.microsoft.com/office/powerpoint/2010/main" val="1399920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5313E-F4C6-4FFD-9999-A0F72992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Abstract Factory -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F7929-4A3A-492E-A816-EF9CAF3AB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868" y="1808533"/>
            <a:ext cx="11246264" cy="4351338"/>
          </a:xfrm>
        </p:spPr>
        <p:txBody>
          <a:bodyPr>
            <a:normAutofit/>
          </a:bodyPr>
          <a:lstStyle/>
          <a:p>
            <a:pPr fontAlgn="base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Defines interfaces for creating multiple families of objects.</a:t>
            </a:r>
          </a:p>
          <a:p>
            <a:pPr fontAlgn="base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Does not specify exactly how the object is created.</a:t>
            </a:r>
          </a:p>
        </p:txBody>
      </p:sp>
    </p:spTree>
    <p:extLst>
      <p:ext uri="{BB962C8B-B14F-4D97-AF65-F5344CB8AC3E}">
        <p14:creationId xmlns:p14="http://schemas.microsoft.com/office/powerpoint/2010/main" val="2717005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402C6-9F23-42FD-B1E1-B116528E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9AAFD-F0F6-4247-B262-1FA64443A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3200" dirty="0">
                <a:solidFill>
                  <a:srgbClr val="32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 Software Developer for U-Haul International </a:t>
            </a:r>
          </a:p>
          <a:p>
            <a:pPr fontAlgn="base"/>
            <a:r>
              <a:rPr lang="en-US" sz="3200" dirty="0">
                <a:solidFill>
                  <a:srgbClr val="32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on the MS/.NET stack for 10+ years.</a:t>
            </a:r>
          </a:p>
          <a:p>
            <a:pPr fontAlgn="base"/>
            <a:r>
              <a:rPr lang="en-US" sz="3200" dirty="0">
                <a:solidFill>
                  <a:srgbClr val="32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 Blog: </a:t>
            </a:r>
            <a:r>
              <a:rPr lang="en-US" sz="3200" u="sng" dirty="0">
                <a:solidFill>
                  <a:srgbClr val="323232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www.exceptionnotfound.net</a:t>
            </a:r>
            <a:endParaRPr lang="en-US" sz="3200" dirty="0">
              <a:solidFill>
                <a:srgbClr val="3232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3200" dirty="0">
                <a:solidFill>
                  <a:srgbClr val="32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 Blog: </a:t>
            </a:r>
            <a:r>
              <a:rPr lang="en-US" sz="3200" u="sng" dirty="0">
                <a:solidFill>
                  <a:srgbClr val="323232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www.readaloudcorner.com</a:t>
            </a:r>
            <a:endParaRPr lang="en-US" sz="3200" dirty="0">
              <a:solidFill>
                <a:srgbClr val="3232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3200" dirty="0">
                <a:solidFill>
                  <a:srgbClr val="32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Twitter: @</a:t>
            </a:r>
            <a:r>
              <a:rPr lang="en-US" sz="3200" dirty="0" err="1">
                <a:solidFill>
                  <a:srgbClr val="32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ExceptionFound</a:t>
            </a:r>
            <a:endParaRPr lang="en-US" sz="3200" dirty="0">
              <a:solidFill>
                <a:srgbClr val="3232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3200" dirty="0">
                <a:solidFill>
                  <a:srgbClr val="32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SGOTI 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1026" name="Picture 2" descr="uhaul-logo.png">
            <a:extLst>
              <a:ext uri="{FF2B5EF4-FFF2-40B4-BE49-F238E27FC236}">
                <a16:creationId xmlns:a16="http://schemas.microsoft.com/office/drawing/2014/main" id="{EDD2A9EF-4648-4E85-ABA8-9723F06C2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50" y="424467"/>
            <a:ext cx="398145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803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53DD-60EB-4C2E-8551-07A7D6D7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Abstract Factory- Participants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3D8EE0-7564-4D10-90EA-3EB3752F5C6B}"/>
              </a:ext>
            </a:extLst>
          </p:cNvPr>
          <p:cNvSpPr txBox="1">
            <a:spLocks/>
          </p:cNvSpPr>
          <p:nvPr/>
        </p:nvSpPr>
        <p:spPr>
          <a:xfrm>
            <a:off x="318082" y="1739286"/>
            <a:ext cx="5777917" cy="4913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6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AbstractFactory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declares an interface for operations which will create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AbstractProducts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base"/>
            <a:r>
              <a:rPr lang="en-US" sz="26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ConcreteFactory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implements the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AbstractFactory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interface and creates a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ConcreteProduct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base"/>
            <a:r>
              <a:rPr lang="en-US" sz="26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AbstractProduct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declares an interface for a type of product.</a:t>
            </a:r>
          </a:p>
          <a:p>
            <a:pPr fontAlgn="base"/>
            <a:r>
              <a:rPr lang="en-US" sz="2600" b="1" u="sng" dirty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objects created by the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ConcreteFactory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600" b="1" u="sng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uses the abstract interfaces.</a:t>
            </a:r>
          </a:p>
        </p:txBody>
      </p:sp>
      <p:pic>
        <p:nvPicPr>
          <p:cNvPr id="9218" name="Picture 2" descr="abstract-factory-uml.gif">
            <a:extLst>
              <a:ext uri="{FF2B5EF4-FFF2-40B4-BE49-F238E27FC236}">
                <a16:creationId xmlns:a16="http://schemas.microsoft.com/office/drawing/2014/main" id="{C44579D4-DC37-4921-96E0-832894498C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303" y="1430340"/>
            <a:ext cx="5035854" cy="542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242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2CCEB-7AAE-4D94-8ED0-CBF5A301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Abstract Factory 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EF7207-7CD0-425F-BC7E-8746E119DA4E}"/>
              </a:ext>
            </a:extLst>
          </p:cNvPr>
          <p:cNvSpPr txBox="1"/>
          <p:nvPr/>
        </p:nvSpPr>
        <p:spPr>
          <a:xfrm>
            <a:off x="1090569" y="1413689"/>
            <a:ext cx="25166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u="sng" dirty="0">
                <a:latin typeface="Arial" panose="020B0604020202020204" pitchFamily="34" charset="0"/>
                <a:cs typeface="Arial" panose="020B0604020202020204" pitchFamily="34" charset="0"/>
              </a:rPr>
              <a:t>Sandwich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A3ABF0-1E70-4392-9F65-8FCB0648610F}"/>
              </a:ext>
            </a:extLst>
          </p:cNvPr>
          <p:cNvSpPr txBox="1"/>
          <p:nvPr/>
        </p:nvSpPr>
        <p:spPr>
          <a:xfrm>
            <a:off x="8398778" y="1413689"/>
            <a:ext cx="25166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u="sng" dirty="0">
                <a:latin typeface="Arial" panose="020B0604020202020204" pitchFamily="34" charset="0"/>
                <a:cs typeface="Arial" panose="020B0604020202020204" pitchFamily="34" charset="0"/>
              </a:rPr>
              <a:t>Dessert</a:t>
            </a:r>
          </a:p>
        </p:txBody>
      </p:sp>
      <p:pic>
        <p:nvPicPr>
          <p:cNvPr id="10243" name="Picture 3" descr="creme-brulee.jpg">
            <a:extLst>
              <a:ext uri="{FF2B5EF4-FFF2-40B4-BE49-F238E27FC236}">
                <a16:creationId xmlns:a16="http://schemas.microsoft.com/office/drawing/2014/main" id="{4DFEAC40-2053-4F37-A818-D6B5A069C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373" y="2152353"/>
            <a:ext cx="3065547" cy="229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blt-sandwich.jpg">
            <a:extLst>
              <a:ext uri="{FF2B5EF4-FFF2-40B4-BE49-F238E27FC236}">
                <a16:creationId xmlns:a16="http://schemas.microsoft.com/office/drawing/2014/main" id="{BB14FCB3-291C-4DDB-A8C0-5A3C74F7A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52353"/>
            <a:ext cx="3065547" cy="229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pbj-sandwich.jpg">
            <a:extLst>
              <a:ext uri="{FF2B5EF4-FFF2-40B4-BE49-F238E27FC236}">
                <a16:creationId xmlns:a16="http://schemas.microsoft.com/office/drawing/2014/main" id="{24671812-CC2F-419E-A7E9-2283F0B16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84167"/>
            <a:ext cx="3394745" cy="192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7" name="Picture 7" descr="ice-cream-sundae.jpg">
            <a:extLst>
              <a:ext uri="{FF2B5EF4-FFF2-40B4-BE49-F238E27FC236}">
                <a16:creationId xmlns:a16="http://schemas.microsoft.com/office/drawing/2014/main" id="{963CC652-446A-4205-A5A1-99FE14116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373" y="4553756"/>
            <a:ext cx="3073445" cy="205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7620E3-208A-4AC8-8FE3-8C1C8E7ABACE}"/>
              </a:ext>
            </a:extLst>
          </p:cNvPr>
          <p:cNvSpPr txBox="1"/>
          <p:nvPr/>
        </p:nvSpPr>
        <p:spPr>
          <a:xfrm>
            <a:off x="4435013" y="3435292"/>
            <a:ext cx="267189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Concrete Products</a:t>
            </a:r>
          </a:p>
        </p:txBody>
      </p:sp>
    </p:spTree>
    <p:extLst>
      <p:ext uri="{BB962C8B-B14F-4D97-AF65-F5344CB8AC3E}">
        <p14:creationId xmlns:p14="http://schemas.microsoft.com/office/powerpoint/2010/main" val="35644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A73D-B26E-4878-B586-1A514C459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Abstract Factory -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E36C2-C2BA-4DE1-9038-119970D41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Enables creation of different families of objects.</a:t>
            </a:r>
          </a:p>
          <a:p>
            <a:pPr fontAlgn="base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Factories are reusable.</a:t>
            </a:r>
          </a:p>
          <a:p>
            <a:pPr fontAlgn="base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Actual behaviors are defined by the concrete objects.</a:t>
            </a:r>
          </a:p>
          <a:p>
            <a:pPr marL="0" indent="0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48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4C4-5582-4C70-8F57-3548D76CD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11" y="2766218"/>
            <a:ext cx="11923577" cy="1325563"/>
          </a:xfrm>
        </p:spPr>
        <p:txBody>
          <a:bodyPr>
            <a:noAutofit/>
          </a:bodyPr>
          <a:lstStyle/>
          <a:p>
            <a:pPr algn="ctr"/>
            <a:r>
              <a:rPr lang="en-US" sz="12400" dirty="0">
                <a:latin typeface="Arial" panose="020B0604020202020204" pitchFamily="34" charset="0"/>
                <a:cs typeface="Arial" panose="020B0604020202020204" pitchFamily="34" charset="0"/>
              </a:rPr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3184580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5313E-F4C6-4FFD-9999-A0F72992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Prototype -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F7929-4A3A-492E-A816-EF9CAF3AB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868" y="1808533"/>
            <a:ext cx="11246264" cy="2075570"/>
          </a:xfrm>
        </p:spPr>
        <p:txBody>
          <a:bodyPr>
            <a:normAutofit/>
          </a:bodyPr>
          <a:lstStyle/>
          <a:p>
            <a:pPr fontAlgn="base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Create objects by cloning a prototypical instance.</a:t>
            </a:r>
          </a:p>
          <a:p>
            <a:pPr fontAlgn="base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Consumes less resources than creating new objects.</a:t>
            </a:r>
          </a:p>
        </p:txBody>
      </p:sp>
    </p:spTree>
    <p:extLst>
      <p:ext uri="{BB962C8B-B14F-4D97-AF65-F5344CB8AC3E}">
        <p14:creationId xmlns:p14="http://schemas.microsoft.com/office/powerpoint/2010/main" val="357020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53DD-60EB-4C2E-8551-07A7D6D7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Abstract Factory- Participants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3D8EE0-7564-4D10-90EA-3EB3752F5C6B}"/>
              </a:ext>
            </a:extLst>
          </p:cNvPr>
          <p:cNvSpPr txBox="1">
            <a:spLocks/>
          </p:cNvSpPr>
          <p:nvPr/>
        </p:nvSpPr>
        <p:spPr>
          <a:xfrm>
            <a:off x="653641" y="1781231"/>
            <a:ext cx="4941815" cy="4913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600" b="1" u="sng" dirty="0">
                <a:latin typeface="Arial" panose="020B0604020202020204" pitchFamily="34" charset="0"/>
                <a:cs typeface="Arial" panose="020B0604020202020204" pitchFamily="34" charset="0"/>
              </a:rPr>
              <a:t>Prototype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declares an interface for cloning itself.</a:t>
            </a:r>
          </a:p>
          <a:p>
            <a:pPr fontAlgn="base"/>
            <a:r>
              <a:rPr lang="en-US" sz="26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ConcretePrototype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objects implement the cloning operation.</a:t>
            </a:r>
          </a:p>
          <a:p>
            <a:r>
              <a:rPr lang="en-US" sz="2600" b="1" u="sng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creates a new object by asking the Prototype to clone itself.</a:t>
            </a:r>
          </a:p>
        </p:txBody>
      </p:sp>
      <p:pic>
        <p:nvPicPr>
          <p:cNvPr id="11266" name="Picture 2" descr="prototype-uml.gif">
            <a:extLst>
              <a:ext uri="{FF2B5EF4-FFF2-40B4-BE49-F238E27FC236}">
                <a16:creationId xmlns:a16="http://schemas.microsoft.com/office/drawing/2014/main" id="{D1DC99A6-7BBE-4B04-9163-9F7E6D8E0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121" y="1900098"/>
            <a:ext cx="5327266" cy="305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391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0A1A7-F4E8-4ABD-85E6-08B76721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Prototype Demo</a:t>
            </a:r>
          </a:p>
        </p:txBody>
      </p:sp>
      <p:pic>
        <p:nvPicPr>
          <p:cNvPr id="12290" name="Picture 2" descr="grilled-sandwiches.jpg">
            <a:extLst>
              <a:ext uri="{FF2B5EF4-FFF2-40B4-BE49-F238E27FC236}">
                <a16:creationId xmlns:a16="http://schemas.microsoft.com/office/drawing/2014/main" id="{DD654EA3-7BB3-49E5-B240-2D3828836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297" y="1631965"/>
            <a:ext cx="7661406" cy="510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705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A73D-B26E-4878-B586-1A514C459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Protoype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-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E36C2-C2BA-4DE1-9038-119970D41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Creates instances of objects by cloning a prototypical instance.</a:t>
            </a:r>
          </a:p>
          <a:p>
            <a:pPr fontAlgn="base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Used to create lots of similar objects.</a:t>
            </a:r>
          </a:p>
        </p:txBody>
      </p:sp>
    </p:spTree>
    <p:extLst>
      <p:ext uri="{BB962C8B-B14F-4D97-AF65-F5344CB8AC3E}">
        <p14:creationId xmlns:p14="http://schemas.microsoft.com/office/powerpoint/2010/main" val="2464899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4C4-5582-4C70-8F57-3548D76CD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11" y="2766218"/>
            <a:ext cx="11923577" cy="1325563"/>
          </a:xfrm>
        </p:spPr>
        <p:txBody>
          <a:bodyPr>
            <a:noAutofit/>
          </a:bodyPr>
          <a:lstStyle/>
          <a:p>
            <a:pPr algn="ctr"/>
            <a:r>
              <a:rPr lang="en-US" sz="12400" dirty="0">
                <a:latin typeface="Arial" panose="020B0604020202020204" pitchFamily="34" charset="0"/>
                <a:cs typeface="Arial" panose="020B0604020202020204" pitchFamily="34" charset="0"/>
              </a:rPr>
              <a:t>Façade</a:t>
            </a:r>
          </a:p>
        </p:txBody>
      </p:sp>
    </p:spTree>
    <p:extLst>
      <p:ext uri="{BB962C8B-B14F-4D97-AF65-F5344CB8AC3E}">
        <p14:creationId xmlns:p14="http://schemas.microsoft.com/office/powerpoint/2010/main" val="2121439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468C-2033-4940-B7BA-65EAE8D0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Façade -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6FD70-FD40-4E8E-A69E-61F117C8B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Consists of a simpler interface over a more complex interface (or group of interfaces).</a:t>
            </a:r>
          </a:p>
        </p:txBody>
      </p:sp>
    </p:spTree>
    <p:extLst>
      <p:ext uri="{BB962C8B-B14F-4D97-AF65-F5344CB8AC3E}">
        <p14:creationId xmlns:p14="http://schemas.microsoft.com/office/powerpoint/2010/main" val="357216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8955E-DDCF-44AF-A09E-9C750E23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3789"/>
          </a:xfrm>
        </p:spPr>
        <p:txBody>
          <a:bodyPr>
            <a:normAutofit/>
          </a:bodyPr>
          <a:lstStyle/>
          <a:p>
            <a:pPr algn="ctr"/>
            <a:r>
              <a:rPr lang="en-US" sz="12400" dirty="0">
                <a:latin typeface="Arial" panose="020B0604020202020204" pitchFamily="34" charset="0"/>
                <a:cs typeface="Arial" panose="020B0604020202020204" pitchFamily="34" charset="0"/>
              </a:rPr>
              <a:t>What Are Design Patterns?</a:t>
            </a:r>
          </a:p>
        </p:txBody>
      </p:sp>
    </p:spTree>
    <p:extLst>
      <p:ext uri="{BB962C8B-B14F-4D97-AF65-F5344CB8AC3E}">
        <p14:creationId xmlns:p14="http://schemas.microsoft.com/office/powerpoint/2010/main" val="31205926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53DD-60EB-4C2E-8551-07A7D6D7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Façade - Participants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3D8EE0-7564-4D10-90EA-3EB3752F5C6B}"/>
              </a:ext>
            </a:extLst>
          </p:cNvPr>
          <p:cNvSpPr txBox="1">
            <a:spLocks/>
          </p:cNvSpPr>
          <p:nvPr/>
        </p:nvSpPr>
        <p:spPr>
          <a:xfrm>
            <a:off x="653641" y="1781231"/>
            <a:ext cx="4941815" cy="4913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600" b="1" u="sng" dirty="0">
                <a:latin typeface="Arial" panose="020B0604020202020204" pitchFamily="34" charset="0"/>
                <a:cs typeface="Arial" panose="020B0604020202020204" pitchFamily="34" charset="0"/>
              </a:rPr>
              <a:t>Subsystems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classes, objects, or other components which need to be abstracted away from the client.</a:t>
            </a:r>
          </a:p>
          <a:p>
            <a:r>
              <a:rPr lang="en-US" sz="2600" b="1" u="sng" dirty="0">
                <a:latin typeface="Arial" panose="020B0604020202020204" pitchFamily="34" charset="0"/>
                <a:cs typeface="Arial" panose="020B0604020202020204" pitchFamily="34" charset="0"/>
              </a:rPr>
              <a:t>Façade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the layer of abstraction above the Subsystems. It knows which Subsystem to delegate work to.</a:t>
            </a:r>
          </a:p>
        </p:txBody>
      </p:sp>
      <p:pic>
        <p:nvPicPr>
          <p:cNvPr id="13314" name="Picture 2" descr="facade-uml.gif">
            <a:extLst>
              <a:ext uri="{FF2B5EF4-FFF2-40B4-BE49-F238E27FC236}">
                <a16:creationId xmlns:a16="http://schemas.microsoft.com/office/drawing/2014/main" id="{0C63F2AA-BC7A-423A-87C7-D04511B73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286" y="1923874"/>
            <a:ext cx="5097514" cy="364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111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25BE-8497-477E-A3DF-F54D4AF8C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6" y="234892"/>
            <a:ext cx="11744587" cy="826622"/>
          </a:xfrm>
        </p:spPr>
        <p:txBody>
          <a:bodyPr>
            <a:no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Façade Demo – Kitchen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F4FC-D20D-42F3-B96C-9CEDBD34F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706" y="1330675"/>
            <a:ext cx="3106723" cy="4351338"/>
          </a:xfrm>
        </p:spPr>
        <p:txBody>
          <a:bodyPr/>
          <a:lstStyle/>
          <a:p>
            <a:pPr fontAlgn="base"/>
            <a:r>
              <a:rPr lang="en-US" dirty="0"/>
              <a:t>Most kitchens are divided into areas.</a:t>
            </a:r>
          </a:p>
          <a:p>
            <a:pPr lvl="1" fontAlgn="base"/>
            <a:r>
              <a:rPr lang="en-US" dirty="0"/>
              <a:t>Meats, apps, bar</a:t>
            </a:r>
          </a:p>
          <a:p>
            <a:pPr fontAlgn="base"/>
            <a:r>
              <a:rPr lang="en-US" dirty="0"/>
              <a:t>Patrons don’t care who makes what.</a:t>
            </a:r>
          </a:p>
          <a:p>
            <a:pPr fontAlgn="base"/>
            <a:r>
              <a:rPr lang="en-US" dirty="0"/>
              <a:t>Natural layer of abstraction: the server.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338" name="Picture 2" descr="restaurant-waitstaff.jpg">
            <a:extLst>
              <a:ext uri="{FF2B5EF4-FFF2-40B4-BE49-F238E27FC236}">
                <a16:creationId xmlns:a16="http://schemas.microsoft.com/office/drawing/2014/main" id="{54218D73-994F-42B0-9F4A-FC838A814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561" y="1267796"/>
            <a:ext cx="7672181" cy="511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4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874E3-EC8D-4D19-960F-594241412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Façade -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AD9E7-C772-4558-9092-89C80313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59" y="1825625"/>
            <a:ext cx="11769754" cy="85885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 thin layer of abstraction over a more complex system.</a:t>
            </a:r>
          </a:p>
        </p:txBody>
      </p:sp>
    </p:spTree>
    <p:extLst>
      <p:ext uri="{BB962C8B-B14F-4D97-AF65-F5344CB8AC3E}">
        <p14:creationId xmlns:p14="http://schemas.microsoft.com/office/powerpoint/2010/main" val="3949135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4C4-5582-4C70-8F57-3548D76CD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11" y="2766218"/>
            <a:ext cx="11923577" cy="1325563"/>
          </a:xfrm>
        </p:spPr>
        <p:txBody>
          <a:bodyPr>
            <a:noAutofit/>
          </a:bodyPr>
          <a:lstStyle/>
          <a:p>
            <a:pPr algn="ctr"/>
            <a:r>
              <a:rPr lang="en-US" sz="12400" dirty="0">
                <a:latin typeface="Arial" panose="020B0604020202020204" pitchFamily="34" charset="0"/>
                <a:cs typeface="Arial" panose="020B0604020202020204" pitchFamily="34" charset="0"/>
              </a:rPr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11550246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468C-2033-4940-B7BA-65EAE8D0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Adapter -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6FD70-FD40-4E8E-A69E-61F117C8B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Makes two incompatible interfaces work together</a:t>
            </a:r>
          </a:p>
          <a:p>
            <a:pPr fontAlgn="base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Especially useful when one of the interfaces cannot be refactored</a:t>
            </a:r>
          </a:p>
        </p:txBody>
      </p:sp>
    </p:spTree>
    <p:extLst>
      <p:ext uri="{BB962C8B-B14F-4D97-AF65-F5344CB8AC3E}">
        <p14:creationId xmlns:p14="http://schemas.microsoft.com/office/powerpoint/2010/main" val="4173487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53DD-60EB-4C2E-8551-07A7D6D7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Adapter - Participants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3D8EE0-7564-4D10-90EA-3EB3752F5C6B}"/>
              </a:ext>
            </a:extLst>
          </p:cNvPr>
          <p:cNvSpPr txBox="1">
            <a:spLocks/>
          </p:cNvSpPr>
          <p:nvPr/>
        </p:nvSpPr>
        <p:spPr>
          <a:xfrm>
            <a:off x="653641" y="1537949"/>
            <a:ext cx="4941815" cy="5206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b="1" u="sng" dirty="0"/>
              <a:t>Target</a:t>
            </a:r>
            <a:r>
              <a:rPr lang="en-US" b="1" dirty="0"/>
              <a:t>:</a:t>
            </a:r>
            <a:r>
              <a:rPr lang="en-US" dirty="0"/>
              <a:t> defines the domain-specific interface in use by the Client.</a:t>
            </a:r>
          </a:p>
          <a:p>
            <a:pPr fontAlgn="base"/>
            <a:r>
              <a:rPr lang="en-US" b="1" u="sng" dirty="0"/>
              <a:t>Client</a:t>
            </a:r>
            <a:r>
              <a:rPr lang="en-US" b="1" dirty="0"/>
              <a:t>: </a:t>
            </a:r>
            <a:r>
              <a:rPr lang="en-US" dirty="0"/>
              <a:t>collaborates with objects which conform to the Target interface.</a:t>
            </a:r>
          </a:p>
          <a:p>
            <a:pPr fontAlgn="base"/>
            <a:r>
              <a:rPr lang="en-US" b="1" u="sng" dirty="0" err="1"/>
              <a:t>Adaptee</a:t>
            </a:r>
            <a:r>
              <a:rPr lang="en-US" b="1" dirty="0"/>
              <a:t>:</a:t>
            </a:r>
            <a:r>
              <a:rPr lang="en-US" dirty="0"/>
              <a:t> the interface that needs adapting.</a:t>
            </a:r>
          </a:p>
          <a:p>
            <a:pPr fontAlgn="base"/>
            <a:r>
              <a:rPr lang="en-US" b="1" u="sng" dirty="0"/>
              <a:t>Adapter</a:t>
            </a:r>
            <a:r>
              <a:rPr lang="en-US" b="1" dirty="0"/>
              <a:t>: </a:t>
            </a:r>
            <a:r>
              <a:rPr lang="en-US" dirty="0"/>
              <a:t>adapts the </a:t>
            </a:r>
            <a:r>
              <a:rPr lang="en-US" dirty="0" err="1"/>
              <a:t>Adaptee</a:t>
            </a:r>
            <a:r>
              <a:rPr lang="en-US" dirty="0"/>
              <a:t> to the Target.</a:t>
            </a:r>
          </a:p>
          <a:p>
            <a:pPr lvl="1" fontAlgn="base"/>
            <a:r>
              <a:rPr lang="en-US" dirty="0"/>
              <a:t>Note that the Adapter inherits from the Target.</a:t>
            </a:r>
          </a:p>
        </p:txBody>
      </p:sp>
      <p:pic>
        <p:nvPicPr>
          <p:cNvPr id="15362" name="Picture 2" descr="adapter-uml.gif">
            <a:extLst>
              <a:ext uri="{FF2B5EF4-FFF2-40B4-BE49-F238E27FC236}">
                <a16:creationId xmlns:a16="http://schemas.microsoft.com/office/drawing/2014/main" id="{313544D9-1035-44DC-9875-403017712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777" y="1794785"/>
            <a:ext cx="5618023" cy="326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640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85823-EA47-41EC-BF27-BC1066348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89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Adapter Demo – Cook Temps</a:t>
            </a:r>
          </a:p>
        </p:txBody>
      </p:sp>
      <p:pic>
        <p:nvPicPr>
          <p:cNvPr id="16386" name="Picture 2" descr="supermarket-meat-section.jpg">
            <a:extLst>
              <a:ext uri="{FF2B5EF4-FFF2-40B4-BE49-F238E27FC236}">
                <a16:creationId xmlns:a16="http://schemas.microsoft.com/office/drawing/2014/main" id="{983C76EC-818A-4F61-8D48-E271340BA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437" y="1405462"/>
            <a:ext cx="8133126" cy="538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7660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63A3-E8D9-4C1F-8027-189638CC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Adapter -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B2F0F-FB07-49D5-8853-116BAB38E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Makes two incompatible interfaces work together.</a:t>
            </a:r>
          </a:p>
          <a:p>
            <a:pPr fontAlgn="base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Co-opts an existing interface to do this.</a:t>
            </a:r>
          </a:p>
        </p:txBody>
      </p:sp>
    </p:spTree>
    <p:extLst>
      <p:ext uri="{BB962C8B-B14F-4D97-AF65-F5344CB8AC3E}">
        <p14:creationId xmlns:p14="http://schemas.microsoft.com/office/powerpoint/2010/main" val="4040379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EB709-AE55-4A9A-80DB-96EE15DB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Adapter vs Façade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604279-B31D-4135-B515-04651028B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752" y="1814060"/>
            <a:ext cx="5201873" cy="2674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Adapter pattern:</a:t>
            </a:r>
            <a:endParaRPr lang="en-US" sz="3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Uses an existing interface</a:t>
            </a:r>
          </a:p>
          <a:p>
            <a:pPr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Assumes that the two interfaces will work together.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286C42-68BD-41E3-ADD2-1FA8EE0B7CFB}"/>
              </a:ext>
            </a:extLst>
          </p:cNvPr>
          <p:cNvSpPr txBox="1">
            <a:spLocks/>
          </p:cNvSpPr>
          <p:nvPr/>
        </p:nvSpPr>
        <p:spPr>
          <a:xfrm>
            <a:off x="6510556" y="1814060"/>
            <a:ext cx="5201873" cy="2737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Façade pattern:</a:t>
            </a:r>
          </a:p>
          <a:p>
            <a:pPr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Creates a new interface</a:t>
            </a:r>
          </a:p>
          <a:p>
            <a:pPr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Assumes that the existing interfaces will NOT work together.</a:t>
            </a:r>
          </a:p>
        </p:txBody>
      </p:sp>
    </p:spTree>
    <p:extLst>
      <p:ext uri="{BB962C8B-B14F-4D97-AF65-F5344CB8AC3E}">
        <p14:creationId xmlns:p14="http://schemas.microsoft.com/office/powerpoint/2010/main" val="6118842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4C4-5582-4C70-8F57-3548D76CD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11" y="2766218"/>
            <a:ext cx="11923577" cy="1325563"/>
          </a:xfrm>
        </p:spPr>
        <p:txBody>
          <a:bodyPr>
            <a:noAutofit/>
          </a:bodyPr>
          <a:lstStyle/>
          <a:p>
            <a:pPr algn="ctr"/>
            <a:r>
              <a:rPr lang="en-US" sz="12400" dirty="0">
                <a:latin typeface="Arial" panose="020B0604020202020204" pitchFamily="34" charset="0"/>
                <a:cs typeface="Arial" panose="020B0604020202020204" pitchFamily="34" charset="0"/>
              </a:rPr>
              <a:t>Composite</a:t>
            </a:r>
          </a:p>
        </p:txBody>
      </p:sp>
    </p:spTree>
    <p:extLst>
      <p:ext uri="{BB962C8B-B14F-4D97-AF65-F5344CB8AC3E}">
        <p14:creationId xmlns:p14="http://schemas.microsoft.com/office/powerpoint/2010/main" val="109186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F1AC-BC45-4144-B4E1-5EF8CED43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What Are Design Patterns?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B23C5-AF34-45EF-951D-A291BCCAD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899" y="1105454"/>
            <a:ext cx="7466202" cy="1991366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Solutions to common problems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Targets of refactoring, not design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Powerful, flexible, reusable</a:t>
            </a:r>
          </a:p>
        </p:txBody>
      </p:sp>
      <p:pic>
        <p:nvPicPr>
          <p:cNvPr id="1026" name="Picture 2" descr="design patterns cover.jpg">
            <a:extLst>
              <a:ext uri="{FF2B5EF4-FFF2-40B4-BE49-F238E27FC236}">
                <a16:creationId xmlns:a16="http://schemas.microsoft.com/office/drawing/2014/main" id="{804B6434-8D63-4DF6-99EB-5AC77D24B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86" y="2854083"/>
            <a:ext cx="2557593" cy="389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ead-first-design-patterns.jpg">
            <a:extLst>
              <a:ext uri="{FF2B5EF4-FFF2-40B4-BE49-F238E27FC236}">
                <a16:creationId xmlns:a16="http://schemas.microsoft.com/office/drawing/2014/main" id="{97DE7804-4D1E-4F71-9943-75DE5C984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701" y="2859842"/>
            <a:ext cx="3394046" cy="392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5527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2CA0-6E68-4D8F-B905-C5D7F32D9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Composite -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CC234-E28E-4B51-BB99-57B57DAD6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Represents part-whole hierarchies of objects</a:t>
            </a:r>
          </a:p>
          <a:p>
            <a:pPr fontAlgn="base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Each object in hierarchy inherits from common object</a:t>
            </a:r>
          </a:p>
          <a:p>
            <a:pPr lvl="1"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implements a common interface</a:t>
            </a:r>
          </a:p>
        </p:txBody>
      </p:sp>
    </p:spTree>
    <p:extLst>
      <p:ext uri="{BB962C8B-B14F-4D97-AF65-F5344CB8AC3E}">
        <p14:creationId xmlns:p14="http://schemas.microsoft.com/office/powerpoint/2010/main" val="42514760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ECCD7-DED3-4937-B8B4-3DABB2994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Composite - 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C879F-7DEC-447F-9FA6-BA83B5FBB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17" y="1526796"/>
            <a:ext cx="5503177" cy="5075340"/>
          </a:xfrm>
        </p:spPr>
        <p:txBody>
          <a:bodyPr>
            <a:normAutofit/>
          </a:bodyPr>
          <a:lstStyle/>
          <a:p>
            <a:pPr fontAlgn="base"/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declares a common interface for objects in the hierarchy.</a:t>
            </a:r>
          </a:p>
          <a:p>
            <a:pPr lvl="1"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Implements common behavior and must have an interface for adding/removing its own children.</a:t>
            </a:r>
          </a:p>
          <a:p>
            <a:pPr fontAlgn="base"/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Leaves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nodes with no children.</a:t>
            </a:r>
          </a:p>
          <a:p>
            <a:pPr fontAlgn="base"/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Composite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defines behavior for nodes with children.</a:t>
            </a:r>
          </a:p>
          <a:p>
            <a:pPr fontAlgn="base"/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manipulates objects in the composition through the Component interface.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410" name="Picture 2" descr="composite-uml.gif">
            <a:extLst>
              <a:ext uri="{FF2B5EF4-FFF2-40B4-BE49-F238E27FC236}">
                <a16:creationId xmlns:a16="http://schemas.microsoft.com/office/drawing/2014/main" id="{C09D12DE-3956-418F-BD48-494ECE217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282" y="1690688"/>
            <a:ext cx="5765460" cy="417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2911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BB34-DF29-48FA-8F4D-6E2080C1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Composite Demo – Sodas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7C8CB-4AD8-4A6C-8D99-2C4A32EF6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121" y="1426026"/>
            <a:ext cx="6551801" cy="51673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This soda machine can dispense hundreds of flavors.</a:t>
            </a:r>
          </a:p>
          <a:p>
            <a:pPr marL="0" indent="0">
              <a:buNone/>
            </a:pPr>
            <a:endParaRPr lang="en-US" sz="3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Interface is a drill down:</a:t>
            </a:r>
            <a:endParaRPr lang="en-US" sz="3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base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1. Pick a kind of drink </a:t>
            </a:r>
          </a:p>
          <a:p>
            <a:pPr marL="0" indent="0" fontAlgn="base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2. Pick a flavor</a:t>
            </a:r>
          </a:p>
          <a:p>
            <a:pPr marL="0" indent="0" fontAlgn="base">
              <a:buNone/>
            </a:pP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Not all flavors are offered for all drinks.</a:t>
            </a:r>
            <a:endParaRPr lang="en-US" sz="3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434" name="Picture 2" descr="coca-cola-freestyle.jpg">
            <a:extLst>
              <a:ext uri="{FF2B5EF4-FFF2-40B4-BE49-F238E27FC236}">
                <a16:creationId xmlns:a16="http://schemas.microsoft.com/office/drawing/2014/main" id="{FEBD0B45-5AF1-42F0-A684-BB5F7100C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76" y="1426027"/>
            <a:ext cx="3875484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56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13619-C01A-4C9D-9C0D-E71E11D7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Composite Demo – Soda Tree</a:t>
            </a:r>
          </a:p>
        </p:txBody>
      </p:sp>
      <p:pic>
        <p:nvPicPr>
          <p:cNvPr id="19458" name="Picture 2" descr="https://lh6.googleusercontent.com/VKUDwXvfbh7YKveqV3mUoKDK_vUJFSxVdibIcZFSCmVatNRIS7Ih1AGhFdvZitylEacDF6E35QHlyhx1B0PMIGAO6KQxILsjY9RIKL4qdVqu-aUEyPcbUv8G2MkP9TW1Mx_bEXpbz_w">
            <a:extLst>
              <a:ext uri="{FF2B5EF4-FFF2-40B4-BE49-F238E27FC236}">
                <a16:creationId xmlns:a16="http://schemas.microsoft.com/office/drawing/2014/main" id="{731F5448-438B-478A-869C-7C258392F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976" y="1690688"/>
            <a:ext cx="8498048" cy="4780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1470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B5D6-0DEE-4DB2-A1BE-5DA116905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Composite -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B1EA-56E4-4B87-A6C0-F2A8F1273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Treats all objects in a hierarchy as “the same”, since they inherit from common object.</a:t>
            </a:r>
          </a:p>
          <a:p>
            <a:pPr fontAlgn="base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Allows for “flattening” of the tree to acquire objects.</a:t>
            </a:r>
          </a:p>
        </p:txBody>
      </p:sp>
    </p:spTree>
    <p:extLst>
      <p:ext uri="{BB962C8B-B14F-4D97-AF65-F5344CB8AC3E}">
        <p14:creationId xmlns:p14="http://schemas.microsoft.com/office/powerpoint/2010/main" val="19276415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4C4-5582-4C70-8F57-3548D76CD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11" y="2766218"/>
            <a:ext cx="11923577" cy="1325563"/>
          </a:xfrm>
        </p:spPr>
        <p:txBody>
          <a:bodyPr>
            <a:noAutofit/>
          </a:bodyPr>
          <a:lstStyle/>
          <a:p>
            <a:pPr algn="ctr"/>
            <a:r>
              <a:rPr lang="en-US" sz="12400" dirty="0">
                <a:latin typeface="Arial" panose="020B0604020202020204" pitchFamily="34" charset="0"/>
                <a:cs typeface="Arial" panose="020B0604020202020204" pitchFamily="34" charset="0"/>
              </a:rPr>
              <a:t>Observer</a:t>
            </a:r>
          </a:p>
        </p:txBody>
      </p:sp>
    </p:spTree>
    <p:extLst>
      <p:ext uri="{BB962C8B-B14F-4D97-AF65-F5344CB8AC3E}">
        <p14:creationId xmlns:p14="http://schemas.microsoft.com/office/powerpoint/2010/main" val="23205905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43C7B-0C4C-468B-91BF-4C9BD61D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Observer -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A1FDF-CD2D-4929-8976-EC800FAFF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fontAlgn="base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Allows an object to notify other objects of its state change.</a:t>
            </a:r>
          </a:p>
          <a:p>
            <a:pPr fontAlgn="base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“subject” must know who its “observers” are.</a:t>
            </a:r>
          </a:p>
        </p:txBody>
      </p:sp>
    </p:spTree>
    <p:extLst>
      <p:ext uri="{BB962C8B-B14F-4D97-AF65-F5344CB8AC3E}">
        <p14:creationId xmlns:p14="http://schemas.microsoft.com/office/powerpoint/2010/main" val="22535507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ECCD7-DED3-4937-B8B4-3DABB2994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Observer - 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C879F-7DEC-447F-9FA6-BA83B5FBB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17" y="1526796"/>
            <a:ext cx="5503177" cy="507534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b="1" u="sng" dirty="0"/>
              <a:t>Subject</a:t>
            </a:r>
            <a:r>
              <a:rPr lang="en-US" b="1" dirty="0"/>
              <a:t>: </a:t>
            </a:r>
            <a:r>
              <a:rPr lang="en-US" dirty="0"/>
              <a:t>knows its Observers and provides an interface for attaching/detaching them.</a:t>
            </a:r>
          </a:p>
          <a:p>
            <a:pPr fontAlgn="base"/>
            <a:r>
              <a:rPr lang="en-US" b="1" u="sng" dirty="0" err="1"/>
              <a:t>ConcreteSubject</a:t>
            </a:r>
            <a:r>
              <a:rPr lang="en-US" b="1" dirty="0"/>
              <a:t>:</a:t>
            </a:r>
            <a:r>
              <a:rPr lang="en-US" dirty="0"/>
              <a:t> stores the state of interest to the Observers and sends automatic notifications.</a:t>
            </a:r>
          </a:p>
          <a:p>
            <a:pPr fontAlgn="base"/>
            <a:r>
              <a:rPr lang="en-US" b="1" u="sng" dirty="0"/>
              <a:t>Observer</a:t>
            </a:r>
            <a:r>
              <a:rPr lang="en-US" b="1" dirty="0"/>
              <a:t>:</a:t>
            </a:r>
            <a:r>
              <a:rPr lang="en-US" dirty="0"/>
              <a:t> defines an updating interface.</a:t>
            </a:r>
          </a:p>
          <a:p>
            <a:pPr fontAlgn="base"/>
            <a:r>
              <a:rPr lang="en-US" b="1" u="sng" dirty="0" err="1"/>
              <a:t>ConcreteObserver</a:t>
            </a:r>
            <a:r>
              <a:rPr lang="en-US" b="1" dirty="0"/>
              <a:t>:</a:t>
            </a:r>
            <a:r>
              <a:rPr lang="en-US" dirty="0"/>
              <a:t> maintains a reference to a </a:t>
            </a:r>
            <a:r>
              <a:rPr lang="en-US" dirty="0" err="1"/>
              <a:t>ConcreteSubject</a:t>
            </a:r>
            <a:r>
              <a:rPr lang="en-US" dirty="0"/>
              <a:t> and implements the Observer’s updating interface.</a:t>
            </a:r>
          </a:p>
        </p:txBody>
      </p:sp>
      <p:pic>
        <p:nvPicPr>
          <p:cNvPr id="20482" name="Picture 2" descr="observer-uml.gif">
            <a:extLst>
              <a:ext uri="{FF2B5EF4-FFF2-40B4-BE49-F238E27FC236}">
                <a16:creationId xmlns:a16="http://schemas.microsoft.com/office/drawing/2014/main" id="{D58DDB4A-266A-489D-86FA-5D150CDBA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377" y="1526796"/>
            <a:ext cx="5361379" cy="398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482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5C49F-18EF-4FBE-8FA9-EF9228990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84" y="88288"/>
            <a:ext cx="11400638" cy="1325563"/>
          </a:xfrm>
        </p:spPr>
        <p:txBody>
          <a:bodyPr>
            <a:no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Observer Demo – Veggie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C8893-215E-4ADF-BE57-7EFA5CD60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784" y="1253331"/>
            <a:ext cx="3238150" cy="130531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Say we have a vegetable market, where prices for veggies change daily.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17E23D-818C-41EC-9C4B-CFC5D542AAE2}"/>
              </a:ext>
            </a:extLst>
          </p:cNvPr>
          <p:cNvSpPr txBox="1">
            <a:spLocks/>
          </p:cNvSpPr>
          <p:nvPr/>
        </p:nvSpPr>
        <p:spPr>
          <a:xfrm>
            <a:off x="469784" y="2840249"/>
            <a:ext cx="3238150" cy="1748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also have three restaurants who want to buy the veggies from the market when the price is low.</a:t>
            </a:r>
            <a:endParaRPr lang="en-US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C236CF-55A0-4D73-BDAC-17F4A982F2F9}"/>
              </a:ext>
            </a:extLst>
          </p:cNvPr>
          <p:cNvSpPr txBox="1">
            <a:spLocks/>
          </p:cNvSpPr>
          <p:nvPr/>
        </p:nvSpPr>
        <p:spPr>
          <a:xfrm>
            <a:off x="469784" y="4745948"/>
            <a:ext cx="3238150" cy="1748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restaurants need to be notified when the veggie prices change.</a:t>
            </a:r>
            <a:endParaRPr lang="en-US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506" name="Picture 2" descr="vegetable-market.jpg">
            <a:extLst>
              <a:ext uri="{FF2B5EF4-FFF2-40B4-BE49-F238E27FC236}">
                <a16:creationId xmlns:a16="http://schemas.microsoft.com/office/drawing/2014/main" id="{ED48AC6F-C58F-4928-ACB1-9BEE3BA3A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553" y="2382473"/>
            <a:ext cx="3439869" cy="257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fancy-restaurant.jpg">
            <a:extLst>
              <a:ext uri="{FF2B5EF4-FFF2-40B4-BE49-F238E27FC236}">
                <a16:creationId xmlns:a16="http://schemas.microsoft.com/office/drawing/2014/main" id="{4959A7BC-4835-47F7-A653-7D9A2F62C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867" y="1194608"/>
            <a:ext cx="2580378" cy="171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 descr="sports-bar.jpg">
            <a:extLst>
              <a:ext uri="{FF2B5EF4-FFF2-40B4-BE49-F238E27FC236}">
                <a16:creationId xmlns:a16="http://schemas.microsoft.com/office/drawing/2014/main" id="{1746EE7E-DE4D-4DE6-9468-C32E6FAD4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34" y="3071234"/>
            <a:ext cx="2639736" cy="176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2" name="Picture 8" descr="salad-bar.JPG">
            <a:extLst>
              <a:ext uri="{FF2B5EF4-FFF2-40B4-BE49-F238E27FC236}">
                <a16:creationId xmlns:a16="http://schemas.microsoft.com/office/drawing/2014/main" id="{7F4A2975-7AA3-4E61-A618-B9216774D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886" y="4977306"/>
            <a:ext cx="2463567" cy="18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26DFFD-76E0-46E7-BE77-1527D6C81423}"/>
              </a:ext>
            </a:extLst>
          </p:cNvPr>
          <p:cNvCxnSpPr>
            <a:stCxn id="21506" idx="1"/>
            <a:endCxn id="21508" idx="3"/>
          </p:cNvCxnSpPr>
          <p:nvPr/>
        </p:nvCxnSpPr>
        <p:spPr>
          <a:xfrm flipH="1" flipV="1">
            <a:off x="6927245" y="2054336"/>
            <a:ext cx="1503308" cy="1618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3DABF0-BE76-45A9-8A6F-D0D32377C479}"/>
              </a:ext>
            </a:extLst>
          </p:cNvPr>
          <p:cNvCxnSpPr>
            <a:stCxn id="21506" idx="1"/>
            <a:endCxn id="21510" idx="3"/>
          </p:cNvCxnSpPr>
          <p:nvPr/>
        </p:nvCxnSpPr>
        <p:spPr>
          <a:xfrm flipH="1">
            <a:off x="6347670" y="3672424"/>
            <a:ext cx="2082883" cy="279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DCDE2D-912E-49D6-88B4-9C94F1BB7C6A}"/>
              </a:ext>
            </a:extLst>
          </p:cNvPr>
          <p:cNvCxnSpPr>
            <a:stCxn id="21506" idx="1"/>
            <a:endCxn id="21512" idx="3"/>
          </p:cNvCxnSpPr>
          <p:nvPr/>
        </p:nvCxnSpPr>
        <p:spPr>
          <a:xfrm flipH="1">
            <a:off x="7579453" y="3672424"/>
            <a:ext cx="851100" cy="2228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14" name="Picture 10" descr="envelope.jpg">
            <a:extLst>
              <a:ext uri="{FF2B5EF4-FFF2-40B4-BE49-F238E27FC236}">
                <a16:creationId xmlns:a16="http://schemas.microsoft.com/office/drawing/2014/main" id="{7C8D6048-94D9-4EF7-AB26-A053B3688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023" y="1194608"/>
            <a:ext cx="657575" cy="42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envelope.jpg">
            <a:extLst>
              <a:ext uri="{FF2B5EF4-FFF2-40B4-BE49-F238E27FC236}">
                <a16:creationId xmlns:a16="http://schemas.microsoft.com/office/drawing/2014/main" id="{41F8DEE7-18F7-4CFB-AF71-2BF82356C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965" y="3058937"/>
            <a:ext cx="657575" cy="42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envelope.jpg">
            <a:extLst>
              <a:ext uri="{FF2B5EF4-FFF2-40B4-BE49-F238E27FC236}">
                <a16:creationId xmlns:a16="http://schemas.microsoft.com/office/drawing/2014/main" id="{90FF9000-434A-4F6D-8CF8-CA373A9A5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640" y="4977306"/>
            <a:ext cx="657575" cy="42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32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3DB9-5E89-4BAB-84B0-63290E66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Observer -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A0572-B770-437A-8226-5D7647180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Subjects can notify their observers of their state change.</a:t>
            </a:r>
          </a:p>
          <a:p>
            <a:pPr fontAlgn="base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Observers receive notifications.</a:t>
            </a:r>
          </a:p>
          <a:p>
            <a:pPr fontAlgn="base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Subjects must maintain a reference to their Observers.</a:t>
            </a:r>
          </a:p>
        </p:txBody>
      </p:sp>
    </p:spTree>
    <p:extLst>
      <p:ext uri="{BB962C8B-B14F-4D97-AF65-F5344CB8AC3E}">
        <p14:creationId xmlns:p14="http://schemas.microsoft.com/office/powerpoint/2010/main" val="71302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F6D2C-95AB-4748-9C02-5736EC089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Refactoring, Not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E3595-C2BE-49E4-979B-665EB64AD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25215"/>
          </a:xfrm>
        </p:spPr>
        <p:txBody>
          <a:bodyPr>
            <a:normAutofit/>
          </a:bodyPr>
          <a:lstStyle/>
          <a:p>
            <a:pPr fontAlgn="base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Patterns occur organically.</a:t>
            </a:r>
          </a:p>
          <a:p>
            <a:pPr fontAlgn="base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Tools, not goals.</a:t>
            </a:r>
          </a:p>
          <a:p>
            <a:pPr fontAlgn="base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Solve specific problems in predictable ways.</a:t>
            </a:r>
          </a:p>
          <a:p>
            <a:pPr fontAlgn="base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It’s OK to not use a pattern.</a:t>
            </a:r>
          </a:p>
        </p:txBody>
      </p:sp>
    </p:spTree>
    <p:extLst>
      <p:ext uri="{BB962C8B-B14F-4D97-AF65-F5344CB8AC3E}">
        <p14:creationId xmlns:p14="http://schemas.microsoft.com/office/powerpoint/2010/main" val="14030353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4C4-5582-4C70-8F57-3548D76CD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11" y="2766218"/>
            <a:ext cx="11923577" cy="1325563"/>
          </a:xfrm>
        </p:spPr>
        <p:txBody>
          <a:bodyPr>
            <a:noAutofit/>
          </a:bodyPr>
          <a:lstStyle/>
          <a:p>
            <a:pPr algn="ctr"/>
            <a:r>
              <a:rPr lang="en-US" sz="12400" dirty="0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</a:p>
        </p:txBody>
      </p:sp>
    </p:spTree>
    <p:extLst>
      <p:ext uri="{BB962C8B-B14F-4D97-AF65-F5344CB8AC3E}">
        <p14:creationId xmlns:p14="http://schemas.microsoft.com/office/powerpoint/2010/main" val="33978597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A9407-D10B-45C3-BE04-FC005D9FC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Strategy -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F27B2-56B3-4540-A38A-E8D124936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Encapsulates behavior as objects.</a:t>
            </a:r>
          </a:p>
          <a:p>
            <a:pPr fontAlgn="base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Allows for these behaviors to fire based on other inputs.</a:t>
            </a:r>
          </a:p>
          <a:p>
            <a:pPr fontAlgn="base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Behavior can be selected at runtime.</a:t>
            </a:r>
          </a:p>
        </p:txBody>
      </p:sp>
    </p:spTree>
    <p:extLst>
      <p:ext uri="{BB962C8B-B14F-4D97-AF65-F5344CB8AC3E}">
        <p14:creationId xmlns:p14="http://schemas.microsoft.com/office/powerpoint/2010/main" val="11338849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AB350-BAAA-48DE-820E-ED8E7015F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Strategy - 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3A45E-8318-4B15-8AF3-EAE556BEB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019026" cy="4843623"/>
          </a:xfrm>
        </p:spPr>
        <p:txBody>
          <a:bodyPr>
            <a:noAutofit/>
          </a:bodyPr>
          <a:lstStyle/>
          <a:p>
            <a:pPr fontAlgn="base"/>
            <a:r>
              <a:rPr lang="en-US" sz="2600" b="1" u="sng" dirty="0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declares an interface which is supported by all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ConcreteStrategies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base"/>
            <a:r>
              <a:rPr lang="en-US" sz="26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ConcreteStrategy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implements the Strategy interface.</a:t>
            </a:r>
          </a:p>
          <a:p>
            <a:r>
              <a:rPr lang="en-US" sz="2600" b="1" u="sng" dirty="0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maintains a reference to a Strategy and uses that reference to call a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ConcreteStrategy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026" name="Picture 2" descr="strategy-uml.gif">
            <a:extLst>
              <a:ext uri="{FF2B5EF4-FFF2-40B4-BE49-F238E27FC236}">
                <a16:creationId xmlns:a16="http://schemas.microsoft.com/office/drawing/2014/main" id="{B8E1F9A8-4B7A-4918-AB6D-96CE9EBE2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433" y="2655421"/>
            <a:ext cx="6269367" cy="235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3134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3B065-69EC-488C-BD6F-5E6110813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152" y="365125"/>
            <a:ext cx="11509695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Strategy Demo – Cook Methods</a:t>
            </a:r>
          </a:p>
        </p:txBody>
      </p:sp>
      <p:pic>
        <p:nvPicPr>
          <p:cNvPr id="2050" name="Picture 2" descr="grilling-food.jpg">
            <a:extLst>
              <a:ext uri="{FF2B5EF4-FFF2-40B4-BE49-F238E27FC236}">
                <a16:creationId xmlns:a16="http://schemas.microsoft.com/office/drawing/2014/main" id="{B20F81DE-8E0A-4686-B989-8EF5D3B83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53" y="1486403"/>
            <a:ext cx="4936830" cy="329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eep-frying.JPG">
            <a:extLst>
              <a:ext uri="{FF2B5EF4-FFF2-40B4-BE49-F238E27FC236}">
                <a16:creationId xmlns:a16="http://schemas.microsoft.com/office/drawing/2014/main" id="{2C050CD2-1798-4259-A31C-1FBD597C6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919" y="1486403"/>
            <a:ext cx="4970306" cy="329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aking-muffins.jpg">
            <a:extLst>
              <a:ext uri="{FF2B5EF4-FFF2-40B4-BE49-F238E27FC236}">
                <a16:creationId xmlns:a16="http://schemas.microsoft.com/office/drawing/2014/main" id="{3EF0C39A-8641-4F2B-BAF7-8EB251468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991" y="3771458"/>
            <a:ext cx="5191392" cy="308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7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17E6F-0626-48C8-B4DB-1C17B766F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Strategy -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C09CB-7855-436A-8268-516D8BEFF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Encapsulates behavior as objects.</a:t>
            </a:r>
          </a:p>
          <a:p>
            <a:pPr fontAlgn="base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Allows behavior to be selected at runtime.</a:t>
            </a:r>
          </a:p>
        </p:txBody>
      </p:sp>
    </p:spTree>
    <p:extLst>
      <p:ext uri="{BB962C8B-B14F-4D97-AF65-F5344CB8AC3E}">
        <p14:creationId xmlns:p14="http://schemas.microsoft.com/office/powerpoint/2010/main" val="40312335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4C4-5582-4C70-8F57-3548D76CD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11" y="2766218"/>
            <a:ext cx="11923577" cy="1325563"/>
          </a:xfrm>
        </p:spPr>
        <p:txBody>
          <a:bodyPr>
            <a:noAutofit/>
          </a:bodyPr>
          <a:lstStyle/>
          <a:p>
            <a:pPr algn="ctr"/>
            <a:r>
              <a:rPr lang="en-US" sz="12400" dirty="0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0211560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A9407-D10B-45C3-BE04-FC005D9FC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State -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F27B2-56B3-4540-A38A-E8D124936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Encapsulates behavior as objects.</a:t>
            </a:r>
          </a:p>
          <a:p>
            <a:pPr fontAlgn="base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Allows an object to change its own behavior at runtime.</a:t>
            </a:r>
          </a:p>
          <a:p>
            <a:pPr fontAlgn="base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Different from Strategy</a:t>
            </a:r>
          </a:p>
          <a:p>
            <a:pPr lvl="1" fontAlgn="base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Strategy picks behaviors based on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state.</a:t>
            </a:r>
          </a:p>
          <a:p>
            <a:pPr lvl="1" fontAlgn="base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State picks behaviors based on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state.</a:t>
            </a:r>
          </a:p>
        </p:txBody>
      </p:sp>
    </p:spTree>
    <p:extLst>
      <p:ext uri="{BB962C8B-B14F-4D97-AF65-F5344CB8AC3E}">
        <p14:creationId xmlns:p14="http://schemas.microsoft.com/office/powerpoint/2010/main" val="24853303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AB350-BAAA-48DE-820E-ED8E7015F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State - 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3A45E-8318-4B15-8AF3-EAE556BEB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019026" cy="4843623"/>
          </a:xfrm>
        </p:spPr>
        <p:txBody>
          <a:bodyPr>
            <a:noAutofit/>
          </a:bodyPr>
          <a:lstStyle/>
          <a:p>
            <a:pPr fontAlgn="base"/>
            <a:r>
              <a:rPr lang="en-US" sz="2600" b="1" u="sng" dirty="0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defines an interface for encapsulating behavior.</a:t>
            </a:r>
          </a:p>
          <a:p>
            <a:pPr fontAlgn="base"/>
            <a:r>
              <a:rPr lang="en-US" sz="26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ConcreteState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objects which each implement a behavior.</a:t>
            </a:r>
          </a:p>
          <a:p>
            <a:pPr fontAlgn="base"/>
            <a:r>
              <a:rPr lang="en-US" sz="2600" b="1" u="sng" dirty="0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defines an interface of interest to the clients and maintains a reference to an instance of a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ConcreteState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074" name="Picture 2" descr="state-uml.gif">
            <a:extLst>
              <a:ext uri="{FF2B5EF4-FFF2-40B4-BE49-F238E27FC236}">
                <a16:creationId xmlns:a16="http://schemas.microsoft.com/office/drawing/2014/main" id="{A0FC0DFF-54C4-40C3-8A48-1BB90FA0C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493" y="2196839"/>
            <a:ext cx="5730643" cy="246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0672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F6CA-2540-47F5-971B-E0DE1CCD2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85" y="365125"/>
            <a:ext cx="11165746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State Demo – Steak Doneness</a:t>
            </a:r>
          </a:p>
        </p:txBody>
      </p:sp>
      <p:pic>
        <p:nvPicPr>
          <p:cNvPr id="2050" name="Picture 2" descr="steak-doneness.jpg">
            <a:extLst>
              <a:ext uri="{FF2B5EF4-FFF2-40B4-BE49-F238E27FC236}">
                <a16:creationId xmlns:a16="http://schemas.microsoft.com/office/drawing/2014/main" id="{D57EDEEF-DDA0-406E-8590-6667BD959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8" y="0"/>
            <a:ext cx="585304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79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17E6F-0626-48C8-B4DB-1C17B766F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State -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C09CB-7855-436A-8268-516D8BEFF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States are classes.</a:t>
            </a:r>
          </a:p>
          <a:p>
            <a:pPr fontAlgn="base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object chooses which State class to use based on its own internal state.</a:t>
            </a:r>
          </a:p>
        </p:txBody>
      </p:sp>
    </p:spTree>
    <p:extLst>
      <p:ext uri="{BB962C8B-B14F-4D97-AF65-F5344CB8AC3E}">
        <p14:creationId xmlns:p14="http://schemas.microsoft.com/office/powerpoint/2010/main" val="3833885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D61B-1A6E-41E6-8249-B5B27322C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83" y="365125"/>
            <a:ext cx="11199303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True Power of Design Patterns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A7CBF0-5AB0-457E-A76E-B038543DFB10}"/>
              </a:ext>
            </a:extLst>
          </p:cNvPr>
          <p:cNvSpPr txBox="1">
            <a:spLocks/>
          </p:cNvSpPr>
          <p:nvPr/>
        </p:nvSpPr>
        <p:spPr>
          <a:xfrm>
            <a:off x="127233" y="2766218"/>
            <a:ext cx="119375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400" dirty="0">
                <a:latin typeface="Arial" panose="020B0604020202020204" pitchFamily="34" charset="0"/>
                <a:cs typeface="Arial" panose="020B0604020202020204" pitchFamily="34" charset="0"/>
              </a:rPr>
              <a:t>Communication!</a:t>
            </a:r>
          </a:p>
        </p:txBody>
      </p:sp>
    </p:spTree>
    <p:extLst>
      <p:ext uri="{BB962C8B-B14F-4D97-AF65-F5344CB8AC3E}">
        <p14:creationId xmlns:p14="http://schemas.microsoft.com/office/powerpoint/2010/main" val="266117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4C4-5582-4C70-8F57-3548D76CD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11" y="2766218"/>
            <a:ext cx="11923577" cy="1325563"/>
          </a:xfrm>
        </p:spPr>
        <p:txBody>
          <a:bodyPr>
            <a:noAutofit/>
          </a:bodyPr>
          <a:lstStyle/>
          <a:p>
            <a:pPr algn="ctr"/>
            <a:r>
              <a:rPr lang="en-US" sz="12400" dirty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710057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17E6F-0626-48C8-B4DB-1C17B766F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C09CB-7855-436A-8268-516D8BEFF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Tech Blog: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exceptionnotfound.net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Reading Blog: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readaloudcorner.com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Daily Design Pattern: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exceptionnotfound.net/introducing-the-daily-design-pattern/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Repository: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https://github.com/exceptionnotfound/DesignPatterns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Twitter: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@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ExceptionFound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33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8955E-DDCF-44AF-A09E-9C750E23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3789"/>
          </a:xfrm>
        </p:spPr>
        <p:txBody>
          <a:bodyPr>
            <a:normAutofit/>
          </a:bodyPr>
          <a:lstStyle/>
          <a:p>
            <a:pPr algn="ctr"/>
            <a:r>
              <a:rPr lang="en-US" sz="12400" dirty="0">
                <a:latin typeface="Arial" panose="020B0604020202020204" pitchFamily="34" charset="0"/>
                <a:cs typeface="Arial" panose="020B0604020202020204" pitchFamily="34" charset="0"/>
              </a:rPr>
              <a:t>Pattern Types</a:t>
            </a:r>
          </a:p>
        </p:txBody>
      </p:sp>
    </p:spTree>
    <p:extLst>
      <p:ext uri="{BB962C8B-B14F-4D97-AF65-F5344CB8AC3E}">
        <p14:creationId xmlns:p14="http://schemas.microsoft.com/office/powerpoint/2010/main" val="2757114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C9E40-7138-4FD1-8FC7-335C90735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Creational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1A8A0-F6D9-41BC-AAF3-46237DA2F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087" y="1690688"/>
            <a:ext cx="4002248" cy="3724712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Concerned with the creation of objects and instances.</a:t>
            </a:r>
          </a:p>
        </p:txBody>
      </p:sp>
      <p:pic>
        <p:nvPicPr>
          <p:cNvPr id="4098" name="Picture 2" descr="https://lh5.googleusercontent.com/Iuz36k6yHfIUQ3JXz4fIsbxV4UYJuepcZBYJumaiukW_FoVaZEosohOVtRFxvbFfjWc96BBLsxiTbvfTCkq_aMy9EXs8Ho6qdyjYHbUwtm-nCNfrsEDut_v-0-e9Ig60SbdW07BZW8g">
            <a:extLst>
              <a:ext uri="{FF2B5EF4-FFF2-40B4-BE49-F238E27FC236}">
                <a16:creationId xmlns:a16="http://schemas.microsoft.com/office/drawing/2014/main" id="{2D7048E2-D34E-41C7-BCCB-29D85EECA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959" y="1690688"/>
            <a:ext cx="7046752" cy="466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96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C9E40-7138-4FD1-8FC7-335C90735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Structural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1A8A0-F6D9-41BC-AAF3-46237DA2F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1551" y="1803633"/>
            <a:ext cx="4695039" cy="4001548"/>
          </a:xfrm>
        </p:spPr>
        <p:txBody>
          <a:bodyPr>
            <a:no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Concerned with the overall design of the system and its constituent classes and objects.</a:t>
            </a:r>
            <a:endParaRPr lang="en-US" sz="4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https://lh6.googleusercontent.com/3oN0uSFsUyie-lVWPLJDPn0cAKQpUu8W2QN5r1PsevzMrjOSzYNe99kf_uizNGZEl5l9Pu_24ZQcsrDk0SuaNwodSgfykqW6_VZIPg8vh4NXgAXrbOBmj0hNv7V5jUXScd7VbF5CBJo">
            <a:extLst>
              <a:ext uri="{FF2B5EF4-FFF2-40B4-BE49-F238E27FC236}">
                <a16:creationId xmlns:a16="http://schemas.microsoft.com/office/drawing/2014/main" id="{E261F933-F0E8-47D2-8264-DFFB98F89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55" y="1860259"/>
            <a:ext cx="6487931" cy="4340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854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1296</Words>
  <Application>Microsoft Office PowerPoint</Application>
  <PresentationFormat>Widescreen</PresentationFormat>
  <Paragraphs>217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Calibri</vt:lpstr>
      <vt:lpstr>Calibri Light</vt:lpstr>
      <vt:lpstr>Office Theme</vt:lpstr>
      <vt:lpstr>Design Patterns with C# (and Food!)</vt:lpstr>
      <vt:lpstr>Who am I?</vt:lpstr>
      <vt:lpstr>What Are Design Patterns?</vt:lpstr>
      <vt:lpstr>What Are Design Patterns?</vt:lpstr>
      <vt:lpstr>Refactoring, Not Design</vt:lpstr>
      <vt:lpstr>True Power of Design Patterns</vt:lpstr>
      <vt:lpstr>Pattern Types</vt:lpstr>
      <vt:lpstr>Creational Patterns</vt:lpstr>
      <vt:lpstr>Structural Patterns</vt:lpstr>
      <vt:lpstr>Behavioral Patterns</vt:lpstr>
      <vt:lpstr>The GoF Patterns</vt:lpstr>
      <vt:lpstr>Our Patterns</vt:lpstr>
      <vt:lpstr>Factory Method</vt:lpstr>
      <vt:lpstr>Factory Method - Purpose</vt:lpstr>
      <vt:lpstr>Factory Method - Participants</vt:lpstr>
      <vt:lpstr>Factory Method Demo</vt:lpstr>
      <vt:lpstr>Factory Method - Summary</vt:lpstr>
      <vt:lpstr>Abstract Factory</vt:lpstr>
      <vt:lpstr>Abstract Factory - Purpose</vt:lpstr>
      <vt:lpstr>Abstract Factory- Participants</vt:lpstr>
      <vt:lpstr>Abstract Factory Demo</vt:lpstr>
      <vt:lpstr>Abstract Factory - Summary</vt:lpstr>
      <vt:lpstr>Prototype</vt:lpstr>
      <vt:lpstr>Prototype - Purpose</vt:lpstr>
      <vt:lpstr>Abstract Factory- Participants</vt:lpstr>
      <vt:lpstr>Prototype Demo</vt:lpstr>
      <vt:lpstr>Protoype - Summary</vt:lpstr>
      <vt:lpstr>Façade</vt:lpstr>
      <vt:lpstr>Façade - Purpose</vt:lpstr>
      <vt:lpstr>Façade - Participants</vt:lpstr>
      <vt:lpstr>Façade Demo – Kitchen Sections</vt:lpstr>
      <vt:lpstr>Façade - Summary</vt:lpstr>
      <vt:lpstr>Adapter</vt:lpstr>
      <vt:lpstr>Adapter - Purpose</vt:lpstr>
      <vt:lpstr>Adapter - Participants</vt:lpstr>
      <vt:lpstr>Adapter Demo – Cook Temps</vt:lpstr>
      <vt:lpstr>Adapter - Summary</vt:lpstr>
      <vt:lpstr>Adapter vs Façade</vt:lpstr>
      <vt:lpstr>Composite</vt:lpstr>
      <vt:lpstr>Composite - Purpose</vt:lpstr>
      <vt:lpstr>Composite - Participants</vt:lpstr>
      <vt:lpstr>Composite Demo – Sodas</vt:lpstr>
      <vt:lpstr>Composite Demo – Soda Tree</vt:lpstr>
      <vt:lpstr>Composite - Summary</vt:lpstr>
      <vt:lpstr>Observer</vt:lpstr>
      <vt:lpstr>Observer - Purpose</vt:lpstr>
      <vt:lpstr>Observer - Participants</vt:lpstr>
      <vt:lpstr>Observer Demo – Veggie Market</vt:lpstr>
      <vt:lpstr>Observer - Summary</vt:lpstr>
      <vt:lpstr>Strategy</vt:lpstr>
      <vt:lpstr>Strategy - Purpose</vt:lpstr>
      <vt:lpstr>Strategy - Participants</vt:lpstr>
      <vt:lpstr>Strategy Demo – Cook Methods</vt:lpstr>
      <vt:lpstr>Strategy - Summary</vt:lpstr>
      <vt:lpstr>State</vt:lpstr>
      <vt:lpstr>State - Purpose</vt:lpstr>
      <vt:lpstr>State - Participants</vt:lpstr>
      <vt:lpstr>State Demo – Steak Doneness</vt:lpstr>
      <vt:lpstr>State - Summary</vt:lpstr>
      <vt:lpstr>Questions?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with C# (and Food!)</dc:title>
  <dc:creator>Matthew Jones</dc:creator>
  <cp:lastModifiedBy>Matthew Jones</cp:lastModifiedBy>
  <cp:revision>20</cp:revision>
  <dcterms:created xsi:type="dcterms:W3CDTF">2017-11-03T16:48:25Z</dcterms:created>
  <dcterms:modified xsi:type="dcterms:W3CDTF">2017-12-02T22:31:31Z</dcterms:modified>
</cp:coreProperties>
</file>