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72"/>
  </p:notesMasterIdLst>
  <p:handoutMasterIdLst>
    <p:handoutMasterId r:id="rId73"/>
  </p:handoutMasterIdLst>
  <p:sldIdLst>
    <p:sldId id="336" r:id="rId2"/>
    <p:sldId id="337" r:id="rId3"/>
    <p:sldId id="372" r:id="rId4"/>
    <p:sldId id="371" r:id="rId5"/>
    <p:sldId id="338" r:id="rId6"/>
    <p:sldId id="339" r:id="rId7"/>
    <p:sldId id="340" r:id="rId8"/>
    <p:sldId id="341" r:id="rId9"/>
    <p:sldId id="343" r:id="rId10"/>
    <p:sldId id="342" r:id="rId11"/>
    <p:sldId id="376" r:id="rId12"/>
    <p:sldId id="377" r:id="rId13"/>
    <p:sldId id="378" r:id="rId14"/>
    <p:sldId id="379" r:id="rId15"/>
    <p:sldId id="382" r:id="rId16"/>
    <p:sldId id="384" r:id="rId17"/>
    <p:sldId id="385" r:id="rId18"/>
    <p:sldId id="391" r:id="rId19"/>
    <p:sldId id="383" r:id="rId20"/>
    <p:sldId id="387" r:id="rId21"/>
    <p:sldId id="373" r:id="rId22"/>
    <p:sldId id="349" r:id="rId23"/>
    <p:sldId id="350" r:id="rId24"/>
    <p:sldId id="351" r:id="rId25"/>
    <p:sldId id="352" r:id="rId26"/>
    <p:sldId id="370" r:id="rId27"/>
    <p:sldId id="353" r:id="rId28"/>
    <p:sldId id="354" r:id="rId29"/>
    <p:sldId id="388" r:id="rId30"/>
    <p:sldId id="389" r:id="rId31"/>
    <p:sldId id="390" r:id="rId32"/>
    <p:sldId id="374" r:id="rId33"/>
    <p:sldId id="355" r:id="rId34"/>
    <p:sldId id="356" r:id="rId35"/>
    <p:sldId id="357" r:id="rId36"/>
    <p:sldId id="358" r:id="rId37"/>
    <p:sldId id="375" r:id="rId38"/>
    <p:sldId id="359" r:id="rId39"/>
    <p:sldId id="360" r:id="rId40"/>
    <p:sldId id="411" r:id="rId41"/>
    <p:sldId id="412" r:id="rId42"/>
    <p:sldId id="362" r:id="rId43"/>
    <p:sldId id="361" r:id="rId44"/>
    <p:sldId id="399" r:id="rId45"/>
    <p:sldId id="400" r:id="rId46"/>
    <p:sldId id="392" r:id="rId47"/>
    <p:sldId id="393" r:id="rId48"/>
    <p:sldId id="394" r:id="rId49"/>
    <p:sldId id="395" r:id="rId50"/>
    <p:sldId id="396" r:id="rId51"/>
    <p:sldId id="397" r:id="rId52"/>
    <p:sldId id="401" r:id="rId53"/>
    <p:sldId id="402" r:id="rId54"/>
    <p:sldId id="403" r:id="rId55"/>
    <p:sldId id="404" r:id="rId56"/>
    <p:sldId id="405" r:id="rId57"/>
    <p:sldId id="406" r:id="rId58"/>
    <p:sldId id="407" r:id="rId59"/>
    <p:sldId id="408" r:id="rId60"/>
    <p:sldId id="409" r:id="rId61"/>
    <p:sldId id="410" r:id="rId62"/>
    <p:sldId id="398" r:id="rId63"/>
    <p:sldId id="368" r:id="rId64"/>
    <p:sldId id="366" r:id="rId65"/>
    <p:sldId id="420" r:id="rId66"/>
    <p:sldId id="421" r:id="rId67"/>
    <p:sldId id="422" r:id="rId68"/>
    <p:sldId id="417" r:id="rId69"/>
    <p:sldId id="418" r:id="rId70"/>
    <p:sldId id="419" r:id="rId7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BFFD2"/>
    <a:srgbClr val="F5FFC2"/>
    <a:srgbClr val="F7FFE7"/>
    <a:srgbClr val="F5FFE0"/>
    <a:srgbClr val="9F8471"/>
    <a:srgbClr val="B5DBE5"/>
    <a:srgbClr val="8CF4F2"/>
    <a:srgbClr val="E8FFC8"/>
    <a:srgbClr val="EBFFD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775" autoAdjust="0"/>
    <p:restoredTop sz="94383" autoAdjust="0"/>
  </p:normalViewPr>
  <p:slideViewPr>
    <p:cSldViewPr>
      <p:cViewPr>
        <p:scale>
          <a:sx n="75" d="100"/>
          <a:sy n="75" d="100"/>
        </p:scale>
        <p:origin x="-618"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9/3/2014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xmlns="" val="3972118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9/3/2014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xmlns="" val="3632994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1</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1</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7</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7</a:t>
            </a:fld>
            <a:r>
              <a:rPr lang="en-US" sz="1000" i="1" dirty="0">
                <a:solidFill>
                  <a:schemeClr val="tx1"/>
                </a:solidFill>
              </a:rPr>
              <a:t>##</a:t>
            </a:r>
            <a:endParaRPr lang="en-US" sz="1200" i="1"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21</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21</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46</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46</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44213AF-26F6-41FA-8D85-E2C5388D6E58}" type="datetimeFigureOut">
              <a:rPr lang="en-US" smtClean="0"/>
              <a:pPr/>
              <a:t>9/3/2014</a:t>
            </a:fld>
            <a:endParaRPr lang="en-US" dirty="0">
              <a:solidFill>
                <a:srgbClr val="FFFFFF"/>
              </a:solidFill>
            </a:endParaRPr>
          </a:p>
        </p:txBody>
      </p:sp>
      <p:sp>
        <p:nvSpPr>
          <p:cNvPr id="17" name="Footer Placeholder 16"/>
          <p:cNvSpPr>
            <a:spLocks noGrp="1"/>
          </p:cNvSpPr>
          <p:nvPr>
            <p:ph type="ftr" sz="quarter" idx="11"/>
          </p:nvPr>
        </p:nvSpPr>
        <p:spPr/>
        <p:txBody>
          <a:bodyPr/>
          <a:lstStyle>
            <a:extLst/>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p:txBody>
          <a:bodyPr/>
          <a:lstStyle>
            <a:extLst/>
          </a:lstStyle>
          <a:p>
            <a:fld id="{D5BBC35B-A44B-4119-B8DA-DE9E3DFADA20}" type="slidenum">
              <a:rPr kumimoji="0" lang="en-US" smtClean="0"/>
              <a:pPr/>
              <a:t>‹#›</a:t>
            </a:fld>
            <a:endParaRPr kumimoji="0" lang="en-US" dirty="0">
              <a:solidFill>
                <a:srgbClr val="FFFFFF"/>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58452FF4-89E3-4D1B-9927-2DBDC00E58D7}" type="slidenum">
              <a:rPr lang="en-US" smtClean="0"/>
              <a:pPr>
                <a:defRPr/>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58452FF4-89E3-4D1B-9927-2DBDC00E58D7}" type="slidenum">
              <a:rPr lang="en-US" smtClean="0"/>
              <a:pPr>
                <a:defRPr/>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defRPr/>
            </a:pPr>
            <a:fld id="{58452FF4-89E3-4D1B-9927-2DBDC00E58D7}" type="slidenum">
              <a:rPr lang="en-US" smtClean="0"/>
              <a:pPr>
                <a:defRPr/>
              </a:pPr>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a:defRPr/>
            </a:pPr>
            <a:fld id="{58452FF4-89E3-4D1B-9927-2DBDC00E58D7}" type="slidenum">
              <a:rPr lang="en-US" smtClean="0"/>
              <a:pPr>
                <a:defRPr/>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a:defRPr/>
            </a:pPr>
            <a:fld id="{58452FF4-89E3-4D1B-9927-2DBDC00E58D7}" type="slidenum">
              <a:rPr lang="en-US" smtClean="0"/>
              <a:pPr>
                <a:defRPr/>
              </a:pPr>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a:defRPr/>
            </a:pPr>
            <a:fld id="{58452FF4-89E3-4D1B-9927-2DBDC00E58D7}" type="slidenum">
              <a:rPr lang="en-US" smtClean="0"/>
              <a:pPr>
                <a:defRPr/>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9/3/2014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a:defRPr/>
            </a:pPr>
            <a:fld id="{58452FF4-89E3-4D1B-9927-2DBDC00E58D7}" type="slidenum">
              <a:rPr lang="en-US" smtClean="0"/>
              <a:pPr>
                <a:defRPr/>
              </a:pPr>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44213AF-26F6-41FA-8D85-E2C5388D6E58}" type="datetimeFigureOut">
              <a:rPr lang="en-US" smtClean="0"/>
              <a:pPr/>
              <a:t>9/3/2014</a:t>
            </a:fld>
            <a:endParaRPr lang="en-US">
              <a:solidFill>
                <a:schemeClr val="tx1"/>
              </a:solidFill>
            </a:endParaRPr>
          </a:p>
        </p:txBody>
      </p:sp>
      <p:sp>
        <p:nvSpPr>
          <p:cNvPr id="6" name="Footer Placeholder 5"/>
          <p:cNvSpPr>
            <a:spLocks noGrp="1"/>
          </p:cNvSpPr>
          <p:nvPr>
            <p:ph type="ftr" sz="quarter" idx="11"/>
          </p:nvPr>
        </p:nvSpPr>
        <p:spPr>
          <a:xfrm>
            <a:off x="914400" y="55499"/>
            <a:ext cx="5562600" cy="365125"/>
          </a:xfrm>
        </p:spPr>
        <p:txBody>
          <a:bodyPr/>
          <a:lstStyle>
            <a:extLst/>
          </a:lstStyle>
          <a:p>
            <a:endParaRPr kumimoji="0" lang="en-US">
              <a:solidFill>
                <a:schemeClr val="tx1"/>
              </a:solidFill>
            </a:endParaRPr>
          </a:p>
        </p:txBody>
      </p:sp>
      <p:sp>
        <p:nvSpPr>
          <p:cNvPr id="7" name="Slide Number Placeholder 6"/>
          <p:cNvSpPr>
            <a:spLocks noGrp="1"/>
          </p:cNvSpPr>
          <p:nvPr>
            <p:ph type="sldNum" sz="quarter" idx="12"/>
          </p:nvPr>
        </p:nvSpPr>
        <p:spPr>
          <a:xfrm>
            <a:off x="8610600" y="55499"/>
            <a:ext cx="457200" cy="365125"/>
          </a:xfrm>
        </p:spPr>
        <p:txBody>
          <a:bodyPr/>
          <a:lstStyle>
            <a:extLst/>
          </a:lstStyle>
          <a:p>
            <a:pPr>
              <a:defRPr/>
            </a:pPr>
            <a:fld id="{58452FF4-89E3-4D1B-9927-2DBDC00E58D7}" type="slidenum">
              <a:rPr lang="en-US" smtClean="0"/>
              <a:pPr>
                <a:defRPr/>
              </a:pPr>
              <a:t>‹#›</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44213AF-26F6-41FA-8D85-E2C5388D6E58}" type="datetimeFigureOut">
              <a:rPr lang="en-US" smtClean="0"/>
              <a:pPr/>
              <a:t>9/3/2014</a:t>
            </a:fld>
            <a:endParaRPr lang="en-US" sz="1000" dirty="0">
              <a:solidFill>
                <a:schemeClr val="tx1"/>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58452FF4-89E3-4D1B-9927-2DBDC00E58D7}" type="slidenum">
              <a:rPr lang="en-US" smtClean="0"/>
              <a:pPr>
                <a:defRPr/>
              </a:pPr>
              <a:t>‹#›</a:t>
            </a:fld>
            <a:endParaRPr lang="en-US" dirty="0"/>
          </a:p>
        </p:txBody>
      </p:sp>
      <p:sp>
        <p:nvSpPr>
          <p:cNvPr id="18"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1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20" name="Picture 19" descr="telerik_logo_new-(white).png"/>
          <p:cNvPicPr>
            <a:picLocks noChangeAspect="1"/>
          </p:cNvPicPr>
          <p:nvPr userDrawn="1"/>
        </p:nvPicPr>
        <p:blipFill>
          <a:blip r:embed="rId16" cstate="email">
            <a:lum bright="-20000"/>
            <a:extLst>
              <a:ext uri="{28A0092B-C50C-407E-A947-70E740481C1C}">
                <a14:useLocalDpi xmlns:a14="http://schemas.microsoft.com/office/drawing/2010/main" xmlns=""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701" r:id="rId12"/>
    <p:sldLayoutId id="2147483703" r:id="rId13"/>
    <p:sldLayoutId id="2147483702" r:id="rId14"/>
  </p:sldLayoutIdLst>
  <p:hf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jpeg"/></Relationships>
</file>

<file path=ppt/slides/_rels/slide5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4437063"/>
            <a:ext cx="6121400" cy="1462087"/>
          </a:xfrm>
          <a:prstGeom prst="rect">
            <a:avLst/>
          </a:prstGeom>
          <a:effectLst/>
        </p:spPr>
        <p:txBody>
          <a:bodyPr wrap="square" lIns="0" tIns="0" rIns="0" bIns="0" anchor="b">
            <a:spAutoFit/>
          </a:bodyPr>
          <a:lstStyle/>
          <a:p>
            <a:pPr algn="ctr">
              <a:lnSpc>
                <a:spcPct val="95000"/>
              </a:lnSpc>
            </a:pPr>
            <a:r>
              <a:rPr lang="en-US" sz="5000" dirty="0" smtClean="0"/>
              <a:t>Fundamental Principles </a:t>
            </a:r>
            <a:r>
              <a:rPr lang="en-US" sz="5000" dirty="0"/>
              <a:t>of OOP</a:t>
            </a:r>
          </a:p>
        </p:txBody>
      </p:sp>
      <p:pic>
        <p:nvPicPr>
          <p:cNvPr id="4" name="Picture 1"/>
          <p:cNvPicPr>
            <a:picLocks noChangeAspect="1" noChangeArrowheads="1"/>
          </p:cNvPicPr>
          <p:nvPr/>
        </p:nvPicPr>
        <p:blipFill>
          <a:blip r:embed="rId3" cstate="email">
            <a:lum bright="20000" contrast="20000"/>
            <a:extLst>
              <a:ext uri="{28A0092B-C50C-407E-A947-70E740481C1C}">
                <a14:useLocalDpi xmlns:a14="http://schemas.microsoft.com/office/drawing/2010/main" xmlns="" val="0"/>
              </a:ext>
            </a:extLst>
          </a:blip>
          <a:srcRect/>
          <a:stretch>
            <a:fillRect/>
          </a:stretch>
        </p:blipFill>
        <p:spPr bwMode="auto">
          <a:xfrm>
            <a:off x="533400" y="838200"/>
            <a:ext cx="3904619" cy="2005434"/>
          </a:xfrm>
          <a:prstGeom prst="roundRect">
            <a:avLst>
              <a:gd name="adj" fmla="val 4594"/>
            </a:avLst>
          </a:prstGeom>
          <a:solidFill>
            <a:srgbClr val="FFFFFF">
              <a:shade val="85000"/>
            </a:srgbClr>
          </a:solidFill>
          <a:ln>
            <a:noFill/>
          </a:ln>
          <a:effectLst/>
        </p:spPr>
      </p:pic>
      <p:pic>
        <p:nvPicPr>
          <p:cNvPr id="8194" name="Picture 2" descr="http://www.sunysb.edu/research/images/orc/principles.png"/>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4495800" y="685800"/>
            <a:ext cx="4038600" cy="2738622"/>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prstGeom prst="rect">
            <a:avLst/>
          </a:prstGeom>
        </p:spPr>
        <p:txBody>
          <a:bodyPr>
            <a:normAutofit fontScale="55000" lnSpcReduction="20000"/>
          </a:bodyPr>
          <a:lstStyle/>
          <a:p>
            <a:pPr>
              <a:lnSpc>
                <a:spcPts val="3600"/>
              </a:lnSpc>
            </a:pPr>
            <a:r>
              <a:rPr lang="en-US" sz="3000" dirty="0">
                <a:solidFill>
                  <a:srgbClr val="EBFFD2"/>
                </a:solidFill>
              </a:rPr>
              <a:t>A class can inherit only </a:t>
            </a:r>
            <a:r>
              <a:rPr lang="en-US" sz="3000" dirty="0" smtClean="0">
                <a:solidFill>
                  <a:srgbClr val="EBFFD2"/>
                </a:solidFill>
              </a:rPr>
              <a:t>one base class</a:t>
            </a:r>
          </a:p>
          <a:p>
            <a:pPr lvl="1">
              <a:lnSpc>
                <a:spcPts val="3600"/>
              </a:lnSpc>
            </a:pPr>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pPr>
              <a:lnSpc>
                <a:spcPts val="3600"/>
              </a:lnSpc>
            </a:pPr>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lnSpc>
                <a:spcPts val="3600"/>
              </a:lnSpc>
            </a:pPr>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lnSpc>
                <a:spcPts val="3600"/>
              </a:lnSpc>
            </a:pPr>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pPr>
              <a:lnSpc>
                <a:spcPts val="3600"/>
              </a:lnSpc>
            </a:pPr>
            <a:r>
              <a:rPr lang="en-US" sz="3000" dirty="0" smtClean="0">
                <a:solidFill>
                  <a:srgbClr val="EBFFD2"/>
                </a:solidFill>
              </a:rPr>
              <a:t>An interface can implement several interfaces</a:t>
            </a:r>
          </a:p>
          <a:p>
            <a:pPr lvl="1">
              <a:lnSpc>
                <a:spcPts val="3600"/>
              </a:lnSpc>
            </a:pPr>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10</a:t>
            </a:fld>
            <a:endParaRPr lang="en-US" sz="11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t>We must specify the name of the base class after the name of the derived </a:t>
            </a:r>
          </a:p>
          <a:p>
            <a:endParaRPr lang="en-US" dirty="0" smtClean="0"/>
          </a:p>
          <a:p>
            <a:pPr>
              <a:buNone/>
            </a:pPr>
            <a:endParaRPr lang="en-US" dirty="0" smtClean="0"/>
          </a:p>
          <a:p>
            <a:pPr>
              <a:lnSpc>
                <a:spcPct val="115000"/>
              </a:lnSpc>
              <a:spcBef>
                <a:spcPts val="3000"/>
              </a:spcBef>
            </a:pPr>
            <a:r>
              <a:rPr lang="en-US" dirty="0" smtClean="0"/>
              <a:t>In the constructor of the derived class we use the keyword </a:t>
            </a:r>
            <a:r>
              <a:rPr lang="en-US" dirty="0" smtClean="0">
                <a:solidFill>
                  <a:schemeClr val="accent5">
                    <a:lumMod val="20000"/>
                    <a:lumOff val="80000"/>
                  </a:schemeClr>
                </a:solidFill>
                <a:latin typeface="+mj-lt"/>
              </a:rPr>
              <a:t>base</a:t>
            </a:r>
            <a:r>
              <a:rPr lang="en-US" dirty="0" smtClean="0"/>
              <a:t> to invoke the constructor of the base class</a:t>
            </a:r>
          </a:p>
        </p:txBody>
      </p:sp>
      <p:sp>
        <p:nvSpPr>
          <p:cNvPr id="4" name="Slide Number Placeholder 3"/>
          <p:cNvSpPr>
            <a:spLocks noGrp="1"/>
          </p:cNvSpPr>
          <p:nvPr>
            <p:ph type="sldNum" sz="quarter" idx="12"/>
          </p:nvPr>
        </p:nvSpPr>
        <p:spPr/>
        <p:txBody>
          <a:bodyPr>
            <a:normAutofit/>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838201" y="2133600"/>
            <a:ext cx="7443786"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838200" y="5562600"/>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0" y="1905000"/>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7347099" y="5348617"/>
            <a:ext cx="1134208" cy="116405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normAutofit/>
          </a:bodyPr>
          <a:lstStyle/>
          <a:p>
            <a:pPr>
              <a:defRPr/>
            </a:pPr>
            <a:fld id="{58452FF4-89E3-4D1B-9927-2DBDC00E58D7}" type="slidenum">
              <a:rPr lang="en-US" smtClean="0"/>
              <a:pPr>
                <a:defRPr/>
              </a:pPr>
              <a:t>12</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13</a:t>
            </a:fld>
            <a:endParaRPr lang="en-US" dirty="0"/>
          </a:p>
        </p:txBody>
      </p:sp>
      <p:pic>
        <p:nvPicPr>
          <p:cNvPr id="5" name="Picture 2" descr="http://www.vetcares.com/images/dog2.png"/>
          <p:cNvPicPr>
            <a:picLocks noChangeAspect="1" noChangeArrowheads="1"/>
          </p:cNvPicPr>
          <p:nvPr/>
        </p:nvPicPr>
        <p:blipFill>
          <a:blip r:embed="rId2" cstate="print">
            <a:lum contrast="-20000"/>
            <a:extLst>
              <a:ext uri="{28A0092B-C50C-407E-A947-70E740481C1C}">
                <a14:useLocalDpi xmlns:a14="http://schemas.microsoft.com/office/drawing/2010/main" xmlns="" val="0"/>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xmlns="" val="0"/>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Levels</a:t>
            </a:r>
            <a:endParaRPr lang="en-US" dirty="0"/>
          </a:p>
        </p:txBody>
      </p:sp>
      <p:sp>
        <p:nvSpPr>
          <p:cNvPr id="3" name="Content Placeholder 2"/>
          <p:cNvSpPr>
            <a:spLocks noGrp="1"/>
          </p:cNvSpPr>
          <p:nvPr>
            <p:ph idx="1"/>
          </p:nvPr>
        </p:nvSpPr>
        <p:spPr>
          <a:xfrm>
            <a:off x="228600" y="990600"/>
            <a:ext cx="8686800" cy="5715000"/>
          </a:xfrm>
        </p:spPr>
        <p:txBody>
          <a:bodyPr/>
          <a:lstStyle/>
          <a:p>
            <a:pPr>
              <a:lnSpc>
                <a:spcPts val="3600"/>
              </a:lnSpc>
              <a:spcBef>
                <a:spcPts val="300"/>
              </a:spcBef>
            </a:pPr>
            <a:r>
              <a:rPr lang="en-US" sz="3000" dirty="0" smtClean="0"/>
              <a:t>Access modifiers in C#</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685800" y="1143000"/>
            <a:ext cx="7772400" cy="50275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class Creature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protected string Name { get; private set; }</a:t>
            </a:r>
          </a:p>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  private void Talk()</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Console.WriteLine("I am creature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  protected void Walk()</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Console.WriteLine("Walking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class Mammal : Creature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 base.Talk() can be invoked here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 this.Name can be read but cannot be modified here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685800" y="1066800"/>
            <a:ext cx="7772400" cy="533376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class Dog : Mammal</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  public string Breed { get; private set; }</a:t>
            </a:r>
          </a:p>
          <a:p>
            <a:pPr marL="0" indent="0">
              <a:lnSpc>
                <a:spcPct val="90000"/>
              </a:lnSpc>
              <a:spcBef>
                <a:spcPts val="1200"/>
              </a:spcBef>
              <a:spcAft>
                <a:spcPct val="0"/>
              </a:spcAft>
              <a:buNone/>
              <a:tabLst/>
            </a:pPr>
            <a:r>
              <a:rPr lang="en-US" sz="1900" noProof="1" smtClean="0">
                <a:solidFill>
                  <a:srgbClr val="8CF4F2"/>
                </a:solidFill>
                <a:latin typeface="Consolas" pitchFamily="49" charset="0"/>
                <a:cs typeface="Consolas" pitchFamily="49" charset="0"/>
              </a:rPr>
              <a:t>  // base.Talk() cannot be invoked here (it is private)</a:t>
            </a:r>
          </a:p>
          <a:p>
            <a:pPr marL="0" indent="0">
              <a:lnSpc>
                <a:spcPct val="9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endParaRPr lang="en-US" sz="19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19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xmlns="" val="0"/>
              </a:ext>
            </a:extLst>
          </a:blip>
          <a:srcRect/>
          <a:stretch>
            <a:fillRect/>
          </a:stretch>
        </p:blipFill>
        <p:spPr bwMode="auto">
          <a:xfrm>
            <a:off x="2359403" y="990600"/>
            <a:ext cx="4505826" cy="3424428"/>
          </a:xfrm>
          <a:prstGeom prst="roundRect">
            <a:avLst>
              <a:gd name="adj" fmla="val 3587"/>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1143000"/>
            <a:ext cx="8686800" cy="5562600"/>
          </a:xfrm>
        </p:spPr>
        <p:txBody>
          <a:bodyPr/>
          <a:lstStyle/>
          <a:p>
            <a:pPr marL="361950" indent="-361950">
              <a:spcAft>
                <a:spcPts val="1200"/>
              </a:spcAft>
            </a:pPr>
            <a:r>
              <a:rPr lang="en-US" dirty="0" smtClean="0">
                <a:solidFill>
                  <a:schemeClr val="accent5">
                    <a:lumMod val="20000"/>
                    <a:lumOff val="80000"/>
                  </a:schemeClr>
                </a:solidFill>
              </a:rPr>
              <a:t>Structures</a:t>
            </a:r>
            <a:r>
              <a:rPr lang="en-US" dirty="0" smtClean="0"/>
              <a:t> cannot be inherited </a:t>
            </a:r>
          </a:p>
          <a:p>
            <a:pPr marL="361950" indent="-361950">
              <a:spcAft>
                <a:spcPts val="1200"/>
              </a:spcAft>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spcAft>
                <a:spcPts val="1200"/>
              </a:spcAft>
            </a:pPr>
            <a:r>
              <a:rPr lang="en-US" dirty="0" smtClean="0"/>
              <a:t>Only multiple interfaces can be implemented</a:t>
            </a:r>
          </a:p>
          <a:p>
            <a:pPr marL="361950" indent="-361950">
              <a:spcAft>
                <a:spcPts val="1200"/>
              </a:spcAft>
            </a:pPr>
            <a:r>
              <a:rPr lang="en-US" dirty="0" smtClean="0"/>
              <a:t>Instance and static constructors are not inherited </a:t>
            </a:r>
          </a:p>
          <a:p>
            <a:pPr marL="361950" indent="-361950">
              <a:spcAft>
                <a:spcPts val="1200"/>
              </a:spcAft>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normAutofit fontScale="90000"/>
          </a:bodyPr>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r>
              <a:rPr lang="en-US" dirty="0" smtClean="0">
                <a:solidFill>
                  <a:schemeClr val="accent5">
                    <a:lumMod val="20000"/>
                    <a:lumOff val="80000"/>
                  </a:schemeClr>
                </a:solidFill>
              </a:rPr>
              <a:t>Inheritance</a:t>
            </a:r>
          </a:p>
          <a:p>
            <a:pPr lvl="1"/>
            <a:r>
              <a:rPr lang="en-US" dirty="0" smtClean="0"/>
              <a:t>Inherit members from parent class</a:t>
            </a:r>
            <a:endParaRPr lang="en-US" dirty="0"/>
          </a:p>
          <a:p>
            <a:r>
              <a:rPr lang="en-US" dirty="0" smtClean="0">
                <a:solidFill>
                  <a:schemeClr val="accent5">
                    <a:lumMod val="20000"/>
                    <a:lumOff val="80000"/>
                  </a:schemeClr>
                </a:solidFill>
              </a:rPr>
              <a:t>Abstraction</a:t>
            </a:r>
          </a:p>
          <a:p>
            <a:pPr lvl="1"/>
            <a:r>
              <a:rPr lang="en-US" dirty="0" smtClean="0"/>
              <a:t>Define and execute abstract actions</a:t>
            </a:r>
            <a:endParaRPr lang="en-US" dirty="0"/>
          </a:p>
          <a:p>
            <a:r>
              <a:rPr lang="en-US" dirty="0" smtClean="0">
                <a:solidFill>
                  <a:schemeClr val="accent5">
                    <a:lumMod val="20000"/>
                    <a:lumOff val="80000"/>
                  </a:schemeClr>
                </a:solidFill>
              </a:rPr>
              <a:t>Encapsulation</a:t>
            </a:r>
          </a:p>
          <a:p>
            <a:pPr lvl="1"/>
            <a:r>
              <a:rPr lang="en-US" dirty="0" smtClean="0"/>
              <a:t>Hide the internals of a class</a:t>
            </a:r>
            <a:endParaRPr lang="en-US" dirty="0"/>
          </a:p>
          <a:p>
            <a:r>
              <a:rPr lang="en-US" dirty="0" smtClean="0">
                <a:solidFill>
                  <a:schemeClr val="accent5">
                    <a:lumMod val="20000"/>
                    <a:lumOff val="80000"/>
                  </a:schemeClr>
                </a:solidFill>
              </a:rPr>
              <a:t>Polymorphism</a:t>
            </a:r>
          </a:p>
          <a:p>
            <a:pPr marL="574675" lvl="2" indent="-282575">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a:t>
            </a:fld>
            <a:endParaRPr lang="en-US" sz="11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914400"/>
            <a:ext cx="8686800" cy="5791200"/>
          </a:xfrm>
        </p:spPr>
        <p:txBody>
          <a:bodyPr/>
          <a:lstStyle/>
          <a:p>
            <a:r>
              <a:rPr lang="en-US" dirty="0" smtClean="0"/>
              <a:t>A derived class extends its base class</a:t>
            </a:r>
          </a:p>
          <a:p>
            <a:pPr lvl="1"/>
            <a:r>
              <a:rPr lang="en-US" dirty="0" smtClean="0"/>
              <a:t>It can add new members but cannot remove derived ones</a:t>
            </a:r>
          </a:p>
          <a:p>
            <a:r>
              <a:rPr lang="en-US" dirty="0" smtClean="0"/>
              <a:t>Declaring new members with the same name or signature hides the inherited ones</a:t>
            </a:r>
          </a:p>
          <a:p>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r>
              <a:rPr lang="en-US" dirty="0" smtClean="0"/>
              <a:t>E.g. </a:t>
            </a:r>
            <a:r>
              <a:rPr lang="en-US" noProof="1" smtClean="0">
                <a:solidFill>
                  <a:schemeClr val="accent5">
                    <a:lumMod val="20000"/>
                    <a:lumOff val="80000"/>
                  </a:schemeClr>
                </a:solidFill>
                <a:latin typeface="Consolas" pitchFamily="49" charset="0"/>
                <a:cs typeface="Consolas" pitchFamily="49" charset="0"/>
              </a:rPr>
              <a:t>Object.Equals()</a:t>
            </a:r>
            <a:r>
              <a:rPr lang="en-US" dirty="0" smtClean="0"/>
              <a:t> is virtual method</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2651125"/>
            <a:ext cx="3810000" cy="701675"/>
          </a:xfrm>
          <a:prstGeom prst="rect">
            <a:avLst/>
          </a:prstGeom>
          <a:effectLst/>
        </p:spPr>
        <p:txBody>
          <a:bodyPr wrap="square" lIns="0" tIns="0" rIns="0" bIns="0" anchor="b">
            <a:spAutoFit/>
          </a:bodyPr>
          <a:lstStyle/>
          <a:p>
            <a:pPr algn="ctr">
              <a:lnSpc>
                <a:spcPct val="95000"/>
              </a:lnSpc>
            </a:pPr>
            <a:r>
              <a:rPr lang="en-US" sz="4800" dirty="0" smtClean="0"/>
              <a:t>Abstraction</a:t>
            </a:r>
            <a:endParaRPr lang="en-US" sz="4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xmlns="" val="0"/>
              </a:ext>
            </a:extLst>
          </a:blip>
          <a:srcRect/>
          <a:stretch/>
        </p:blipFill>
        <p:spPr bwMode="auto">
          <a:xfrm>
            <a:off x="801511" y="3668888"/>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00600" y="2276290"/>
            <a:ext cx="3857625" cy="45817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rot="5400000">
            <a:off x="2418828" y="633352"/>
            <a:ext cx="1672220" cy="2090276"/>
          </a:xfrm>
          <a:prstGeom prst="roundRect">
            <a:avLst>
              <a:gd name="adj" fmla="val 9053"/>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spcBef>
                <a:spcPct val="45000"/>
              </a:spcBef>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endParaRPr lang="en-US" dirty="0">
              <a:solidFill>
                <a:srgbClr val="EBFFD2"/>
              </a:solidFill>
              <a:latin typeface="+mn-lt"/>
              <a:ea typeface="+mn-ea"/>
              <a:cs typeface="+mn-cs"/>
            </a:endParaRPr>
          </a:p>
          <a:p>
            <a:pPr lvl="1">
              <a:spcBef>
                <a:spcPct val="45000"/>
              </a:spcBef>
              <a:defRPr/>
            </a:pPr>
            <a:endParaRPr lang="en-US" dirty="0">
              <a:latin typeface="+mn-lt"/>
            </a:endParaRPr>
          </a:p>
          <a:p>
            <a:pPr lvl="1">
              <a:spcBef>
                <a:spcPct val="45000"/>
              </a:spcBef>
              <a:buNone/>
              <a:defRPr/>
            </a:pPr>
            <a:endParaRPr lang="en-US" dirty="0">
              <a:latin typeface="+mn-lt"/>
            </a:endParaRPr>
          </a:p>
          <a:p>
            <a:pPr>
              <a:spcBef>
                <a:spcPts val="3000"/>
              </a:spcBef>
              <a:defRPr/>
            </a:pPr>
            <a:r>
              <a:rPr lang="en-US" dirty="0">
                <a:solidFill>
                  <a:srgbClr val="EBFFD2"/>
                </a:solidFill>
                <a:latin typeface="+mn-lt"/>
                <a:ea typeface="+mn-ea"/>
                <a:cs typeface="+mn-cs"/>
              </a:rPr>
              <a:t>... relevant to the given project (with an eye to future reuse in similar projects)</a:t>
            </a:r>
          </a:p>
          <a:p>
            <a:pPr>
              <a:spcBef>
                <a:spcPct val="45000"/>
              </a:spcBef>
              <a:defRPr/>
            </a:pPr>
            <a:r>
              <a:rPr lang="en-US" dirty="0">
                <a:solidFill>
                  <a:srgbClr val="EBFFD2"/>
                </a:solidFill>
                <a:latin typeface="+mn-lt"/>
                <a:ea typeface="+mn-ea"/>
                <a:cs typeface="+mn-cs"/>
              </a:rPr>
              <a:t>Abstraction = managing complexity</a:t>
            </a:r>
            <a:endParaRPr lang="bg-BG" dirty="0">
              <a:solidFill>
                <a:srgbClr val="EBFFD2"/>
              </a:solidFill>
              <a:latin typeface="+mn-lt"/>
              <a:ea typeface="+mn-ea"/>
              <a:cs typeface="+mn-cs"/>
            </a:endParaRPr>
          </a:p>
        </p:txBody>
      </p:sp>
      <p:sp>
        <p:nvSpPr>
          <p:cNvPr id="794628" name="AutoShape 4"/>
          <p:cNvSpPr>
            <a:spLocks noChangeArrowheads="1"/>
          </p:cNvSpPr>
          <p:nvPr/>
        </p:nvSpPr>
        <p:spPr bwMode="auto">
          <a:xfrm>
            <a:off x="245427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22</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a:off x="1219200" y="2819400"/>
            <a:ext cx="838200" cy="1496216"/>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spcBef>
                <a:spcPts val="600"/>
              </a:spcBef>
              <a:spcAft>
                <a:spcPts val="600"/>
              </a:spcAft>
              <a:defRPr/>
            </a:pPr>
            <a:r>
              <a:rPr lang="en-US" sz="3000" dirty="0">
                <a:solidFill>
                  <a:srgbClr val="EBFFD2"/>
                </a:solidFill>
                <a:latin typeface="+mn-lt"/>
                <a:ea typeface="+mn-ea"/>
                <a:cs typeface="+mn-cs"/>
              </a:rPr>
              <a:t>Abstraction is something we do every day</a:t>
            </a:r>
          </a:p>
          <a:p>
            <a:pPr lvl="1">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23</a:t>
            </a:fld>
            <a:endParaRPr lang="en-US" sz="11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793603" name="Rectangle 3"/>
          <p:cNvSpPr>
            <a:spLocks noGrp="1" noChangeArrowheads="1"/>
          </p:cNvSpPr>
          <p:nvPr>
            <p:ph idx="1"/>
          </p:nvPr>
        </p:nvSpPr>
        <p:spPr>
          <a:prstGeom prst="rect">
            <a:avLst/>
          </a:prstGeom>
        </p:spPr>
        <p:txBody>
          <a:bodyPr/>
          <a:lstStyle/>
          <a:p>
            <a:pPr>
              <a:defRPr/>
            </a:pPr>
            <a:r>
              <a:rPr lang="en-US" dirty="0">
                <a:solidFill>
                  <a:srgbClr val="EBFFD2"/>
                </a:solidFill>
                <a:latin typeface="+mn-lt"/>
                <a:ea typeface="+mn-ea"/>
                <a:cs typeface="+mn-cs"/>
              </a:rPr>
              <a:t>In .NET abstraction 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buClr>
                <a:srgbClr val="8FD600"/>
              </a:buClr>
              <a:defRPr/>
            </a:pPr>
            <a:r>
              <a:rPr lang="en-US" dirty="0">
                <a:solidFill>
                  <a:schemeClr val="tx1">
                    <a:lumMod val="40000"/>
                    <a:lumOff val="60000"/>
                  </a:schemeClr>
                </a:solidFill>
                <a:latin typeface="+mn-lt"/>
              </a:rPr>
              <a:t>Abstract classes </a:t>
            </a:r>
          </a:p>
          <a:p>
            <a:pPr lvl="1">
              <a:buClr>
                <a:srgbClr val="8FD600"/>
              </a:buClr>
              <a:defRPr/>
            </a:pPr>
            <a:r>
              <a:rPr lang="en-US" dirty="0">
                <a:solidFill>
                  <a:schemeClr val="tx1">
                    <a:lumMod val="40000"/>
                    <a:lumOff val="60000"/>
                  </a:schemeClr>
                </a:solidFill>
                <a:latin typeface="+mn-lt"/>
              </a:rPr>
              <a:t>Interfaces</a:t>
            </a:r>
          </a:p>
          <a:p>
            <a:pPr lvl="1">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4234586" y="2537516"/>
            <a:ext cx="3951428" cy="3183452"/>
            <a:chOff x="2193" y="1718"/>
            <a:chExt cx="2799" cy="1978"/>
          </a:xfrm>
        </p:grpSpPr>
        <p:sp>
          <p:nvSpPr>
            <p:cNvPr id="5130" name="Rectangle 10"/>
            <p:cNvSpPr>
              <a:spLocks noChangeArrowheads="1"/>
            </p:cNvSpPr>
            <p:nvPr/>
          </p:nvSpPr>
          <p:spPr bwMode="auto">
            <a:xfrm>
              <a:off x="2832" y="2820"/>
              <a:ext cx="1435" cy="189"/>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3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7"/>
              <a:ext cx="912" cy="18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a:off x="3485" y="2288"/>
              <a:ext cx="1" cy="286"/>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476" y="3098"/>
              <a:ext cx="639" cy="366"/>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4" y="3157"/>
              <a:ext cx="1" cy="30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610" cy="35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24</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xmlns="" val="0"/>
              </a:ext>
            </a:extLst>
          </a:blip>
          <a:srcRect/>
          <a:stretch>
            <a:fillRect/>
          </a:stretch>
        </p:blipFill>
        <p:spPr bwMode="auto">
          <a:xfrm>
            <a:off x="891288" y="4495800"/>
            <a:ext cx="2385312" cy="1627268"/>
          </a:xfrm>
          <a:prstGeom prst="roundRect">
            <a:avLst>
              <a:gd name="adj" fmla="val 11811"/>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sp>
        <p:nvSpPr>
          <p:cNvPr id="5" name="Text Box 17"/>
          <p:cNvSpPr txBox="1">
            <a:spLocks noChangeArrowheads="1"/>
          </p:cNvSpPr>
          <p:nvPr/>
        </p:nvSpPr>
        <p:spPr bwMode="auto">
          <a:xfrm>
            <a:off x="2257077" y="11430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0825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201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7895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153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5528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223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39510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4885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6580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8837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213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5907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163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3539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233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 in C#</a:t>
            </a:r>
            <a:endParaRPr lang="bg-BG" dirty="0"/>
          </a:p>
        </p:txBody>
      </p:sp>
      <p:sp>
        <p:nvSpPr>
          <p:cNvPr id="74755" name="Rectangle 3"/>
          <p:cNvSpPr>
            <a:spLocks noGrp="1" noChangeArrowheads="1"/>
          </p:cNvSpPr>
          <p:nvPr>
            <p:ph idx="1"/>
          </p:nvPr>
        </p:nvSpPr>
        <p:spPr/>
        <p:txBody>
          <a:bodyPr/>
          <a:lstStyle/>
          <a:p>
            <a:pPr>
              <a:spcBef>
                <a:spcPct val="35000"/>
              </a:spcBef>
            </a:pPr>
            <a:r>
              <a:rPr lang="en-US" dirty="0"/>
              <a:t>An </a:t>
            </a:r>
            <a:r>
              <a:rPr lang="en-US" dirty="0">
                <a:solidFill>
                  <a:schemeClr val="accent5">
                    <a:lumMod val="20000"/>
                    <a:lumOff val="80000"/>
                  </a:schemeClr>
                </a:solidFill>
              </a:rPr>
              <a:t>interface</a:t>
            </a:r>
            <a:r>
              <a:rPr lang="en-US" dirty="0"/>
              <a:t> is a set of operations (methods) that given object can perform</a:t>
            </a:r>
          </a:p>
          <a:p>
            <a:pPr lvl="1">
              <a:spcBef>
                <a:spcPct val="35000"/>
              </a:spcBef>
            </a:pPr>
            <a:r>
              <a:rPr lang="en-US" dirty="0"/>
              <a:t>Also called "</a:t>
            </a:r>
            <a:r>
              <a:rPr lang="en-US" dirty="0" smtClean="0"/>
              <a:t>contract" </a:t>
            </a:r>
            <a:r>
              <a:rPr lang="en-US" dirty="0"/>
              <a:t>for supplying a set of </a:t>
            </a:r>
            <a:r>
              <a:rPr lang="en-US" dirty="0" smtClean="0"/>
              <a:t>operations</a:t>
            </a:r>
          </a:p>
          <a:p>
            <a:pPr lvl="1">
              <a:spcBef>
                <a:spcPct val="35000"/>
              </a:spcBef>
            </a:pPr>
            <a:r>
              <a:rPr lang="en-US" dirty="0" smtClean="0"/>
              <a:t>Defines abstract behavior</a:t>
            </a:r>
            <a:endParaRPr lang="en-US" dirty="0"/>
          </a:p>
          <a:p>
            <a:pPr>
              <a:spcBef>
                <a:spcPct val="35000"/>
              </a:spcBef>
            </a:pPr>
            <a:r>
              <a:rPr lang="en-US" dirty="0" smtClean="0"/>
              <a:t>Interfaces </a:t>
            </a:r>
            <a:r>
              <a:rPr lang="en-US" dirty="0"/>
              <a:t>provide abstractions</a:t>
            </a:r>
          </a:p>
          <a:p>
            <a:pPr lvl="1">
              <a:spcBef>
                <a:spcPct val="35000"/>
              </a:spcBef>
            </a:pPr>
            <a:r>
              <a:rPr lang="en-US" dirty="0"/>
              <a:t>You shouldn't </a:t>
            </a:r>
            <a:r>
              <a:rPr lang="en-US" dirty="0" smtClean="0"/>
              <a:t>have to know anything about </a:t>
            </a:r>
            <a:r>
              <a:rPr lang="en-US" dirty="0"/>
              <a:t>what is in the implementation in order to use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Classes in </a:t>
            </a:r>
            <a:r>
              <a:rPr lang="en-US" sz="4000" dirty="0" smtClean="0"/>
              <a:t>C#</a:t>
            </a:r>
            <a:endParaRPr lang="bg-BG" sz="4000" dirty="0"/>
          </a:p>
        </p:txBody>
      </p:sp>
      <p:sp>
        <p:nvSpPr>
          <p:cNvPr id="787459" name="Rectangle 3"/>
          <p:cNvSpPr>
            <a:spLocks noGrp="1" noChangeArrowheads="1"/>
          </p:cNvSpPr>
          <p:nvPr>
            <p:ph idx="1"/>
          </p:nvPr>
        </p:nvSpPr>
        <p:spPr>
          <a:prstGeom prst="rect">
            <a:avLst/>
          </a:prstGeom>
        </p:spPr>
        <p:txBody>
          <a:bodyPr/>
          <a:lstStyle/>
          <a:p>
            <a:r>
              <a:rPr lang="en-US" dirty="0">
                <a:solidFill>
                  <a:srgbClr val="EBFFD2"/>
                </a:solidFill>
              </a:rPr>
              <a:t>Abstract classes 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a:t>
            </a:r>
            <a:endParaRPr lang="en-GB" dirty="0">
              <a:solidFill>
                <a:schemeClr val="tx1">
                  <a:lumMod val="40000"/>
                  <a:lumOff val="60000"/>
                </a:schemeClr>
              </a:solidFill>
            </a:endParaRPr>
          </a:p>
          <a:p>
            <a:r>
              <a:rPr lang="en-GB" dirty="0">
                <a:solidFill>
                  <a:srgbClr val="EBFFD2"/>
                </a:solidFill>
              </a:rPr>
              <a:t>Child classes should implement abstract  methods or declare them as </a:t>
            </a:r>
            <a:r>
              <a:rPr lang="en-US" dirty="0" smtClean="0">
                <a:solidFill>
                  <a:schemeClr val="accent5">
                    <a:lumMod val="20000"/>
                    <a:lumOff val="80000"/>
                  </a:schemeClr>
                </a:solidFill>
              </a:rPr>
              <a:t>abstract</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a:t>
            </a:r>
            <a:r>
              <a:rPr lang="en-US" smtClean="0">
                <a:latin typeface="+mn-lt"/>
                <a:ea typeface="+mn-ea"/>
                <a:cs typeface="+mn-cs"/>
              </a:rPr>
              <a:t>(interface)</a:t>
            </a:r>
            <a:endParaRPr lang="en-US" dirty="0">
              <a:latin typeface="+mn-lt"/>
              <a:ea typeface="+mn-ea"/>
              <a:cs typeface="+mn-cs"/>
            </a:endParaRPr>
          </a:p>
          <a:p>
            <a:pPr>
              <a:defRPr/>
            </a:pPr>
            <a:r>
              <a:rPr lang="en-US" dirty="0" smtClean="0">
                <a:latin typeface="+mn-lt"/>
                <a:ea typeface="+mn-ea"/>
                <a:cs typeface="+mn-cs"/>
              </a:rPr>
              <a:t>Example:</a:t>
            </a:r>
            <a:endParaRPr lang="en-US" dirty="0">
              <a:latin typeface="+mn-lt"/>
              <a:ea typeface="+mn-ea"/>
              <a:cs typeface="+mn-cs"/>
            </a:endParaRPr>
          </a:p>
        </p:txBody>
      </p:sp>
      <p:grpSp>
        <p:nvGrpSpPr>
          <p:cNvPr id="2" name="Group 7"/>
          <p:cNvGrpSpPr>
            <a:grpSpLocks noChangeAspect="1"/>
          </p:cNvGrpSpPr>
          <p:nvPr/>
        </p:nvGrpSpPr>
        <p:grpSpPr bwMode="auto">
          <a:xfrm>
            <a:off x="4038600" y="2590800"/>
            <a:ext cx="4129087" cy="3657601"/>
            <a:chOff x="1585" y="1918"/>
            <a:chExt cx="2601" cy="2043"/>
          </a:xfrm>
        </p:grpSpPr>
        <p:sp>
          <p:nvSpPr>
            <p:cNvPr id="5130" name="Rectangle 10"/>
            <p:cNvSpPr>
              <a:spLocks noChangeArrowheads="1"/>
            </p:cNvSpPr>
            <p:nvPr/>
          </p:nvSpPr>
          <p:spPr bwMode="auto">
            <a:xfrm>
              <a:off x="1585"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32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191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197" y="3243"/>
              <a:ext cx="150" cy="478"/>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092"/>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09"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243"/>
              <a:ext cx="207" cy="47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087"/>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r>
              <a:rPr lang="en-US" dirty="0" smtClean="0"/>
              <a:t>Using inheritance we can create inheritance hierarchies</a:t>
            </a:r>
          </a:p>
          <a:p>
            <a:pPr lvl="1"/>
            <a:r>
              <a:rPr lang="en-US" dirty="0" smtClean="0"/>
              <a:t>Easily represented by UML class diagrams</a:t>
            </a:r>
          </a:p>
          <a:p>
            <a:r>
              <a:rPr lang="en-US" dirty="0" smtClean="0"/>
              <a:t>UML class diagrams</a:t>
            </a:r>
          </a:p>
          <a:p>
            <a:pPr lvl="1"/>
            <a:r>
              <a:rPr lang="en-US" dirty="0" smtClean="0"/>
              <a:t>Classes are represented by rectangles containing their methods and data</a:t>
            </a:r>
          </a:p>
          <a:p>
            <a:pPr lvl="1"/>
            <a:r>
              <a:rPr lang="en-US" dirty="0" smtClean="0"/>
              <a:t>Relations between classes are shown as arrows</a:t>
            </a:r>
          </a:p>
          <a:p>
            <a:pPr lvl="2"/>
            <a:r>
              <a:rPr lang="en-US" dirty="0" smtClean="0"/>
              <a:t>Closed triangle arrow means inheritance</a:t>
            </a:r>
          </a:p>
          <a:p>
            <a:pPr lvl="2"/>
            <a:r>
              <a:rPr lang="en-US" dirty="0" smtClean="0"/>
              <a:t>Other arrows mean some kind of associations</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533400"/>
            <a:ext cx="4267200" cy="730250"/>
          </a:xfrm>
          <a:prstGeom prst="rect">
            <a:avLst/>
          </a:prstGeom>
          <a:effectLst/>
        </p:spPr>
        <p:txBody>
          <a:bodyPr wrap="square" lIns="0" tIns="0" rIns="0" bIns="0" anchor="b">
            <a:spAutoFit/>
          </a:bodyPr>
          <a:lstStyle/>
          <a:p>
            <a:pPr algn="ctr">
              <a:lnSpc>
                <a:spcPct val="95000"/>
              </a:lnSpc>
            </a:pPr>
            <a:r>
              <a:rPr lang="en-US" sz="5000" dirty="0" smtClean="0"/>
              <a:t>Inheritance</a:t>
            </a:r>
            <a:endParaRPr lang="en-US" sz="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36397" y="2209800"/>
            <a:ext cx="5271206" cy="4248434"/>
          </a:xfrm>
          <a:prstGeom prst="rect">
            <a:avLst/>
          </a:prstGeom>
          <a:noFill/>
          <a:ln>
            <a:noFill/>
          </a:ln>
          <a:effectLst>
            <a:glow rad="101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30</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xmlns="" val="0"/>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1600200"/>
            <a:ext cx="4699000" cy="701675"/>
          </a:xfrm>
          <a:prstGeom prst="rect">
            <a:avLst/>
          </a:prstGeom>
          <a:effectLst/>
        </p:spPr>
        <p:txBody>
          <a:bodyPr wrap="square" lIns="0" tIns="0" rIns="0" bIns="0" anchor="b">
            <a:spAutoFit/>
          </a:bodyPr>
          <a:lstStyle/>
          <a:p>
            <a:pPr algn="ctr">
              <a:lnSpc>
                <a:spcPct val="95000"/>
              </a:lnSpc>
            </a:pPr>
            <a:r>
              <a:rPr lang="en-US" sz="4800" dirty="0" smtClean="0"/>
              <a:t>Encapsulation</a:t>
            </a:r>
            <a:endParaRPr lang="en-US" sz="4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 y="2819400"/>
            <a:ext cx="3505200" cy="3505200"/>
          </a:xfrm>
          <a:prstGeom prst="roundRect">
            <a:avLst>
              <a:gd name="adj" fmla="val 9484"/>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19133975">
            <a:off x="4484148" y="4035792"/>
            <a:ext cx="4319463" cy="1032084"/>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21094953">
            <a:off x="4764893" y="572074"/>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a:t>
            </a:r>
            <a:endParaRPr lang="bg-BG" sz="4000"/>
          </a:p>
        </p:txBody>
      </p:sp>
      <p:sp>
        <p:nvSpPr>
          <p:cNvPr id="804867" name="Rectangle 3"/>
          <p:cNvSpPr>
            <a:spLocks noGrp="1" noChangeArrowheads="1"/>
          </p:cNvSpPr>
          <p:nvPr>
            <p:ph idx="1"/>
          </p:nvPr>
        </p:nvSpPr>
        <p:spPr>
          <a:prstGeom prst="rect">
            <a:avLst/>
          </a:prstGeom>
        </p:spPr>
        <p:txBody>
          <a:bodyPr/>
          <a:lstStyle/>
          <a:p>
            <a:r>
              <a:rPr lang="en-US" dirty="0">
                <a:solidFill>
                  <a:srgbClr val="EBFFD2"/>
                </a:solidFill>
              </a:rPr>
              <a:t>Encapsulation hides the implementation details</a:t>
            </a:r>
          </a:p>
          <a:p>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r>
              <a:rPr lang="en-US" dirty="0" smtClean="0">
                <a:solidFill>
                  <a:srgbClr val="EBFFD2"/>
                </a:solidFill>
              </a:rPr>
              <a:t>All </a:t>
            </a:r>
            <a:r>
              <a:rPr lang="en-US" dirty="0">
                <a:solidFill>
                  <a:srgbClr val="EBFFD2"/>
                </a:solidFill>
              </a:rPr>
              <a:t>data members (fields) of a class should be hidden</a:t>
            </a:r>
          </a:p>
          <a:p>
            <a:pPr lvl="1">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buClr>
                <a:srgbClr val="8FD600"/>
              </a:buClr>
            </a:pPr>
            <a:r>
              <a:rPr lang="en-US" dirty="0" smtClean="0"/>
              <a:t>No interface members should be hidden</a:t>
            </a:r>
            <a:endParaRPr lang="en-US" i="1" dirty="0">
              <a:solidFill>
                <a:schemeClr val="tx1">
                  <a:lumMod val="40000"/>
                  <a:lumOff val="6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33</a:t>
            </a:fld>
            <a:endParaRPr lang="en-US" sz="11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r>
              <a:rPr lang="en-US" dirty="0"/>
              <a:t>Data fields are private</a:t>
            </a:r>
          </a:p>
          <a:p>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4351"/>
            <a:ext cx="5181600" cy="993849"/>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34</a:t>
            </a:fld>
            <a:endParaRPr lang="en-US" sz="1100"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35</a:t>
            </a:fld>
            <a:endParaRPr lang="en-US" sz="11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r>
              <a:rPr lang="en-US" dirty="0">
                <a:solidFill>
                  <a:srgbClr val="EBFFD2"/>
                </a:solidFill>
              </a:rPr>
              <a:t>Ensures that structural changes remain local:</a:t>
            </a:r>
            <a:endParaRPr lang="en-US" sz="3600" dirty="0">
              <a:solidFill>
                <a:srgbClr val="EBFFD2"/>
              </a:solidFill>
            </a:endParaRPr>
          </a:p>
          <a:p>
            <a:pPr lvl="1"/>
            <a:r>
              <a:rPr lang="en-US" dirty="0" smtClean="0"/>
              <a:t>Changing the class internals does not affect any code outside of the class</a:t>
            </a:r>
            <a:endParaRPr lang="en-US" dirty="0" smtClean="0">
              <a:solidFill>
                <a:schemeClr val="tx1">
                  <a:lumMod val="40000"/>
                  <a:lumOff val="60000"/>
                </a:schemeClr>
              </a:solidFill>
            </a:endParaRPr>
          </a:p>
          <a:p>
            <a:pPr lvl="1">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2">
              <a:buClr>
                <a:srgbClr val="FFAD9F"/>
              </a:buClr>
            </a:pPr>
            <a:r>
              <a:rPr lang="en-US" dirty="0">
                <a:solidFill>
                  <a:srgbClr val="F5FFC2"/>
                </a:solidFill>
              </a:rPr>
              <a:t>E.g. validation on </a:t>
            </a:r>
            <a:r>
              <a:rPr lang="en-US" dirty="0" smtClean="0">
                <a:solidFill>
                  <a:srgbClr val="F5FFC2"/>
                </a:solidFill>
              </a:rPr>
              <a:t>modifying a property value</a:t>
            </a:r>
            <a:endParaRPr lang="en-US" dirty="0">
              <a:solidFill>
                <a:srgbClr val="F5FFC2"/>
              </a:solidFill>
            </a:endParaRPr>
          </a:p>
          <a:p>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749800" y="2667000"/>
            <a:ext cx="4394200" cy="701675"/>
          </a:xfrm>
          <a:prstGeom prst="rect">
            <a:avLst/>
          </a:prstGeom>
          <a:effectLst/>
        </p:spPr>
        <p:txBody>
          <a:bodyPr wrap="square" lIns="0" tIns="0" rIns="0" bIns="0" anchor="b">
            <a:spAutoFit/>
          </a:bodyPr>
          <a:lstStyle/>
          <a:p>
            <a:pPr algn="ctr">
              <a:lnSpc>
                <a:spcPct val="95000"/>
              </a:lnSpc>
            </a:pPr>
            <a:r>
              <a:rPr lang="en-US" sz="4800" dirty="0" smtClean="0"/>
              <a:t>Polymorphism</a:t>
            </a:r>
            <a:endParaRPr lang="en-US" sz="4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0072" y="1524000"/>
            <a:ext cx="4460528" cy="4425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953000" y="457200"/>
            <a:ext cx="3597667" cy="16254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69467" y="4038600"/>
            <a:ext cx="1981200" cy="2078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a:t>
            </a:r>
            <a:endParaRPr lang="bg-BG" sz="4000" dirty="0"/>
          </a:p>
        </p:txBody>
      </p:sp>
      <p:sp>
        <p:nvSpPr>
          <p:cNvPr id="802819" name="Rectangle 3"/>
          <p:cNvSpPr>
            <a:spLocks noGrp="1" noChangeArrowheads="1"/>
          </p:cNvSpPr>
          <p:nvPr>
            <p:ph idx="1"/>
          </p:nvPr>
        </p:nvSpPr>
        <p:spPr>
          <a:xfrm>
            <a:off x="228600" y="914400"/>
            <a:ext cx="8686800" cy="5715000"/>
          </a:xfrm>
          <a:prstGeom prst="rect">
            <a:avLst/>
          </a:prstGeom>
        </p:spPr>
        <p:txBody>
          <a:bodyPr/>
          <a:lstStyle/>
          <a:p>
            <a:r>
              <a:rPr lang="en-US" sz="3000" dirty="0" smtClean="0">
                <a:solidFill>
                  <a:schemeClr val="accent5">
                    <a:lumMod val="20000"/>
                    <a:lumOff val="80000"/>
                  </a:schemeClr>
                </a:solidFill>
              </a:rPr>
              <a:t>Polymorphism</a:t>
            </a:r>
            <a:r>
              <a:rPr lang="en-US" sz="3000" dirty="0" smtClean="0">
                <a:solidFill>
                  <a:srgbClr val="EBFFD2"/>
                </a:solidFill>
              </a:rPr>
              <a:t> = ability </a:t>
            </a:r>
            <a:r>
              <a:rPr lang="en-US" sz="3000" dirty="0">
                <a:solidFill>
                  <a:srgbClr val="EBFFD2"/>
                </a:solidFill>
              </a:rPr>
              <a:t>to take more than one </a:t>
            </a:r>
            <a:r>
              <a:rPr lang="en-US" sz="3000" dirty="0" smtClean="0">
                <a:solidFill>
                  <a:srgbClr val="EBFFD2"/>
                </a:solidFill>
              </a:rPr>
              <a:t>form (objects have more than one type)</a:t>
            </a:r>
            <a:endParaRPr lang="en-US" sz="3000" dirty="0">
              <a:solidFill>
                <a:srgbClr val="EBFFD2"/>
              </a:solidFill>
            </a:endParaRPr>
          </a:p>
          <a:p>
            <a:pPr lvl="1">
              <a:buClr>
                <a:srgbClr val="8FD600"/>
              </a:buClr>
            </a:pPr>
            <a:r>
              <a:rPr lang="en-US" sz="2800" dirty="0">
                <a:solidFill>
                  <a:schemeClr val="tx1">
                    <a:lumMod val="40000"/>
                    <a:lumOff val="60000"/>
                  </a:schemeClr>
                </a:solidFill>
              </a:rPr>
              <a:t>A class can be used through its parent interface</a:t>
            </a:r>
          </a:p>
          <a:p>
            <a:pPr lvl="1">
              <a:buClr>
                <a:srgbClr val="8FD600"/>
              </a:buClr>
            </a:pPr>
            <a:r>
              <a:rPr lang="en-US" sz="2800" dirty="0">
                <a:solidFill>
                  <a:schemeClr val="tx1">
                    <a:lumMod val="40000"/>
                    <a:lumOff val="60000"/>
                  </a:schemeClr>
                </a:solidFill>
              </a:rPr>
              <a:t>A child class may override some of the behaviors of the parent class</a:t>
            </a:r>
          </a:p>
          <a:p>
            <a:r>
              <a:rPr lang="en-US" sz="3000" dirty="0">
                <a:solidFill>
                  <a:srgbClr val="EBFFD2"/>
                </a:solidFill>
              </a:rPr>
              <a:t>Polymorphism allows abstract operations to be defined and used</a:t>
            </a:r>
          </a:p>
          <a:p>
            <a:pPr lvl="1">
              <a:buClr>
                <a:srgbClr val="8FD600"/>
              </a:buClr>
            </a:pPr>
            <a:r>
              <a:rPr lang="en-US" sz="2800" dirty="0">
                <a:solidFill>
                  <a:schemeClr val="tx1">
                    <a:lumMod val="40000"/>
                    <a:lumOff val="60000"/>
                  </a:schemeClr>
                </a:solidFill>
              </a:rPr>
              <a:t>Abstract operations are defined in the base class' interface and </a:t>
            </a:r>
            <a:r>
              <a:rPr lang="en-US" sz="2800" dirty="0" smtClean="0">
                <a:solidFill>
                  <a:schemeClr val="tx1">
                    <a:lumMod val="40000"/>
                    <a:lumOff val="60000"/>
                  </a:schemeClr>
                </a:solidFill>
              </a:rPr>
              <a:t>implemented in </a:t>
            </a:r>
            <a:r>
              <a:rPr lang="en-US" sz="2800" dirty="0">
                <a:solidFill>
                  <a:schemeClr val="tx1">
                    <a:lumMod val="40000"/>
                    <a:lumOff val="60000"/>
                  </a:schemeClr>
                </a:solidFill>
              </a:rPr>
              <a:t>the child </a:t>
            </a:r>
            <a:r>
              <a:rPr lang="en-US" sz="2800" dirty="0" smtClean="0">
                <a:solidFill>
                  <a:schemeClr val="tx1">
                    <a:lumMod val="40000"/>
                    <a:lumOff val="60000"/>
                  </a:schemeClr>
                </a:solidFill>
              </a:rPr>
              <a:t>classes</a:t>
            </a:r>
          </a:p>
          <a:p>
            <a:pPr lvl="2">
              <a:buClr>
                <a:srgbClr val="8FD600"/>
              </a:buClr>
            </a:pPr>
            <a:r>
              <a:rPr lang="en-US" sz="2600" dirty="0" smtClean="0">
                <a:solidFill>
                  <a:schemeClr val="tx1">
                    <a:lumMod val="40000"/>
                    <a:lumOff val="60000"/>
                  </a:schemeClr>
                </a:solidFill>
              </a:rPr>
              <a:t>Declared as </a:t>
            </a:r>
            <a:r>
              <a:rPr lang="en-US" sz="2600" dirty="0" smtClean="0">
                <a:solidFill>
                  <a:schemeClr val="accent5">
                    <a:lumMod val="20000"/>
                    <a:lumOff val="80000"/>
                  </a:schemeClr>
                </a:solidFill>
                <a:latin typeface="Consolas" pitchFamily="49" charset="0"/>
                <a:cs typeface="Consolas" pitchFamily="49" charset="0"/>
              </a:rPr>
              <a:t>abstract</a:t>
            </a:r>
            <a:r>
              <a:rPr lang="en-US" sz="2600" dirty="0" smtClean="0">
                <a:solidFill>
                  <a:schemeClr val="tx1">
                    <a:lumMod val="40000"/>
                    <a:lumOff val="60000"/>
                  </a:schemeClr>
                </a:solidFill>
              </a:rPr>
              <a:t> or </a:t>
            </a:r>
            <a:r>
              <a:rPr lang="en-US" sz="2600" dirty="0" smtClean="0">
                <a:solidFill>
                  <a:schemeClr val="accent5">
                    <a:lumMod val="20000"/>
                    <a:lumOff val="80000"/>
                  </a:schemeClr>
                </a:solidFill>
                <a:latin typeface="Consolas" pitchFamily="49" charset="0"/>
                <a:cs typeface="Consolas" pitchFamily="49" charset="0"/>
              </a:rPr>
              <a:t>virtual</a:t>
            </a:r>
            <a:endParaRPr lang="bg-BG" sz="26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38</a:t>
            </a:fld>
            <a:endParaRPr lang="en-US" sz="11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(2)</a:t>
            </a:r>
            <a:endParaRPr lang="bg-BG" sz="4000" dirty="0"/>
          </a:p>
        </p:txBody>
      </p:sp>
      <p:sp>
        <p:nvSpPr>
          <p:cNvPr id="800771" name="Rectangle 3"/>
          <p:cNvSpPr>
            <a:spLocks noGrp="1" noChangeArrowheads="1"/>
          </p:cNvSpPr>
          <p:nvPr>
            <p:ph idx="1"/>
          </p:nvPr>
        </p:nvSpPr>
        <p:spPr>
          <a:xfrm>
            <a:off x="228600" y="990600"/>
            <a:ext cx="8686800" cy="5715000"/>
          </a:xfrm>
          <a:prstGeom prst="rect">
            <a:avLst/>
          </a:prstGeom>
        </p:spPr>
        <p:txBody>
          <a:bodyPr/>
          <a:lstStyle/>
          <a:p>
            <a:r>
              <a:rPr lang="en-US" dirty="0">
                <a:solidFill>
                  <a:srgbClr val="EBFFD2"/>
                </a:solidFill>
              </a:rPr>
              <a:t>Why </a:t>
            </a:r>
            <a:r>
              <a:rPr lang="en-US" dirty="0" smtClean="0">
                <a:solidFill>
                  <a:srgbClr val="EBFFD2"/>
                </a:solidFill>
              </a:rPr>
              <a:t>handle an </a:t>
            </a:r>
            <a:r>
              <a:rPr lang="en-US" dirty="0">
                <a:solidFill>
                  <a:srgbClr val="EBFFD2"/>
                </a:solidFill>
              </a:rPr>
              <a:t>object </a:t>
            </a:r>
            <a:r>
              <a:rPr lang="en-US" dirty="0" smtClean="0"/>
              <a:t>of given type as object of its base type?</a:t>
            </a:r>
            <a:endParaRPr lang="en-US" dirty="0">
              <a:solidFill>
                <a:srgbClr val="EBFFD2"/>
              </a:solidFill>
            </a:endParaRPr>
          </a:p>
          <a:p>
            <a:pPr lvl="1">
              <a:buClr>
                <a:srgbClr val="8FD600"/>
              </a:buClr>
            </a:pPr>
            <a:r>
              <a:rPr lang="en-US" dirty="0">
                <a:solidFill>
                  <a:schemeClr val="tx1">
                    <a:lumMod val="40000"/>
                    <a:lumOff val="60000"/>
                  </a:schemeClr>
                </a:solidFill>
              </a:rPr>
              <a:t>To </a:t>
            </a:r>
            <a:r>
              <a:rPr lang="en-US" dirty="0" smtClean="0">
                <a:solidFill>
                  <a:schemeClr val="tx1">
                    <a:lumMod val="40000"/>
                    <a:lumOff val="60000"/>
                  </a:schemeClr>
                </a:solidFill>
              </a:rPr>
              <a:t>invoke </a:t>
            </a:r>
            <a:r>
              <a:rPr lang="en-US" dirty="0">
                <a:solidFill>
                  <a:schemeClr val="tx1">
                    <a:lumMod val="40000"/>
                    <a:lumOff val="60000"/>
                  </a:schemeClr>
                </a:solidFill>
              </a:rPr>
              <a:t>abstract operations</a:t>
            </a:r>
          </a:p>
          <a:p>
            <a:pPr lvl="1">
              <a:buClr>
                <a:srgbClr val="8FD600"/>
              </a:buClr>
            </a:pPr>
            <a:r>
              <a:rPr lang="en-US" dirty="0">
                <a:solidFill>
                  <a:schemeClr val="tx1">
                    <a:lumMod val="40000"/>
                    <a:lumOff val="60000"/>
                  </a:schemeClr>
                </a:solidFill>
              </a:rPr>
              <a:t>To mix different related types in </a:t>
            </a:r>
            <a:r>
              <a:rPr lang="en-US" dirty="0" smtClean="0">
                <a:solidFill>
                  <a:schemeClr val="tx1">
                    <a:lumMod val="40000"/>
                    <a:lumOff val="60000"/>
                  </a:schemeClr>
                </a:solidFill>
              </a:rPr>
              <a:t>the same collection</a:t>
            </a:r>
          </a:p>
          <a:p>
            <a:pPr lvl="2">
              <a:buClr>
                <a:srgbClr val="8FD600"/>
              </a:buClr>
            </a:pPr>
            <a:r>
              <a:rPr lang="en-US" dirty="0" smtClean="0">
                <a:solidFill>
                  <a:schemeClr val="tx1">
                    <a:lumMod val="40000"/>
                    <a:lumOff val="60000"/>
                  </a:schemeClr>
                </a:solidFill>
              </a:rPr>
              <a:t>E.g. </a:t>
            </a:r>
            <a:r>
              <a:rPr lang="en-US" dirty="0" smtClean="0">
                <a:solidFill>
                  <a:schemeClr val="accent5">
                    <a:lumMod val="20000"/>
                    <a:lumOff val="80000"/>
                  </a:schemeClr>
                </a:solidFill>
                <a:latin typeface="Consolas" pitchFamily="49" charset="0"/>
                <a:cs typeface="Consolas" pitchFamily="49" charset="0"/>
              </a:rPr>
              <a:t>List&lt;object&gt;</a:t>
            </a:r>
            <a:r>
              <a:rPr lang="en-US" dirty="0" smtClean="0">
                <a:solidFill>
                  <a:schemeClr val="tx1">
                    <a:lumMod val="40000"/>
                    <a:lumOff val="60000"/>
                  </a:schemeClr>
                </a:solidFill>
              </a:rPr>
              <a:t> can hold anything</a:t>
            </a:r>
            <a:endParaRPr lang="en-US" dirty="0">
              <a:solidFill>
                <a:schemeClr val="tx1">
                  <a:lumMod val="40000"/>
                  <a:lumOff val="60000"/>
                </a:schemeClr>
              </a:solidFill>
            </a:endParaRPr>
          </a:p>
          <a:p>
            <a:pPr lvl="1">
              <a:buClr>
                <a:srgbClr val="8FD600"/>
              </a:buClr>
            </a:pPr>
            <a:r>
              <a:rPr lang="en-US" dirty="0">
                <a:solidFill>
                  <a:schemeClr val="tx1">
                    <a:lumMod val="40000"/>
                    <a:lumOff val="60000"/>
                  </a:schemeClr>
                </a:solidFill>
              </a:rPr>
              <a:t>To pass </a:t>
            </a:r>
            <a:r>
              <a:rPr lang="en-US" dirty="0" smtClean="0"/>
              <a:t>more specific</a:t>
            </a:r>
            <a:r>
              <a:rPr lang="en-US" dirty="0" smtClean="0">
                <a:solidFill>
                  <a:schemeClr val="tx1">
                    <a:lumMod val="40000"/>
                    <a:lumOff val="60000"/>
                  </a:schemeClr>
                </a:solidFill>
              </a:rPr>
              <a:t> object </a:t>
            </a:r>
            <a:r>
              <a:rPr lang="en-US" dirty="0">
                <a:solidFill>
                  <a:schemeClr val="tx1">
                    <a:lumMod val="40000"/>
                    <a:lumOff val="60000"/>
                  </a:schemeClr>
                </a:solidFill>
              </a:rPr>
              <a:t>to a method that expects a parameter of a more generic type</a:t>
            </a:r>
          </a:p>
          <a:p>
            <a:pPr lvl="1">
              <a:buClr>
                <a:srgbClr val="8FD600"/>
              </a:buClr>
            </a:pPr>
            <a:r>
              <a:rPr lang="en-US" dirty="0">
                <a:solidFill>
                  <a:schemeClr val="tx1">
                    <a:lumMod val="40000"/>
                    <a:lumOff val="60000"/>
                  </a:schemeClr>
                </a:solidFill>
              </a:rPr>
              <a:t>To declare a more generic field </a:t>
            </a:r>
            <a:r>
              <a:rPr lang="en-US" dirty="0" smtClean="0">
                <a:solidFill>
                  <a:schemeClr val="tx1">
                    <a:lumMod val="40000"/>
                    <a:lumOff val="60000"/>
                  </a:schemeClr>
                </a:solidFill>
              </a:rPr>
              <a:t>which will </a:t>
            </a:r>
            <a:r>
              <a:rPr lang="en-US" dirty="0">
                <a:solidFill>
                  <a:schemeClr val="tx1">
                    <a:lumMod val="40000"/>
                    <a:lumOff val="60000"/>
                  </a:schemeClr>
                </a:solidFill>
              </a:rPr>
              <a:t>be initialized and "specialized" later</a:t>
            </a:r>
            <a:endParaRPr lang="bg-BG" sz="2600" dirty="0">
              <a:solidFill>
                <a:schemeClr val="tx1">
                  <a:lumMod val="40000"/>
                  <a:lumOff val="6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39</a:t>
            </a:fld>
            <a:endParaRPr lang="en-US" sz="11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p:txBody>
          <a:bodyPr/>
          <a:lstStyle/>
          <a:p>
            <a:r>
              <a:rPr lang="en-US" dirty="0" smtClean="0"/>
              <a:t>Classes define attributes and behavior</a:t>
            </a:r>
          </a:p>
          <a:p>
            <a:pPr lvl="1"/>
            <a:r>
              <a:rPr lang="en-US" dirty="0" smtClean="0"/>
              <a:t>Fields, properties, methods, etc.</a:t>
            </a:r>
          </a:p>
          <a:p>
            <a:pPr lvl="1"/>
            <a:r>
              <a:rPr lang="en-US" dirty="0" smtClean="0"/>
              <a:t>Methods contain code for execution</a:t>
            </a:r>
          </a:p>
          <a:p>
            <a:endParaRPr lang="en-US" dirty="0" smtClean="0"/>
          </a:p>
          <a:p>
            <a:r>
              <a:rPr lang="en-US" dirty="0" smtClean="0"/>
              <a:t>Interfaces define a set of operations</a:t>
            </a:r>
          </a:p>
          <a:p>
            <a:pPr lvl="1"/>
            <a:r>
              <a:rPr lang="en-US" dirty="0" smtClean="0"/>
              <a:t>Empty methods and properties, left to be implemented later</a:t>
            </a:r>
            <a:endParaRPr lang="en-US" dirty="0"/>
          </a:p>
        </p:txBody>
      </p:sp>
      <p:sp>
        <p:nvSpPr>
          <p:cNvPr id="4" name="Slide Number Placeholder 3"/>
          <p:cNvSpPr>
            <a:spLocks noGrp="1"/>
          </p:cNvSpPr>
          <p:nvPr>
            <p:ph type="sldNum" sz="quarter" idx="12"/>
          </p:nvPr>
        </p:nvSpPr>
        <p:spPr/>
        <p:txBody>
          <a:bodyPr>
            <a:normAutofit/>
          </a:bodyPr>
          <a:lstStyle/>
          <a:p>
            <a:pPr>
              <a:defRPr/>
            </a:pPr>
            <a:fld id="{58452FF4-89E3-4D1B-9927-2DBDC00E58D7}" type="slidenum">
              <a:rPr lang="en-US" smtClean="0"/>
              <a:pPr>
                <a:defRPr/>
              </a:pPr>
              <a:t>4</a:t>
            </a:fld>
            <a:endParaRPr lang="en-US" dirty="0"/>
          </a:p>
        </p:txBody>
      </p:sp>
      <p:sp>
        <p:nvSpPr>
          <p:cNvPr id="6" name="Rectangle 4"/>
          <p:cNvSpPr>
            <a:spLocks noChangeArrowheads="1"/>
          </p:cNvSpPr>
          <p:nvPr/>
        </p:nvSpPr>
        <p:spPr bwMode="auto">
          <a:xfrm>
            <a:off x="990601" y="3059668"/>
            <a:ext cx="7092950"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 }</a:t>
            </a:r>
          </a:p>
        </p:txBody>
      </p:sp>
      <p:sp>
        <p:nvSpPr>
          <p:cNvPr id="7" name="Rectangle 4"/>
          <p:cNvSpPr>
            <a:spLocks noChangeArrowheads="1"/>
          </p:cNvSpPr>
          <p:nvPr/>
        </p:nvSpPr>
        <p:spPr bwMode="auto">
          <a:xfrm>
            <a:off x="995363" y="5574268"/>
            <a:ext cx="7092950"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t>
            </a:r>
            <a:r>
              <a:rPr lang="bg-BG" dirty="0" smtClean="0"/>
              <a:t>ethod</a:t>
            </a:r>
            <a:r>
              <a:rPr lang="en-US" dirty="0" smtClean="0"/>
              <a:t>s</a:t>
            </a:r>
            <a:r>
              <a:rPr lang="bg-BG" dirty="0" smtClean="0"/>
              <a:t> </a:t>
            </a:r>
            <a:endParaRPr lang="en-US" dirty="0"/>
          </a:p>
        </p:txBody>
      </p:sp>
      <p:sp>
        <p:nvSpPr>
          <p:cNvPr id="3" name="Content Placeholder 2"/>
          <p:cNvSpPr>
            <a:spLocks noGrp="1"/>
          </p:cNvSpPr>
          <p:nvPr>
            <p:ph idx="1"/>
          </p:nvPr>
        </p:nvSpPr>
        <p:spPr/>
        <p:txBody>
          <a:bodyPr/>
          <a:lstStyle/>
          <a:p>
            <a:r>
              <a:rPr lang="en-US" dirty="0" smtClean="0"/>
              <a:t>Virtual method is method that can be used in the same way on instances of base and derived classes but its implementation is different</a:t>
            </a:r>
          </a:p>
          <a:p>
            <a:r>
              <a:rPr lang="en-US" dirty="0" smtClean="0"/>
              <a:t>A </a:t>
            </a:r>
            <a:r>
              <a:rPr lang="bg-BG" dirty="0" smtClean="0"/>
              <a:t>method is said to be a virtual </a:t>
            </a:r>
            <a:r>
              <a:rPr lang="en-US" dirty="0" smtClean="0"/>
              <a:t>when it is declared as </a:t>
            </a:r>
            <a:r>
              <a:rPr lang="en-US" sz="3000"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virtual</a:t>
            </a:r>
          </a:p>
          <a:p>
            <a:endParaRPr lang="en-US" dirty="0" smtClean="0">
              <a:solidFill>
                <a:schemeClr val="tx2"/>
              </a:solidFill>
              <a:effectLst>
                <a:outerShdw blurRad="38100" dist="38100" dir="2700000" algn="tl">
                  <a:srgbClr val="000000"/>
                </a:outerShdw>
              </a:effectLst>
              <a:latin typeface="Courier New" pitchFamily="49" charset="0"/>
            </a:endParaRPr>
          </a:p>
          <a:p>
            <a:r>
              <a:rPr lang="en-US" dirty="0" smtClean="0"/>
              <a:t>Methods</a:t>
            </a:r>
            <a:r>
              <a:rPr lang="bg-BG" dirty="0" smtClean="0"/>
              <a:t> that are </a:t>
            </a:r>
            <a:r>
              <a:rPr lang="en-US" dirty="0" smtClean="0"/>
              <a:t>declared as virtual in a base class can</a:t>
            </a:r>
            <a:r>
              <a:rPr lang="bg-BG" dirty="0" smtClean="0"/>
              <a:t> be overridden</a:t>
            </a:r>
            <a:r>
              <a:rPr lang="en-US" dirty="0" smtClean="0"/>
              <a:t> using the keyword </a:t>
            </a:r>
            <a:r>
              <a:rPr lang="en-US" sz="3000"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override</a:t>
            </a:r>
            <a:r>
              <a:rPr lang="en-US" sz="3000" dirty="0" smtClean="0">
                <a:solidFill>
                  <a:schemeClr val="accent5">
                    <a:lumMod val="20000"/>
                    <a:lumOff val="80000"/>
                  </a:schemeClr>
                </a:solidFill>
                <a:effectLst>
                  <a:outerShdw blurRad="38100" dist="38100" dir="2700000" algn="tl">
                    <a:srgbClr val="000000"/>
                  </a:outerShdw>
                </a:effectLst>
              </a:rPr>
              <a:t> </a:t>
            </a:r>
            <a:r>
              <a:rPr lang="en-US" dirty="0" smtClean="0"/>
              <a:t>in the derived class</a:t>
            </a:r>
            <a:endParaRPr lang="bg-BG" dirty="0" smtClean="0"/>
          </a:p>
          <a:p>
            <a:pPr lvl="1">
              <a:buNone/>
            </a:pP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40</a:t>
            </a:fld>
            <a:endParaRPr lang="en-US" dirty="0"/>
          </a:p>
        </p:txBody>
      </p:sp>
      <p:sp>
        <p:nvSpPr>
          <p:cNvPr id="5" name="Rectangle 5"/>
          <p:cNvSpPr>
            <a:spLocks noChangeArrowheads="1"/>
          </p:cNvSpPr>
          <p:nvPr/>
        </p:nvSpPr>
        <p:spPr bwMode="auto">
          <a:xfrm>
            <a:off x="685800" y="3886200"/>
            <a:ext cx="7777163" cy="3554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virtual void CalculateSurface()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effectLst>
                  <a:outerShdw blurRad="38100" dist="38100" dir="2700000" algn="tl">
                    <a:srgbClr val="000000"/>
                  </a:outerShdw>
                </a:effectLst>
                <a:latin typeface="Consolas" pitchFamily="49" charset="0"/>
                <a:ea typeface="+mn-ea"/>
                <a:cs typeface="Consolas" pitchFamily="49" charset="0"/>
              </a:rPr>
              <a:t>override</a:t>
            </a:r>
            <a:r>
              <a:rPr lang="en-US" dirty="0" smtClean="0"/>
              <a:t> </a:t>
            </a:r>
            <a:r>
              <a:rPr lang="en-US" dirty="0" smtClean="0">
                <a:effectLst>
                  <a:outerShdw blurRad="38100" dist="38100" dir="2700000" algn="tl">
                    <a:srgbClr val="000000"/>
                  </a:outerShdw>
                </a:effectLst>
                <a:latin typeface="+mn-lt"/>
                <a:ea typeface="+mn-ea"/>
                <a:cs typeface="+mn-cs"/>
              </a:rPr>
              <a:t>Modifier</a:t>
            </a:r>
            <a:endParaRPr lang="en-US" dirty="0">
              <a:effectLst>
                <a:outerShdw blurRad="38100" dist="38100" dir="2700000" algn="tl">
                  <a:srgbClr val="000000"/>
                </a:outerShdw>
              </a:effectLst>
              <a:latin typeface="+mn-lt"/>
              <a:ea typeface="+mn-ea"/>
              <a:cs typeface="+mn-cs"/>
            </a:endParaRPr>
          </a:p>
        </p:txBody>
      </p:sp>
      <p:sp>
        <p:nvSpPr>
          <p:cNvPr id="3" name="Content Placeholder 2"/>
          <p:cNvSpPr>
            <a:spLocks noGrp="1"/>
          </p:cNvSpPr>
          <p:nvPr>
            <p:ph idx="1"/>
          </p:nvPr>
        </p:nvSpPr>
        <p:spPr/>
        <p:txBody>
          <a:bodyPr/>
          <a:lstStyle/>
          <a:p>
            <a:r>
              <a:rPr lang="en-US" dirty="0" smtClean="0"/>
              <a:t>Using</a:t>
            </a:r>
            <a:r>
              <a:rPr lang="en-US" dirty="0" smtClean="0">
                <a:solidFill>
                  <a:schemeClr val="hlink"/>
                </a:solidFill>
              </a:rPr>
              <a:t> </a:t>
            </a:r>
            <a:r>
              <a:rPr lang="en-US" dirty="0" smtClean="0">
                <a:solidFill>
                  <a:schemeClr val="accent5">
                    <a:lumMod val="20000"/>
                    <a:lumOff val="80000"/>
                  </a:schemeClr>
                </a:solidFill>
                <a:latin typeface="Consolas" pitchFamily="49" charset="0"/>
                <a:cs typeface="Consolas" pitchFamily="49" charset="0"/>
              </a:rPr>
              <a:t>override</a:t>
            </a:r>
            <a:r>
              <a:rPr lang="en-US" dirty="0" smtClean="0">
                <a:solidFill>
                  <a:schemeClr val="hlink"/>
                </a:solidFill>
              </a:rPr>
              <a:t> </a:t>
            </a:r>
            <a:r>
              <a:rPr lang="en-US" dirty="0" smtClean="0"/>
              <a:t>we can modify a method or property </a:t>
            </a:r>
          </a:p>
          <a:p>
            <a:r>
              <a:rPr lang="en-US" dirty="0" smtClean="0"/>
              <a:t>An override method provides a new implementation of a member inherited from a base class </a:t>
            </a:r>
          </a:p>
          <a:p>
            <a:r>
              <a:rPr lang="en-US" dirty="0" smtClean="0"/>
              <a:t>You cannot override a non-virtual or static method </a:t>
            </a:r>
          </a:p>
          <a:p>
            <a:r>
              <a:rPr lang="en-US" dirty="0" smtClean="0"/>
              <a:t>The overridden base method must be virtual, abstract, or override</a:t>
            </a:r>
            <a:endParaRPr lang="en-US" sz="32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 </a:t>
            </a:r>
            <a:r>
              <a:rPr lang="en-US" sz="4000" dirty="0" smtClean="0"/>
              <a:t>How </a:t>
            </a:r>
            <a:r>
              <a:rPr lang="en-US" sz="4000" smtClean="0"/>
              <a:t>it Works?</a:t>
            </a:r>
            <a:endParaRPr lang="bg-BG" sz="4000" dirty="0"/>
          </a:p>
        </p:txBody>
      </p:sp>
      <p:sp>
        <p:nvSpPr>
          <p:cNvPr id="799747" name="Rectangle 3"/>
          <p:cNvSpPr>
            <a:spLocks noGrp="1" noChangeArrowheads="1"/>
          </p:cNvSpPr>
          <p:nvPr>
            <p:ph idx="1"/>
          </p:nvPr>
        </p:nvSpPr>
        <p:spPr>
          <a:prstGeom prst="rect">
            <a:avLst/>
          </a:prstGeom>
        </p:spPr>
        <p:txBody>
          <a:bodyPr/>
          <a:lstStyle/>
          <a:p>
            <a:r>
              <a:rPr lang="en-US" dirty="0">
                <a:solidFill>
                  <a:srgbClr val="EBFFD2"/>
                </a:solidFill>
              </a:rPr>
              <a:t>Polymorphism ensures that </a:t>
            </a:r>
            <a:r>
              <a:rPr lang="en-US" dirty="0" smtClean="0">
                <a:solidFill>
                  <a:srgbClr val="EBFFD2"/>
                </a:solidFill>
              </a:rPr>
              <a:t>the appropriate </a:t>
            </a:r>
            <a:r>
              <a:rPr lang="en-US" dirty="0">
                <a:solidFill>
                  <a:srgbClr val="EBFFD2"/>
                </a:solidFill>
              </a:rPr>
              <a:t>method of the </a:t>
            </a:r>
            <a:r>
              <a:rPr lang="en-US" dirty="0" smtClean="0">
                <a:solidFill>
                  <a:srgbClr val="EBFFD2"/>
                </a:solidFill>
              </a:rPr>
              <a:t>subclass is called through its base class' interface</a:t>
            </a:r>
            <a:endParaRPr lang="en-US" dirty="0">
              <a:solidFill>
                <a:srgbClr val="EBFFD2"/>
              </a:solidFill>
            </a:endParaRPr>
          </a:p>
          <a:p>
            <a:r>
              <a:rPr lang="en-US" dirty="0">
                <a:solidFill>
                  <a:srgbClr val="EBFFD2"/>
                </a:solidFill>
              </a:rPr>
              <a:t>Polymorphism is implemented using </a:t>
            </a:r>
            <a:r>
              <a:rPr lang="en-US" dirty="0" smtClean="0">
                <a:solidFill>
                  <a:srgbClr val="EBFFD2"/>
                </a:solidFill>
              </a:rPr>
              <a:t>a technique </a:t>
            </a:r>
            <a:r>
              <a:rPr lang="en-US" dirty="0">
                <a:solidFill>
                  <a:srgbClr val="EBFFD2"/>
                </a:solidFill>
              </a:rPr>
              <a:t>called </a:t>
            </a:r>
            <a:r>
              <a:rPr lang="en-US" dirty="0">
                <a:solidFill>
                  <a:schemeClr val="accent5">
                    <a:lumMod val="20000"/>
                    <a:lumOff val="80000"/>
                  </a:schemeClr>
                </a:solidFill>
              </a:rPr>
              <a:t>late method binding</a:t>
            </a:r>
          </a:p>
          <a:p>
            <a:pPr lvl="1">
              <a:buClr>
                <a:srgbClr val="8FD600"/>
              </a:buClr>
            </a:pPr>
            <a:r>
              <a:rPr lang="en-US" dirty="0">
                <a:solidFill>
                  <a:schemeClr val="tx1">
                    <a:lumMod val="40000"/>
                    <a:lumOff val="60000"/>
                  </a:schemeClr>
                </a:solidFill>
              </a:rPr>
              <a:t>Exact method to </a:t>
            </a:r>
            <a:r>
              <a:rPr lang="en-US" dirty="0" smtClean="0">
                <a:solidFill>
                  <a:schemeClr val="tx1">
                    <a:lumMod val="40000"/>
                    <a:lumOff val="60000"/>
                  </a:schemeClr>
                </a:solidFill>
              </a:rPr>
              <a:t>be called </a:t>
            </a:r>
            <a:r>
              <a:rPr lang="en-US" dirty="0">
                <a:solidFill>
                  <a:schemeClr val="tx1">
                    <a:lumMod val="40000"/>
                    <a:lumOff val="60000"/>
                  </a:schemeClr>
                </a:solidFill>
              </a:rPr>
              <a:t>is determined </a:t>
            </a:r>
            <a:r>
              <a:rPr lang="en-US" dirty="0" smtClean="0">
                <a:solidFill>
                  <a:schemeClr val="tx1">
                    <a:lumMod val="40000"/>
                    <a:lumOff val="60000"/>
                  </a:schemeClr>
                </a:solidFill>
              </a:rPr>
              <a:t>at </a:t>
            </a:r>
            <a:r>
              <a:rPr lang="en-US" dirty="0" smtClean="0">
                <a:solidFill>
                  <a:schemeClr val="accent5">
                    <a:lumMod val="20000"/>
                    <a:lumOff val="80000"/>
                  </a:schemeClr>
                </a:solidFill>
              </a:rPr>
              <a:t>runtime</a:t>
            </a:r>
            <a:r>
              <a:rPr lang="en-US" dirty="0" smtClean="0">
                <a:solidFill>
                  <a:schemeClr val="tx1">
                    <a:lumMod val="40000"/>
                    <a:lumOff val="60000"/>
                  </a:schemeClr>
                </a:solidFill>
              </a:rPr>
              <a:t>, just before </a:t>
            </a:r>
            <a:r>
              <a:rPr lang="en-US" dirty="0">
                <a:solidFill>
                  <a:schemeClr val="tx1">
                    <a:lumMod val="40000"/>
                    <a:lumOff val="60000"/>
                  </a:schemeClr>
                </a:solidFill>
              </a:rPr>
              <a:t>performing the </a:t>
            </a:r>
            <a:r>
              <a:rPr lang="en-US" dirty="0" smtClean="0">
                <a:solidFill>
                  <a:schemeClr val="tx1">
                    <a:lumMod val="40000"/>
                    <a:lumOff val="60000"/>
                  </a:schemeClr>
                </a:solidFill>
              </a:rPr>
              <a:t>call</a:t>
            </a:r>
          </a:p>
          <a:p>
            <a:pPr lvl="1">
              <a:buClr>
                <a:srgbClr val="8FD600"/>
              </a:buClr>
            </a:pPr>
            <a:r>
              <a:rPr lang="en-US" dirty="0" smtClean="0"/>
              <a:t>Applied for all </a:t>
            </a:r>
            <a:r>
              <a:rPr lang="en-US" dirty="0" smtClean="0">
                <a:solidFill>
                  <a:schemeClr val="accent5">
                    <a:lumMod val="20000"/>
                    <a:lumOff val="80000"/>
                  </a:schemeClr>
                </a:solidFill>
                <a:latin typeface="Consolas" pitchFamily="49" charset="0"/>
                <a:cs typeface="Consolas" pitchFamily="49" charset="0"/>
              </a:rPr>
              <a:t>abstract</a:t>
            </a:r>
            <a:r>
              <a:rPr lang="en-US" dirty="0" smtClean="0"/>
              <a:t> / </a:t>
            </a:r>
            <a:r>
              <a:rPr lang="en-US" dirty="0" smtClean="0">
                <a:solidFill>
                  <a:schemeClr val="accent5">
                    <a:lumMod val="20000"/>
                    <a:lumOff val="80000"/>
                  </a:schemeClr>
                </a:solidFill>
                <a:latin typeface="Consolas" pitchFamily="49" charset="0"/>
                <a:cs typeface="Consolas" pitchFamily="49" charset="0"/>
              </a:rPr>
              <a:t>virtual</a:t>
            </a:r>
            <a:r>
              <a:rPr lang="en-US" dirty="0" smtClean="0"/>
              <a:t> methods</a:t>
            </a:r>
            <a:endParaRPr lang="en-US" dirty="0">
              <a:solidFill>
                <a:schemeClr val="tx1">
                  <a:lumMod val="40000"/>
                  <a:lumOff val="60000"/>
                </a:schemeClr>
              </a:solidFill>
            </a:endParaRPr>
          </a:p>
          <a:p>
            <a:r>
              <a:rPr lang="en-US" dirty="0">
                <a:solidFill>
                  <a:srgbClr val="EBFFD2"/>
                </a:solidFill>
              </a:rPr>
              <a:t>Note: Late binding is slower </a:t>
            </a:r>
            <a:r>
              <a:rPr lang="en-US" dirty="0" smtClean="0">
                <a:solidFill>
                  <a:srgbClr val="EBFFD2"/>
                </a:solidFill>
              </a:rPr>
              <a:t>than normal (early) binding</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42</a:t>
            </a:fld>
            <a:endParaRPr lang="en-US" sz="1100"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 Example</a:t>
            </a:r>
            <a:endParaRPr lang="bg-BG" sz="4000" dirty="0"/>
          </a:p>
        </p:txBody>
      </p:sp>
      <p:sp>
        <p:nvSpPr>
          <p:cNvPr id="801797" name="Rectangle 5"/>
          <p:cNvSpPr>
            <a:spLocks noChangeArrowheads="1"/>
          </p:cNvSpPr>
          <p:nvPr/>
        </p:nvSpPr>
        <p:spPr bwMode="auto">
          <a:xfrm>
            <a:off x="468313" y="5229225"/>
            <a:ext cx="3455987" cy="1400175"/>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override CalcSurface</a:t>
            </a:r>
            <a:r>
              <a:rPr lang="en-US" sz="2000" b="1" noProof="1">
                <a:solidFill>
                  <a:srgbClr val="8CF4F2"/>
                </a:solidFill>
                <a:effectLst>
                  <a:outerShdw blurRad="38100" dist="38100" dir="2700000" algn="tl">
                    <a:srgbClr val="000000">
                      <a:alpha val="43137"/>
                    </a:srgbClr>
                  </a:outerShdw>
                </a:effectLst>
                <a:latin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return size * size;</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801799" name="Rectangle 7"/>
          <p:cNvSpPr>
            <a:spLocks noChangeArrowheads="1"/>
          </p:cNvSpPr>
          <p:nvPr/>
        </p:nvSpPr>
        <p:spPr bwMode="auto">
          <a:xfrm>
            <a:off x="4283075" y="5229225"/>
            <a:ext cx="4392613" cy="1400175"/>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override CalcSurface</a:t>
            </a:r>
            <a:r>
              <a:rPr lang="en-US" sz="2000" b="1" noProof="1">
                <a:solidFill>
                  <a:srgbClr val="8CF4F2"/>
                </a:solidFill>
                <a:effectLst>
                  <a:outerShdw blurRad="38100" dist="38100" dir="2700000" algn="tl">
                    <a:srgbClr val="000000">
                      <a:alpha val="43137"/>
                    </a:srgbClr>
                  </a:outerShdw>
                </a:effectLst>
                <a:latin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return PI * radius * raduis;</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801800" name="AutoShape 8"/>
          <p:cNvSpPr>
            <a:spLocks noChangeArrowheads="1"/>
          </p:cNvSpPr>
          <p:nvPr/>
        </p:nvSpPr>
        <p:spPr bwMode="auto">
          <a:xfrm>
            <a:off x="669924" y="1066800"/>
            <a:ext cx="1539876" cy="790575"/>
          </a:xfrm>
          <a:prstGeom prst="wedgeRoundRectCallout">
            <a:avLst>
              <a:gd name="adj1" fmla="val 110222"/>
              <a:gd name="adj2" fmla="val -13255"/>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Abstract class</a:t>
            </a:r>
            <a:endParaRPr lang="bg-BG" sz="2400" b="1" dirty="0">
              <a:solidFill>
                <a:srgbClr val="F7FFE7"/>
              </a:solidFill>
              <a:effectLst>
                <a:outerShdw blurRad="38100" dist="38100" dir="2700000" algn="tl">
                  <a:srgbClr val="000000">
                    <a:alpha val="43137"/>
                  </a:srgbClr>
                </a:outerShdw>
              </a:effectLst>
            </a:endParaRPr>
          </a:p>
        </p:txBody>
      </p:sp>
      <p:sp>
        <p:nvSpPr>
          <p:cNvPr id="801801" name="AutoShape 9"/>
          <p:cNvSpPr>
            <a:spLocks noChangeArrowheads="1"/>
          </p:cNvSpPr>
          <p:nvPr/>
        </p:nvSpPr>
        <p:spPr bwMode="auto">
          <a:xfrm>
            <a:off x="7219950" y="1238250"/>
            <a:ext cx="1447800" cy="792162"/>
          </a:xfrm>
          <a:prstGeom prst="wedgeRoundRectCallout">
            <a:avLst>
              <a:gd name="adj1" fmla="val -108051"/>
              <a:gd name="adj2" fmla="val 57213"/>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Abstract action</a:t>
            </a:r>
            <a:endParaRPr lang="bg-BG" sz="2400" b="1" dirty="0">
              <a:solidFill>
                <a:srgbClr val="F7FFE7"/>
              </a:solidFill>
              <a:effectLst>
                <a:outerShdw blurRad="38100" dist="38100" dir="2700000" algn="tl">
                  <a:srgbClr val="000000">
                    <a:alpha val="43137"/>
                  </a:srgbClr>
                </a:outerShdw>
              </a:effectLst>
            </a:endParaRPr>
          </a:p>
        </p:txBody>
      </p:sp>
      <p:sp>
        <p:nvSpPr>
          <p:cNvPr id="801802" name="AutoShape 10"/>
          <p:cNvSpPr>
            <a:spLocks noChangeArrowheads="1"/>
          </p:cNvSpPr>
          <p:nvPr/>
        </p:nvSpPr>
        <p:spPr bwMode="auto">
          <a:xfrm>
            <a:off x="533400" y="2819400"/>
            <a:ext cx="1652587" cy="792162"/>
          </a:xfrm>
          <a:prstGeom prst="wedgeRoundRectCallout">
            <a:avLst>
              <a:gd name="adj1" fmla="val 89028"/>
              <a:gd name="adj2" fmla="val 24949"/>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Concrete class</a:t>
            </a:r>
            <a:endParaRPr lang="bg-BG" sz="2400" b="1" dirty="0">
              <a:solidFill>
                <a:srgbClr val="F7FFE7"/>
              </a:solidFill>
              <a:effectLst>
                <a:outerShdw blurRad="38100" dist="38100" dir="2700000" algn="tl">
                  <a:srgbClr val="000000">
                    <a:alpha val="43137"/>
                  </a:srgbClr>
                </a:outerShdw>
              </a:effectLst>
            </a:endParaRPr>
          </a:p>
        </p:txBody>
      </p:sp>
      <p:sp>
        <p:nvSpPr>
          <p:cNvPr id="801803" name="AutoShape 11"/>
          <p:cNvSpPr>
            <a:spLocks noChangeArrowheads="1"/>
          </p:cNvSpPr>
          <p:nvPr/>
        </p:nvSpPr>
        <p:spPr bwMode="auto">
          <a:xfrm>
            <a:off x="7091362" y="3962401"/>
            <a:ext cx="1595438" cy="762000"/>
          </a:xfrm>
          <a:prstGeom prst="wedgeRoundRectCallout">
            <a:avLst>
              <a:gd name="adj1" fmla="val -93005"/>
              <a:gd name="adj2" fmla="val 134329"/>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Overriden action</a:t>
            </a:r>
            <a:endParaRPr lang="bg-BG" sz="2400" b="1" dirty="0">
              <a:solidFill>
                <a:srgbClr val="F7FFE7"/>
              </a:solidFill>
              <a:effectLst>
                <a:outerShdw blurRad="38100" dist="38100" dir="2700000" algn="tl">
                  <a:srgbClr val="000000">
                    <a:alpha val="43137"/>
                  </a:srgbClr>
                </a:outerShdw>
              </a:effectLst>
            </a:endParaRPr>
          </a:p>
        </p:txBody>
      </p:sp>
      <p:sp>
        <p:nvSpPr>
          <p:cNvPr id="801804" name="AutoShape 12"/>
          <p:cNvSpPr>
            <a:spLocks noChangeArrowheads="1"/>
          </p:cNvSpPr>
          <p:nvPr/>
        </p:nvSpPr>
        <p:spPr bwMode="auto">
          <a:xfrm>
            <a:off x="533400" y="3962401"/>
            <a:ext cx="1595438" cy="762000"/>
          </a:xfrm>
          <a:prstGeom prst="wedgeRoundRectCallout">
            <a:avLst>
              <a:gd name="adj1" fmla="val 64843"/>
              <a:gd name="adj2" fmla="val 132560"/>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Overriden action</a:t>
            </a:r>
            <a:endParaRPr lang="bg-BG" sz="2400" b="1" dirty="0">
              <a:solidFill>
                <a:srgbClr val="F7FFE7"/>
              </a:solidFill>
              <a:effectLst>
                <a:outerShdw blurRad="38100" dist="38100" dir="2700000" algn="tl">
                  <a:srgbClr val="000000">
                    <a:alpha val="43137"/>
                  </a:srgbClr>
                </a:outerShdw>
              </a:effectLst>
            </a:endParaRPr>
          </a:p>
        </p:txBody>
      </p:sp>
      <p:sp>
        <p:nvSpPr>
          <p:cNvPr id="801805" name="Line 13"/>
          <p:cNvSpPr>
            <a:spLocks noChangeShapeType="1"/>
          </p:cNvSpPr>
          <p:nvPr/>
        </p:nvSpPr>
        <p:spPr bwMode="auto">
          <a:xfrm flipH="1">
            <a:off x="3059112" y="4648200"/>
            <a:ext cx="217487" cy="652463"/>
          </a:xfrm>
          <a:prstGeom prst="line">
            <a:avLst/>
          </a:prstGeom>
          <a:noFill/>
          <a:ln w="25400">
            <a:solidFill>
              <a:schemeClr val="accent5">
                <a:lumMod val="20000"/>
                <a:lumOff val="80000"/>
              </a:schemeClr>
            </a:solidFill>
            <a:round/>
            <a:headEnd/>
            <a:tailEnd type="triangle" w="lg" len="lg"/>
          </a:ln>
          <a:effectLst>
            <a:outerShdw dist="17961" dir="2700000" algn="ctr" rotWithShape="0">
              <a:schemeClr val="bg1">
                <a:lumMod val="85000"/>
                <a:lumOff val="15000"/>
              </a:schemeClr>
            </a:outerShdw>
          </a:effectLst>
        </p:spPr>
        <p:txBody>
          <a:bodyPr anchor="ctr"/>
          <a:lstStyle/>
          <a:p>
            <a:pPr>
              <a:defRPr/>
            </a:pPr>
            <a:endParaRPr lang="bg-BG"/>
          </a:p>
        </p:txBody>
      </p:sp>
      <p:sp>
        <p:nvSpPr>
          <p:cNvPr id="801806" name="Line 14"/>
          <p:cNvSpPr>
            <a:spLocks noChangeShapeType="1"/>
          </p:cNvSpPr>
          <p:nvPr/>
        </p:nvSpPr>
        <p:spPr bwMode="auto">
          <a:xfrm flipH="1">
            <a:off x="5549900" y="4648200"/>
            <a:ext cx="241300" cy="696913"/>
          </a:xfrm>
          <a:prstGeom prst="line">
            <a:avLst/>
          </a:prstGeom>
          <a:noFill/>
          <a:ln w="25400">
            <a:solidFill>
              <a:schemeClr val="accent5">
                <a:lumMod val="20000"/>
                <a:lumOff val="80000"/>
              </a:schemeClr>
            </a:solidFill>
            <a:round/>
            <a:headEnd/>
            <a:tailEnd type="triangle" w="lg" len="lg"/>
          </a:ln>
          <a:effectLst>
            <a:outerShdw dist="17961" dir="2700000" algn="ctr" rotWithShape="0">
              <a:schemeClr val="bg1">
                <a:lumMod val="85000"/>
                <a:lumOff val="15000"/>
              </a:schemeClr>
            </a:outerShdw>
          </a:effectLst>
        </p:spPr>
        <p:txBody>
          <a:bodyPr anchor="ctr"/>
          <a:lstStyle/>
          <a:p>
            <a:pPr>
              <a:defRPr/>
            </a:pPr>
            <a:endParaRPr lang="bg-BG"/>
          </a:p>
        </p:txBody>
      </p:sp>
      <p:sp>
        <p:nvSpPr>
          <p:cNvPr id="13" name="Rectangle 3"/>
          <p:cNvSpPr>
            <a:spLocks noChangeArrowheads="1"/>
          </p:cNvSpPr>
          <p:nvPr/>
        </p:nvSpPr>
        <p:spPr bwMode="auto">
          <a:xfrm>
            <a:off x="2971800" y="1143000"/>
            <a:ext cx="35052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Figure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4"/>
          <p:cNvSpPr>
            <a:spLocks noChangeArrowheads="1"/>
          </p:cNvSpPr>
          <p:nvPr/>
        </p:nvSpPr>
        <p:spPr bwMode="auto">
          <a:xfrm>
            <a:off x="2971800" y="1524000"/>
            <a:ext cx="3505200" cy="380999"/>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5"/>
          <p:cNvSpPr>
            <a:spLocks noChangeArrowheads="1"/>
          </p:cNvSpPr>
          <p:nvPr/>
        </p:nvSpPr>
        <p:spPr bwMode="auto">
          <a:xfrm>
            <a:off x="2971800" y="1905000"/>
            <a:ext cx="3505200" cy="4202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+CalcSurface() : double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Rectangle 3"/>
          <p:cNvSpPr>
            <a:spLocks noChangeArrowheads="1"/>
          </p:cNvSpPr>
          <p:nvPr/>
        </p:nvSpPr>
        <p:spPr bwMode="auto">
          <a:xfrm>
            <a:off x="2667000" y="3200400"/>
            <a:ext cx="18288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Square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7" name="Rectangle 4"/>
          <p:cNvSpPr>
            <a:spLocks noChangeArrowheads="1"/>
          </p:cNvSpPr>
          <p:nvPr/>
        </p:nvSpPr>
        <p:spPr bwMode="auto">
          <a:xfrm>
            <a:off x="2667000" y="3581400"/>
            <a:ext cx="1828800" cy="9144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 int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8" name="Rectangle 5"/>
          <p:cNvSpPr>
            <a:spLocks noChangeArrowheads="1"/>
          </p:cNvSpPr>
          <p:nvPr/>
        </p:nvSpPr>
        <p:spPr bwMode="auto">
          <a:xfrm>
            <a:off x="2667000" y="4495800"/>
            <a:ext cx="1828800" cy="304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Rectangle 3"/>
          <p:cNvSpPr>
            <a:spLocks noChangeArrowheads="1"/>
          </p:cNvSpPr>
          <p:nvPr/>
        </p:nvSpPr>
        <p:spPr bwMode="auto">
          <a:xfrm>
            <a:off x="4800600" y="3200400"/>
            <a:ext cx="19050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Circle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0" name="Rectangle 4"/>
          <p:cNvSpPr>
            <a:spLocks noChangeArrowheads="1"/>
          </p:cNvSpPr>
          <p:nvPr/>
        </p:nvSpPr>
        <p:spPr bwMode="auto">
          <a:xfrm>
            <a:off x="4800600" y="3581400"/>
            <a:ext cx="1905000" cy="9144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 : int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-radius: int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Rectangle 5"/>
          <p:cNvSpPr>
            <a:spLocks noChangeArrowheads="1"/>
          </p:cNvSpPr>
          <p:nvPr/>
        </p:nvSpPr>
        <p:spPr bwMode="auto">
          <a:xfrm>
            <a:off x="4800600" y="4495800"/>
            <a:ext cx="1905000" cy="304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 Example (2)</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44</a:t>
            </a:fld>
            <a:endParaRPr lang="en-US" dirty="0"/>
          </a:p>
        </p:txBody>
      </p:sp>
      <p:sp>
        <p:nvSpPr>
          <p:cNvPr id="6" name="Rectangle 4"/>
          <p:cNvSpPr>
            <a:spLocks noChangeArrowheads="1"/>
          </p:cNvSpPr>
          <p:nvPr/>
        </p:nvSpPr>
        <p:spPr bwMode="auto">
          <a:xfrm>
            <a:off x="609600" y="1066800"/>
            <a:ext cx="7924800" cy="5355312"/>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square" anchor="ctr">
            <a:spAutoFit/>
          </a:bodyP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abstract class Figure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public </a:t>
            </a:r>
            <a:r>
              <a:rPr lang="en-US" sz="2000" b="1" noProof="1" smtClean="0">
                <a:solidFill>
                  <a:schemeClr val="tx1">
                    <a:lumMod val="60000"/>
                    <a:lumOff val="40000"/>
                  </a:schemeClr>
                </a:solidFill>
                <a:effectLst>
                  <a:outerShdw blurRad="38100" dist="38100" dir="2700000" algn="tl">
                    <a:srgbClr val="000000">
                      <a:alpha val="43137"/>
                    </a:srgbClr>
                  </a:outerShdw>
                </a:effectLst>
                <a:latin typeface="Consolas" pitchFamily="49" charset="0"/>
              </a:rPr>
              <a:t>abstract</a:t>
            </a:r>
            <a:r>
              <a:rPr lang="en-US" sz="2000" b="1" noProof="1" smtClean="0">
                <a:solidFill>
                  <a:srgbClr val="8CF4F2"/>
                </a:solidFill>
                <a:effectLst>
                  <a:outerShdw blurRad="38100" dist="38100" dir="2700000" algn="tl">
                    <a:srgbClr val="000000">
                      <a:alpha val="43137"/>
                    </a:srgbClr>
                  </a:outerShdw>
                </a:effectLst>
                <a:latin typeface="Consolas" pitchFamily="49" charset="0"/>
              </a:rPr>
              <a:t> double CalcSurface();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abstract class Square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  public </a:t>
            </a:r>
            <a:r>
              <a:rPr lang="en-US" sz="2000" b="1" noProof="1" smtClean="0">
                <a:solidFill>
                  <a:schemeClr val="tx1">
                    <a:lumMod val="60000"/>
                    <a:lumOff val="40000"/>
                  </a:schemeClr>
                </a:solidFill>
                <a:effectLst>
                  <a:outerShdw blurRad="38100" dist="38100" dir="2700000" algn="tl">
                    <a:srgbClr val="000000">
                      <a:alpha val="43137"/>
                    </a:srgbClr>
                  </a:outerShdw>
                </a:effectLst>
                <a:latin typeface="Consolas" pitchFamily="49" charset="0"/>
              </a:rPr>
              <a:t>override</a:t>
            </a:r>
            <a:r>
              <a:rPr lang="en-US" sz="2000" b="1" noProof="1" smtClean="0">
                <a:solidFill>
                  <a:srgbClr val="8CF4F2"/>
                </a:solidFill>
                <a:effectLst>
                  <a:outerShdw blurRad="38100" dist="38100" dir="2700000" algn="tl">
                    <a:srgbClr val="000000">
                      <a:alpha val="43137"/>
                    </a:srgbClr>
                  </a:outerShdw>
                </a:effectLst>
                <a:latin typeface="Consolas" pitchFamily="49" charset="0"/>
              </a:rPr>
              <a:t> double CalcSurface() { return … }</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Figure </a:t>
            </a:r>
            <a:r>
              <a:rPr lang="en-US" sz="2000" b="1" noProof="1">
                <a:solidFill>
                  <a:srgbClr val="8CF4F2"/>
                </a:solidFill>
                <a:effectLst>
                  <a:outerShdw blurRad="38100" dist="38100" dir="2700000" algn="tl">
                    <a:srgbClr val="000000">
                      <a:alpha val="43137"/>
                    </a:srgbClr>
                  </a:outerShdw>
                </a:effectLst>
                <a:latin typeface="Consolas" pitchFamily="49" charset="0"/>
              </a:rPr>
              <a:t>f1 = new Square(...);</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Figure </a:t>
            </a:r>
            <a:r>
              <a:rPr lang="en-US" sz="2000" b="1" noProof="1">
                <a:solidFill>
                  <a:srgbClr val="8CF4F2"/>
                </a:solidFill>
                <a:effectLst>
                  <a:outerShdw blurRad="38100" dist="38100" dir="2700000" algn="tl">
                    <a:srgbClr val="000000">
                      <a:alpha val="43137"/>
                    </a:srgbClr>
                  </a:outerShdw>
                </a:effectLst>
                <a:latin typeface="Consolas" pitchFamily="49" charset="0"/>
              </a:rPr>
              <a:t>f2 = new Circle(...);</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This will call </a:t>
            </a:r>
            <a:r>
              <a:rPr lang="en-US" sz="2000" b="1" noProof="1" smtClean="0">
                <a:solidFill>
                  <a:srgbClr val="8CF4F2"/>
                </a:solidFill>
                <a:effectLst>
                  <a:outerShdw blurRad="38100" dist="38100" dir="2700000" algn="tl">
                    <a:srgbClr val="000000">
                      <a:alpha val="43137"/>
                    </a:srgbClr>
                  </a:outerShdw>
                </a:effectLst>
                <a:latin typeface="Consolas" pitchFamily="49" charset="0"/>
              </a:rPr>
              <a:t>Square.CalcSurface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int surface = </a:t>
            </a:r>
            <a:r>
              <a:rPr lang="en-US" sz="2000" b="1" noProof="1" smtClean="0">
                <a:solidFill>
                  <a:srgbClr val="8CF4F2"/>
                </a:solidFill>
                <a:effectLst>
                  <a:outerShdw blurRad="38100" dist="38100" dir="2700000" algn="tl">
                    <a:srgbClr val="000000">
                      <a:alpha val="43137"/>
                    </a:srgbClr>
                  </a:outerShdw>
                </a:effectLst>
                <a:latin typeface="Consolas" pitchFamily="49" charset="0"/>
              </a:rPr>
              <a:t>f1.CalcSurface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This will call </a:t>
            </a:r>
            <a:r>
              <a:rPr lang="en-US" sz="2000" b="1" noProof="1" smtClean="0">
                <a:solidFill>
                  <a:srgbClr val="8CF4F2"/>
                </a:solidFill>
                <a:effectLst>
                  <a:outerShdw blurRad="38100" dist="38100" dir="2700000" algn="tl">
                    <a:srgbClr val="000000">
                      <a:alpha val="43137"/>
                    </a:srgbClr>
                  </a:outerShdw>
                </a:effectLst>
                <a:latin typeface="Consolas" pitchFamily="49" charset="0"/>
              </a:rPr>
              <a:t>Square.CalcSurface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int surface = </a:t>
            </a:r>
            <a:r>
              <a:rPr lang="en-US" sz="2000" b="1" noProof="1" smtClean="0">
                <a:solidFill>
                  <a:srgbClr val="8CF4F2"/>
                </a:solidFill>
                <a:effectLst>
                  <a:outerShdw blurRad="38100" dist="38100" dir="2700000" algn="tl">
                    <a:srgbClr val="000000">
                      <a:alpha val="43137"/>
                    </a:srgbClr>
                  </a:outerShdw>
                </a:effectLst>
                <a:latin typeface="Consolas" pitchFamily="49" charset="0"/>
              </a:rPr>
              <a:t>f2.CalcSurface</a:t>
            </a: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990600"/>
            <a:ext cx="4572000" cy="730250"/>
          </a:xfrm>
          <a:prstGeom prst="rect">
            <a:avLst/>
          </a:prstGeom>
          <a:effectLst/>
        </p:spPr>
        <p:txBody>
          <a:bodyPr wrap="square" lIns="0" tIns="0" rIns="0" bIns="0" anchor="b">
            <a:spAutoFit/>
          </a:bodyPr>
          <a:lstStyle/>
          <a:p>
            <a:pPr algn="ctr">
              <a:lnSpc>
                <a:spcPct val="95000"/>
              </a:lnSpc>
            </a:pPr>
            <a:r>
              <a:rPr lang="en-US" sz="5000" dirty="0" smtClean="0"/>
              <a:t>Polymorphism</a:t>
            </a:r>
            <a:endParaRPr lang="en-US" sz="5000" dirty="0"/>
          </a:p>
        </p:txBody>
      </p:sp>
      <p:sp>
        <p:nvSpPr>
          <p:cNvPr id="4" name="Subtitle 2"/>
          <p:cNvSpPr txBox="1">
            <a:spLocks/>
          </p:cNvSpPr>
          <p:nvPr/>
        </p:nvSpPr>
        <p:spPr>
          <a:xfrm>
            <a:off x="2209800" y="1676400"/>
            <a:ext cx="4572000" cy="569120"/>
          </a:xfrm>
          <a:prstGeom prst="rect">
            <a:avLst/>
          </a:prstGeom>
        </p:spPr>
        <p:txBody>
          <a:bodyPr/>
          <a:lstStyle/>
          <a:p>
            <a:pPr marR="0" lvl="0" algn="ctr" defTabSz="914400" rtl="0" eaLnBrk="0" fontAlgn="base" latinLnBrk="0" hangingPunct="0">
              <a:lnSpc>
                <a:spcPct val="100000"/>
              </a:lnSpc>
              <a:spcBef>
                <a:spcPct val="20000"/>
              </a:spcBef>
              <a:spcAft>
                <a:spcPct val="0"/>
              </a:spcAft>
              <a:buClr>
                <a:schemeClr val="accent5">
                  <a:lumMod val="40000"/>
                  <a:lumOff val="60000"/>
                </a:schemeClr>
              </a:buClr>
              <a:buSzPct val="70000"/>
              <a:tabLst/>
              <a:defRPr/>
            </a:pPr>
            <a:r>
              <a:rPr kumimoji="0" lang="en-US" sz="3200" b="1" i="0" u="none" strike="noStrike" kern="1200" cap="none" spc="0" normalizeH="0" baseline="0" noProof="0" dirty="0" smtClean="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rPr>
              <a:t>Live Demo</a:t>
            </a:r>
            <a:endParaRPr kumimoji="0" lang="en-US" sz="3200" b="1" i="0" u="none" strike="noStrike" kern="1200" cap="none" spc="0" normalizeH="0" baseline="0" noProof="0" dirty="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78452" y="2590800"/>
            <a:ext cx="5587096" cy="3769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1219200"/>
            <a:ext cx="6400800" cy="1462088"/>
          </a:xfrm>
          <a:prstGeom prst="rect">
            <a:avLst/>
          </a:prstGeom>
          <a:effectLst/>
        </p:spPr>
        <p:txBody>
          <a:bodyPr wrap="square" lIns="0" tIns="0" rIns="0" bIns="0" anchor="b">
            <a:spAutoFit/>
          </a:bodyPr>
          <a:lstStyle/>
          <a:p>
            <a:pPr algn="ctr">
              <a:lnSpc>
                <a:spcPct val="95000"/>
              </a:lnSpc>
            </a:pPr>
            <a:r>
              <a:rPr lang="en-US" sz="5000" dirty="0" smtClean="0"/>
              <a:t>Class Hierarchies:</a:t>
            </a:r>
            <a:br>
              <a:rPr lang="en-US" sz="5000" dirty="0" smtClean="0"/>
            </a:br>
            <a:r>
              <a:rPr lang="en-US" sz="5000" dirty="0" smtClean="0"/>
              <a:t>Real World Example</a:t>
            </a:r>
            <a:endParaRPr lang="en-US" sz="5000" dirty="0"/>
          </a:p>
        </p:txBody>
      </p:sp>
      <p:pic>
        <p:nvPicPr>
          <p:cNvPr id="2050" name="Picture 2"/>
          <p:cNvPicPr>
            <a:picLocks noChangeAspect="1" noChangeArrowheads="1"/>
          </p:cNvPicPr>
          <p:nvPr/>
        </p:nvPicPr>
        <p:blipFill>
          <a:blip r:embed="rId3">
            <a:grayscl/>
            <a:extLst>
              <a:ext uri="{28A0092B-C50C-407E-A947-70E740481C1C}">
                <a14:useLocalDpi xmlns:a14="http://schemas.microsoft.com/office/drawing/2010/main" xmlns="" val="0"/>
              </a:ext>
            </a:extLst>
          </a:blip>
          <a:srcRect/>
          <a:stretch>
            <a:fillRect/>
          </a:stretch>
        </p:blipFill>
        <p:spPr bwMode="auto">
          <a:xfrm>
            <a:off x="609600" y="3276600"/>
            <a:ext cx="3895725" cy="2981325"/>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a:grayscl/>
            <a:extLst>
              <a:ext uri="{28A0092B-C50C-407E-A947-70E740481C1C}">
                <a14:useLocalDpi xmlns:a14="http://schemas.microsoft.com/office/drawing/2010/main" xmlns="" val="0"/>
              </a:ext>
            </a:extLst>
          </a:blip>
          <a:srcRect/>
          <a:stretch>
            <a:fillRect/>
          </a:stretch>
        </p:blipFill>
        <p:spPr bwMode="auto">
          <a:xfrm>
            <a:off x="4800600" y="3810000"/>
            <a:ext cx="3810000" cy="2371725"/>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chor="ctr" anchorCtr="0"/>
          <a:lstStyle/>
          <a:p>
            <a:pPr>
              <a:defRPr/>
            </a:pPr>
            <a:r>
              <a:rPr lang="en-US" dirty="0"/>
              <a:t>Real World Example: Calculator</a:t>
            </a:r>
            <a:endParaRPr lang="bg-BG" dirty="0"/>
          </a:p>
        </p:txBody>
      </p:sp>
      <p:sp>
        <p:nvSpPr>
          <p:cNvPr id="90115" name="AutoShape 3"/>
          <p:cNvSpPr>
            <a:spLocks noGrp="1" noChangeAspect="1" noChangeArrowheads="1"/>
          </p:cNvSpPr>
          <p:nvPr>
            <p:ph idx="1"/>
          </p:nvPr>
        </p:nvSpPr>
        <p:spPr/>
        <p:txBody>
          <a:bodyPr/>
          <a:lstStyle/>
          <a:p>
            <a:pPr>
              <a:lnSpc>
                <a:spcPct val="100000"/>
              </a:lnSpc>
            </a:pPr>
            <a:r>
              <a:rPr lang="en-US" dirty="0"/>
              <a:t>Creating </a:t>
            </a:r>
            <a:r>
              <a:rPr lang="en-US" dirty="0" smtClean="0"/>
              <a:t>an application </a:t>
            </a:r>
            <a:r>
              <a:rPr lang="en-US" dirty="0"/>
              <a:t>like the Windows Calculator</a:t>
            </a:r>
          </a:p>
          <a:p>
            <a:pPr lvl="1">
              <a:lnSpc>
                <a:spcPct val="100000"/>
              </a:lnSpc>
            </a:pPr>
            <a:r>
              <a:rPr lang="en-US" dirty="0"/>
              <a:t>Typical </a:t>
            </a:r>
            <a:r>
              <a:rPr lang="en-US" dirty="0" smtClean="0"/>
              <a:t>scenario for </a:t>
            </a:r>
            <a:r>
              <a:rPr lang="en-US" dirty="0"/>
              <a:t>applying the object-oriented approach</a:t>
            </a:r>
          </a:p>
        </p:txBody>
      </p:sp>
      <p:sp>
        <p:nvSpPr>
          <p:cNvPr id="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47</a:t>
            </a:fld>
            <a:endParaRPr lang="en-US" sz="11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09836" y="3200400"/>
            <a:ext cx="4124325" cy="3152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3600" dirty="0"/>
              <a:t>Real World Example: Calculator (2)</a:t>
            </a:r>
            <a:endParaRPr lang="bg-BG" sz="3600" dirty="0"/>
          </a:p>
        </p:txBody>
      </p:sp>
      <p:sp>
        <p:nvSpPr>
          <p:cNvPr id="91139" name="AutoShape 3"/>
          <p:cNvSpPr>
            <a:spLocks noGrp="1" noChangeAspect="1" noChangeArrowheads="1"/>
          </p:cNvSpPr>
          <p:nvPr>
            <p:ph idx="1"/>
          </p:nvPr>
        </p:nvSpPr>
        <p:spPr/>
        <p:txBody>
          <a:bodyPr/>
          <a:lstStyle/>
          <a:p>
            <a:r>
              <a:rPr lang="en-US" dirty="0"/>
              <a:t>The calculator consists of controls:</a:t>
            </a:r>
          </a:p>
          <a:p>
            <a:pPr lvl="1"/>
            <a:r>
              <a:rPr lang="en-US" dirty="0"/>
              <a:t>Buttons, panels, text boxes, menus, check boxes, radio buttons, etc.</a:t>
            </a:r>
            <a:endParaRPr lang="bg-BG" dirty="0"/>
          </a:p>
          <a:p>
            <a:r>
              <a:rPr lang="en-US" dirty="0"/>
              <a:t>Class </a:t>
            </a:r>
            <a:r>
              <a:rPr lang="en-US" dirty="0">
                <a:solidFill>
                  <a:schemeClr val="accent5">
                    <a:lumMod val="20000"/>
                    <a:lumOff val="80000"/>
                  </a:schemeClr>
                </a:solidFill>
                <a:latin typeface="Consolas" pitchFamily="49" charset="0"/>
                <a:cs typeface="Consolas" pitchFamily="49" charset="0"/>
              </a:rPr>
              <a:t>Control</a:t>
            </a:r>
            <a:r>
              <a:rPr lang="en-US" dirty="0"/>
              <a:t> – the root of our OO hierarchy</a:t>
            </a:r>
          </a:p>
          <a:p>
            <a:pPr lvl="1"/>
            <a:r>
              <a:rPr lang="en-US" dirty="0"/>
              <a:t>All controls can be painted on the screen</a:t>
            </a:r>
          </a:p>
          <a:p>
            <a:pPr lvl="2"/>
            <a:r>
              <a:rPr lang="en-US" dirty="0">
                <a:solidFill>
                  <a:schemeClr val="tx1">
                    <a:lumMod val="40000"/>
                    <a:lumOff val="60000"/>
                  </a:schemeClr>
                </a:solidFill>
              </a:rPr>
              <a:t>Should implement an interface</a:t>
            </a:r>
            <a:r>
              <a:rPr lang="en-US" dirty="0"/>
              <a:t> </a:t>
            </a:r>
            <a:r>
              <a:rPr lang="en-US" noProof="1" smtClean="0">
                <a:solidFill>
                  <a:schemeClr val="accent5">
                    <a:lumMod val="20000"/>
                    <a:lumOff val="80000"/>
                  </a:schemeClr>
                </a:solidFill>
                <a:latin typeface="Consolas" pitchFamily="49" charset="0"/>
                <a:cs typeface="Consolas" pitchFamily="49" charset="0"/>
              </a:rPr>
              <a:t>IPaintable</a:t>
            </a:r>
            <a:r>
              <a:rPr lang="en-US" dirty="0" smtClean="0">
                <a:solidFill>
                  <a:schemeClr val="accent5">
                    <a:lumMod val="20000"/>
                    <a:lumOff val="80000"/>
                  </a:schemeClr>
                </a:solidFill>
              </a:rPr>
              <a:t> </a:t>
            </a:r>
            <a:r>
              <a:rPr lang="en-US" dirty="0">
                <a:solidFill>
                  <a:schemeClr val="tx1">
                    <a:lumMod val="40000"/>
                    <a:lumOff val="60000"/>
                  </a:schemeClr>
                </a:solidFill>
              </a:rPr>
              <a:t>with a method </a:t>
            </a:r>
            <a:r>
              <a:rPr lang="en-US" dirty="0" smtClean="0">
                <a:solidFill>
                  <a:schemeClr val="accent5">
                    <a:lumMod val="20000"/>
                    <a:lumOff val="80000"/>
                  </a:schemeClr>
                </a:solidFill>
                <a:latin typeface="Consolas" pitchFamily="49" charset="0"/>
                <a:cs typeface="Consolas" pitchFamily="49" charset="0"/>
              </a:rPr>
              <a:t>Paint</a:t>
            </a:r>
            <a:r>
              <a:rPr lang="en-US" dirty="0">
                <a:solidFill>
                  <a:schemeClr val="accent5">
                    <a:lumMod val="20000"/>
                    <a:lumOff val="80000"/>
                  </a:schemeClr>
                </a:solidFill>
                <a:latin typeface="Consolas" pitchFamily="49" charset="0"/>
                <a:cs typeface="Consolas" pitchFamily="49" charset="0"/>
              </a:rPr>
              <a:t>()</a:t>
            </a:r>
          </a:p>
          <a:p>
            <a:pPr lvl="1"/>
            <a:r>
              <a:rPr lang="en-US" dirty="0"/>
              <a:t>Common properties: location, size, text, </a:t>
            </a:r>
            <a:r>
              <a:rPr lang="en-US" dirty="0" smtClean="0"/>
              <a:t>face color, font, background color, etc</a:t>
            </a:r>
            <a:r>
              <a:rPr lang="en-US" dirty="0"/>
              <a:t>.</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chor="ctr" anchorCtr="0"/>
          <a:lstStyle/>
          <a:p>
            <a:pPr>
              <a:defRPr/>
            </a:pPr>
            <a:r>
              <a:rPr lang="en-US" sz="3600" dirty="0"/>
              <a:t>Real World Example: Calculator (3)</a:t>
            </a:r>
            <a:endParaRPr lang="bg-BG" sz="3600" dirty="0"/>
          </a:p>
        </p:txBody>
      </p:sp>
      <p:sp>
        <p:nvSpPr>
          <p:cNvPr id="92163" name="Rectangle 3"/>
          <p:cNvSpPr>
            <a:spLocks noGrp="1" noChangeArrowheads="1"/>
          </p:cNvSpPr>
          <p:nvPr>
            <p:ph idx="1"/>
          </p:nvPr>
        </p:nvSpPr>
        <p:spPr>
          <a:xfrm>
            <a:off x="228600" y="990600"/>
            <a:ext cx="8686800" cy="5715000"/>
          </a:xfrm>
        </p:spPr>
        <p:txBody>
          <a:bodyPr/>
          <a:lstStyle/>
          <a:p>
            <a:pPr>
              <a:lnSpc>
                <a:spcPts val="3600"/>
              </a:lnSpc>
            </a:pPr>
            <a:r>
              <a:rPr lang="en-US" dirty="0"/>
              <a:t>Some controls could contain other </a:t>
            </a:r>
            <a:r>
              <a:rPr lang="en-US" dirty="0" smtClean="0"/>
              <a:t>(nested) controls </a:t>
            </a:r>
            <a:r>
              <a:rPr lang="en-US" dirty="0"/>
              <a:t>inside (e. g. </a:t>
            </a:r>
            <a:r>
              <a:rPr lang="en-US" dirty="0" smtClean="0"/>
              <a:t>panels and toolbars)</a:t>
            </a:r>
            <a:endParaRPr lang="en-US" dirty="0"/>
          </a:p>
          <a:p>
            <a:pPr lvl="1">
              <a:lnSpc>
                <a:spcPts val="3600"/>
              </a:lnSpc>
            </a:pPr>
            <a:r>
              <a:rPr lang="en-US" dirty="0"/>
              <a:t>We should have class </a:t>
            </a:r>
            <a:r>
              <a:rPr lang="en-US" dirty="0">
                <a:solidFill>
                  <a:schemeClr val="accent5">
                    <a:lumMod val="20000"/>
                    <a:lumOff val="80000"/>
                  </a:schemeClr>
                </a:solidFill>
                <a:latin typeface="Consolas" pitchFamily="49" charset="0"/>
                <a:cs typeface="Consolas" pitchFamily="49" charset="0"/>
              </a:rPr>
              <a:t>Container</a:t>
            </a:r>
            <a:r>
              <a:rPr lang="en-US" dirty="0"/>
              <a:t> that extends </a:t>
            </a:r>
            <a:r>
              <a:rPr lang="en-US" dirty="0" smtClean="0">
                <a:solidFill>
                  <a:schemeClr val="accent5">
                    <a:lumMod val="20000"/>
                    <a:lumOff val="80000"/>
                  </a:schemeClr>
                </a:solidFill>
                <a:latin typeface="Consolas" pitchFamily="49" charset="0"/>
                <a:cs typeface="Consolas" pitchFamily="49" charset="0"/>
              </a:rPr>
              <a:t>Control</a:t>
            </a:r>
            <a:r>
              <a:rPr lang="en-US" dirty="0" smtClean="0"/>
              <a:t> holding a collection of child controls</a:t>
            </a:r>
            <a:endParaRPr lang="en-US" dirty="0">
              <a:solidFill>
                <a:schemeClr val="accent5">
                  <a:lumMod val="20000"/>
                  <a:lumOff val="80000"/>
                </a:schemeClr>
              </a:solidFill>
              <a:latin typeface="Consolas" pitchFamily="49" charset="0"/>
              <a:cs typeface="Consolas" pitchFamily="49" charset="0"/>
            </a:endParaRPr>
          </a:p>
          <a:p>
            <a:pPr>
              <a:lnSpc>
                <a:spcPts val="3600"/>
              </a:lnSpc>
            </a:pPr>
            <a:r>
              <a:rPr lang="en-US" dirty="0"/>
              <a:t>The </a:t>
            </a:r>
            <a:r>
              <a:rPr lang="en-US" dirty="0">
                <a:solidFill>
                  <a:schemeClr val="accent5">
                    <a:lumMod val="20000"/>
                    <a:lumOff val="80000"/>
                  </a:schemeClr>
                </a:solidFill>
                <a:latin typeface="Consolas" pitchFamily="49" charset="0"/>
                <a:cs typeface="Consolas" pitchFamily="49" charset="0"/>
              </a:rPr>
              <a:t>Calculator</a:t>
            </a:r>
            <a:r>
              <a:rPr lang="en-US" dirty="0"/>
              <a:t> itself is a </a:t>
            </a:r>
            <a:r>
              <a:rPr lang="en-US" dirty="0">
                <a:solidFill>
                  <a:schemeClr val="accent5">
                    <a:lumMod val="20000"/>
                    <a:lumOff val="80000"/>
                  </a:schemeClr>
                </a:solidFill>
                <a:latin typeface="Consolas" pitchFamily="49" charset="0"/>
                <a:cs typeface="Consolas" pitchFamily="49" charset="0"/>
              </a:rPr>
              <a:t>Form</a:t>
            </a:r>
          </a:p>
          <a:p>
            <a:pPr lvl="1">
              <a:lnSpc>
                <a:spcPts val="3600"/>
              </a:lnSpc>
            </a:pPr>
            <a:r>
              <a:rPr lang="en-US" dirty="0">
                <a:solidFill>
                  <a:schemeClr val="accent5">
                    <a:lumMod val="20000"/>
                    <a:lumOff val="80000"/>
                  </a:schemeClr>
                </a:solidFill>
                <a:latin typeface="Consolas" pitchFamily="49" charset="0"/>
                <a:cs typeface="Consolas" pitchFamily="49" charset="0"/>
              </a:rPr>
              <a:t>Form</a:t>
            </a:r>
            <a:r>
              <a:rPr lang="en-US" dirty="0"/>
              <a:t> is a special kind of </a:t>
            </a:r>
            <a:r>
              <a:rPr lang="en-US" dirty="0">
                <a:solidFill>
                  <a:schemeClr val="accent5">
                    <a:lumMod val="20000"/>
                    <a:lumOff val="80000"/>
                  </a:schemeClr>
                </a:solidFill>
                <a:latin typeface="Consolas" pitchFamily="49" charset="0"/>
                <a:cs typeface="Consolas" pitchFamily="49" charset="0"/>
              </a:rPr>
              <a:t>Container</a:t>
            </a:r>
          </a:p>
          <a:p>
            <a:pPr lvl="1">
              <a:lnSpc>
                <a:spcPts val="3600"/>
              </a:lnSpc>
            </a:pPr>
            <a:r>
              <a:rPr lang="en-US" dirty="0"/>
              <a:t>Contains also border, title (</a:t>
            </a:r>
            <a:r>
              <a:rPr lang="en-US" dirty="0">
                <a:solidFill>
                  <a:schemeClr val="accent5">
                    <a:lumMod val="20000"/>
                    <a:lumOff val="80000"/>
                  </a:schemeClr>
                </a:solidFill>
                <a:latin typeface="Consolas" pitchFamily="49" charset="0"/>
                <a:cs typeface="Consolas" pitchFamily="49" charset="0"/>
              </a:rPr>
              <a:t>text</a:t>
            </a:r>
            <a:r>
              <a:rPr lang="en-US" dirty="0"/>
              <a:t> derived from </a:t>
            </a:r>
            <a:r>
              <a:rPr lang="en-US" dirty="0">
                <a:solidFill>
                  <a:schemeClr val="accent5">
                    <a:lumMod val="20000"/>
                    <a:lumOff val="80000"/>
                  </a:schemeClr>
                </a:solidFill>
                <a:latin typeface="Consolas" pitchFamily="49" charset="0"/>
                <a:cs typeface="Consolas" pitchFamily="49" charset="0"/>
              </a:rPr>
              <a:t>Control</a:t>
            </a:r>
            <a:r>
              <a:rPr lang="en-US" dirty="0"/>
              <a:t>), icon and system buttons </a:t>
            </a:r>
          </a:p>
          <a:p>
            <a:pPr>
              <a:lnSpc>
                <a:spcPts val="3600"/>
              </a:lnSpc>
            </a:pPr>
            <a:r>
              <a:rPr lang="en-US" dirty="0"/>
              <a:t>How the </a:t>
            </a:r>
            <a:r>
              <a:rPr lang="en-US" dirty="0">
                <a:solidFill>
                  <a:schemeClr val="accent5">
                    <a:lumMod val="20000"/>
                    <a:lumOff val="80000"/>
                  </a:schemeClr>
                </a:solidFill>
                <a:latin typeface="Consolas" pitchFamily="49" charset="0"/>
                <a:cs typeface="Consolas" pitchFamily="49" charset="0"/>
              </a:rPr>
              <a:t>Calculator</a:t>
            </a:r>
            <a:r>
              <a:rPr lang="en-US" dirty="0"/>
              <a:t> paints itself?</a:t>
            </a:r>
          </a:p>
          <a:p>
            <a:pPr lvl="1">
              <a:lnSpc>
                <a:spcPts val="3600"/>
              </a:lnSpc>
            </a:pPr>
            <a:r>
              <a:rPr lang="en-US" dirty="0"/>
              <a:t>Invokes </a:t>
            </a:r>
            <a:r>
              <a:rPr lang="en-US" dirty="0" smtClean="0">
                <a:solidFill>
                  <a:schemeClr val="accent5">
                    <a:lumMod val="20000"/>
                    <a:lumOff val="80000"/>
                  </a:schemeClr>
                </a:solidFill>
                <a:latin typeface="Consolas" pitchFamily="49" charset="0"/>
                <a:cs typeface="Consolas" pitchFamily="49" charset="0"/>
              </a:rPr>
              <a:t>Paint</a:t>
            </a:r>
            <a:r>
              <a:rPr lang="en-US"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rPr>
              <a:t> </a:t>
            </a:r>
            <a:r>
              <a:rPr lang="en-US" dirty="0"/>
              <a:t>for all </a:t>
            </a:r>
            <a:r>
              <a:rPr lang="en-US" dirty="0" smtClean="0"/>
              <a:t>child controls </a:t>
            </a:r>
            <a:r>
              <a:rPr lang="en-US" dirty="0"/>
              <a:t>inside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prstGeom prst="rect">
            <a:avLst/>
          </a:prstGeom>
        </p:spPr>
        <p:txBody>
          <a:bodyPr anchor="ctr" anchorCtr="0"/>
          <a:lstStyle/>
          <a:p>
            <a:pPr>
              <a:lnSpc>
                <a:spcPts val="4000"/>
              </a:lnSpc>
              <a:defRPr/>
            </a:pPr>
            <a:r>
              <a:rPr lang="en-US" sz="4000"/>
              <a:t>Inheritance</a:t>
            </a:r>
            <a:endParaRPr lang="bg-BG" sz="4000"/>
          </a:p>
        </p:txBody>
      </p:sp>
      <p:sp>
        <p:nvSpPr>
          <p:cNvPr id="761859" name="Rectangle 3"/>
          <p:cNvSpPr>
            <a:spLocks noGrp="1" noChangeArrowheads="1"/>
          </p:cNvSpPr>
          <p:nvPr>
            <p:ph idx="1"/>
          </p:nvPr>
        </p:nvSpPr>
        <p:spPr>
          <a:prstGeom prst="rect">
            <a:avLst/>
          </a:prstGeom>
        </p:spPr>
        <p:txBody>
          <a:bodyPr>
            <a:normAutofit/>
          </a:bodyPr>
          <a:lstStyle/>
          <a:p>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a:solidFill>
                  <a:srgbClr val="EBFFD2"/>
                </a:solidFill>
              </a:rPr>
              <a:t>class</a:t>
            </a:r>
          </a:p>
          <a:p>
            <a:pPr lvl="1">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buClr>
                <a:srgbClr val="8FD600"/>
              </a:buClr>
            </a:pPr>
            <a:r>
              <a:rPr lang="en-US" dirty="0">
                <a:solidFill>
                  <a:schemeClr val="tx1">
                    <a:lumMod val="40000"/>
                    <a:lumOff val="60000"/>
                  </a:schemeClr>
                </a:solidFill>
              </a:rPr>
              <a:t>Operations (methods)</a:t>
            </a:r>
          </a:p>
          <a:p>
            <a:r>
              <a:rPr lang="en-US" dirty="0">
                <a:solidFill>
                  <a:srgbClr val="EBFFD2"/>
                </a:solidFill>
              </a:rPr>
              <a:t>Child class can extend the parent class</a:t>
            </a:r>
          </a:p>
          <a:p>
            <a:pPr lvl="1"/>
            <a:r>
              <a:rPr lang="en-US" dirty="0" smtClean="0"/>
              <a:t>Add new fields and methods</a:t>
            </a:r>
          </a:p>
          <a:p>
            <a:pPr lvl="1">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a:t>
            </a:fld>
            <a:endParaRPr lang="en-US" sz="11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chor="ctr" anchorCtr="0"/>
          <a:lstStyle/>
          <a:p>
            <a:pPr>
              <a:defRPr/>
            </a:pPr>
            <a:r>
              <a:rPr lang="en-US" sz="3600" dirty="0"/>
              <a:t>Real World Example: Calculator (4)</a:t>
            </a:r>
            <a:endParaRPr lang="bg-BG" sz="3600" dirty="0"/>
          </a:p>
        </p:txBody>
      </p:sp>
      <p:sp>
        <p:nvSpPr>
          <p:cNvPr id="93187" name="Rectangle 3"/>
          <p:cNvSpPr>
            <a:spLocks noGrp="1" noChangeArrowheads="1"/>
          </p:cNvSpPr>
          <p:nvPr>
            <p:ph idx="1"/>
          </p:nvPr>
        </p:nvSpPr>
        <p:spPr/>
        <p:txBody>
          <a:bodyPr/>
          <a:lstStyle/>
          <a:p>
            <a:r>
              <a:rPr lang="en-US" dirty="0"/>
              <a:t>How a </a:t>
            </a:r>
            <a:r>
              <a:rPr lang="en-US" noProof="1" smtClean="0">
                <a:solidFill>
                  <a:schemeClr val="accent5">
                    <a:lumMod val="20000"/>
                    <a:lumOff val="80000"/>
                  </a:schemeClr>
                </a:solidFill>
                <a:latin typeface="Consolas" pitchFamily="49" charset="0"/>
                <a:cs typeface="Consolas" pitchFamily="49" charset="0"/>
              </a:rPr>
              <a:t>Container</a:t>
            </a:r>
            <a:r>
              <a:rPr lang="en-US" dirty="0" smtClean="0"/>
              <a:t> </a:t>
            </a:r>
            <a:r>
              <a:rPr lang="en-US" dirty="0"/>
              <a:t>paints itself?</a:t>
            </a:r>
          </a:p>
          <a:p>
            <a:pPr lvl="1"/>
            <a:r>
              <a:rPr lang="en-US" dirty="0"/>
              <a:t>Invokes </a:t>
            </a:r>
            <a:r>
              <a:rPr lang="en-US" noProof="1" smtClean="0">
                <a:solidFill>
                  <a:schemeClr val="accent5">
                    <a:lumMod val="20000"/>
                    <a:lumOff val="80000"/>
                  </a:schemeClr>
                </a:solidFill>
                <a:latin typeface="Consolas" pitchFamily="49" charset="0"/>
                <a:cs typeface="Consolas" pitchFamily="49" charset="0"/>
              </a:rPr>
              <a:t>Paint()</a:t>
            </a:r>
            <a:r>
              <a:rPr lang="en-US" dirty="0" smtClean="0">
                <a:solidFill>
                  <a:schemeClr val="accent5">
                    <a:lumMod val="20000"/>
                    <a:lumOff val="80000"/>
                  </a:schemeClr>
                </a:solidFill>
              </a:rPr>
              <a:t> </a:t>
            </a:r>
            <a:r>
              <a:rPr lang="en-US" dirty="0"/>
              <a:t>for all controls inside it</a:t>
            </a:r>
          </a:p>
          <a:p>
            <a:pPr lvl="1"/>
            <a:r>
              <a:rPr lang="en-US" dirty="0"/>
              <a:t>Each control knows how to visualize itself</a:t>
            </a:r>
            <a:endParaRPr lang="bg-BG" dirty="0"/>
          </a:p>
          <a:p>
            <a:r>
              <a:rPr lang="en-US" dirty="0"/>
              <a:t>What is the common between buttons, check boxes and radio buttons?</a:t>
            </a:r>
          </a:p>
          <a:p>
            <a:pPr lvl="1"/>
            <a:r>
              <a:rPr lang="en-US" dirty="0"/>
              <a:t>Can be pressed</a:t>
            </a:r>
          </a:p>
          <a:p>
            <a:pPr lvl="1"/>
            <a:r>
              <a:rPr lang="en-US" dirty="0"/>
              <a:t>Can be selected</a:t>
            </a:r>
          </a:p>
          <a:p>
            <a:r>
              <a:rPr lang="en-US" dirty="0"/>
              <a:t>We can define class </a:t>
            </a:r>
            <a:r>
              <a:rPr lang="en-US" noProof="1" smtClean="0">
                <a:solidFill>
                  <a:schemeClr val="accent5">
                    <a:lumMod val="20000"/>
                    <a:lumOff val="80000"/>
                  </a:schemeClr>
                </a:solidFill>
                <a:latin typeface="Consolas" pitchFamily="49" charset="0"/>
                <a:cs typeface="Consolas" pitchFamily="49" charset="0"/>
              </a:rPr>
              <a:t>AbstractButton</a:t>
            </a:r>
            <a:r>
              <a:rPr lang="en-US" dirty="0" smtClean="0"/>
              <a:t> </a:t>
            </a:r>
            <a:r>
              <a:rPr lang="en-US" dirty="0"/>
              <a:t>and all buttons can derive from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chor="ctr" anchorCtr="0"/>
          <a:lstStyle/>
          <a:p>
            <a:pPr>
              <a:defRPr/>
            </a:pPr>
            <a:r>
              <a:rPr lang="en-US" dirty="0"/>
              <a:t>Calculator Classes </a:t>
            </a:r>
            <a:endParaRPr lang="bg-BG" dirty="0"/>
          </a:p>
        </p:txBody>
      </p:sp>
      <p:sp>
        <p:nvSpPr>
          <p:cNvPr id="14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grpSp>
        <p:nvGrpSpPr>
          <p:cNvPr id="2" name="Group 73"/>
          <p:cNvGrpSpPr/>
          <p:nvPr/>
        </p:nvGrpSpPr>
        <p:grpSpPr>
          <a:xfrm>
            <a:off x="406822" y="1018160"/>
            <a:ext cx="8279978" cy="5458840"/>
            <a:chOff x="483023" y="865760"/>
            <a:chExt cx="8003752" cy="4620640"/>
          </a:xfrm>
        </p:grpSpPr>
        <p:sp>
          <p:nvSpPr>
            <p:cNvPr id="3185" name="Rectangle 113"/>
            <p:cNvSpPr>
              <a:spLocks noChangeArrowheads="1"/>
            </p:cNvSpPr>
            <p:nvPr/>
          </p:nvSpPr>
          <p:spPr bwMode="auto">
            <a:xfrm>
              <a:off x="5421089" y="3888276"/>
              <a:ext cx="882177"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TextBox</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82" name="Rectangle 10"/>
            <p:cNvSpPr>
              <a:spLocks noChangeArrowheads="1"/>
            </p:cNvSpPr>
            <p:nvPr/>
          </p:nvSpPr>
          <p:spPr bwMode="auto">
            <a:xfrm>
              <a:off x="4116352" y="1272640"/>
              <a:ext cx="1446308" cy="25741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Paint()</a:t>
              </a:r>
            </a:p>
          </p:txBody>
        </p:sp>
        <p:sp>
          <p:nvSpPr>
            <p:cNvPr id="3086" name="Rectangle 14"/>
            <p:cNvSpPr>
              <a:spLocks noChangeArrowheads="1"/>
            </p:cNvSpPr>
            <p:nvPr/>
          </p:nvSpPr>
          <p:spPr bwMode="auto">
            <a:xfrm>
              <a:off x="4113975" y="865760"/>
              <a:ext cx="1448626" cy="40895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«interface»</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 IPaintable</a:t>
              </a:r>
            </a:p>
          </p:txBody>
        </p:sp>
        <p:sp>
          <p:nvSpPr>
            <p:cNvPr id="3093" name="Rectangle 21"/>
            <p:cNvSpPr>
              <a:spLocks noChangeArrowheads="1"/>
            </p:cNvSpPr>
            <p:nvPr/>
          </p:nvSpPr>
          <p:spPr bwMode="auto">
            <a:xfrm>
              <a:off x="4126161" y="2076792"/>
              <a:ext cx="1436440" cy="130575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0"/>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-location</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-size</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-text</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-bgColor</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-faceColor</a:t>
              </a:r>
            </a:p>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-font</a:t>
              </a:r>
            </a:p>
          </p:txBody>
        </p:sp>
        <p:sp>
          <p:nvSpPr>
            <p:cNvPr id="3106" name="Rectangle 34"/>
            <p:cNvSpPr>
              <a:spLocks noChangeArrowheads="1"/>
            </p:cNvSpPr>
            <p:nvPr/>
          </p:nvSpPr>
          <p:spPr bwMode="auto">
            <a:xfrm>
              <a:off x="4126161" y="1896188"/>
              <a:ext cx="1436440" cy="18060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3107" name="Line 35"/>
            <p:cNvSpPr>
              <a:spLocks noChangeShapeType="1"/>
            </p:cNvSpPr>
            <p:nvPr/>
          </p:nvSpPr>
          <p:spPr bwMode="auto">
            <a:xfrm>
              <a:off x="4829759" y="1705203"/>
              <a:ext cx="2437" cy="19306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09" name="Freeform 37"/>
            <p:cNvSpPr>
              <a:spLocks/>
            </p:cNvSpPr>
            <p:nvPr/>
          </p:nvSpPr>
          <p:spPr bwMode="auto">
            <a:xfrm>
              <a:off x="4720096" y="1555737"/>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5" name="Rectangle 43"/>
            <p:cNvSpPr>
              <a:spLocks noChangeArrowheads="1"/>
            </p:cNvSpPr>
            <p:nvPr/>
          </p:nvSpPr>
          <p:spPr bwMode="auto">
            <a:xfrm>
              <a:off x="809009" y="3886200"/>
              <a:ext cx="150556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Container</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7" name="Freeform 45"/>
            <p:cNvSpPr>
              <a:spLocks/>
            </p:cNvSpPr>
            <p:nvPr/>
          </p:nvSpPr>
          <p:spPr bwMode="auto">
            <a:xfrm>
              <a:off x="1552574" y="3563270"/>
              <a:ext cx="2971801" cy="322930"/>
            </a:xfrm>
            <a:custGeom>
              <a:avLst/>
              <a:gdLst/>
              <a:ahLst/>
              <a:cxnLst>
                <a:cxn ang="0">
                  <a:pos x="1021" y="0"/>
                </a:cxn>
                <a:cxn ang="0">
                  <a:pos x="1021" y="74"/>
                </a:cxn>
                <a:cxn ang="0">
                  <a:pos x="0" y="74"/>
                </a:cxn>
                <a:cxn ang="0">
                  <a:pos x="0" y="130"/>
                </a:cxn>
              </a:cxnLst>
              <a:rect l="0" t="0" r="r" b="b"/>
              <a:pathLst>
                <a:path w="1021" h="130">
                  <a:moveTo>
                    <a:pt x="1021" y="0"/>
                  </a:moveTo>
                  <a:lnTo>
                    <a:pt x="1021" y="74"/>
                  </a:lnTo>
                  <a:lnTo>
                    <a:pt x="0" y="74"/>
                  </a:lnTo>
                  <a:lnTo>
                    <a:pt x="0" y="13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9" name="Freeform 47"/>
            <p:cNvSpPr>
              <a:spLocks/>
            </p:cNvSpPr>
            <p:nvPr/>
          </p:nvSpPr>
          <p:spPr bwMode="auto">
            <a:xfrm>
              <a:off x="4414833" y="341380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4" name="Rectangle 52"/>
            <p:cNvSpPr>
              <a:spLocks noChangeArrowheads="1"/>
            </p:cNvSpPr>
            <p:nvPr/>
          </p:nvSpPr>
          <p:spPr bwMode="auto">
            <a:xfrm>
              <a:off x="1630026" y="4607540"/>
              <a:ext cx="110637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Form</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7" name="Freeform 55"/>
            <p:cNvSpPr>
              <a:spLocks/>
            </p:cNvSpPr>
            <p:nvPr/>
          </p:nvSpPr>
          <p:spPr bwMode="auto">
            <a:xfrm>
              <a:off x="1976073" y="4311651"/>
              <a:ext cx="207141" cy="295890"/>
            </a:xfrm>
            <a:custGeom>
              <a:avLst/>
              <a:gdLst/>
              <a:ahLst/>
              <a:cxnLst>
                <a:cxn ang="0">
                  <a:pos x="0" y="0"/>
                </a:cxn>
                <a:cxn ang="0">
                  <a:pos x="0" y="64"/>
                </a:cxn>
                <a:cxn ang="0">
                  <a:pos x="85" y="64"/>
                </a:cxn>
                <a:cxn ang="0">
                  <a:pos x="85" y="132"/>
                </a:cxn>
              </a:cxnLst>
              <a:rect l="0" t="0" r="r" b="b"/>
              <a:pathLst>
                <a:path w="85" h="132">
                  <a:moveTo>
                    <a:pt x="0" y="0"/>
                  </a:moveTo>
                  <a:lnTo>
                    <a:pt x="0" y="64"/>
                  </a:lnTo>
                  <a:lnTo>
                    <a:pt x="85" y="64"/>
                  </a:lnTo>
                  <a:lnTo>
                    <a:pt x="85" y="132"/>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8" name="Freeform 56"/>
            <p:cNvSpPr>
              <a:spLocks/>
            </p:cNvSpPr>
            <p:nvPr/>
          </p:nvSpPr>
          <p:spPr bwMode="auto">
            <a:xfrm>
              <a:off x="1866410" y="416500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4" name="Rectangle 62"/>
            <p:cNvSpPr>
              <a:spLocks noChangeArrowheads="1"/>
            </p:cNvSpPr>
            <p:nvPr/>
          </p:nvSpPr>
          <p:spPr bwMode="auto">
            <a:xfrm>
              <a:off x="1627589" y="5247670"/>
              <a:ext cx="1106376" cy="23873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Calculator</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7" name="Line 65"/>
            <p:cNvSpPr>
              <a:spLocks noChangeShapeType="1"/>
            </p:cNvSpPr>
            <p:nvPr/>
          </p:nvSpPr>
          <p:spPr bwMode="auto">
            <a:xfrm>
              <a:off x="2180777" y="5019319"/>
              <a:ext cx="2437" cy="22835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8" name="Freeform 66"/>
            <p:cNvSpPr>
              <a:spLocks/>
            </p:cNvSpPr>
            <p:nvPr/>
          </p:nvSpPr>
          <p:spPr bwMode="auto">
            <a:xfrm>
              <a:off x="2071115" y="486985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5" name="Rectangle 73"/>
            <p:cNvSpPr>
              <a:spLocks noChangeArrowheads="1"/>
            </p:cNvSpPr>
            <p:nvPr/>
          </p:nvSpPr>
          <p:spPr bwMode="auto">
            <a:xfrm>
              <a:off x="3245991" y="3886200"/>
              <a:ext cx="1964184"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AbstractButton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7" name="Line 75"/>
            <p:cNvSpPr>
              <a:spLocks noChangeShapeType="1"/>
            </p:cNvSpPr>
            <p:nvPr/>
          </p:nvSpPr>
          <p:spPr bwMode="auto">
            <a:xfrm>
              <a:off x="4861425" y="3563270"/>
              <a:ext cx="2437" cy="31761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9" name="Freeform 77"/>
            <p:cNvSpPr>
              <a:spLocks/>
            </p:cNvSpPr>
            <p:nvPr/>
          </p:nvSpPr>
          <p:spPr bwMode="auto">
            <a:xfrm>
              <a:off x="4751762" y="341380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54" name="Rectangle 82"/>
            <p:cNvSpPr>
              <a:spLocks noChangeArrowheads="1"/>
            </p:cNvSpPr>
            <p:nvPr/>
          </p:nvSpPr>
          <p:spPr bwMode="auto">
            <a:xfrm>
              <a:off x="2941107" y="4602941"/>
              <a:ext cx="801757"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61" name="Rectangle 89"/>
            <p:cNvSpPr>
              <a:spLocks noChangeArrowheads="1"/>
            </p:cNvSpPr>
            <p:nvPr/>
          </p:nvSpPr>
          <p:spPr bwMode="auto">
            <a:xfrm>
              <a:off x="3935383" y="4602941"/>
              <a:ext cx="911420"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CheckBox</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68" name="Rectangle 96"/>
            <p:cNvSpPr>
              <a:spLocks noChangeArrowheads="1"/>
            </p:cNvSpPr>
            <p:nvPr/>
          </p:nvSpPr>
          <p:spPr bwMode="auto">
            <a:xfrm>
              <a:off x="5058818" y="4602941"/>
              <a:ext cx="1203855"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RadioButton</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1" name="Freeform 99"/>
            <p:cNvSpPr>
              <a:spLocks/>
            </p:cNvSpPr>
            <p:nvPr/>
          </p:nvSpPr>
          <p:spPr bwMode="auto">
            <a:xfrm>
              <a:off x="3340767" y="4298950"/>
              <a:ext cx="704279" cy="303991"/>
            </a:xfrm>
            <a:custGeom>
              <a:avLst/>
              <a:gdLst/>
              <a:ahLst/>
              <a:cxnLst>
                <a:cxn ang="0">
                  <a:pos x="289" y="0"/>
                </a:cxn>
                <a:cxn ang="0">
                  <a:pos x="289" y="53"/>
                </a:cxn>
                <a:cxn ang="0">
                  <a:pos x="0" y="53"/>
                </a:cxn>
                <a:cxn ang="0">
                  <a:pos x="0" y="110"/>
                </a:cxn>
              </a:cxnLst>
              <a:rect l="0" t="0" r="r" b="b"/>
              <a:pathLst>
                <a:path w="289" h="110">
                  <a:moveTo>
                    <a:pt x="289" y="0"/>
                  </a:moveTo>
                  <a:lnTo>
                    <a:pt x="289" y="53"/>
                  </a:lnTo>
                  <a:lnTo>
                    <a:pt x="0" y="53"/>
                  </a:lnTo>
                  <a:lnTo>
                    <a:pt x="0" y="11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2" name="Freeform 100"/>
            <p:cNvSpPr>
              <a:spLocks/>
            </p:cNvSpPr>
            <p:nvPr/>
          </p:nvSpPr>
          <p:spPr bwMode="auto">
            <a:xfrm>
              <a:off x="3935383"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4" name="Line 102"/>
            <p:cNvSpPr>
              <a:spLocks noChangeShapeType="1"/>
            </p:cNvSpPr>
            <p:nvPr/>
          </p:nvSpPr>
          <p:spPr bwMode="auto">
            <a:xfrm>
              <a:off x="4391025" y="4318000"/>
              <a:ext cx="2505" cy="28494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5" name="Freeform 103"/>
            <p:cNvSpPr>
              <a:spLocks/>
            </p:cNvSpPr>
            <p:nvPr/>
          </p:nvSpPr>
          <p:spPr bwMode="auto">
            <a:xfrm>
              <a:off x="4281430"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7" name="Freeform 105"/>
            <p:cNvSpPr>
              <a:spLocks/>
            </p:cNvSpPr>
            <p:nvPr/>
          </p:nvSpPr>
          <p:spPr bwMode="auto">
            <a:xfrm>
              <a:off x="4737141" y="4305300"/>
              <a:ext cx="916294" cy="297641"/>
            </a:xfrm>
            <a:custGeom>
              <a:avLst/>
              <a:gdLst/>
              <a:ahLst/>
              <a:cxnLst>
                <a:cxn ang="0">
                  <a:pos x="0" y="0"/>
                </a:cxn>
                <a:cxn ang="0">
                  <a:pos x="0" y="53"/>
                </a:cxn>
                <a:cxn ang="0">
                  <a:pos x="317" y="53"/>
                </a:cxn>
                <a:cxn ang="0">
                  <a:pos x="317" y="110"/>
                </a:cxn>
              </a:cxnLst>
              <a:rect l="0" t="0" r="r" b="b"/>
              <a:pathLst>
                <a:path w="317" h="110">
                  <a:moveTo>
                    <a:pt x="0" y="0"/>
                  </a:moveTo>
                  <a:lnTo>
                    <a:pt x="0" y="53"/>
                  </a:lnTo>
                  <a:lnTo>
                    <a:pt x="317" y="53"/>
                  </a:lnTo>
                  <a:lnTo>
                    <a:pt x="317" y="11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8" name="Freeform 106"/>
            <p:cNvSpPr>
              <a:spLocks/>
            </p:cNvSpPr>
            <p:nvPr/>
          </p:nvSpPr>
          <p:spPr bwMode="auto">
            <a:xfrm>
              <a:off x="4627478"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94" name="Rectangle 122"/>
            <p:cNvSpPr>
              <a:spLocks noChangeArrowheads="1"/>
            </p:cNvSpPr>
            <p:nvPr/>
          </p:nvSpPr>
          <p:spPr bwMode="auto">
            <a:xfrm>
              <a:off x="6429987" y="3888276"/>
              <a:ext cx="107469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MainMenu</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1" name="Rectangle 129"/>
            <p:cNvSpPr>
              <a:spLocks noChangeArrowheads="1"/>
            </p:cNvSpPr>
            <p:nvPr/>
          </p:nvSpPr>
          <p:spPr bwMode="auto">
            <a:xfrm>
              <a:off x="7658211" y="3888276"/>
              <a:ext cx="828564"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MenuItem</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7" name="Freeform 135"/>
            <p:cNvSpPr>
              <a:spLocks/>
            </p:cNvSpPr>
            <p:nvPr/>
          </p:nvSpPr>
          <p:spPr bwMode="auto">
            <a:xfrm>
              <a:off x="5210175" y="3565346"/>
              <a:ext cx="2895600" cy="317615"/>
            </a:xfrm>
            <a:custGeom>
              <a:avLst/>
              <a:gdLst/>
              <a:ahLst/>
              <a:cxnLst>
                <a:cxn ang="0">
                  <a:pos x="0" y="0"/>
                </a:cxn>
                <a:cxn ang="0">
                  <a:pos x="0" y="74"/>
                </a:cxn>
                <a:cxn ang="0">
                  <a:pos x="1360" y="74"/>
                </a:cxn>
                <a:cxn ang="0">
                  <a:pos x="1360" y="153"/>
                </a:cxn>
              </a:cxnLst>
              <a:rect l="0" t="0" r="r" b="b"/>
              <a:pathLst>
                <a:path w="1360" h="153">
                  <a:moveTo>
                    <a:pt x="0" y="0"/>
                  </a:moveTo>
                  <a:lnTo>
                    <a:pt x="0" y="74"/>
                  </a:lnTo>
                  <a:lnTo>
                    <a:pt x="1360" y="74"/>
                  </a:lnTo>
                  <a:lnTo>
                    <a:pt x="1360" y="153"/>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8" name="Freeform 136"/>
            <p:cNvSpPr>
              <a:spLocks/>
            </p:cNvSpPr>
            <p:nvPr/>
          </p:nvSpPr>
          <p:spPr bwMode="auto">
            <a:xfrm>
              <a:off x="5100383" y="341288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4" name="Rectangle 142"/>
            <p:cNvSpPr>
              <a:spLocks noChangeArrowheads="1"/>
            </p:cNvSpPr>
            <p:nvPr/>
          </p:nvSpPr>
          <p:spPr bwMode="auto">
            <a:xfrm>
              <a:off x="483023" y="4607540"/>
              <a:ext cx="993352"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smtClean="0">
                  <a:solidFill>
                    <a:srgbClr val="8CF4F2"/>
                  </a:solidFill>
                  <a:effectLst>
                    <a:outerShdw blurRad="38100" dist="38100" dir="2700000" algn="tl">
                      <a:srgbClr val="000000">
                        <a:alpha val="43137"/>
                      </a:srgbClr>
                    </a:outerShdw>
                  </a:effectLst>
                  <a:latin typeface="Consolas" pitchFamily="49" charset="0"/>
                </a:rPr>
                <a:t>Panel</a:t>
              </a:r>
              <a:endParaRPr lang="en-US" sz="14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7" name="Freeform 145"/>
            <p:cNvSpPr>
              <a:spLocks/>
            </p:cNvSpPr>
            <p:nvPr/>
          </p:nvSpPr>
          <p:spPr bwMode="auto">
            <a:xfrm>
              <a:off x="906251" y="4318001"/>
              <a:ext cx="248569" cy="289540"/>
            </a:xfrm>
            <a:custGeom>
              <a:avLst/>
              <a:gdLst/>
              <a:ahLst/>
              <a:cxnLst>
                <a:cxn ang="0">
                  <a:pos x="102" y="0"/>
                </a:cxn>
                <a:cxn ang="0">
                  <a:pos x="102" y="64"/>
                </a:cxn>
                <a:cxn ang="0">
                  <a:pos x="0" y="64"/>
                </a:cxn>
                <a:cxn ang="0">
                  <a:pos x="0" y="132"/>
                </a:cxn>
              </a:cxnLst>
              <a:rect l="0" t="0" r="r" b="b"/>
              <a:pathLst>
                <a:path w="102" h="132">
                  <a:moveTo>
                    <a:pt x="102" y="0"/>
                  </a:moveTo>
                  <a:lnTo>
                    <a:pt x="102" y="64"/>
                  </a:lnTo>
                  <a:lnTo>
                    <a:pt x="0" y="64"/>
                  </a:lnTo>
                  <a:lnTo>
                    <a:pt x="0" y="132"/>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9" name="Freeform 147"/>
            <p:cNvSpPr>
              <a:spLocks/>
            </p:cNvSpPr>
            <p:nvPr/>
          </p:nvSpPr>
          <p:spPr bwMode="auto">
            <a:xfrm>
              <a:off x="1045158" y="416500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cxnSp>
          <p:nvCxnSpPr>
            <p:cNvPr id="65" name="Straight Connector 64"/>
            <p:cNvCxnSpPr>
              <a:stCxn id="3185" idx="0"/>
              <a:endCxn id="3185" idx="0"/>
            </p:cNvCxnSpPr>
            <p:nvPr/>
          </p:nvCxnSpPr>
          <p:spPr>
            <a:xfrm rot="5400000" flipH="1" flipV="1">
              <a:off x="5862178" y="38882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V="1">
              <a:off x="5780087" y="3802062"/>
              <a:ext cx="168274" cy="2"/>
            </a:xfrm>
            <a:prstGeom prst="line">
              <a:avLst/>
            </a:prstGeom>
            <a:solidFill>
              <a:srgbClr val="B5DBE5">
                <a:alpha val="0"/>
              </a:srgbClr>
            </a:solidFill>
            <a:ln w="25400" algn="ctr">
              <a:solidFill>
                <a:schemeClr val="accent5">
                  <a:lumMod val="60000"/>
                  <a:lumOff val="40000"/>
                </a:schemeClr>
              </a:solidFill>
              <a:miter lim="800000"/>
              <a:headEnd/>
              <a:tailEnd/>
            </a:ln>
            <a:effectLst/>
          </p:spPr>
        </p:cxnSp>
        <p:cxnSp>
          <p:nvCxnSpPr>
            <p:cNvPr id="73" name="Straight Connector 72"/>
            <p:cNvCxnSpPr/>
            <p:nvPr/>
          </p:nvCxnSpPr>
          <p:spPr>
            <a:xfrm rot="16200000" flipV="1">
              <a:off x="6865939" y="3792536"/>
              <a:ext cx="168274" cy="2"/>
            </a:xfrm>
            <a:prstGeom prst="line">
              <a:avLst/>
            </a:prstGeom>
            <a:solidFill>
              <a:srgbClr val="B5DBE5">
                <a:alpha val="0"/>
              </a:srgbClr>
            </a:solidFill>
            <a:ln w="25400" algn="ctr">
              <a:solidFill>
                <a:schemeClr val="accent5">
                  <a:lumMod val="60000"/>
                  <a:lumOff val="40000"/>
                </a:schemeClr>
              </a:solidFill>
              <a:miter lim="800000"/>
              <a:headEnd/>
              <a:tailEnd/>
            </a:ln>
            <a:effectLst/>
          </p:spPr>
        </p:cxnSp>
      </p:gr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697734"/>
            <a:ext cx="6858000" cy="914400"/>
          </a:xfrm>
        </p:spPr>
        <p:txBody>
          <a:bodyPr>
            <a:noAutofit/>
          </a:bodyPr>
          <a:lstStyle/>
          <a:p>
            <a:pPr algn="ctr"/>
            <a:r>
              <a:rPr lang="en-US" sz="5000" dirty="0" smtClean="0"/>
              <a:t>Cohesion and Coupling</a:t>
            </a:r>
            <a:endParaRPr lang="en-US" sz="5000" dirty="0"/>
          </a:p>
        </p:txBody>
      </p:sp>
      <p:pic>
        <p:nvPicPr>
          <p:cNvPr id="33793" name="Picture 1"/>
          <p:cNvPicPr>
            <a:picLocks noChangeAspect="1" noChangeArrowheads="1"/>
          </p:cNvPicPr>
          <p:nvPr/>
        </p:nvPicPr>
        <p:blipFill>
          <a:blip r:embed="rId2" cstate="email">
            <a:grayscl/>
            <a:extLst>
              <a:ext uri="{28A0092B-C50C-407E-A947-70E740481C1C}">
                <a14:useLocalDpi xmlns:a14="http://schemas.microsoft.com/office/drawing/2010/main" xmlns="" val="0"/>
              </a:ext>
            </a:extLst>
          </a:blip>
          <a:srcRect/>
          <a:stretch>
            <a:fillRect/>
          </a:stretch>
        </p:blipFill>
        <p:spPr bwMode="auto">
          <a:xfrm>
            <a:off x="2587170" y="2993134"/>
            <a:ext cx="4110037" cy="3026666"/>
          </a:xfrm>
          <a:prstGeom prst="roundRect">
            <a:avLst>
              <a:gd name="adj" fmla="val 13310"/>
            </a:avLst>
          </a:prstGeom>
          <a:ln>
            <a:noFill/>
          </a:ln>
          <a:effectLst>
            <a:softEdge rad="112500"/>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p:txBody>
          <a:bodyPr/>
          <a:lstStyle/>
          <a:p>
            <a:pPr>
              <a:lnSpc>
                <a:spcPct val="100000"/>
              </a:lnSpc>
            </a:pPr>
            <a:r>
              <a:rPr lang="en-US" dirty="0" smtClean="0"/>
              <a:t>Cohesion describes how closely all the routines in a class or all the code in a routine support a central purpose</a:t>
            </a:r>
          </a:p>
          <a:p>
            <a:pPr>
              <a:lnSpc>
                <a:spcPct val="100000"/>
              </a:lnSpc>
            </a:pPr>
            <a:r>
              <a:rPr lang="en-US" dirty="0" smtClean="0"/>
              <a:t>Cohesion must be strong</a:t>
            </a:r>
          </a:p>
          <a:p>
            <a:pPr lvl="1">
              <a:lnSpc>
                <a:spcPct val="100000"/>
              </a:lnSpc>
            </a:pPr>
            <a:r>
              <a:rPr lang="en-US" dirty="0" smtClean="0"/>
              <a:t>Well-defined abstractions keep cohesion strong</a:t>
            </a:r>
          </a:p>
          <a:p>
            <a:pPr>
              <a:lnSpc>
                <a:spcPct val="100000"/>
              </a:lnSpc>
            </a:pPr>
            <a:r>
              <a:rPr lang="en-US" dirty="0" smtClean="0"/>
              <a:t>Classes must contain strongly related functionality and aim for single purpose</a:t>
            </a:r>
          </a:p>
          <a:p>
            <a:pPr>
              <a:lnSpc>
                <a:spcPct val="100000"/>
              </a:lnSpc>
            </a:pPr>
            <a:r>
              <a:rPr lang="en-US" dirty="0" smtClean="0"/>
              <a:t>Cohesion is a useful tool for managing complexity </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and Bad Cohesion</a:t>
            </a:r>
            <a:endParaRPr lang="en-US" dirty="0"/>
          </a:p>
        </p:txBody>
      </p:sp>
      <p:sp>
        <p:nvSpPr>
          <p:cNvPr id="3" name="Content Placeholder 2"/>
          <p:cNvSpPr>
            <a:spLocks noGrp="1"/>
          </p:cNvSpPr>
          <p:nvPr>
            <p:ph idx="1"/>
          </p:nvPr>
        </p:nvSpPr>
        <p:spPr/>
        <p:txBody>
          <a:bodyPr/>
          <a:lstStyle/>
          <a:p>
            <a:pPr lvl="1">
              <a:spcBef>
                <a:spcPct val="35000"/>
              </a:spcBef>
            </a:pPr>
            <a:r>
              <a:rPr lang="en-US" dirty="0" smtClean="0"/>
              <a:t>Good: hard disk, cdrom, floppy</a:t>
            </a:r>
          </a:p>
          <a:p>
            <a:pPr lvl="1">
              <a:spcBef>
                <a:spcPct val="35000"/>
              </a:spcBef>
            </a:pPr>
            <a:endParaRPr lang="en-US" dirty="0" smtClean="0"/>
          </a:p>
          <a:p>
            <a:pPr lvl="1">
              <a:spcBef>
                <a:spcPct val="35000"/>
              </a:spcBef>
            </a:pPr>
            <a:endParaRPr lang="en-US" dirty="0" smtClean="0"/>
          </a:p>
          <a:p>
            <a:pPr lvl="1">
              <a:spcBef>
                <a:spcPts val="3000"/>
              </a:spcBef>
            </a:pPr>
            <a:r>
              <a:rPr lang="en-US" dirty="0" smtClean="0"/>
              <a:t>BAD: spaghetti code</a:t>
            </a:r>
            <a:endParaRPr lang="bg-BG" dirty="0" smtClean="0"/>
          </a:p>
          <a:p>
            <a:pPr lvl="1">
              <a:spcBef>
                <a:spcPct val="35000"/>
              </a:spcBef>
              <a:buNone/>
            </a:pP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54</a:t>
            </a:fld>
            <a:endParaRPr lang="en-US" dirty="0"/>
          </a:p>
        </p:txBody>
      </p:sp>
      <p:pic>
        <p:nvPicPr>
          <p:cNvPr id="5" name="Picture 23" descr="HDD"/>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6913" y="1628775"/>
            <a:ext cx="1741487" cy="1741487"/>
          </a:xfrm>
          <a:prstGeom prst="rect">
            <a:avLst/>
          </a:prstGeom>
          <a:noFill/>
        </p:spPr>
      </p:pic>
      <p:pic>
        <p:nvPicPr>
          <p:cNvPr id="9" name="Picture 19" descr="cddrive"/>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200400" y="1600200"/>
            <a:ext cx="2540001" cy="1905000"/>
          </a:xfrm>
          <a:prstGeom prst="rect">
            <a:avLst/>
          </a:prstGeom>
          <a:noFill/>
        </p:spPr>
      </p:pic>
      <p:pic>
        <p:nvPicPr>
          <p:cNvPr id="11" name="Picture 5" descr="network-woodenmodel2"/>
          <p:cNvPicPr>
            <a:picLocks noChangeAspect="1" noChangeArrowheads="1"/>
          </p:cNvPicPr>
          <p:nvPr/>
        </p:nvPicPr>
        <p:blipFill>
          <a:blip r:embed="rId4" cstate="email">
            <a:extLst>
              <a:ext uri="{28A0092B-C50C-407E-A947-70E740481C1C}">
                <a14:useLocalDpi xmlns:a14="http://schemas.microsoft.com/office/drawing/2010/main" xmlns="" val="0"/>
              </a:ext>
            </a:extLst>
          </a:blip>
          <a:srcRect/>
          <a:stretch>
            <a:fillRect/>
          </a:stretch>
        </p:blipFill>
        <p:spPr bwMode="auto">
          <a:xfrm>
            <a:off x="906377" y="4267200"/>
            <a:ext cx="2302048" cy="2082746"/>
          </a:xfrm>
          <a:prstGeom prst="roundRect">
            <a:avLst>
              <a:gd name="adj" fmla="val 9561"/>
            </a:avLst>
          </a:prstGeom>
          <a:noFill/>
          <a:ln w="9525">
            <a:noFill/>
            <a:miter lim="800000"/>
            <a:headEnd/>
            <a:tailEnd/>
          </a:ln>
        </p:spPr>
      </p:pic>
      <p:pic>
        <p:nvPicPr>
          <p:cNvPr id="2051" name="Picture 3"/>
          <p:cNvPicPr>
            <a:picLocks noChangeAspect="1" noChangeArrowheads="1"/>
          </p:cNvPicPr>
          <p:nvPr/>
        </p:nvPicPr>
        <p:blipFill>
          <a:blip r:embed="rId5" cstate="email">
            <a:extLst>
              <a:ext uri="{28A0092B-C50C-407E-A947-70E740481C1C}">
                <a14:useLocalDpi xmlns:a14="http://schemas.microsoft.com/office/drawing/2010/main" xmlns="" val="0"/>
              </a:ext>
            </a:extLst>
          </a:blip>
          <a:srcRect/>
          <a:stretch>
            <a:fillRect/>
          </a:stretch>
        </p:blipFill>
        <p:spPr bwMode="auto">
          <a:xfrm>
            <a:off x="4191000" y="4267200"/>
            <a:ext cx="2514600" cy="2144806"/>
          </a:xfrm>
          <a:prstGeom prst="roundRect">
            <a:avLst>
              <a:gd name="adj" fmla="val 9561"/>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Cohesion</a:t>
            </a:r>
            <a:endParaRPr lang="en-US" dirty="0"/>
          </a:p>
        </p:txBody>
      </p:sp>
      <p:sp>
        <p:nvSpPr>
          <p:cNvPr id="3" name="Content Placeholder 2"/>
          <p:cNvSpPr>
            <a:spLocks noGrp="1"/>
          </p:cNvSpPr>
          <p:nvPr>
            <p:ph idx="1"/>
          </p:nvPr>
        </p:nvSpPr>
        <p:spPr/>
        <p:txBody>
          <a:bodyPr/>
          <a:lstStyle/>
          <a:p>
            <a:pPr>
              <a:lnSpc>
                <a:spcPct val="85000"/>
              </a:lnSpc>
            </a:pPr>
            <a:r>
              <a:rPr lang="en-US" dirty="0" smtClean="0"/>
              <a:t>Strong cohesion example</a:t>
            </a:r>
          </a:p>
          <a:p>
            <a:pPr lvl="1">
              <a:lnSpc>
                <a:spcPct val="85000"/>
              </a:lnSpc>
            </a:pPr>
            <a:r>
              <a:rPr lang="en-US" dirty="0" smtClean="0"/>
              <a:t>Class </a:t>
            </a:r>
            <a:r>
              <a:rPr lang="en-US" dirty="0" smtClean="0">
                <a:solidFill>
                  <a:schemeClr val="accent5">
                    <a:lumMod val="20000"/>
                    <a:lumOff val="80000"/>
                  </a:schemeClr>
                </a:solidFill>
                <a:latin typeface="Consolas" pitchFamily="49" charset="0"/>
                <a:cs typeface="Consolas" pitchFamily="49" charset="0"/>
              </a:rPr>
              <a:t>Math</a:t>
            </a:r>
            <a:r>
              <a:rPr lang="en-US" dirty="0" smtClean="0"/>
              <a:t> that has methods:</a:t>
            </a:r>
          </a:p>
          <a:p>
            <a:pPr lvl="2">
              <a:lnSpc>
                <a:spcPct val="85000"/>
              </a:lnSpc>
              <a:buNone/>
            </a:pPr>
            <a:r>
              <a:rPr lang="en-US" dirty="0" smtClean="0">
                <a:solidFill>
                  <a:schemeClr val="accent5">
                    <a:lumMod val="20000"/>
                    <a:lumOff val="80000"/>
                  </a:schemeClr>
                </a:solidFill>
                <a:latin typeface="Consolas" pitchFamily="49" charset="0"/>
                <a:cs typeface="Consolas" pitchFamily="49" charset="0"/>
              </a:rPr>
              <a:t>Sin()</a:t>
            </a:r>
            <a:r>
              <a:rPr lang="en-US" dirty="0" smtClean="0"/>
              <a:t>, </a:t>
            </a:r>
            <a:r>
              <a:rPr lang="en-US" dirty="0" smtClean="0">
                <a:solidFill>
                  <a:schemeClr val="accent5">
                    <a:lumMod val="20000"/>
                    <a:lumOff val="80000"/>
                  </a:schemeClr>
                </a:solidFill>
                <a:latin typeface="Consolas" pitchFamily="49" charset="0"/>
                <a:cs typeface="Consolas" pitchFamily="49" charset="0"/>
              </a:rPr>
              <a:t>Cos()</a:t>
            </a:r>
            <a:r>
              <a:rPr lang="en-US" dirty="0" smtClean="0"/>
              <a:t>, </a:t>
            </a:r>
            <a:r>
              <a:rPr lang="en-US" dirty="0" smtClean="0">
                <a:solidFill>
                  <a:schemeClr val="accent5">
                    <a:lumMod val="20000"/>
                    <a:lumOff val="80000"/>
                  </a:schemeClr>
                </a:solidFill>
                <a:latin typeface="Consolas" pitchFamily="49" charset="0"/>
                <a:cs typeface="Consolas" pitchFamily="49" charset="0"/>
              </a:rPr>
              <a:t>Asin()</a:t>
            </a:r>
          </a:p>
          <a:p>
            <a:pPr lvl="2">
              <a:lnSpc>
                <a:spcPct val="85000"/>
              </a:lnSpc>
              <a:buNone/>
            </a:pPr>
            <a:r>
              <a:rPr lang="en-US" dirty="0" smtClean="0">
                <a:solidFill>
                  <a:schemeClr val="accent5">
                    <a:lumMod val="20000"/>
                    <a:lumOff val="80000"/>
                  </a:schemeClr>
                </a:solidFill>
                <a:latin typeface="Consolas" pitchFamily="49" charset="0"/>
                <a:cs typeface="Consolas" pitchFamily="49" charset="0"/>
              </a:rPr>
              <a:t>Sqrt()</a:t>
            </a:r>
            <a:r>
              <a:rPr lang="en-US" dirty="0" smtClean="0"/>
              <a:t>, </a:t>
            </a:r>
            <a:r>
              <a:rPr lang="en-US" dirty="0" smtClean="0">
                <a:solidFill>
                  <a:schemeClr val="accent5">
                    <a:lumMod val="20000"/>
                    <a:lumOff val="80000"/>
                  </a:schemeClr>
                </a:solidFill>
                <a:latin typeface="Consolas" pitchFamily="49" charset="0"/>
                <a:cs typeface="Consolas" pitchFamily="49" charset="0"/>
              </a:rPr>
              <a:t>Pow()</a:t>
            </a:r>
            <a:r>
              <a:rPr lang="en-US" dirty="0" smtClean="0"/>
              <a:t>, </a:t>
            </a:r>
            <a:r>
              <a:rPr lang="en-US" dirty="0" smtClean="0">
                <a:solidFill>
                  <a:schemeClr val="accent5">
                    <a:lumMod val="20000"/>
                    <a:lumOff val="80000"/>
                  </a:schemeClr>
                </a:solidFill>
                <a:latin typeface="Consolas" pitchFamily="49" charset="0"/>
                <a:cs typeface="Consolas" pitchFamily="49" charset="0"/>
              </a:rPr>
              <a:t>Exp()</a:t>
            </a:r>
          </a:p>
          <a:p>
            <a:pPr lvl="2">
              <a:lnSpc>
                <a:spcPct val="85000"/>
              </a:lnSpc>
              <a:buNone/>
            </a:pPr>
            <a:r>
              <a:rPr lang="en-US" dirty="0" smtClean="0">
                <a:solidFill>
                  <a:schemeClr val="accent5">
                    <a:lumMod val="20000"/>
                    <a:lumOff val="80000"/>
                  </a:schemeClr>
                </a:solidFill>
                <a:latin typeface="Consolas" pitchFamily="49" charset="0"/>
                <a:cs typeface="Consolas" pitchFamily="49" charset="0"/>
              </a:rPr>
              <a:t>Math.PI</a:t>
            </a:r>
            <a:r>
              <a:rPr lang="en-US" dirty="0" smtClean="0"/>
              <a:t>, </a:t>
            </a:r>
            <a:r>
              <a:rPr lang="en-US" dirty="0" smtClean="0">
                <a:solidFill>
                  <a:schemeClr val="accent5">
                    <a:lumMod val="20000"/>
                    <a:lumOff val="80000"/>
                  </a:schemeClr>
                </a:solidFill>
                <a:latin typeface="Consolas" pitchFamily="49" charset="0"/>
                <a:cs typeface="Consolas" pitchFamily="49" charset="0"/>
              </a:rPr>
              <a:t>Math.E</a:t>
            </a:r>
            <a:endParaRPr lang="en-US" dirty="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55</a:t>
            </a:fld>
            <a:endParaRPr lang="en-US" dirty="0"/>
          </a:p>
        </p:txBody>
      </p:sp>
      <p:sp>
        <p:nvSpPr>
          <p:cNvPr id="5" name="Rectangle 5"/>
          <p:cNvSpPr>
            <a:spLocks noChangeArrowheads="1"/>
          </p:cNvSpPr>
          <p:nvPr/>
        </p:nvSpPr>
        <p:spPr bwMode="auto">
          <a:xfrm>
            <a:off x="685800" y="3886200"/>
            <a:ext cx="7772400" cy="25853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sideA = 40, sideB = 69;</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angleAB = Math.PI / 3;</a:t>
            </a:r>
          </a:p>
          <a:p>
            <a:pPr eaLnBrk="0" hangingPunct="0">
              <a:lnSpc>
                <a:spcPct val="9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sideC = </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Math.Pow(sideA, 2) + Math.Pow(sideB, 2)           </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- 2 * sideA * sideB * Math.Cos(angleAB);</a:t>
            </a:r>
          </a:p>
          <a:p>
            <a:pPr eaLnBrk="0" hangingPunct="0">
              <a:lnSpc>
                <a:spcPct val="9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sidesSqrtSum = Math.Sqrt(sideA) + </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Math.Sqrt(sideB) + Math.Sqrt(sideC);</a:t>
            </a:r>
          </a:p>
        </p:txBody>
      </p:sp>
      <p:pic>
        <p:nvPicPr>
          <p:cNvPr id="30722" name="Picture 2" descr="http://www.space-matters.info/img/waterstrider.jpg"/>
          <p:cNvPicPr>
            <a:picLocks noChangeAspect="1" noChangeArrowheads="1"/>
          </p:cNvPicPr>
          <p:nvPr/>
        </p:nvPicPr>
        <p:blipFill>
          <a:blip r:embed="rId2" cstate="email">
            <a:grayscl/>
            <a:extLst>
              <a:ext uri="{28A0092B-C50C-407E-A947-70E740481C1C}">
                <a14:useLocalDpi xmlns:a14="http://schemas.microsoft.com/office/drawing/2010/main" xmlns="" val="0"/>
              </a:ext>
            </a:extLst>
          </a:blip>
          <a:srcRect/>
          <a:stretch>
            <a:fillRect/>
          </a:stretch>
        </p:blipFill>
        <p:spPr bwMode="auto">
          <a:xfrm>
            <a:off x="5987227" y="1600200"/>
            <a:ext cx="2470973" cy="1828800"/>
          </a:xfrm>
          <a:prstGeom prst="roundRect">
            <a:avLst>
              <a:gd name="adj" fmla="val 13492"/>
            </a:avLst>
          </a:prstGeom>
          <a:ln>
            <a:noFill/>
          </a:ln>
          <a:effectLst>
            <a:softEdge rad="112500"/>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Cohesion</a:t>
            </a:r>
            <a:endParaRPr lang="en-US" b="0" dirty="0"/>
          </a:p>
        </p:txBody>
      </p:sp>
      <p:sp>
        <p:nvSpPr>
          <p:cNvPr id="3" name="Content Placeholder 2"/>
          <p:cNvSpPr>
            <a:spLocks noGrp="1"/>
          </p:cNvSpPr>
          <p:nvPr>
            <p:ph idx="1"/>
          </p:nvPr>
        </p:nvSpPr>
        <p:spPr/>
        <p:txBody>
          <a:bodyPr/>
          <a:lstStyle/>
          <a:p>
            <a:pPr>
              <a:lnSpc>
                <a:spcPct val="85000"/>
              </a:lnSpc>
              <a:spcBef>
                <a:spcPct val="50000"/>
              </a:spcBef>
            </a:pPr>
            <a:r>
              <a:rPr lang="en-US" dirty="0" smtClean="0"/>
              <a:t>Bad cohesion example</a:t>
            </a:r>
          </a:p>
          <a:p>
            <a:pPr lvl="1">
              <a:lnSpc>
                <a:spcPct val="85000"/>
              </a:lnSpc>
              <a:spcBef>
                <a:spcPct val="50000"/>
              </a:spcBef>
            </a:pPr>
            <a:r>
              <a:rPr lang="en-US" dirty="0" smtClean="0"/>
              <a:t> Class </a:t>
            </a:r>
            <a:r>
              <a:rPr lang="en-US" dirty="0" smtClean="0">
                <a:solidFill>
                  <a:schemeClr val="accent5">
                    <a:lumMod val="20000"/>
                    <a:lumOff val="80000"/>
                  </a:schemeClr>
                </a:solidFill>
                <a:latin typeface="Consolas" pitchFamily="49" charset="0"/>
                <a:cs typeface="Consolas" pitchFamily="49" charset="0"/>
              </a:rPr>
              <a:t>Magic</a:t>
            </a:r>
            <a:r>
              <a:rPr lang="en-US" dirty="0" smtClean="0"/>
              <a:t> that has these methods:</a:t>
            </a:r>
          </a:p>
          <a:p>
            <a:pPr>
              <a:lnSpc>
                <a:spcPct val="85000"/>
              </a:lnSpc>
              <a:spcBef>
                <a:spcPct val="50000"/>
              </a:spcBef>
            </a:pPr>
            <a:endParaRPr lang="en-US" dirty="0" smtClean="0"/>
          </a:p>
          <a:p>
            <a:pPr>
              <a:lnSpc>
                <a:spcPct val="85000"/>
              </a:lnSpc>
              <a:spcBef>
                <a:spcPct val="50000"/>
              </a:spcBef>
              <a:buNone/>
            </a:pPr>
            <a:endParaRPr lang="en-US" dirty="0" smtClean="0"/>
          </a:p>
          <a:p>
            <a:pPr>
              <a:lnSpc>
                <a:spcPct val="85000"/>
              </a:lnSpc>
              <a:spcBef>
                <a:spcPct val="50000"/>
              </a:spcBef>
              <a:buNone/>
            </a:pPr>
            <a:endParaRPr lang="en-US" dirty="0" smtClean="0"/>
          </a:p>
          <a:p>
            <a:pPr>
              <a:lnSpc>
                <a:spcPct val="85000"/>
              </a:lnSpc>
            </a:pPr>
            <a:r>
              <a:rPr lang="en-US" dirty="0" smtClean="0"/>
              <a:t>Another example:</a:t>
            </a:r>
          </a:p>
          <a:p>
            <a:pPr lvl="2">
              <a:buNone/>
            </a:pPr>
            <a:endParaRPr lang="en-US" dirty="0" smtClean="0"/>
          </a:p>
          <a:p>
            <a:pPr lvl="2">
              <a:buNone/>
            </a:pPr>
            <a:endParaRPr lang="en-US" dirty="0" smtClean="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612775" y="2438400"/>
            <a:ext cx="7920038" cy="17594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PrintDocument(Document d);</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SendEmail(</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recipient, string subject, string text);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CalculateDistanceBetweenPoints(</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x1, int y1, int x2, int y2)</a:t>
            </a:r>
          </a:p>
        </p:txBody>
      </p:sp>
      <p:sp>
        <p:nvSpPr>
          <p:cNvPr id="8" name="Rectangle 5"/>
          <p:cNvSpPr>
            <a:spLocks noChangeArrowheads="1"/>
          </p:cNvSpPr>
          <p:nvPr/>
        </p:nvSpPr>
        <p:spPr bwMode="auto">
          <a:xfrm>
            <a:off x="609600" y="5181600"/>
            <a:ext cx="7921625" cy="10686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MagicClass.MakePizza("Fat Pepperoni");</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MagicClass.WithdrawMoney("999e6");</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MagicClass.OpenDBConnection();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Coupling describes how tightly a class or routine is related to other classes or </a:t>
            </a:r>
            <a:r>
              <a:rPr lang="bg-BG" dirty="0" smtClean="0"/>
              <a:t>routines</a:t>
            </a:r>
            <a:endParaRPr lang="en-US" dirty="0" smtClean="0"/>
          </a:p>
          <a:p>
            <a:r>
              <a:rPr lang="en-US" dirty="0" smtClean="0"/>
              <a:t>Coupling must be kept loose</a:t>
            </a:r>
          </a:p>
          <a:p>
            <a:pPr lvl="1"/>
            <a:r>
              <a:rPr lang="en-US" dirty="0" smtClean="0"/>
              <a:t>Modules must depend little on each other </a:t>
            </a:r>
          </a:p>
          <a:p>
            <a:pPr lvl="1"/>
            <a:r>
              <a:rPr lang="en-US" dirty="0" smtClean="0"/>
              <a:t>All classes and routines must have small, direct, visible, and flexible relations to other classes and routines</a:t>
            </a:r>
          </a:p>
          <a:p>
            <a:pPr lvl="1"/>
            <a:r>
              <a:rPr lang="en-US" dirty="0" smtClean="0"/>
              <a:t>One module must be easily used by other modules</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and Tight Coupling</a:t>
            </a:r>
            <a:endParaRPr lang="en-US" dirty="0"/>
          </a:p>
        </p:txBody>
      </p:sp>
      <p:sp>
        <p:nvSpPr>
          <p:cNvPr id="3" name="Content Placeholder 2"/>
          <p:cNvSpPr>
            <a:spLocks noGrp="1"/>
          </p:cNvSpPr>
          <p:nvPr>
            <p:ph idx="1"/>
          </p:nvPr>
        </p:nvSpPr>
        <p:spPr>
          <a:xfrm>
            <a:off x="228600" y="1066800"/>
            <a:ext cx="4800600" cy="5638800"/>
          </a:xfrm>
        </p:spPr>
        <p:txBody>
          <a:bodyPr/>
          <a:lstStyle/>
          <a:p>
            <a:pPr>
              <a:spcBef>
                <a:spcPct val="35000"/>
              </a:spcBef>
              <a:tabLst>
                <a:tab pos="5200650" algn="l"/>
              </a:tabLst>
            </a:pPr>
            <a:r>
              <a:rPr lang="en-US" sz="2800" dirty="0" smtClean="0"/>
              <a:t>Loose Coupling:</a:t>
            </a:r>
          </a:p>
          <a:p>
            <a:pPr lvl="1">
              <a:spcBef>
                <a:spcPct val="35000"/>
              </a:spcBef>
              <a:tabLst>
                <a:tab pos="5200650" algn="l"/>
              </a:tabLst>
            </a:pPr>
            <a:r>
              <a:rPr lang="en-US" sz="2600" dirty="0" smtClean="0"/>
              <a:t>Easily replace old HDD</a:t>
            </a:r>
          </a:p>
          <a:p>
            <a:pPr lvl="1">
              <a:spcBef>
                <a:spcPct val="35000"/>
              </a:spcBef>
              <a:tabLst>
                <a:tab pos="5200650" algn="l"/>
              </a:tabLst>
            </a:pPr>
            <a:r>
              <a:rPr lang="en-US" sz="2600" dirty="0" smtClean="0"/>
              <a:t>Easily place this HDD to another motherboard</a:t>
            </a:r>
          </a:p>
          <a:p>
            <a:pPr lvl="1">
              <a:spcBef>
                <a:spcPts val="0"/>
              </a:spcBef>
              <a:spcAft>
                <a:spcPts val="0"/>
              </a:spcAft>
              <a:buNone/>
              <a:tabLst>
                <a:tab pos="5200650" algn="l"/>
              </a:tabLst>
            </a:pPr>
            <a:endParaRPr lang="en-US" sz="2600" dirty="0" smtClean="0"/>
          </a:p>
          <a:p>
            <a:pPr>
              <a:spcBef>
                <a:spcPct val="35000"/>
              </a:spcBef>
              <a:tabLst>
                <a:tab pos="5200650" algn="l"/>
              </a:tabLst>
            </a:pPr>
            <a:r>
              <a:rPr lang="en-US" sz="2800" dirty="0" smtClean="0"/>
              <a:t>Tight Coupling:</a:t>
            </a:r>
          </a:p>
          <a:p>
            <a:pPr lvl="1">
              <a:spcBef>
                <a:spcPct val="35000"/>
              </a:spcBef>
              <a:tabLst>
                <a:tab pos="5200650" algn="l"/>
              </a:tabLst>
            </a:pPr>
            <a:r>
              <a:rPr lang="en-US" sz="2600" dirty="0" smtClean="0"/>
              <a:t>Where is the video adapter?</a:t>
            </a:r>
          </a:p>
          <a:p>
            <a:pPr lvl="1">
              <a:spcBef>
                <a:spcPct val="35000"/>
              </a:spcBef>
              <a:tabLst>
                <a:tab pos="5200650" algn="l"/>
              </a:tabLst>
            </a:pPr>
            <a:r>
              <a:rPr lang="en-US" sz="2600" dirty="0" smtClean="0"/>
              <a:t>Can you change the video controller?</a:t>
            </a:r>
            <a:endParaRPr lang="bg-BG" sz="2600" dirty="0" smtClean="0"/>
          </a:p>
          <a:p>
            <a:pPr lvl="1">
              <a:buNone/>
            </a:pP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58</a:t>
            </a:fld>
            <a:endParaRPr lang="en-US" dirty="0"/>
          </a:p>
        </p:txBody>
      </p:sp>
      <p:pic>
        <p:nvPicPr>
          <p:cNvPr id="5" name="Picture 13" descr="SATA-hdd"/>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5638800" y="1196975"/>
            <a:ext cx="2571750" cy="2232025"/>
          </a:xfrm>
          <a:prstGeom prst="roundRect">
            <a:avLst>
              <a:gd name="adj" fmla="val 3438"/>
            </a:avLst>
          </a:prstGeom>
          <a:noFill/>
        </p:spPr>
      </p:pic>
      <p:pic>
        <p:nvPicPr>
          <p:cNvPr id="6" name="Picture 11" descr="termek_266661"/>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367338" y="3810000"/>
            <a:ext cx="3167062" cy="2668588"/>
          </a:xfrm>
          <a:prstGeom prst="roundRect">
            <a:avLst>
              <a:gd name="adj" fmla="val 3438"/>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 </a:t>
            </a:r>
            <a:r>
              <a:rPr lang="en-US" smtClean="0"/>
              <a:t>Coupling – Example</a:t>
            </a:r>
            <a:endParaRPr lang="en-US" dirty="0"/>
          </a:p>
        </p:txBody>
      </p:sp>
      <p:sp>
        <p:nvSpPr>
          <p:cNvPr id="7" name="Rectangle 5"/>
          <p:cNvSpPr>
            <a:spLocks noGrp="1" noChangeArrowheads="1"/>
          </p:cNvSpPr>
          <p:nvPr>
            <p:ph idx="1"/>
          </p:nvPr>
        </p:nvSpPr>
        <p:spPr bwMode="auto">
          <a:xfrm>
            <a:off x="685800" y="1091654"/>
            <a:ext cx="7772400" cy="53091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class Report</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public bool LoadFromFile(string fileName)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public bool SaveToFile(string fileName)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900"/>
              </a:spcBef>
              <a:spcAft>
                <a:spcPct val="0"/>
              </a:spcAft>
              <a:buFontTx/>
              <a:buNone/>
              <a:tabLst/>
              <a:defRPr/>
            </a:pPr>
            <a:r>
              <a:rPr lang="en-US" sz="1800" noProof="1" smtClean="0">
                <a:solidFill>
                  <a:srgbClr val="8CF4F2"/>
                </a:solidFill>
                <a:latin typeface="Consolas" pitchFamily="49" charset="0"/>
                <a:cs typeface="Consolas" pitchFamily="49" charset="0"/>
              </a:rPr>
              <a:t>class Printer</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public static int Print(Report report)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900"/>
              </a:spcBef>
              <a:spcAft>
                <a:spcPct val="0"/>
              </a:spcAft>
              <a:buFontTx/>
              <a:buNone/>
              <a:tabLst/>
              <a:defRPr/>
            </a:pPr>
            <a:r>
              <a:rPr lang="en-US" sz="1800" noProof="1" smtClean="0">
                <a:solidFill>
                  <a:srgbClr val="8CF4F2"/>
                </a:solidFill>
                <a:latin typeface="Consolas" pitchFamily="49" charset="0"/>
                <a:cs typeface="Consolas" pitchFamily="49" charset="0"/>
              </a:rPr>
              <a:t>class Program</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static void Main()</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Report myReport = new Report();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myReport.LoadFromFile("C:\\DailyReport.rep");</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Printer.Print(myReport);</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18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effectLst>
                  <a:reflection blurRad="6350" stA="55000" endA="300" endPos="45500" dir="5400000" sy="-100000" algn="bl" rotWithShape="0"/>
                </a:effectLst>
              </a:rPr>
              <a:t>Types </a:t>
            </a:r>
            <a:r>
              <a:rPr lang="en-US" sz="4000" smtClean="0">
                <a:effectLst>
                  <a:reflection blurRad="6350" stA="55000" endA="300" endPos="45500" dir="5400000" sy="-100000" algn="bl" rotWithShape="0"/>
                </a:effectLst>
              </a:rPr>
              <a:t>of Inheritance</a:t>
            </a:r>
            <a:endParaRPr lang="bg-BG" sz="4000" dirty="0">
              <a:effectLst>
                <a:reflection blurRad="6350" stA="55000" endA="300" endPos="45500" dir="5400000" sy="-100000" algn="bl" rotWithShape="0"/>
              </a:effectLst>
            </a:endParaRPr>
          </a:p>
        </p:txBody>
      </p:sp>
      <p:sp>
        <p:nvSpPr>
          <p:cNvPr id="789507" name="Rectangle 3"/>
          <p:cNvSpPr>
            <a:spLocks noGrp="1" noChangeArrowheads="1"/>
          </p:cNvSpPr>
          <p:nvPr>
            <p:ph idx="1"/>
          </p:nvPr>
        </p:nvSpPr>
        <p:spPr>
          <a:prstGeom prst="rect">
            <a:avLst/>
          </a:prstGeom>
        </p:spPr>
        <p:txBody>
          <a:bodyPr/>
          <a:lstStyle/>
          <a:p>
            <a:pPr>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a:t>
            </a:fld>
            <a:endParaRPr lang="en-US" sz="11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a:t>
            </a:r>
            <a:r>
              <a:rPr lang="en-US" smtClean="0"/>
              <a:t>Coupling – Example</a:t>
            </a:r>
            <a:endParaRPr lang="en-US" dirty="0"/>
          </a:p>
        </p:txBody>
      </p:sp>
      <p:sp>
        <p:nvSpPr>
          <p:cNvPr id="6" name="Content Placeholder 5"/>
          <p:cNvSpPr>
            <a:spLocks noGrp="1" noChangeArrowheads="1"/>
          </p:cNvSpPr>
          <p:nvPr>
            <p:ph idx="1"/>
          </p:nvPr>
        </p:nvSpPr>
        <p:spPr bwMode="auto">
          <a:xfrm>
            <a:off x="685800" y="995499"/>
            <a:ext cx="7772400" cy="54815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class MathParams</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public static double operand;</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public static double result;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a:p>
            <a:pPr marL="0" indent="0">
              <a:lnSpc>
                <a:spcPct val="90000"/>
              </a:lnSpc>
              <a:spcAft>
                <a:spcPct val="0"/>
              </a:spcAft>
              <a:buNone/>
              <a:tabLst/>
            </a:pPr>
            <a:r>
              <a:rPr lang="en-US" sz="1800" noProof="1" smtClean="0">
                <a:solidFill>
                  <a:srgbClr val="8CF4F2"/>
                </a:solidFill>
                <a:latin typeface="Consolas" pitchFamily="49" charset="0"/>
                <a:cs typeface="Consolas" pitchFamily="49" charset="0"/>
              </a:rPr>
              <a:t>class MathUtil</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public static void Sqrt()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MathParams.result = CalcSqrt(MathParams.operand);</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Aft>
                <a:spcPct val="0"/>
              </a:spcAft>
              <a:buNone/>
              <a:tabLst/>
            </a:pPr>
            <a:r>
              <a:rPr lang="en-US" sz="1800" noProof="1" smtClean="0">
                <a:solidFill>
                  <a:srgbClr val="8CF4F2"/>
                </a:solidFill>
                <a:latin typeface="Consolas" pitchFamily="49" charset="0"/>
                <a:cs typeface="Consolas" pitchFamily="49" charset="0"/>
              </a:rPr>
              <a:t>class MainClass</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static void Main()</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MathParams.operand = 64;</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MathUtil.Sqrt();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Console.WriteLine(MathParams.result);</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    }</a:t>
            </a:r>
          </a:p>
          <a:p>
            <a:pPr marL="0" indent="0">
              <a:lnSpc>
                <a:spcPct val="90000"/>
              </a:lnSpc>
              <a:spcBef>
                <a:spcPts val="0"/>
              </a:spcBef>
              <a:spcAft>
                <a:spcPct val="0"/>
              </a:spcAft>
              <a:buNone/>
              <a:tabLst/>
            </a:pPr>
            <a:r>
              <a:rPr lang="en-US" sz="18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Spaghetti Code</a:t>
            </a:r>
            <a:endParaRPr lang="en-US" dirty="0"/>
          </a:p>
        </p:txBody>
      </p:sp>
      <p:sp>
        <p:nvSpPr>
          <p:cNvPr id="3" name="Content Placeholder 2"/>
          <p:cNvSpPr>
            <a:spLocks noGrp="1"/>
          </p:cNvSpPr>
          <p:nvPr>
            <p:ph idx="1"/>
          </p:nvPr>
        </p:nvSpPr>
        <p:spPr>
          <a:xfrm>
            <a:off x="228600" y="914400"/>
            <a:ext cx="8686800" cy="609600"/>
          </a:xfrm>
        </p:spPr>
        <p:txBody>
          <a:bodyPr/>
          <a:lstStyle/>
          <a:p>
            <a:r>
              <a:rPr lang="en-US" sz="3000" dirty="0" smtClean="0"/>
              <a:t>Combination of bad cohesion and tight coupling:</a:t>
            </a: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61</a:t>
            </a:fld>
            <a:endParaRPr lang="en-US" dirty="0"/>
          </a:p>
        </p:txBody>
      </p:sp>
      <p:sp>
        <p:nvSpPr>
          <p:cNvPr id="5" name="Rectangle 4"/>
          <p:cNvSpPr>
            <a:spLocks noChangeArrowheads="1"/>
          </p:cNvSpPr>
          <p:nvPr/>
        </p:nvSpPr>
        <p:spPr bwMode="auto">
          <a:xfrm>
            <a:off x="685800" y="1749348"/>
            <a:ext cx="7799388" cy="44990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InitPrinter()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LoadPrinterDriver(string fileName)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SaveReport(string fileName)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SetPrinter(string printer)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9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SetFileName()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LoadReport()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CheckReport() {…}</a:t>
            </a:r>
          </a:p>
          <a:p>
            <a:pPr eaLnBrk="0" hangingPunct="0">
              <a:lnSpc>
                <a:spcPts val="24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OOP fundamental principals are: inheritance, encapsulation, abstraction, polymorphism</a:t>
            </a:r>
          </a:p>
          <a:p>
            <a:pPr lvl="1">
              <a:lnSpc>
                <a:spcPct val="100000"/>
              </a:lnSpc>
            </a:pPr>
            <a:r>
              <a:rPr lang="en-US" sz="2800" dirty="0" smtClean="0"/>
              <a:t>Inheritance allows inheriting members form another class</a:t>
            </a:r>
          </a:p>
          <a:p>
            <a:pPr lvl="1">
              <a:lnSpc>
                <a:spcPct val="100000"/>
              </a:lnSpc>
            </a:pPr>
            <a:r>
              <a:rPr lang="en-US" sz="2800" dirty="0" smtClean="0"/>
              <a:t>Abstraction and encapsulation hide internal data and allow working through abstract interface</a:t>
            </a:r>
          </a:p>
          <a:p>
            <a:pPr lvl="1">
              <a:lnSpc>
                <a:spcPct val="100000"/>
              </a:lnSpc>
            </a:pPr>
            <a:r>
              <a:rPr lang="en-US" sz="2800" dirty="0" smtClean="0"/>
              <a:t>Polymorphism allows working with objects through their parent interface and invoke abstract actions</a:t>
            </a:r>
          </a:p>
          <a:p>
            <a:pPr>
              <a:lnSpc>
                <a:spcPct val="100000"/>
              </a:lnSpc>
            </a:pPr>
            <a:r>
              <a:rPr lang="en-US" sz="3000" dirty="0" smtClean="0"/>
              <a:t>Strong cohesion and loose coupling avoid spaghetti code</a:t>
            </a:r>
            <a:endParaRPr lang="en-US" sz="30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905000" y="147637"/>
            <a:ext cx="6983413" cy="1223962"/>
          </a:xfrm>
          <a:prstGeom prst="rect">
            <a:avLst/>
          </a:prstGeom>
        </p:spPr>
        <p:txBody>
          <a:bodyPr/>
          <a:lstStyle/>
          <a:p>
            <a:pPr lvl="0" algn="r" eaLnBrk="0" hangingPunct="0">
              <a:lnSpc>
                <a:spcPts val="4400"/>
              </a:lnSpc>
              <a:defRPr/>
            </a:pPr>
            <a:r>
              <a:rPr lang="en-US" sz="3600" b="1" dirty="0" smtClean="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rPr>
              <a:t>Object-Oriented Programming Fundamental Concepts</a:t>
            </a:r>
            <a:endParaRPr kumimoji="0" lang="bg-BG" sz="3600" b="1" i="0" u="none" strike="noStrike" kern="1200" cap="none" spc="0" normalizeH="0" baseline="0" noProof="0" dirty="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uLnTx/>
              <a:uFillTx/>
              <a:latin typeface="+mj-lt"/>
              <a:ea typeface="+mj-ea"/>
              <a:cs typeface="+mj-cs"/>
            </a:endParaRPr>
          </a:p>
        </p:txBody>
      </p:sp>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914400" y="1752600"/>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38801" y="1697898"/>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indent="-446088">
              <a:buFont typeface="+mj-lt"/>
              <a:buAutoNum type="arabicPeriod"/>
              <a:tabLst/>
            </a:pPr>
            <a:r>
              <a:rPr lang="en-US" sz="2800" dirty="0">
                <a:solidFill>
                  <a:srgbClr val="EBFFD2"/>
                </a:solidFill>
              </a:rPr>
              <a:t>We are given a school.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p>
          <a:p>
            <a:pPr marL="446088" indent="-446088">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64</a:t>
            </a:fld>
            <a:endParaRPr lang="en-US" sz="1100"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buClr>
                <a:schemeClr val="accent5">
                  <a:lumMod val="40000"/>
                  <a:lumOff val="60000"/>
                </a:schemeClr>
              </a:buClr>
              <a:buSzPct val="70000"/>
              <a:buFont typeface="+mj-lt"/>
              <a:buAutoNum type="arabicPeriod" startAt="2"/>
            </a:pPr>
            <a:r>
              <a:rPr lang="en-US" sz="2800" dirty="0" smtClean="0"/>
              <a:t>Define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field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work-hours per day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an array of 10 students and sort them by grade in ascending order. Initialize an array of 10 workers and sort them by money per hour in descending order.</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65</a:t>
            </a:fld>
            <a:endParaRPr lang="en-US" sz="1100"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 (3)</a:t>
            </a:r>
            <a:endParaRPr lang="bg-BG" sz="4000" dirty="0"/>
          </a:p>
        </p:txBody>
      </p:sp>
      <p:sp>
        <p:nvSpPr>
          <p:cNvPr id="594947" name="Rectangle 3"/>
          <p:cNvSpPr>
            <a:spLocks noGrp="1" noChangeArrowheads="1"/>
          </p:cNvSpPr>
          <p:nvPr>
            <p:ph idx="1"/>
          </p:nvPr>
        </p:nvSpPr>
        <p:spPr>
          <a:xfrm>
            <a:off x="228600" y="914400"/>
            <a:ext cx="8763000" cy="5791200"/>
          </a:xfrm>
          <a:prstGeom prst="rect">
            <a:avLst/>
          </a:prstGeom>
        </p:spPr>
        <p:txBody>
          <a:bodyPr/>
          <a:lstStyle/>
          <a:p>
            <a:pPr marL="446088" indent="-446088">
              <a:lnSpc>
                <a:spcPts val="3600"/>
              </a:lnSpc>
              <a:buFont typeface="+mj-lt"/>
              <a:buAutoNum type="arabicPeriod" startAt="3"/>
              <a:tabLst/>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Shape</a:t>
            </a:r>
            <a:r>
              <a:rPr lang="en-US" sz="2800" dirty="0" smtClean="0"/>
              <a:t> with only one virtual method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and fields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Define two new classes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that implement the </a:t>
            </a:r>
            <a:r>
              <a:rPr lang="en-US" sz="2800" dirty="0" smtClean="0">
                <a:solidFill>
                  <a:schemeClr val="accent5">
                    <a:lumMod val="20000"/>
                    <a:lumOff val="80000"/>
                  </a:schemeClr>
                </a:solidFill>
                <a:latin typeface="Consolas" pitchFamily="49" charset="0"/>
                <a:cs typeface="Consolas" pitchFamily="49" charset="0"/>
              </a:rPr>
              <a:t>virtual</a:t>
            </a:r>
            <a:r>
              <a:rPr lang="en-US" sz="2800" dirty="0" smtClean="0"/>
              <a:t> method and return the surface of the figure (height*width for rectangle and height*width/2 for triangle). Define class </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and suitable constructor so that on initialization </a:t>
            </a:r>
            <a:r>
              <a:rPr lang="en-US" sz="2800" dirty="0" smtClean="0">
                <a:solidFill>
                  <a:schemeClr val="accent5">
                    <a:lumMod val="20000"/>
                    <a:lumOff val="80000"/>
                  </a:schemeClr>
                </a:solidFill>
                <a:latin typeface="Consolas" pitchFamily="49" charset="0"/>
                <a:cs typeface="Consolas" pitchFamily="49" charset="0"/>
              </a:rPr>
              <a:t>height</a:t>
            </a:r>
            <a:r>
              <a:rPr lang="en-US" sz="2800" dirty="0" smtClean="0"/>
              <a:t> must be kept equal to </a:t>
            </a:r>
            <a:r>
              <a:rPr lang="en-US" sz="2800" dirty="0" smtClean="0">
                <a:solidFill>
                  <a:schemeClr val="accent5">
                    <a:lumMod val="20000"/>
                    <a:lumOff val="80000"/>
                  </a:schemeClr>
                </a:solidFill>
                <a:latin typeface="Consolas" pitchFamily="49" charset="0"/>
                <a:cs typeface="Consolas" pitchFamily="49" charset="0"/>
              </a:rPr>
              <a:t>width</a:t>
            </a:r>
            <a:r>
              <a:rPr lang="en-US" sz="2800" dirty="0" smtClean="0"/>
              <a:t> and implement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t> method. Write a program that tests the behavior of  the </a:t>
            </a:r>
            <a:r>
              <a:rPr lang="en-US" sz="2800" noProof="1" smtClean="0">
                <a:solidFill>
                  <a:schemeClr val="accent5">
                    <a:lumMod val="20000"/>
                    <a:lumOff val="80000"/>
                  </a:schemeClr>
                </a:solidFill>
                <a:latin typeface="Consolas" pitchFamily="49" charset="0"/>
                <a:cs typeface="Consolas" pitchFamily="49" charset="0"/>
              </a:rPr>
              <a:t>CalculateSurface(</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method for different shapes</a:t>
            </a:r>
            <a:r>
              <a:rPr lang="bg-BG" sz="2800" dirty="0" smtClean="0"/>
              <a:t>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Rectangle</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Triangle</a:t>
            </a:r>
            <a:r>
              <a:rPr lang="en-US" sz="2800" dirty="0" smtClean="0"/>
              <a:t>) stored in an array.</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66</a:t>
            </a:fld>
            <a:endParaRPr lang="en-US" sz="1100"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 (4)</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indent="-446088">
              <a:buFont typeface="+mj-lt"/>
              <a:buAutoNum type="arabicPeriod" startAt="4"/>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suitable constructors and methods according to the following rules: all of this are Animals. Kittens and tomcats are cats. All animals are described by age, name and sex. Kittens can be only female and tomcats can be only male. Each animal produce a sound. Create arrays of different kinds of animals and calculate the average age of each kind of animal using static methods. Create static method in the animal class that identifies the animal by its sound.</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67</a:t>
            </a:fld>
            <a:endParaRPr lang="en-US" sz="1100"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(5)</a:t>
            </a:r>
            <a:endParaRPr lang="en-US" dirty="0"/>
          </a:p>
        </p:txBody>
      </p:sp>
      <p:sp>
        <p:nvSpPr>
          <p:cNvPr id="3" name="Content Placeholder 2"/>
          <p:cNvSpPr>
            <a:spLocks noGrp="1"/>
          </p:cNvSpPr>
          <p:nvPr>
            <p:ph idx="1"/>
          </p:nvPr>
        </p:nvSpPr>
        <p:spPr/>
        <p:txBody>
          <a:bodyPr/>
          <a:lstStyle/>
          <a:p>
            <a:pPr marL="446088" indent="-446088">
              <a:buFont typeface="+mj-lt"/>
              <a:buAutoNum type="arabicPeriod" startAt="5"/>
              <a:tabLst/>
            </a:pPr>
            <a:r>
              <a:rPr lang="en-US" sz="2800" dirty="0" smtClean="0">
                <a:solidFill>
                  <a:schemeClr val="tx2">
                    <a:lumMod val="75000"/>
                  </a:schemeClr>
                </a:solidFill>
              </a:rPr>
              <a:t> </a:t>
            </a:r>
            <a:r>
              <a:rPr lang="en-US" sz="2800" dirty="0" smtClean="0"/>
              <a:t>A bank holds different types of accounts for its customers: deposit accounts, loan accounts and mortgage accounts. Customers could be individuals or companies.</a:t>
            </a:r>
          </a:p>
          <a:p>
            <a:pPr marL="446088" indent="-446088">
              <a:buNone/>
              <a:tabLst/>
            </a:pPr>
            <a:r>
              <a:rPr lang="en-US" sz="2800" dirty="0" smtClean="0"/>
              <a:t>	All accounts have customer, balance and interest rate (monthly based). Deposit accounts are allowed to deposit and with draw money. Loan and mortgage accounts can only deposit money.</a:t>
            </a:r>
          </a:p>
          <a:p>
            <a:pPr marL="447675" indent="-447675"/>
            <a:endParaRPr lang="bg-BG" sz="2800" dirty="0" smtClean="0"/>
          </a:p>
          <a:p>
            <a:pPr lvl="1">
              <a:buNone/>
            </a:pP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(6)</a:t>
            </a:r>
            <a:endParaRPr lang="en-US" dirty="0"/>
          </a:p>
        </p:txBody>
      </p:sp>
      <p:sp>
        <p:nvSpPr>
          <p:cNvPr id="3" name="Content Placeholder 2"/>
          <p:cNvSpPr>
            <a:spLocks noGrp="1"/>
          </p:cNvSpPr>
          <p:nvPr>
            <p:ph idx="1"/>
          </p:nvPr>
        </p:nvSpPr>
        <p:spPr>
          <a:xfrm>
            <a:off x="228600" y="990600"/>
            <a:ext cx="8686800" cy="5715000"/>
          </a:xfrm>
        </p:spPr>
        <p:txBody>
          <a:bodyPr/>
          <a:lstStyle/>
          <a:p>
            <a:pPr marL="446088" indent="0">
              <a:lnSpc>
                <a:spcPct val="100000"/>
              </a:lnSpc>
              <a:buFontTx/>
              <a:buNone/>
              <a:tabLst/>
            </a:pPr>
            <a:r>
              <a:rPr lang="en-US" sz="2800" dirty="0" smtClean="0"/>
              <a:t>All accounts can calculate their interest amount for a given period (in months). In the common case its is calculated as follows: number_of_months * interest_rate.</a:t>
            </a:r>
          </a:p>
          <a:p>
            <a:pPr marL="446088" indent="0">
              <a:lnSpc>
                <a:spcPct val="100000"/>
              </a:lnSpc>
              <a:buFontTx/>
              <a:buNone/>
              <a:tabLst/>
            </a:pPr>
            <a:r>
              <a:rPr lang="en-US" sz="2800" dirty="0" smtClean="0"/>
              <a:t>Loan accounts have no interest for the first 3 months if are held by individuals and for the first 2 months if are held by a company.</a:t>
            </a:r>
          </a:p>
          <a:p>
            <a:pPr marL="446088" indent="0">
              <a:lnSpc>
                <a:spcPct val="100000"/>
              </a:lnSpc>
              <a:buFontTx/>
              <a:buNone/>
              <a:tabLst/>
            </a:pPr>
            <a:r>
              <a:rPr lang="en-US" sz="2800" dirty="0" smtClean="0"/>
              <a:t>Deposit accounts have no interest if their balance is positive and less than 1000.</a:t>
            </a:r>
          </a:p>
          <a:p>
            <a:pPr marL="446088" indent="0">
              <a:lnSpc>
                <a:spcPct val="100000"/>
              </a:lnSpc>
              <a:buFontTx/>
              <a:buNone/>
              <a:tabLst/>
            </a:pPr>
            <a:r>
              <a:rPr lang="en-US" sz="2800" dirty="0" smtClean="0"/>
              <a:t>Mortgage accounts have ½ interest for the first 12 months for companies and no interest for the first 6 months for individuals.</a:t>
            </a:r>
            <a:endParaRPr lang="bg-BG" sz="2800" dirty="0" smtClean="0"/>
          </a:p>
          <a:p>
            <a:pPr marL="446088" lvl="1" indent="0">
              <a:lnSpc>
                <a:spcPct val="100000"/>
              </a:lnSpc>
              <a:buNone/>
            </a:pPr>
            <a:endParaRPr lang="en-US"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3" name="Content Placeholder 2"/>
          <p:cNvSpPr>
            <a:spLocks noGrp="1"/>
          </p:cNvSpPr>
          <p:nvPr>
            <p:ph idx="1"/>
          </p:nvPr>
        </p:nvSpPr>
        <p:spPr>
          <a:xfrm>
            <a:off x="228600" y="990600"/>
            <a:ext cx="8686800" cy="57150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a:solidFill>
                  <a:schemeClr val="tx1">
                    <a:lumMod val="40000"/>
                    <a:lumOff val="60000"/>
                  </a:schemeClr>
                </a:solidFill>
              </a:rPr>
              <a:t>Reusability</a:t>
            </a: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5943600" y="1664576"/>
            <a:ext cx="1752600" cy="2145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(7)</a:t>
            </a:r>
            <a:endParaRPr lang="en-US" dirty="0"/>
          </a:p>
        </p:txBody>
      </p:sp>
      <p:sp>
        <p:nvSpPr>
          <p:cNvPr id="3" name="Content Placeholder 2"/>
          <p:cNvSpPr>
            <a:spLocks noGrp="1"/>
          </p:cNvSpPr>
          <p:nvPr>
            <p:ph idx="1"/>
          </p:nvPr>
        </p:nvSpPr>
        <p:spPr/>
        <p:txBody>
          <a:bodyPr/>
          <a:lstStyle/>
          <a:p>
            <a:pPr marL="446088" lvl="1" indent="-446088">
              <a:buNone/>
            </a:pPr>
            <a:r>
              <a:rPr lang="en-US" sz="2800" dirty="0" smtClean="0"/>
              <a:t>       Your task is to write a program to model the bank system by classes and interfaces. You should identify the classes, interfaces, base classes and abstract actions and implement the calculation of the interest functionality.</a:t>
            </a:r>
            <a:endParaRPr lang="bg-BG" sz="2800" dirty="0" smtClean="0"/>
          </a:p>
          <a:p>
            <a:pPr lvl="1">
              <a:buNone/>
            </a:pPr>
            <a:endParaRPr lang="en-US" sz="2800" dirty="0"/>
          </a:p>
        </p:txBody>
      </p:sp>
      <p:sp>
        <p:nvSpPr>
          <p:cNvPr id="4" name="Slide Number Placeholder 3"/>
          <p:cNvSpPr>
            <a:spLocks noGrp="1"/>
          </p:cNvSpPr>
          <p:nvPr>
            <p:ph type="sldNum" sz="quarter" idx="12"/>
          </p:nvPr>
        </p:nvSpPr>
        <p:spPr/>
        <p:txBody>
          <a:bodyPr/>
          <a:lstStyle/>
          <a:p>
            <a:pPr>
              <a:defRPr/>
            </a:pPr>
            <a:fld id="{58452FF4-89E3-4D1B-9927-2DBDC00E58D7}" type="slidenum">
              <a:rPr lang="en-US" smtClean="0"/>
              <a:pPr>
                <a:defRPr/>
              </a:pPr>
              <a:t>70</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idx="4294967295"/>
          </p:nvPr>
        </p:nvSpPr>
        <p:spPr>
          <a:xfrm>
            <a:off x="2590800" y="71438"/>
            <a:ext cx="6553200" cy="909637"/>
          </a:xfrm>
          <a:prstGeom prst="rect">
            <a:avLst/>
          </a:prstGeom>
        </p:spPr>
        <p:txBody>
          <a:bodyPr anchor="ctr" anchorCtr="0">
            <a:normAutofit/>
          </a:bodyPr>
          <a:lstStyle/>
          <a:p>
            <a:pPr>
              <a:lnSpc>
                <a:spcPts val="4000"/>
              </a:lnSpc>
              <a:defRPr/>
            </a:pPr>
            <a:r>
              <a:rPr lang="en-US" sz="4000" dirty="0"/>
              <a:t>Inheritance </a:t>
            </a:r>
            <a:r>
              <a:rPr lang="en-US" sz="4000" dirty="0" smtClean="0"/>
              <a:t>– Example</a:t>
            </a:r>
            <a:endParaRPr lang="bg-BG" sz="4000" dirty="0"/>
          </a:p>
        </p:txBody>
      </p:sp>
      <p:sp>
        <p:nvSpPr>
          <p:cNvPr id="798724"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798725"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98726"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7"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8"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29"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0"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1"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32"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98740"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798741"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798742"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
        <p:nvSpPr>
          <p:cNvPr id="20"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2"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3"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spcBef>
                <a:spcPct val="50000"/>
              </a:spcBef>
              <a:defRPr/>
            </a:pPr>
            <a:r>
              <a:rPr lang="en-US" dirty="0">
                <a:solidFill>
                  <a:srgbClr val="EBFFD2"/>
                </a:solidFill>
                <a:latin typeface="+mn-lt"/>
                <a:ea typeface="+mn-ea"/>
                <a:cs typeface="+mn-cs"/>
              </a:rPr>
              <a:t>Inheritance leads to a hierarchy of classes and/or 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grpSp>
        <p:nvGrpSpPr>
          <p:cNvPr id="56" name="Group 55"/>
          <p:cNvGrpSpPr/>
          <p:nvPr/>
        </p:nvGrpSpPr>
        <p:grpSpPr>
          <a:xfrm>
            <a:off x="990600" y="25146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1897</TotalTime>
  <Words>3957</Words>
  <Application>Microsoft Office PowerPoint</Application>
  <PresentationFormat>On-screen Show (4:3)</PresentationFormat>
  <Paragraphs>695</Paragraphs>
  <Slides>70</Slides>
  <Notes>10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Metro</vt:lpstr>
      <vt:lpstr>Fundamental Principles of OOP</vt:lpstr>
      <vt:lpstr>Fundamental Principles of OOP</vt:lpstr>
      <vt:lpstr>Inheritance</vt:lpstr>
      <vt:lpstr>Classes and Interfaces</vt:lpstr>
      <vt:lpstr>Inheritance</vt:lpstr>
      <vt:lpstr>Types of Inheritance</vt:lpstr>
      <vt:lpstr>Inheritance – Benefits</vt:lpstr>
      <vt:lpstr>Inheritance – Example</vt:lpstr>
      <vt:lpstr>Class Hierarchies</vt:lpstr>
      <vt:lpstr>Inheritance in .NET</vt:lpstr>
      <vt:lpstr>How to Define Inheritance?</vt:lpstr>
      <vt:lpstr>Simple Inheritance Example</vt:lpstr>
      <vt:lpstr>Simple Inheritance Example (2)</vt:lpstr>
      <vt:lpstr>Simple Inheritance </vt:lpstr>
      <vt:lpstr>Accessibility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 in C#</vt:lpstr>
      <vt:lpstr>Abstract Classes in C#</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Polymorphism</vt:lpstr>
      <vt:lpstr>Polymorphism</vt:lpstr>
      <vt:lpstr>Polymorphism (2)</vt:lpstr>
      <vt:lpstr>Virtual Methods </vt:lpstr>
      <vt:lpstr>The override Modifier</vt:lpstr>
      <vt:lpstr>Polymorphism – How it Works?</vt:lpstr>
      <vt:lpstr>Polymorphism – Example</vt:lpstr>
      <vt:lpstr>Polymorphism – Example (2)</vt:lpstr>
      <vt:lpstr>Polymorphism</vt:lpstr>
      <vt:lpstr>Class Hierarchies: Real World Example</vt:lpstr>
      <vt:lpstr>Real World Example: Calculator</vt:lpstr>
      <vt:lpstr>Real World Example: Calculator (2)</vt:lpstr>
      <vt:lpstr>Real World Example: Calculator (3)</vt:lpstr>
      <vt:lpstr>Real World Example: Calculator (4)</vt:lpstr>
      <vt:lpstr>Calculator Classes </vt:lpstr>
      <vt:lpstr>Cohesion and Coupling</vt:lpstr>
      <vt:lpstr>Cohesion</vt:lpstr>
      <vt:lpstr>Good and Bad Cohesion</vt:lpstr>
      <vt:lpstr>Strong Cohesion</vt:lpstr>
      <vt:lpstr>Bad Cohesion</vt:lpstr>
      <vt:lpstr>Coupling</vt:lpstr>
      <vt:lpstr>Loose and Tight Coupling</vt:lpstr>
      <vt:lpstr>Loose Coupling – Example</vt:lpstr>
      <vt:lpstr>Tight Coupling – Example</vt:lpstr>
      <vt:lpstr>Spaghetti Code</vt:lpstr>
      <vt:lpstr>Summary</vt:lpstr>
      <vt:lpstr>Slide 63</vt:lpstr>
      <vt:lpstr>Exercises</vt:lpstr>
      <vt:lpstr>Exercises (2)</vt:lpstr>
      <vt:lpstr>Exercises (3)</vt:lpstr>
      <vt:lpstr>Exercises (4)</vt:lpstr>
      <vt:lpstr>Exercises (5)</vt:lpstr>
      <vt:lpstr>Exercises (6)</vt:lpstr>
      <vt:lpstr>Exercises (7)</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Fundamental Concepts</dc:title>
  <dc:subject>C# Fundamentals Course</dc:subject>
  <dc:creator>Svetlin Nakov</dc:creator>
  <dc:description>C# Programming Fundamentals Course @ Telerik Academy
http://academy.telerik.com</dc:description>
  <cp:lastModifiedBy>NIK</cp:lastModifiedBy>
  <cp:revision>807</cp:revision>
  <dcterms:created xsi:type="dcterms:W3CDTF">2007-12-08T16:03:35Z</dcterms:created>
  <dcterms:modified xsi:type="dcterms:W3CDTF">2014-09-03T10:18:40Z</dcterms:modified>
</cp:coreProperties>
</file>