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5.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6.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7.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89" r:id="rId5"/>
    <p:sldId id="306" r:id="rId6"/>
    <p:sldId id="304" r:id="rId7"/>
    <p:sldId id="305" r:id="rId8"/>
    <p:sldId id="307" r:id="rId9"/>
    <p:sldId id="299" r:id="rId10"/>
    <p:sldId id="300" r:id="rId11"/>
    <p:sldId id="301" r:id="rId12"/>
    <p:sldId id="302"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91739-0901-B570-E16E-25EF6F38D7A3}" v="31" dt="2022-09-28T12:12:21.222"/>
    <p1510:client id="{E2B2FE38-2456-E475-2978-1DE1EA3F58C8}" v="234" dt="2022-09-28T11:47:54.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6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hvick Abraham Rajesh" userId="S::rithvick.ar@adfolks.com::f646a2d0-5dd9-4c0a-ab31-fd675c23eded" providerId="AD" clId="Web-{E2B2FE38-2456-E475-2978-1DE1EA3F58C8}"/>
    <pc:docChg chg="modSld">
      <pc:chgData name="Rithvick Abraham Rajesh" userId="S::rithvick.ar@adfolks.com::f646a2d0-5dd9-4c0a-ab31-fd675c23eded" providerId="AD" clId="Web-{E2B2FE38-2456-E475-2978-1DE1EA3F58C8}" dt="2022-09-28T11:47:54.920" v="125"/>
      <pc:docMkLst>
        <pc:docMk/>
      </pc:docMkLst>
      <pc:sldChg chg="addSp delSp modSp">
        <pc:chgData name="Rithvick Abraham Rajesh" userId="S::rithvick.ar@adfolks.com::f646a2d0-5dd9-4c0a-ab31-fd675c23eded" providerId="AD" clId="Web-{E2B2FE38-2456-E475-2978-1DE1EA3F58C8}" dt="2022-09-28T11:47:54.920" v="125"/>
        <pc:sldMkLst>
          <pc:docMk/>
          <pc:sldMk cId="1204944344" sldId="299"/>
        </pc:sldMkLst>
        <pc:spChg chg="add mod">
          <ac:chgData name="Rithvick Abraham Rajesh" userId="S::rithvick.ar@adfolks.com::f646a2d0-5dd9-4c0a-ab31-fd675c23eded" providerId="AD" clId="Web-{E2B2FE38-2456-E475-2978-1DE1EA3F58C8}" dt="2022-09-28T11:46:47.855" v="119" actId="20577"/>
          <ac:spMkLst>
            <pc:docMk/>
            <pc:sldMk cId="1204944344" sldId="299"/>
            <ac:spMk id="4" creationId="{1B2528E8-E605-260C-8586-A344AFF573D3}"/>
          </ac:spMkLst>
        </pc:spChg>
        <pc:spChg chg="add del mod">
          <ac:chgData name="Rithvick Abraham Rajesh" userId="S::rithvick.ar@adfolks.com::f646a2d0-5dd9-4c0a-ab31-fd675c23eded" providerId="AD" clId="Web-{E2B2FE38-2456-E475-2978-1DE1EA3F58C8}" dt="2022-09-28T11:47:54.920" v="125"/>
          <ac:spMkLst>
            <pc:docMk/>
            <pc:sldMk cId="1204944344" sldId="299"/>
            <ac:spMk id="5" creationId="{58C118DA-1C3F-3A9F-62A0-7F4927C36CF0}"/>
          </ac:spMkLst>
        </pc:spChg>
      </pc:sldChg>
    </pc:docChg>
  </pc:docChgLst>
  <pc:docChgLst>
    <pc:chgData name="Rithvick Abraham Rajesh" userId="S::rithvick.ar@adfolks.com::f646a2d0-5dd9-4c0a-ab31-fd675c23eded" providerId="AD" clId="Web-{7F491739-0901-B570-E16E-25EF6F38D7A3}"/>
    <pc:docChg chg="modSld">
      <pc:chgData name="Rithvick Abraham Rajesh" userId="S::rithvick.ar@adfolks.com::f646a2d0-5dd9-4c0a-ab31-fd675c23eded" providerId="AD" clId="Web-{7F491739-0901-B570-E16E-25EF6F38D7A3}" dt="2022-09-28T12:12:21.222" v="25" actId="1076"/>
      <pc:docMkLst>
        <pc:docMk/>
      </pc:docMkLst>
      <pc:sldChg chg="addSp delSp modSp">
        <pc:chgData name="Rithvick Abraham Rajesh" userId="S::rithvick.ar@adfolks.com::f646a2d0-5dd9-4c0a-ab31-fd675c23eded" providerId="AD" clId="Web-{7F491739-0901-B570-E16E-25EF6F38D7A3}" dt="2022-09-28T12:12:21.222" v="25" actId="1076"/>
        <pc:sldMkLst>
          <pc:docMk/>
          <pc:sldMk cId="1204944344" sldId="299"/>
        </pc:sldMkLst>
        <pc:spChg chg="del">
          <ac:chgData name="Rithvick Abraham Rajesh" userId="S::rithvick.ar@adfolks.com::f646a2d0-5dd9-4c0a-ab31-fd675c23eded" providerId="AD" clId="Web-{7F491739-0901-B570-E16E-25EF6F38D7A3}" dt="2022-09-28T12:08:06.247" v="12"/>
          <ac:spMkLst>
            <pc:docMk/>
            <pc:sldMk cId="1204944344" sldId="299"/>
            <ac:spMk id="14" creationId="{9F27E24C-804E-AB8E-E877-0C5CD99B1103}"/>
          </ac:spMkLst>
        </pc:spChg>
        <pc:spChg chg="del">
          <ac:chgData name="Rithvick Abraham Rajesh" userId="S::rithvick.ar@adfolks.com::f646a2d0-5dd9-4c0a-ab31-fd675c23eded" providerId="AD" clId="Web-{7F491739-0901-B570-E16E-25EF6F38D7A3}" dt="2022-09-28T12:08:06.247" v="11"/>
          <ac:spMkLst>
            <pc:docMk/>
            <pc:sldMk cId="1204944344" sldId="299"/>
            <ac:spMk id="15" creationId="{C72C0F0B-BBAA-F02E-FFCA-3DE2040E34C5}"/>
          </ac:spMkLst>
        </pc:spChg>
        <pc:spChg chg="del">
          <ac:chgData name="Rithvick Abraham Rajesh" userId="S::rithvick.ar@adfolks.com::f646a2d0-5dd9-4c0a-ab31-fd675c23eded" providerId="AD" clId="Web-{7F491739-0901-B570-E16E-25EF6F38D7A3}" dt="2022-09-28T12:08:06.247" v="10"/>
          <ac:spMkLst>
            <pc:docMk/>
            <pc:sldMk cId="1204944344" sldId="299"/>
            <ac:spMk id="16" creationId="{0326D105-00DA-3D5A-9B83-8E54DB826287}"/>
          </ac:spMkLst>
        </pc:spChg>
        <pc:spChg chg="del">
          <ac:chgData name="Rithvick Abraham Rajesh" userId="S::rithvick.ar@adfolks.com::f646a2d0-5dd9-4c0a-ab31-fd675c23eded" providerId="AD" clId="Web-{7F491739-0901-B570-E16E-25EF6F38D7A3}" dt="2022-09-28T12:08:06.247" v="9"/>
          <ac:spMkLst>
            <pc:docMk/>
            <pc:sldMk cId="1204944344" sldId="299"/>
            <ac:spMk id="18" creationId="{3A23CB04-8E79-67F1-92AF-C1DE58BD2585}"/>
          </ac:spMkLst>
        </pc:spChg>
        <pc:spChg chg="del">
          <ac:chgData name="Rithvick Abraham Rajesh" userId="S::rithvick.ar@adfolks.com::f646a2d0-5dd9-4c0a-ab31-fd675c23eded" providerId="AD" clId="Web-{7F491739-0901-B570-E16E-25EF6F38D7A3}" dt="2022-09-28T12:08:06.247" v="8"/>
          <ac:spMkLst>
            <pc:docMk/>
            <pc:sldMk cId="1204944344" sldId="299"/>
            <ac:spMk id="20" creationId="{C2637A34-4E69-C36F-C340-88A887197E5B}"/>
          </ac:spMkLst>
        </pc:spChg>
        <pc:spChg chg="del">
          <ac:chgData name="Rithvick Abraham Rajesh" userId="S::rithvick.ar@adfolks.com::f646a2d0-5dd9-4c0a-ab31-fd675c23eded" providerId="AD" clId="Web-{7F491739-0901-B570-E16E-25EF6F38D7A3}" dt="2022-09-28T12:08:06.247" v="7"/>
          <ac:spMkLst>
            <pc:docMk/>
            <pc:sldMk cId="1204944344" sldId="299"/>
            <ac:spMk id="21" creationId="{A008A7C0-915E-97BB-E556-E87A01DD5686}"/>
          </ac:spMkLst>
        </pc:spChg>
        <pc:spChg chg="mod">
          <ac:chgData name="Rithvick Abraham Rajesh" userId="S::rithvick.ar@adfolks.com::f646a2d0-5dd9-4c0a-ab31-fd675c23eded" providerId="AD" clId="Web-{7F491739-0901-B570-E16E-25EF6F38D7A3}" dt="2022-09-28T12:08:45.842" v="18" actId="20577"/>
          <ac:spMkLst>
            <pc:docMk/>
            <pc:sldMk cId="1204944344" sldId="299"/>
            <ac:spMk id="22" creationId="{9FF065BF-F08C-DD5B-7D46-759EFD0A0AE8}"/>
          </ac:spMkLst>
        </pc:spChg>
        <pc:graphicFrameChg chg="del">
          <ac:chgData name="Rithvick Abraham Rajesh" userId="S::rithvick.ar@adfolks.com::f646a2d0-5dd9-4c0a-ab31-fd675c23eded" providerId="AD" clId="Web-{7F491739-0901-B570-E16E-25EF6F38D7A3}" dt="2022-09-28T12:03:41.617" v="0"/>
          <ac:graphicFrameMkLst>
            <pc:docMk/>
            <pc:sldMk cId="1204944344" sldId="299"/>
            <ac:graphicFrameMk id="13" creationId="{85EC78BB-FBD6-F134-90D7-B2CA85043BF1}"/>
          </ac:graphicFrameMkLst>
        </pc:graphicFrameChg>
        <pc:picChg chg="add del mod">
          <ac:chgData name="Rithvick Abraham Rajesh" userId="S::rithvick.ar@adfolks.com::f646a2d0-5dd9-4c0a-ab31-fd675c23eded" providerId="AD" clId="Web-{7F491739-0901-B570-E16E-25EF6F38D7A3}" dt="2022-09-28T12:03:57.211" v="2"/>
          <ac:picMkLst>
            <pc:docMk/>
            <pc:sldMk cId="1204944344" sldId="299"/>
            <ac:picMk id="5" creationId="{140C5E32-B89D-3F47-91BA-509CFCA87BB0}"/>
          </ac:picMkLst>
        </pc:picChg>
        <pc:picChg chg="add del mod">
          <ac:chgData name="Rithvick Abraham Rajesh" userId="S::rithvick.ar@adfolks.com::f646a2d0-5dd9-4c0a-ab31-fd675c23eded" providerId="AD" clId="Web-{7F491739-0901-B570-E16E-25EF6F38D7A3}" dt="2022-09-28T12:08:02.825" v="6"/>
          <ac:picMkLst>
            <pc:docMk/>
            <pc:sldMk cId="1204944344" sldId="299"/>
            <ac:picMk id="6" creationId="{075A6F0E-B770-3EA9-F74E-047B6DD4EBFA}"/>
          </ac:picMkLst>
        </pc:picChg>
        <pc:picChg chg="add del mod">
          <ac:chgData name="Rithvick Abraham Rajesh" userId="S::rithvick.ar@adfolks.com::f646a2d0-5dd9-4c0a-ab31-fd675c23eded" providerId="AD" clId="Web-{7F491739-0901-B570-E16E-25EF6F38D7A3}" dt="2022-09-28T12:12:04.971" v="20"/>
          <ac:picMkLst>
            <pc:docMk/>
            <pc:sldMk cId="1204944344" sldId="299"/>
            <ac:picMk id="7" creationId="{1A7B44C9-FACD-B156-D600-B4006D314351}"/>
          </ac:picMkLst>
        </pc:picChg>
        <pc:picChg chg="add mod">
          <ac:chgData name="Rithvick Abraham Rajesh" userId="S::rithvick.ar@adfolks.com::f646a2d0-5dd9-4c0a-ab31-fd675c23eded" providerId="AD" clId="Web-{7F491739-0901-B570-E16E-25EF6F38D7A3}" dt="2022-09-28T12:12:21.222" v="25" actId="1076"/>
          <ac:picMkLst>
            <pc:docMk/>
            <pc:sldMk cId="1204944344" sldId="299"/>
            <ac:picMk id="8" creationId="{ABAA4064-D0D3-A92D-EB9A-B908D8BE7CE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48547116231602"/>
          <c:y val="0.10392252266943988"/>
          <c:w val="0.54482267622381941"/>
          <c:h val="0.81271328833976952"/>
        </c:manualLayout>
      </c:layout>
      <c:doughnutChart>
        <c:varyColors val="1"/>
        <c:ser>
          <c:idx val="0"/>
          <c:order val="0"/>
          <c:tx>
            <c:strRef>
              <c:f>Sheet1!$B$1</c:f>
              <c:strCache>
                <c:ptCount val="1"/>
                <c:pt idx="0">
                  <c:v>Sales</c:v>
                </c:pt>
              </c:strCache>
            </c:strRef>
          </c:tx>
          <c:spPr>
            <a:ln>
              <a:noFill/>
            </a:ln>
          </c:spPr>
          <c:dPt>
            <c:idx val="0"/>
            <c:bubble3D val="0"/>
            <c:spPr>
              <a:solidFill>
                <a:schemeClr val="bg2">
                  <a:alpha val="0"/>
                </a:schemeClr>
              </a:solidFill>
              <a:ln w="19050">
                <a:noFill/>
              </a:ln>
              <a:effectLst/>
            </c:spPr>
            <c:extLst>
              <c:ext xmlns:c16="http://schemas.microsoft.com/office/drawing/2014/chart" uri="{C3380CC4-5D6E-409C-BE32-E72D297353CC}">
                <c16:uniqueId val="{00000002-053C-439A-A970-CBCE70423251}"/>
              </c:ext>
            </c:extLst>
          </c:dPt>
          <c:dPt>
            <c:idx val="1"/>
            <c:bubble3D val="0"/>
            <c:spPr>
              <a:solidFill>
                <a:srgbClr val="FFC000"/>
              </a:solidFill>
              <a:ln w="19050">
                <a:noFill/>
              </a:ln>
              <a:effectLst/>
            </c:spPr>
            <c:extLst>
              <c:ext xmlns:c16="http://schemas.microsoft.com/office/drawing/2014/chart" uri="{C3380CC4-5D6E-409C-BE32-E72D297353CC}">
                <c16:uniqueId val="{00000003-053C-439A-A970-CBCE70423251}"/>
              </c:ext>
            </c:extLst>
          </c:dPt>
          <c:dPt>
            <c:idx val="2"/>
            <c:bubble3D val="0"/>
            <c:spPr>
              <a:solidFill>
                <a:schemeClr val="accent1">
                  <a:lumMod val="40000"/>
                  <a:lumOff val="60000"/>
                  <a:alpha val="0"/>
                </a:schemeClr>
              </a:solidFill>
              <a:ln w="19050">
                <a:noFill/>
              </a:ln>
              <a:effectLst/>
            </c:spPr>
            <c:extLst>
              <c:ext xmlns:c16="http://schemas.microsoft.com/office/drawing/2014/chart" uri="{C3380CC4-5D6E-409C-BE32-E72D297353CC}">
                <c16:uniqueId val="{00000001-053C-439A-A970-CBCE70423251}"/>
              </c:ext>
            </c:extLst>
          </c:dPt>
          <c:dPt>
            <c:idx val="3"/>
            <c:bubble3D val="0"/>
            <c:spPr>
              <a:solidFill>
                <a:schemeClr val="accent4"/>
              </a:solidFill>
              <a:ln w="19050">
                <a:noFill/>
              </a:ln>
              <a:effectLst/>
            </c:spPr>
            <c:extLst>
              <c:ext xmlns:c16="http://schemas.microsoft.com/office/drawing/2014/chart" uri="{C3380CC4-5D6E-409C-BE32-E72D297353CC}">
                <c16:uniqueId val="{00000007-2D74-401E-B8D6-E03F5F369535}"/>
              </c:ext>
            </c:extLst>
          </c:dPt>
          <c:cat>
            <c:strRef>
              <c:f>Sheet1!$A$2:$A$5</c:f>
              <c:strCache>
                <c:ptCount val="3"/>
                <c:pt idx="0">
                  <c:v>1st Qtr</c:v>
                </c:pt>
                <c:pt idx="1">
                  <c:v>2nd Qtr</c:v>
                </c:pt>
                <c:pt idx="2">
                  <c:v>3</c:v>
                </c:pt>
              </c:strCache>
            </c:strRef>
          </c:cat>
          <c:val>
            <c:numRef>
              <c:f>Sheet1!$B$2:$B$5</c:f>
              <c:numCache>
                <c:formatCode>General</c:formatCode>
                <c:ptCount val="4"/>
                <c:pt idx="0">
                  <c:v>8.75</c:v>
                </c:pt>
                <c:pt idx="1">
                  <c:v>2.2000000000000002</c:v>
                </c:pt>
                <c:pt idx="2">
                  <c:v>1</c:v>
                </c:pt>
              </c:numCache>
            </c:numRef>
          </c:val>
          <c:extLst>
            <c:ext xmlns:c16="http://schemas.microsoft.com/office/drawing/2014/chart" uri="{C3380CC4-5D6E-409C-BE32-E72D297353CC}">
              <c16:uniqueId val="{00000000-053C-439A-A970-CBCE7042325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64320866141731"/>
          <c:y val="9.5460931627649376E-2"/>
          <c:w val="0.58271358267716533"/>
          <c:h val="0.87407032024665843"/>
        </c:manualLayout>
      </c:layout>
      <c:doughnutChart>
        <c:varyColors val="1"/>
        <c:ser>
          <c:idx val="0"/>
          <c:order val="0"/>
          <c:tx>
            <c:strRef>
              <c:f>Sheet1!$B$1</c:f>
              <c:strCache>
                <c:ptCount val="1"/>
                <c:pt idx="0">
                  <c:v>Sales</c:v>
                </c:pt>
              </c:strCache>
            </c:strRef>
          </c:tx>
          <c:spPr>
            <a:ln>
              <a:noFill/>
            </a:ln>
          </c:spPr>
          <c:dPt>
            <c:idx val="0"/>
            <c:bubble3D val="0"/>
            <c:spPr>
              <a:solidFill>
                <a:schemeClr val="accent6">
                  <a:lumMod val="75000"/>
                </a:schemeClr>
              </a:solidFill>
              <a:ln w="19050">
                <a:noFill/>
              </a:ln>
              <a:effectLst/>
            </c:spPr>
            <c:extLst>
              <c:ext xmlns:c16="http://schemas.microsoft.com/office/drawing/2014/chart" uri="{C3380CC4-5D6E-409C-BE32-E72D297353CC}">
                <c16:uniqueId val="{00000001-6D5A-49B8-B174-864C6E311859}"/>
              </c:ext>
            </c:extLst>
          </c:dPt>
          <c:dPt>
            <c:idx val="1"/>
            <c:bubble3D val="0"/>
            <c:spPr>
              <a:solidFill>
                <a:srgbClr val="FF0000">
                  <a:alpha val="0"/>
                </a:srgbClr>
              </a:solidFill>
              <a:ln w="19050">
                <a:noFill/>
              </a:ln>
              <a:effectLst/>
            </c:spPr>
            <c:extLst>
              <c:ext xmlns:c16="http://schemas.microsoft.com/office/drawing/2014/chart" uri="{C3380CC4-5D6E-409C-BE32-E72D297353CC}">
                <c16:uniqueId val="{00000003-6D5A-49B8-B174-864C6E311859}"/>
              </c:ext>
            </c:extLst>
          </c:dPt>
          <c:dPt>
            <c:idx val="2"/>
            <c:bubble3D val="0"/>
            <c:spPr>
              <a:solidFill>
                <a:srgbClr val="C00000"/>
              </a:solidFill>
              <a:ln w="19050">
                <a:noFill/>
              </a:ln>
              <a:effectLst/>
            </c:spPr>
            <c:extLst>
              <c:ext xmlns:c16="http://schemas.microsoft.com/office/drawing/2014/chart" uri="{C3380CC4-5D6E-409C-BE32-E72D297353CC}">
                <c16:uniqueId val="{00000005-6D5A-49B8-B174-864C6E311859}"/>
              </c:ext>
            </c:extLst>
          </c:dPt>
          <c:dPt>
            <c:idx val="3"/>
            <c:bubble3D val="0"/>
            <c:spPr>
              <a:solidFill>
                <a:schemeClr val="accent4">
                  <a:lumMod val="75000"/>
                </a:schemeClr>
              </a:solidFill>
              <a:ln w="19050">
                <a:noFill/>
              </a:ln>
              <a:effectLst/>
            </c:spPr>
            <c:extLst>
              <c:ext xmlns:c16="http://schemas.microsoft.com/office/drawing/2014/chart" uri="{C3380CC4-5D6E-409C-BE32-E72D297353CC}">
                <c16:uniqueId val="{00000007-6D5A-49B8-B174-864C6E311859}"/>
              </c:ext>
            </c:extLst>
          </c:dPt>
          <c:dPt>
            <c:idx val="4"/>
            <c:bubble3D val="0"/>
            <c:spPr>
              <a:solidFill>
                <a:srgbClr val="FFC000"/>
              </a:solidFill>
              <a:ln w="19050">
                <a:noFill/>
              </a:ln>
              <a:effectLst/>
            </c:spPr>
            <c:extLst>
              <c:ext xmlns:c16="http://schemas.microsoft.com/office/drawing/2014/chart" uri="{C3380CC4-5D6E-409C-BE32-E72D297353CC}">
                <c16:uniqueId val="{00000009-6D5A-49B8-B174-864C6E311859}"/>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15</c:v>
                </c:pt>
                <c:pt idx="1">
                  <c:v>25</c:v>
                </c:pt>
                <c:pt idx="2">
                  <c:v>2</c:v>
                </c:pt>
                <c:pt idx="3">
                  <c:v>3</c:v>
                </c:pt>
                <c:pt idx="4">
                  <c:v>10</c:v>
                </c:pt>
              </c:numCache>
            </c:numRef>
          </c:val>
          <c:extLst>
            <c:ext xmlns:c16="http://schemas.microsoft.com/office/drawing/2014/chart" uri="{C3380CC4-5D6E-409C-BE32-E72D297353CC}">
              <c16:uniqueId val="{0000000A-6D5A-49B8-B174-864C6E31185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48547116231602"/>
          <c:y val="0.10392252266943988"/>
          <c:w val="0.54482267622381941"/>
          <c:h val="0.81271328833976952"/>
        </c:manualLayout>
      </c:layout>
      <c:doughnutChart>
        <c:varyColors val="1"/>
        <c:ser>
          <c:idx val="0"/>
          <c:order val="0"/>
          <c:tx>
            <c:strRef>
              <c:f>Sheet1!$B$1</c:f>
              <c:strCache>
                <c:ptCount val="1"/>
                <c:pt idx="0">
                  <c:v>Sales</c:v>
                </c:pt>
              </c:strCache>
            </c:strRef>
          </c:tx>
          <c:spPr>
            <a:ln>
              <a:noFill/>
            </a:ln>
          </c:spPr>
          <c:dPt>
            <c:idx val="0"/>
            <c:bubble3D val="0"/>
            <c:spPr>
              <a:solidFill>
                <a:schemeClr val="bg2">
                  <a:alpha val="0"/>
                </a:schemeClr>
              </a:solidFill>
              <a:ln w="19050">
                <a:noFill/>
              </a:ln>
              <a:effectLst/>
            </c:spPr>
            <c:extLst>
              <c:ext xmlns:c16="http://schemas.microsoft.com/office/drawing/2014/chart" uri="{C3380CC4-5D6E-409C-BE32-E72D297353CC}">
                <c16:uniqueId val="{00000001-0BE5-43AD-9601-B7315A93F4A4}"/>
              </c:ext>
            </c:extLst>
          </c:dPt>
          <c:dPt>
            <c:idx val="1"/>
            <c:bubble3D val="0"/>
            <c:spPr>
              <a:solidFill>
                <a:srgbClr val="FFC000"/>
              </a:solidFill>
              <a:ln w="19050">
                <a:noFill/>
              </a:ln>
              <a:effectLst/>
            </c:spPr>
            <c:extLst>
              <c:ext xmlns:c16="http://schemas.microsoft.com/office/drawing/2014/chart" uri="{C3380CC4-5D6E-409C-BE32-E72D297353CC}">
                <c16:uniqueId val="{00000003-0BE5-43AD-9601-B7315A93F4A4}"/>
              </c:ext>
            </c:extLst>
          </c:dPt>
          <c:dPt>
            <c:idx val="2"/>
            <c:bubble3D val="0"/>
            <c:spPr>
              <a:solidFill>
                <a:schemeClr val="accent1">
                  <a:lumMod val="40000"/>
                  <a:lumOff val="60000"/>
                  <a:alpha val="0"/>
                </a:schemeClr>
              </a:solidFill>
              <a:ln w="19050">
                <a:noFill/>
              </a:ln>
              <a:effectLst/>
            </c:spPr>
            <c:extLst>
              <c:ext xmlns:c16="http://schemas.microsoft.com/office/drawing/2014/chart" uri="{C3380CC4-5D6E-409C-BE32-E72D297353CC}">
                <c16:uniqueId val="{00000005-0BE5-43AD-9601-B7315A93F4A4}"/>
              </c:ext>
            </c:extLst>
          </c:dPt>
          <c:dPt>
            <c:idx val="3"/>
            <c:bubble3D val="0"/>
            <c:spPr>
              <a:solidFill>
                <a:schemeClr val="accent4"/>
              </a:solidFill>
              <a:ln w="19050">
                <a:noFill/>
              </a:ln>
              <a:effectLst/>
            </c:spPr>
            <c:extLst>
              <c:ext xmlns:c16="http://schemas.microsoft.com/office/drawing/2014/chart" uri="{C3380CC4-5D6E-409C-BE32-E72D297353CC}">
                <c16:uniqueId val="{00000007-0BE5-43AD-9601-B7315A93F4A4}"/>
              </c:ext>
            </c:extLst>
          </c:dPt>
          <c:cat>
            <c:strRef>
              <c:f>Sheet1!$A$2:$A$5</c:f>
              <c:strCache>
                <c:ptCount val="3"/>
                <c:pt idx="0">
                  <c:v>1st Qtr</c:v>
                </c:pt>
                <c:pt idx="1">
                  <c:v>2nd Qtr</c:v>
                </c:pt>
                <c:pt idx="2">
                  <c:v>3</c:v>
                </c:pt>
              </c:strCache>
            </c:strRef>
          </c:cat>
          <c:val>
            <c:numRef>
              <c:f>Sheet1!$B$2:$B$5</c:f>
              <c:numCache>
                <c:formatCode>General</c:formatCode>
                <c:ptCount val="4"/>
                <c:pt idx="0">
                  <c:v>8.75</c:v>
                </c:pt>
                <c:pt idx="1">
                  <c:v>2.2000000000000002</c:v>
                </c:pt>
                <c:pt idx="2">
                  <c:v>1</c:v>
                </c:pt>
              </c:numCache>
            </c:numRef>
          </c:val>
          <c:extLst>
            <c:ext xmlns:c16="http://schemas.microsoft.com/office/drawing/2014/chart" uri="{C3380CC4-5D6E-409C-BE32-E72D297353CC}">
              <c16:uniqueId val="{00000008-0BE5-43AD-9601-B7315A93F4A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981914370078743E-2"/>
          <c:y val="0.29844370920355662"/>
          <c:w val="0.88061045863217935"/>
          <c:h val="0.57225021693409006"/>
        </c:manualLayout>
      </c:layout>
      <c:lineChart>
        <c:grouping val="standard"/>
        <c:varyColors val="0"/>
        <c:ser>
          <c:idx val="0"/>
          <c:order val="0"/>
          <c:tx>
            <c:strRef>
              <c:f>Sheet1!$B$1</c:f>
              <c:strCache>
                <c:ptCount val="1"/>
                <c:pt idx="0">
                  <c:v>Deployment Frequency</c:v>
                </c:pt>
              </c:strCache>
            </c:strRef>
          </c:tx>
          <c:spPr>
            <a:ln w="28575" cap="rnd">
              <a:gradFill>
                <a:gsLst>
                  <a:gs pos="29000">
                    <a:srgbClr val="002060"/>
                  </a:gs>
                  <a:gs pos="44000">
                    <a:srgbClr val="0070C0"/>
                  </a:gs>
                  <a:gs pos="52000">
                    <a:srgbClr val="00B0F0"/>
                  </a:gs>
                  <a:gs pos="70000">
                    <a:schemeClr val="accent1">
                      <a:lumMod val="60000"/>
                      <a:lumOff val="40000"/>
                    </a:schemeClr>
                  </a:gs>
                </a:gsLst>
                <a:lin ang="5400000" scaled="1"/>
              </a:gra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1.1000000000000001</c:v>
                </c:pt>
                <c:pt idx="1">
                  <c:v>0.83</c:v>
                </c:pt>
                <c:pt idx="2">
                  <c:v>0.82</c:v>
                </c:pt>
                <c:pt idx="3">
                  <c:v>0.03</c:v>
                </c:pt>
                <c:pt idx="4">
                  <c:v>0.5</c:v>
                </c:pt>
                <c:pt idx="5">
                  <c:v>0.11</c:v>
                </c:pt>
                <c:pt idx="6">
                  <c:v>0.18</c:v>
                </c:pt>
                <c:pt idx="7">
                  <c:v>0.75</c:v>
                </c:pt>
                <c:pt idx="8">
                  <c:v>0.19</c:v>
                </c:pt>
                <c:pt idx="9">
                  <c:v>0.43</c:v>
                </c:pt>
                <c:pt idx="10">
                  <c:v>0.35</c:v>
                </c:pt>
                <c:pt idx="11">
                  <c:v>0.9</c:v>
                </c:pt>
              </c:numCache>
            </c:numRef>
          </c:val>
          <c:smooth val="0"/>
          <c:extLst>
            <c:ext xmlns:c16="http://schemas.microsoft.com/office/drawing/2014/chart" uri="{C3380CC4-5D6E-409C-BE32-E72D297353CC}">
              <c16:uniqueId val="{00000000-E611-4491-BD08-0A749EEB3663}"/>
            </c:ext>
          </c:extLst>
        </c:ser>
        <c:dLbls>
          <c:dLblPos val="t"/>
          <c:showLegendKey val="0"/>
          <c:showVal val="1"/>
          <c:showCatName val="0"/>
          <c:showSerName val="0"/>
          <c:showPercent val="0"/>
          <c:showBubbleSize val="0"/>
        </c:dLbls>
        <c:smooth val="0"/>
        <c:axId val="68838080"/>
        <c:axId val="68836832"/>
      </c:lineChart>
      <c:catAx>
        <c:axId val="6883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6832"/>
        <c:crosses val="autoZero"/>
        <c:auto val="1"/>
        <c:lblAlgn val="ctr"/>
        <c:lblOffset val="100"/>
        <c:noMultiLvlLbl val="0"/>
      </c:catAx>
      <c:valAx>
        <c:axId val="6883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8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a:gsLst>
                <a:gs pos="20000">
                  <a:srgbClr val="002060"/>
                </a:gs>
                <a:gs pos="46000">
                  <a:srgbClr val="0070C0"/>
                </a:gs>
                <a:gs pos="76000">
                  <a:srgbClr val="00B0F0"/>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39</c:v>
                </c:pt>
                <c:pt idx="1">
                  <c:v>55</c:v>
                </c:pt>
                <c:pt idx="2">
                  <c:v>8</c:v>
                </c:pt>
                <c:pt idx="3">
                  <c:v>74</c:v>
                </c:pt>
                <c:pt idx="4">
                  <c:v>41</c:v>
                </c:pt>
                <c:pt idx="5">
                  <c:v>22</c:v>
                </c:pt>
                <c:pt idx="6">
                  <c:v>57</c:v>
                </c:pt>
                <c:pt idx="7">
                  <c:v>88</c:v>
                </c:pt>
              </c:numCache>
            </c:numRef>
          </c:val>
          <c:extLst>
            <c:ext xmlns:c16="http://schemas.microsoft.com/office/drawing/2014/chart" uri="{C3380CC4-5D6E-409C-BE32-E72D297353CC}">
              <c16:uniqueId val="{00000000-4BC5-48E6-AB56-C93460136B9A}"/>
            </c:ext>
          </c:extLst>
        </c:ser>
        <c:dLbls>
          <c:dLblPos val="outEnd"/>
          <c:showLegendKey val="0"/>
          <c:showVal val="1"/>
          <c:showCatName val="0"/>
          <c:showSerName val="0"/>
          <c:showPercent val="0"/>
          <c:showBubbleSize val="0"/>
        </c:dLbls>
        <c:gapWidth val="21"/>
        <c:overlap val="-6"/>
        <c:axId val="61466448"/>
        <c:axId val="61453968"/>
      </c:barChart>
      <c:catAx>
        <c:axId val="61466448"/>
        <c:scaling>
          <c:orientation val="minMax"/>
        </c:scaling>
        <c:delete val="1"/>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100" dirty="0"/>
                  <a:t>Lead time for changes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1453968"/>
        <c:crosses val="autoZero"/>
        <c:auto val="1"/>
        <c:lblAlgn val="ctr"/>
        <c:lblOffset val="100"/>
        <c:noMultiLvlLbl val="0"/>
      </c:catAx>
      <c:valAx>
        <c:axId val="61453968"/>
        <c:scaling>
          <c:orientation val="minMax"/>
        </c:scaling>
        <c:delete val="1"/>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Hours</a:t>
                </a:r>
              </a:p>
              <a:p>
                <a:pPr>
                  <a:defRPr/>
                </a:pPr>
                <a:endParaRPr lang="en-GB"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146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a:gsLst>
                <a:gs pos="20000">
                  <a:srgbClr val="002060"/>
                </a:gs>
                <a:gs pos="46000">
                  <a:srgbClr val="0070C0"/>
                </a:gs>
                <a:gs pos="76000">
                  <a:srgbClr val="00B0F0"/>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14</c:v>
                </c:pt>
                <c:pt idx="1">
                  <c:v>22</c:v>
                </c:pt>
                <c:pt idx="2">
                  <c:v>8</c:v>
                </c:pt>
                <c:pt idx="3">
                  <c:v>12</c:v>
                </c:pt>
              </c:numCache>
            </c:numRef>
          </c:val>
          <c:extLst>
            <c:ext xmlns:c16="http://schemas.microsoft.com/office/drawing/2014/chart" uri="{C3380CC4-5D6E-409C-BE32-E72D297353CC}">
              <c16:uniqueId val="{00000000-059D-43DF-B22B-DA44A2437F8A}"/>
            </c:ext>
          </c:extLst>
        </c:ser>
        <c:dLbls>
          <c:dLblPos val="outEnd"/>
          <c:showLegendKey val="0"/>
          <c:showVal val="1"/>
          <c:showCatName val="0"/>
          <c:showSerName val="0"/>
          <c:showPercent val="0"/>
          <c:showBubbleSize val="0"/>
        </c:dLbls>
        <c:gapWidth val="21"/>
        <c:overlap val="-6"/>
        <c:axId val="61466448"/>
        <c:axId val="61453968"/>
      </c:barChart>
      <c:catAx>
        <c:axId val="61466448"/>
        <c:scaling>
          <c:orientation val="minMax"/>
        </c:scaling>
        <c:delete val="1"/>
        <c:axPos val="b"/>
        <c:numFmt formatCode="General" sourceLinked="1"/>
        <c:majorTickMark val="none"/>
        <c:minorTickMark val="none"/>
        <c:tickLblPos val="nextTo"/>
        <c:crossAx val="61453968"/>
        <c:crosses val="autoZero"/>
        <c:auto val="1"/>
        <c:lblAlgn val="ctr"/>
        <c:lblOffset val="100"/>
        <c:noMultiLvlLbl val="0"/>
      </c:catAx>
      <c:valAx>
        <c:axId val="61453968"/>
        <c:scaling>
          <c:orientation val="minMax"/>
        </c:scaling>
        <c:delete val="1"/>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Hours</a:t>
                </a:r>
              </a:p>
              <a:p>
                <a:pPr>
                  <a:defRPr/>
                </a:pPr>
                <a:endParaRPr lang="en-GB"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146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981914370078743E-2"/>
          <c:y val="0.29844370920355662"/>
          <c:w val="0.88061045863217935"/>
          <c:h val="0.57225021693409006"/>
        </c:manualLayout>
      </c:layout>
      <c:lineChart>
        <c:grouping val="standard"/>
        <c:varyColors val="0"/>
        <c:ser>
          <c:idx val="0"/>
          <c:order val="0"/>
          <c:tx>
            <c:strRef>
              <c:f>Sheet1!$B$1</c:f>
              <c:strCache>
                <c:ptCount val="1"/>
                <c:pt idx="0">
                  <c:v>Deployment Frequency</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Week 1</c:v>
                </c:pt>
                <c:pt idx="1">
                  <c:v>Week 2</c:v>
                </c:pt>
                <c:pt idx="2">
                  <c:v>Week 3</c:v>
                </c:pt>
                <c:pt idx="3">
                  <c:v>Week 4</c:v>
                </c:pt>
              </c:strCache>
            </c:strRef>
          </c:cat>
          <c:val>
            <c:numRef>
              <c:f>Sheet1!$B$2:$B$5</c:f>
              <c:numCache>
                <c:formatCode>General</c:formatCode>
                <c:ptCount val="4"/>
                <c:pt idx="0">
                  <c:v>2</c:v>
                </c:pt>
                <c:pt idx="1">
                  <c:v>4</c:v>
                </c:pt>
                <c:pt idx="2">
                  <c:v>1</c:v>
                </c:pt>
                <c:pt idx="3">
                  <c:v>8</c:v>
                </c:pt>
              </c:numCache>
            </c:numRef>
          </c:val>
          <c:smooth val="0"/>
          <c:extLst>
            <c:ext xmlns:c16="http://schemas.microsoft.com/office/drawing/2014/chart" uri="{C3380CC4-5D6E-409C-BE32-E72D297353CC}">
              <c16:uniqueId val="{00000000-7263-4B6C-B3F2-273F99B1042D}"/>
            </c:ext>
          </c:extLst>
        </c:ser>
        <c:dLbls>
          <c:dLblPos val="t"/>
          <c:showLegendKey val="0"/>
          <c:showVal val="1"/>
          <c:showCatName val="0"/>
          <c:showSerName val="0"/>
          <c:showPercent val="0"/>
          <c:showBubbleSize val="0"/>
        </c:dLbls>
        <c:smooth val="0"/>
        <c:axId val="68838080"/>
        <c:axId val="68836832"/>
      </c:lineChart>
      <c:catAx>
        <c:axId val="6883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6832"/>
        <c:crosses val="autoZero"/>
        <c:auto val="1"/>
        <c:lblAlgn val="ctr"/>
        <c:lblOffset val="100"/>
        <c:noMultiLvlLbl val="0"/>
      </c:catAx>
      <c:valAx>
        <c:axId val="6883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8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981914370078743E-2"/>
          <c:y val="0.29844370920355662"/>
          <c:w val="0.88061045863217935"/>
          <c:h val="0.57225021693409006"/>
        </c:manualLayout>
      </c:layout>
      <c:lineChart>
        <c:grouping val="standard"/>
        <c:varyColors val="0"/>
        <c:ser>
          <c:idx val="0"/>
          <c:order val="0"/>
          <c:tx>
            <c:strRef>
              <c:f>Sheet1!$B$1</c:f>
              <c:strCache>
                <c:ptCount val="1"/>
                <c:pt idx="0">
                  <c:v>Deployment Frequency</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1.1000000000000001</c:v>
                </c:pt>
                <c:pt idx="1">
                  <c:v>0.83</c:v>
                </c:pt>
                <c:pt idx="2">
                  <c:v>0.82</c:v>
                </c:pt>
                <c:pt idx="3">
                  <c:v>0.03</c:v>
                </c:pt>
                <c:pt idx="4">
                  <c:v>0.5</c:v>
                </c:pt>
                <c:pt idx="5">
                  <c:v>0.11</c:v>
                </c:pt>
                <c:pt idx="6">
                  <c:v>0.18</c:v>
                </c:pt>
                <c:pt idx="7">
                  <c:v>0.75</c:v>
                </c:pt>
                <c:pt idx="8">
                  <c:v>0.19</c:v>
                </c:pt>
                <c:pt idx="9">
                  <c:v>0.43</c:v>
                </c:pt>
                <c:pt idx="10">
                  <c:v>0.35</c:v>
                </c:pt>
                <c:pt idx="11">
                  <c:v>0.9</c:v>
                </c:pt>
              </c:numCache>
            </c:numRef>
          </c:val>
          <c:smooth val="0"/>
          <c:extLst>
            <c:ext xmlns:c16="http://schemas.microsoft.com/office/drawing/2014/chart" uri="{C3380CC4-5D6E-409C-BE32-E72D297353CC}">
              <c16:uniqueId val="{00000000-3FD4-4EB2-BE34-368884FED66B}"/>
            </c:ext>
          </c:extLst>
        </c:ser>
        <c:dLbls>
          <c:dLblPos val="t"/>
          <c:showLegendKey val="0"/>
          <c:showVal val="1"/>
          <c:showCatName val="0"/>
          <c:showSerName val="0"/>
          <c:showPercent val="0"/>
          <c:showBubbleSize val="0"/>
        </c:dLbls>
        <c:smooth val="0"/>
        <c:axId val="68838080"/>
        <c:axId val="68836832"/>
      </c:lineChart>
      <c:catAx>
        <c:axId val="6883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6832"/>
        <c:crosses val="autoZero"/>
        <c:auto val="1"/>
        <c:lblAlgn val="ctr"/>
        <c:lblOffset val="100"/>
        <c:noMultiLvlLbl val="0"/>
      </c:catAx>
      <c:valAx>
        <c:axId val="6883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8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884158814729681E-3"/>
          <c:y val="0.12732774160689614"/>
          <c:w val="0.96468111818661617"/>
          <c:h val="0.87098190742972414"/>
        </c:manualLayout>
      </c:layout>
      <c:areaChart>
        <c:grouping val="stacked"/>
        <c:varyColors val="0"/>
        <c:ser>
          <c:idx val="0"/>
          <c:order val="0"/>
          <c:tx>
            <c:strRef>
              <c:f>Sheet1!$A$1</c:f>
              <c:strCache>
                <c:ptCount val="1"/>
                <c:pt idx="0">
                  <c:v>Series1</c:v>
                </c:pt>
              </c:strCache>
            </c:strRef>
          </c:tx>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val>
            <c:numRef>
              <c:f>Sheet1!$A$2:$A$77</c:f>
              <c:numCache>
                <c:formatCode>General</c:formatCode>
                <c:ptCount val="76"/>
                <c:pt idx="0">
                  <c:v>1</c:v>
                </c:pt>
                <c:pt idx="1">
                  <c:v>3</c:v>
                </c:pt>
                <c:pt idx="2">
                  <c:v>4</c:v>
                </c:pt>
                <c:pt idx="3">
                  <c:v>7</c:v>
                </c:pt>
                <c:pt idx="4">
                  <c:v>5</c:v>
                </c:pt>
                <c:pt idx="5">
                  <c:v>7</c:v>
                </c:pt>
                <c:pt idx="6">
                  <c:v>6</c:v>
                </c:pt>
                <c:pt idx="7">
                  <c:v>1</c:v>
                </c:pt>
                <c:pt idx="8">
                  <c:v>2</c:v>
                </c:pt>
                <c:pt idx="9">
                  <c:v>3</c:v>
                </c:pt>
                <c:pt idx="10">
                  <c:v>4</c:v>
                </c:pt>
                <c:pt idx="11">
                  <c:v>9</c:v>
                </c:pt>
                <c:pt idx="12">
                  <c:v>6</c:v>
                </c:pt>
                <c:pt idx="13">
                  <c:v>4</c:v>
                </c:pt>
                <c:pt idx="14">
                  <c:v>7</c:v>
                </c:pt>
                <c:pt idx="15">
                  <c:v>8</c:v>
                </c:pt>
                <c:pt idx="16">
                  <c:v>8</c:v>
                </c:pt>
                <c:pt idx="17">
                  <c:v>4</c:v>
                </c:pt>
                <c:pt idx="18">
                  <c:v>8</c:v>
                </c:pt>
                <c:pt idx="19">
                  <c:v>3</c:v>
                </c:pt>
                <c:pt idx="20">
                  <c:v>6</c:v>
                </c:pt>
                <c:pt idx="21">
                  <c:v>4</c:v>
                </c:pt>
                <c:pt idx="22">
                  <c:v>5</c:v>
                </c:pt>
                <c:pt idx="23">
                  <c:v>7</c:v>
                </c:pt>
                <c:pt idx="24">
                  <c:v>11</c:v>
                </c:pt>
                <c:pt idx="25">
                  <c:v>8</c:v>
                </c:pt>
                <c:pt idx="26">
                  <c:v>2</c:v>
                </c:pt>
                <c:pt idx="27">
                  <c:v>5</c:v>
                </c:pt>
                <c:pt idx="28">
                  <c:v>12</c:v>
                </c:pt>
                <c:pt idx="29">
                  <c:v>6</c:v>
                </c:pt>
                <c:pt idx="30">
                  <c:v>12</c:v>
                </c:pt>
                <c:pt idx="31">
                  <c:v>3</c:v>
                </c:pt>
                <c:pt idx="32">
                  <c:v>6</c:v>
                </c:pt>
                <c:pt idx="33">
                  <c:v>8</c:v>
                </c:pt>
                <c:pt idx="34">
                  <c:v>7</c:v>
                </c:pt>
                <c:pt idx="35">
                  <c:v>9</c:v>
                </c:pt>
                <c:pt idx="36">
                  <c:v>5</c:v>
                </c:pt>
                <c:pt idx="37">
                  <c:v>4</c:v>
                </c:pt>
                <c:pt idx="38">
                  <c:v>7</c:v>
                </c:pt>
                <c:pt idx="39">
                  <c:v>3</c:v>
                </c:pt>
                <c:pt idx="40">
                  <c:v>7</c:v>
                </c:pt>
                <c:pt idx="41">
                  <c:v>2</c:v>
                </c:pt>
                <c:pt idx="42">
                  <c:v>3</c:v>
                </c:pt>
                <c:pt idx="43">
                  <c:v>6</c:v>
                </c:pt>
                <c:pt idx="44">
                  <c:v>5</c:v>
                </c:pt>
                <c:pt idx="45">
                  <c:v>2</c:v>
                </c:pt>
                <c:pt idx="46">
                  <c:v>6</c:v>
                </c:pt>
                <c:pt idx="47">
                  <c:v>4</c:v>
                </c:pt>
                <c:pt idx="48">
                  <c:v>2</c:v>
                </c:pt>
                <c:pt idx="49">
                  <c:v>8</c:v>
                </c:pt>
                <c:pt idx="50">
                  <c:v>4</c:v>
                </c:pt>
                <c:pt idx="51">
                  <c:v>6</c:v>
                </c:pt>
                <c:pt idx="52">
                  <c:v>5</c:v>
                </c:pt>
                <c:pt idx="53">
                  <c:v>2</c:v>
                </c:pt>
                <c:pt idx="54">
                  <c:v>9</c:v>
                </c:pt>
                <c:pt idx="55">
                  <c:v>8</c:v>
                </c:pt>
                <c:pt idx="56">
                  <c:v>4</c:v>
                </c:pt>
                <c:pt idx="57">
                  <c:v>6</c:v>
                </c:pt>
                <c:pt idx="58">
                  <c:v>7</c:v>
                </c:pt>
                <c:pt idx="59">
                  <c:v>6</c:v>
                </c:pt>
                <c:pt idx="60">
                  <c:v>4</c:v>
                </c:pt>
                <c:pt idx="61">
                  <c:v>5</c:v>
                </c:pt>
                <c:pt idx="62">
                  <c:v>2</c:v>
                </c:pt>
                <c:pt idx="63">
                  <c:v>8</c:v>
                </c:pt>
                <c:pt idx="64">
                  <c:v>4</c:v>
                </c:pt>
                <c:pt idx="65">
                  <c:v>4</c:v>
                </c:pt>
                <c:pt idx="66">
                  <c:v>7</c:v>
                </c:pt>
                <c:pt idx="67">
                  <c:v>4</c:v>
                </c:pt>
                <c:pt idx="68">
                  <c:v>1</c:v>
                </c:pt>
                <c:pt idx="69">
                  <c:v>9</c:v>
                </c:pt>
                <c:pt idx="70">
                  <c:v>5</c:v>
                </c:pt>
                <c:pt idx="71">
                  <c:v>7</c:v>
                </c:pt>
                <c:pt idx="72">
                  <c:v>2</c:v>
                </c:pt>
                <c:pt idx="73">
                  <c:v>8</c:v>
                </c:pt>
                <c:pt idx="74">
                  <c:v>4</c:v>
                </c:pt>
                <c:pt idx="75">
                  <c:v>3</c:v>
                </c:pt>
              </c:numCache>
            </c:numRef>
          </c:val>
          <c:extLst>
            <c:ext xmlns:c16="http://schemas.microsoft.com/office/drawing/2014/chart" uri="{C3380CC4-5D6E-409C-BE32-E72D297353CC}">
              <c16:uniqueId val="{00000000-601A-45F4-9177-0871BA3B55C7}"/>
            </c:ext>
          </c:extLst>
        </c:ser>
        <c:dLbls>
          <c:showLegendKey val="0"/>
          <c:showVal val="0"/>
          <c:showCatName val="0"/>
          <c:showSerName val="0"/>
          <c:showPercent val="0"/>
          <c:showBubbleSize val="0"/>
        </c:dLbls>
        <c:axId val="67703728"/>
        <c:axId val="67705392"/>
      </c:areaChart>
      <c:catAx>
        <c:axId val="67703728"/>
        <c:scaling>
          <c:orientation val="minMax"/>
        </c:scaling>
        <c:delete val="1"/>
        <c:axPos val="b"/>
        <c:majorTickMark val="out"/>
        <c:minorTickMark val="none"/>
        <c:tickLblPos val="nextTo"/>
        <c:crossAx val="67705392"/>
        <c:crosses val="autoZero"/>
        <c:auto val="1"/>
        <c:lblAlgn val="ctr"/>
        <c:lblOffset val="100"/>
        <c:noMultiLvlLbl val="0"/>
      </c:catAx>
      <c:valAx>
        <c:axId val="67705392"/>
        <c:scaling>
          <c:orientation val="minMax"/>
        </c:scaling>
        <c:delete val="1"/>
        <c:axPos val="l"/>
        <c:numFmt formatCode="General" sourceLinked="1"/>
        <c:majorTickMark val="none"/>
        <c:minorTickMark val="none"/>
        <c:tickLblPos val="nextTo"/>
        <c:crossAx val="6770372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64320866141731"/>
          <c:y val="9.5460931627649376E-2"/>
          <c:w val="0.58271358267716533"/>
          <c:h val="0.87407032024665843"/>
        </c:manualLayout>
      </c:layout>
      <c:doughnutChart>
        <c:varyColors val="1"/>
        <c:ser>
          <c:idx val="0"/>
          <c:order val="0"/>
          <c:tx>
            <c:strRef>
              <c:f>Sheet1!$B$1</c:f>
              <c:strCache>
                <c:ptCount val="1"/>
                <c:pt idx="0">
                  <c:v>Sales</c:v>
                </c:pt>
              </c:strCache>
            </c:strRef>
          </c:tx>
          <c:spPr>
            <a:ln>
              <a:noFill/>
            </a:ln>
          </c:spPr>
          <c:dPt>
            <c:idx val="0"/>
            <c:bubble3D val="0"/>
            <c:spPr>
              <a:solidFill>
                <a:srgbClr val="00B050"/>
              </a:solidFill>
              <a:ln w="19050">
                <a:noFill/>
              </a:ln>
              <a:effectLst/>
            </c:spPr>
            <c:extLst>
              <c:ext xmlns:c16="http://schemas.microsoft.com/office/drawing/2014/chart" uri="{C3380CC4-5D6E-409C-BE32-E72D297353CC}">
                <c16:uniqueId val="{00000005-6D83-4EB3-BF4D-A76B053E480E}"/>
              </c:ext>
            </c:extLst>
          </c:dPt>
          <c:dPt>
            <c:idx val="1"/>
            <c:bubble3D val="0"/>
            <c:spPr>
              <a:solidFill>
                <a:srgbClr val="FF0000">
                  <a:alpha val="0"/>
                </a:srgbClr>
              </a:solidFill>
              <a:ln w="19050">
                <a:noFill/>
              </a:ln>
              <a:effectLst/>
            </c:spPr>
            <c:extLst>
              <c:ext xmlns:c16="http://schemas.microsoft.com/office/drawing/2014/chart" uri="{C3380CC4-5D6E-409C-BE32-E72D297353CC}">
                <c16:uniqueId val="{00000001-6D83-4EB3-BF4D-A76B053E480E}"/>
              </c:ext>
            </c:extLst>
          </c:dPt>
          <c:dPt>
            <c:idx val="2"/>
            <c:bubble3D val="0"/>
            <c:spPr>
              <a:solidFill>
                <a:srgbClr val="FF0000"/>
              </a:solidFill>
              <a:ln w="19050">
                <a:noFill/>
              </a:ln>
              <a:effectLst/>
            </c:spPr>
            <c:extLst>
              <c:ext xmlns:c16="http://schemas.microsoft.com/office/drawing/2014/chart" uri="{C3380CC4-5D6E-409C-BE32-E72D297353CC}">
                <c16:uniqueId val="{00000002-6D83-4EB3-BF4D-A76B053E480E}"/>
              </c:ext>
            </c:extLst>
          </c:dPt>
          <c:dPt>
            <c:idx val="3"/>
            <c:bubble3D val="0"/>
            <c:spPr>
              <a:solidFill>
                <a:srgbClr val="FFC000"/>
              </a:solidFill>
              <a:ln w="19050">
                <a:noFill/>
              </a:ln>
              <a:effectLst/>
            </c:spPr>
            <c:extLst>
              <c:ext xmlns:c16="http://schemas.microsoft.com/office/drawing/2014/chart" uri="{C3380CC4-5D6E-409C-BE32-E72D297353CC}">
                <c16:uniqueId val="{00000003-6D83-4EB3-BF4D-A76B053E480E}"/>
              </c:ext>
            </c:extLst>
          </c:dPt>
          <c:dPt>
            <c:idx val="4"/>
            <c:bubble3D val="0"/>
            <c:spPr>
              <a:solidFill>
                <a:srgbClr val="FFFF00"/>
              </a:solidFill>
              <a:ln w="19050">
                <a:noFill/>
              </a:ln>
              <a:effectLst/>
            </c:spPr>
            <c:extLst>
              <c:ext xmlns:c16="http://schemas.microsoft.com/office/drawing/2014/chart" uri="{C3380CC4-5D6E-409C-BE32-E72D297353CC}">
                <c16:uniqueId val="{00000004-6D83-4EB3-BF4D-A76B053E480E}"/>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15</c:v>
                </c:pt>
                <c:pt idx="1">
                  <c:v>25</c:v>
                </c:pt>
                <c:pt idx="2">
                  <c:v>2</c:v>
                </c:pt>
                <c:pt idx="3">
                  <c:v>3</c:v>
                </c:pt>
                <c:pt idx="4">
                  <c:v>10</c:v>
                </c:pt>
              </c:numCache>
            </c:numRef>
          </c:val>
          <c:extLst>
            <c:ext xmlns:c16="http://schemas.microsoft.com/office/drawing/2014/chart" uri="{C3380CC4-5D6E-409C-BE32-E72D297353CC}">
              <c16:uniqueId val="{00000000-6D83-4EB3-BF4D-A76B053E48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48547116231602"/>
          <c:y val="0.10392252266943988"/>
          <c:w val="0.54482267622381941"/>
          <c:h val="0.81271328833976952"/>
        </c:manualLayout>
      </c:layout>
      <c:doughnutChart>
        <c:varyColors val="1"/>
        <c:ser>
          <c:idx val="0"/>
          <c:order val="0"/>
          <c:tx>
            <c:strRef>
              <c:f>Sheet1!$B$1</c:f>
              <c:strCache>
                <c:ptCount val="1"/>
                <c:pt idx="0">
                  <c:v>Sales</c:v>
                </c:pt>
              </c:strCache>
            </c:strRef>
          </c:tx>
          <c:spPr>
            <a:ln>
              <a:noFill/>
            </a:ln>
          </c:spPr>
          <c:dPt>
            <c:idx val="0"/>
            <c:bubble3D val="0"/>
            <c:spPr>
              <a:solidFill>
                <a:schemeClr val="bg2">
                  <a:alpha val="0"/>
                </a:schemeClr>
              </a:solidFill>
              <a:ln w="19050">
                <a:noFill/>
              </a:ln>
              <a:effectLst/>
            </c:spPr>
            <c:extLst>
              <c:ext xmlns:c16="http://schemas.microsoft.com/office/drawing/2014/chart" uri="{C3380CC4-5D6E-409C-BE32-E72D297353CC}">
                <c16:uniqueId val="{00000002-053C-439A-A970-CBCE70423251}"/>
              </c:ext>
            </c:extLst>
          </c:dPt>
          <c:dPt>
            <c:idx val="1"/>
            <c:bubble3D val="0"/>
            <c:spPr>
              <a:solidFill>
                <a:srgbClr val="FFFF00"/>
              </a:solidFill>
              <a:ln w="19050">
                <a:noFill/>
              </a:ln>
              <a:effectLst/>
            </c:spPr>
            <c:extLst>
              <c:ext xmlns:c16="http://schemas.microsoft.com/office/drawing/2014/chart" uri="{C3380CC4-5D6E-409C-BE32-E72D297353CC}">
                <c16:uniqueId val="{00000003-053C-439A-A970-CBCE70423251}"/>
              </c:ext>
            </c:extLst>
          </c:dPt>
          <c:dPt>
            <c:idx val="2"/>
            <c:bubble3D val="0"/>
            <c:spPr>
              <a:solidFill>
                <a:schemeClr val="accent1">
                  <a:lumMod val="40000"/>
                  <a:lumOff val="60000"/>
                  <a:alpha val="0"/>
                </a:schemeClr>
              </a:solidFill>
              <a:ln w="19050">
                <a:noFill/>
              </a:ln>
              <a:effectLst/>
            </c:spPr>
            <c:extLst>
              <c:ext xmlns:c16="http://schemas.microsoft.com/office/drawing/2014/chart" uri="{C3380CC4-5D6E-409C-BE32-E72D297353CC}">
                <c16:uniqueId val="{00000001-053C-439A-A970-CBCE70423251}"/>
              </c:ext>
            </c:extLst>
          </c:dPt>
          <c:dPt>
            <c:idx val="3"/>
            <c:bubble3D val="0"/>
            <c:spPr>
              <a:solidFill>
                <a:schemeClr val="accent4"/>
              </a:solidFill>
              <a:ln w="19050">
                <a:noFill/>
              </a:ln>
              <a:effectLst/>
            </c:spPr>
            <c:extLst>
              <c:ext xmlns:c16="http://schemas.microsoft.com/office/drawing/2014/chart" uri="{C3380CC4-5D6E-409C-BE32-E72D297353CC}">
                <c16:uniqueId val="{00000007-31C6-4F14-97C7-369558294D91}"/>
              </c:ext>
            </c:extLst>
          </c:dPt>
          <c:cat>
            <c:strRef>
              <c:f>Sheet1!$A$2:$A$5</c:f>
              <c:strCache>
                <c:ptCount val="3"/>
                <c:pt idx="0">
                  <c:v>1st Qtr</c:v>
                </c:pt>
                <c:pt idx="1">
                  <c:v>2nd Qtr</c:v>
                </c:pt>
                <c:pt idx="2">
                  <c:v>3</c:v>
                </c:pt>
              </c:strCache>
            </c:strRef>
          </c:cat>
          <c:val>
            <c:numRef>
              <c:f>Sheet1!$B$2:$B$5</c:f>
              <c:numCache>
                <c:formatCode>General</c:formatCode>
                <c:ptCount val="4"/>
                <c:pt idx="0">
                  <c:v>8.75</c:v>
                </c:pt>
                <c:pt idx="1">
                  <c:v>2.2000000000000002</c:v>
                </c:pt>
                <c:pt idx="2">
                  <c:v>1</c:v>
                </c:pt>
              </c:numCache>
            </c:numRef>
          </c:val>
          <c:extLst>
            <c:ext xmlns:c16="http://schemas.microsoft.com/office/drawing/2014/chart" uri="{C3380CC4-5D6E-409C-BE32-E72D297353CC}">
              <c16:uniqueId val="{00000000-053C-439A-A970-CBCE7042325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64320866141731"/>
          <c:y val="9.5460931627649376E-2"/>
          <c:w val="0.58271358267716533"/>
          <c:h val="0.87407032024665843"/>
        </c:manualLayout>
      </c:layout>
      <c:doughnutChart>
        <c:varyColors val="1"/>
        <c:ser>
          <c:idx val="0"/>
          <c:order val="0"/>
          <c:tx>
            <c:strRef>
              <c:f>Sheet1!$B$1</c:f>
              <c:strCache>
                <c:ptCount val="1"/>
                <c:pt idx="0">
                  <c:v>Sales</c:v>
                </c:pt>
              </c:strCache>
            </c:strRef>
          </c:tx>
          <c:spPr>
            <a:ln>
              <a:noFill/>
            </a:ln>
          </c:spPr>
          <c:dPt>
            <c:idx val="0"/>
            <c:bubble3D val="0"/>
            <c:spPr>
              <a:solidFill>
                <a:schemeClr val="accent6">
                  <a:lumMod val="75000"/>
                </a:schemeClr>
              </a:solidFill>
              <a:ln w="19050">
                <a:noFill/>
              </a:ln>
              <a:effectLst/>
            </c:spPr>
            <c:extLst>
              <c:ext xmlns:c16="http://schemas.microsoft.com/office/drawing/2014/chart" uri="{C3380CC4-5D6E-409C-BE32-E72D297353CC}">
                <c16:uniqueId val="{00000005-6D83-4EB3-BF4D-A76B053E480E}"/>
              </c:ext>
            </c:extLst>
          </c:dPt>
          <c:dPt>
            <c:idx val="1"/>
            <c:bubble3D val="0"/>
            <c:spPr>
              <a:solidFill>
                <a:srgbClr val="FF0000">
                  <a:alpha val="0"/>
                </a:srgbClr>
              </a:solidFill>
              <a:ln w="19050">
                <a:noFill/>
              </a:ln>
              <a:effectLst/>
            </c:spPr>
            <c:extLst>
              <c:ext xmlns:c16="http://schemas.microsoft.com/office/drawing/2014/chart" uri="{C3380CC4-5D6E-409C-BE32-E72D297353CC}">
                <c16:uniqueId val="{00000001-6D83-4EB3-BF4D-A76B053E480E}"/>
              </c:ext>
            </c:extLst>
          </c:dPt>
          <c:dPt>
            <c:idx val="2"/>
            <c:bubble3D val="0"/>
            <c:spPr>
              <a:solidFill>
                <a:srgbClr val="C00000"/>
              </a:solidFill>
              <a:ln w="19050">
                <a:noFill/>
              </a:ln>
              <a:effectLst/>
            </c:spPr>
            <c:extLst>
              <c:ext xmlns:c16="http://schemas.microsoft.com/office/drawing/2014/chart" uri="{C3380CC4-5D6E-409C-BE32-E72D297353CC}">
                <c16:uniqueId val="{00000002-6D83-4EB3-BF4D-A76B053E480E}"/>
              </c:ext>
            </c:extLst>
          </c:dPt>
          <c:dPt>
            <c:idx val="3"/>
            <c:bubble3D val="0"/>
            <c:spPr>
              <a:solidFill>
                <a:schemeClr val="accent4">
                  <a:lumMod val="75000"/>
                </a:schemeClr>
              </a:solidFill>
              <a:ln w="19050">
                <a:noFill/>
              </a:ln>
              <a:effectLst/>
            </c:spPr>
            <c:extLst>
              <c:ext xmlns:c16="http://schemas.microsoft.com/office/drawing/2014/chart" uri="{C3380CC4-5D6E-409C-BE32-E72D297353CC}">
                <c16:uniqueId val="{00000003-6D83-4EB3-BF4D-A76B053E480E}"/>
              </c:ext>
            </c:extLst>
          </c:dPt>
          <c:dPt>
            <c:idx val="4"/>
            <c:bubble3D val="0"/>
            <c:spPr>
              <a:solidFill>
                <a:srgbClr val="FFC000"/>
              </a:solidFill>
              <a:ln w="19050">
                <a:noFill/>
              </a:ln>
              <a:effectLst/>
            </c:spPr>
            <c:extLst>
              <c:ext xmlns:c16="http://schemas.microsoft.com/office/drawing/2014/chart" uri="{C3380CC4-5D6E-409C-BE32-E72D297353CC}">
                <c16:uniqueId val="{00000004-6D83-4EB3-BF4D-A76B053E480E}"/>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15</c:v>
                </c:pt>
                <c:pt idx="1">
                  <c:v>25</c:v>
                </c:pt>
                <c:pt idx="2">
                  <c:v>2</c:v>
                </c:pt>
                <c:pt idx="3">
                  <c:v>3</c:v>
                </c:pt>
                <c:pt idx="4">
                  <c:v>10</c:v>
                </c:pt>
              </c:numCache>
            </c:numRef>
          </c:val>
          <c:extLst>
            <c:ext xmlns:c16="http://schemas.microsoft.com/office/drawing/2014/chart" uri="{C3380CC4-5D6E-409C-BE32-E72D297353CC}">
              <c16:uniqueId val="{00000000-6D83-4EB3-BF4D-A76B053E48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884158814729681E-3"/>
          <c:y val="0.12732774160689614"/>
          <c:w val="0.96468111818661617"/>
          <c:h val="0.87098190742972414"/>
        </c:manualLayout>
      </c:layout>
      <c:areaChart>
        <c:grouping val="stacked"/>
        <c:varyColors val="0"/>
        <c:ser>
          <c:idx val="0"/>
          <c:order val="0"/>
          <c:tx>
            <c:strRef>
              <c:f>Sheet1!$A$1</c:f>
              <c:strCache>
                <c:ptCount val="1"/>
                <c:pt idx="0">
                  <c:v>Series1</c:v>
                </c:pt>
              </c:strCache>
            </c:strRef>
          </c:tx>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val>
            <c:numRef>
              <c:f>Sheet1!$A$2:$A$24</c:f>
              <c:numCache>
                <c:formatCode>General</c:formatCode>
                <c:ptCount val="23"/>
                <c:pt idx="0">
                  <c:v>39</c:v>
                </c:pt>
                <c:pt idx="1">
                  <c:v>55</c:v>
                </c:pt>
                <c:pt idx="2">
                  <c:v>8</c:v>
                </c:pt>
                <c:pt idx="3">
                  <c:v>22</c:v>
                </c:pt>
                <c:pt idx="4">
                  <c:v>74</c:v>
                </c:pt>
                <c:pt idx="5">
                  <c:v>57</c:v>
                </c:pt>
                <c:pt idx="6">
                  <c:v>22</c:v>
                </c:pt>
                <c:pt idx="7">
                  <c:v>16</c:v>
                </c:pt>
                <c:pt idx="8">
                  <c:v>88</c:v>
                </c:pt>
                <c:pt idx="9">
                  <c:v>60</c:v>
                </c:pt>
                <c:pt idx="10">
                  <c:v>47</c:v>
                </c:pt>
                <c:pt idx="11">
                  <c:v>21</c:v>
                </c:pt>
                <c:pt idx="12">
                  <c:v>35</c:v>
                </c:pt>
                <c:pt idx="13">
                  <c:v>41</c:v>
                </c:pt>
                <c:pt idx="14">
                  <c:v>19</c:v>
                </c:pt>
                <c:pt idx="15">
                  <c:v>88</c:v>
                </c:pt>
                <c:pt idx="16">
                  <c:v>10</c:v>
                </c:pt>
                <c:pt idx="17">
                  <c:v>2</c:v>
                </c:pt>
                <c:pt idx="18">
                  <c:v>16</c:v>
                </c:pt>
                <c:pt idx="19">
                  <c:v>55</c:v>
                </c:pt>
                <c:pt idx="20">
                  <c:v>56</c:v>
                </c:pt>
                <c:pt idx="21">
                  <c:v>58</c:v>
                </c:pt>
                <c:pt idx="22">
                  <c:v>54</c:v>
                </c:pt>
              </c:numCache>
            </c:numRef>
          </c:val>
          <c:extLst>
            <c:ext xmlns:c16="http://schemas.microsoft.com/office/drawing/2014/chart" uri="{C3380CC4-5D6E-409C-BE32-E72D297353CC}">
              <c16:uniqueId val="{00000000-601A-45F4-9177-0871BA3B55C7}"/>
            </c:ext>
          </c:extLst>
        </c:ser>
        <c:dLbls>
          <c:showLegendKey val="0"/>
          <c:showVal val="0"/>
          <c:showCatName val="0"/>
          <c:showSerName val="0"/>
          <c:showPercent val="0"/>
          <c:showBubbleSize val="0"/>
        </c:dLbls>
        <c:axId val="67703728"/>
        <c:axId val="67705392"/>
      </c:areaChart>
      <c:catAx>
        <c:axId val="67703728"/>
        <c:scaling>
          <c:orientation val="minMax"/>
        </c:scaling>
        <c:delete val="1"/>
        <c:axPos val="b"/>
        <c:majorTickMark val="out"/>
        <c:minorTickMark val="none"/>
        <c:tickLblPos val="nextTo"/>
        <c:crossAx val="67705392"/>
        <c:crosses val="autoZero"/>
        <c:auto val="1"/>
        <c:lblAlgn val="ctr"/>
        <c:lblOffset val="100"/>
        <c:noMultiLvlLbl val="0"/>
      </c:catAx>
      <c:valAx>
        <c:axId val="67705392"/>
        <c:scaling>
          <c:orientation val="minMax"/>
        </c:scaling>
        <c:delete val="1"/>
        <c:axPos val="l"/>
        <c:numFmt formatCode="General" sourceLinked="1"/>
        <c:majorTickMark val="none"/>
        <c:minorTickMark val="none"/>
        <c:tickLblPos val="nextTo"/>
        <c:crossAx val="6770372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64320866141731"/>
          <c:y val="9.5460931627649376E-2"/>
          <c:w val="0.58271358267716533"/>
          <c:h val="0.87407032024665843"/>
        </c:manualLayout>
      </c:layout>
      <c:doughnutChart>
        <c:varyColors val="1"/>
        <c:ser>
          <c:idx val="0"/>
          <c:order val="0"/>
          <c:tx>
            <c:strRef>
              <c:f>Sheet1!$B$1</c:f>
              <c:strCache>
                <c:ptCount val="1"/>
                <c:pt idx="0">
                  <c:v>Sales</c:v>
                </c:pt>
              </c:strCache>
            </c:strRef>
          </c:tx>
          <c:spPr>
            <a:ln>
              <a:noFill/>
            </a:ln>
          </c:spPr>
          <c:dPt>
            <c:idx val="0"/>
            <c:bubble3D val="0"/>
            <c:spPr>
              <a:solidFill>
                <a:srgbClr val="00B050"/>
              </a:solidFill>
              <a:ln w="19050">
                <a:noFill/>
              </a:ln>
              <a:effectLst/>
            </c:spPr>
            <c:extLst>
              <c:ext xmlns:c16="http://schemas.microsoft.com/office/drawing/2014/chart" uri="{C3380CC4-5D6E-409C-BE32-E72D297353CC}">
                <c16:uniqueId val="{00000005-6D83-4EB3-BF4D-A76B053E480E}"/>
              </c:ext>
            </c:extLst>
          </c:dPt>
          <c:dPt>
            <c:idx val="1"/>
            <c:bubble3D val="0"/>
            <c:spPr>
              <a:solidFill>
                <a:srgbClr val="FF0000">
                  <a:alpha val="0"/>
                </a:srgbClr>
              </a:solidFill>
              <a:ln w="19050">
                <a:noFill/>
              </a:ln>
              <a:effectLst/>
            </c:spPr>
            <c:extLst>
              <c:ext xmlns:c16="http://schemas.microsoft.com/office/drawing/2014/chart" uri="{C3380CC4-5D6E-409C-BE32-E72D297353CC}">
                <c16:uniqueId val="{00000001-6D83-4EB3-BF4D-A76B053E480E}"/>
              </c:ext>
            </c:extLst>
          </c:dPt>
          <c:dPt>
            <c:idx val="2"/>
            <c:bubble3D val="0"/>
            <c:spPr>
              <a:solidFill>
                <a:srgbClr val="FF0000"/>
              </a:solidFill>
              <a:ln w="19050">
                <a:noFill/>
              </a:ln>
              <a:effectLst/>
            </c:spPr>
            <c:extLst>
              <c:ext xmlns:c16="http://schemas.microsoft.com/office/drawing/2014/chart" uri="{C3380CC4-5D6E-409C-BE32-E72D297353CC}">
                <c16:uniqueId val="{00000002-6D83-4EB3-BF4D-A76B053E480E}"/>
              </c:ext>
            </c:extLst>
          </c:dPt>
          <c:dPt>
            <c:idx val="3"/>
            <c:bubble3D val="0"/>
            <c:spPr>
              <a:solidFill>
                <a:srgbClr val="FFC000"/>
              </a:solidFill>
              <a:ln w="19050">
                <a:noFill/>
              </a:ln>
              <a:effectLst/>
            </c:spPr>
            <c:extLst>
              <c:ext xmlns:c16="http://schemas.microsoft.com/office/drawing/2014/chart" uri="{C3380CC4-5D6E-409C-BE32-E72D297353CC}">
                <c16:uniqueId val="{00000003-6D83-4EB3-BF4D-A76B053E480E}"/>
              </c:ext>
            </c:extLst>
          </c:dPt>
          <c:dPt>
            <c:idx val="4"/>
            <c:bubble3D val="0"/>
            <c:spPr>
              <a:solidFill>
                <a:srgbClr val="FFFF00"/>
              </a:solidFill>
              <a:ln w="19050">
                <a:noFill/>
              </a:ln>
              <a:effectLst/>
            </c:spPr>
            <c:extLst>
              <c:ext xmlns:c16="http://schemas.microsoft.com/office/drawing/2014/chart" uri="{C3380CC4-5D6E-409C-BE32-E72D297353CC}">
                <c16:uniqueId val="{00000004-6D83-4EB3-BF4D-A76B053E480E}"/>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15</c:v>
                </c:pt>
                <c:pt idx="1">
                  <c:v>25</c:v>
                </c:pt>
                <c:pt idx="2">
                  <c:v>2</c:v>
                </c:pt>
                <c:pt idx="3">
                  <c:v>3</c:v>
                </c:pt>
                <c:pt idx="4">
                  <c:v>10</c:v>
                </c:pt>
              </c:numCache>
            </c:numRef>
          </c:val>
          <c:extLst>
            <c:ext xmlns:c16="http://schemas.microsoft.com/office/drawing/2014/chart" uri="{C3380CC4-5D6E-409C-BE32-E72D297353CC}">
              <c16:uniqueId val="{00000000-6D83-4EB3-BF4D-A76B053E48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48547116231602"/>
          <c:y val="0.10392252266943988"/>
          <c:w val="0.54482267622381941"/>
          <c:h val="0.81271328833976952"/>
        </c:manualLayout>
      </c:layout>
      <c:doughnutChart>
        <c:varyColors val="1"/>
        <c:ser>
          <c:idx val="0"/>
          <c:order val="0"/>
          <c:tx>
            <c:strRef>
              <c:f>Sheet1!$B$1</c:f>
              <c:strCache>
                <c:ptCount val="1"/>
                <c:pt idx="0">
                  <c:v>Sales</c:v>
                </c:pt>
              </c:strCache>
            </c:strRef>
          </c:tx>
          <c:spPr>
            <a:ln>
              <a:noFill/>
            </a:ln>
          </c:spPr>
          <c:dPt>
            <c:idx val="0"/>
            <c:bubble3D val="0"/>
            <c:spPr>
              <a:solidFill>
                <a:schemeClr val="bg2">
                  <a:alpha val="0"/>
                </a:schemeClr>
              </a:solidFill>
              <a:ln w="19050">
                <a:noFill/>
              </a:ln>
              <a:effectLst/>
            </c:spPr>
            <c:extLst>
              <c:ext xmlns:c16="http://schemas.microsoft.com/office/drawing/2014/chart" uri="{C3380CC4-5D6E-409C-BE32-E72D297353CC}">
                <c16:uniqueId val="{00000002-053C-439A-A970-CBCE70423251}"/>
              </c:ext>
            </c:extLst>
          </c:dPt>
          <c:dPt>
            <c:idx val="1"/>
            <c:bubble3D val="0"/>
            <c:spPr>
              <a:solidFill>
                <a:srgbClr val="FFFF00"/>
              </a:solidFill>
              <a:ln w="19050">
                <a:noFill/>
              </a:ln>
              <a:effectLst/>
            </c:spPr>
            <c:extLst>
              <c:ext xmlns:c16="http://schemas.microsoft.com/office/drawing/2014/chart" uri="{C3380CC4-5D6E-409C-BE32-E72D297353CC}">
                <c16:uniqueId val="{00000003-053C-439A-A970-CBCE70423251}"/>
              </c:ext>
            </c:extLst>
          </c:dPt>
          <c:dPt>
            <c:idx val="2"/>
            <c:bubble3D val="0"/>
            <c:spPr>
              <a:solidFill>
                <a:schemeClr val="accent1">
                  <a:lumMod val="40000"/>
                  <a:lumOff val="60000"/>
                  <a:alpha val="0"/>
                </a:schemeClr>
              </a:solidFill>
              <a:ln w="19050">
                <a:noFill/>
              </a:ln>
              <a:effectLst/>
            </c:spPr>
            <c:extLst>
              <c:ext xmlns:c16="http://schemas.microsoft.com/office/drawing/2014/chart" uri="{C3380CC4-5D6E-409C-BE32-E72D297353CC}">
                <c16:uniqueId val="{00000001-053C-439A-A970-CBCE70423251}"/>
              </c:ext>
            </c:extLst>
          </c:dPt>
          <c:dPt>
            <c:idx val="3"/>
            <c:bubble3D val="0"/>
            <c:spPr>
              <a:solidFill>
                <a:schemeClr val="accent4"/>
              </a:solidFill>
              <a:ln w="19050">
                <a:noFill/>
              </a:ln>
              <a:effectLst/>
            </c:spPr>
            <c:extLst>
              <c:ext xmlns:c16="http://schemas.microsoft.com/office/drawing/2014/chart" uri="{C3380CC4-5D6E-409C-BE32-E72D297353CC}">
                <c16:uniqueId val="{00000007-9CC0-4DEC-86A1-98223FD8BD8E}"/>
              </c:ext>
            </c:extLst>
          </c:dPt>
          <c:cat>
            <c:strRef>
              <c:f>Sheet1!$A$2:$A$5</c:f>
              <c:strCache>
                <c:ptCount val="3"/>
                <c:pt idx="0">
                  <c:v>1st Qtr</c:v>
                </c:pt>
                <c:pt idx="1">
                  <c:v>2nd Qtr</c:v>
                </c:pt>
                <c:pt idx="2">
                  <c:v>3</c:v>
                </c:pt>
              </c:strCache>
            </c:strRef>
          </c:cat>
          <c:val>
            <c:numRef>
              <c:f>Sheet1!$B$2:$B$5</c:f>
              <c:numCache>
                <c:formatCode>General</c:formatCode>
                <c:ptCount val="4"/>
                <c:pt idx="0">
                  <c:v>8.75</c:v>
                </c:pt>
                <c:pt idx="1">
                  <c:v>2.2000000000000002</c:v>
                </c:pt>
                <c:pt idx="2">
                  <c:v>1</c:v>
                </c:pt>
              </c:numCache>
            </c:numRef>
          </c:val>
          <c:extLst>
            <c:ext xmlns:c16="http://schemas.microsoft.com/office/drawing/2014/chart" uri="{C3380CC4-5D6E-409C-BE32-E72D297353CC}">
              <c16:uniqueId val="{00000000-053C-439A-A970-CBCE7042325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39</c:v>
                </c:pt>
                <c:pt idx="1">
                  <c:v>55</c:v>
                </c:pt>
                <c:pt idx="2">
                  <c:v>8</c:v>
                </c:pt>
                <c:pt idx="3">
                  <c:v>74</c:v>
                </c:pt>
                <c:pt idx="4">
                  <c:v>41</c:v>
                </c:pt>
                <c:pt idx="5">
                  <c:v>22</c:v>
                </c:pt>
                <c:pt idx="6">
                  <c:v>57</c:v>
                </c:pt>
                <c:pt idx="7">
                  <c:v>88</c:v>
                </c:pt>
              </c:numCache>
            </c:numRef>
          </c:val>
          <c:extLst>
            <c:ext xmlns:c16="http://schemas.microsoft.com/office/drawing/2014/chart" uri="{C3380CC4-5D6E-409C-BE32-E72D297353CC}">
              <c16:uniqueId val="{00000000-FBE8-4211-B43D-9101589B293F}"/>
            </c:ext>
          </c:extLst>
        </c:ser>
        <c:dLbls>
          <c:dLblPos val="outEnd"/>
          <c:showLegendKey val="0"/>
          <c:showVal val="1"/>
          <c:showCatName val="0"/>
          <c:showSerName val="0"/>
          <c:showPercent val="0"/>
          <c:showBubbleSize val="0"/>
        </c:dLbls>
        <c:gapWidth val="21"/>
        <c:overlap val="-6"/>
        <c:axId val="61466448"/>
        <c:axId val="61453968"/>
      </c:barChart>
      <c:catAx>
        <c:axId val="61466448"/>
        <c:scaling>
          <c:orientation val="minMax"/>
        </c:scaling>
        <c:delete val="1"/>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100" dirty="0"/>
                  <a:t>Lead time for changes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1453968"/>
        <c:crosses val="autoZero"/>
        <c:auto val="1"/>
        <c:lblAlgn val="ctr"/>
        <c:lblOffset val="100"/>
        <c:noMultiLvlLbl val="0"/>
      </c:catAx>
      <c:valAx>
        <c:axId val="61453968"/>
        <c:scaling>
          <c:orientation val="minMax"/>
        </c:scaling>
        <c:delete val="1"/>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Hours</a:t>
                </a:r>
              </a:p>
              <a:p>
                <a:pPr>
                  <a:defRPr/>
                </a:pPr>
                <a:endParaRPr lang="en-GB"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146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64320866141731"/>
          <c:y val="9.5460931627649376E-2"/>
          <c:w val="0.58271358267716533"/>
          <c:h val="0.87407032024665843"/>
        </c:manualLayout>
      </c:layout>
      <c:doughnutChart>
        <c:varyColors val="1"/>
        <c:ser>
          <c:idx val="0"/>
          <c:order val="0"/>
          <c:tx>
            <c:strRef>
              <c:f>Sheet1!$B$1</c:f>
              <c:strCache>
                <c:ptCount val="1"/>
                <c:pt idx="0">
                  <c:v>Sales</c:v>
                </c:pt>
              </c:strCache>
            </c:strRef>
          </c:tx>
          <c:spPr>
            <a:ln>
              <a:noFill/>
            </a:ln>
          </c:spPr>
          <c:dPt>
            <c:idx val="0"/>
            <c:bubble3D val="0"/>
            <c:spPr>
              <a:solidFill>
                <a:srgbClr val="00B050"/>
              </a:solidFill>
              <a:ln w="19050">
                <a:noFill/>
              </a:ln>
              <a:effectLst/>
            </c:spPr>
            <c:extLst>
              <c:ext xmlns:c16="http://schemas.microsoft.com/office/drawing/2014/chart" uri="{C3380CC4-5D6E-409C-BE32-E72D297353CC}">
                <c16:uniqueId val="{00000005-6D83-4EB3-BF4D-A76B053E480E}"/>
              </c:ext>
            </c:extLst>
          </c:dPt>
          <c:dPt>
            <c:idx val="1"/>
            <c:bubble3D val="0"/>
            <c:spPr>
              <a:solidFill>
                <a:srgbClr val="FF0000">
                  <a:alpha val="0"/>
                </a:srgbClr>
              </a:solidFill>
              <a:ln w="19050">
                <a:noFill/>
              </a:ln>
              <a:effectLst/>
            </c:spPr>
            <c:extLst>
              <c:ext xmlns:c16="http://schemas.microsoft.com/office/drawing/2014/chart" uri="{C3380CC4-5D6E-409C-BE32-E72D297353CC}">
                <c16:uniqueId val="{00000001-6D83-4EB3-BF4D-A76B053E480E}"/>
              </c:ext>
            </c:extLst>
          </c:dPt>
          <c:dPt>
            <c:idx val="2"/>
            <c:bubble3D val="0"/>
            <c:spPr>
              <a:solidFill>
                <a:srgbClr val="FF0000"/>
              </a:solidFill>
              <a:ln w="19050">
                <a:noFill/>
              </a:ln>
              <a:effectLst/>
            </c:spPr>
            <c:extLst>
              <c:ext xmlns:c16="http://schemas.microsoft.com/office/drawing/2014/chart" uri="{C3380CC4-5D6E-409C-BE32-E72D297353CC}">
                <c16:uniqueId val="{00000002-6D83-4EB3-BF4D-A76B053E480E}"/>
              </c:ext>
            </c:extLst>
          </c:dPt>
          <c:dPt>
            <c:idx val="3"/>
            <c:bubble3D val="0"/>
            <c:spPr>
              <a:solidFill>
                <a:srgbClr val="FFC000"/>
              </a:solidFill>
              <a:ln w="19050">
                <a:noFill/>
              </a:ln>
              <a:effectLst/>
            </c:spPr>
            <c:extLst>
              <c:ext xmlns:c16="http://schemas.microsoft.com/office/drawing/2014/chart" uri="{C3380CC4-5D6E-409C-BE32-E72D297353CC}">
                <c16:uniqueId val="{00000003-6D83-4EB3-BF4D-A76B053E480E}"/>
              </c:ext>
            </c:extLst>
          </c:dPt>
          <c:dPt>
            <c:idx val="4"/>
            <c:bubble3D val="0"/>
            <c:spPr>
              <a:solidFill>
                <a:srgbClr val="FFFF00"/>
              </a:solidFill>
              <a:ln w="19050">
                <a:noFill/>
              </a:ln>
              <a:effectLst/>
            </c:spPr>
            <c:extLst>
              <c:ext xmlns:c16="http://schemas.microsoft.com/office/drawing/2014/chart" uri="{C3380CC4-5D6E-409C-BE32-E72D297353CC}">
                <c16:uniqueId val="{00000004-6D83-4EB3-BF4D-A76B053E480E}"/>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15</c:v>
                </c:pt>
                <c:pt idx="1">
                  <c:v>25</c:v>
                </c:pt>
                <c:pt idx="2">
                  <c:v>2</c:v>
                </c:pt>
                <c:pt idx="3">
                  <c:v>3</c:v>
                </c:pt>
                <c:pt idx="4">
                  <c:v>10</c:v>
                </c:pt>
              </c:numCache>
            </c:numRef>
          </c:val>
          <c:extLst>
            <c:ext xmlns:c16="http://schemas.microsoft.com/office/drawing/2014/chart" uri="{C3380CC4-5D6E-409C-BE32-E72D297353CC}">
              <c16:uniqueId val="{00000000-6D83-4EB3-BF4D-A76B053E48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48547116231602"/>
          <c:y val="0.10392252266943988"/>
          <c:w val="0.54482267622381941"/>
          <c:h val="0.81271328833976952"/>
        </c:manualLayout>
      </c:layout>
      <c:doughnutChart>
        <c:varyColors val="1"/>
        <c:ser>
          <c:idx val="0"/>
          <c:order val="0"/>
          <c:tx>
            <c:strRef>
              <c:f>Sheet1!$B$1</c:f>
              <c:strCache>
                <c:ptCount val="1"/>
                <c:pt idx="0">
                  <c:v>Sales</c:v>
                </c:pt>
              </c:strCache>
            </c:strRef>
          </c:tx>
          <c:spPr>
            <a:ln>
              <a:noFill/>
            </a:ln>
          </c:spPr>
          <c:dPt>
            <c:idx val="0"/>
            <c:bubble3D val="0"/>
            <c:spPr>
              <a:solidFill>
                <a:srgbClr val="00B050">
                  <a:alpha val="99000"/>
                </a:srgbClr>
              </a:solidFill>
              <a:ln w="19050">
                <a:noFill/>
              </a:ln>
              <a:effectLst/>
            </c:spPr>
            <c:extLst>
              <c:ext xmlns:c16="http://schemas.microsoft.com/office/drawing/2014/chart" uri="{C3380CC4-5D6E-409C-BE32-E72D297353CC}">
                <c16:uniqueId val="{00000002-053C-439A-A970-CBCE70423251}"/>
              </c:ext>
            </c:extLst>
          </c:dPt>
          <c:dPt>
            <c:idx val="1"/>
            <c:bubble3D val="0"/>
            <c:spPr>
              <a:solidFill>
                <a:srgbClr val="FFFF00">
                  <a:alpha val="0"/>
                </a:srgbClr>
              </a:solidFill>
              <a:ln w="19050">
                <a:noFill/>
              </a:ln>
              <a:effectLst/>
            </c:spPr>
            <c:extLst>
              <c:ext xmlns:c16="http://schemas.microsoft.com/office/drawing/2014/chart" uri="{C3380CC4-5D6E-409C-BE32-E72D297353CC}">
                <c16:uniqueId val="{00000003-053C-439A-A970-CBCE70423251}"/>
              </c:ext>
            </c:extLst>
          </c:dPt>
          <c:dPt>
            <c:idx val="2"/>
            <c:bubble3D val="0"/>
            <c:spPr>
              <a:solidFill>
                <a:srgbClr val="00B050"/>
              </a:solidFill>
              <a:ln w="19050">
                <a:noFill/>
              </a:ln>
              <a:effectLst/>
            </c:spPr>
            <c:extLst>
              <c:ext xmlns:c16="http://schemas.microsoft.com/office/drawing/2014/chart" uri="{C3380CC4-5D6E-409C-BE32-E72D297353CC}">
                <c16:uniqueId val="{00000001-053C-439A-A970-CBCE70423251}"/>
              </c:ext>
            </c:extLst>
          </c:dPt>
          <c:dPt>
            <c:idx val="3"/>
            <c:bubble3D val="0"/>
            <c:spPr>
              <a:solidFill>
                <a:srgbClr val="00B050"/>
              </a:solidFill>
              <a:ln w="19050">
                <a:noFill/>
              </a:ln>
              <a:effectLst/>
            </c:spPr>
            <c:extLst>
              <c:ext xmlns:c16="http://schemas.microsoft.com/office/drawing/2014/chart" uri="{C3380CC4-5D6E-409C-BE32-E72D297353CC}">
                <c16:uniqueId val="{00000000-F2C7-42B3-A50F-723E8ADEED94}"/>
              </c:ext>
            </c:extLst>
          </c:dPt>
          <c:cat>
            <c:strRef>
              <c:f>Sheet1!$A$2:$A$5</c:f>
              <c:strCache>
                <c:ptCount val="3"/>
                <c:pt idx="0">
                  <c:v>1st Qtr</c:v>
                </c:pt>
                <c:pt idx="1">
                  <c:v>2nd Qtr</c:v>
                </c:pt>
                <c:pt idx="2">
                  <c:v>3</c:v>
                </c:pt>
              </c:strCache>
            </c:strRef>
          </c:cat>
          <c:val>
            <c:numRef>
              <c:f>Sheet1!$B$2:$B$5</c:f>
              <c:numCache>
                <c:formatCode>General</c:formatCode>
                <c:ptCount val="4"/>
                <c:pt idx="0">
                  <c:v>8</c:v>
                </c:pt>
                <c:pt idx="1">
                  <c:v>26</c:v>
                </c:pt>
                <c:pt idx="2">
                  <c:v>5.5</c:v>
                </c:pt>
                <c:pt idx="3">
                  <c:v>7</c:v>
                </c:pt>
              </c:numCache>
            </c:numRef>
          </c:val>
          <c:extLst>
            <c:ext xmlns:c16="http://schemas.microsoft.com/office/drawing/2014/chart" uri="{C3380CC4-5D6E-409C-BE32-E72D297353CC}">
              <c16:uniqueId val="{00000000-053C-439A-A970-CBCE7042325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64320866141731"/>
          <c:y val="9.5460931627649376E-2"/>
          <c:w val="0.58271358267716533"/>
          <c:h val="0.87407032024665843"/>
        </c:manualLayout>
      </c:layout>
      <c:doughnutChart>
        <c:varyColors val="1"/>
        <c:ser>
          <c:idx val="0"/>
          <c:order val="0"/>
          <c:tx>
            <c:strRef>
              <c:f>Sheet1!$B$1</c:f>
              <c:strCache>
                <c:ptCount val="1"/>
                <c:pt idx="0">
                  <c:v>Sales</c:v>
                </c:pt>
              </c:strCache>
            </c:strRef>
          </c:tx>
          <c:spPr>
            <a:ln>
              <a:noFill/>
            </a:ln>
          </c:spPr>
          <c:dPt>
            <c:idx val="0"/>
            <c:bubble3D val="0"/>
            <c:spPr>
              <a:solidFill>
                <a:srgbClr val="00B050"/>
              </a:solidFill>
              <a:ln w="19050">
                <a:noFill/>
              </a:ln>
              <a:effectLst/>
            </c:spPr>
            <c:extLst>
              <c:ext xmlns:c16="http://schemas.microsoft.com/office/drawing/2014/chart" uri="{C3380CC4-5D6E-409C-BE32-E72D297353CC}">
                <c16:uniqueId val="{00000005-6D83-4EB3-BF4D-A76B053E480E}"/>
              </c:ext>
            </c:extLst>
          </c:dPt>
          <c:dPt>
            <c:idx val="1"/>
            <c:bubble3D val="0"/>
            <c:spPr>
              <a:solidFill>
                <a:srgbClr val="FF0000">
                  <a:alpha val="0"/>
                </a:srgbClr>
              </a:solidFill>
              <a:ln w="19050">
                <a:noFill/>
              </a:ln>
              <a:effectLst/>
            </c:spPr>
            <c:extLst>
              <c:ext xmlns:c16="http://schemas.microsoft.com/office/drawing/2014/chart" uri="{C3380CC4-5D6E-409C-BE32-E72D297353CC}">
                <c16:uniqueId val="{00000001-6D83-4EB3-BF4D-A76B053E480E}"/>
              </c:ext>
            </c:extLst>
          </c:dPt>
          <c:dPt>
            <c:idx val="2"/>
            <c:bubble3D val="0"/>
            <c:spPr>
              <a:solidFill>
                <a:srgbClr val="FF0000"/>
              </a:solidFill>
              <a:ln w="19050">
                <a:noFill/>
              </a:ln>
              <a:effectLst/>
            </c:spPr>
            <c:extLst>
              <c:ext xmlns:c16="http://schemas.microsoft.com/office/drawing/2014/chart" uri="{C3380CC4-5D6E-409C-BE32-E72D297353CC}">
                <c16:uniqueId val="{00000002-6D83-4EB3-BF4D-A76B053E480E}"/>
              </c:ext>
            </c:extLst>
          </c:dPt>
          <c:dPt>
            <c:idx val="3"/>
            <c:bubble3D val="0"/>
            <c:spPr>
              <a:solidFill>
                <a:srgbClr val="FFC000"/>
              </a:solidFill>
              <a:ln w="19050">
                <a:noFill/>
              </a:ln>
              <a:effectLst/>
            </c:spPr>
            <c:extLst>
              <c:ext xmlns:c16="http://schemas.microsoft.com/office/drawing/2014/chart" uri="{C3380CC4-5D6E-409C-BE32-E72D297353CC}">
                <c16:uniqueId val="{00000003-6D83-4EB3-BF4D-A76B053E480E}"/>
              </c:ext>
            </c:extLst>
          </c:dPt>
          <c:dPt>
            <c:idx val="4"/>
            <c:bubble3D val="0"/>
            <c:spPr>
              <a:solidFill>
                <a:srgbClr val="FFFF00"/>
              </a:solidFill>
              <a:ln w="19050">
                <a:noFill/>
              </a:ln>
              <a:effectLst/>
            </c:spPr>
            <c:extLst>
              <c:ext xmlns:c16="http://schemas.microsoft.com/office/drawing/2014/chart" uri="{C3380CC4-5D6E-409C-BE32-E72D297353CC}">
                <c16:uniqueId val="{00000004-6D83-4EB3-BF4D-A76B053E480E}"/>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15</c:v>
                </c:pt>
                <c:pt idx="1">
                  <c:v>25</c:v>
                </c:pt>
                <c:pt idx="2">
                  <c:v>2</c:v>
                </c:pt>
                <c:pt idx="3">
                  <c:v>3</c:v>
                </c:pt>
                <c:pt idx="4">
                  <c:v>10</c:v>
                </c:pt>
              </c:numCache>
            </c:numRef>
          </c:val>
          <c:extLst>
            <c:ext xmlns:c16="http://schemas.microsoft.com/office/drawing/2014/chart" uri="{C3380CC4-5D6E-409C-BE32-E72D297353CC}">
              <c16:uniqueId val="{00000000-6D83-4EB3-BF4D-A76B053E48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48547116231602"/>
          <c:y val="0.10392252266943988"/>
          <c:w val="0.54482267622381941"/>
          <c:h val="0.81271328833976952"/>
        </c:manualLayout>
      </c:layout>
      <c:doughnutChart>
        <c:varyColors val="1"/>
        <c:ser>
          <c:idx val="0"/>
          <c:order val="0"/>
          <c:tx>
            <c:strRef>
              <c:f>Sheet1!$B$1</c:f>
              <c:strCache>
                <c:ptCount val="1"/>
                <c:pt idx="0">
                  <c:v>Sales</c:v>
                </c:pt>
              </c:strCache>
            </c:strRef>
          </c:tx>
          <c:spPr>
            <a:ln>
              <a:noFill/>
            </a:ln>
          </c:spPr>
          <c:dPt>
            <c:idx val="0"/>
            <c:bubble3D val="0"/>
            <c:spPr>
              <a:solidFill>
                <a:schemeClr val="bg2">
                  <a:alpha val="0"/>
                </a:schemeClr>
              </a:solidFill>
              <a:ln w="19050">
                <a:noFill/>
              </a:ln>
              <a:effectLst/>
            </c:spPr>
            <c:extLst>
              <c:ext xmlns:c16="http://schemas.microsoft.com/office/drawing/2014/chart" uri="{C3380CC4-5D6E-409C-BE32-E72D297353CC}">
                <c16:uniqueId val="{00000002-053C-439A-A970-CBCE70423251}"/>
              </c:ext>
            </c:extLst>
          </c:dPt>
          <c:dPt>
            <c:idx val="1"/>
            <c:bubble3D val="0"/>
            <c:spPr>
              <a:solidFill>
                <a:srgbClr val="FFFF00"/>
              </a:solidFill>
              <a:ln w="19050">
                <a:noFill/>
              </a:ln>
              <a:effectLst/>
            </c:spPr>
            <c:extLst>
              <c:ext xmlns:c16="http://schemas.microsoft.com/office/drawing/2014/chart" uri="{C3380CC4-5D6E-409C-BE32-E72D297353CC}">
                <c16:uniqueId val="{00000003-053C-439A-A970-CBCE70423251}"/>
              </c:ext>
            </c:extLst>
          </c:dPt>
          <c:dPt>
            <c:idx val="2"/>
            <c:bubble3D val="0"/>
            <c:spPr>
              <a:solidFill>
                <a:schemeClr val="accent1">
                  <a:lumMod val="40000"/>
                  <a:lumOff val="60000"/>
                  <a:alpha val="0"/>
                </a:schemeClr>
              </a:solidFill>
              <a:ln w="19050">
                <a:noFill/>
              </a:ln>
              <a:effectLst/>
            </c:spPr>
            <c:extLst>
              <c:ext xmlns:c16="http://schemas.microsoft.com/office/drawing/2014/chart" uri="{C3380CC4-5D6E-409C-BE32-E72D297353CC}">
                <c16:uniqueId val="{00000001-053C-439A-A970-CBCE70423251}"/>
              </c:ext>
            </c:extLst>
          </c:dPt>
          <c:dPt>
            <c:idx val="3"/>
            <c:bubble3D val="0"/>
            <c:spPr>
              <a:solidFill>
                <a:schemeClr val="accent4"/>
              </a:solidFill>
              <a:ln w="19050">
                <a:noFill/>
              </a:ln>
              <a:effectLst/>
            </c:spPr>
            <c:extLst>
              <c:ext xmlns:c16="http://schemas.microsoft.com/office/drawing/2014/chart" uri="{C3380CC4-5D6E-409C-BE32-E72D297353CC}">
                <c16:uniqueId val="{00000007-0BE0-4B66-A545-E795149E21D5}"/>
              </c:ext>
            </c:extLst>
          </c:dPt>
          <c:cat>
            <c:strRef>
              <c:f>Sheet1!$A$2:$A$5</c:f>
              <c:strCache>
                <c:ptCount val="3"/>
                <c:pt idx="0">
                  <c:v>1st Qtr</c:v>
                </c:pt>
                <c:pt idx="1">
                  <c:v>2nd Qtr</c:v>
                </c:pt>
                <c:pt idx="2">
                  <c:v>3</c:v>
                </c:pt>
              </c:strCache>
            </c:strRef>
          </c:cat>
          <c:val>
            <c:numRef>
              <c:f>Sheet1!$B$2:$B$5</c:f>
              <c:numCache>
                <c:formatCode>General</c:formatCode>
                <c:ptCount val="4"/>
                <c:pt idx="0">
                  <c:v>8.75</c:v>
                </c:pt>
                <c:pt idx="1">
                  <c:v>2.2000000000000002</c:v>
                </c:pt>
                <c:pt idx="2">
                  <c:v>1</c:v>
                </c:pt>
              </c:numCache>
            </c:numRef>
          </c:val>
          <c:extLst>
            <c:ext xmlns:c16="http://schemas.microsoft.com/office/drawing/2014/chart" uri="{C3380CC4-5D6E-409C-BE32-E72D297353CC}">
              <c16:uniqueId val="{00000000-053C-439A-A970-CBCE7042325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14</c:v>
                </c:pt>
                <c:pt idx="1">
                  <c:v>22</c:v>
                </c:pt>
                <c:pt idx="2">
                  <c:v>8</c:v>
                </c:pt>
                <c:pt idx="3">
                  <c:v>12</c:v>
                </c:pt>
              </c:numCache>
            </c:numRef>
          </c:val>
          <c:extLst>
            <c:ext xmlns:c16="http://schemas.microsoft.com/office/drawing/2014/chart" uri="{C3380CC4-5D6E-409C-BE32-E72D297353CC}">
              <c16:uniqueId val="{00000000-1E27-4B0D-9E65-57A2D7FFE50A}"/>
            </c:ext>
          </c:extLst>
        </c:ser>
        <c:dLbls>
          <c:dLblPos val="outEnd"/>
          <c:showLegendKey val="0"/>
          <c:showVal val="1"/>
          <c:showCatName val="0"/>
          <c:showSerName val="0"/>
          <c:showPercent val="0"/>
          <c:showBubbleSize val="0"/>
        </c:dLbls>
        <c:gapWidth val="21"/>
        <c:overlap val="-6"/>
        <c:axId val="61466448"/>
        <c:axId val="61453968"/>
      </c:barChart>
      <c:catAx>
        <c:axId val="61466448"/>
        <c:scaling>
          <c:orientation val="minMax"/>
        </c:scaling>
        <c:delete val="1"/>
        <c:axPos val="b"/>
        <c:numFmt formatCode="General" sourceLinked="1"/>
        <c:majorTickMark val="none"/>
        <c:minorTickMark val="none"/>
        <c:tickLblPos val="nextTo"/>
        <c:crossAx val="61453968"/>
        <c:crosses val="autoZero"/>
        <c:auto val="1"/>
        <c:lblAlgn val="ctr"/>
        <c:lblOffset val="100"/>
        <c:noMultiLvlLbl val="0"/>
      </c:catAx>
      <c:valAx>
        <c:axId val="61453968"/>
        <c:scaling>
          <c:orientation val="minMax"/>
        </c:scaling>
        <c:delete val="1"/>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Hours</a:t>
                </a:r>
              </a:p>
              <a:p>
                <a:pPr>
                  <a:defRPr/>
                </a:pPr>
                <a:endParaRPr lang="en-GB"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146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884158814729681E-3"/>
          <c:y val="0.12732774160689614"/>
          <c:w val="0.96468111818661617"/>
          <c:h val="0.87098190742972414"/>
        </c:manualLayout>
      </c:layout>
      <c:areaChart>
        <c:grouping val="stacked"/>
        <c:varyColors val="0"/>
        <c:ser>
          <c:idx val="0"/>
          <c:order val="0"/>
          <c:tx>
            <c:strRef>
              <c:f>Sheet1!$A$1</c:f>
              <c:strCache>
                <c:ptCount val="1"/>
                <c:pt idx="0">
                  <c:v>Series1</c:v>
                </c:pt>
              </c:strCache>
            </c:strRef>
          </c:tx>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val>
            <c:numRef>
              <c:f>Sheet1!$A$2:$A$12</c:f>
              <c:numCache>
                <c:formatCode>General</c:formatCode>
                <c:ptCount val="11"/>
                <c:pt idx="0">
                  <c:v>35</c:v>
                </c:pt>
                <c:pt idx="1">
                  <c:v>31</c:v>
                </c:pt>
                <c:pt idx="2">
                  <c:v>8</c:v>
                </c:pt>
                <c:pt idx="3">
                  <c:v>22</c:v>
                </c:pt>
                <c:pt idx="4">
                  <c:v>15</c:v>
                </c:pt>
                <c:pt idx="5">
                  <c:v>33</c:v>
                </c:pt>
                <c:pt idx="6">
                  <c:v>22</c:v>
                </c:pt>
                <c:pt idx="7">
                  <c:v>16</c:v>
                </c:pt>
                <c:pt idx="8">
                  <c:v>29</c:v>
                </c:pt>
                <c:pt idx="9">
                  <c:v>12</c:v>
                </c:pt>
                <c:pt idx="10">
                  <c:v>19</c:v>
                </c:pt>
              </c:numCache>
            </c:numRef>
          </c:val>
          <c:extLst>
            <c:ext xmlns:c16="http://schemas.microsoft.com/office/drawing/2014/chart" uri="{C3380CC4-5D6E-409C-BE32-E72D297353CC}">
              <c16:uniqueId val="{00000000-C2DA-41E0-B4F2-6B1F11C75C7B}"/>
            </c:ext>
          </c:extLst>
        </c:ser>
        <c:dLbls>
          <c:showLegendKey val="0"/>
          <c:showVal val="0"/>
          <c:showCatName val="0"/>
          <c:showSerName val="0"/>
          <c:showPercent val="0"/>
          <c:showBubbleSize val="0"/>
        </c:dLbls>
        <c:axId val="67703728"/>
        <c:axId val="67705392"/>
      </c:areaChart>
      <c:catAx>
        <c:axId val="67703728"/>
        <c:scaling>
          <c:orientation val="minMax"/>
        </c:scaling>
        <c:delete val="1"/>
        <c:axPos val="b"/>
        <c:majorTickMark val="out"/>
        <c:minorTickMark val="none"/>
        <c:tickLblPos val="nextTo"/>
        <c:crossAx val="67705392"/>
        <c:crosses val="autoZero"/>
        <c:auto val="1"/>
        <c:lblAlgn val="ctr"/>
        <c:lblOffset val="100"/>
        <c:noMultiLvlLbl val="0"/>
      </c:catAx>
      <c:valAx>
        <c:axId val="67705392"/>
        <c:scaling>
          <c:orientation val="minMax"/>
        </c:scaling>
        <c:delete val="1"/>
        <c:axPos val="l"/>
        <c:numFmt formatCode="General" sourceLinked="1"/>
        <c:majorTickMark val="none"/>
        <c:minorTickMark val="none"/>
        <c:tickLblPos val="nextTo"/>
        <c:crossAx val="6770372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884158814729681E-3"/>
          <c:y val="0.12732774160689614"/>
          <c:w val="0.96468111818661617"/>
          <c:h val="0.87098190742972414"/>
        </c:manualLayout>
      </c:layout>
      <c:areaChart>
        <c:grouping val="stacked"/>
        <c:varyColors val="0"/>
        <c:ser>
          <c:idx val="0"/>
          <c:order val="0"/>
          <c:tx>
            <c:strRef>
              <c:f>Sheet1!$A$1</c:f>
              <c:strCache>
                <c:ptCount val="1"/>
                <c:pt idx="0">
                  <c:v>Series1</c:v>
                </c:pt>
              </c:strCache>
            </c:strRef>
          </c:tx>
          <c:spPr>
            <a:gradFill flip="none" rotWithShape="1">
              <a:gsLst>
                <a:gs pos="20000">
                  <a:schemeClr val="accent1">
                    <a:lumMod val="50000"/>
                  </a:schemeClr>
                </a:gs>
                <a:gs pos="92000">
                  <a:schemeClr val="accent1">
                    <a:lumMod val="60000"/>
                    <a:lumOff val="40000"/>
                  </a:schemeClr>
                </a:gs>
                <a:gs pos="73000">
                  <a:schemeClr val="accent1">
                    <a:lumMod val="75000"/>
                  </a:schemeClr>
                </a:gs>
              </a:gsLst>
              <a:lin ang="5400000" scaled="1"/>
              <a:tileRect/>
            </a:gradFill>
            <a:ln>
              <a:noFill/>
            </a:ln>
            <a:effectLst/>
          </c:spPr>
          <c:val>
            <c:numRef>
              <c:f>Sheet1!$A$2:$A$12</c:f>
              <c:numCache>
                <c:formatCode>General</c:formatCode>
                <c:ptCount val="11"/>
                <c:pt idx="0">
                  <c:v>35</c:v>
                </c:pt>
                <c:pt idx="1">
                  <c:v>31</c:v>
                </c:pt>
                <c:pt idx="2">
                  <c:v>8</c:v>
                </c:pt>
                <c:pt idx="3">
                  <c:v>22</c:v>
                </c:pt>
                <c:pt idx="4">
                  <c:v>15</c:v>
                </c:pt>
                <c:pt idx="5">
                  <c:v>33</c:v>
                </c:pt>
                <c:pt idx="6">
                  <c:v>22</c:v>
                </c:pt>
                <c:pt idx="7">
                  <c:v>16</c:v>
                </c:pt>
                <c:pt idx="8">
                  <c:v>29</c:v>
                </c:pt>
                <c:pt idx="9">
                  <c:v>12</c:v>
                </c:pt>
                <c:pt idx="10">
                  <c:v>19</c:v>
                </c:pt>
              </c:numCache>
            </c:numRef>
          </c:val>
          <c:extLst>
            <c:ext xmlns:c16="http://schemas.microsoft.com/office/drawing/2014/chart" uri="{C3380CC4-5D6E-409C-BE32-E72D297353CC}">
              <c16:uniqueId val="{00000000-C2DA-41E0-B4F2-6B1F11C75C7B}"/>
            </c:ext>
          </c:extLst>
        </c:ser>
        <c:dLbls>
          <c:showLegendKey val="0"/>
          <c:showVal val="0"/>
          <c:showCatName val="0"/>
          <c:showSerName val="0"/>
          <c:showPercent val="0"/>
          <c:showBubbleSize val="0"/>
        </c:dLbls>
        <c:axId val="67703728"/>
        <c:axId val="67705392"/>
      </c:areaChart>
      <c:catAx>
        <c:axId val="67703728"/>
        <c:scaling>
          <c:orientation val="minMax"/>
        </c:scaling>
        <c:delete val="1"/>
        <c:axPos val="b"/>
        <c:majorTickMark val="out"/>
        <c:minorTickMark val="none"/>
        <c:tickLblPos val="nextTo"/>
        <c:crossAx val="67705392"/>
        <c:crosses val="autoZero"/>
        <c:auto val="1"/>
        <c:lblAlgn val="ctr"/>
        <c:lblOffset val="100"/>
        <c:noMultiLvlLbl val="0"/>
      </c:catAx>
      <c:valAx>
        <c:axId val="67705392"/>
        <c:scaling>
          <c:orientation val="minMax"/>
        </c:scaling>
        <c:delete val="1"/>
        <c:axPos val="l"/>
        <c:numFmt formatCode="General" sourceLinked="1"/>
        <c:majorTickMark val="none"/>
        <c:minorTickMark val="none"/>
        <c:tickLblPos val="nextTo"/>
        <c:crossAx val="6770372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48547116231602"/>
          <c:y val="0.10392252266943988"/>
          <c:w val="0.54482267622381941"/>
          <c:h val="0.81271328833976952"/>
        </c:manualLayout>
      </c:layout>
      <c:doughnutChart>
        <c:varyColors val="1"/>
        <c:ser>
          <c:idx val="0"/>
          <c:order val="0"/>
          <c:tx>
            <c:strRef>
              <c:f>Sheet1!$B$1</c:f>
              <c:strCache>
                <c:ptCount val="1"/>
                <c:pt idx="0">
                  <c:v>Sales</c:v>
                </c:pt>
              </c:strCache>
            </c:strRef>
          </c:tx>
          <c:spPr>
            <a:ln>
              <a:noFill/>
            </a:ln>
          </c:spPr>
          <c:dPt>
            <c:idx val="0"/>
            <c:bubble3D val="0"/>
            <c:spPr>
              <a:solidFill>
                <a:schemeClr val="accent6">
                  <a:lumMod val="75000"/>
                  <a:alpha val="99000"/>
                </a:schemeClr>
              </a:solidFill>
              <a:ln w="19050">
                <a:noFill/>
              </a:ln>
              <a:effectLst/>
            </c:spPr>
            <c:extLst>
              <c:ext xmlns:c16="http://schemas.microsoft.com/office/drawing/2014/chart" uri="{C3380CC4-5D6E-409C-BE32-E72D297353CC}">
                <c16:uniqueId val="{00000001-50C6-49A8-82BD-61FD0359A047}"/>
              </c:ext>
            </c:extLst>
          </c:dPt>
          <c:dPt>
            <c:idx val="1"/>
            <c:bubble3D val="0"/>
            <c:spPr>
              <a:solidFill>
                <a:srgbClr val="FFFF00">
                  <a:alpha val="0"/>
                </a:srgbClr>
              </a:solidFill>
              <a:ln w="19050">
                <a:noFill/>
              </a:ln>
              <a:effectLst/>
            </c:spPr>
            <c:extLst>
              <c:ext xmlns:c16="http://schemas.microsoft.com/office/drawing/2014/chart" uri="{C3380CC4-5D6E-409C-BE32-E72D297353CC}">
                <c16:uniqueId val="{00000003-50C6-49A8-82BD-61FD0359A047}"/>
              </c:ext>
            </c:extLst>
          </c:dPt>
          <c:dPt>
            <c:idx val="2"/>
            <c:bubble3D val="0"/>
            <c:spPr>
              <a:solidFill>
                <a:schemeClr val="accent6">
                  <a:lumMod val="75000"/>
                </a:schemeClr>
              </a:solidFill>
              <a:ln w="19050">
                <a:noFill/>
              </a:ln>
              <a:effectLst/>
            </c:spPr>
            <c:extLst>
              <c:ext xmlns:c16="http://schemas.microsoft.com/office/drawing/2014/chart" uri="{C3380CC4-5D6E-409C-BE32-E72D297353CC}">
                <c16:uniqueId val="{00000005-50C6-49A8-82BD-61FD0359A047}"/>
              </c:ext>
            </c:extLst>
          </c:dPt>
          <c:dPt>
            <c:idx val="3"/>
            <c:bubble3D val="0"/>
            <c:spPr>
              <a:solidFill>
                <a:schemeClr val="accent6">
                  <a:lumMod val="75000"/>
                </a:schemeClr>
              </a:solidFill>
              <a:ln w="19050">
                <a:noFill/>
              </a:ln>
              <a:effectLst/>
            </c:spPr>
            <c:extLst>
              <c:ext xmlns:c16="http://schemas.microsoft.com/office/drawing/2014/chart" uri="{C3380CC4-5D6E-409C-BE32-E72D297353CC}">
                <c16:uniqueId val="{00000007-50C6-49A8-82BD-61FD0359A047}"/>
              </c:ext>
            </c:extLst>
          </c:dPt>
          <c:cat>
            <c:strRef>
              <c:f>Sheet1!$A$2:$A$5</c:f>
              <c:strCache>
                <c:ptCount val="3"/>
                <c:pt idx="0">
                  <c:v>1st Qtr</c:v>
                </c:pt>
                <c:pt idx="1">
                  <c:v>2nd Qtr</c:v>
                </c:pt>
                <c:pt idx="2">
                  <c:v>3</c:v>
                </c:pt>
              </c:strCache>
            </c:strRef>
          </c:cat>
          <c:val>
            <c:numRef>
              <c:f>Sheet1!$B$2:$B$5</c:f>
              <c:numCache>
                <c:formatCode>General</c:formatCode>
                <c:ptCount val="4"/>
                <c:pt idx="0">
                  <c:v>8</c:v>
                </c:pt>
                <c:pt idx="1">
                  <c:v>26</c:v>
                </c:pt>
                <c:pt idx="2">
                  <c:v>5.5</c:v>
                </c:pt>
                <c:pt idx="3">
                  <c:v>7</c:v>
                </c:pt>
              </c:numCache>
            </c:numRef>
          </c:val>
          <c:extLst>
            <c:ext xmlns:c16="http://schemas.microsoft.com/office/drawing/2014/chart" uri="{C3380CC4-5D6E-409C-BE32-E72D297353CC}">
              <c16:uniqueId val="{00000008-50C6-49A8-82BD-61FD0359A04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64320866141731"/>
          <c:y val="9.5460931627649376E-2"/>
          <c:w val="0.58271358267716533"/>
          <c:h val="0.87407032024665843"/>
        </c:manualLayout>
      </c:layout>
      <c:doughnutChart>
        <c:varyColors val="1"/>
        <c:ser>
          <c:idx val="0"/>
          <c:order val="0"/>
          <c:tx>
            <c:strRef>
              <c:f>Sheet1!$B$1</c:f>
              <c:strCache>
                <c:ptCount val="1"/>
                <c:pt idx="0">
                  <c:v>Sales</c:v>
                </c:pt>
              </c:strCache>
            </c:strRef>
          </c:tx>
          <c:spPr>
            <a:ln>
              <a:noFill/>
            </a:ln>
          </c:spPr>
          <c:dPt>
            <c:idx val="0"/>
            <c:bubble3D val="0"/>
            <c:spPr>
              <a:solidFill>
                <a:schemeClr val="accent6">
                  <a:lumMod val="75000"/>
                </a:schemeClr>
              </a:solidFill>
              <a:ln w="19050">
                <a:noFill/>
              </a:ln>
              <a:effectLst/>
            </c:spPr>
            <c:extLst>
              <c:ext xmlns:c16="http://schemas.microsoft.com/office/drawing/2014/chart" uri="{C3380CC4-5D6E-409C-BE32-E72D297353CC}">
                <c16:uniqueId val="{00000001-D6EC-4FB8-BE5A-761F4ED4B276}"/>
              </c:ext>
            </c:extLst>
          </c:dPt>
          <c:dPt>
            <c:idx val="1"/>
            <c:bubble3D val="0"/>
            <c:spPr>
              <a:solidFill>
                <a:srgbClr val="FF0000">
                  <a:alpha val="0"/>
                </a:srgbClr>
              </a:solidFill>
              <a:ln w="19050">
                <a:noFill/>
              </a:ln>
              <a:effectLst/>
            </c:spPr>
            <c:extLst>
              <c:ext xmlns:c16="http://schemas.microsoft.com/office/drawing/2014/chart" uri="{C3380CC4-5D6E-409C-BE32-E72D297353CC}">
                <c16:uniqueId val="{00000003-D6EC-4FB8-BE5A-761F4ED4B276}"/>
              </c:ext>
            </c:extLst>
          </c:dPt>
          <c:dPt>
            <c:idx val="2"/>
            <c:bubble3D val="0"/>
            <c:spPr>
              <a:solidFill>
                <a:srgbClr val="C00000"/>
              </a:solidFill>
              <a:ln w="19050">
                <a:noFill/>
              </a:ln>
              <a:effectLst/>
            </c:spPr>
            <c:extLst>
              <c:ext xmlns:c16="http://schemas.microsoft.com/office/drawing/2014/chart" uri="{C3380CC4-5D6E-409C-BE32-E72D297353CC}">
                <c16:uniqueId val="{00000005-D6EC-4FB8-BE5A-761F4ED4B276}"/>
              </c:ext>
            </c:extLst>
          </c:dPt>
          <c:dPt>
            <c:idx val="3"/>
            <c:bubble3D val="0"/>
            <c:spPr>
              <a:solidFill>
                <a:schemeClr val="accent4">
                  <a:lumMod val="75000"/>
                </a:schemeClr>
              </a:solidFill>
              <a:ln w="19050">
                <a:noFill/>
              </a:ln>
              <a:effectLst/>
            </c:spPr>
            <c:extLst>
              <c:ext xmlns:c16="http://schemas.microsoft.com/office/drawing/2014/chart" uri="{C3380CC4-5D6E-409C-BE32-E72D297353CC}">
                <c16:uniqueId val="{00000007-D6EC-4FB8-BE5A-761F4ED4B276}"/>
              </c:ext>
            </c:extLst>
          </c:dPt>
          <c:dPt>
            <c:idx val="4"/>
            <c:bubble3D val="0"/>
            <c:spPr>
              <a:solidFill>
                <a:srgbClr val="FFC000"/>
              </a:solidFill>
              <a:ln w="19050">
                <a:noFill/>
              </a:ln>
              <a:effectLst/>
            </c:spPr>
            <c:extLst>
              <c:ext xmlns:c16="http://schemas.microsoft.com/office/drawing/2014/chart" uri="{C3380CC4-5D6E-409C-BE32-E72D297353CC}">
                <c16:uniqueId val="{00000009-D6EC-4FB8-BE5A-761F4ED4B276}"/>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15</c:v>
                </c:pt>
                <c:pt idx="1">
                  <c:v>25</c:v>
                </c:pt>
                <c:pt idx="2">
                  <c:v>2</c:v>
                </c:pt>
                <c:pt idx="3">
                  <c:v>3</c:v>
                </c:pt>
                <c:pt idx="4">
                  <c:v>10</c:v>
                </c:pt>
              </c:numCache>
            </c:numRef>
          </c:val>
          <c:extLst>
            <c:ext xmlns:c16="http://schemas.microsoft.com/office/drawing/2014/chart" uri="{C3380CC4-5D6E-409C-BE32-E72D297353CC}">
              <c16:uniqueId val="{0000000A-D6EC-4FB8-BE5A-761F4ED4B27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884158814729681E-3"/>
          <c:y val="0.12732774160689614"/>
          <c:w val="0.96468111818661617"/>
          <c:h val="0.87098190742972414"/>
        </c:manualLayout>
      </c:layout>
      <c:areaChart>
        <c:grouping val="stacked"/>
        <c:varyColors val="0"/>
        <c:ser>
          <c:idx val="0"/>
          <c:order val="0"/>
          <c:tx>
            <c:strRef>
              <c:f>Sheet1!$A$1</c:f>
              <c:strCache>
                <c:ptCount val="1"/>
                <c:pt idx="0">
                  <c:v>Series1</c:v>
                </c:pt>
              </c:strCache>
            </c:strRef>
          </c:tx>
          <c:spPr>
            <a:gradFill flip="none" rotWithShape="1">
              <a:gsLst>
                <a:gs pos="20000">
                  <a:schemeClr val="accent1">
                    <a:lumMod val="50000"/>
                  </a:schemeClr>
                </a:gs>
                <a:gs pos="92000">
                  <a:schemeClr val="accent1">
                    <a:lumMod val="60000"/>
                    <a:lumOff val="40000"/>
                  </a:schemeClr>
                </a:gs>
                <a:gs pos="73000">
                  <a:schemeClr val="accent1">
                    <a:lumMod val="75000"/>
                  </a:schemeClr>
                </a:gs>
              </a:gsLst>
              <a:lin ang="5400000" scaled="1"/>
              <a:tileRect/>
            </a:gradFill>
            <a:ln>
              <a:noFill/>
            </a:ln>
            <a:effectLst/>
          </c:spPr>
          <c:val>
            <c:numRef>
              <c:f>Sheet1!$A$2:$A$24</c:f>
              <c:numCache>
                <c:formatCode>General</c:formatCode>
                <c:ptCount val="23"/>
                <c:pt idx="0">
                  <c:v>39</c:v>
                </c:pt>
                <c:pt idx="1">
                  <c:v>55</c:v>
                </c:pt>
                <c:pt idx="2">
                  <c:v>8</c:v>
                </c:pt>
                <c:pt idx="3">
                  <c:v>22</c:v>
                </c:pt>
                <c:pt idx="4">
                  <c:v>74</c:v>
                </c:pt>
                <c:pt idx="5">
                  <c:v>57</c:v>
                </c:pt>
                <c:pt idx="6">
                  <c:v>22</c:v>
                </c:pt>
                <c:pt idx="7">
                  <c:v>16</c:v>
                </c:pt>
                <c:pt idx="8">
                  <c:v>88</c:v>
                </c:pt>
                <c:pt idx="9">
                  <c:v>60</c:v>
                </c:pt>
                <c:pt idx="10">
                  <c:v>47</c:v>
                </c:pt>
                <c:pt idx="11">
                  <c:v>21</c:v>
                </c:pt>
                <c:pt idx="12">
                  <c:v>35</c:v>
                </c:pt>
                <c:pt idx="13">
                  <c:v>41</c:v>
                </c:pt>
                <c:pt idx="14">
                  <c:v>19</c:v>
                </c:pt>
                <c:pt idx="15">
                  <c:v>88</c:v>
                </c:pt>
                <c:pt idx="16">
                  <c:v>10</c:v>
                </c:pt>
                <c:pt idx="17">
                  <c:v>2</c:v>
                </c:pt>
                <c:pt idx="18">
                  <c:v>16</c:v>
                </c:pt>
                <c:pt idx="19">
                  <c:v>55</c:v>
                </c:pt>
                <c:pt idx="20">
                  <c:v>56</c:v>
                </c:pt>
                <c:pt idx="21">
                  <c:v>58</c:v>
                </c:pt>
                <c:pt idx="22">
                  <c:v>54</c:v>
                </c:pt>
              </c:numCache>
            </c:numRef>
          </c:val>
          <c:extLst>
            <c:ext xmlns:c16="http://schemas.microsoft.com/office/drawing/2014/chart" uri="{C3380CC4-5D6E-409C-BE32-E72D297353CC}">
              <c16:uniqueId val="{00000000-B8ED-4D08-86C6-620F690B7D79}"/>
            </c:ext>
          </c:extLst>
        </c:ser>
        <c:dLbls>
          <c:showLegendKey val="0"/>
          <c:showVal val="0"/>
          <c:showCatName val="0"/>
          <c:showSerName val="0"/>
          <c:showPercent val="0"/>
          <c:showBubbleSize val="0"/>
        </c:dLbls>
        <c:axId val="67703728"/>
        <c:axId val="67705392"/>
      </c:areaChart>
      <c:catAx>
        <c:axId val="67703728"/>
        <c:scaling>
          <c:orientation val="minMax"/>
        </c:scaling>
        <c:delete val="1"/>
        <c:axPos val="b"/>
        <c:majorTickMark val="out"/>
        <c:minorTickMark val="none"/>
        <c:tickLblPos val="nextTo"/>
        <c:crossAx val="67705392"/>
        <c:crosses val="autoZero"/>
        <c:auto val="1"/>
        <c:lblAlgn val="ctr"/>
        <c:lblOffset val="100"/>
        <c:noMultiLvlLbl val="0"/>
      </c:catAx>
      <c:valAx>
        <c:axId val="67705392"/>
        <c:scaling>
          <c:orientation val="minMax"/>
        </c:scaling>
        <c:delete val="1"/>
        <c:axPos val="l"/>
        <c:numFmt formatCode="General" sourceLinked="1"/>
        <c:majorTickMark val="none"/>
        <c:minorTickMark val="none"/>
        <c:tickLblPos val="nextTo"/>
        <c:crossAx val="6770372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64320866141731"/>
          <c:y val="9.5460931627649376E-2"/>
          <c:w val="0.58271358267716533"/>
          <c:h val="0.87407032024665843"/>
        </c:manualLayout>
      </c:layout>
      <c:doughnutChart>
        <c:varyColors val="1"/>
        <c:ser>
          <c:idx val="0"/>
          <c:order val="0"/>
          <c:tx>
            <c:strRef>
              <c:f>Sheet1!$B$1</c:f>
              <c:strCache>
                <c:ptCount val="1"/>
                <c:pt idx="0">
                  <c:v>Sales</c:v>
                </c:pt>
              </c:strCache>
            </c:strRef>
          </c:tx>
          <c:spPr>
            <a:ln>
              <a:noFill/>
            </a:ln>
          </c:spPr>
          <c:dPt>
            <c:idx val="0"/>
            <c:bubble3D val="0"/>
            <c:spPr>
              <a:solidFill>
                <a:schemeClr val="accent6">
                  <a:lumMod val="75000"/>
                </a:schemeClr>
              </a:solidFill>
              <a:ln w="19050">
                <a:noFill/>
              </a:ln>
              <a:effectLst/>
            </c:spPr>
            <c:extLst>
              <c:ext xmlns:c16="http://schemas.microsoft.com/office/drawing/2014/chart" uri="{C3380CC4-5D6E-409C-BE32-E72D297353CC}">
                <c16:uniqueId val="{00000001-8F98-4161-989B-775457213B7D}"/>
              </c:ext>
            </c:extLst>
          </c:dPt>
          <c:dPt>
            <c:idx val="1"/>
            <c:bubble3D val="0"/>
            <c:spPr>
              <a:solidFill>
                <a:srgbClr val="FF0000">
                  <a:alpha val="0"/>
                </a:srgbClr>
              </a:solidFill>
              <a:ln w="19050">
                <a:noFill/>
              </a:ln>
              <a:effectLst/>
            </c:spPr>
            <c:extLst>
              <c:ext xmlns:c16="http://schemas.microsoft.com/office/drawing/2014/chart" uri="{C3380CC4-5D6E-409C-BE32-E72D297353CC}">
                <c16:uniqueId val="{00000003-8F98-4161-989B-775457213B7D}"/>
              </c:ext>
            </c:extLst>
          </c:dPt>
          <c:dPt>
            <c:idx val="2"/>
            <c:bubble3D val="0"/>
            <c:spPr>
              <a:solidFill>
                <a:srgbClr val="C00000"/>
              </a:solidFill>
              <a:ln w="19050">
                <a:noFill/>
              </a:ln>
              <a:effectLst/>
            </c:spPr>
            <c:extLst>
              <c:ext xmlns:c16="http://schemas.microsoft.com/office/drawing/2014/chart" uri="{C3380CC4-5D6E-409C-BE32-E72D297353CC}">
                <c16:uniqueId val="{00000005-8F98-4161-989B-775457213B7D}"/>
              </c:ext>
            </c:extLst>
          </c:dPt>
          <c:dPt>
            <c:idx val="3"/>
            <c:bubble3D val="0"/>
            <c:spPr>
              <a:solidFill>
                <a:schemeClr val="accent4">
                  <a:lumMod val="75000"/>
                </a:schemeClr>
              </a:solidFill>
              <a:ln w="19050">
                <a:noFill/>
              </a:ln>
              <a:effectLst/>
            </c:spPr>
            <c:extLst>
              <c:ext xmlns:c16="http://schemas.microsoft.com/office/drawing/2014/chart" uri="{C3380CC4-5D6E-409C-BE32-E72D297353CC}">
                <c16:uniqueId val="{00000007-8F98-4161-989B-775457213B7D}"/>
              </c:ext>
            </c:extLst>
          </c:dPt>
          <c:dPt>
            <c:idx val="4"/>
            <c:bubble3D val="0"/>
            <c:spPr>
              <a:solidFill>
                <a:srgbClr val="FFC000"/>
              </a:solidFill>
              <a:ln w="19050">
                <a:noFill/>
              </a:ln>
              <a:effectLst/>
            </c:spPr>
            <c:extLst>
              <c:ext xmlns:c16="http://schemas.microsoft.com/office/drawing/2014/chart" uri="{C3380CC4-5D6E-409C-BE32-E72D297353CC}">
                <c16:uniqueId val="{00000009-8F98-4161-989B-775457213B7D}"/>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15</c:v>
                </c:pt>
                <c:pt idx="1">
                  <c:v>25</c:v>
                </c:pt>
                <c:pt idx="2">
                  <c:v>2</c:v>
                </c:pt>
                <c:pt idx="3">
                  <c:v>3</c:v>
                </c:pt>
                <c:pt idx="4">
                  <c:v>10</c:v>
                </c:pt>
              </c:numCache>
            </c:numRef>
          </c:val>
          <c:extLst>
            <c:ext xmlns:c16="http://schemas.microsoft.com/office/drawing/2014/chart" uri="{C3380CC4-5D6E-409C-BE32-E72D297353CC}">
              <c16:uniqueId val="{0000000A-8F98-4161-989B-775457213B7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48547116231602"/>
          <c:y val="0.10392252266943988"/>
          <c:w val="0.54482267622381941"/>
          <c:h val="0.81271328833976952"/>
        </c:manualLayout>
      </c:layout>
      <c:doughnutChart>
        <c:varyColors val="1"/>
        <c:ser>
          <c:idx val="0"/>
          <c:order val="0"/>
          <c:tx>
            <c:strRef>
              <c:f>Sheet1!$B$1</c:f>
              <c:strCache>
                <c:ptCount val="1"/>
                <c:pt idx="0">
                  <c:v>Sales</c:v>
                </c:pt>
              </c:strCache>
            </c:strRef>
          </c:tx>
          <c:spPr>
            <a:ln>
              <a:noFill/>
            </a:ln>
          </c:spPr>
          <c:dPt>
            <c:idx val="0"/>
            <c:bubble3D val="0"/>
            <c:spPr>
              <a:solidFill>
                <a:schemeClr val="bg2">
                  <a:alpha val="0"/>
                </a:schemeClr>
              </a:solidFill>
              <a:ln w="19050">
                <a:noFill/>
              </a:ln>
              <a:effectLst/>
            </c:spPr>
            <c:extLst>
              <c:ext xmlns:c16="http://schemas.microsoft.com/office/drawing/2014/chart" uri="{C3380CC4-5D6E-409C-BE32-E72D297353CC}">
                <c16:uniqueId val="{00000001-31BB-4F8A-926A-7BAF230E9A13}"/>
              </c:ext>
            </c:extLst>
          </c:dPt>
          <c:dPt>
            <c:idx val="1"/>
            <c:bubble3D val="0"/>
            <c:spPr>
              <a:solidFill>
                <a:srgbClr val="FFC000"/>
              </a:solidFill>
              <a:ln w="19050">
                <a:noFill/>
              </a:ln>
              <a:effectLst/>
            </c:spPr>
            <c:extLst>
              <c:ext xmlns:c16="http://schemas.microsoft.com/office/drawing/2014/chart" uri="{C3380CC4-5D6E-409C-BE32-E72D297353CC}">
                <c16:uniqueId val="{00000003-31BB-4F8A-926A-7BAF230E9A13}"/>
              </c:ext>
            </c:extLst>
          </c:dPt>
          <c:dPt>
            <c:idx val="2"/>
            <c:bubble3D val="0"/>
            <c:spPr>
              <a:solidFill>
                <a:schemeClr val="accent1">
                  <a:lumMod val="40000"/>
                  <a:lumOff val="60000"/>
                  <a:alpha val="0"/>
                </a:schemeClr>
              </a:solidFill>
              <a:ln w="19050">
                <a:noFill/>
              </a:ln>
              <a:effectLst/>
            </c:spPr>
            <c:extLst>
              <c:ext xmlns:c16="http://schemas.microsoft.com/office/drawing/2014/chart" uri="{C3380CC4-5D6E-409C-BE32-E72D297353CC}">
                <c16:uniqueId val="{00000005-31BB-4F8A-926A-7BAF230E9A13}"/>
              </c:ext>
            </c:extLst>
          </c:dPt>
          <c:dPt>
            <c:idx val="3"/>
            <c:bubble3D val="0"/>
            <c:spPr>
              <a:solidFill>
                <a:schemeClr val="accent4"/>
              </a:solidFill>
              <a:ln w="19050">
                <a:noFill/>
              </a:ln>
              <a:effectLst/>
            </c:spPr>
            <c:extLst>
              <c:ext xmlns:c16="http://schemas.microsoft.com/office/drawing/2014/chart" uri="{C3380CC4-5D6E-409C-BE32-E72D297353CC}">
                <c16:uniqueId val="{00000007-31BB-4F8A-926A-7BAF230E9A13}"/>
              </c:ext>
            </c:extLst>
          </c:dPt>
          <c:cat>
            <c:strRef>
              <c:f>Sheet1!$A$2:$A$5</c:f>
              <c:strCache>
                <c:ptCount val="3"/>
                <c:pt idx="0">
                  <c:v>1st Qtr</c:v>
                </c:pt>
                <c:pt idx="1">
                  <c:v>2nd Qtr</c:v>
                </c:pt>
                <c:pt idx="2">
                  <c:v>3</c:v>
                </c:pt>
              </c:strCache>
            </c:strRef>
          </c:cat>
          <c:val>
            <c:numRef>
              <c:f>Sheet1!$B$2:$B$5</c:f>
              <c:numCache>
                <c:formatCode>General</c:formatCode>
                <c:ptCount val="4"/>
                <c:pt idx="0">
                  <c:v>8.75</c:v>
                </c:pt>
                <c:pt idx="1">
                  <c:v>2.2000000000000002</c:v>
                </c:pt>
                <c:pt idx="2">
                  <c:v>1</c:v>
                </c:pt>
              </c:numCache>
            </c:numRef>
          </c:val>
          <c:extLst>
            <c:ext xmlns:c16="http://schemas.microsoft.com/office/drawing/2014/chart" uri="{C3380CC4-5D6E-409C-BE32-E72D297353CC}">
              <c16:uniqueId val="{00000008-31BB-4F8A-926A-7BAF230E9A1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884158814729681E-3"/>
          <c:y val="0.12732774160689614"/>
          <c:w val="0.96468111818661617"/>
          <c:h val="0.87098190742972414"/>
        </c:manualLayout>
      </c:layout>
      <c:areaChart>
        <c:grouping val="stacked"/>
        <c:varyColors val="0"/>
        <c:ser>
          <c:idx val="0"/>
          <c:order val="0"/>
          <c:tx>
            <c:strRef>
              <c:f>Sheet1!$A$1</c:f>
              <c:strCache>
                <c:ptCount val="1"/>
                <c:pt idx="0">
                  <c:v>Series1</c:v>
                </c:pt>
              </c:strCache>
            </c:strRef>
          </c:tx>
          <c:spPr>
            <a:gradFill flip="none" rotWithShape="1">
              <a:gsLst>
                <a:gs pos="20000">
                  <a:schemeClr val="tx2">
                    <a:lumMod val="50000"/>
                  </a:schemeClr>
                </a:gs>
                <a:gs pos="92000">
                  <a:schemeClr val="accent1">
                    <a:lumMod val="60000"/>
                    <a:lumOff val="40000"/>
                  </a:schemeClr>
                </a:gs>
                <a:gs pos="73000">
                  <a:schemeClr val="accent1">
                    <a:lumMod val="75000"/>
                  </a:schemeClr>
                </a:gs>
              </a:gsLst>
              <a:lin ang="5400000" scaled="1"/>
              <a:tileRect/>
            </a:gradFill>
            <a:ln>
              <a:noFill/>
            </a:ln>
            <a:effectLst/>
          </c:spPr>
          <c:val>
            <c:numRef>
              <c:f>Sheet1!$A$2:$A$77</c:f>
              <c:numCache>
                <c:formatCode>General</c:formatCode>
                <c:ptCount val="76"/>
                <c:pt idx="0">
                  <c:v>1</c:v>
                </c:pt>
                <c:pt idx="1">
                  <c:v>3</c:v>
                </c:pt>
                <c:pt idx="2">
                  <c:v>4</c:v>
                </c:pt>
                <c:pt idx="3">
                  <c:v>7</c:v>
                </c:pt>
                <c:pt idx="4">
                  <c:v>5</c:v>
                </c:pt>
                <c:pt idx="5">
                  <c:v>7</c:v>
                </c:pt>
                <c:pt idx="6">
                  <c:v>6</c:v>
                </c:pt>
                <c:pt idx="7">
                  <c:v>1</c:v>
                </c:pt>
                <c:pt idx="8">
                  <c:v>2</c:v>
                </c:pt>
                <c:pt idx="9">
                  <c:v>3</c:v>
                </c:pt>
                <c:pt idx="10">
                  <c:v>4</c:v>
                </c:pt>
                <c:pt idx="11">
                  <c:v>9</c:v>
                </c:pt>
                <c:pt idx="12">
                  <c:v>6</c:v>
                </c:pt>
                <c:pt idx="13">
                  <c:v>4</c:v>
                </c:pt>
                <c:pt idx="14">
                  <c:v>7</c:v>
                </c:pt>
                <c:pt idx="15">
                  <c:v>8</c:v>
                </c:pt>
                <c:pt idx="16">
                  <c:v>8</c:v>
                </c:pt>
                <c:pt idx="17">
                  <c:v>4</c:v>
                </c:pt>
                <c:pt idx="18">
                  <c:v>8</c:v>
                </c:pt>
                <c:pt idx="19">
                  <c:v>3</c:v>
                </c:pt>
                <c:pt idx="20">
                  <c:v>6</c:v>
                </c:pt>
                <c:pt idx="21">
                  <c:v>4</c:v>
                </c:pt>
                <c:pt idx="22">
                  <c:v>5</c:v>
                </c:pt>
                <c:pt idx="23">
                  <c:v>7</c:v>
                </c:pt>
                <c:pt idx="24">
                  <c:v>11</c:v>
                </c:pt>
                <c:pt idx="25">
                  <c:v>8</c:v>
                </c:pt>
                <c:pt idx="26">
                  <c:v>2</c:v>
                </c:pt>
                <c:pt idx="27">
                  <c:v>5</c:v>
                </c:pt>
                <c:pt idx="28">
                  <c:v>12</c:v>
                </c:pt>
                <c:pt idx="29">
                  <c:v>6</c:v>
                </c:pt>
                <c:pt idx="30">
                  <c:v>12</c:v>
                </c:pt>
                <c:pt idx="31">
                  <c:v>3</c:v>
                </c:pt>
                <c:pt idx="32">
                  <c:v>6</c:v>
                </c:pt>
                <c:pt idx="33">
                  <c:v>8</c:v>
                </c:pt>
                <c:pt idx="34">
                  <c:v>7</c:v>
                </c:pt>
                <c:pt idx="35">
                  <c:v>9</c:v>
                </c:pt>
                <c:pt idx="36">
                  <c:v>5</c:v>
                </c:pt>
                <c:pt idx="37">
                  <c:v>4</c:v>
                </c:pt>
                <c:pt idx="38">
                  <c:v>7</c:v>
                </c:pt>
                <c:pt idx="39">
                  <c:v>3</c:v>
                </c:pt>
                <c:pt idx="40">
                  <c:v>7</c:v>
                </c:pt>
                <c:pt idx="41">
                  <c:v>2</c:v>
                </c:pt>
                <c:pt idx="42">
                  <c:v>3</c:v>
                </c:pt>
                <c:pt idx="43">
                  <c:v>6</c:v>
                </c:pt>
                <c:pt idx="44">
                  <c:v>5</c:v>
                </c:pt>
                <c:pt idx="45">
                  <c:v>2</c:v>
                </c:pt>
                <c:pt idx="46">
                  <c:v>6</c:v>
                </c:pt>
                <c:pt idx="47">
                  <c:v>4</c:v>
                </c:pt>
                <c:pt idx="48">
                  <c:v>2</c:v>
                </c:pt>
                <c:pt idx="49">
                  <c:v>8</c:v>
                </c:pt>
                <c:pt idx="50">
                  <c:v>4</c:v>
                </c:pt>
                <c:pt idx="51">
                  <c:v>6</c:v>
                </c:pt>
                <c:pt idx="52">
                  <c:v>5</c:v>
                </c:pt>
                <c:pt idx="53">
                  <c:v>2</c:v>
                </c:pt>
                <c:pt idx="54">
                  <c:v>9</c:v>
                </c:pt>
                <c:pt idx="55">
                  <c:v>8</c:v>
                </c:pt>
                <c:pt idx="56">
                  <c:v>4</c:v>
                </c:pt>
                <c:pt idx="57">
                  <c:v>6</c:v>
                </c:pt>
                <c:pt idx="58">
                  <c:v>7</c:v>
                </c:pt>
                <c:pt idx="59">
                  <c:v>6</c:v>
                </c:pt>
                <c:pt idx="60">
                  <c:v>4</c:v>
                </c:pt>
                <c:pt idx="61">
                  <c:v>5</c:v>
                </c:pt>
                <c:pt idx="62">
                  <c:v>2</c:v>
                </c:pt>
                <c:pt idx="63">
                  <c:v>8</c:v>
                </c:pt>
                <c:pt idx="64">
                  <c:v>4</c:v>
                </c:pt>
                <c:pt idx="65">
                  <c:v>4</c:v>
                </c:pt>
                <c:pt idx="66">
                  <c:v>7</c:v>
                </c:pt>
                <c:pt idx="67">
                  <c:v>4</c:v>
                </c:pt>
                <c:pt idx="68">
                  <c:v>1</c:v>
                </c:pt>
                <c:pt idx="69">
                  <c:v>9</c:v>
                </c:pt>
                <c:pt idx="70">
                  <c:v>5</c:v>
                </c:pt>
                <c:pt idx="71">
                  <c:v>7</c:v>
                </c:pt>
                <c:pt idx="72">
                  <c:v>2</c:v>
                </c:pt>
                <c:pt idx="73">
                  <c:v>8</c:v>
                </c:pt>
                <c:pt idx="74">
                  <c:v>4</c:v>
                </c:pt>
                <c:pt idx="75">
                  <c:v>3</c:v>
                </c:pt>
              </c:numCache>
            </c:numRef>
          </c:val>
          <c:extLst>
            <c:ext xmlns:c16="http://schemas.microsoft.com/office/drawing/2014/chart" uri="{C3380CC4-5D6E-409C-BE32-E72D297353CC}">
              <c16:uniqueId val="{00000000-A465-4BA2-B0A3-9DB33DD8B010}"/>
            </c:ext>
          </c:extLst>
        </c:ser>
        <c:dLbls>
          <c:showLegendKey val="0"/>
          <c:showVal val="0"/>
          <c:showCatName val="0"/>
          <c:showSerName val="0"/>
          <c:showPercent val="0"/>
          <c:showBubbleSize val="0"/>
        </c:dLbls>
        <c:axId val="67703728"/>
        <c:axId val="67705392"/>
      </c:areaChart>
      <c:catAx>
        <c:axId val="67703728"/>
        <c:scaling>
          <c:orientation val="minMax"/>
        </c:scaling>
        <c:delete val="1"/>
        <c:axPos val="b"/>
        <c:majorTickMark val="out"/>
        <c:minorTickMark val="none"/>
        <c:tickLblPos val="nextTo"/>
        <c:crossAx val="67705392"/>
        <c:crosses val="autoZero"/>
        <c:auto val="1"/>
        <c:lblAlgn val="ctr"/>
        <c:lblOffset val="100"/>
        <c:noMultiLvlLbl val="0"/>
      </c:catAx>
      <c:valAx>
        <c:axId val="67705392"/>
        <c:scaling>
          <c:orientation val="minMax"/>
        </c:scaling>
        <c:delete val="1"/>
        <c:axPos val="l"/>
        <c:numFmt formatCode="General" sourceLinked="1"/>
        <c:majorTickMark val="none"/>
        <c:minorTickMark val="none"/>
        <c:tickLblPos val="nextTo"/>
        <c:crossAx val="6770372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0050F-20BB-4BA6-99AB-6CA7AB430290}" type="datetimeFigureOut">
              <a:rPr lang="en-AE" smtClean="0"/>
              <a:t>09/28/2022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A7908-D9B6-4077-AEF5-8B7FF3788A14}" type="slidenum">
              <a:rPr lang="en-AE" smtClean="0"/>
              <a:t>‹#›</a:t>
            </a:fld>
            <a:endParaRPr lang="en-AE"/>
          </a:p>
        </p:txBody>
      </p:sp>
    </p:spTree>
    <p:extLst>
      <p:ext uri="{BB962C8B-B14F-4D97-AF65-F5344CB8AC3E}">
        <p14:creationId xmlns:p14="http://schemas.microsoft.com/office/powerpoint/2010/main" val="166228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A1C33"/>
                </a:solidFill>
                <a:effectLst/>
                <a:latin typeface="inherit"/>
              </a:rPr>
              <a:t>The agile values are </a:t>
            </a:r>
            <a:r>
              <a:rPr lang="en-GB" b="0" i="1" dirty="0">
                <a:solidFill>
                  <a:srgbClr val="0A1C33"/>
                </a:solidFill>
                <a:effectLst/>
                <a:latin typeface="inherit"/>
              </a:rPr>
              <a:t>not</a:t>
            </a:r>
            <a:r>
              <a:rPr lang="en-GB" b="0" i="0" dirty="0">
                <a:solidFill>
                  <a:srgbClr val="0A1C33"/>
                </a:solidFill>
                <a:effectLst/>
                <a:latin typeface="inherit"/>
              </a:rPr>
              <a:t> </a:t>
            </a:r>
            <a:r>
              <a:rPr lang="en-GB" b="0" i="1" dirty="0">
                <a:solidFill>
                  <a:srgbClr val="0A1C33"/>
                </a:solidFill>
                <a:effectLst/>
                <a:latin typeface="inherit"/>
              </a:rPr>
              <a:t>rules</a:t>
            </a:r>
            <a:r>
              <a:rPr lang="en-GB" b="0" i="0" dirty="0">
                <a:solidFill>
                  <a:srgbClr val="0A1C33"/>
                </a:solidFill>
                <a:effectLst/>
                <a:latin typeface="inherit"/>
              </a:rPr>
              <a:t>. </a:t>
            </a:r>
          </a:p>
          <a:p>
            <a:pPr algn="l"/>
            <a:endParaRPr lang="en-GB" b="0" i="0" dirty="0">
              <a:solidFill>
                <a:srgbClr val="0A1C33"/>
              </a:solidFill>
              <a:effectLst/>
              <a:latin typeface="Inter"/>
            </a:endParaRPr>
          </a:p>
          <a:p>
            <a:pPr algn="l"/>
            <a:r>
              <a:rPr lang="en-GB" b="0" i="0" dirty="0">
                <a:solidFill>
                  <a:srgbClr val="0A1C33"/>
                </a:solidFill>
                <a:effectLst/>
                <a:latin typeface="inherit"/>
              </a:rPr>
              <a:t>What they are is a way of thinking, a set of values and beliefs that help encourage creativity, make product and software development more effective and reactive, and allow teams to respond faster and more directly to what their customers actually need and want.</a:t>
            </a:r>
            <a:endParaRPr lang="en-GB" b="0" i="0" dirty="0">
              <a:solidFill>
                <a:srgbClr val="0A1C33"/>
              </a:solidFill>
              <a:effectLst/>
              <a:latin typeface="Inter"/>
            </a:endParaRPr>
          </a:p>
          <a:p>
            <a:endParaRPr lang="en-AE" dirty="0"/>
          </a:p>
        </p:txBody>
      </p:sp>
      <p:sp>
        <p:nvSpPr>
          <p:cNvPr id="4" name="Slide Number Placeholder 3"/>
          <p:cNvSpPr>
            <a:spLocks noGrp="1"/>
          </p:cNvSpPr>
          <p:nvPr>
            <p:ph type="sldNum" sz="quarter" idx="5"/>
          </p:nvPr>
        </p:nvSpPr>
        <p:spPr/>
        <p:txBody>
          <a:bodyPr/>
          <a:lstStyle/>
          <a:p>
            <a:fld id="{060AAB1D-BE2A-4141-8C88-20DC3C60802A}" type="slidenum">
              <a:rPr lang="en-AE" smtClean="0"/>
              <a:t>3</a:t>
            </a:fld>
            <a:endParaRPr lang="en-AE"/>
          </a:p>
        </p:txBody>
      </p:sp>
    </p:spTree>
    <p:extLst>
      <p:ext uri="{BB962C8B-B14F-4D97-AF65-F5344CB8AC3E}">
        <p14:creationId xmlns:p14="http://schemas.microsoft.com/office/powerpoint/2010/main" val="2080652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A1C33"/>
                </a:solidFill>
                <a:effectLst/>
                <a:latin typeface="inherit"/>
              </a:rPr>
              <a:t>The agile values are </a:t>
            </a:r>
            <a:r>
              <a:rPr lang="en-GB" b="0" i="1" dirty="0">
                <a:solidFill>
                  <a:srgbClr val="0A1C33"/>
                </a:solidFill>
                <a:effectLst/>
                <a:latin typeface="inherit"/>
              </a:rPr>
              <a:t>not</a:t>
            </a:r>
            <a:r>
              <a:rPr lang="en-GB" b="0" i="0" dirty="0">
                <a:solidFill>
                  <a:srgbClr val="0A1C33"/>
                </a:solidFill>
                <a:effectLst/>
                <a:latin typeface="inherit"/>
              </a:rPr>
              <a:t> </a:t>
            </a:r>
            <a:r>
              <a:rPr lang="en-GB" b="0" i="1" dirty="0">
                <a:solidFill>
                  <a:srgbClr val="0A1C33"/>
                </a:solidFill>
                <a:effectLst/>
                <a:latin typeface="inherit"/>
              </a:rPr>
              <a:t>rules</a:t>
            </a:r>
            <a:r>
              <a:rPr lang="en-GB" b="0" i="0" dirty="0">
                <a:solidFill>
                  <a:srgbClr val="0A1C33"/>
                </a:solidFill>
                <a:effectLst/>
                <a:latin typeface="inherit"/>
              </a:rPr>
              <a:t>. </a:t>
            </a:r>
          </a:p>
          <a:p>
            <a:pPr algn="l"/>
            <a:endParaRPr lang="en-GB" b="0" i="0" dirty="0">
              <a:solidFill>
                <a:srgbClr val="0A1C33"/>
              </a:solidFill>
              <a:effectLst/>
              <a:latin typeface="Inter"/>
            </a:endParaRPr>
          </a:p>
          <a:p>
            <a:pPr algn="l"/>
            <a:r>
              <a:rPr lang="en-GB" b="0" i="0" dirty="0">
                <a:solidFill>
                  <a:srgbClr val="0A1C33"/>
                </a:solidFill>
                <a:effectLst/>
                <a:latin typeface="inherit"/>
              </a:rPr>
              <a:t>What they are is a way of thinking, a set of values and beliefs that help encourage creativity, make product and software development more effective and reactive, and allow teams to respond faster and more directly to what their customers actually need and want.</a:t>
            </a:r>
            <a:endParaRPr lang="en-GB" b="0" i="0" dirty="0">
              <a:solidFill>
                <a:srgbClr val="0A1C33"/>
              </a:solidFill>
              <a:effectLst/>
              <a:latin typeface="Inter"/>
            </a:endParaRPr>
          </a:p>
          <a:p>
            <a:endParaRPr lang="en-AE" dirty="0"/>
          </a:p>
        </p:txBody>
      </p:sp>
      <p:sp>
        <p:nvSpPr>
          <p:cNvPr id="4" name="Slide Number Placeholder 3"/>
          <p:cNvSpPr>
            <a:spLocks noGrp="1"/>
          </p:cNvSpPr>
          <p:nvPr>
            <p:ph type="sldNum" sz="quarter" idx="5"/>
          </p:nvPr>
        </p:nvSpPr>
        <p:spPr/>
        <p:txBody>
          <a:bodyPr/>
          <a:lstStyle/>
          <a:p>
            <a:fld id="{060AAB1D-BE2A-4141-8C88-20DC3C60802A}" type="slidenum">
              <a:rPr lang="en-AE" smtClean="0"/>
              <a:t>4</a:t>
            </a:fld>
            <a:endParaRPr lang="en-AE"/>
          </a:p>
        </p:txBody>
      </p:sp>
    </p:spTree>
    <p:extLst>
      <p:ext uri="{BB962C8B-B14F-4D97-AF65-F5344CB8AC3E}">
        <p14:creationId xmlns:p14="http://schemas.microsoft.com/office/powerpoint/2010/main" val="260773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A1C33"/>
                </a:solidFill>
                <a:effectLst/>
                <a:latin typeface="inherit"/>
              </a:rPr>
              <a:t>The agile values are </a:t>
            </a:r>
            <a:r>
              <a:rPr lang="en-GB" b="0" i="1" dirty="0">
                <a:solidFill>
                  <a:srgbClr val="0A1C33"/>
                </a:solidFill>
                <a:effectLst/>
                <a:latin typeface="inherit"/>
              </a:rPr>
              <a:t>not</a:t>
            </a:r>
            <a:r>
              <a:rPr lang="en-GB" b="0" i="0" dirty="0">
                <a:solidFill>
                  <a:srgbClr val="0A1C33"/>
                </a:solidFill>
                <a:effectLst/>
                <a:latin typeface="inherit"/>
              </a:rPr>
              <a:t> </a:t>
            </a:r>
            <a:r>
              <a:rPr lang="en-GB" b="0" i="1" dirty="0">
                <a:solidFill>
                  <a:srgbClr val="0A1C33"/>
                </a:solidFill>
                <a:effectLst/>
                <a:latin typeface="inherit"/>
              </a:rPr>
              <a:t>rules</a:t>
            </a:r>
            <a:r>
              <a:rPr lang="en-GB" b="0" i="0" dirty="0">
                <a:solidFill>
                  <a:srgbClr val="0A1C33"/>
                </a:solidFill>
                <a:effectLst/>
                <a:latin typeface="inherit"/>
              </a:rPr>
              <a:t>. </a:t>
            </a:r>
          </a:p>
          <a:p>
            <a:pPr algn="l"/>
            <a:endParaRPr lang="en-GB" b="0" i="0" dirty="0">
              <a:solidFill>
                <a:srgbClr val="0A1C33"/>
              </a:solidFill>
              <a:effectLst/>
              <a:latin typeface="Inter"/>
            </a:endParaRPr>
          </a:p>
          <a:p>
            <a:pPr algn="l"/>
            <a:r>
              <a:rPr lang="en-GB" b="0" i="0" dirty="0">
                <a:solidFill>
                  <a:srgbClr val="0A1C33"/>
                </a:solidFill>
                <a:effectLst/>
                <a:latin typeface="inherit"/>
              </a:rPr>
              <a:t>What they are is a way of thinking, a set of values and beliefs that help encourage creativity, make product and software development more effective and reactive, and allow teams to respond faster and more directly to what their customers actually need and want.</a:t>
            </a:r>
            <a:endParaRPr lang="en-GB" b="0" i="0" dirty="0">
              <a:solidFill>
                <a:srgbClr val="0A1C33"/>
              </a:solidFill>
              <a:effectLst/>
              <a:latin typeface="Inter"/>
            </a:endParaRPr>
          </a:p>
          <a:p>
            <a:endParaRPr lang="en-AE" dirty="0"/>
          </a:p>
        </p:txBody>
      </p:sp>
      <p:sp>
        <p:nvSpPr>
          <p:cNvPr id="4" name="Slide Number Placeholder 3"/>
          <p:cNvSpPr>
            <a:spLocks noGrp="1"/>
          </p:cNvSpPr>
          <p:nvPr>
            <p:ph type="sldNum" sz="quarter" idx="5"/>
          </p:nvPr>
        </p:nvSpPr>
        <p:spPr/>
        <p:txBody>
          <a:bodyPr/>
          <a:lstStyle/>
          <a:p>
            <a:fld id="{060AAB1D-BE2A-4141-8C88-20DC3C60802A}" type="slidenum">
              <a:rPr lang="en-AE" smtClean="0"/>
              <a:t>6</a:t>
            </a:fld>
            <a:endParaRPr lang="en-AE"/>
          </a:p>
        </p:txBody>
      </p:sp>
    </p:spTree>
    <p:extLst>
      <p:ext uri="{BB962C8B-B14F-4D97-AF65-F5344CB8AC3E}">
        <p14:creationId xmlns:p14="http://schemas.microsoft.com/office/powerpoint/2010/main" val="339540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A1C33"/>
                </a:solidFill>
                <a:effectLst/>
                <a:latin typeface="inherit"/>
              </a:rPr>
              <a:t>The agile values are </a:t>
            </a:r>
            <a:r>
              <a:rPr lang="en-GB" b="0" i="1" dirty="0">
                <a:solidFill>
                  <a:srgbClr val="0A1C33"/>
                </a:solidFill>
                <a:effectLst/>
                <a:latin typeface="inherit"/>
              </a:rPr>
              <a:t>not</a:t>
            </a:r>
            <a:r>
              <a:rPr lang="en-GB" b="0" i="0" dirty="0">
                <a:solidFill>
                  <a:srgbClr val="0A1C33"/>
                </a:solidFill>
                <a:effectLst/>
                <a:latin typeface="inherit"/>
              </a:rPr>
              <a:t> </a:t>
            </a:r>
            <a:r>
              <a:rPr lang="en-GB" b="0" i="1" dirty="0">
                <a:solidFill>
                  <a:srgbClr val="0A1C33"/>
                </a:solidFill>
                <a:effectLst/>
                <a:latin typeface="inherit"/>
              </a:rPr>
              <a:t>rules</a:t>
            </a:r>
            <a:r>
              <a:rPr lang="en-GB" b="0" i="0" dirty="0">
                <a:solidFill>
                  <a:srgbClr val="0A1C33"/>
                </a:solidFill>
                <a:effectLst/>
                <a:latin typeface="inherit"/>
              </a:rPr>
              <a:t>. </a:t>
            </a:r>
          </a:p>
          <a:p>
            <a:pPr algn="l"/>
            <a:endParaRPr lang="en-GB" b="0" i="0" dirty="0">
              <a:solidFill>
                <a:srgbClr val="0A1C33"/>
              </a:solidFill>
              <a:effectLst/>
              <a:latin typeface="Inter"/>
            </a:endParaRPr>
          </a:p>
          <a:p>
            <a:pPr algn="l"/>
            <a:r>
              <a:rPr lang="en-GB" b="0" i="0" dirty="0">
                <a:solidFill>
                  <a:srgbClr val="0A1C33"/>
                </a:solidFill>
                <a:effectLst/>
                <a:latin typeface="inherit"/>
              </a:rPr>
              <a:t>What they are is a way of thinking, a set of values and beliefs that help encourage creativity, make product and software development more effective and reactive, and allow teams to respond faster and more directly to what their customers actually need and want.</a:t>
            </a:r>
            <a:endParaRPr lang="en-GB" b="0" i="0" dirty="0">
              <a:solidFill>
                <a:srgbClr val="0A1C33"/>
              </a:solidFill>
              <a:effectLst/>
              <a:latin typeface="Inter"/>
            </a:endParaRPr>
          </a:p>
          <a:p>
            <a:endParaRPr lang="en-AE" dirty="0"/>
          </a:p>
        </p:txBody>
      </p:sp>
      <p:sp>
        <p:nvSpPr>
          <p:cNvPr id="4" name="Slide Number Placeholder 3"/>
          <p:cNvSpPr>
            <a:spLocks noGrp="1"/>
          </p:cNvSpPr>
          <p:nvPr>
            <p:ph type="sldNum" sz="quarter" idx="5"/>
          </p:nvPr>
        </p:nvSpPr>
        <p:spPr/>
        <p:txBody>
          <a:bodyPr/>
          <a:lstStyle/>
          <a:p>
            <a:fld id="{060AAB1D-BE2A-4141-8C88-20DC3C60802A}" type="slidenum">
              <a:rPr lang="en-AE" smtClean="0"/>
              <a:t>7</a:t>
            </a:fld>
            <a:endParaRPr lang="en-AE"/>
          </a:p>
        </p:txBody>
      </p:sp>
    </p:spTree>
    <p:extLst>
      <p:ext uri="{BB962C8B-B14F-4D97-AF65-F5344CB8AC3E}">
        <p14:creationId xmlns:p14="http://schemas.microsoft.com/office/powerpoint/2010/main" val="339619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A1C33"/>
                </a:solidFill>
                <a:effectLst/>
                <a:latin typeface="inherit"/>
              </a:rPr>
              <a:t>The agile values are </a:t>
            </a:r>
            <a:r>
              <a:rPr lang="en-GB" b="0" i="1" dirty="0">
                <a:solidFill>
                  <a:srgbClr val="0A1C33"/>
                </a:solidFill>
                <a:effectLst/>
                <a:latin typeface="inherit"/>
              </a:rPr>
              <a:t>not</a:t>
            </a:r>
            <a:r>
              <a:rPr lang="en-GB" b="0" i="0" dirty="0">
                <a:solidFill>
                  <a:srgbClr val="0A1C33"/>
                </a:solidFill>
                <a:effectLst/>
                <a:latin typeface="inherit"/>
              </a:rPr>
              <a:t> </a:t>
            </a:r>
            <a:r>
              <a:rPr lang="en-GB" b="0" i="1" dirty="0">
                <a:solidFill>
                  <a:srgbClr val="0A1C33"/>
                </a:solidFill>
                <a:effectLst/>
                <a:latin typeface="inherit"/>
              </a:rPr>
              <a:t>rules</a:t>
            </a:r>
            <a:r>
              <a:rPr lang="en-GB" b="0" i="0" dirty="0">
                <a:solidFill>
                  <a:srgbClr val="0A1C33"/>
                </a:solidFill>
                <a:effectLst/>
                <a:latin typeface="inherit"/>
              </a:rPr>
              <a:t>. </a:t>
            </a:r>
          </a:p>
          <a:p>
            <a:pPr algn="l"/>
            <a:endParaRPr lang="en-GB" b="0" i="0" dirty="0">
              <a:solidFill>
                <a:srgbClr val="0A1C33"/>
              </a:solidFill>
              <a:effectLst/>
              <a:latin typeface="Inter"/>
            </a:endParaRPr>
          </a:p>
          <a:p>
            <a:pPr algn="l"/>
            <a:r>
              <a:rPr lang="en-GB" b="0" i="0" dirty="0">
                <a:solidFill>
                  <a:srgbClr val="0A1C33"/>
                </a:solidFill>
                <a:effectLst/>
                <a:latin typeface="inherit"/>
              </a:rPr>
              <a:t>What they are is a way of thinking, a set of values and beliefs that help encourage creativity, make product and software development more effective and reactive, and allow teams to respond faster and more directly to what their customers actually need and want.</a:t>
            </a:r>
            <a:endParaRPr lang="en-GB" b="0" i="0" dirty="0">
              <a:solidFill>
                <a:srgbClr val="0A1C33"/>
              </a:solidFill>
              <a:effectLst/>
              <a:latin typeface="Inter"/>
            </a:endParaRPr>
          </a:p>
          <a:p>
            <a:endParaRPr lang="en-AE" dirty="0"/>
          </a:p>
        </p:txBody>
      </p:sp>
      <p:sp>
        <p:nvSpPr>
          <p:cNvPr id="4" name="Slide Number Placeholder 3"/>
          <p:cNvSpPr>
            <a:spLocks noGrp="1"/>
          </p:cNvSpPr>
          <p:nvPr>
            <p:ph type="sldNum" sz="quarter" idx="5"/>
          </p:nvPr>
        </p:nvSpPr>
        <p:spPr/>
        <p:txBody>
          <a:bodyPr/>
          <a:lstStyle/>
          <a:p>
            <a:fld id="{060AAB1D-BE2A-4141-8C88-20DC3C60802A}" type="slidenum">
              <a:rPr lang="en-AE" smtClean="0"/>
              <a:t>8</a:t>
            </a:fld>
            <a:endParaRPr lang="en-AE"/>
          </a:p>
        </p:txBody>
      </p:sp>
    </p:spTree>
    <p:extLst>
      <p:ext uri="{BB962C8B-B14F-4D97-AF65-F5344CB8AC3E}">
        <p14:creationId xmlns:p14="http://schemas.microsoft.com/office/powerpoint/2010/main" val="466046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A1C33"/>
                </a:solidFill>
                <a:effectLst/>
                <a:latin typeface="inherit"/>
              </a:rPr>
              <a:t>The agile values are </a:t>
            </a:r>
            <a:r>
              <a:rPr lang="en-GB" b="0" i="1" dirty="0">
                <a:solidFill>
                  <a:srgbClr val="0A1C33"/>
                </a:solidFill>
                <a:effectLst/>
                <a:latin typeface="inherit"/>
              </a:rPr>
              <a:t>not</a:t>
            </a:r>
            <a:r>
              <a:rPr lang="en-GB" b="0" i="0" dirty="0">
                <a:solidFill>
                  <a:srgbClr val="0A1C33"/>
                </a:solidFill>
                <a:effectLst/>
                <a:latin typeface="inherit"/>
              </a:rPr>
              <a:t> </a:t>
            </a:r>
            <a:r>
              <a:rPr lang="en-GB" b="0" i="1" dirty="0">
                <a:solidFill>
                  <a:srgbClr val="0A1C33"/>
                </a:solidFill>
                <a:effectLst/>
                <a:latin typeface="inherit"/>
              </a:rPr>
              <a:t>rules</a:t>
            </a:r>
            <a:r>
              <a:rPr lang="en-GB" b="0" i="0" dirty="0">
                <a:solidFill>
                  <a:srgbClr val="0A1C33"/>
                </a:solidFill>
                <a:effectLst/>
                <a:latin typeface="inherit"/>
              </a:rPr>
              <a:t>. </a:t>
            </a:r>
          </a:p>
          <a:p>
            <a:pPr algn="l"/>
            <a:endParaRPr lang="en-GB" b="0" i="0" dirty="0">
              <a:solidFill>
                <a:srgbClr val="0A1C33"/>
              </a:solidFill>
              <a:effectLst/>
              <a:latin typeface="Inter"/>
            </a:endParaRPr>
          </a:p>
          <a:p>
            <a:pPr algn="l"/>
            <a:r>
              <a:rPr lang="en-GB" b="0" i="0" dirty="0">
                <a:solidFill>
                  <a:srgbClr val="0A1C33"/>
                </a:solidFill>
                <a:effectLst/>
                <a:latin typeface="inherit"/>
              </a:rPr>
              <a:t>What they are is a way of thinking, a set of values and beliefs that help encourage creativity, make product and software development more effective and reactive, and allow teams to respond faster and more directly to what their customers actually need and want.</a:t>
            </a:r>
            <a:endParaRPr lang="en-GB" b="0" i="0" dirty="0">
              <a:solidFill>
                <a:srgbClr val="0A1C33"/>
              </a:solidFill>
              <a:effectLst/>
              <a:latin typeface="Inter"/>
            </a:endParaRPr>
          </a:p>
          <a:p>
            <a:endParaRPr lang="en-AE" dirty="0"/>
          </a:p>
        </p:txBody>
      </p:sp>
      <p:sp>
        <p:nvSpPr>
          <p:cNvPr id="4" name="Slide Number Placeholder 3"/>
          <p:cNvSpPr>
            <a:spLocks noGrp="1"/>
          </p:cNvSpPr>
          <p:nvPr>
            <p:ph type="sldNum" sz="quarter" idx="5"/>
          </p:nvPr>
        </p:nvSpPr>
        <p:spPr/>
        <p:txBody>
          <a:bodyPr/>
          <a:lstStyle/>
          <a:p>
            <a:fld id="{060AAB1D-BE2A-4141-8C88-20DC3C60802A}" type="slidenum">
              <a:rPr lang="en-AE" smtClean="0"/>
              <a:t>9</a:t>
            </a:fld>
            <a:endParaRPr lang="en-AE"/>
          </a:p>
        </p:txBody>
      </p:sp>
    </p:spTree>
    <p:extLst>
      <p:ext uri="{BB962C8B-B14F-4D97-AF65-F5344CB8AC3E}">
        <p14:creationId xmlns:p14="http://schemas.microsoft.com/office/powerpoint/2010/main" val="120749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A1C33"/>
                </a:solidFill>
                <a:effectLst/>
                <a:latin typeface="inherit"/>
              </a:rPr>
              <a:t>The agile values are </a:t>
            </a:r>
            <a:r>
              <a:rPr lang="en-GB" b="0" i="1" dirty="0">
                <a:solidFill>
                  <a:srgbClr val="0A1C33"/>
                </a:solidFill>
                <a:effectLst/>
                <a:latin typeface="inherit"/>
              </a:rPr>
              <a:t>not</a:t>
            </a:r>
            <a:r>
              <a:rPr lang="en-GB" b="0" i="0" dirty="0">
                <a:solidFill>
                  <a:srgbClr val="0A1C33"/>
                </a:solidFill>
                <a:effectLst/>
                <a:latin typeface="inherit"/>
              </a:rPr>
              <a:t> </a:t>
            </a:r>
            <a:r>
              <a:rPr lang="en-GB" b="0" i="1" dirty="0">
                <a:solidFill>
                  <a:srgbClr val="0A1C33"/>
                </a:solidFill>
                <a:effectLst/>
                <a:latin typeface="inherit"/>
              </a:rPr>
              <a:t>rules</a:t>
            </a:r>
            <a:r>
              <a:rPr lang="en-GB" b="0" i="0" dirty="0">
                <a:solidFill>
                  <a:srgbClr val="0A1C33"/>
                </a:solidFill>
                <a:effectLst/>
                <a:latin typeface="inherit"/>
              </a:rPr>
              <a:t>. </a:t>
            </a:r>
          </a:p>
          <a:p>
            <a:pPr algn="l"/>
            <a:endParaRPr lang="en-GB" b="0" i="0" dirty="0">
              <a:solidFill>
                <a:srgbClr val="0A1C33"/>
              </a:solidFill>
              <a:effectLst/>
              <a:latin typeface="Inter"/>
            </a:endParaRPr>
          </a:p>
          <a:p>
            <a:pPr algn="l"/>
            <a:r>
              <a:rPr lang="en-GB" b="0" i="0" dirty="0">
                <a:solidFill>
                  <a:srgbClr val="0A1C33"/>
                </a:solidFill>
                <a:effectLst/>
                <a:latin typeface="inherit"/>
              </a:rPr>
              <a:t>What they are is a way of thinking, a set of values and beliefs that help encourage creativity, make product and software development more effective and reactive, and allow teams to respond faster and more directly to what their customers actually need and want.</a:t>
            </a:r>
            <a:endParaRPr lang="en-GB" b="0" i="0" dirty="0">
              <a:solidFill>
                <a:srgbClr val="0A1C33"/>
              </a:solidFill>
              <a:effectLst/>
              <a:latin typeface="Inter"/>
            </a:endParaRPr>
          </a:p>
          <a:p>
            <a:endParaRPr lang="en-AE" dirty="0"/>
          </a:p>
        </p:txBody>
      </p:sp>
      <p:sp>
        <p:nvSpPr>
          <p:cNvPr id="4" name="Slide Number Placeholder 3"/>
          <p:cNvSpPr>
            <a:spLocks noGrp="1"/>
          </p:cNvSpPr>
          <p:nvPr>
            <p:ph type="sldNum" sz="quarter" idx="5"/>
          </p:nvPr>
        </p:nvSpPr>
        <p:spPr/>
        <p:txBody>
          <a:bodyPr/>
          <a:lstStyle/>
          <a:p>
            <a:fld id="{060AAB1D-BE2A-4141-8C88-20DC3C60802A}" type="slidenum">
              <a:rPr lang="en-AE" smtClean="0"/>
              <a:t>10</a:t>
            </a:fld>
            <a:endParaRPr lang="en-AE"/>
          </a:p>
        </p:txBody>
      </p:sp>
    </p:spTree>
    <p:extLst>
      <p:ext uri="{BB962C8B-B14F-4D97-AF65-F5344CB8AC3E}">
        <p14:creationId xmlns:p14="http://schemas.microsoft.com/office/powerpoint/2010/main" val="183758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4021-A109-318A-D080-2865371003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C245ED6D-41DA-111D-5F52-0B0DE4D9F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1484DF96-5280-E3E0-38BD-84FA3C2EF5EA}"/>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5" name="Footer Placeholder 4">
            <a:extLst>
              <a:ext uri="{FF2B5EF4-FFF2-40B4-BE49-F238E27FC236}">
                <a16:creationId xmlns:a16="http://schemas.microsoft.com/office/drawing/2014/main" id="{7AD99653-AA9C-4708-DFD0-36D6503C197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CAEFF91-B5AA-6D4A-05F3-4DE8E22566FC}"/>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329001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094B-5DA1-61B6-421F-E7311C08A662}"/>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113B182-6A88-FD1F-776B-73723511B4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8B9F870-9634-CC8F-2CD3-E94B33636109}"/>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5" name="Footer Placeholder 4">
            <a:extLst>
              <a:ext uri="{FF2B5EF4-FFF2-40B4-BE49-F238E27FC236}">
                <a16:creationId xmlns:a16="http://schemas.microsoft.com/office/drawing/2014/main" id="{DFDC104F-B084-2D5E-5365-D2A20825F95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ECBB7CC-D54D-FFEE-448D-E48DCFB07C0E}"/>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314096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90EF7-3B52-0434-C139-B253478726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856AEC6-E4B8-89C4-40F4-D5C1AD4D68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6D98B6D-1D87-A94A-8A81-DB5394A97AAB}"/>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5" name="Footer Placeholder 4">
            <a:extLst>
              <a:ext uri="{FF2B5EF4-FFF2-40B4-BE49-F238E27FC236}">
                <a16:creationId xmlns:a16="http://schemas.microsoft.com/office/drawing/2014/main" id="{1B6BE250-6364-69B9-7E0E-9DC1EAD7263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0C06428-80DE-D56D-694E-827919C19EA6}"/>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161639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538386" y="288233"/>
            <a:ext cx="1112662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grpSp>
        <p:nvGrpSpPr>
          <p:cNvPr id="6" name="Group 5">
            <a:extLst>
              <a:ext uri="{FF2B5EF4-FFF2-40B4-BE49-F238E27FC236}">
                <a16:creationId xmlns:a16="http://schemas.microsoft.com/office/drawing/2014/main" id="{5B0E4584-CE5D-458D-9E24-81299C3C9EF8}"/>
              </a:ext>
            </a:extLst>
          </p:cNvPr>
          <p:cNvGrpSpPr/>
          <p:nvPr userDrawn="1"/>
        </p:nvGrpSpPr>
        <p:grpSpPr>
          <a:xfrm flipH="1" flipV="1">
            <a:off x="601315" y="1063756"/>
            <a:ext cx="11001408" cy="181040"/>
            <a:chOff x="3094607" y="3310420"/>
            <a:chExt cx="7925673" cy="230341"/>
          </a:xfrm>
          <a:solidFill>
            <a:schemeClr val="accent3"/>
          </a:solidFill>
        </p:grpSpPr>
        <p:sp>
          <p:nvSpPr>
            <p:cNvPr id="7" name="Rectangle 6">
              <a:extLst>
                <a:ext uri="{FF2B5EF4-FFF2-40B4-BE49-F238E27FC236}">
                  <a16:creationId xmlns:a16="http://schemas.microsoft.com/office/drawing/2014/main" id="{0A24CD21-4158-4941-BED2-5CC270145CBD}"/>
                </a:ext>
              </a:extLst>
            </p:cNvPr>
            <p:cNvSpPr/>
            <p:nvPr/>
          </p:nvSpPr>
          <p:spPr>
            <a:xfrm>
              <a:off x="3094607" y="3378200"/>
              <a:ext cx="6455801" cy="946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 name="Rectangle: Rounded Corners 7">
              <a:extLst>
                <a:ext uri="{FF2B5EF4-FFF2-40B4-BE49-F238E27FC236}">
                  <a16:creationId xmlns:a16="http://schemas.microsoft.com/office/drawing/2014/main" id="{932C08C7-D949-4266-A179-87D5665FAC6B}"/>
                </a:ext>
              </a:extLst>
            </p:cNvPr>
            <p:cNvSpPr/>
            <p:nvPr/>
          </p:nvSpPr>
          <p:spPr>
            <a:xfrm>
              <a:off x="8459960" y="3310420"/>
              <a:ext cx="2560320" cy="23034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Tree>
    <p:extLst>
      <p:ext uri="{BB962C8B-B14F-4D97-AF65-F5344CB8AC3E}">
        <p14:creationId xmlns:p14="http://schemas.microsoft.com/office/powerpoint/2010/main" val="37630416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F1A6D4F-FC45-4108-AABF-2153E98FEC8F}"/>
              </a:ext>
            </a:extLst>
          </p:cNvPr>
          <p:cNvSpPr>
            <a:spLocks noGrp="1"/>
          </p:cNvSpPr>
          <p:nvPr>
            <p:ph type="pic" sz="quarter" idx="11" hasCustomPrompt="1"/>
          </p:nvPr>
        </p:nvSpPr>
        <p:spPr>
          <a:xfrm>
            <a:off x="0" y="0"/>
            <a:ext cx="9511468" cy="6858000"/>
          </a:xfrm>
          <a:custGeom>
            <a:avLst/>
            <a:gdLst>
              <a:gd name="connsiteX0" fmla="*/ 3705667 w 9511468"/>
              <a:gd name="connsiteY0" fmla="*/ 0 h 6858000"/>
              <a:gd name="connsiteX1" fmla="*/ 9511468 w 9511468"/>
              <a:gd name="connsiteY1" fmla="*/ 0 h 6858000"/>
              <a:gd name="connsiteX2" fmla="*/ 4549568 w 9511468"/>
              <a:gd name="connsiteY2" fmla="*/ 6858000 h 6858000"/>
              <a:gd name="connsiteX3" fmla="*/ 0 w 9511468"/>
              <a:gd name="connsiteY3" fmla="*/ 6858000 h 6858000"/>
              <a:gd name="connsiteX4" fmla="*/ 0 w 9511468"/>
              <a:gd name="connsiteY4" fmla="*/ 512172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1468" h="6858000">
                <a:moveTo>
                  <a:pt x="3705667" y="0"/>
                </a:moveTo>
                <a:lnTo>
                  <a:pt x="9511468" y="0"/>
                </a:lnTo>
                <a:lnTo>
                  <a:pt x="4549568" y="6858000"/>
                </a:lnTo>
                <a:lnTo>
                  <a:pt x="0" y="6858000"/>
                </a:lnTo>
                <a:lnTo>
                  <a:pt x="0" y="5121721"/>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82905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58A1-8E32-10DE-60FB-6288AC19A4A3}"/>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F2F061C-3204-40D4-68A1-F9AF515EA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8006A1D-0E0E-738E-DE58-50AB35D96393}"/>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5" name="Footer Placeholder 4">
            <a:extLst>
              <a:ext uri="{FF2B5EF4-FFF2-40B4-BE49-F238E27FC236}">
                <a16:creationId xmlns:a16="http://schemas.microsoft.com/office/drawing/2014/main" id="{CBCB5486-6F38-9B4B-B220-036EC39026F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3DB35C56-8811-8026-10C5-96CCB3B5531A}"/>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233429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FF8D-9A09-8E2C-BF05-F574F82B1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5CCF427B-5ADE-575E-064C-8B109CDD3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8F02D-1B0D-76AE-2102-CCFABC515E49}"/>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5" name="Footer Placeholder 4">
            <a:extLst>
              <a:ext uri="{FF2B5EF4-FFF2-40B4-BE49-F238E27FC236}">
                <a16:creationId xmlns:a16="http://schemas.microsoft.com/office/drawing/2014/main" id="{E48E5E24-A4BB-5E81-0DAD-FD3D75DF79D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7C18D3E-B9CC-D324-624E-F11061A5C95F}"/>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69735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E116-8F12-1DD6-E083-ACBF4F086CC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764F09A-8CF4-F29B-1A3A-09459F493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C2DFBC0-EE00-7CFB-99E5-AB1F85459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67F8F5E2-611C-21CC-D911-AF54C116C2F5}"/>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6" name="Footer Placeholder 5">
            <a:extLst>
              <a:ext uri="{FF2B5EF4-FFF2-40B4-BE49-F238E27FC236}">
                <a16:creationId xmlns:a16="http://schemas.microsoft.com/office/drawing/2014/main" id="{3762EC12-DE6F-9CE0-C8D8-7E767CC6B36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D92DBEE-302A-15D4-6B11-580780B21AD7}"/>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64912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7E98-D06B-1D29-4A54-319F44EA2D65}"/>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31E79F8E-A5BD-1997-0DE9-1B84E7082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D9D32E-9534-4898-A39C-54EB1B5D4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D4F88013-7094-7A02-AB78-2AAADD0D7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760785-8D6D-64BC-F10F-255EE1430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11400955-3196-1F5B-0A10-C58B5B022088}"/>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8" name="Footer Placeholder 7">
            <a:extLst>
              <a:ext uri="{FF2B5EF4-FFF2-40B4-BE49-F238E27FC236}">
                <a16:creationId xmlns:a16="http://schemas.microsoft.com/office/drawing/2014/main" id="{56941745-288E-1025-1BC4-6BE9E0F8340B}"/>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ED625AEE-9C4E-5940-8F8A-F9ABF196AF74}"/>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413627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7377-8569-BF2D-63F1-EA90E61F795A}"/>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8CAF1983-EEBF-2DB5-78F6-20DEC7D7FAF2}"/>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4" name="Footer Placeholder 3">
            <a:extLst>
              <a:ext uri="{FF2B5EF4-FFF2-40B4-BE49-F238E27FC236}">
                <a16:creationId xmlns:a16="http://schemas.microsoft.com/office/drawing/2014/main" id="{54A42A59-F332-D33D-BAC2-AA1097B1870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CF54B077-6D85-04B7-9C31-AE66ED0BB8C2}"/>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18732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D9B13-5ADD-086D-F84D-538475B5E5A1}"/>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3" name="Footer Placeholder 2">
            <a:extLst>
              <a:ext uri="{FF2B5EF4-FFF2-40B4-BE49-F238E27FC236}">
                <a16:creationId xmlns:a16="http://schemas.microsoft.com/office/drawing/2014/main" id="{930CD345-0C12-E985-BB3F-B6F5ABF43C17}"/>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AA0352F2-9D2A-2BE7-3062-87A9DC5C88FC}"/>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289946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6C2A-D35E-C677-C0C3-F27902186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3E07B54D-7751-053E-3D54-4C380BE13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D0237051-5148-511A-FB21-A03E4C521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127DF-643C-E1D6-7172-DF3DE03303EE}"/>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6" name="Footer Placeholder 5">
            <a:extLst>
              <a:ext uri="{FF2B5EF4-FFF2-40B4-BE49-F238E27FC236}">
                <a16:creationId xmlns:a16="http://schemas.microsoft.com/office/drawing/2014/main" id="{D0400602-D5DA-D54C-616F-70E839334DE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1698D30-A849-F822-1046-434275FAF04F}"/>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368140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7231-76C0-30A7-5375-5F11F30FA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B464CF46-02C3-B730-765B-F8C9D7D52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4969BBA3-9F66-44F3-4307-B7B2692F5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343E7-B690-6EA4-D34A-A21EA34DA73A}"/>
              </a:ext>
            </a:extLst>
          </p:cNvPr>
          <p:cNvSpPr>
            <a:spLocks noGrp="1"/>
          </p:cNvSpPr>
          <p:nvPr>
            <p:ph type="dt" sz="half" idx="10"/>
          </p:nvPr>
        </p:nvSpPr>
        <p:spPr/>
        <p:txBody>
          <a:bodyPr/>
          <a:lstStyle/>
          <a:p>
            <a:fld id="{5E1491D7-3057-464A-8677-F73EFCFCAE93}" type="datetimeFigureOut">
              <a:rPr lang="en-AE" smtClean="0"/>
              <a:t>09/28/2022</a:t>
            </a:fld>
            <a:endParaRPr lang="en-AE"/>
          </a:p>
        </p:txBody>
      </p:sp>
      <p:sp>
        <p:nvSpPr>
          <p:cNvPr id="6" name="Footer Placeholder 5">
            <a:extLst>
              <a:ext uri="{FF2B5EF4-FFF2-40B4-BE49-F238E27FC236}">
                <a16:creationId xmlns:a16="http://schemas.microsoft.com/office/drawing/2014/main" id="{9BADF72B-1E16-9618-17F5-7E6643EC433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AFA3D7C-A0BE-48BC-FBCA-3361CC5E228E}"/>
              </a:ext>
            </a:extLst>
          </p:cNvPr>
          <p:cNvSpPr>
            <a:spLocks noGrp="1"/>
          </p:cNvSpPr>
          <p:nvPr>
            <p:ph type="sldNum" sz="quarter" idx="12"/>
          </p:nvPr>
        </p:nvSpPr>
        <p:spPr/>
        <p:txBody>
          <a:bodyPr/>
          <a:lstStyle/>
          <a:p>
            <a:fld id="{CE7B66D8-E330-4FF1-8AF7-10224804C35C}" type="slidenum">
              <a:rPr lang="en-AE" smtClean="0"/>
              <a:t>‹#›</a:t>
            </a:fld>
            <a:endParaRPr lang="en-AE"/>
          </a:p>
        </p:txBody>
      </p:sp>
    </p:spTree>
    <p:extLst>
      <p:ext uri="{BB962C8B-B14F-4D97-AF65-F5344CB8AC3E}">
        <p14:creationId xmlns:p14="http://schemas.microsoft.com/office/powerpoint/2010/main" val="245792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09809-D3C7-2D13-156F-C9064BBD8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D1F554D8-B6A0-6D72-4EDD-053DD9674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2C8C33B-D655-F638-32DB-8F6B2072D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491D7-3057-464A-8677-F73EFCFCAE93}" type="datetimeFigureOut">
              <a:rPr lang="en-AE" smtClean="0"/>
              <a:t>09/28/2022</a:t>
            </a:fld>
            <a:endParaRPr lang="en-AE"/>
          </a:p>
        </p:txBody>
      </p:sp>
      <p:sp>
        <p:nvSpPr>
          <p:cNvPr id="5" name="Footer Placeholder 4">
            <a:extLst>
              <a:ext uri="{FF2B5EF4-FFF2-40B4-BE49-F238E27FC236}">
                <a16:creationId xmlns:a16="http://schemas.microsoft.com/office/drawing/2014/main" id="{5218C273-1144-775E-0B53-F7D61775A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5E4A6E33-E3DB-738D-0E0E-C82EB3C83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B66D8-E330-4FF1-8AF7-10224804C35C}" type="slidenum">
              <a:rPr lang="en-AE" smtClean="0"/>
              <a:t>‹#›</a:t>
            </a:fld>
            <a:endParaRPr lang="en-AE"/>
          </a:p>
        </p:txBody>
      </p:sp>
    </p:spTree>
    <p:extLst>
      <p:ext uri="{BB962C8B-B14F-4D97-AF65-F5344CB8AC3E}">
        <p14:creationId xmlns:p14="http://schemas.microsoft.com/office/powerpoint/2010/main" val="991988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chart" Target="../charts/char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3" Type="http://schemas.openxmlformats.org/officeDocument/2006/relationships/chart" Target="../charts/chart1.xml"/><Relationship Id="rId7" Type="http://schemas.openxmlformats.org/officeDocument/2006/relationships/chart" Target="../charts/chart5.xml"/><Relationship Id="rId12" Type="http://schemas.openxmlformats.org/officeDocument/2006/relationships/chart" Target="../charts/chart10.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chart" Target="../charts/chart4.xml"/><Relationship Id="rId11" Type="http://schemas.openxmlformats.org/officeDocument/2006/relationships/chart" Target="../charts/chart9.xml"/><Relationship Id="rId5" Type="http://schemas.openxmlformats.org/officeDocument/2006/relationships/chart" Target="../charts/chart3.xml"/><Relationship Id="rId10" Type="http://schemas.openxmlformats.org/officeDocument/2006/relationships/chart" Target="../charts/chart8.xml"/><Relationship Id="rId4" Type="http://schemas.openxmlformats.org/officeDocument/2006/relationships/chart" Target="../charts/chart2.xml"/><Relationship Id="rId9"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chart" Target="../charts/chart14.xml"/><Relationship Id="rId4" Type="http://schemas.openxmlformats.org/officeDocument/2006/relationships/chart" Target="../charts/char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chart" Target="../charts/chart19.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s>
</file>

<file path=ppt/slides/_rels/slide9.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chart" Target="../charts/char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6B3CA8D2-700F-862E-9307-4F5B57E8B999}"/>
              </a:ext>
            </a:extLst>
          </p:cNvPr>
          <p:cNvPicPr>
            <a:picLocks noGrp="1" noChangeAspect="1"/>
          </p:cNvPicPr>
          <p:nvPr>
            <p:ph type="pic" sz="quarter" idx="11"/>
          </p:nvPr>
        </p:nvPicPr>
        <p:blipFill>
          <a:blip r:embed="rId2">
            <a:duotone>
              <a:prstClr val="black"/>
              <a:srgbClr val="37BDB0">
                <a:tint val="45000"/>
                <a:satMod val="400000"/>
              </a:srgbClr>
            </a:duotone>
            <a:extLst>
              <a:ext uri="{28A0092B-C50C-407E-A947-70E740481C1C}">
                <a14:useLocalDpi xmlns:a14="http://schemas.microsoft.com/office/drawing/2010/main" val="0"/>
              </a:ext>
            </a:extLst>
          </a:blip>
          <a:srcRect l="15309" r="15309"/>
          <a:stretch>
            <a:fillRect/>
          </a:stretch>
        </p:blipFill>
        <p:spPr/>
      </p:pic>
      <p:sp>
        <p:nvSpPr>
          <p:cNvPr id="11" name="TextBox 10">
            <a:extLst>
              <a:ext uri="{FF2B5EF4-FFF2-40B4-BE49-F238E27FC236}">
                <a16:creationId xmlns:a16="http://schemas.microsoft.com/office/drawing/2014/main" id="{864C6472-9311-4798-A3D3-823CAE0FC7FC}"/>
              </a:ext>
            </a:extLst>
          </p:cNvPr>
          <p:cNvSpPr txBox="1"/>
          <p:nvPr/>
        </p:nvSpPr>
        <p:spPr>
          <a:xfrm>
            <a:off x="1461330" y="932314"/>
            <a:ext cx="2897025" cy="553998"/>
          </a:xfrm>
          <a:prstGeom prst="rect">
            <a:avLst/>
          </a:prstGeom>
          <a:solidFill>
            <a:schemeClr val="bg2">
              <a:lumMod val="50000"/>
            </a:schemeClr>
          </a:solidFill>
        </p:spPr>
        <p:txBody>
          <a:bodyPr wrap="square" lIns="36000" tIns="0" rIns="36000" bIns="0" rtlCol="0">
            <a:spAutoFit/>
          </a:bodyPr>
          <a:lstStyle/>
          <a:p>
            <a:pPr algn="r"/>
            <a:r>
              <a:rPr lang="en-US" altLang="ko-KR" sz="3600" b="1" dirty="0">
                <a:solidFill>
                  <a:schemeClr val="bg1"/>
                </a:solidFill>
                <a:cs typeface="Arial" pitchFamily="34" charset="0"/>
              </a:rPr>
              <a:t>Azure DevOps</a:t>
            </a:r>
          </a:p>
        </p:txBody>
      </p:sp>
      <p:sp>
        <p:nvSpPr>
          <p:cNvPr id="12" name="TextBox 11">
            <a:extLst>
              <a:ext uri="{FF2B5EF4-FFF2-40B4-BE49-F238E27FC236}">
                <a16:creationId xmlns:a16="http://schemas.microsoft.com/office/drawing/2014/main" id="{D6A9488B-F86B-4272-B161-591E740DFFFD}"/>
              </a:ext>
            </a:extLst>
          </p:cNvPr>
          <p:cNvSpPr txBox="1"/>
          <p:nvPr/>
        </p:nvSpPr>
        <p:spPr>
          <a:xfrm>
            <a:off x="418744" y="1550405"/>
            <a:ext cx="3939612" cy="553998"/>
          </a:xfrm>
          <a:prstGeom prst="rect">
            <a:avLst/>
          </a:prstGeom>
          <a:solidFill>
            <a:schemeClr val="bg2">
              <a:lumMod val="75000"/>
            </a:schemeClr>
          </a:solidFill>
        </p:spPr>
        <p:txBody>
          <a:bodyPr wrap="square" lIns="36000" tIns="0" rIns="36000" bIns="0" rtlCol="0">
            <a:spAutoFit/>
          </a:bodyPr>
          <a:lstStyle/>
          <a:p>
            <a:pPr algn="r"/>
            <a:r>
              <a:rPr lang="en-GB" altLang="ko-KR" sz="3600" b="1" dirty="0">
                <a:solidFill>
                  <a:schemeClr val="bg1"/>
                </a:solidFill>
                <a:cs typeface="Arial" pitchFamily="34" charset="0"/>
              </a:rPr>
              <a:t>Plugin</a:t>
            </a:r>
            <a:endParaRPr lang="ko-KR" altLang="en-US" sz="3600" b="1" dirty="0">
              <a:solidFill>
                <a:schemeClr val="bg1"/>
              </a:solidFill>
              <a:cs typeface="Arial" pitchFamily="34" charset="0"/>
            </a:endParaRPr>
          </a:p>
        </p:txBody>
      </p:sp>
      <p:sp>
        <p:nvSpPr>
          <p:cNvPr id="17" name="TextBox 16">
            <a:extLst>
              <a:ext uri="{FF2B5EF4-FFF2-40B4-BE49-F238E27FC236}">
                <a16:creationId xmlns:a16="http://schemas.microsoft.com/office/drawing/2014/main" id="{37C488FA-995E-4D6E-9937-E4E6E968E43D}"/>
              </a:ext>
            </a:extLst>
          </p:cNvPr>
          <p:cNvSpPr txBox="1"/>
          <p:nvPr/>
        </p:nvSpPr>
        <p:spPr>
          <a:xfrm>
            <a:off x="7659756" y="3855099"/>
            <a:ext cx="4274937" cy="707886"/>
          </a:xfrm>
          <a:prstGeom prst="rect">
            <a:avLst/>
          </a:prstGeom>
          <a:noFill/>
        </p:spPr>
        <p:txBody>
          <a:bodyPr wrap="square" rtlCol="0" anchor="ctr">
            <a:spAutoFit/>
          </a:bodyPr>
          <a:lstStyle/>
          <a:p>
            <a:pPr algn="r"/>
            <a:r>
              <a:rPr lang="en-US" altLang="ko-KR" sz="4000" b="1" dirty="0">
                <a:latin typeface="+mj-lt"/>
                <a:cs typeface="Arial" pitchFamily="34" charset="0"/>
              </a:rPr>
              <a:t>DORA Metrics</a:t>
            </a:r>
            <a:endParaRPr lang="ko-KR" altLang="en-US" sz="4000" b="1" dirty="0">
              <a:latin typeface="+mj-lt"/>
              <a:cs typeface="Arial" pitchFamily="34" charset="0"/>
            </a:endParaRPr>
          </a:p>
        </p:txBody>
      </p:sp>
      <p:sp>
        <p:nvSpPr>
          <p:cNvPr id="19" name="TextBox 18">
            <a:extLst>
              <a:ext uri="{FF2B5EF4-FFF2-40B4-BE49-F238E27FC236}">
                <a16:creationId xmlns:a16="http://schemas.microsoft.com/office/drawing/2014/main" id="{C8E13AB1-CC37-4CC4-9C0E-1E1639994518}"/>
              </a:ext>
            </a:extLst>
          </p:cNvPr>
          <p:cNvSpPr txBox="1"/>
          <p:nvPr/>
        </p:nvSpPr>
        <p:spPr>
          <a:xfrm>
            <a:off x="8221169" y="4870762"/>
            <a:ext cx="3713524" cy="461665"/>
          </a:xfrm>
          <a:prstGeom prst="rect">
            <a:avLst/>
          </a:prstGeom>
          <a:noFill/>
        </p:spPr>
        <p:txBody>
          <a:bodyPr wrap="square" rtlCol="0" anchor="ctr">
            <a:spAutoFit/>
          </a:bodyPr>
          <a:lstStyle/>
          <a:p>
            <a:pPr algn="r"/>
            <a:r>
              <a:rPr lang="en-US" altLang="ko-KR" sz="2400">
                <a:solidFill>
                  <a:srgbClr val="37BDB0"/>
                </a:solidFill>
                <a:cs typeface="Arial" pitchFamily="34" charset="0"/>
              </a:rPr>
              <a:t>Adfolks LLC</a:t>
            </a:r>
            <a:endParaRPr lang="ko-KR" altLang="en-US" sz="2400">
              <a:solidFill>
                <a:srgbClr val="37BDB0"/>
              </a:solidFill>
              <a:cs typeface="Arial" pitchFamily="34" charset="0"/>
            </a:endParaRPr>
          </a:p>
        </p:txBody>
      </p:sp>
    </p:spTree>
    <p:extLst>
      <p:ext uri="{BB962C8B-B14F-4D97-AF65-F5344CB8AC3E}">
        <p14:creationId xmlns:p14="http://schemas.microsoft.com/office/powerpoint/2010/main" val="3766560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4AFA8EB-0DFD-BECE-1980-A0A1AFAFD2DF}"/>
              </a:ext>
            </a:extLst>
          </p:cNvPr>
          <p:cNvSpPr/>
          <p:nvPr/>
        </p:nvSpPr>
        <p:spPr>
          <a:xfrm>
            <a:off x="1366887" y="4713402"/>
            <a:ext cx="3901125" cy="1856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
        <p:nvSpPr>
          <p:cNvPr id="2" name="Text Placeholder 1">
            <a:extLst>
              <a:ext uri="{FF2B5EF4-FFF2-40B4-BE49-F238E27FC236}">
                <a16:creationId xmlns:a16="http://schemas.microsoft.com/office/drawing/2014/main" id="{8BED83A1-F399-8501-13B6-CF1A7E5D0326}"/>
              </a:ext>
            </a:extLst>
          </p:cNvPr>
          <p:cNvSpPr>
            <a:spLocks noGrp="1"/>
          </p:cNvSpPr>
          <p:nvPr>
            <p:ph type="body" sz="quarter" idx="10"/>
          </p:nvPr>
        </p:nvSpPr>
        <p:spPr/>
        <p:txBody>
          <a:bodyPr>
            <a:normAutofit fontScale="92500" lnSpcReduction="10000"/>
          </a:bodyPr>
          <a:lstStyle/>
          <a:p>
            <a:r>
              <a:rPr lang="en-US" dirty="0"/>
              <a:t>Mean Time to Recover</a:t>
            </a:r>
            <a:endParaRPr lang="en-AE" dirty="0"/>
          </a:p>
        </p:txBody>
      </p:sp>
      <p:grpSp>
        <p:nvGrpSpPr>
          <p:cNvPr id="47" name="Group 46">
            <a:extLst>
              <a:ext uri="{FF2B5EF4-FFF2-40B4-BE49-F238E27FC236}">
                <a16:creationId xmlns:a16="http://schemas.microsoft.com/office/drawing/2014/main" id="{76CA924E-2BE3-9F2F-9578-47AA0305FD7D}"/>
              </a:ext>
            </a:extLst>
          </p:cNvPr>
          <p:cNvGrpSpPr/>
          <p:nvPr/>
        </p:nvGrpSpPr>
        <p:grpSpPr>
          <a:xfrm>
            <a:off x="1794165" y="4797763"/>
            <a:ext cx="2900383" cy="1849508"/>
            <a:chOff x="1720080" y="803300"/>
            <a:chExt cx="8127999" cy="5418667"/>
          </a:xfrm>
        </p:grpSpPr>
        <p:grpSp>
          <p:nvGrpSpPr>
            <p:cNvPr id="45" name="Group 44">
              <a:extLst>
                <a:ext uri="{FF2B5EF4-FFF2-40B4-BE49-F238E27FC236}">
                  <a16:creationId xmlns:a16="http://schemas.microsoft.com/office/drawing/2014/main" id="{E45CC249-9F1B-167C-2CDF-D4A418A55B5C}"/>
                </a:ext>
              </a:extLst>
            </p:cNvPr>
            <p:cNvGrpSpPr/>
            <p:nvPr/>
          </p:nvGrpSpPr>
          <p:grpSpPr>
            <a:xfrm>
              <a:off x="1720080" y="803300"/>
              <a:ext cx="8127999" cy="5418667"/>
              <a:chOff x="1720080" y="803300"/>
              <a:chExt cx="8127999" cy="5418667"/>
            </a:xfrm>
          </p:grpSpPr>
          <p:graphicFrame>
            <p:nvGraphicFramePr>
              <p:cNvPr id="41" name="Chart 40">
                <a:extLst>
                  <a:ext uri="{FF2B5EF4-FFF2-40B4-BE49-F238E27FC236}">
                    <a16:creationId xmlns:a16="http://schemas.microsoft.com/office/drawing/2014/main" id="{7950C343-A3BE-CA35-09E5-BDA1C468129B}"/>
                  </a:ext>
                </a:extLst>
              </p:cNvPr>
              <p:cNvGraphicFramePr/>
              <p:nvPr/>
            </p:nvGraphicFramePr>
            <p:xfrm>
              <a:off x="1720080" y="803300"/>
              <a:ext cx="8127999" cy="54186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4" name="Chart 43">
                <a:extLst>
                  <a:ext uri="{FF2B5EF4-FFF2-40B4-BE49-F238E27FC236}">
                    <a16:creationId xmlns:a16="http://schemas.microsoft.com/office/drawing/2014/main" id="{7D79A7B0-0160-BEB5-2C97-D8C48DE24EB3}"/>
                  </a:ext>
                </a:extLst>
              </p:cNvPr>
              <p:cNvGraphicFramePr/>
              <p:nvPr/>
            </p:nvGraphicFramePr>
            <p:xfrm>
              <a:off x="2504843" y="1432874"/>
              <a:ext cx="6695718" cy="4488642"/>
            </p:xfrm>
            <a:graphic>
              <a:graphicData uri="http://schemas.openxmlformats.org/drawingml/2006/chart">
                <c:chart xmlns:c="http://schemas.openxmlformats.org/drawingml/2006/chart" xmlns:r="http://schemas.openxmlformats.org/officeDocument/2006/relationships" r:id="rId4"/>
              </a:graphicData>
            </a:graphic>
          </p:graphicFrame>
        </p:grpSp>
        <p:sp>
          <p:nvSpPr>
            <p:cNvPr id="46" name="TextBox 45">
              <a:extLst>
                <a:ext uri="{FF2B5EF4-FFF2-40B4-BE49-F238E27FC236}">
                  <a16:creationId xmlns:a16="http://schemas.microsoft.com/office/drawing/2014/main" id="{8D927AC7-74CF-BC45-888B-AB8C2A4F1979}"/>
                </a:ext>
              </a:extLst>
            </p:cNvPr>
            <p:cNvSpPr txBox="1"/>
            <p:nvPr/>
          </p:nvSpPr>
          <p:spPr>
            <a:xfrm>
              <a:off x="4762930" y="3125679"/>
              <a:ext cx="2390552" cy="901721"/>
            </a:xfrm>
            <a:prstGeom prst="rect">
              <a:avLst/>
            </a:prstGeom>
            <a:noFill/>
          </p:spPr>
          <p:txBody>
            <a:bodyPr wrap="square" rtlCol="0">
              <a:spAutoFit/>
            </a:bodyPr>
            <a:lstStyle/>
            <a:p>
              <a:pPr algn="ctr"/>
              <a:r>
                <a:rPr lang="en-GB" sz="1400" b="1" dirty="0">
                  <a:solidFill>
                    <a:schemeClr val="bg1"/>
                  </a:solidFill>
                </a:rPr>
                <a:t>14 hours</a:t>
              </a:r>
              <a:endParaRPr lang="en-AE" sz="4000" b="1" dirty="0">
                <a:solidFill>
                  <a:schemeClr val="bg1"/>
                </a:solidFill>
              </a:endParaRPr>
            </a:p>
          </p:txBody>
        </p:sp>
      </p:grpSp>
      <p:sp>
        <p:nvSpPr>
          <p:cNvPr id="49" name="TextBox 48">
            <a:extLst>
              <a:ext uri="{FF2B5EF4-FFF2-40B4-BE49-F238E27FC236}">
                <a16:creationId xmlns:a16="http://schemas.microsoft.com/office/drawing/2014/main" id="{1061FDF3-4958-BCE4-39C8-3D1550A32D00}"/>
              </a:ext>
            </a:extLst>
          </p:cNvPr>
          <p:cNvSpPr txBox="1"/>
          <p:nvPr/>
        </p:nvSpPr>
        <p:spPr>
          <a:xfrm>
            <a:off x="2149309" y="4712162"/>
            <a:ext cx="2189451" cy="276999"/>
          </a:xfrm>
          <a:prstGeom prst="rect">
            <a:avLst/>
          </a:prstGeom>
          <a:noFill/>
        </p:spPr>
        <p:txBody>
          <a:bodyPr wrap="square" rtlCol="0">
            <a:spAutoFit/>
          </a:bodyPr>
          <a:lstStyle/>
          <a:p>
            <a:pPr algn="ctr"/>
            <a:r>
              <a:rPr lang="en-US" sz="1200" dirty="0">
                <a:solidFill>
                  <a:schemeClr val="bg1"/>
                </a:solidFill>
              </a:rPr>
              <a:t>Mean time to recover</a:t>
            </a:r>
          </a:p>
        </p:txBody>
      </p:sp>
      <p:sp>
        <p:nvSpPr>
          <p:cNvPr id="3" name="TextBox 2">
            <a:extLst>
              <a:ext uri="{FF2B5EF4-FFF2-40B4-BE49-F238E27FC236}">
                <a16:creationId xmlns:a16="http://schemas.microsoft.com/office/drawing/2014/main" id="{BD745DB0-89E3-53B1-BBBF-29F3370F7BBA}"/>
              </a:ext>
            </a:extLst>
          </p:cNvPr>
          <p:cNvSpPr txBox="1"/>
          <p:nvPr/>
        </p:nvSpPr>
        <p:spPr>
          <a:xfrm>
            <a:off x="997009" y="1410451"/>
            <a:ext cx="10668000" cy="307777"/>
          </a:xfrm>
          <a:prstGeom prst="rect">
            <a:avLst/>
          </a:prstGeom>
          <a:noFill/>
        </p:spPr>
        <p:txBody>
          <a:bodyPr wrap="square" rtlCol="0">
            <a:spAutoFit/>
          </a:bodyPr>
          <a:lstStyle/>
          <a:p>
            <a:r>
              <a:rPr lang="en-GB" sz="1400" b="0" i="0" dirty="0">
                <a:effectLst/>
              </a:rPr>
              <a:t>The Mean Time to Recover metric measures the time it takes for a service to bounce back from a failure.</a:t>
            </a:r>
            <a:endParaRPr lang="en-AE" sz="1400" dirty="0">
              <a:effectLst/>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3976B16-99E1-928D-0C21-A85B02107D30}"/>
              </a:ext>
            </a:extLst>
          </p:cNvPr>
          <p:cNvSpPr txBox="1"/>
          <p:nvPr/>
        </p:nvSpPr>
        <p:spPr>
          <a:xfrm>
            <a:off x="6060405" y="2297806"/>
            <a:ext cx="3036854" cy="369332"/>
          </a:xfrm>
          <a:prstGeom prst="rect">
            <a:avLst/>
          </a:prstGeom>
          <a:noFill/>
        </p:spPr>
        <p:txBody>
          <a:bodyPr wrap="square">
            <a:spAutoFit/>
          </a:bodyPr>
          <a:lstStyle/>
          <a:p>
            <a:r>
              <a:rPr lang="en-GB" dirty="0"/>
              <a:t>Calculation:</a:t>
            </a:r>
          </a:p>
        </p:txBody>
      </p:sp>
      <p:sp>
        <p:nvSpPr>
          <p:cNvPr id="6" name="TextBox 5">
            <a:extLst>
              <a:ext uri="{FF2B5EF4-FFF2-40B4-BE49-F238E27FC236}">
                <a16:creationId xmlns:a16="http://schemas.microsoft.com/office/drawing/2014/main" id="{134EA794-89FD-2ABE-5500-BB40B2E4776B}"/>
              </a:ext>
            </a:extLst>
          </p:cNvPr>
          <p:cNvSpPr txBox="1"/>
          <p:nvPr/>
        </p:nvSpPr>
        <p:spPr>
          <a:xfrm>
            <a:off x="6532775" y="2667138"/>
            <a:ext cx="3969077" cy="523220"/>
          </a:xfrm>
          <a:prstGeom prst="rect">
            <a:avLst/>
          </a:prstGeom>
          <a:noFill/>
        </p:spPr>
        <p:txBody>
          <a:bodyPr wrap="square">
            <a:spAutoFit/>
          </a:bodyPr>
          <a:lstStyle/>
          <a:p>
            <a:r>
              <a:rPr lang="en-GB" sz="1400" dirty="0"/>
              <a:t>{Sum of (Time of incident from start to being resolved)} / {Total incident count in week/month}</a:t>
            </a:r>
          </a:p>
        </p:txBody>
      </p:sp>
      <p:graphicFrame>
        <p:nvGraphicFramePr>
          <p:cNvPr id="8" name="Table 23">
            <a:extLst>
              <a:ext uri="{FF2B5EF4-FFF2-40B4-BE49-F238E27FC236}">
                <a16:creationId xmlns:a16="http://schemas.microsoft.com/office/drawing/2014/main" id="{0071D893-675E-23CA-388C-56BD15260AA2}"/>
              </a:ext>
            </a:extLst>
          </p:cNvPr>
          <p:cNvGraphicFramePr>
            <a:graphicFrameLocks noGrp="1"/>
          </p:cNvGraphicFramePr>
          <p:nvPr>
            <p:extLst>
              <p:ext uri="{D42A27DB-BD31-4B8C-83A1-F6EECF244321}">
                <p14:modId xmlns:p14="http://schemas.microsoft.com/office/powerpoint/2010/main" val="1723252282"/>
              </p:ext>
            </p:extLst>
          </p:nvPr>
        </p:nvGraphicFramePr>
        <p:xfrm>
          <a:off x="7931884" y="3916591"/>
          <a:ext cx="2426638" cy="1402080"/>
        </p:xfrm>
        <a:graphic>
          <a:graphicData uri="http://schemas.openxmlformats.org/drawingml/2006/table">
            <a:tbl>
              <a:tblPr firstRow="1" bandRow="1">
                <a:tableStyleId>{5C22544A-7EE6-4342-B048-85BDC9FD1C3A}</a:tableStyleId>
              </a:tblPr>
              <a:tblGrid>
                <a:gridCol w="1213319">
                  <a:extLst>
                    <a:ext uri="{9D8B030D-6E8A-4147-A177-3AD203B41FA5}">
                      <a16:colId xmlns:a16="http://schemas.microsoft.com/office/drawing/2014/main" val="1713324979"/>
                    </a:ext>
                  </a:extLst>
                </a:gridCol>
                <a:gridCol w="1213319">
                  <a:extLst>
                    <a:ext uri="{9D8B030D-6E8A-4147-A177-3AD203B41FA5}">
                      <a16:colId xmlns:a16="http://schemas.microsoft.com/office/drawing/2014/main" val="3084568883"/>
                    </a:ext>
                  </a:extLst>
                </a:gridCol>
              </a:tblGrid>
              <a:tr h="269709">
                <a:tc>
                  <a:txBody>
                    <a:bodyPr/>
                    <a:lstStyle/>
                    <a:p>
                      <a:pPr algn="ctr"/>
                      <a:r>
                        <a:rPr lang="en-GB" sz="1400" b="0" dirty="0"/>
                        <a:t>MTR </a:t>
                      </a:r>
                    </a:p>
                  </a:txBody>
                  <a:tcPr/>
                </a:tc>
                <a:tc>
                  <a:txBody>
                    <a:bodyPr/>
                    <a:lstStyle/>
                    <a:p>
                      <a:pPr algn="ctr"/>
                      <a:r>
                        <a:rPr lang="en-GB" sz="1400" b="0" dirty="0"/>
                        <a:t>Ranking</a:t>
                      </a:r>
                      <a:endParaRPr lang="en-AE" sz="1400" b="0" dirty="0"/>
                    </a:p>
                  </a:txBody>
                  <a:tcPr/>
                </a:tc>
                <a:extLst>
                  <a:ext uri="{0D108BD9-81ED-4DB2-BD59-A6C34878D82A}">
                    <a16:rowId xmlns:a16="http://schemas.microsoft.com/office/drawing/2014/main" val="2979948687"/>
                  </a:ext>
                </a:extLst>
              </a:tr>
              <a:tr h="269709">
                <a:tc>
                  <a:txBody>
                    <a:bodyPr/>
                    <a:lstStyle/>
                    <a:p>
                      <a:pPr algn="ctr"/>
                      <a:r>
                        <a:rPr lang="en-GB" sz="1200" dirty="0"/>
                        <a:t>&lt; 1 hour</a:t>
                      </a:r>
                      <a:endParaRPr lang="en-AE" sz="1200" dirty="0"/>
                    </a:p>
                  </a:txBody>
                  <a:tcPr/>
                </a:tc>
                <a:tc>
                  <a:txBody>
                    <a:bodyPr/>
                    <a:lstStyle/>
                    <a:p>
                      <a:pPr algn="ctr"/>
                      <a:r>
                        <a:rPr lang="en-GB" sz="1200" dirty="0"/>
                        <a:t>Elite</a:t>
                      </a:r>
                      <a:endParaRPr lang="en-AE" sz="1200" dirty="0"/>
                    </a:p>
                  </a:txBody>
                  <a:tcPr/>
                </a:tc>
                <a:extLst>
                  <a:ext uri="{0D108BD9-81ED-4DB2-BD59-A6C34878D82A}">
                    <a16:rowId xmlns:a16="http://schemas.microsoft.com/office/drawing/2014/main" val="525812581"/>
                  </a:ext>
                </a:extLst>
              </a:tr>
              <a:tr h="269709">
                <a:tc>
                  <a:txBody>
                    <a:bodyPr/>
                    <a:lstStyle/>
                    <a:p>
                      <a:pPr algn="ctr"/>
                      <a:r>
                        <a:rPr lang="en-GB" sz="1200" dirty="0"/>
                        <a:t>&lt; 24 hours</a:t>
                      </a:r>
                      <a:endParaRPr lang="en-AE" sz="1200" dirty="0"/>
                    </a:p>
                  </a:txBody>
                  <a:tcPr/>
                </a:tc>
                <a:tc>
                  <a:txBody>
                    <a:bodyPr/>
                    <a:lstStyle/>
                    <a:p>
                      <a:pPr algn="ctr"/>
                      <a:r>
                        <a:rPr lang="en-GB" sz="1200" dirty="0"/>
                        <a:t>High</a:t>
                      </a:r>
                      <a:endParaRPr lang="en-AE" sz="1200" dirty="0"/>
                    </a:p>
                  </a:txBody>
                  <a:tcPr/>
                </a:tc>
                <a:extLst>
                  <a:ext uri="{0D108BD9-81ED-4DB2-BD59-A6C34878D82A}">
                    <a16:rowId xmlns:a16="http://schemas.microsoft.com/office/drawing/2014/main" val="311422618"/>
                  </a:ext>
                </a:extLst>
              </a:tr>
              <a:tr h="269709">
                <a:tc>
                  <a:txBody>
                    <a:bodyPr/>
                    <a:lstStyle/>
                    <a:p>
                      <a:pPr algn="ctr"/>
                      <a:r>
                        <a:rPr lang="en-GB" sz="1200" dirty="0"/>
                        <a:t>&lt; 1 week</a:t>
                      </a:r>
                      <a:endParaRPr lang="en-AE" sz="1200" dirty="0"/>
                    </a:p>
                  </a:txBody>
                  <a:tcPr/>
                </a:tc>
                <a:tc>
                  <a:txBody>
                    <a:bodyPr/>
                    <a:lstStyle/>
                    <a:p>
                      <a:pPr algn="ctr"/>
                      <a:r>
                        <a:rPr lang="en-GB" sz="1200" dirty="0"/>
                        <a:t>Medium</a:t>
                      </a:r>
                      <a:endParaRPr lang="en-AE" sz="1200" dirty="0"/>
                    </a:p>
                  </a:txBody>
                  <a:tcPr/>
                </a:tc>
                <a:extLst>
                  <a:ext uri="{0D108BD9-81ED-4DB2-BD59-A6C34878D82A}">
                    <a16:rowId xmlns:a16="http://schemas.microsoft.com/office/drawing/2014/main" val="3759769627"/>
                  </a:ext>
                </a:extLst>
              </a:tr>
              <a:tr h="269709">
                <a:tc>
                  <a:txBody>
                    <a:bodyPr/>
                    <a:lstStyle/>
                    <a:p>
                      <a:pPr algn="ctr"/>
                      <a:r>
                        <a:rPr lang="en-GB" sz="1200" dirty="0"/>
                        <a:t>&lt; 1 month</a:t>
                      </a:r>
                      <a:endParaRPr lang="en-AE" sz="1200" dirty="0"/>
                    </a:p>
                  </a:txBody>
                  <a:tcPr/>
                </a:tc>
                <a:tc>
                  <a:txBody>
                    <a:bodyPr/>
                    <a:lstStyle/>
                    <a:p>
                      <a:pPr algn="ctr"/>
                      <a:r>
                        <a:rPr lang="en-GB" sz="1200" dirty="0"/>
                        <a:t> Low</a:t>
                      </a:r>
                      <a:endParaRPr lang="en-AE" sz="1200" dirty="0"/>
                    </a:p>
                  </a:txBody>
                  <a:tcPr/>
                </a:tc>
                <a:extLst>
                  <a:ext uri="{0D108BD9-81ED-4DB2-BD59-A6C34878D82A}">
                    <a16:rowId xmlns:a16="http://schemas.microsoft.com/office/drawing/2014/main" val="438702030"/>
                  </a:ext>
                </a:extLst>
              </a:tr>
            </a:tbl>
          </a:graphicData>
        </a:graphic>
      </p:graphicFrame>
      <p:grpSp>
        <p:nvGrpSpPr>
          <p:cNvPr id="12" name="Group 11">
            <a:extLst>
              <a:ext uri="{FF2B5EF4-FFF2-40B4-BE49-F238E27FC236}">
                <a16:creationId xmlns:a16="http://schemas.microsoft.com/office/drawing/2014/main" id="{1E5CEA62-D27C-7CB4-B488-833070C4A4A8}"/>
              </a:ext>
            </a:extLst>
          </p:cNvPr>
          <p:cNvGrpSpPr/>
          <p:nvPr/>
        </p:nvGrpSpPr>
        <p:grpSpPr>
          <a:xfrm>
            <a:off x="1794165" y="2044891"/>
            <a:ext cx="3901124" cy="2236872"/>
            <a:chOff x="1794165" y="2044891"/>
            <a:chExt cx="3901124" cy="2236872"/>
          </a:xfrm>
        </p:grpSpPr>
        <p:sp>
          <p:nvSpPr>
            <p:cNvPr id="22" name="TextBox 21">
              <a:extLst>
                <a:ext uri="{FF2B5EF4-FFF2-40B4-BE49-F238E27FC236}">
                  <a16:creationId xmlns:a16="http://schemas.microsoft.com/office/drawing/2014/main" id="{9FF065BF-F08C-DD5B-7D46-759EFD0A0AE8}"/>
                </a:ext>
              </a:extLst>
            </p:cNvPr>
            <p:cNvSpPr txBox="1"/>
            <p:nvPr/>
          </p:nvSpPr>
          <p:spPr>
            <a:xfrm>
              <a:off x="1794165" y="3850876"/>
              <a:ext cx="3901124" cy="430887"/>
            </a:xfrm>
            <a:prstGeom prst="rect">
              <a:avLst/>
            </a:prstGeom>
            <a:noFill/>
          </p:spPr>
          <p:txBody>
            <a:bodyPr wrap="square" rtlCol="0">
              <a:spAutoFit/>
            </a:bodyPr>
            <a:lstStyle/>
            <a:p>
              <a:r>
                <a:rPr lang="en-GB" sz="1100" b="1" dirty="0"/>
                <a:t>Average Mean Time to Recover: </a:t>
              </a:r>
              <a:r>
                <a:rPr lang="en-GB" sz="1100" dirty="0"/>
                <a:t>14 hours (Last 30 days)</a:t>
              </a:r>
            </a:p>
            <a:p>
              <a:r>
                <a:rPr lang="en-GB" sz="1100" b="1" dirty="0"/>
                <a:t>Average Mean Time to Recover ranking</a:t>
              </a:r>
              <a:r>
                <a:rPr lang="en-GB" sz="1100" dirty="0"/>
                <a:t>: High</a:t>
              </a:r>
              <a:endParaRPr lang="en-AE" sz="1100" dirty="0"/>
            </a:p>
          </p:txBody>
        </p:sp>
        <p:graphicFrame>
          <p:nvGraphicFramePr>
            <p:cNvPr id="10" name="Chart 9">
              <a:extLst>
                <a:ext uri="{FF2B5EF4-FFF2-40B4-BE49-F238E27FC236}">
                  <a16:creationId xmlns:a16="http://schemas.microsoft.com/office/drawing/2014/main" id="{6A0C7A6E-EEE2-CD91-0B60-5F97BEC1DA8D}"/>
                </a:ext>
              </a:extLst>
            </p:cNvPr>
            <p:cNvGraphicFramePr/>
            <p:nvPr>
              <p:extLst>
                <p:ext uri="{D42A27DB-BD31-4B8C-83A1-F6EECF244321}">
                  <p14:modId xmlns:p14="http://schemas.microsoft.com/office/powerpoint/2010/main" val="3407836069"/>
                </p:ext>
              </p:extLst>
            </p:nvPr>
          </p:nvGraphicFramePr>
          <p:xfrm>
            <a:off x="2581901" y="2044891"/>
            <a:ext cx="1701012" cy="1849509"/>
          </p:xfrm>
          <a:graphic>
            <a:graphicData uri="http://schemas.openxmlformats.org/drawingml/2006/chart">
              <c:chart xmlns:c="http://schemas.openxmlformats.org/drawingml/2006/chart" xmlns:r="http://schemas.openxmlformats.org/officeDocument/2006/relationships" r:id="rId5"/>
            </a:graphicData>
          </a:graphic>
        </p:graphicFrame>
      </p:grpSp>
      <p:graphicFrame>
        <p:nvGraphicFramePr>
          <p:cNvPr id="11" name="Chart 10">
            <a:extLst>
              <a:ext uri="{FF2B5EF4-FFF2-40B4-BE49-F238E27FC236}">
                <a16:creationId xmlns:a16="http://schemas.microsoft.com/office/drawing/2014/main" id="{E0AD40A9-8B4D-DA5B-E876-FA29B80DE45D}"/>
              </a:ext>
            </a:extLst>
          </p:cNvPr>
          <p:cNvGraphicFramePr/>
          <p:nvPr>
            <p:extLst>
              <p:ext uri="{D42A27DB-BD31-4B8C-83A1-F6EECF244321}">
                <p14:modId xmlns:p14="http://schemas.microsoft.com/office/powerpoint/2010/main" val="2937237977"/>
              </p:ext>
            </p:extLst>
          </p:nvPr>
        </p:nvGraphicFramePr>
        <p:xfrm>
          <a:off x="1654928" y="5743344"/>
          <a:ext cx="3201970" cy="49871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1312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 application&#10;&#10;Description automatically generated">
            <a:extLst>
              <a:ext uri="{FF2B5EF4-FFF2-40B4-BE49-F238E27FC236}">
                <a16:creationId xmlns:a16="http://schemas.microsoft.com/office/drawing/2014/main" id="{79ECCECB-F129-2F22-601B-7C64FC4B8D47}"/>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8165" r="24229"/>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3"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7E6CB381-F2A7-97C2-107F-8DBAF324ED45}"/>
              </a:ext>
            </a:extLst>
          </p:cNvPr>
          <p:cNvSpPr txBox="1"/>
          <p:nvPr/>
        </p:nvSpPr>
        <p:spPr>
          <a:xfrm>
            <a:off x="7560160" y="4868200"/>
            <a:ext cx="4274937" cy="830997"/>
          </a:xfrm>
          <a:prstGeom prst="rect">
            <a:avLst/>
          </a:prstGeom>
          <a:noFill/>
        </p:spPr>
        <p:txBody>
          <a:bodyPr wrap="square" rtlCol="0" anchor="ctr">
            <a:spAutoFit/>
          </a:bodyPr>
          <a:lstStyle/>
          <a:p>
            <a:pPr algn="r"/>
            <a:r>
              <a:rPr lang="en-US" altLang="ko-KR" sz="4800" b="1" dirty="0">
                <a:latin typeface="+mj-lt"/>
                <a:cs typeface="Arial" pitchFamily="34" charset="0"/>
              </a:rPr>
              <a:t>Dashboards</a:t>
            </a:r>
            <a:endParaRPr lang="ko-KR" altLang="en-US" sz="4800" b="1" dirty="0">
              <a:latin typeface="+mj-lt"/>
              <a:cs typeface="Arial" pitchFamily="34" charset="0"/>
            </a:endParaRPr>
          </a:p>
        </p:txBody>
      </p:sp>
    </p:spTree>
    <p:extLst>
      <p:ext uri="{BB962C8B-B14F-4D97-AF65-F5344CB8AC3E}">
        <p14:creationId xmlns:p14="http://schemas.microsoft.com/office/powerpoint/2010/main" val="151903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D83A1-F399-8501-13B6-CF1A7E5D0326}"/>
              </a:ext>
            </a:extLst>
          </p:cNvPr>
          <p:cNvSpPr>
            <a:spLocks noGrp="1"/>
          </p:cNvSpPr>
          <p:nvPr>
            <p:ph type="body" sz="quarter" idx="10"/>
          </p:nvPr>
        </p:nvSpPr>
        <p:spPr/>
        <p:txBody>
          <a:bodyPr>
            <a:normAutofit fontScale="92500" lnSpcReduction="10000"/>
          </a:bodyPr>
          <a:lstStyle/>
          <a:p>
            <a:r>
              <a:rPr lang="en-US" dirty="0"/>
              <a:t>DORA Metrics</a:t>
            </a:r>
          </a:p>
        </p:txBody>
      </p:sp>
      <p:grpSp>
        <p:nvGrpSpPr>
          <p:cNvPr id="17" name="Group 16">
            <a:extLst>
              <a:ext uri="{FF2B5EF4-FFF2-40B4-BE49-F238E27FC236}">
                <a16:creationId xmlns:a16="http://schemas.microsoft.com/office/drawing/2014/main" id="{38B6E97F-08B3-F19F-EDDD-44D6C9CF1043}"/>
              </a:ext>
            </a:extLst>
          </p:cNvPr>
          <p:cNvGrpSpPr/>
          <p:nvPr/>
        </p:nvGrpSpPr>
        <p:grpSpPr>
          <a:xfrm>
            <a:off x="1611986" y="3976870"/>
            <a:ext cx="3901125" cy="1935109"/>
            <a:chOff x="1366887" y="4712162"/>
            <a:chExt cx="3901125" cy="1935109"/>
          </a:xfrm>
        </p:grpSpPr>
        <p:sp>
          <p:nvSpPr>
            <p:cNvPr id="48" name="Rectangle 47">
              <a:extLst>
                <a:ext uri="{FF2B5EF4-FFF2-40B4-BE49-F238E27FC236}">
                  <a16:creationId xmlns:a16="http://schemas.microsoft.com/office/drawing/2014/main" id="{44AFA8EB-0DFD-BECE-1980-A0A1AFAFD2DF}"/>
                </a:ext>
              </a:extLst>
            </p:cNvPr>
            <p:cNvSpPr/>
            <p:nvPr/>
          </p:nvSpPr>
          <p:spPr>
            <a:xfrm>
              <a:off x="1366887" y="4713402"/>
              <a:ext cx="3901125" cy="18563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grpSp>
          <p:nvGrpSpPr>
            <p:cNvPr id="47" name="Group 46">
              <a:extLst>
                <a:ext uri="{FF2B5EF4-FFF2-40B4-BE49-F238E27FC236}">
                  <a16:creationId xmlns:a16="http://schemas.microsoft.com/office/drawing/2014/main" id="{76CA924E-2BE3-9F2F-9578-47AA0305FD7D}"/>
                </a:ext>
              </a:extLst>
            </p:cNvPr>
            <p:cNvGrpSpPr/>
            <p:nvPr/>
          </p:nvGrpSpPr>
          <p:grpSpPr>
            <a:xfrm>
              <a:off x="1813019" y="4797763"/>
              <a:ext cx="2900383" cy="1849508"/>
              <a:chOff x="1772916" y="803300"/>
              <a:chExt cx="8127999" cy="5418667"/>
            </a:xfrm>
          </p:grpSpPr>
          <p:grpSp>
            <p:nvGrpSpPr>
              <p:cNvPr id="45" name="Group 44">
                <a:extLst>
                  <a:ext uri="{FF2B5EF4-FFF2-40B4-BE49-F238E27FC236}">
                    <a16:creationId xmlns:a16="http://schemas.microsoft.com/office/drawing/2014/main" id="{E45CC249-9F1B-167C-2CDF-D4A418A55B5C}"/>
                  </a:ext>
                </a:extLst>
              </p:cNvPr>
              <p:cNvGrpSpPr/>
              <p:nvPr/>
            </p:nvGrpSpPr>
            <p:grpSpPr>
              <a:xfrm>
                <a:off x="1772916" y="803300"/>
                <a:ext cx="8127999" cy="5418667"/>
                <a:chOff x="1772916" y="803300"/>
                <a:chExt cx="8127999" cy="5418667"/>
              </a:xfrm>
            </p:grpSpPr>
            <p:graphicFrame>
              <p:nvGraphicFramePr>
                <p:cNvPr id="44" name="Chart 43">
                  <a:extLst>
                    <a:ext uri="{FF2B5EF4-FFF2-40B4-BE49-F238E27FC236}">
                      <a16:creationId xmlns:a16="http://schemas.microsoft.com/office/drawing/2014/main" id="{7D79A7B0-0160-BEB5-2C97-D8C48DE24EB3}"/>
                    </a:ext>
                  </a:extLst>
                </p:cNvPr>
                <p:cNvGraphicFramePr/>
                <p:nvPr>
                  <p:extLst>
                    <p:ext uri="{D42A27DB-BD31-4B8C-83A1-F6EECF244321}">
                      <p14:modId xmlns:p14="http://schemas.microsoft.com/office/powerpoint/2010/main" val="3849628860"/>
                    </p:ext>
                  </p:extLst>
                </p:nvPr>
              </p:nvGraphicFramePr>
              <p:xfrm>
                <a:off x="2504843" y="1432874"/>
                <a:ext cx="6695718" cy="44886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 name="Chart 40">
                  <a:extLst>
                    <a:ext uri="{FF2B5EF4-FFF2-40B4-BE49-F238E27FC236}">
                      <a16:creationId xmlns:a16="http://schemas.microsoft.com/office/drawing/2014/main" id="{7950C343-A3BE-CA35-09E5-BDA1C468129B}"/>
                    </a:ext>
                  </a:extLst>
                </p:cNvPr>
                <p:cNvGraphicFramePr/>
                <p:nvPr>
                  <p:extLst>
                    <p:ext uri="{D42A27DB-BD31-4B8C-83A1-F6EECF244321}">
                      <p14:modId xmlns:p14="http://schemas.microsoft.com/office/powerpoint/2010/main" val="2972899276"/>
                    </p:ext>
                  </p:extLst>
                </p:nvPr>
              </p:nvGraphicFramePr>
              <p:xfrm>
                <a:off x="1772916" y="803300"/>
                <a:ext cx="8127999" cy="5418667"/>
              </p:xfrm>
              <a:graphic>
                <a:graphicData uri="http://schemas.openxmlformats.org/drawingml/2006/chart">
                  <c:chart xmlns:c="http://schemas.openxmlformats.org/drawingml/2006/chart" xmlns:r="http://schemas.openxmlformats.org/officeDocument/2006/relationships" r:id="rId4"/>
                </a:graphicData>
              </a:graphic>
            </p:graphicFrame>
          </p:grpSp>
          <p:sp>
            <p:nvSpPr>
              <p:cNvPr id="46" name="TextBox 45">
                <a:extLst>
                  <a:ext uri="{FF2B5EF4-FFF2-40B4-BE49-F238E27FC236}">
                    <a16:creationId xmlns:a16="http://schemas.microsoft.com/office/drawing/2014/main" id="{8D927AC7-74CF-BC45-888B-AB8C2A4F1979}"/>
                  </a:ext>
                </a:extLst>
              </p:cNvPr>
              <p:cNvSpPr txBox="1"/>
              <p:nvPr/>
            </p:nvSpPr>
            <p:spPr>
              <a:xfrm>
                <a:off x="4762930" y="3125679"/>
                <a:ext cx="2390552" cy="901721"/>
              </a:xfrm>
              <a:prstGeom prst="rect">
                <a:avLst/>
              </a:prstGeom>
              <a:noFill/>
            </p:spPr>
            <p:txBody>
              <a:bodyPr wrap="square" rtlCol="0">
                <a:spAutoFit/>
              </a:bodyPr>
              <a:lstStyle/>
              <a:p>
                <a:pPr algn="ctr"/>
                <a:r>
                  <a:rPr lang="en-GB" sz="1400" b="1" dirty="0"/>
                  <a:t>14 Hours</a:t>
                </a:r>
                <a:endParaRPr lang="en-AE" sz="4000" b="1" dirty="0"/>
              </a:p>
            </p:txBody>
          </p:sp>
        </p:grpSp>
        <p:sp>
          <p:nvSpPr>
            <p:cNvPr id="49" name="TextBox 48">
              <a:extLst>
                <a:ext uri="{FF2B5EF4-FFF2-40B4-BE49-F238E27FC236}">
                  <a16:creationId xmlns:a16="http://schemas.microsoft.com/office/drawing/2014/main" id="{1061FDF3-4958-BCE4-39C8-3D1550A32D00}"/>
                </a:ext>
              </a:extLst>
            </p:cNvPr>
            <p:cNvSpPr txBox="1"/>
            <p:nvPr/>
          </p:nvSpPr>
          <p:spPr>
            <a:xfrm>
              <a:off x="2149309" y="4712162"/>
              <a:ext cx="2189451" cy="276999"/>
            </a:xfrm>
            <a:prstGeom prst="rect">
              <a:avLst/>
            </a:prstGeom>
            <a:noFill/>
          </p:spPr>
          <p:txBody>
            <a:bodyPr wrap="square" rtlCol="0">
              <a:spAutoFit/>
            </a:bodyPr>
            <a:lstStyle/>
            <a:p>
              <a:pPr algn="ctr"/>
              <a:r>
                <a:rPr lang="en-US" sz="1200" dirty="0"/>
                <a:t>Mean time to recover</a:t>
              </a:r>
            </a:p>
          </p:txBody>
        </p:sp>
        <p:graphicFrame>
          <p:nvGraphicFramePr>
            <p:cNvPr id="11" name="Chart 10">
              <a:extLst>
                <a:ext uri="{FF2B5EF4-FFF2-40B4-BE49-F238E27FC236}">
                  <a16:creationId xmlns:a16="http://schemas.microsoft.com/office/drawing/2014/main" id="{E0AD40A9-8B4D-DA5B-E876-FA29B80DE45D}"/>
                </a:ext>
              </a:extLst>
            </p:cNvPr>
            <p:cNvGraphicFramePr/>
            <p:nvPr>
              <p:extLst>
                <p:ext uri="{D42A27DB-BD31-4B8C-83A1-F6EECF244321}">
                  <p14:modId xmlns:p14="http://schemas.microsoft.com/office/powerpoint/2010/main" val="2491627152"/>
                </p:ext>
              </p:extLst>
            </p:nvPr>
          </p:nvGraphicFramePr>
          <p:xfrm>
            <a:off x="1665926" y="5793418"/>
            <a:ext cx="3190971" cy="467493"/>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16" name="Group 15">
            <a:extLst>
              <a:ext uri="{FF2B5EF4-FFF2-40B4-BE49-F238E27FC236}">
                <a16:creationId xmlns:a16="http://schemas.microsoft.com/office/drawing/2014/main" id="{2CB823FE-708D-C953-4910-EA3D12320FDD}"/>
              </a:ext>
            </a:extLst>
          </p:cNvPr>
          <p:cNvGrpSpPr/>
          <p:nvPr/>
        </p:nvGrpSpPr>
        <p:grpSpPr>
          <a:xfrm>
            <a:off x="5563386" y="3978445"/>
            <a:ext cx="3901125" cy="1935109"/>
            <a:chOff x="5318287" y="4713737"/>
            <a:chExt cx="3901125" cy="1935109"/>
          </a:xfrm>
        </p:grpSpPr>
        <p:sp>
          <p:nvSpPr>
            <p:cNvPr id="5" name="Rectangle 4">
              <a:extLst>
                <a:ext uri="{FF2B5EF4-FFF2-40B4-BE49-F238E27FC236}">
                  <a16:creationId xmlns:a16="http://schemas.microsoft.com/office/drawing/2014/main" id="{CC750E52-A9D9-5073-3A19-37FB738F3255}"/>
                </a:ext>
              </a:extLst>
            </p:cNvPr>
            <p:cNvSpPr/>
            <p:nvPr/>
          </p:nvSpPr>
          <p:spPr>
            <a:xfrm>
              <a:off x="5318287" y="4714977"/>
              <a:ext cx="3901125" cy="18563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grpSp>
          <p:nvGrpSpPr>
            <p:cNvPr id="7" name="Group 6">
              <a:extLst>
                <a:ext uri="{FF2B5EF4-FFF2-40B4-BE49-F238E27FC236}">
                  <a16:creationId xmlns:a16="http://schemas.microsoft.com/office/drawing/2014/main" id="{D14D26E5-798F-E01F-80C7-E4EDA1B0897C}"/>
                </a:ext>
              </a:extLst>
            </p:cNvPr>
            <p:cNvGrpSpPr/>
            <p:nvPr/>
          </p:nvGrpSpPr>
          <p:grpSpPr>
            <a:xfrm>
              <a:off x="5745565" y="4799338"/>
              <a:ext cx="2900383" cy="1849508"/>
              <a:chOff x="1720080" y="803300"/>
              <a:chExt cx="8127999" cy="5418667"/>
            </a:xfrm>
          </p:grpSpPr>
          <p:grpSp>
            <p:nvGrpSpPr>
              <p:cNvPr id="9" name="Group 8">
                <a:extLst>
                  <a:ext uri="{FF2B5EF4-FFF2-40B4-BE49-F238E27FC236}">
                    <a16:creationId xmlns:a16="http://schemas.microsoft.com/office/drawing/2014/main" id="{454A494B-3828-143D-9162-FE80BABC5557}"/>
                  </a:ext>
                </a:extLst>
              </p:cNvPr>
              <p:cNvGrpSpPr/>
              <p:nvPr/>
            </p:nvGrpSpPr>
            <p:grpSpPr>
              <a:xfrm>
                <a:off x="1720080" y="803300"/>
                <a:ext cx="8127999" cy="5418667"/>
                <a:chOff x="1720080" y="803300"/>
                <a:chExt cx="8127999" cy="5418667"/>
              </a:xfrm>
            </p:grpSpPr>
            <p:graphicFrame>
              <p:nvGraphicFramePr>
                <p:cNvPr id="14" name="Chart 13">
                  <a:extLst>
                    <a:ext uri="{FF2B5EF4-FFF2-40B4-BE49-F238E27FC236}">
                      <a16:creationId xmlns:a16="http://schemas.microsoft.com/office/drawing/2014/main" id="{095ED823-09C6-2F64-528D-BCE551170E51}"/>
                    </a:ext>
                  </a:extLst>
                </p:cNvPr>
                <p:cNvGraphicFramePr/>
                <p:nvPr>
                  <p:extLst>
                    <p:ext uri="{D42A27DB-BD31-4B8C-83A1-F6EECF244321}">
                      <p14:modId xmlns:p14="http://schemas.microsoft.com/office/powerpoint/2010/main" val="4079375260"/>
                    </p:ext>
                  </p:extLst>
                </p:nvPr>
              </p:nvGraphicFramePr>
              <p:xfrm>
                <a:off x="2452008" y="1432873"/>
                <a:ext cx="6695718" cy="448864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hart 12">
                  <a:extLst>
                    <a:ext uri="{FF2B5EF4-FFF2-40B4-BE49-F238E27FC236}">
                      <a16:creationId xmlns:a16="http://schemas.microsoft.com/office/drawing/2014/main" id="{12B9E2A5-AF1F-7677-C3DA-8623C21E4853}"/>
                    </a:ext>
                  </a:extLst>
                </p:cNvPr>
                <p:cNvGraphicFramePr/>
                <p:nvPr>
                  <p:extLst>
                    <p:ext uri="{D42A27DB-BD31-4B8C-83A1-F6EECF244321}">
                      <p14:modId xmlns:p14="http://schemas.microsoft.com/office/powerpoint/2010/main" val="4113156463"/>
                    </p:ext>
                  </p:extLst>
                </p:nvPr>
              </p:nvGraphicFramePr>
              <p:xfrm>
                <a:off x="1720080" y="803300"/>
                <a:ext cx="8127999" cy="5418667"/>
              </p:xfrm>
              <a:graphic>
                <a:graphicData uri="http://schemas.openxmlformats.org/drawingml/2006/chart">
                  <c:chart xmlns:c="http://schemas.openxmlformats.org/drawingml/2006/chart" xmlns:r="http://schemas.openxmlformats.org/officeDocument/2006/relationships" r:id="rId7"/>
                </a:graphicData>
              </a:graphic>
            </p:graphicFrame>
          </p:grpSp>
          <p:sp>
            <p:nvSpPr>
              <p:cNvPr id="12" name="TextBox 11">
                <a:extLst>
                  <a:ext uri="{FF2B5EF4-FFF2-40B4-BE49-F238E27FC236}">
                    <a16:creationId xmlns:a16="http://schemas.microsoft.com/office/drawing/2014/main" id="{8F7AB38E-0A17-2D0E-F062-40E51F09D8AA}"/>
                  </a:ext>
                </a:extLst>
              </p:cNvPr>
              <p:cNvSpPr txBox="1"/>
              <p:nvPr/>
            </p:nvSpPr>
            <p:spPr>
              <a:xfrm>
                <a:off x="4762930" y="3291393"/>
                <a:ext cx="2390552" cy="991892"/>
              </a:xfrm>
              <a:prstGeom prst="rect">
                <a:avLst/>
              </a:prstGeom>
              <a:noFill/>
            </p:spPr>
            <p:txBody>
              <a:bodyPr wrap="square" rtlCol="0">
                <a:spAutoFit/>
              </a:bodyPr>
              <a:lstStyle/>
              <a:p>
                <a:pPr algn="ctr"/>
                <a:r>
                  <a:rPr lang="en-GB" sz="1600" b="1" dirty="0"/>
                  <a:t>5%</a:t>
                </a:r>
                <a:endParaRPr lang="en-AE" sz="4400" b="1" dirty="0"/>
              </a:p>
            </p:txBody>
          </p:sp>
        </p:grpSp>
        <p:sp>
          <p:nvSpPr>
            <p:cNvPr id="15" name="TextBox 14">
              <a:extLst>
                <a:ext uri="{FF2B5EF4-FFF2-40B4-BE49-F238E27FC236}">
                  <a16:creationId xmlns:a16="http://schemas.microsoft.com/office/drawing/2014/main" id="{21D29316-AB3D-B4FF-EAF2-241D1912529B}"/>
                </a:ext>
              </a:extLst>
            </p:cNvPr>
            <p:cNvSpPr txBox="1"/>
            <p:nvPr/>
          </p:nvSpPr>
          <p:spPr>
            <a:xfrm>
              <a:off x="6100709" y="4713737"/>
              <a:ext cx="2189451" cy="276999"/>
            </a:xfrm>
            <a:prstGeom prst="rect">
              <a:avLst/>
            </a:prstGeom>
            <a:noFill/>
          </p:spPr>
          <p:txBody>
            <a:bodyPr wrap="square" rtlCol="0">
              <a:spAutoFit/>
            </a:bodyPr>
            <a:lstStyle/>
            <a:p>
              <a:pPr algn="ctr"/>
              <a:r>
                <a:rPr lang="en-US" sz="1200" dirty="0"/>
                <a:t>Change failure rate</a:t>
              </a:r>
            </a:p>
          </p:txBody>
        </p:sp>
      </p:grpSp>
      <p:grpSp>
        <p:nvGrpSpPr>
          <p:cNvPr id="27" name="Group 26">
            <a:extLst>
              <a:ext uri="{FF2B5EF4-FFF2-40B4-BE49-F238E27FC236}">
                <a16:creationId xmlns:a16="http://schemas.microsoft.com/office/drawing/2014/main" id="{303331B0-5CFD-1FDF-DDB5-E0C15697C8B3}"/>
              </a:ext>
            </a:extLst>
          </p:cNvPr>
          <p:cNvGrpSpPr/>
          <p:nvPr/>
        </p:nvGrpSpPr>
        <p:grpSpPr>
          <a:xfrm>
            <a:off x="5563391" y="2083655"/>
            <a:ext cx="3901125" cy="1935109"/>
            <a:chOff x="5318292" y="2818947"/>
            <a:chExt cx="3901125" cy="1935109"/>
          </a:xfrm>
        </p:grpSpPr>
        <p:sp>
          <p:nvSpPr>
            <p:cNvPr id="18" name="Rectangle 17">
              <a:extLst>
                <a:ext uri="{FF2B5EF4-FFF2-40B4-BE49-F238E27FC236}">
                  <a16:creationId xmlns:a16="http://schemas.microsoft.com/office/drawing/2014/main" id="{EC5A9E81-2D93-F1FD-4303-F76DCAEED49C}"/>
                </a:ext>
              </a:extLst>
            </p:cNvPr>
            <p:cNvSpPr/>
            <p:nvPr/>
          </p:nvSpPr>
          <p:spPr>
            <a:xfrm>
              <a:off x="5318292" y="2820187"/>
              <a:ext cx="3901125" cy="18563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graphicFrame>
          <p:nvGraphicFramePr>
            <p:cNvPr id="19" name="Chart 18">
              <a:extLst>
                <a:ext uri="{FF2B5EF4-FFF2-40B4-BE49-F238E27FC236}">
                  <a16:creationId xmlns:a16="http://schemas.microsoft.com/office/drawing/2014/main" id="{051A6C79-DF05-C7C0-3093-5412F3386E3F}"/>
                </a:ext>
              </a:extLst>
            </p:cNvPr>
            <p:cNvGraphicFramePr/>
            <p:nvPr>
              <p:extLst>
                <p:ext uri="{D42A27DB-BD31-4B8C-83A1-F6EECF244321}">
                  <p14:modId xmlns:p14="http://schemas.microsoft.com/office/powerpoint/2010/main" val="3163724237"/>
                </p:ext>
              </p:extLst>
            </p:nvPr>
          </p:nvGraphicFramePr>
          <p:xfrm>
            <a:off x="5606333" y="3850129"/>
            <a:ext cx="3201970" cy="498713"/>
          </p:xfrm>
          <a:graphic>
            <a:graphicData uri="http://schemas.openxmlformats.org/drawingml/2006/chart">
              <c:chart xmlns:c="http://schemas.openxmlformats.org/drawingml/2006/chart" xmlns:r="http://schemas.openxmlformats.org/officeDocument/2006/relationships" r:id="rId8"/>
            </a:graphicData>
          </a:graphic>
        </p:graphicFrame>
        <p:grpSp>
          <p:nvGrpSpPr>
            <p:cNvPr id="20" name="Group 19">
              <a:extLst>
                <a:ext uri="{FF2B5EF4-FFF2-40B4-BE49-F238E27FC236}">
                  <a16:creationId xmlns:a16="http://schemas.microsoft.com/office/drawing/2014/main" id="{C11F8EBE-92BF-DC76-E203-B71DDFD9D17B}"/>
                </a:ext>
              </a:extLst>
            </p:cNvPr>
            <p:cNvGrpSpPr/>
            <p:nvPr/>
          </p:nvGrpSpPr>
          <p:grpSpPr>
            <a:xfrm>
              <a:off x="5745570" y="2904548"/>
              <a:ext cx="2900383" cy="1849508"/>
              <a:chOff x="1720080" y="803300"/>
              <a:chExt cx="8127999" cy="5418667"/>
            </a:xfrm>
          </p:grpSpPr>
          <p:grpSp>
            <p:nvGrpSpPr>
              <p:cNvPr id="21" name="Group 20">
                <a:extLst>
                  <a:ext uri="{FF2B5EF4-FFF2-40B4-BE49-F238E27FC236}">
                    <a16:creationId xmlns:a16="http://schemas.microsoft.com/office/drawing/2014/main" id="{0E6EB5B2-BA30-8364-B151-FB6F4C747A93}"/>
                  </a:ext>
                </a:extLst>
              </p:cNvPr>
              <p:cNvGrpSpPr/>
              <p:nvPr/>
            </p:nvGrpSpPr>
            <p:grpSpPr>
              <a:xfrm>
                <a:off x="1720080" y="803300"/>
                <a:ext cx="8127999" cy="5418667"/>
                <a:chOff x="1720080" y="803300"/>
                <a:chExt cx="8127999" cy="5418667"/>
              </a:xfrm>
            </p:grpSpPr>
            <p:graphicFrame>
              <p:nvGraphicFramePr>
                <p:cNvPr id="24" name="Chart 23">
                  <a:extLst>
                    <a:ext uri="{FF2B5EF4-FFF2-40B4-BE49-F238E27FC236}">
                      <a16:creationId xmlns:a16="http://schemas.microsoft.com/office/drawing/2014/main" id="{16CA6ABC-7AF9-3FF9-EC21-4C058E9C3881}"/>
                    </a:ext>
                  </a:extLst>
                </p:cNvPr>
                <p:cNvGraphicFramePr/>
                <p:nvPr>
                  <p:extLst>
                    <p:ext uri="{D42A27DB-BD31-4B8C-83A1-F6EECF244321}">
                      <p14:modId xmlns:p14="http://schemas.microsoft.com/office/powerpoint/2010/main" val="1838005108"/>
                    </p:ext>
                  </p:extLst>
                </p:nvPr>
              </p:nvGraphicFramePr>
              <p:xfrm>
                <a:off x="1720080" y="803300"/>
                <a:ext cx="8127999" cy="5418667"/>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5" name="Chart 24">
                  <a:extLst>
                    <a:ext uri="{FF2B5EF4-FFF2-40B4-BE49-F238E27FC236}">
                      <a16:creationId xmlns:a16="http://schemas.microsoft.com/office/drawing/2014/main" id="{71B708DA-5412-CEDA-DD57-37AFD09A1AB6}"/>
                    </a:ext>
                  </a:extLst>
                </p:cNvPr>
                <p:cNvGraphicFramePr/>
                <p:nvPr>
                  <p:extLst>
                    <p:ext uri="{D42A27DB-BD31-4B8C-83A1-F6EECF244321}">
                      <p14:modId xmlns:p14="http://schemas.microsoft.com/office/powerpoint/2010/main" val="822357283"/>
                    </p:ext>
                  </p:extLst>
                </p:nvPr>
              </p:nvGraphicFramePr>
              <p:xfrm>
                <a:off x="2452008" y="1432873"/>
                <a:ext cx="6695718" cy="4488641"/>
              </p:xfrm>
              <a:graphic>
                <a:graphicData uri="http://schemas.openxmlformats.org/drawingml/2006/chart">
                  <c:chart xmlns:c="http://schemas.openxmlformats.org/drawingml/2006/chart" xmlns:r="http://schemas.openxmlformats.org/officeDocument/2006/relationships" r:id="rId10"/>
                </a:graphicData>
              </a:graphic>
            </p:graphicFrame>
          </p:grpSp>
          <p:sp>
            <p:nvSpPr>
              <p:cNvPr id="23" name="TextBox 22">
                <a:extLst>
                  <a:ext uri="{FF2B5EF4-FFF2-40B4-BE49-F238E27FC236}">
                    <a16:creationId xmlns:a16="http://schemas.microsoft.com/office/drawing/2014/main" id="{EE05E87D-155B-9EFE-9677-C737BE27F154}"/>
                  </a:ext>
                </a:extLst>
              </p:cNvPr>
              <p:cNvSpPr txBox="1"/>
              <p:nvPr/>
            </p:nvSpPr>
            <p:spPr>
              <a:xfrm>
                <a:off x="4762930" y="3125679"/>
                <a:ext cx="2390552" cy="901721"/>
              </a:xfrm>
              <a:prstGeom prst="rect">
                <a:avLst/>
              </a:prstGeom>
              <a:noFill/>
            </p:spPr>
            <p:txBody>
              <a:bodyPr wrap="square" rtlCol="0">
                <a:spAutoFit/>
              </a:bodyPr>
              <a:lstStyle/>
              <a:p>
                <a:pPr algn="ctr"/>
                <a:r>
                  <a:rPr lang="en-GB" sz="1400" b="1" dirty="0"/>
                  <a:t>48 Hours</a:t>
                </a:r>
                <a:endParaRPr lang="en-AE" sz="4000" b="1" dirty="0"/>
              </a:p>
            </p:txBody>
          </p:sp>
        </p:grpSp>
        <p:sp>
          <p:nvSpPr>
            <p:cNvPr id="26" name="TextBox 25">
              <a:extLst>
                <a:ext uri="{FF2B5EF4-FFF2-40B4-BE49-F238E27FC236}">
                  <a16:creationId xmlns:a16="http://schemas.microsoft.com/office/drawing/2014/main" id="{4BB15BAA-AACD-6A94-D437-9A5C7DD7E06C}"/>
                </a:ext>
              </a:extLst>
            </p:cNvPr>
            <p:cNvSpPr txBox="1"/>
            <p:nvPr/>
          </p:nvSpPr>
          <p:spPr>
            <a:xfrm>
              <a:off x="6100714" y="2818947"/>
              <a:ext cx="2189451" cy="276999"/>
            </a:xfrm>
            <a:prstGeom prst="rect">
              <a:avLst/>
            </a:prstGeom>
            <a:noFill/>
          </p:spPr>
          <p:txBody>
            <a:bodyPr wrap="square" rtlCol="0">
              <a:spAutoFit/>
            </a:bodyPr>
            <a:lstStyle/>
            <a:p>
              <a:pPr algn="ctr"/>
              <a:r>
                <a:rPr lang="en-US" sz="1200" dirty="0"/>
                <a:t>Lead Time for Changes</a:t>
              </a:r>
            </a:p>
          </p:txBody>
        </p:sp>
      </p:grpSp>
      <p:grpSp>
        <p:nvGrpSpPr>
          <p:cNvPr id="36" name="Group 35">
            <a:extLst>
              <a:ext uri="{FF2B5EF4-FFF2-40B4-BE49-F238E27FC236}">
                <a16:creationId xmlns:a16="http://schemas.microsoft.com/office/drawing/2014/main" id="{7C55696E-CBDE-1657-9949-5DB3A4558124}"/>
              </a:ext>
            </a:extLst>
          </p:cNvPr>
          <p:cNvGrpSpPr/>
          <p:nvPr/>
        </p:nvGrpSpPr>
        <p:grpSpPr>
          <a:xfrm>
            <a:off x="1622985" y="2093075"/>
            <a:ext cx="3901125" cy="1935109"/>
            <a:chOff x="1377886" y="2828367"/>
            <a:chExt cx="3901125" cy="1935109"/>
          </a:xfrm>
        </p:grpSpPr>
        <p:sp>
          <p:nvSpPr>
            <p:cNvPr id="28" name="Rectangle 27">
              <a:extLst>
                <a:ext uri="{FF2B5EF4-FFF2-40B4-BE49-F238E27FC236}">
                  <a16:creationId xmlns:a16="http://schemas.microsoft.com/office/drawing/2014/main" id="{03050239-24E4-5617-E7D1-7CD5BB0A8831}"/>
                </a:ext>
              </a:extLst>
            </p:cNvPr>
            <p:cNvSpPr/>
            <p:nvPr/>
          </p:nvSpPr>
          <p:spPr>
            <a:xfrm>
              <a:off x="1377886" y="2829607"/>
              <a:ext cx="3901125" cy="18563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graphicFrame>
          <p:nvGraphicFramePr>
            <p:cNvPr id="29" name="Chart 28">
              <a:extLst>
                <a:ext uri="{FF2B5EF4-FFF2-40B4-BE49-F238E27FC236}">
                  <a16:creationId xmlns:a16="http://schemas.microsoft.com/office/drawing/2014/main" id="{2D01A8FC-4804-0149-365D-6430300F636F}"/>
                </a:ext>
              </a:extLst>
            </p:cNvPr>
            <p:cNvGraphicFramePr/>
            <p:nvPr>
              <p:extLst>
                <p:ext uri="{D42A27DB-BD31-4B8C-83A1-F6EECF244321}">
                  <p14:modId xmlns:p14="http://schemas.microsoft.com/office/powerpoint/2010/main" val="2386055673"/>
                </p:ext>
              </p:extLst>
            </p:nvPr>
          </p:nvGraphicFramePr>
          <p:xfrm>
            <a:off x="1665927" y="3859549"/>
            <a:ext cx="3201970" cy="498713"/>
          </p:xfrm>
          <a:graphic>
            <a:graphicData uri="http://schemas.openxmlformats.org/drawingml/2006/chart">
              <c:chart xmlns:c="http://schemas.openxmlformats.org/drawingml/2006/chart" xmlns:r="http://schemas.openxmlformats.org/officeDocument/2006/relationships" r:id="rId11"/>
            </a:graphicData>
          </a:graphic>
        </p:graphicFrame>
        <p:grpSp>
          <p:nvGrpSpPr>
            <p:cNvPr id="30" name="Group 29">
              <a:extLst>
                <a:ext uri="{FF2B5EF4-FFF2-40B4-BE49-F238E27FC236}">
                  <a16:creationId xmlns:a16="http://schemas.microsoft.com/office/drawing/2014/main" id="{B04CDF5F-9F1E-8682-F2DA-654EDCA21042}"/>
                </a:ext>
              </a:extLst>
            </p:cNvPr>
            <p:cNvGrpSpPr/>
            <p:nvPr/>
          </p:nvGrpSpPr>
          <p:grpSpPr>
            <a:xfrm>
              <a:off x="1805164" y="2913968"/>
              <a:ext cx="2900383" cy="1849508"/>
              <a:chOff x="1720080" y="803300"/>
              <a:chExt cx="8127999" cy="5418667"/>
            </a:xfrm>
          </p:grpSpPr>
          <p:grpSp>
            <p:nvGrpSpPr>
              <p:cNvPr id="31" name="Group 30">
                <a:extLst>
                  <a:ext uri="{FF2B5EF4-FFF2-40B4-BE49-F238E27FC236}">
                    <a16:creationId xmlns:a16="http://schemas.microsoft.com/office/drawing/2014/main" id="{86B0C8BF-D490-F822-B1D7-0C4B3CD40F41}"/>
                  </a:ext>
                </a:extLst>
              </p:cNvPr>
              <p:cNvGrpSpPr/>
              <p:nvPr/>
            </p:nvGrpSpPr>
            <p:grpSpPr>
              <a:xfrm>
                <a:off x="1720080" y="803300"/>
                <a:ext cx="8127999" cy="5418667"/>
                <a:chOff x="1720080" y="803300"/>
                <a:chExt cx="8127999" cy="5418667"/>
              </a:xfrm>
            </p:grpSpPr>
            <p:graphicFrame>
              <p:nvGraphicFramePr>
                <p:cNvPr id="33" name="Chart 32">
                  <a:extLst>
                    <a:ext uri="{FF2B5EF4-FFF2-40B4-BE49-F238E27FC236}">
                      <a16:creationId xmlns:a16="http://schemas.microsoft.com/office/drawing/2014/main" id="{B4E86160-457D-BCBA-81D0-ADFA4919CF6D}"/>
                    </a:ext>
                  </a:extLst>
                </p:cNvPr>
                <p:cNvGraphicFramePr/>
                <p:nvPr>
                  <p:extLst>
                    <p:ext uri="{D42A27DB-BD31-4B8C-83A1-F6EECF244321}">
                      <p14:modId xmlns:p14="http://schemas.microsoft.com/office/powerpoint/2010/main" val="28317994"/>
                    </p:ext>
                  </p:extLst>
                </p:nvPr>
              </p:nvGraphicFramePr>
              <p:xfrm>
                <a:off x="1720080" y="803300"/>
                <a:ext cx="8127999" cy="5418667"/>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4" name="Chart 33">
                  <a:extLst>
                    <a:ext uri="{FF2B5EF4-FFF2-40B4-BE49-F238E27FC236}">
                      <a16:creationId xmlns:a16="http://schemas.microsoft.com/office/drawing/2014/main" id="{A4710EF4-4E4A-CA28-3BB0-736AE4C5C885}"/>
                    </a:ext>
                  </a:extLst>
                </p:cNvPr>
                <p:cNvGraphicFramePr/>
                <p:nvPr>
                  <p:extLst>
                    <p:ext uri="{D42A27DB-BD31-4B8C-83A1-F6EECF244321}">
                      <p14:modId xmlns:p14="http://schemas.microsoft.com/office/powerpoint/2010/main" val="3761126919"/>
                    </p:ext>
                  </p:extLst>
                </p:nvPr>
              </p:nvGraphicFramePr>
              <p:xfrm>
                <a:off x="2452008" y="1432873"/>
                <a:ext cx="6695718" cy="4488641"/>
              </p:xfrm>
              <a:graphic>
                <a:graphicData uri="http://schemas.openxmlformats.org/drawingml/2006/chart">
                  <c:chart xmlns:c="http://schemas.openxmlformats.org/drawingml/2006/chart" xmlns:r="http://schemas.openxmlformats.org/officeDocument/2006/relationships" r:id="rId13"/>
                </a:graphicData>
              </a:graphic>
            </p:graphicFrame>
          </p:grpSp>
          <p:sp>
            <p:nvSpPr>
              <p:cNvPr id="32" name="TextBox 31">
                <a:extLst>
                  <a:ext uri="{FF2B5EF4-FFF2-40B4-BE49-F238E27FC236}">
                    <a16:creationId xmlns:a16="http://schemas.microsoft.com/office/drawing/2014/main" id="{0CD5D379-4F89-F6CD-B329-A4C637068D6B}"/>
                  </a:ext>
                </a:extLst>
              </p:cNvPr>
              <p:cNvSpPr txBox="1"/>
              <p:nvPr/>
            </p:nvSpPr>
            <p:spPr>
              <a:xfrm>
                <a:off x="4921441" y="3125679"/>
                <a:ext cx="1790048" cy="1352581"/>
              </a:xfrm>
              <a:prstGeom prst="rect">
                <a:avLst/>
              </a:prstGeom>
              <a:noFill/>
            </p:spPr>
            <p:txBody>
              <a:bodyPr wrap="square" rtlCol="0">
                <a:spAutoFit/>
              </a:bodyPr>
              <a:lstStyle/>
              <a:p>
                <a:pPr algn="ctr"/>
                <a:r>
                  <a:rPr lang="en-GB" sz="2400" b="1" dirty="0"/>
                  <a:t>0.9</a:t>
                </a:r>
              </a:p>
            </p:txBody>
          </p:sp>
        </p:grpSp>
        <p:sp>
          <p:nvSpPr>
            <p:cNvPr id="35" name="TextBox 34">
              <a:extLst>
                <a:ext uri="{FF2B5EF4-FFF2-40B4-BE49-F238E27FC236}">
                  <a16:creationId xmlns:a16="http://schemas.microsoft.com/office/drawing/2014/main" id="{26362816-E924-8573-434A-4F3B6996B2EF}"/>
                </a:ext>
              </a:extLst>
            </p:cNvPr>
            <p:cNvSpPr txBox="1"/>
            <p:nvPr/>
          </p:nvSpPr>
          <p:spPr>
            <a:xfrm>
              <a:off x="2160308" y="2828367"/>
              <a:ext cx="2189451" cy="276999"/>
            </a:xfrm>
            <a:prstGeom prst="rect">
              <a:avLst/>
            </a:prstGeom>
            <a:noFill/>
          </p:spPr>
          <p:txBody>
            <a:bodyPr wrap="square" rtlCol="0">
              <a:spAutoFit/>
            </a:bodyPr>
            <a:lstStyle/>
            <a:p>
              <a:pPr algn="ctr"/>
              <a:r>
                <a:rPr lang="en-US" sz="1200" dirty="0"/>
                <a:t>Deployment Frequency</a:t>
              </a:r>
            </a:p>
          </p:txBody>
        </p:sp>
      </p:grpSp>
      <p:sp>
        <p:nvSpPr>
          <p:cNvPr id="3" name="TextBox 2">
            <a:extLst>
              <a:ext uri="{FF2B5EF4-FFF2-40B4-BE49-F238E27FC236}">
                <a16:creationId xmlns:a16="http://schemas.microsoft.com/office/drawing/2014/main" id="{A00F8CF6-D808-2440-5829-774B8C2EA48A}"/>
              </a:ext>
            </a:extLst>
          </p:cNvPr>
          <p:cNvSpPr txBox="1"/>
          <p:nvPr/>
        </p:nvSpPr>
        <p:spPr>
          <a:xfrm>
            <a:off x="1187777" y="1414021"/>
            <a:ext cx="9200561" cy="368211"/>
          </a:xfrm>
          <a:prstGeom prst="rect">
            <a:avLst/>
          </a:prstGeom>
          <a:noFill/>
        </p:spPr>
        <p:txBody>
          <a:bodyPr wrap="square" rtlCol="0">
            <a:spAutoFit/>
          </a:bodyPr>
          <a:lstStyle/>
          <a:p>
            <a:r>
              <a:rPr lang="en-GB" dirty="0"/>
              <a:t>Fully configurable Azure DevOps dashboard plugin for DORA metrics.</a:t>
            </a:r>
            <a:endParaRPr lang="en-AE" dirty="0"/>
          </a:p>
        </p:txBody>
      </p:sp>
      <p:sp>
        <p:nvSpPr>
          <p:cNvPr id="6" name="TextBox 5">
            <a:extLst>
              <a:ext uri="{FF2B5EF4-FFF2-40B4-BE49-F238E27FC236}">
                <a16:creationId xmlns:a16="http://schemas.microsoft.com/office/drawing/2014/main" id="{5BEDD0F1-E50E-4B33-C9B5-5BF4BB335B05}"/>
              </a:ext>
            </a:extLst>
          </p:cNvPr>
          <p:cNvSpPr txBox="1"/>
          <p:nvPr/>
        </p:nvSpPr>
        <p:spPr>
          <a:xfrm>
            <a:off x="3065460" y="3246343"/>
            <a:ext cx="930896" cy="261610"/>
          </a:xfrm>
          <a:prstGeom prst="rect">
            <a:avLst/>
          </a:prstGeom>
          <a:noFill/>
        </p:spPr>
        <p:txBody>
          <a:bodyPr wrap="square">
            <a:spAutoFit/>
          </a:bodyPr>
          <a:lstStyle/>
          <a:p>
            <a:pPr algn="ctr"/>
            <a:r>
              <a:rPr lang="en-GB" sz="1050" dirty="0"/>
              <a:t>Per Day</a:t>
            </a:r>
          </a:p>
        </p:txBody>
      </p:sp>
      <p:sp>
        <p:nvSpPr>
          <p:cNvPr id="8" name="TextBox 7">
            <a:extLst>
              <a:ext uri="{FF2B5EF4-FFF2-40B4-BE49-F238E27FC236}">
                <a16:creationId xmlns:a16="http://schemas.microsoft.com/office/drawing/2014/main" id="{BD7C1B22-04D6-F5EF-83ED-AF5D3E5FEF79}"/>
              </a:ext>
            </a:extLst>
          </p:cNvPr>
          <p:cNvSpPr txBox="1"/>
          <p:nvPr/>
        </p:nvSpPr>
        <p:spPr>
          <a:xfrm>
            <a:off x="3108919" y="5525619"/>
            <a:ext cx="782425" cy="276999"/>
          </a:xfrm>
          <a:prstGeom prst="rect">
            <a:avLst/>
          </a:prstGeom>
          <a:noFill/>
        </p:spPr>
        <p:txBody>
          <a:bodyPr wrap="square" rtlCol="0">
            <a:spAutoFit/>
          </a:bodyPr>
          <a:lstStyle/>
          <a:p>
            <a:pPr algn="ctr"/>
            <a:r>
              <a:rPr lang="en-GB" sz="1200" dirty="0"/>
              <a:t>High</a:t>
            </a:r>
            <a:endParaRPr lang="en-AE" sz="1200" dirty="0"/>
          </a:p>
        </p:txBody>
      </p:sp>
      <p:sp>
        <p:nvSpPr>
          <p:cNvPr id="10" name="TextBox 9">
            <a:extLst>
              <a:ext uri="{FF2B5EF4-FFF2-40B4-BE49-F238E27FC236}">
                <a16:creationId xmlns:a16="http://schemas.microsoft.com/office/drawing/2014/main" id="{E0125D59-5D82-9308-120C-963922B34AE3}"/>
              </a:ext>
            </a:extLst>
          </p:cNvPr>
          <p:cNvSpPr txBox="1"/>
          <p:nvPr/>
        </p:nvSpPr>
        <p:spPr>
          <a:xfrm>
            <a:off x="7042606" y="5380598"/>
            <a:ext cx="782425" cy="276999"/>
          </a:xfrm>
          <a:prstGeom prst="rect">
            <a:avLst/>
          </a:prstGeom>
          <a:noFill/>
        </p:spPr>
        <p:txBody>
          <a:bodyPr wrap="square" rtlCol="0">
            <a:spAutoFit/>
          </a:bodyPr>
          <a:lstStyle/>
          <a:p>
            <a:pPr algn="ctr"/>
            <a:r>
              <a:rPr lang="en-GB" sz="1200" dirty="0"/>
              <a:t>Elite</a:t>
            </a:r>
            <a:endParaRPr lang="en-AE" sz="1200" dirty="0"/>
          </a:p>
        </p:txBody>
      </p:sp>
      <p:sp>
        <p:nvSpPr>
          <p:cNvPr id="22" name="TextBox 21">
            <a:extLst>
              <a:ext uri="{FF2B5EF4-FFF2-40B4-BE49-F238E27FC236}">
                <a16:creationId xmlns:a16="http://schemas.microsoft.com/office/drawing/2014/main" id="{286D3DF9-4AE7-EBEF-1AEC-7ED6B6820815}"/>
              </a:ext>
            </a:extLst>
          </p:cNvPr>
          <p:cNvSpPr txBox="1"/>
          <p:nvPr/>
        </p:nvSpPr>
        <p:spPr>
          <a:xfrm>
            <a:off x="7049320" y="3604166"/>
            <a:ext cx="782425" cy="276999"/>
          </a:xfrm>
          <a:prstGeom prst="rect">
            <a:avLst/>
          </a:prstGeom>
          <a:noFill/>
        </p:spPr>
        <p:txBody>
          <a:bodyPr wrap="square" rtlCol="0">
            <a:spAutoFit/>
          </a:bodyPr>
          <a:lstStyle/>
          <a:p>
            <a:pPr algn="ctr"/>
            <a:r>
              <a:rPr lang="en-GB" sz="1200" dirty="0"/>
              <a:t>High</a:t>
            </a:r>
            <a:endParaRPr lang="en-AE" sz="1200" dirty="0"/>
          </a:p>
        </p:txBody>
      </p:sp>
      <p:sp>
        <p:nvSpPr>
          <p:cNvPr id="37" name="TextBox 36">
            <a:extLst>
              <a:ext uri="{FF2B5EF4-FFF2-40B4-BE49-F238E27FC236}">
                <a16:creationId xmlns:a16="http://schemas.microsoft.com/office/drawing/2014/main" id="{F55B05CC-3C88-6F8F-A112-32BBCB25BEBD}"/>
              </a:ext>
            </a:extLst>
          </p:cNvPr>
          <p:cNvSpPr txBox="1"/>
          <p:nvPr/>
        </p:nvSpPr>
        <p:spPr>
          <a:xfrm>
            <a:off x="3097920" y="3592314"/>
            <a:ext cx="782425" cy="276999"/>
          </a:xfrm>
          <a:prstGeom prst="rect">
            <a:avLst/>
          </a:prstGeom>
          <a:noFill/>
        </p:spPr>
        <p:txBody>
          <a:bodyPr wrap="square" rtlCol="0">
            <a:spAutoFit/>
          </a:bodyPr>
          <a:lstStyle/>
          <a:p>
            <a:pPr algn="ctr"/>
            <a:r>
              <a:rPr lang="en-GB" sz="1200" dirty="0"/>
              <a:t>High</a:t>
            </a:r>
            <a:endParaRPr lang="en-AE" sz="1200" dirty="0"/>
          </a:p>
        </p:txBody>
      </p:sp>
    </p:spTree>
    <p:extLst>
      <p:ext uri="{BB962C8B-B14F-4D97-AF65-F5344CB8AC3E}">
        <p14:creationId xmlns:p14="http://schemas.microsoft.com/office/powerpoint/2010/main" val="413366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D83A1-F399-8501-13B6-CF1A7E5D0326}"/>
              </a:ext>
            </a:extLst>
          </p:cNvPr>
          <p:cNvSpPr>
            <a:spLocks noGrp="1"/>
          </p:cNvSpPr>
          <p:nvPr>
            <p:ph type="body" sz="quarter" idx="10"/>
          </p:nvPr>
        </p:nvSpPr>
        <p:spPr/>
        <p:txBody>
          <a:bodyPr>
            <a:normAutofit fontScale="92500" lnSpcReduction="10000"/>
          </a:bodyPr>
          <a:lstStyle/>
          <a:p>
            <a:r>
              <a:rPr lang="en-US" dirty="0"/>
              <a:t>DORA Metrics</a:t>
            </a:r>
          </a:p>
        </p:txBody>
      </p:sp>
      <p:grpSp>
        <p:nvGrpSpPr>
          <p:cNvPr id="57" name="Group 56">
            <a:extLst>
              <a:ext uri="{FF2B5EF4-FFF2-40B4-BE49-F238E27FC236}">
                <a16:creationId xmlns:a16="http://schemas.microsoft.com/office/drawing/2014/main" id="{CFC82FA5-2E33-A6DD-5DBC-372FA6E87849}"/>
              </a:ext>
            </a:extLst>
          </p:cNvPr>
          <p:cNvGrpSpPr/>
          <p:nvPr/>
        </p:nvGrpSpPr>
        <p:grpSpPr>
          <a:xfrm>
            <a:off x="707010" y="1385739"/>
            <a:ext cx="5388990" cy="2831061"/>
            <a:chOff x="707010" y="1451728"/>
            <a:chExt cx="5388990" cy="2831061"/>
          </a:xfrm>
        </p:grpSpPr>
        <p:grpSp>
          <p:nvGrpSpPr>
            <p:cNvPr id="6" name="Group 5">
              <a:extLst>
                <a:ext uri="{FF2B5EF4-FFF2-40B4-BE49-F238E27FC236}">
                  <a16:creationId xmlns:a16="http://schemas.microsoft.com/office/drawing/2014/main" id="{03BC7403-7EAE-249E-6CCD-58A71909744F}"/>
                </a:ext>
              </a:extLst>
            </p:cNvPr>
            <p:cNvGrpSpPr/>
            <p:nvPr/>
          </p:nvGrpSpPr>
          <p:grpSpPr>
            <a:xfrm>
              <a:off x="1074659" y="1584020"/>
              <a:ext cx="4715496" cy="2469585"/>
              <a:chOff x="818038" y="1570116"/>
              <a:chExt cx="5697979" cy="3079269"/>
            </a:xfrm>
          </p:grpSpPr>
          <p:sp>
            <p:nvSpPr>
              <p:cNvPr id="3" name="TextBox 2">
                <a:extLst>
                  <a:ext uri="{FF2B5EF4-FFF2-40B4-BE49-F238E27FC236}">
                    <a16:creationId xmlns:a16="http://schemas.microsoft.com/office/drawing/2014/main" id="{4FF2C134-1195-0664-159B-8D211C60A4A8}"/>
                  </a:ext>
                </a:extLst>
              </p:cNvPr>
              <p:cNvSpPr txBox="1"/>
              <p:nvPr/>
            </p:nvSpPr>
            <p:spPr>
              <a:xfrm>
                <a:off x="2066042" y="4112122"/>
                <a:ext cx="3948776" cy="537263"/>
              </a:xfrm>
              <a:prstGeom prst="rect">
                <a:avLst/>
              </a:prstGeom>
              <a:noFill/>
              <a:ln>
                <a:noFill/>
              </a:ln>
            </p:spPr>
            <p:txBody>
              <a:bodyPr wrap="square" rtlCol="0">
                <a:spAutoFit/>
              </a:bodyPr>
              <a:lstStyle/>
              <a:p>
                <a:r>
                  <a:rPr lang="en-GB" sz="1100" b="1" dirty="0"/>
                  <a:t>Deployment Frequency: </a:t>
                </a:r>
                <a:r>
                  <a:rPr lang="en-GB" sz="1100" dirty="0"/>
                  <a:t>0.9 per day (Last 30 days)</a:t>
                </a:r>
              </a:p>
              <a:p>
                <a:r>
                  <a:rPr lang="en-GB" sz="1100" b="1" dirty="0"/>
                  <a:t>Deployment Frequency ranking</a:t>
                </a:r>
                <a:r>
                  <a:rPr lang="en-GB" sz="1100" dirty="0"/>
                  <a:t>: High</a:t>
                </a:r>
                <a:endParaRPr lang="en-AE" sz="1100" dirty="0"/>
              </a:p>
            </p:txBody>
          </p:sp>
          <p:graphicFrame>
            <p:nvGraphicFramePr>
              <p:cNvPr id="4" name="Chart 3">
                <a:extLst>
                  <a:ext uri="{FF2B5EF4-FFF2-40B4-BE49-F238E27FC236}">
                    <a16:creationId xmlns:a16="http://schemas.microsoft.com/office/drawing/2014/main" id="{110C7E35-B8C1-5014-D184-6D410B2BEA8D}"/>
                  </a:ext>
                </a:extLst>
              </p:cNvPr>
              <p:cNvGraphicFramePr/>
              <p:nvPr>
                <p:extLst>
                  <p:ext uri="{D42A27DB-BD31-4B8C-83A1-F6EECF244321}">
                    <p14:modId xmlns:p14="http://schemas.microsoft.com/office/powerpoint/2010/main" val="3889463747"/>
                  </p:ext>
                </p:extLst>
              </p:nvPr>
            </p:nvGraphicFramePr>
            <p:xfrm>
              <a:off x="818038" y="1570116"/>
              <a:ext cx="5697979" cy="2542006"/>
            </p:xfrm>
            <a:graphic>
              <a:graphicData uri="http://schemas.openxmlformats.org/drawingml/2006/chart">
                <c:chart xmlns:c="http://schemas.openxmlformats.org/drawingml/2006/chart" xmlns:r="http://schemas.openxmlformats.org/officeDocument/2006/relationships" r:id="rId3"/>
              </a:graphicData>
            </a:graphic>
          </p:graphicFrame>
        </p:grpSp>
        <p:sp>
          <p:nvSpPr>
            <p:cNvPr id="51" name="TextBox 50">
              <a:extLst>
                <a:ext uri="{FF2B5EF4-FFF2-40B4-BE49-F238E27FC236}">
                  <a16:creationId xmlns:a16="http://schemas.microsoft.com/office/drawing/2014/main" id="{893B1FD6-D1D0-4AF7-572B-A7C2C80210CB}"/>
                </a:ext>
              </a:extLst>
            </p:cNvPr>
            <p:cNvSpPr txBox="1"/>
            <p:nvPr/>
          </p:nvSpPr>
          <p:spPr>
            <a:xfrm>
              <a:off x="1752473" y="1576079"/>
              <a:ext cx="2872818" cy="338554"/>
            </a:xfrm>
            <a:prstGeom prst="rect">
              <a:avLst/>
            </a:prstGeom>
            <a:noFill/>
          </p:spPr>
          <p:txBody>
            <a:bodyPr wrap="square">
              <a:spAutoFit/>
            </a:bodyPr>
            <a:lstStyle/>
            <a:p>
              <a:pPr algn="ctr"/>
              <a:r>
                <a:rPr lang="en-GB" sz="1600" dirty="0"/>
                <a:t>Deployment Frequency</a:t>
              </a:r>
            </a:p>
          </p:txBody>
        </p:sp>
        <p:sp>
          <p:nvSpPr>
            <p:cNvPr id="53" name="Rectangle 52">
              <a:extLst>
                <a:ext uri="{FF2B5EF4-FFF2-40B4-BE49-F238E27FC236}">
                  <a16:creationId xmlns:a16="http://schemas.microsoft.com/office/drawing/2014/main" id="{A76DBB17-8B1C-02DE-48F5-A911893FF460}"/>
                </a:ext>
              </a:extLst>
            </p:cNvPr>
            <p:cNvSpPr/>
            <p:nvPr/>
          </p:nvSpPr>
          <p:spPr>
            <a:xfrm>
              <a:off x="707010" y="1451728"/>
              <a:ext cx="5388990" cy="2831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grpSp>
        <p:nvGrpSpPr>
          <p:cNvPr id="58" name="Group 57">
            <a:extLst>
              <a:ext uri="{FF2B5EF4-FFF2-40B4-BE49-F238E27FC236}">
                <a16:creationId xmlns:a16="http://schemas.microsoft.com/office/drawing/2014/main" id="{38C7DB7C-AE60-312D-DA5C-D83DFE00831A}"/>
              </a:ext>
            </a:extLst>
          </p:cNvPr>
          <p:cNvGrpSpPr/>
          <p:nvPr/>
        </p:nvGrpSpPr>
        <p:grpSpPr>
          <a:xfrm>
            <a:off x="6249971" y="1385739"/>
            <a:ext cx="4198983" cy="2831061"/>
            <a:chOff x="6240544" y="1451728"/>
            <a:chExt cx="4198983" cy="2831061"/>
          </a:xfrm>
        </p:grpSpPr>
        <p:grpSp>
          <p:nvGrpSpPr>
            <p:cNvPr id="22" name="Group 21">
              <a:extLst>
                <a:ext uri="{FF2B5EF4-FFF2-40B4-BE49-F238E27FC236}">
                  <a16:creationId xmlns:a16="http://schemas.microsoft.com/office/drawing/2014/main" id="{C9B282C5-3FD7-919D-0495-FA98D718D4E6}"/>
                </a:ext>
              </a:extLst>
            </p:cNvPr>
            <p:cNvGrpSpPr/>
            <p:nvPr/>
          </p:nvGrpSpPr>
          <p:grpSpPr>
            <a:xfrm>
              <a:off x="6707954" y="1978904"/>
              <a:ext cx="3684309" cy="2303885"/>
              <a:chOff x="1890857" y="2044891"/>
              <a:chExt cx="3684309" cy="2303885"/>
            </a:xfrm>
          </p:grpSpPr>
          <p:sp>
            <p:nvSpPr>
              <p:cNvPr id="37" name="TextBox 36">
                <a:extLst>
                  <a:ext uri="{FF2B5EF4-FFF2-40B4-BE49-F238E27FC236}">
                    <a16:creationId xmlns:a16="http://schemas.microsoft.com/office/drawing/2014/main" id="{B92CBC1D-EAC6-E4DA-478F-887C79FB14F4}"/>
                  </a:ext>
                </a:extLst>
              </p:cNvPr>
              <p:cNvSpPr txBox="1"/>
              <p:nvPr/>
            </p:nvSpPr>
            <p:spPr>
              <a:xfrm>
                <a:off x="1890857" y="3917889"/>
                <a:ext cx="3684309" cy="430887"/>
              </a:xfrm>
              <a:prstGeom prst="rect">
                <a:avLst/>
              </a:prstGeom>
              <a:noFill/>
            </p:spPr>
            <p:txBody>
              <a:bodyPr wrap="square" rtlCol="0">
                <a:spAutoFit/>
              </a:bodyPr>
              <a:lstStyle/>
              <a:p>
                <a:r>
                  <a:rPr lang="en-GB" sz="1100" b="1" dirty="0"/>
                  <a:t>Average lead time for changes: </a:t>
                </a:r>
                <a:r>
                  <a:rPr lang="en-GB" sz="1100" dirty="0"/>
                  <a:t>48 hours (Last 30 days)</a:t>
                </a:r>
              </a:p>
              <a:p>
                <a:r>
                  <a:rPr lang="en-GB" sz="1100" b="1" dirty="0"/>
                  <a:t>Average lead time for changes ranking</a:t>
                </a:r>
                <a:r>
                  <a:rPr lang="en-GB" sz="1100" dirty="0"/>
                  <a:t>: High</a:t>
                </a:r>
                <a:endParaRPr lang="en-AE" sz="1100" dirty="0"/>
              </a:p>
            </p:txBody>
          </p:sp>
          <p:graphicFrame>
            <p:nvGraphicFramePr>
              <p:cNvPr id="38" name="Chart 37">
                <a:extLst>
                  <a:ext uri="{FF2B5EF4-FFF2-40B4-BE49-F238E27FC236}">
                    <a16:creationId xmlns:a16="http://schemas.microsoft.com/office/drawing/2014/main" id="{8F5741BB-5DA5-601F-E3D9-F55195698CE5}"/>
                  </a:ext>
                </a:extLst>
              </p:cNvPr>
              <p:cNvGraphicFramePr/>
              <p:nvPr>
                <p:extLst>
                  <p:ext uri="{D42A27DB-BD31-4B8C-83A1-F6EECF244321}">
                    <p14:modId xmlns:p14="http://schemas.microsoft.com/office/powerpoint/2010/main" val="1818488164"/>
                  </p:ext>
                </p:extLst>
              </p:nvPr>
            </p:nvGraphicFramePr>
            <p:xfrm>
              <a:off x="2581901" y="2044891"/>
              <a:ext cx="1701012" cy="1849509"/>
            </p:xfrm>
            <a:graphic>
              <a:graphicData uri="http://schemas.openxmlformats.org/drawingml/2006/chart">
                <c:chart xmlns:c="http://schemas.openxmlformats.org/drawingml/2006/chart" xmlns:r="http://schemas.openxmlformats.org/officeDocument/2006/relationships" r:id="rId4"/>
              </a:graphicData>
            </a:graphic>
          </p:graphicFrame>
        </p:grpSp>
        <p:sp>
          <p:nvSpPr>
            <p:cNvPr id="52" name="TextBox 51">
              <a:extLst>
                <a:ext uri="{FF2B5EF4-FFF2-40B4-BE49-F238E27FC236}">
                  <a16:creationId xmlns:a16="http://schemas.microsoft.com/office/drawing/2014/main" id="{C2909E0D-1FF0-DF23-E486-99E434F5B2BD}"/>
                </a:ext>
              </a:extLst>
            </p:cNvPr>
            <p:cNvSpPr txBox="1"/>
            <p:nvPr/>
          </p:nvSpPr>
          <p:spPr>
            <a:xfrm>
              <a:off x="6984348" y="1572215"/>
              <a:ext cx="2872818" cy="338554"/>
            </a:xfrm>
            <a:prstGeom prst="rect">
              <a:avLst/>
            </a:prstGeom>
            <a:noFill/>
          </p:spPr>
          <p:txBody>
            <a:bodyPr wrap="square">
              <a:spAutoFit/>
            </a:bodyPr>
            <a:lstStyle/>
            <a:p>
              <a:pPr algn="ctr"/>
              <a:r>
                <a:rPr lang="en-GB" sz="1600" dirty="0"/>
                <a:t>Lead Time for Changes</a:t>
              </a:r>
            </a:p>
          </p:txBody>
        </p:sp>
        <p:sp>
          <p:nvSpPr>
            <p:cNvPr id="54" name="Rectangle 53">
              <a:extLst>
                <a:ext uri="{FF2B5EF4-FFF2-40B4-BE49-F238E27FC236}">
                  <a16:creationId xmlns:a16="http://schemas.microsoft.com/office/drawing/2014/main" id="{30056F9E-145B-FE1A-93CE-D57859FBAAB6}"/>
                </a:ext>
              </a:extLst>
            </p:cNvPr>
            <p:cNvSpPr/>
            <p:nvPr/>
          </p:nvSpPr>
          <p:spPr>
            <a:xfrm>
              <a:off x="6240544" y="1451728"/>
              <a:ext cx="4198983" cy="2831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grpSp>
        <p:nvGrpSpPr>
          <p:cNvPr id="56" name="Group 55">
            <a:extLst>
              <a:ext uri="{FF2B5EF4-FFF2-40B4-BE49-F238E27FC236}">
                <a16:creationId xmlns:a16="http://schemas.microsoft.com/office/drawing/2014/main" id="{416B2F51-482D-6100-9F4F-31A583E0C466}"/>
              </a:ext>
            </a:extLst>
          </p:cNvPr>
          <p:cNvGrpSpPr/>
          <p:nvPr/>
        </p:nvGrpSpPr>
        <p:grpSpPr>
          <a:xfrm>
            <a:off x="3365364" y="4300920"/>
            <a:ext cx="4788817" cy="2478949"/>
            <a:chOff x="1168922" y="4300920"/>
            <a:chExt cx="4788817" cy="2478949"/>
          </a:xfrm>
        </p:grpSpPr>
        <p:grpSp>
          <p:nvGrpSpPr>
            <p:cNvPr id="39" name="Group 38">
              <a:extLst>
                <a:ext uri="{FF2B5EF4-FFF2-40B4-BE49-F238E27FC236}">
                  <a16:creationId xmlns:a16="http://schemas.microsoft.com/office/drawing/2014/main" id="{D7B255D8-D1E2-FAA4-FB10-93EA87E9B1D2}"/>
                </a:ext>
              </a:extLst>
            </p:cNvPr>
            <p:cNvGrpSpPr/>
            <p:nvPr/>
          </p:nvGrpSpPr>
          <p:grpSpPr>
            <a:xfrm>
              <a:off x="1869578" y="4542997"/>
              <a:ext cx="3901124" cy="2236872"/>
              <a:chOff x="1794165" y="2044891"/>
              <a:chExt cx="3901124" cy="2236872"/>
            </a:xfrm>
          </p:grpSpPr>
          <p:sp>
            <p:nvSpPr>
              <p:cNvPr id="40" name="TextBox 39">
                <a:extLst>
                  <a:ext uri="{FF2B5EF4-FFF2-40B4-BE49-F238E27FC236}">
                    <a16:creationId xmlns:a16="http://schemas.microsoft.com/office/drawing/2014/main" id="{32CB2B72-B013-6F76-8795-13A727153035}"/>
                  </a:ext>
                </a:extLst>
              </p:cNvPr>
              <p:cNvSpPr txBox="1"/>
              <p:nvPr/>
            </p:nvSpPr>
            <p:spPr>
              <a:xfrm>
                <a:off x="1794165" y="3850876"/>
                <a:ext cx="3901124" cy="430887"/>
              </a:xfrm>
              <a:prstGeom prst="rect">
                <a:avLst/>
              </a:prstGeom>
              <a:noFill/>
            </p:spPr>
            <p:txBody>
              <a:bodyPr wrap="square" rtlCol="0">
                <a:spAutoFit/>
              </a:bodyPr>
              <a:lstStyle/>
              <a:p>
                <a:r>
                  <a:rPr lang="en-GB" sz="1100" b="1" dirty="0"/>
                  <a:t>Average Mean Time to Recover: </a:t>
                </a:r>
                <a:r>
                  <a:rPr lang="en-GB" sz="1100" dirty="0"/>
                  <a:t>14 hours (Last 30 days)</a:t>
                </a:r>
              </a:p>
              <a:p>
                <a:r>
                  <a:rPr lang="en-GB" sz="1100" b="1" dirty="0"/>
                  <a:t>Average Mean Time to Recover ranking</a:t>
                </a:r>
                <a:r>
                  <a:rPr lang="en-GB" sz="1100" dirty="0"/>
                  <a:t>: High</a:t>
                </a:r>
                <a:endParaRPr lang="en-AE" sz="1100" dirty="0"/>
              </a:p>
            </p:txBody>
          </p:sp>
          <p:graphicFrame>
            <p:nvGraphicFramePr>
              <p:cNvPr id="42" name="Chart 41">
                <a:extLst>
                  <a:ext uri="{FF2B5EF4-FFF2-40B4-BE49-F238E27FC236}">
                    <a16:creationId xmlns:a16="http://schemas.microsoft.com/office/drawing/2014/main" id="{14E823B0-D6BC-8E23-D56C-F22491802DFD}"/>
                  </a:ext>
                </a:extLst>
              </p:cNvPr>
              <p:cNvGraphicFramePr/>
              <p:nvPr>
                <p:extLst>
                  <p:ext uri="{D42A27DB-BD31-4B8C-83A1-F6EECF244321}">
                    <p14:modId xmlns:p14="http://schemas.microsoft.com/office/powerpoint/2010/main" val="1839977447"/>
                  </p:ext>
                </p:extLst>
              </p:nvPr>
            </p:nvGraphicFramePr>
            <p:xfrm>
              <a:off x="2581901" y="2044891"/>
              <a:ext cx="1701012" cy="1849509"/>
            </p:xfrm>
            <a:graphic>
              <a:graphicData uri="http://schemas.openxmlformats.org/drawingml/2006/chart">
                <c:chart xmlns:c="http://schemas.openxmlformats.org/drawingml/2006/chart" xmlns:r="http://schemas.openxmlformats.org/officeDocument/2006/relationships" r:id="rId5"/>
              </a:graphicData>
            </a:graphic>
          </p:graphicFrame>
        </p:grpSp>
        <p:sp>
          <p:nvSpPr>
            <p:cNvPr id="50" name="TextBox 49">
              <a:extLst>
                <a:ext uri="{FF2B5EF4-FFF2-40B4-BE49-F238E27FC236}">
                  <a16:creationId xmlns:a16="http://schemas.microsoft.com/office/drawing/2014/main" id="{1B8F3BB5-0B5D-784D-0CE2-22313E578DC3}"/>
                </a:ext>
              </a:extLst>
            </p:cNvPr>
            <p:cNvSpPr txBox="1"/>
            <p:nvPr/>
          </p:nvSpPr>
          <p:spPr>
            <a:xfrm>
              <a:off x="2071411" y="4300920"/>
              <a:ext cx="2872818" cy="338554"/>
            </a:xfrm>
            <a:prstGeom prst="rect">
              <a:avLst/>
            </a:prstGeom>
            <a:noFill/>
          </p:spPr>
          <p:txBody>
            <a:bodyPr wrap="square">
              <a:spAutoFit/>
            </a:bodyPr>
            <a:lstStyle/>
            <a:p>
              <a:pPr algn="ctr"/>
              <a:r>
                <a:rPr lang="en-GB" sz="1600" dirty="0"/>
                <a:t>Mean Time to Recover </a:t>
              </a:r>
              <a:endParaRPr lang="en-AE" sz="1600" dirty="0"/>
            </a:p>
          </p:txBody>
        </p:sp>
        <p:sp>
          <p:nvSpPr>
            <p:cNvPr id="55" name="Rectangle 54">
              <a:extLst>
                <a:ext uri="{FF2B5EF4-FFF2-40B4-BE49-F238E27FC236}">
                  <a16:creationId xmlns:a16="http://schemas.microsoft.com/office/drawing/2014/main" id="{3D725127-8C12-83F4-C842-103E22160E20}"/>
                </a:ext>
              </a:extLst>
            </p:cNvPr>
            <p:cNvSpPr/>
            <p:nvPr/>
          </p:nvSpPr>
          <p:spPr>
            <a:xfrm>
              <a:off x="1168922" y="4300920"/>
              <a:ext cx="4788817" cy="2478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Tree>
    <p:extLst>
      <p:ext uri="{BB962C8B-B14F-4D97-AF65-F5344CB8AC3E}">
        <p14:creationId xmlns:p14="http://schemas.microsoft.com/office/powerpoint/2010/main" val="97632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descr="A screen shot of a video game&#10;&#10;Description automatically generated with low confidence">
            <a:extLst>
              <a:ext uri="{FF2B5EF4-FFF2-40B4-BE49-F238E27FC236}">
                <a16:creationId xmlns:a16="http://schemas.microsoft.com/office/drawing/2014/main" id="{865E822F-5ADA-6CA4-B915-C55D69EF65B0}"/>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r="2373" b="-1"/>
          <a:stretch/>
        </p:blipFill>
        <p:spPr>
          <a:xfrm>
            <a:off x="20" y="10"/>
            <a:ext cx="12009284" cy="6857990"/>
          </a:xfrm>
          <a:custGeom>
            <a:avLst/>
            <a:gdLst/>
            <a:ahLst/>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8" y="6858000"/>
                </a:lnTo>
                <a:lnTo>
                  <a:pt x="0" y="6858000"/>
                </a:lnTo>
                <a:close/>
              </a:path>
            </a:pathLst>
          </a:custGeom>
        </p:spPr>
      </p:pic>
      <p:sp>
        <p:nvSpPr>
          <p:cNvPr id="5" name="TextBox 4">
            <a:extLst>
              <a:ext uri="{FF2B5EF4-FFF2-40B4-BE49-F238E27FC236}">
                <a16:creationId xmlns:a16="http://schemas.microsoft.com/office/drawing/2014/main" id="{555C1F6F-D73F-B037-A069-35CB3F622F35}"/>
              </a:ext>
            </a:extLst>
          </p:cNvPr>
          <p:cNvSpPr txBox="1"/>
          <p:nvPr/>
        </p:nvSpPr>
        <p:spPr>
          <a:xfrm>
            <a:off x="7560160" y="4775868"/>
            <a:ext cx="4274937" cy="1015663"/>
          </a:xfrm>
          <a:prstGeom prst="rect">
            <a:avLst/>
          </a:prstGeom>
          <a:noFill/>
        </p:spPr>
        <p:txBody>
          <a:bodyPr wrap="square" rtlCol="0" anchor="ctr">
            <a:spAutoFit/>
          </a:bodyPr>
          <a:lstStyle/>
          <a:p>
            <a:pPr algn="r"/>
            <a:r>
              <a:rPr lang="en-US" altLang="ko-KR" sz="6000" b="1" dirty="0">
                <a:latin typeface="+mj-lt"/>
                <a:cs typeface="Arial" pitchFamily="34" charset="0"/>
              </a:rPr>
              <a:t>KPIs</a:t>
            </a:r>
            <a:endParaRPr lang="ko-KR" altLang="en-US" sz="6000" b="1" dirty="0">
              <a:latin typeface="+mj-lt"/>
              <a:cs typeface="Arial" pitchFamily="34" charset="0"/>
            </a:endParaRPr>
          </a:p>
        </p:txBody>
      </p:sp>
    </p:spTree>
    <p:extLst>
      <p:ext uri="{BB962C8B-B14F-4D97-AF65-F5344CB8AC3E}">
        <p14:creationId xmlns:p14="http://schemas.microsoft.com/office/powerpoint/2010/main" val="151025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D83A1-F399-8501-13B6-CF1A7E5D0326}"/>
              </a:ext>
            </a:extLst>
          </p:cNvPr>
          <p:cNvSpPr>
            <a:spLocks noGrp="1"/>
          </p:cNvSpPr>
          <p:nvPr>
            <p:ph type="body" sz="quarter" idx="10"/>
          </p:nvPr>
        </p:nvSpPr>
        <p:spPr/>
        <p:txBody>
          <a:bodyPr>
            <a:normAutofit fontScale="92500" lnSpcReduction="10000"/>
          </a:bodyPr>
          <a:lstStyle/>
          <a:p>
            <a:r>
              <a:rPr lang="en-US" dirty="0"/>
              <a:t>Deployment Frequency</a:t>
            </a:r>
            <a:endParaRPr lang="en-AE" dirty="0"/>
          </a:p>
        </p:txBody>
      </p:sp>
      <p:sp>
        <p:nvSpPr>
          <p:cNvPr id="3" name="TextBox 2">
            <a:extLst>
              <a:ext uri="{FF2B5EF4-FFF2-40B4-BE49-F238E27FC236}">
                <a16:creationId xmlns:a16="http://schemas.microsoft.com/office/drawing/2014/main" id="{73927585-97CF-07EB-068A-602471713414}"/>
              </a:ext>
            </a:extLst>
          </p:cNvPr>
          <p:cNvSpPr txBox="1"/>
          <p:nvPr/>
        </p:nvSpPr>
        <p:spPr>
          <a:xfrm>
            <a:off x="997009" y="1410451"/>
            <a:ext cx="10668000" cy="338554"/>
          </a:xfrm>
          <a:prstGeom prst="rect">
            <a:avLst/>
          </a:prstGeom>
          <a:noFill/>
        </p:spPr>
        <p:txBody>
          <a:bodyPr wrap="square" rtlCol="0">
            <a:spAutoFit/>
          </a:bodyPr>
          <a:lstStyle/>
          <a:p>
            <a:r>
              <a:rPr lang="en-GB" sz="1600" dirty="0">
                <a:effectLst/>
                <a:latin typeface="Calibri" panose="020F0502020204030204" pitchFamily="34" charset="0"/>
                <a:ea typeface="Calibri" panose="020F0502020204030204" pitchFamily="34" charset="0"/>
                <a:cs typeface="Arial" panose="020B0604020202020204" pitchFamily="34" charset="0"/>
              </a:rPr>
              <a:t>How often an organization successfully releases to production. We look at the number of successful pipeline runs.</a:t>
            </a:r>
            <a:endParaRPr lang="en-GB" sz="1600" dirty="0"/>
          </a:p>
        </p:txBody>
      </p:sp>
      <p:sp>
        <p:nvSpPr>
          <p:cNvPr id="9" name="TextBox 8">
            <a:extLst>
              <a:ext uri="{FF2B5EF4-FFF2-40B4-BE49-F238E27FC236}">
                <a16:creationId xmlns:a16="http://schemas.microsoft.com/office/drawing/2014/main" id="{3BC1C8BC-1991-507F-D560-804F6AF9F0D0}"/>
              </a:ext>
            </a:extLst>
          </p:cNvPr>
          <p:cNvSpPr txBox="1"/>
          <p:nvPr/>
        </p:nvSpPr>
        <p:spPr>
          <a:xfrm>
            <a:off x="8841312" y="2146976"/>
            <a:ext cx="3036854" cy="738664"/>
          </a:xfrm>
          <a:prstGeom prst="rect">
            <a:avLst/>
          </a:prstGeom>
          <a:noFill/>
        </p:spPr>
        <p:txBody>
          <a:bodyPr wrap="square">
            <a:spAutoFit/>
          </a:bodyPr>
          <a:lstStyle/>
          <a:p>
            <a:r>
              <a:rPr lang="en-GB" dirty="0"/>
              <a:t>Calculation:</a:t>
            </a:r>
          </a:p>
          <a:p>
            <a:pPr marL="171450" indent="-171450">
              <a:buFont typeface="Arial" panose="020B0604020202020204" pitchFamily="34" charset="0"/>
              <a:buChar char="•"/>
            </a:pPr>
            <a:r>
              <a:rPr lang="en-GB" sz="1200" dirty="0"/>
              <a:t>Weekly : {number of deployments} / 7 </a:t>
            </a:r>
          </a:p>
          <a:p>
            <a:pPr marL="171450" indent="-171450">
              <a:buFont typeface="Arial" panose="020B0604020202020204" pitchFamily="34" charset="0"/>
              <a:buChar char="•"/>
            </a:pPr>
            <a:r>
              <a:rPr lang="en-GB" sz="1200" dirty="0"/>
              <a:t>Monthly : {number of deployments} / 30</a:t>
            </a:r>
          </a:p>
        </p:txBody>
      </p:sp>
      <p:sp>
        <p:nvSpPr>
          <p:cNvPr id="22" name="TextBox 21">
            <a:extLst>
              <a:ext uri="{FF2B5EF4-FFF2-40B4-BE49-F238E27FC236}">
                <a16:creationId xmlns:a16="http://schemas.microsoft.com/office/drawing/2014/main" id="{9FF065BF-F08C-DD5B-7D46-759EFD0A0AE8}"/>
              </a:ext>
            </a:extLst>
          </p:cNvPr>
          <p:cNvSpPr txBox="1"/>
          <p:nvPr/>
        </p:nvSpPr>
        <p:spPr>
          <a:xfrm>
            <a:off x="3066854" y="6128191"/>
            <a:ext cx="4939645" cy="584775"/>
          </a:xfrm>
          <a:prstGeom prst="rect">
            <a:avLst/>
          </a:prstGeom>
          <a:noFill/>
        </p:spPr>
        <p:txBody>
          <a:bodyPr wrap="square" lIns="91440" tIns="45720" rIns="91440" bIns="45720" rtlCol="0" anchor="t">
            <a:spAutoFit/>
          </a:bodyPr>
          <a:lstStyle/>
          <a:p>
            <a:r>
              <a:rPr lang="en-GB" sz="1600" b="1" dirty="0"/>
              <a:t>Deployment Frequency: </a:t>
            </a:r>
            <a:r>
              <a:rPr lang="en-GB" sz="1600" dirty="0"/>
              <a:t>1.21 per day (Last 7 days)</a:t>
            </a:r>
            <a:endParaRPr lang="en-GB" sz="1600" dirty="0">
              <a:cs typeface="Calibri"/>
            </a:endParaRPr>
          </a:p>
          <a:p>
            <a:r>
              <a:rPr lang="en-GB" sz="1600" b="1" dirty="0"/>
              <a:t>Deployment Frequency ranking</a:t>
            </a:r>
            <a:r>
              <a:rPr lang="en-GB" sz="1600" dirty="0"/>
              <a:t>: Elite</a:t>
            </a:r>
            <a:endParaRPr lang="en-AE" sz="1600" dirty="0"/>
          </a:p>
        </p:txBody>
      </p:sp>
      <p:graphicFrame>
        <p:nvGraphicFramePr>
          <p:cNvPr id="23" name="Table 23">
            <a:extLst>
              <a:ext uri="{FF2B5EF4-FFF2-40B4-BE49-F238E27FC236}">
                <a16:creationId xmlns:a16="http://schemas.microsoft.com/office/drawing/2014/main" id="{5230E63C-6114-A782-6BB2-23BA563C55C7}"/>
              </a:ext>
            </a:extLst>
          </p:cNvPr>
          <p:cNvGraphicFramePr>
            <a:graphicFrameLocks noGrp="1"/>
          </p:cNvGraphicFramePr>
          <p:nvPr>
            <p:extLst>
              <p:ext uri="{D42A27DB-BD31-4B8C-83A1-F6EECF244321}">
                <p14:modId xmlns:p14="http://schemas.microsoft.com/office/powerpoint/2010/main" val="2410976146"/>
              </p:ext>
            </p:extLst>
          </p:nvPr>
        </p:nvGraphicFramePr>
        <p:xfrm>
          <a:off x="9308197" y="3765761"/>
          <a:ext cx="2426638" cy="1767840"/>
        </p:xfrm>
        <a:graphic>
          <a:graphicData uri="http://schemas.openxmlformats.org/drawingml/2006/table">
            <a:tbl>
              <a:tblPr firstRow="1" bandRow="1">
                <a:tableStyleId>{5C22544A-7EE6-4342-B048-85BDC9FD1C3A}</a:tableStyleId>
              </a:tblPr>
              <a:tblGrid>
                <a:gridCol w="1213319">
                  <a:extLst>
                    <a:ext uri="{9D8B030D-6E8A-4147-A177-3AD203B41FA5}">
                      <a16:colId xmlns:a16="http://schemas.microsoft.com/office/drawing/2014/main" val="1713324979"/>
                    </a:ext>
                  </a:extLst>
                </a:gridCol>
                <a:gridCol w="1213319">
                  <a:extLst>
                    <a:ext uri="{9D8B030D-6E8A-4147-A177-3AD203B41FA5}">
                      <a16:colId xmlns:a16="http://schemas.microsoft.com/office/drawing/2014/main" val="3084568883"/>
                    </a:ext>
                  </a:extLst>
                </a:gridCol>
              </a:tblGrid>
              <a:tr h="269709">
                <a:tc>
                  <a:txBody>
                    <a:bodyPr/>
                    <a:lstStyle/>
                    <a:p>
                      <a:pPr algn="ctr"/>
                      <a:r>
                        <a:rPr lang="en-GB" sz="1400" b="0" dirty="0"/>
                        <a:t>DF </a:t>
                      </a:r>
                    </a:p>
                    <a:p>
                      <a:pPr algn="ctr"/>
                      <a:r>
                        <a:rPr lang="en-GB" sz="1200" b="0" dirty="0"/>
                        <a:t>(based on monthly values)</a:t>
                      </a:r>
                      <a:endParaRPr lang="en-AE" sz="1400" b="0" dirty="0"/>
                    </a:p>
                  </a:txBody>
                  <a:tcPr/>
                </a:tc>
                <a:tc>
                  <a:txBody>
                    <a:bodyPr/>
                    <a:lstStyle/>
                    <a:p>
                      <a:pPr algn="ctr"/>
                      <a:endParaRPr lang="en-GB" sz="1400" b="0" dirty="0"/>
                    </a:p>
                    <a:p>
                      <a:pPr algn="ctr"/>
                      <a:r>
                        <a:rPr lang="en-GB" sz="1400" b="0" dirty="0"/>
                        <a:t>Ranking</a:t>
                      </a:r>
                      <a:endParaRPr lang="en-AE" sz="1400" b="0" dirty="0"/>
                    </a:p>
                  </a:txBody>
                  <a:tcPr/>
                </a:tc>
                <a:extLst>
                  <a:ext uri="{0D108BD9-81ED-4DB2-BD59-A6C34878D82A}">
                    <a16:rowId xmlns:a16="http://schemas.microsoft.com/office/drawing/2014/main" val="2979948687"/>
                  </a:ext>
                </a:extLst>
              </a:tr>
              <a:tr h="269709">
                <a:tc>
                  <a:txBody>
                    <a:bodyPr/>
                    <a:lstStyle/>
                    <a:p>
                      <a:pPr algn="ctr"/>
                      <a:r>
                        <a:rPr lang="en-GB" sz="1200" dirty="0"/>
                        <a:t>&gt; 1</a:t>
                      </a:r>
                      <a:endParaRPr lang="en-AE" sz="1200" dirty="0"/>
                    </a:p>
                  </a:txBody>
                  <a:tcPr/>
                </a:tc>
                <a:tc>
                  <a:txBody>
                    <a:bodyPr/>
                    <a:lstStyle/>
                    <a:p>
                      <a:pPr algn="ctr"/>
                      <a:r>
                        <a:rPr lang="en-GB" sz="1200" dirty="0"/>
                        <a:t>Elite</a:t>
                      </a:r>
                      <a:endParaRPr lang="en-AE" sz="1200" dirty="0"/>
                    </a:p>
                  </a:txBody>
                  <a:tcPr/>
                </a:tc>
                <a:extLst>
                  <a:ext uri="{0D108BD9-81ED-4DB2-BD59-A6C34878D82A}">
                    <a16:rowId xmlns:a16="http://schemas.microsoft.com/office/drawing/2014/main" val="525812581"/>
                  </a:ext>
                </a:extLst>
              </a:tr>
              <a:tr h="269709">
                <a:tc>
                  <a:txBody>
                    <a:bodyPr/>
                    <a:lstStyle/>
                    <a:p>
                      <a:pPr algn="ctr"/>
                      <a:r>
                        <a:rPr lang="en-GB" sz="1200" dirty="0"/>
                        <a:t>&lt; 1 &amp; &gt; 0.14</a:t>
                      </a:r>
                      <a:endParaRPr lang="en-AE" sz="1200" dirty="0"/>
                    </a:p>
                  </a:txBody>
                  <a:tcPr/>
                </a:tc>
                <a:tc>
                  <a:txBody>
                    <a:bodyPr/>
                    <a:lstStyle/>
                    <a:p>
                      <a:pPr algn="ctr"/>
                      <a:r>
                        <a:rPr lang="en-GB" sz="1200" dirty="0"/>
                        <a:t>High</a:t>
                      </a:r>
                      <a:endParaRPr lang="en-AE" sz="1200" dirty="0"/>
                    </a:p>
                  </a:txBody>
                  <a:tcPr/>
                </a:tc>
                <a:extLst>
                  <a:ext uri="{0D108BD9-81ED-4DB2-BD59-A6C34878D82A}">
                    <a16:rowId xmlns:a16="http://schemas.microsoft.com/office/drawing/2014/main" val="311422618"/>
                  </a:ext>
                </a:extLst>
              </a:tr>
              <a:tr h="269709">
                <a:tc>
                  <a:txBody>
                    <a:bodyPr/>
                    <a:lstStyle/>
                    <a:p>
                      <a:pPr algn="ctr"/>
                      <a:r>
                        <a:rPr lang="en-GB" sz="1200" dirty="0"/>
                        <a:t>&lt; 0.14 &amp; &gt;0.03</a:t>
                      </a:r>
                      <a:endParaRPr lang="en-AE" sz="1200" dirty="0"/>
                    </a:p>
                  </a:txBody>
                  <a:tcPr/>
                </a:tc>
                <a:tc>
                  <a:txBody>
                    <a:bodyPr/>
                    <a:lstStyle/>
                    <a:p>
                      <a:pPr algn="ctr"/>
                      <a:r>
                        <a:rPr lang="en-GB" sz="1200" dirty="0"/>
                        <a:t>Medium</a:t>
                      </a:r>
                      <a:endParaRPr lang="en-AE" sz="1200" dirty="0"/>
                    </a:p>
                  </a:txBody>
                  <a:tcPr/>
                </a:tc>
                <a:extLst>
                  <a:ext uri="{0D108BD9-81ED-4DB2-BD59-A6C34878D82A}">
                    <a16:rowId xmlns:a16="http://schemas.microsoft.com/office/drawing/2014/main" val="3759769627"/>
                  </a:ext>
                </a:extLst>
              </a:tr>
              <a:tr h="269709">
                <a:tc>
                  <a:txBody>
                    <a:bodyPr/>
                    <a:lstStyle/>
                    <a:p>
                      <a:pPr algn="ctr"/>
                      <a:r>
                        <a:rPr lang="en-GB" sz="1200" dirty="0"/>
                        <a:t>&lt; 0.03</a:t>
                      </a:r>
                      <a:endParaRPr lang="en-AE" sz="1200" dirty="0"/>
                    </a:p>
                  </a:txBody>
                  <a:tcPr/>
                </a:tc>
                <a:tc>
                  <a:txBody>
                    <a:bodyPr/>
                    <a:lstStyle/>
                    <a:p>
                      <a:pPr algn="ctr"/>
                      <a:r>
                        <a:rPr lang="en-GB" sz="1200" dirty="0"/>
                        <a:t> Low</a:t>
                      </a:r>
                      <a:endParaRPr lang="en-AE" sz="1200" dirty="0"/>
                    </a:p>
                  </a:txBody>
                  <a:tcPr/>
                </a:tc>
                <a:extLst>
                  <a:ext uri="{0D108BD9-81ED-4DB2-BD59-A6C34878D82A}">
                    <a16:rowId xmlns:a16="http://schemas.microsoft.com/office/drawing/2014/main" val="438702030"/>
                  </a:ext>
                </a:extLst>
              </a:tr>
            </a:tbl>
          </a:graphicData>
        </a:graphic>
      </p:graphicFrame>
      <p:sp>
        <p:nvSpPr>
          <p:cNvPr id="4" name="TextBox 3">
            <a:extLst>
              <a:ext uri="{FF2B5EF4-FFF2-40B4-BE49-F238E27FC236}">
                <a16:creationId xmlns:a16="http://schemas.microsoft.com/office/drawing/2014/main" id="{1B2528E8-E605-260C-8586-A344AFF573D3}"/>
              </a:ext>
            </a:extLst>
          </p:cNvPr>
          <p:cNvSpPr txBox="1"/>
          <p:nvPr/>
        </p:nvSpPr>
        <p:spPr>
          <a:xfrm>
            <a:off x="8747960" y="5928058"/>
            <a:ext cx="32084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cs typeface="Calibri"/>
              </a:rPr>
              <a:t>Note: We can add the DF for different environments like Dev, UAT, Prod etc. instead of frontend and backend to view them in comparison.</a:t>
            </a:r>
            <a:endParaRPr lang="en-GB" sz="1200">
              <a:cs typeface="Calibri"/>
            </a:endParaRPr>
          </a:p>
        </p:txBody>
      </p:sp>
      <p:pic>
        <p:nvPicPr>
          <p:cNvPr id="8" name="Picture 9" descr="Chart&#10;&#10;Description automatically generated">
            <a:extLst>
              <a:ext uri="{FF2B5EF4-FFF2-40B4-BE49-F238E27FC236}">
                <a16:creationId xmlns:a16="http://schemas.microsoft.com/office/drawing/2014/main" id="{ABAA4064-D0D3-A92D-EB9A-B908D8BE7CE7}"/>
              </a:ext>
            </a:extLst>
          </p:cNvPr>
          <p:cNvPicPr>
            <a:picLocks noChangeAspect="1"/>
          </p:cNvPicPr>
          <p:nvPr/>
        </p:nvPicPr>
        <p:blipFill>
          <a:blip r:embed="rId3"/>
          <a:stretch>
            <a:fillRect/>
          </a:stretch>
        </p:blipFill>
        <p:spPr>
          <a:xfrm>
            <a:off x="914401" y="1946049"/>
            <a:ext cx="7926804" cy="3978560"/>
          </a:xfrm>
          <a:prstGeom prst="rect">
            <a:avLst/>
          </a:prstGeom>
        </p:spPr>
      </p:pic>
    </p:spTree>
    <p:extLst>
      <p:ext uri="{BB962C8B-B14F-4D97-AF65-F5344CB8AC3E}">
        <p14:creationId xmlns:p14="http://schemas.microsoft.com/office/powerpoint/2010/main" val="120494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4AFA8EB-0DFD-BECE-1980-A0A1AFAFD2DF}"/>
              </a:ext>
            </a:extLst>
          </p:cNvPr>
          <p:cNvSpPr/>
          <p:nvPr/>
        </p:nvSpPr>
        <p:spPr>
          <a:xfrm>
            <a:off x="1366887" y="4713402"/>
            <a:ext cx="3901125" cy="1856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
        <p:nvSpPr>
          <p:cNvPr id="2" name="Text Placeholder 1">
            <a:extLst>
              <a:ext uri="{FF2B5EF4-FFF2-40B4-BE49-F238E27FC236}">
                <a16:creationId xmlns:a16="http://schemas.microsoft.com/office/drawing/2014/main" id="{8BED83A1-F399-8501-13B6-CF1A7E5D0326}"/>
              </a:ext>
            </a:extLst>
          </p:cNvPr>
          <p:cNvSpPr>
            <a:spLocks noGrp="1"/>
          </p:cNvSpPr>
          <p:nvPr>
            <p:ph type="body" sz="quarter" idx="10"/>
          </p:nvPr>
        </p:nvSpPr>
        <p:spPr/>
        <p:txBody>
          <a:bodyPr>
            <a:normAutofit fontScale="92500" lnSpcReduction="10000"/>
          </a:bodyPr>
          <a:lstStyle/>
          <a:p>
            <a:r>
              <a:rPr lang="en-US" dirty="0"/>
              <a:t>Deployment Frequency</a:t>
            </a:r>
            <a:endParaRPr lang="en-AE" dirty="0"/>
          </a:p>
        </p:txBody>
      </p:sp>
      <p:sp>
        <p:nvSpPr>
          <p:cNvPr id="22" name="TextBox 21">
            <a:extLst>
              <a:ext uri="{FF2B5EF4-FFF2-40B4-BE49-F238E27FC236}">
                <a16:creationId xmlns:a16="http://schemas.microsoft.com/office/drawing/2014/main" id="{9FF065BF-F08C-DD5B-7D46-759EFD0A0AE8}"/>
              </a:ext>
            </a:extLst>
          </p:cNvPr>
          <p:cNvSpPr txBox="1"/>
          <p:nvPr/>
        </p:nvSpPr>
        <p:spPr>
          <a:xfrm>
            <a:off x="2066042" y="4112122"/>
            <a:ext cx="3201970" cy="430887"/>
          </a:xfrm>
          <a:prstGeom prst="rect">
            <a:avLst/>
          </a:prstGeom>
          <a:noFill/>
        </p:spPr>
        <p:txBody>
          <a:bodyPr wrap="square" rtlCol="0">
            <a:spAutoFit/>
          </a:bodyPr>
          <a:lstStyle/>
          <a:p>
            <a:r>
              <a:rPr lang="en-GB" sz="1100" b="1" dirty="0"/>
              <a:t>Deployment Frequency: </a:t>
            </a:r>
            <a:r>
              <a:rPr lang="en-GB" sz="1100" dirty="0"/>
              <a:t>0.9 per day (Last 30 days)</a:t>
            </a:r>
          </a:p>
          <a:p>
            <a:r>
              <a:rPr lang="en-GB" sz="1100" b="1" dirty="0"/>
              <a:t>Deployment Frequency ranking</a:t>
            </a:r>
            <a:r>
              <a:rPr lang="en-GB" sz="1100" dirty="0"/>
              <a:t>: High</a:t>
            </a:r>
            <a:endParaRPr lang="en-AE" sz="1100" dirty="0"/>
          </a:p>
        </p:txBody>
      </p:sp>
      <p:graphicFrame>
        <p:nvGraphicFramePr>
          <p:cNvPr id="31" name="Chart 30">
            <a:extLst>
              <a:ext uri="{FF2B5EF4-FFF2-40B4-BE49-F238E27FC236}">
                <a16:creationId xmlns:a16="http://schemas.microsoft.com/office/drawing/2014/main" id="{8526853E-C074-6B03-2F10-859F4F675733}"/>
              </a:ext>
            </a:extLst>
          </p:cNvPr>
          <p:cNvGraphicFramePr/>
          <p:nvPr>
            <p:extLst>
              <p:ext uri="{D42A27DB-BD31-4B8C-83A1-F6EECF244321}">
                <p14:modId xmlns:p14="http://schemas.microsoft.com/office/powerpoint/2010/main" val="3366416034"/>
              </p:ext>
            </p:extLst>
          </p:nvPr>
        </p:nvGraphicFramePr>
        <p:xfrm>
          <a:off x="6626906" y="2182075"/>
          <a:ext cx="4142556" cy="1760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id="{544AFF25-B475-4896-261B-509F7BCDCF64}"/>
              </a:ext>
            </a:extLst>
          </p:cNvPr>
          <p:cNvGraphicFramePr/>
          <p:nvPr>
            <p:extLst>
              <p:ext uri="{D42A27DB-BD31-4B8C-83A1-F6EECF244321}">
                <p14:modId xmlns:p14="http://schemas.microsoft.com/office/powerpoint/2010/main" val="2154811066"/>
              </p:ext>
            </p:extLst>
          </p:nvPr>
        </p:nvGraphicFramePr>
        <p:xfrm>
          <a:off x="818038" y="1570116"/>
          <a:ext cx="5697979" cy="25420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Chart 34">
            <a:extLst>
              <a:ext uri="{FF2B5EF4-FFF2-40B4-BE49-F238E27FC236}">
                <a16:creationId xmlns:a16="http://schemas.microsoft.com/office/drawing/2014/main" id="{994B985C-09D8-2564-2BB2-8E206E72C9AC}"/>
              </a:ext>
            </a:extLst>
          </p:cNvPr>
          <p:cNvGraphicFramePr/>
          <p:nvPr>
            <p:extLst>
              <p:ext uri="{D42A27DB-BD31-4B8C-83A1-F6EECF244321}">
                <p14:modId xmlns:p14="http://schemas.microsoft.com/office/powerpoint/2010/main" val="3604263992"/>
              </p:ext>
            </p:extLst>
          </p:nvPr>
        </p:nvGraphicFramePr>
        <p:xfrm>
          <a:off x="1654928" y="5743344"/>
          <a:ext cx="3201970" cy="498713"/>
        </p:xfrm>
        <a:graphic>
          <a:graphicData uri="http://schemas.openxmlformats.org/drawingml/2006/chart">
            <c:chart xmlns:c="http://schemas.openxmlformats.org/drawingml/2006/chart" xmlns:r="http://schemas.openxmlformats.org/officeDocument/2006/relationships" r:id="rId5"/>
          </a:graphicData>
        </a:graphic>
      </p:graphicFrame>
      <p:grpSp>
        <p:nvGrpSpPr>
          <p:cNvPr id="47" name="Group 46">
            <a:extLst>
              <a:ext uri="{FF2B5EF4-FFF2-40B4-BE49-F238E27FC236}">
                <a16:creationId xmlns:a16="http://schemas.microsoft.com/office/drawing/2014/main" id="{76CA924E-2BE3-9F2F-9578-47AA0305FD7D}"/>
              </a:ext>
            </a:extLst>
          </p:cNvPr>
          <p:cNvGrpSpPr/>
          <p:nvPr/>
        </p:nvGrpSpPr>
        <p:grpSpPr>
          <a:xfrm>
            <a:off x="1794165" y="4797763"/>
            <a:ext cx="2900383" cy="1849508"/>
            <a:chOff x="1720080" y="803300"/>
            <a:chExt cx="8127999" cy="5418667"/>
          </a:xfrm>
        </p:grpSpPr>
        <p:grpSp>
          <p:nvGrpSpPr>
            <p:cNvPr id="45" name="Group 44">
              <a:extLst>
                <a:ext uri="{FF2B5EF4-FFF2-40B4-BE49-F238E27FC236}">
                  <a16:creationId xmlns:a16="http://schemas.microsoft.com/office/drawing/2014/main" id="{E45CC249-9F1B-167C-2CDF-D4A418A55B5C}"/>
                </a:ext>
              </a:extLst>
            </p:cNvPr>
            <p:cNvGrpSpPr/>
            <p:nvPr/>
          </p:nvGrpSpPr>
          <p:grpSpPr>
            <a:xfrm>
              <a:off x="1720080" y="803300"/>
              <a:ext cx="8127999" cy="5418667"/>
              <a:chOff x="1720080" y="803300"/>
              <a:chExt cx="8127999" cy="5418667"/>
            </a:xfrm>
          </p:grpSpPr>
          <p:graphicFrame>
            <p:nvGraphicFramePr>
              <p:cNvPr id="41" name="Chart 40">
                <a:extLst>
                  <a:ext uri="{FF2B5EF4-FFF2-40B4-BE49-F238E27FC236}">
                    <a16:creationId xmlns:a16="http://schemas.microsoft.com/office/drawing/2014/main" id="{7950C343-A3BE-CA35-09E5-BDA1C468129B}"/>
                  </a:ext>
                </a:extLst>
              </p:cNvPr>
              <p:cNvGraphicFramePr/>
              <p:nvPr>
                <p:extLst>
                  <p:ext uri="{D42A27DB-BD31-4B8C-83A1-F6EECF244321}">
                    <p14:modId xmlns:p14="http://schemas.microsoft.com/office/powerpoint/2010/main" val="575229457"/>
                  </p:ext>
                </p:extLst>
              </p:nvPr>
            </p:nvGraphicFramePr>
            <p:xfrm>
              <a:off x="1720080" y="803300"/>
              <a:ext cx="8127999" cy="541866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4" name="Chart 43">
                <a:extLst>
                  <a:ext uri="{FF2B5EF4-FFF2-40B4-BE49-F238E27FC236}">
                    <a16:creationId xmlns:a16="http://schemas.microsoft.com/office/drawing/2014/main" id="{7D79A7B0-0160-BEB5-2C97-D8C48DE24EB3}"/>
                  </a:ext>
                </a:extLst>
              </p:cNvPr>
              <p:cNvGraphicFramePr/>
              <p:nvPr>
                <p:extLst>
                  <p:ext uri="{D42A27DB-BD31-4B8C-83A1-F6EECF244321}">
                    <p14:modId xmlns:p14="http://schemas.microsoft.com/office/powerpoint/2010/main" val="3761607077"/>
                  </p:ext>
                </p:extLst>
              </p:nvPr>
            </p:nvGraphicFramePr>
            <p:xfrm>
              <a:off x="2504843" y="1432874"/>
              <a:ext cx="6695718" cy="4488642"/>
            </p:xfrm>
            <a:graphic>
              <a:graphicData uri="http://schemas.openxmlformats.org/drawingml/2006/chart">
                <c:chart xmlns:c="http://schemas.openxmlformats.org/drawingml/2006/chart" xmlns:r="http://schemas.openxmlformats.org/officeDocument/2006/relationships" r:id="rId7"/>
              </a:graphicData>
            </a:graphic>
          </p:graphicFrame>
        </p:grpSp>
        <p:sp>
          <p:nvSpPr>
            <p:cNvPr id="46" name="TextBox 45">
              <a:extLst>
                <a:ext uri="{FF2B5EF4-FFF2-40B4-BE49-F238E27FC236}">
                  <a16:creationId xmlns:a16="http://schemas.microsoft.com/office/drawing/2014/main" id="{8D927AC7-74CF-BC45-888B-AB8C2A4F1979}"/>
                </a:ext>
              </a:extLst>
            </p:cNvPr>
            <p:cNvSpPr txBox="1"/>
            <p:nvPr/>
          </p:nvSpPr>
          <p:spPr>
            <a:xfrm>
              <a:off x="4921441" y="3125679"/>
              <a:ext cx="1790048" cy="1332453"/>
            </a:xfrm>
            <a:prstGeom prst="rect">
              <a:avLst/>
            </a:prstGeom>
            <a:noFill/>
          </p:spPr>
          <p:txBody>
            <a:bodyPr wrap="square" rtlCol="0">
              <a:spAutoFit/>
            </a:bodyPr>
            <a:lstStyle/>
            <a:p>
              <a:pPr algn="ctr"/>
              <a:r>
                <a:rPr lang="en-GB" sz="2400" b="1" dirty="0">
                  <a:solidFill>
                    <a:schemeClr val="bg1"/>
                  </a:solidFill>
                </a:rPr>
                <a:t>0.9</a:t>
              </a:r>
              <a:endParaRPr lang="en-AE" sz="6000" b="1" dirty="0">
                <a:solidFill>
                  <a:schemeClr val="bg1"/>
                </a:solidFill>
              </a:endParaRPr>
            </a:p>
          </p:txBody>
        </p:sp>
      </p:grpSp>
      <p:sp>
        <p:nvSpPr>
          <p:cNvPr id="49" name="TextBox 48">
            <a:extLst>
              <a:ext uri="{FF2B5EF4-FFF2-40B4-BE49-F238E27FC236}">
                <a16:creationId xmlns:a16="http://schemas.microsoft.com/office/drawing/2014/main" id="{1061FDF3-4958-BCE4-39C8-3D1550A32D00}"/>
              </a:ext>
            </a:extLst>
          </p:cNvPr>
          <p:cNvSpPr txBox="1"/>
          <p:nvPr/>
        </p:nvSpPr>
        <p:spPr>
          <a:xfrm>
            <a:off x="2149309" y="4712162"/>
            <a:ext cx="2189451" cy="276999"/>
          </a:xfrm>
          <a:prstGeom prst="rect">
            <a:avLst/>
          </a:prstGeom>
          <a:noFill/>
        </p:spPr>
        <p:txBody>
          <a:bodyPr wrap="square" rtlCol="0">
            <a:spAutoFit/>
          </a:bodyPr>
          <a:lstStyle/>
          <a:p>
            <a:pPr algn="ctr"/>
            <a:r>
              <a:rPr lang="en-US" sz="1200" dirty="0">
                <a:solidFill>
                  <a:schemeClr val="bg1"/>
                </a:solidFill>
              </a:rPr>
              <a:t>Deployment Frequency</a:t>
            </a:r>
          </a:p>
        </p:txBody>
      </p:sp>
    </p:spTree>
    <p:extLst>
      <p:ext uri="{BB962C8B-B14F-4D97-AF65-F5344CB8AC3E}">
        <p14:creationId xmlns:p14="http://schemas.microsoft.com/office/powerpoint/2010/main" val="261901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4AFA8EB-0DFD-BECE-1980-A0A1AFAFD2DF}"/>
              </a:ext>
            </a:extLst>
          </p:cNvPr>
          <p:cNvSpPr/>
          <p:nvPr/>
        </p:nvSpPr>
        <p:spPr>
          <a:xfrm>
            <a:off x="1366887" y="4713402"/>
            <a:ext cx="3901125" cy="1856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
        <p:nvSpPr>
          <p:cNvPr id="2" name="Text Placeholder 1">
            <a:extLst>
              <a:ext uri="{FF2B5EF4-FFF2-40B4-BE49-F238E27FC236}">
                <a16:creationId xmlns:a16="http://schemas.microsoft.com/office/drawing/2014/main" id="{8BED83A1-F399-8501-13B6-CF1A7E5D0326}"/>
              </a:ext>
            </a:extLst>
          </p:cNvPr>
          <p:cNvSpPr>
            <a:spLocks noGrp="1"/>
          </p:cNvSpPr>
          <p:nvPr>
            <p:ph type="body" sz="quarter" idx="10"/>
          </p:nvPr>
        </p:nvSpPr>
        <p:spPr/>
        <p:txBody>
          <a:bodyPr>
            <a:normAutofit fontScale="92500" lnSpcReduction="10000"/>
          </a:bodyPr>
          <a:lstStyle/>
          <a:p>
            <a:r>
              <a:rPr lang="en-US" dirty="0"/>
              <a:t>Lead Time for Changes</a:t>
            </a:r>
            <a:endParaRPr lang="en-AE" dirty="0"/>
          </a:p>
        </p:txBody>
      </p:sp>
      <p:graphicFrame>
        <p:nvGraphicFramePr>
          <p:cNvPr id="35" name="Chart 34">
            <a:extLst>
              <a:ext uri="{FF2B5EF4-FFF2-40B4-BE49-F238E27FC236}">
                <a16:creationId xmlns:a16="http://schemas.microsoft.com/office/drawing/2014/main" id="{994B985C-09D8-2564-2BB2-8E206E72C9AC}"/>
              </a:ext>
            </a:extLst>
          </p:cNvPr>
          <p:cNvGraphicFramePr/>
          <p:nvPr>
            <p:extLst>
              <p:ext uri="{D42A27DB-BD31-4B8C-83A1-F6EECF244321}">
                <p14:modId xmlns:p14="http://schemas.microsoft.com/office/powerpoint/2010/main" val="3224702087"/>
              </p:ext>
            </p:extLst>
          </p:nvPr>
        </p:nvGraphicFramePr>
        <p:xfrm>
          <a:off x="1654928" y="5743344"/>
          <a:ext cx="3201970" cy="498713"/>
        </p:xfrm>
        <a:graphic>
          <a:graphicData uri="http://schemas.openxmlformats.org/drawingml/2006/chart">
            <c:chart xmlns:c="http://schemas.openxmlformats.org/drawingml/2006/chart" xmlns:r="http://schemas.openxmlformats.org/officeDocument/2006/relationships" r:id="rId3"/>
          </a:graphicData>
        </a:graphic>
      </p:graphicFrame>
      <p:grpSp>
        <p:nvGrpSpPr>
          <p:cNvPr id="47" name="Group 46">
            <a:extLst>
              <a:ext uri="{FF2B5EF4-FFF2-40B4-BE49-F238E27FC236}">
                <a16:creationId xmlns:a16="http://schemas.microsoft.com/office/drawing/2014/main" id="{76CA924E-2BE3-9F2F-9578-47AA0305FD7D}"/>
              </a:ext>
            </a:extLst>
          </p:cNvPr>
          <p:cNvGrpSpPr/>
          <p:nvPr/>
        </p:nvGrpSpPr>
        <p:grpSpPr>
          <a:xfrm>
            <a:off x="1794165" y="4797763"/>
            <a:ext cx="2900383" cy="1849508"/>
            <a:chOff x="1720080" y="803300"/>
            <a:chExt cx="8127999" cy="5418667"/>
          </a:xfrm>
        </p:grpSpPr>
        <p:grpSp>
          <p:nvGrpSpPr>
            <p:cNvPr id="45" name="Group 44">
              <a:extLst>
                <a:ext uri="{FF2B5EF4-FFF2-40B4-BE49-F238E27FC236}">
                  <a16:creationId xmlns:a16="http://schemas.microsoft.com/office/drawing/2014/main" id="{E45CC249-9F1B-167C-2CDF-D4A418A55B5C}"/>
                </a:ext>
              </a:extLst>
            </p:cNvPr>
            <p:cNvGrpSpPr/>
            <p:nvPr/>
          </p:nvGrpSpPr>
          <p:grpSpPr>
            <a:xfrm>
              <a:off x="1720080" y="803300"/>
              <a:ext cx="8127999" cy="5418667"/>
              <a:chOff x="1720080" y="803300"/>
              <a:chExt cx="8127999" cy="5418667"/>
            </a:xfrm>
          </p:grpSpPr>
          <p:graphicFrame>
            <p:nvGraphicFramePr>
              <p:cNvPr id="41" name="Chart 40">
                <a:extLst>
                  <a:ext uri="{FF2B5EF4-FFF2-40B4-BE49-F238E27FC236}">
                    <a16:creationId xmlns:a16="http://schemas.microsoft.com/office/drawing/2014/main" id="{7950C343-A3BE-CA35-09E5-BDA1C468129B}"/>
                  </a:ext>
                </a:extLst>
              </p:cNvPr>
              <p:cNvGraphicFramePr/>
              <p:nvPr/>
            </p:nvGraphicFramePr>
            <p:xfrm>
              <a:off x="1720080" y="803300"/>
              <a:ext cx="8127999" cy="54186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4" name="Chart 43">
                <a:extLst>
                  <a:ext uri="{FF2B5EF4-FFF2-40B4-BE49-F238E27FC236}">
                    <a16:creationId xmlns:a16="http://schemas.microsoft.com/office/drawing/2014/main" id="{7D79A7B0-0160-BEB5-2C97-D8C48DE24EB3}"/>
                  </a:ext>
                </a:extLst>
              </p:cNvPr>
              <p:cNvGraphicFramePr/>
              <p:nvPr/>
            </p:nvGraphicFramePr>
            <p:xfrm>
              <a:off x="2504843" y="1432874"/>
              <a:ext cx="6695718" cy="4488642"/>
            </p:xfrm>
            <a:graphic>
              <a:graphicData uri="http://schemas.openxmlformats.org/drawingml/2006/chart">
                <c:chart xmlns:c="http://schemas.openxmlformats.org/drawingml/2006/chart" xmlns:r="http://schemas.openxmlformats.org/officeDocument/2006/relationships" r:id="rId5"/>
              </a:graphicData>
            </a:graphic>
          </p:graphicFrame>
        </p:grpSp>
        <p:sp>
          <p:nvSpPr>
            <p:cNvPr id="46" name="TextBox 45">
              <a:extLst>
                <a:ext uri="{FF2B5EF4-FFF2-40B4-BE49-F238E27FC236}">
                  <a16:creationId xmlns:a16="http://schemas.microsoft.com/office/drawing/2014/main" id="{8D927AC7-74CF-BC45-888B-AB8C2A4F1979}"/>
                </a:ext>
              </a:extLst>
            </p:cNvPr>
            <p:cNvSpPr txBox="1"/>
            <p:nvPr/>
          </p:nvSpPr>
          <p:spPr>
            <a:xfrm>
              <a:off x="4762930" y="3125679"/>
              <a:ext cx="2390552" cy="901721"/>
            </a:xfrm>
            <a:prstGeom prst="rect">
              <a:avLst/>
            </a:prstGeom>
            <a:noFill/>
          </p:spPr>
          <p:txBody>
            <a:bodyPr wrap="square" rtlCol="0">
              <a:spAutoFit/>
            </a:bodyPr>
            <a:lstStyle/>
            <a:p>
              <a:pPr algn="ctr"/>
              <a:r>
                <a:rPr lang="en-GB" sz="1400" b="1" dirty="0">
                  <a:solidFill>
                    <a:schemeClr val="bg1"/>
                  </a:solidFill>
                </a:rPr>
                <a:t>48 hours</a:t>
              </a:r>
              <a:endParaRPr lang="en-AE" sz="4000" b="1" dirty="0">
                <a:solidFill>
                  <a:schemeClr val="bg1"/>
                </a:solidFill>
              </a:endParaRPr>
            </a:p>
          </p:txBody>
        </p:sp>
      </p:grpSp>
      <p:sp>
        <p:nvSpPr>
          <p:cNvPr id="49" name="TextBox 48">
            <a:extLst>
              <a:ext uri="{FF2B5EF4-FFF2-40B4-BE49-F238E27FC236}">
                <a16:creationId xmlns:a16="http://schemas.microsoft.com/office/drawing/2014/main" id="{1061FDF3-4958-BCE4-39C8-3D1550A32D00}"/>
              </a:ext>
            </a:extLst>
          </p:cNvPr>
          <p:cNvSpPr txBox="1"/>
          <p:nvPr/>
        </p:nvSpPr>
        <p:spPr>
          <a:xfrm>
            <a:off x="2149309" y="4712162"/>
            <a:ext cx="2189451" cy="276999"/>
          </a:xfrm>
          <a:prstGeom prst="rect">
            <a:avLst/>
          </a:prstGeom>
          <a:noFill/>
        </p:spPr>
        <p:txBody>
          <a:bodyPr wrap="square" rtlCol="0">
            <a:spAutoFit/>
          </a:bodyPr>
          <a:lstStyle/>
          <a:p>
            <a:pPr algn="ctr"/>
            <a:r>
              <a:rPr lang="en-US" sz="1200" dirty="0">
                <a:solidFill>
                  <a:schemeClr val="bg1"/>
                </a:solidFill>
              </a:rPr>
              <a:t>Lead Time for Changes</a:t>
            </a:r>
          </a:p>
        </p:txBody>
      </p:sp>
      <p:sp>
        <p:nvSpPr>
          <p:cNvPr id="3" name="TextBox 2">
            <a:extLst>
              <a:ext uri="{FF2B5EF4-FFF2-40B4-BE49-F238E27FC236}">
                <a16:creationId xmlns:a16="http://schemas.microsoft.com/office/drawing/2014/main" id="{BD745DB0-89E3-53B1-BBBF-29F3370F7BBA}"/>
              </a:ext>
            </a:extLst>
          </p:cNvPr>
          <p:cNvSpPr txBox="1"/>
          <p:nvPr/>
        </p:nvSpPr>
        <p:spPr>
          <a:xfrm>
            <a:off x="997009" y="1410451"/>
            <a:ext cx="10668000" cy="523220"/>
          </a:xfrm>
          <a:prstGeom prst="rect">
            <a:avLst/>
          </a:prstGeom>
          <a:noFill/>
        </p:spPr>
        <p:txBody>
          <a:bodyPr wrap="square" rtlCol="0">
            <a:spAutoFit/>
          </a:bodyPr>
          <a:lstStyle/>
          <a:p>
            <a:r>
              <a:rPr lang="en-GB" sz="1400" b="0" i="0" dirty="0">
                <a:effectLst/>
              </a:rPr>
              <a:t>Time it takes to go from code committed to code successfully running in production. </a:t>
            </a:r>
            <a:r>
              <a:rPr lang="en-GB" sz="1400" dirty="0">
                <a:effectLst/>
                <a:ea typeface="Calibri" panose="020F0502020204030204" pitchFamily="34" charset="0"/>
                <a:cs typeface="Arial" panose="020B0604020202020204" pitchFamily="34" charset="0"/>
              </a:rPr>
              <a:t>The solution is based on calculating the difference between the earliest commit timestamp in a change batch (that lead to a deployment) with the timestamp of the actual deployment in production.</a:t>
            </a:r>
            <a:endParaRPr lang="en-AE" sz="1400" dirty="0">
              <a:effectLst/>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3976B16-99E1-928D-0C21-A85B02107D30}"/>
              </a:ext>
            </a:extLst>
          </p:cNvPr>
          <p:cNvSpPr txBox="1"/>
          <p:nvPr/>
        </p:nvSpPr>
        <p:spPr>
          <a:xfrm>
            <a:off x="5975560" y="2146976"/>
            <a:ext cx="3036854" cy="369332"/>
          </a:xfrm>
          <a:prstGeom prst="rect">
            <a:avLst/>
          </a:prstGeom>
          <a:noFill/>
        </p:spPr>
        <p:txBody>
          <a:bodyPr wrap="square">
            <a:spAutoFit/>
          </a:bodyPr>
          <a:lstStyle/>
          <a:p>
            <a:r>
              <a:rPr lang="en-GB" dirty="0"/>
              <a:t>Calculation:</a:t>
            </a:r>
          </a:p>
        </p:txBody>
      </p:sp>
      <p:sp>
        <p:nvSpPr>
          <p:cNvPr id="6" name="TextBox 5">
            <a:extLst>
              <a:ext uri="{FF2B5EF4-FFF2-40B4-BE49-F238E27FC236}">
                <a16:creationId xmlns:a16="http://schemas.microsoft.com/office/drawing/2014/main" id="{134EA794-89FD-2ABE-5500-BB40B2E4776B}"/>
              </a:ext>
            </a:extLst>
          </p:cNvPr>
          <p:cNvSpPr txBox="1"/>
          <p:nvPr/>
        </p:nvSpPr>
        <p:spPr>
          <a:xfrm>
            <a:off x="6328132" y="2516308"/>
            <a:ext cx="4088876" cy="523220"/>
          </a:xfrm>
          <a:prstGeom prst="rect">
            <a:avLst/>
          </a:prstGeom>
          <a:noFill/>
        </p:spPr>
        <p:txBody>
          <a:bodyPr wrap="square">
            <a:spAutoFit/>
          </a:bodyPr>
          <a:lstStyle/>
          <a:p>
            <a:r>
              <a:rPr lang="en-GB" sz="1400" dirty="0"/>
              <a:t>Sum of (deployment time – first code commit time for the deployment ) / total deployments in week/month</a:t>
            </a:r>
          </a:p>
        </p:txBody>
      </p:sp>
      <p:graphicFrame>
        <p:nvGraphicFramePr>
          <p:cNvPr id="9" name="Table 23">
            <a:extLst>
              <a:ext uri="{FF2B5EF4-FFF2-40B4-BE49-F238E27FC236}">
                <a16:creationId xmlns:a16="http://schemas.microsoft.com/office/drawing/2014/main" id="{7E9B22F8-1275-FE2D-191F-9772D56DD2DC}"/>
              </a:ext>
            </a:extLst>
          </p:cNvPr>
          <p:cNvGraphicFramePr>
            <a:graphicFrameLocks noGrp="1"/>
          </p:cNvGraphicFramePr>
          <p:nvPr>
            <p:extLst>
              <p:ext uri="{D42A27DB-BD31-4B8C-83A1-F6EECF244321}">
                <p14:modId xmlns:p14="http://schemas.microsoft.com/office/powerpoint/2010/main" val="4160486981"/>
              </p:ext>
            </p:extLst>
          </p:nvPr>
        </p:nvGraphicFramePr>
        <p:xfrm>
          <a:off x="7847039" y="3765761"/>
          <a:ext cx="2426638" cy="1402080"/>
        </p:xfrm>
        <a:graphic>
          <a:graphicData uri="http://schemas.openxmlformats.org/drawingml/2006/table">
            <a:tbl>
              <a:tblPr firstRow="1" bandRow="1">
                <a:tableStyleId>{5C22544A-7EE6-4342-B048-85BDC9FD1C3A}</a:tableStyleId>
              </a:tblPr>
              <a:tblGrid>
                <a:gridCol w="1213319">
                  <a:extLst>
                    <a:ext uri="{9D8B030D-6E8A-4147-A177-3AD203B41FA5}">
                      <a16:colId xmlns:a16="http://schemas.microsoft.com/office/drawing/2014/main" val="1713324979"/>
                    </a:ext>
                  </a:extLst>
                </a:gridCol>
                <a:gridCol w="1213319">
                  <a:extLst>
                    <a:ext uri="{9D8B030D-6E8A-4147-A177-3AD203B41FA5}">
                      <a16:colId xmlns:a16="http://schemas.microsoft.com/office/drawing/2014/main" val="3084568883"/>
                    </a:ext>
                  </a:extLst>
                </a:gridCol>
              </a:tblGrid>
              <a:tr h="269709">
                <a:tc>
                  <a:txBody>
                    <a:bodyPr/>
                    <a:lstStyle/>
                    <a:p>
                      <a:pPr algn="ctr"/>
                      <a:r>
                        <a:rPr lang="en-GB" sz="1400" b="0" dirty="0"/>
                        <a:t>LTC (days) </a:t>
                      </a:r>
                    </a:p>
                  </a:txBody>
                  <a:tcPr/>
                </a:tc>
                <a:tc>
                  <a:txBody>
                    <a:bodyPr/>
                    <a:lstStyle/>
                    <a:p>
                      <a:pPr algn="ctr"/>
                      <a:r>
                        <a:rPr lang="en-GB" sz="1400" b="0" dirty="0"/>
                        <a:t>Ranking</a:t>
                      </a:r>
                      <a:endParaRPr lang="en-AE" sz="1400" b="0" dirty="0"/>
                    </a:p>
                  </a:txBody>
                  <a:tcPr/>
                </a:tc>
                <a:extLst>
                  <a:ext uri="{0D108BD9-81ED-4DB2-BD59-A6C34878D82A}">
                    <a16:rowId xmlns:a16="http://schemas.microsoft.com/office/drawing/2014/main" val="2979948687"/>
                  </a:ext>
                </a:extLst>
              </a:tr>
              <a:tr h="269709">
                <a:tc>
                  <a:txBody>
                    <a:bodyPr/>
                    <a:lstStyle/>
                    <a:p>
                      <a:pPr algn="ctr"/>
                      <a:r>
                        <a:rPr lang="en-GB" sz="1200" dirty="0"/>
                        <a:t>&lt; 1</a:t>
                      </a:r>
                      <a:endParaRPr lang="en-AE" sz="1200" dirty="0"/>
                    </a:p>
                  </a:txBody>
                  <a:tcPr/>
                </a:tc>
                <a:tc>
                  <a:txBody>
                    <a:bodyPr/>
                    <a:lstStyle/>
                    <a:p>
                      <a:pPr algn="ctr"/>
                      <a:r>
                        <a:rPr lang="en-GB" sz="1200" dirty="0"/>
                        <a:t>Elite</a:t>
                      </a:r>
                      <a:endParaRPr lang="en-AE" sz="1200" dirty="0"/>
                    </a:p>
                  </a:txBody>
                  <a:tcPr/>
                </a:tc>
                <a:extLst>
                  <a:ext uri="{0D108BD9-81ED-4DB2-BD59-A6C34878D82A}">
                    <a16:rowId xmlns:a16="http://schemas.microsoft.com/office/drawing/2014/main" val="525812581"/>
                  </a:ext>
                </a:extLst>
              </a:tr>
              <a:tr h="269709">
                <a:tc>
                  <a:txBody>
                    <a:bodyPr/>
                    <a:lstStyle/>
                    <a:p>
                      <a:pPr algn="ctr"/>
                      <a:r>
                        <a:rPr lang="en-GB" sz="1200" dirty="0"/>
                        <a:t>&gt; 1 &amp; &lt; 7</a:t>
                      </a:r>
                      <a:endParaRPr lang="en-AE" sz="1200" dirty="0"/>
                    </a:p>
                  </a:txBody>
                  <a:tcPr/>
                </a:tc>
                <a:tc>
                  <a:txBody>
                    <a:bodyPr/>
                    <a:lstStyle/>
                    <a:p>
                      <a:pPr algn="ctr"/>
                      <a:r>
                        <a:rPr lang="en-GB" sz="1200" dirty="0"/>
                        <a:t>High</a:t>
                      </a:r>
                      <a:endParaRPr lang="en-AE" sz="1200" dirty="0"/>
                    </a:p>
                  </a:txBody>
                  <a:tcPr/>
                </a:tc>
                <a:extLst>
                  <a:ext uri="{0D108BD9-81ED-4DB2-BD59-A6C34878D82A}">
                    <a16:rowId xmlns:a16="http://schemas.microsoft.com/office/drawing/2014/main" val="311422618"/>
                  </a:ext>
                </a:extLst>
              </a:tr>
              <a:tr h="269709">
                <a:tc>
                  <a:txBody>
                    <a:bodyPr/>
                    <a:lstStyle/>
                    <a:p>
                      <a:pPr algn="ctr"/>
                      <a:r>
                        <a:rPr lang="en-GB" sz="1200" dirty="0"/>
                        <a:t>&gt; 7 &amp; &lt; 30</a:t>
                      </a:r>
                      <a:endParaRPr lang="en-AE" sz="1200" dirty="0"/>
                    </a:p>
                  </a:txBody>
                  <a:tcPr/>
                </a:tc>
                <a:tc>
                  <a:txBody>
                    <a:bodyPr/>
                    <a:lstStyle/>
                    <a:p>
                      <a:pPr algn="ctr"/>
                      <a:r>
                        <a:rPr lang="en-GB" sz="1200" dirty="0"/>
                        <a:t>Medium</a:t>
                      </a:r>
                      <a:endParaRPr lang="en-AE" sz="1200" dirty="0"/>
                    </a:p>
                  </a:txBody>
                  <a:tcPr/>
                </a:tc>
                <a:extLst>
                  <a:ext uri="{0D108BD9-81ED-4DB2-BD59-A6C34878D82A}">
                    <a16:rowId xmlns:a16="http://schemas.microsoft.com/office/drawing/2014/main" val="3759769627"/>
                  </a:ext>
                </a:extLst>
              </a:tr>
              <a:tr h="269709">
                <a:tc>
                  <a:txBody>
                    <a:bodyPr/>
                    <a:lstStyle/>
                    <a:p>
                      <a:pPr algn="ctr"/>
                      <a:r>
                        <a:rPr lang="en-GB" sz="1200" dirty="0"/>
                        <a:t>&gt; 30</a:t>
                      </a:r>
                      <a:endParaRPr lang="en-AE" sz="1200" dirty="0"/>
                    </a:p>
                  </a:txBody>
                  <a:tcPr/>
                </a:tc>
                <a:tc>
                  <a:txBody>
                    <a:bodyPr/>
                    <a:lstStyle/>
                    <a:p>
                      <a:pPr algn="ctr"/>
                      <a:r>
                        <a:rPr lang="en-GB" sz="1200" dirty="0"/>
                        <a:t> Low</a:t>
                      </a:r>
                      <a:endParaRPr lang="en-AE" sz="1200" dirty="0"/>
                    </a:p>
                  </a:txBody>
                  <a:tcPr/>
                </a:tc>
                <a:extLst>
                  <a:ext uri="{0D108BD9-81ED-4DB2-BD59-A6C34878D82A}">
                    <a16:rowId xmlns:a16="http://schemas.microsoft.com/office/drawing/2014/main" val="438702030"/>
                  </a:ext>
                </a:extLst>
              </a:tr>
            </a:tbl>
          </a:graphicData>
        </a:graphic>
      </p:graphicFrame>
      <p:grpSp>
        <p:nvGrpSpPr>
          <p:cNvPr id="11" name="Group 10">
            <a:extLst>
              <a:ext uri="{FF2B5EF4-FFF2-40B4-BE49-F238E27FC236}">
                <a16:creationId xmlns:a16="http://schemas.microsoft.com/office/drawing/2014/main" id="{D56518F2-2BA9-7D6D-37A6-54285A4439C8}"/>
              </a:ext>
            </a:extLst>
          </p:cNvPr>
          <p:cNvGrpSpPr/>
          <p:nvPr/>
        </p:nvGrpSpPr>
        <p:grpSpPr>
          <a:xfrm>
            <a:off x="1890857" y="2044891"/>
            <a:ext cx="3684309" cy="2303885"/>
            <a:chOff x="1890857" y="2044891"/>
            <a:chExt cx="3684309" cy="2303885"/>
          </a:xfrm>
        </p:grpSpPr>
        <p:sp>
          <p:nvSpPr>
            <p:cNvPr id="22" name="TextBox 21">
              <a:extLst>
                <a:ext uri="{FF2B5EF4-FFF2-40B4-BE49-F238E27FC236}">
                  <a16:creationId xmlns:a16="http://schemas.microsoft.com/office/drawing/2014/main" id="{9FF065BF-F08C-DD5B-7D46-759EFD0A0AE8}"/>
                </a:ext>
              </a:extLst>
            </p:cNvPr>
            <p:cNvSpPr txBox="1"/>
            <p:nvPr/>
          </p:nvSpPr>
          <p:spPr>
            <a:xfrm>
              <a:off x="1890857" y="3917889"/>
              <a:ext cx="3684309" cy="430887"/>
            </a:xfrm>
            <a:prstGeom prst="rect">
              <a:avLst/>
            </a:prstGeom>
            <a:noFill/>
          </p:spPr>
          <p:txBody>
            <a:bodyPr wrap="square" rtlCol="0">
              <a:spAutoFit/>
            </a:bodyPr>
            <a:lstStyle/>
            <a:p>
              <a:r>
                <a:rPr lang="en-GB" sz="1100" b="1" dirty="0"/>
                <a:t>Average lead time for changes: </a:t>
              </a:r>
              <a:r>
                <a:rPr lang="en-GB" sz="1100" dirty="0"/>
                <a:t>48 hours (Last 30 days)</a:t>
              </a:r>
            </a:p>
            <a:p>
              <a:r>
                <a:rPr lang="en-GB" sz="1100" b="1" dirty="0"/>
                <a:t>Average lead time for changes ranking</a:t>
              </a:r>
              <a:r>
                <a:rPr lang="en-GB" sz="1100" dirty="0"/>
                <a:t>: High</a:t>
              </a:r>
              <a:endParaRPr lang="en-AE" sz="1100" dirty="0"/>
            </a:p>
          </p:txBody>
        </p:sp>
        <p:graphicFrame>
          <p:nvGraphicFramePr>
            <p:cNvPr id="10" name="Chart 9">
              <a:extLst>
                <a:ext uri="{FF2B5EF4-FFF2-40B4-BE49-F238E27FC236}">
                  <a16:creationId xmlns:a16="http://schemas.microsoft.com/office/drawing/2014/main" id="{07C3A6AF-092A-2972-D8EF-BA926EB1449F}"/>
                </a:ext>
              </a:extLst>
            </p:cNvPr>
            <p:cNvGraphicFramePr/>
            <p:nvPr>
              <p:extLst>
                <p:ext uri="{D42A27DB-BD31-4B8C-83A1-F6EECF244321}">
                  <p14:modId xmlns:p14="http://schemas.microsoft.com/office/powerpoint/2010/main" val="100270870"/>
                </p:ext>
              </p:extLst>
            </p:nvPr>
          </p:nvGraphicFramePr>
          <p:xfrm>
            <a:off x="2581901" y="2044891"/>
            <a:ext cx="1701012" cy="1849509"/>
          </p:xfrm>
          <a:graphic>
            <a:graphicData uri="http://schemas.openxmlformats.org/drawingml/2006/chart">
              <c:chart xmlns:c="http://schemas.openxmlformats.org/drawingml/2006/chart" xmlns:r="http://schemas.openxmlformats.org/officeDocument/2006/relationships" r:id="rId6"/>
            </a:graphicData>
          </a:graphic>
        </p:graphicFrame>
      </p:grpSp>
    </p:spTree>
    <p:extLst>
      <p:ext uri="{BB962C8B-B14F-4D97-AF65-F5344CB8AC3E}">
        <p14:creationId xmlns:p14="http://schemas.microsoft.com/office/powerpoint/2010/main" val="132351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4AFA8EB-0DFD-BECE-1980-A0A1AFAFD2DF}"/>
              </a:ext>
            </a:extLst>
          </p:cNvPr>
          <p:cNvSpPr/>
          <p:nvPr/>
        </p:nvSpPr>
        <p:spPr>
          <a:xfrm>
            <a:off x="1366887" y="4713402"/>
            <a:ext cx="3901125" cy="1856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
        <p:nvSpPr>
          <p:cNvPr id="2" name="Text Placeholder 1">
            <a:extLst>
              <a:ext uri="{FF2B5EF4-FFF2-40B4-BE49-F238E27FC236}">
                <a16:creationId xmlns:a16="http://schemas.microsoft.com/office/drawing/2014/main" id="{8BED83A1-F399-8501-13B6-CF1A7E5D0326}"/>
              </a:ext>
            </a:extLst>
          </p:cNvPr>
          <p:cNvSpPr>
            <a:spLocks noGrp="1"/>
          </p:cNvSpPr>
          <p:nvPr>
            <p:ph type="body" sz="quarter" idx="10"/>
          </p:nvPr>
        </p:nvSpPr>
        <p:spPr/>
        <p:txBody>
          <a:bodyPr>
            <a:normAutofit fontScale="92500" lnSpcReduction="10000"/>
          </a:bodyPr>
          <a:lstStyle/>
          <a:p>
            <a:r>
              <a:rPr lang="en-US" dirty="0"/>
              <a:t>Change Failure Rate</a:t>
            </a:r>
            <a:endParaRPr lang="en-AE" dirty="0"/>
          </a:p>
        </p:txBody>
      </p:sp>
      <p:sp>
        <p:nvSpPr>
          <p:cNvPr id="22" name="TextBox 21">
            <a:extLst>
              <a:ext uri="{FF2B5EF4-FFF2-40B4-BE49-F238E27FC236}">
                <a16:creationId xmlns:a16="http://schemas.microsoft.com/office/drawing/2014/main" id="{9FF065BF-F08C-DD5B-7D46-759EFD0A0AE8}"/>
              </a:ext>
            </a:extLst>
          </p:cNvPr>
          <p:cNvSpPr txBox="1"/>
          <p:nvPr/>
        </p:nvSpPr>
        <p:spPr>
          <a:xfrm>
            <a:off x="2066042" y="4112122"/>
            <a:ext cx="3201970" cy="430887"/>
          </a:xfrm>
          <a:prstGeom prst="rect">
            <a:avLst/>
          </a:prstGeom>
          <a:noFill/>
        </p:spPr>
        <p:txBody>
          <a:bodyPr wrap="square" rtlCol="0">
            <a:spAutoFit/>
          </a:bodyPr>
          <a:lstStyle/>
          <a:p>
            <a:r>
              <a:rPr lang="en-GB" sz="1100" b="1" dirty="0"/>
              <a:t>Change failure rate: </a:t>
            </a:r>
            <a:r>
              <a:rPr lang="en-GB" sz="1100" dirty="0"/>
              <a:t>5% (last 30 days)</a:t>
            </a:r>
          </a:p>
          <a:p>
            <a:r>
              <a:rPr lang="en-GB" sz="1100" b="1" dirty="0"/>
              <a:t>Change failure rate ranking</a:t>
            </a:r>
            <a:r>
              <a:rPr lang="en-GB" sz="1100" dirty="0"/>
              <a:t>: Elite</a:t>
            </a:r>
            <a:endParaRPr lang="en-AE" sz="1100" dirty="0"/>
          </a:p>
        </p:txBody>
      </p:sp>
      <p:grpSp>
        <p:nvGrpSpPr>
          <p:cNvPr id="47" name="Group 46">
            <a:extLst>
              <a:ext uri="{FF2B5EF4-FFF2-40B4-BE49-F238E27FC236}">
                <a16:creationId xmlns:a16="http://schemas.microsoft.com/office/drawing/2014/main" id="{76CA924E-2BE3-9F2F-9578-47AA0305FD7D}"/>
              </a:ext>
            </a:extLst>
          </p:cNvPr>
          <p:cNvGrpSpPr/>
          <p:nvPr/>
        </p:nvGrpSpPr>
        <p:grpSpPr>
          <a:xfrm>
            <a:off x="1794165" y="4797763"/>
            <a:ext cx="2900383" cy="1849508"/>
            <a:chOff x="1720080" y="803300"/>
            <a:chExt cx="8127999" cy="5418667"/>
          </a:xfrm>
        </p:grpSpPr>
        <p:grpSp>
          <p:nvGrpSpPr>
            <p:cNvPr id="45" name="Group 44">
              <a:extLst>
                <a:ext uri="{FF2B5EF4-FFF2-40B4-BE49-F238E27FC236}">
                  <a16:creationId xmlns:a16="http://schemas.microsoft.com/office/drawing/2014/main" id="{E45CC249-9F1B-167C-2CDF-D4A418A55B5C}"/>
                </a:ext>
              </a:extLst>
            </p:cNvPr>
            <p:cNvGrpSpPr/>
            <p:nvPr/>
          </p:nvGrpSpPr>
          <p:grpSpPr>
            <a:xfrm>
              <a:off x="1720080" y="803300"/>
              <a:ext cx="8127999" cy="5418667"/>
              <a:chOff x="1720080" y="803300"/>
              <a:chExt cx="8127999" cy="5418667"/>
            </a:xfrm>
          </p:grpSpPr>
          <p:graphicFrame>
            <p:nvGraphicFramePr>
              <p:cNvPr id="41" name="Chart 40">
                <a:extLst>
                  <a:ext uri="{FF2B5EF4-FFF2-40B4-BE49-F238E27FC236}">
                    <a16:creationId xmlns:a16="http://schemas.microsoft.com/office/drawing/2014/main" id="{7950C343-A3BE-CA35-09E5-BDA1C468129B}"/>
                  </a:ext>
                </a:extLst>
              </p:cNvPr>
              <p:cNvGraphicFramePr/>
              <p:nvPr/>
            </p:nvGraphicFramePr>
            <p:xfrm>
              <a:off x="1720080" y="803300"/>
              <a:ext cx="8127999" cy="54186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4" name="Chart 43">
                <a:extLst>
                  <a:ext uri="{FF2B5EF4-FFF2-40B4-BE49-F238E27FC236}">
                    <a16:creationId xmlns:a16="http://schemas.microsoft.com/office/drawing/2014/main" id="{7D79A7B0-0160-BEB5-2C97-D8C48DE24EB3}"/>
                  </a:ext>
                </a:extLst>
              </p:cNvPr>
              <p:cNvGraphicFramePr/>
              <p:nvPr>
                <p:extLst>
                  <p:ext uri="{D42A27DB-BD31-4B8C-83A1-F6EECF244321}">
                    <p14:modId xmlns:p14="http://schemas.microsoft.com/office/powerpoint/2010/main" val="1115362642"/>
                  </p:ext>
                </p:extLst>
              </p:nvPr>
            </p:nvGraphicFramePr>
            <p:xfrm>
              <a:off x="2452008" y="1432873"/>
              <a:ext cx="6695718" cy="4488641"/>
            </p:xfrm>
            <a:graphic>
              <a:graphicData uri="http://schemas.openxmlformats.org/drawingml/2006/chart">
                <c:chart xmlns:c="http://schemas.openxmlformats.org/drawingml/2006/chart" xmlns:r="http://schemas.openxmlformats.org/officeDocument/2006/relationships" r:id="rId4"/>
              </a:graphicData>
            </a:graphic>
          </p:graphicFrame>
        </p:grpSp>
        <p:sp>
          <p:nvSpPr>
            <p:cNvPr id="46" name="TextBox 45">
              <a:extLst>
                <a:ext uri="{FF2B5EF4-FFF2-40B4-BE49-F238E27FC236}">
                  <a16:creationId xmlns:a16="http://schemas.microsoft.com/office/drawing/2014/main" id="{8D927AC7-74CF-BC45-888B-AB8C2A4F1979}"/>
                </a:ext>
              </a:extLst>
            </p:cNvPr>
            <p:cNvSpPr txBox="1"/>
            <p:nvPr/>
          </p:nvSpPr>
          <p:spPr>
            <a:xfrm>
              <a:off x="4762930" y="3125679"/>
              <a:ext cx="2390552" cy="901721"/>
            </a:xfrm>
            <a:prstGeom prst="rect">
              <a:avLst/>
            </a:prstGeom>
            <a:noFill/>
          </p:spPr>
          <p:txBody>
            <a:bodyPr wrap="square" rtlCol="0">
              <a:spAutoFit/>
            </a:bodyPr>
            <a:lstStyle/>
            <a:p>
              <a:pPr algn="ctr"/>
              <a:r>
                <a:rPr lang="en-GB" sz="1400" b="1" dirty="0">
                  <a:solidFill>
                    <a:schemeClr val="bg1"/>
                  </a:solidFill>
                </a:rPr>
                <a:t>5%</a:t>
              </a:r>
              <a:endParaRPr lang="en-AE" sz="4000" b="1" dirty="0">
                <a:solidFill>
                  <a:schemeClr val="bg1"/>
                </a:solidFill>
              </a:endParaRPr>
            </a:p>
          </p:txBody>
        </p:sp>
      </p:grpSp>
      <p:sp>
        <p:nvSpPr>
          <p:cNvPr id="49" name="TextBox 48">
            <a:extLst>
              <a:ext uri="{FF2B5EF4-FFF2-40B4-BE49-F238E27FC236}">
                <a16:creationId xmlns:a16="http://schemas.microsoft.com/office/drawing/2014/main" id="{1061FDF3-4958-BCE4-39C8-3D1550A32D00}"/>
              </a:ext>
            </a:extLst>
          </p:cNvPr>
          <p:cNvSpPr txBox="1"/>
          <p:nvPr/>
        </p:nvSpPr>
        <p:spPr>
          <a:xfrm>
            <a:off x="2149309" y="4712162"/>
            <a:ext cx="2189451" cy="276999"/>
          </a:xfrm>
          <a:prstGeom prst="rect">
            <a:avLst/>
          </a:prstGeom>
          <a:noFill/>
        </p:spPr>
        <p:txBody>
          <a:bodyPr wrap="square" rtlCol="0">
            <a:spAutoFit/>
          </a:bodyPr>
          <a:lstStyle/>
          <a:p>
            <a:pPr algn="ctr"/>
            <a:r>
              <a:rPr lang="en-US" sz="1200" dirty="0">
                <a:solidFill>
                  <a:schemeClr val="bg1"/>
                </a:solidFill>
              </a:rPr>
              <a:t>Change failure rate</a:t>
            </a:r>
          </a:p>
        </p:txBody>
      </p:sp>
      <p:sp>
        <p:nvSpPr>
          <p:cNvPr id="3" name="TextBox 2">
            <a:extLst>
              <a:ext uri="{FF2B5EF4-FFF2-40B4-BE49-F238E27FC236}">
                <a16:creationId xmlns:a16="http://schemas.microsoft.com/office/drawing/2014/main" id="{BD745DB0-89E3-53B1-BBBF-29F3370F7BBA}"/>
              </a:ext>
            </a:extLst>
          </p:cNvPr>
          <p:cNvSpPr txBox="1"/>
          <p:nvPr/>
        </p:nvSpPr>
        <p:spPr>
          <a:xfrm>
            <a:off x="997009" y="1410451"/>
            <a:ext cx="10668000" cy="523220"/>
          </a:xfrm>
          <a:prstGeom prst="rect">
            <a:avLst/>
          </a:prstGeom>
          <a:noFill/>
        </p:spPr>
        <p:txBody>
          <a:bodyPr wrap="square" rtlCol="0">
            <a:spAutoFit/>
          </a:bodyPr>
          <a:lstStyle/>
          <a:p>
            <a:r>
              <a:rPr lang="en-GB" sz="1400" b="0" i="0" dirty="0">
                <a:effectLst/>
              </a:rPr>
              <a:t>The percentage of deployments causing a failure in production. the percentage of changes that were made to a code that then resulted in incidents, rollbacks, or any type of production failure. </a:t>
            </a:r>
            <a:endParaRPr lang="en-AE" sz="1400" dirty="0">
              <a:effectLst/>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3976B16-99E1-928D-0C21-A85B02107D30}"/>
              </a:ext>
            </a:extLst>
          </p:cNvPr>
          <p:cNvSpPr txBox="1"/>
          <p:nvPr/>
        </p:nvSpPr>
        <p:spPr>
          <a:xfrm>
            <a:off x="6098111" y="2156403"/>
            <a:ext cx="3036854" cy="369332"/>
          </a:xfrm>
          <a:prstGeom prst="rect">
            <a:avLst/>
          </a:prstGeom>
          <a:noFill/>
        </p:spPr>
        <p:txBody>
          <a:bodyPr wrap="square">
            <a:spAutoFit/>
          </a:bodyPr>
          <a:lstStyle/>
          <a:p>
            <a:r>
              <a:rPr lang="en-GB" dirty="0"/>
              <a:t>Calculation:</a:t>
            </a:r>
          </a:p>
        </p:txBody>
      </p:sp>
      <p:sp>
        <p:nvSpPr>
          <p:cNvPr id="6" name="TextBox 5">
            <a:extLst>
              <a:ext uri="{FF2B5EF4-FFF2-40B4-BE49-F238E27FC236}">
                <a16:creationId xmlns:a16="http://schemas.microsoft.com/office/drawing/2014/main" id="{134EA794-89FD-2ABE-5500-BB40B2E4776B}"/>
              </a:ext>
            </a:extLst>
          </p:cNvPr>
          <p:cNvSpPr txBox="1"/>
          <p:nvPr/>
        </p:nvSpPr>
        <p:spPr>
          <a:xfrm>
            <a:off x="6450683" y="2525735"/>
            <a:ext cx="4088876" cy="523220"/>
          </a:xfrm>
          <a:prstGeom prst="rect">
            <a:avLst/>
          </a:prstGeom>
          <a:noFill/>
        </p:spPr>
        <p:txBody>
          <a:bodyPr wrap="square">
            <a:spAutoFit/>
          </a:bodyPr>
          <a:lstStyle/>
          <a:p>
            <a:r>
              <a:rPr lang="en-GB" sz="1400" dirty="0"/>
              <a:t>(Number of deployment failures / total deployments in week/month) * 100</a:t>
            </a:r>
          </a:p>
        </p:txBody>
      </p:sp>
      <p:graphicFrame>
        <p:nvGraphicFramePr>
          <p:cNvPr id="8" name="Table 23">
            <a:extLst>
              <a:ext uri="{FF2B5EF4-FFF2-40B4-BE49-F238E27FC236}">
                <a16:creationId xmlns:a16="http://schemas.microsoft.com/office/drawing/2014/main" id="{0071D893-675E-23CA-388C-56BD15260AA2}"/>
              </a:ext>
            </a:extLst>
          </p:cNvPr>
          <p:cNvGraphicFramePr>
            <a:graphicFrameLocks noGrp="1"/>
          </p:cNvGraphicFramePr>
          <p:nvPr>
            <p:extLst>
              <p:ext uri="{D42A27DB-BD31-4B8C-83A1-F6EECF244321}">
                <p14:modId xmlns:p14="http://schemas.microsoft.com/office/powerpoint/2010/main" val="4025031829"/>
              </p:ext>
            </p:extLst>
          </p:nvPr>
        </p:nvGraphicFramePr>
        <p:xfrm>
          <a:off x="7969590" y="3775188"/>
          <a:ext cx="2426638" cy="1402080"/>
        </p:xfrm>
        <a:graphic>
          <a:graphicData uri="http://schemas.openxmlformats.org/drawingml/2006/table">
            <a:tbl>
              <a:tblPr firstRow="1" bandRow="1">
                <a:tableStyleId>{5C22544A-7EE6-4342-B048-85BDC9FD1C3A}</a:tableStyleId>
              </a:tblPr>
              <a:tblGrid>
                <a:gridCol w="1213319">
                  <a:extLst>
                    <a:ext uri="{9D8B030D-6E8A-4147-A177-3AD203B41FA5}">
                      <a16:colId xmlns:a16="http://schemas.microsoft.com/office/drawing/2014/main" val="1713324979"/>
                    </a:ext>
                  </a:extLst>
                </a:gridCol>
                <a:gridCol w="1213319">
                  <a:extLst>
                    <a:ext uri="{9D8B030D-6E8A-4147-A177-3AD203B41FA5}">
                      <a16:colId xmlns:a16="http://schemas.microsoft.com/office/drawing/2014/main" val="3084568883"/>
                    </a:ext>
                  </a:extLst>
                </a:gridCol>
              </a:tblGrid>
              <a:tr h="269709">
                <a:tc>
                  <a:txBody>
                    <a:bodyPr/>
                    <a:lstStyle/>
                    <a:p>
                      <a:pPr algn="ctr"/>
                      <a:r>
                        <a:rPr lang="en-GB" sz="1400" b="0" dirty="0"/>
                        <a:t>CFR </a:t>
                      </a:r>
                    </a:p>
                  </a:txBody>
                  <a:tcPr/>
                </a:tc>
                <a:tc>
                  <a:txBody>
                    <a:bodyPr/>
                    <a:lstStyle/>
                    <a:p>
                      <a:pPr algn="ctr"/>
                      <a:r>
                        <a:rPr lang="en-GB" sz="1400" b="0" dirty="0"/>
                        <a:t>Ranking</a:t>
                      </a:r>
                      <a:endParaRPr lang="en-AE" sz="1400" b="0" dirty="0"/>
                    </a:p>
                  </a:txBody>
                  <a:tcPr/>
                </a:tc>
                <a:extLst>
                  <a:ext uri="{0D108BD9-81ED-4DB2-BD59-A6C34878D82A}">
                    <a16:rowId xmlns:a16="http://schemas.microsoft.com/office/drawing/2014/main" val="2979948687"/>
                  </a:ext>
                </a:extLst>
              </a:tr>
              <a:tr h="269709">
                <a:tc>
                  <a:txBody>
                    <a:bodyPr/>
                    <a:lstStyle/>
                    <a:p>
                      <a:pPr algn="ctr"/>
                      <a:r>
                        <a:rPr lang="en-GB" sz="1200" dirty="0"/>
                        <a:t>0-15 % </a:t>
                      </a:r>
                      <a:endParaRPr lang="en-AE" sz="1200" dirty="0"/>
                    </a:p>
                  </a:txBody>
                  <a:tcPr/>
                </a:tc>
                <a:tc>
                  <a:txBody>
                    <a:bodyPr/>
                    <a:lstStyle/>
                    <a:p>
                      <a:pPr algn="ctr"/>
                      <a:r>
                        <a:rPr lang="en-GB" sz="1200" dirty="0"/>
                        <a:t>Elite</a:t>
                      </a:r>
                      <a:endParaRPr lang="en-AE" sz="1200" dirty="0"/>
                    </a:p>
                  </a:txBody>
                  <a:tcPr/>
                </a:tc>
                <a:extLst>
                  <a:ext uri="{0D108BD9-81ED-4DB2-BD59-A6C34878D82A}">
                    <a16:rowId xmlns:a16="http://schemas.microsoft.com/office/drawing/2014/main" val="525812581"/>
                  </a:ext>
                </a:extLst>
              </a:tr>
              <a:tr h="269709">
                <a:tc>
                  <a:txBody>
                    <a:bodyPr/>
                    <a:lstStyle/>
                    <a:p>
                      <a:pPr algn="ctr"/>
                      <a:r>
                        <a:rPr lang="en-GB" sz="1200" dirty="0"/>
                        <a:t>16-30 %</a:t>
                      </a:r>
                      <a:endParaRPr lang="en-AE" sz="1200" dirty="0"/>
                    </a:p>
                  </a:txBody>
                  <a:tcPr/>
                </a:tc>
                <a:tc>
                  <a:txBody>
                    <a:bodyPr/>
                    <a:lstStyle/>
                    <a:p>
                      <a:pPr algn="ctr"/>
                      <a:r>
                        <a:rPr lang="en-GB" sz="1200" dirty="0"/>
                        <a:t>High</a:t>
                      </a:r>
                      <a:endParaRPr lang="en-AE" sz="1200" dirty="0"/>
                    </a:p>
                  </a:txBody>
                  <a:tcPr/>
                </a:tc>
                <a:extLst>
                  <a:ext uri="{0D108BD9-81ED-4DB2-BD59-A6C34878D82A}">
                    <a16:rowId xmlns:a16="http://schemas.microsoft.com/office/drawing/2014/main" val="311422618"/>
                  </a:ext>
                </a:extLst>
              </a:tr>
              <a:tr h="269709">
                <a:tc>
                  <a:txBody>
                    <a:bodyPr/>
                    <a:lstStyle/>
                    <a:p>
                      <a:pPr algn="ctr"/>
                      <a:r>
                        <a:rPr lang="en-GB" sz="1200" dirty="0"/>
                        <a:t>31-45 %</a:t>
                      </a:r>
                      <a:endParaRPr lang="en-AE" sz="1200" dirty="0"/>
                    </a:p>
                  </a:txBody>
                  <a:tcPr/>
                </a:tc>
                <a:tc>
                  <a:txBody>
                    <a:bodyPr/>
                    <a:lstStyle/>
                    <a:p>
                      <a:pPr algn="ctr"/>
                      <a:r>
                        <a:rPr lang="en-GB" sz="1200" dirty="0"/>
                        <a:t>Medium</a:t>
                      </a:r>
                      <a:endParaRPr lang="en-AE" sz="1200" dirty="0"/>
                    </a:p>
                  </a:txBody>
                  <a:tcPr/>
                </a:tc>
                <a:extLst>
                  <a:ext uri="{0D108BD9-81ED-4DB2-BD59-A6C34878D82A}">
                    <a16:rowId xmlns:a16="http://schemas.microsoft.com/office/drawing/2014/main" val="3759769627"/>
                  </a:ext>
                </a:extLst>
              </a:tr>
              <a:tr h="269709">
                <a:tc>
                  <a:txBody>
                    <a:bodyPr/>
                    <a:lstStyle/>
                    <a:p>
                      <a:pPr algn="ctr"/>
                      <a:r>
                        <a:rPr lang="en-GB" sz="1200" dirty="0"/>
                        <a:t>46-60 %</a:t>
                      </a:r>
                      <a:endParaRPr lang="en-AE" sz="1200" dirty="0"/>
                    </a:p>
                  </a:txBody>
                  <a:tcPr/>
                </a:tc>
                <a:tc>
                  <a:txBody>
                    <a:bodyPr/>
                    <a:lstStyle/>
                    <a:p>
                      <a:pPr algn="ctr"/>
                      <a:r>
                        <a:rPr lang="en-GB" sz="1200" dirty="0"/>
                        <a:t> Low</a:t>
                      </a:r>
                      <a:endParaRPr lang="en-AE" sz="1200" dirty="0"/>
                    </a:p>
                  </a:txBody>
                  <a:tcPr/>
                </a:tc>
                <a:extLst>
                  <a:ext uri="{0D108BD9-81ED-4DB2-BD59-A6C34878D82A}">
                    <a16:rowId xmlns:a16="http://schemas.microsoft.com/office/drawing/2014/main" val="438702030"/>
                  </a:ext>
                </a:extLst>
              </a:tr>
            </a:tbl>
          </a:graphicData>
        </a:graphic>
      </p:graphicFrame>
    </p:spTree>
    <p:extLst>
      <p:ext uri="{BB962C8B-B14F-4D97-AF65-F5344CB8AC3E}">
        <p14:creationId xmlns:p14="http://schemas.microsoft.com/office/powerpoint/2010/main" val="2922134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66E9F0B6C73C4CB3EE2F0972674458" ma:contentTypeVersion="15" ma:contentTypeDescription="Create a new document." ma:contentTypeScope="" ma:versionID="f80b97510be473d47fb7bd404e76b35e">
  <xsd:schema xmlns:xsd="http://www.w3.org/2001/XMLSchema" xmlns:xs="http://www.w3.org/2001/XMLSchema" xmlns:p="http://schemas.microsoft.com/office/2006/metadata/properties" xmlns:ns2="f4fda00c-da20-4519-a5b4-868d35769b34" xmlns:ns3="eb0f5530-a854-4b7b-81c8-1e49381be697" targetNamespace="http://schemas.microsoft.com/office/2006/metadata/properties" ma:root="true" ma:fieldsID="601acd8bd45f4ac930d7e015addd5696" ns2:_="" ns3:_="">
    <xsd:import namespace="f4fda00c-da20-4519-a5b4-868d35769b34"/>
    <xsd:import namespace="eb0f5530-a854-4b7b-81c8-1e49381be69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da00c-da20-4519-a5b4-868d35769b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f3870ba-8be9-4658-b3c3-c9cb27216bd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b0f5530-a854-4b7b-81c8-1e49381be69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c388f7d-23e0-47b9-8b84-03cb348bedf3}" ma:internalName="TaxCatchAll" ma:showField="CatchAllData" ma:web="eb0f5530-a854-4b7b-81c8-1e49381be6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b0f5530-a854-4b7b-81c8-1e49381be697" xsi:nil="true"/>
    <lcf76f155ced4ddcb4097134ff3c332f xmlns="f4fda00c-da20-4519-a5b4-868d35769b3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6637A-AC56-456D-8E35-53AE1BB43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fda00c-da20-4519-a5b4-868d35769b34"/>
    <ds:schemaRef ds:uri="eb0f5530-a854-4b7b-81c8-1e49381be6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66DF06-A1AC-412F-B231-B4472AB1EB76}">
  <ds:schemaRefs>
    <ds:schemaRef ds:uri="http://schemas.microsoft.com/office/2006/metadata/properties"/>
    <ds:schemaRef ds:uri="http://schemas.microsoft.com/office/infopath/2007/PartnerControls"/>
    <ds:schemaRef ds:uri="eb0f5530-a854-4b7b-81c8-1e49381be697"/>
    <ds:schemaRef ds:uri="f4fda00c-da20-4519-a5b4-868d35769b34"/>
  </ds:schemaRefs>
</ds:datastoreItem>
</file>

<file path=customXml/itemProps3.xml><?xml version="1.0" encoding="utf-8"?>
<ds:datastoreItem xmlns:ds="http://schemas.openxmlformats.org/officeDocument/2006/customXml" ds:itemID="{9A0B5310-00F4-470A-B8C5-D243ABD134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347</TotalTime>
  <Words>951</Words>
  <Application>Microsoft Office PowerPoint</Application>
  <PresentationFormat>Widescreen</PresentationFormat>
  <Paragraphs>150</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Rithvick Abraham Rajesh</dc:creator>
  <cp:lastModifiedBy>Rithvick Abraham Rajesh</cp:lastModifiedBy>
  <cp:revision>51</cp:revision>
  <dcterms:created xsi:type="dcterms:W3CDTF">2022-09-28T05:16:11Z</dcterms:created>
  <dcterms:modified xsi:type="dcterms:W3CDTF">2022-09-28T12:12:27Z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0x0101003F66E9F0B6C73C4CB3EE2F0972674458</vt:lpwstr>
  </property>
  <property fmtid="{D5CDD505-2E9C-101B-9397-08002B2CF9AE}" pid="3" name="MediaServiceImageTags">
    <vt:lpwstr/>
  </property>
</Properties>
</file>