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16140625" r:id="rId8"/>
    <p:sldId id="16140628" r:id="rId9"/>
    <p:sldId id="16140634" r:id="rId10"/>
    <p:sldId id="16140633" r:id="rId11"/>
    <p:sldId id="16140630" r:id="rId12"/>
    <p:sldId id="1614062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pradeep3622/stego_project.g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GB" b="1" dirty="0">
                <a:solidFill>
                  <a:schemeClr val="accent1"/>
                </a:solidFill>
                <a:latin typeface="Arial" panose="020B0604020202020204" pitchFamily="34" charset="0"/>
                <a:cs typeface="Arial" panose="020B0604020202020204" pitchFamily="34" charset="0"/>
              </a:rPr>
              <a:t>secure data hiding using the steganograp</a:t>
            </a:r>
            <a:r>
              <a:rPr lang="en-IN" altLang="en-US" b="1" dirty="0">
                <a:solidFill>
                  <a:schemeClr val="accent1"/>
                </a:solidFill>
                <a:latin typeface="Arial" panose="020B0604020202020204" pitchFamily="34" charset="0"/>
                <a:cs typeface="Arial" panose="020B0604020202020204" pitchFamily="34" charset="0"/>
              </a:rPr>
              <a:t>hy</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505585" y="4586605"/>
            <a:ext cx="10245725"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 </a:t>
            </a:r>
            <a:r>
              <a:rPr lang="en-IN" altLang="en-US" sz="2000" b="1" dirty="0">
                <a:solidFill>
                  <a:schemeClr val="accent1">
                    <a:lumMod val="75000"/>
                  </a:schemeClr>
                </a:solidFill>
                <a:latin typeface="Arial" panose="020B0604020202020204" pitchFamily="34" charset="0"/>
                <a:cs typeface="Arial" panose="020B0604020202020204" pitchFamily="34" charset="0"/>
              </a:rPr>
              <a:t>     </a:t>
            </a:r>
            <a:r>
              <a:rPr lang="en-US" sz="2000" b="1" dirty="0" smtClean="0">
                <a:solidFill>
                  <a:schemeClr val="accent1">
                    <a:lumMod val="75000"/>
                  </a:schemeClr>
                </a:solidFill>
                <a:latin typeface="Arial" panose="020B0604020202020204"/>
                <a:cs typeface="Arial" panose="020B0604020202020204"/>
              </a:rPr>
              <a:t>Student</a:t>
            </a:r>
            <a:r>
              <a:rPr lang="en-IN" altLang="en-US" sz="2000" b="1" dirty="0" smtClean="0">
                <a:solidFill>
                  <a:schemeClr val="accent1">
                    <a:lumMod val="75000"/>
                  </a:schemeClr>
                </a:solidFill>
                <a:latin typeface="Arial" panose="020B0604020202020204"/>
                <a:cs typeface="Arial" panose="020B0604020202020204"/>
              </a:rPr>
              <a: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Ragireddy Pradeep reddy</a:t>
            </a:r>
            <a:endParaRPr lang="en-US" sz="2000" b="1" dirty="0">
              <a:solidFill>
                <a:schemeClr val="accent1">
                  <a:lumMod val="75000"/>
                </a:schemeClr>
              </a:solidFill>
              <a:latin typeface="Arial" panose="020B0604020202020204"/>
              <a:cs typeface="Arial" panose="020B0604020202020204"/>
            </a:endParaRPr>
          </a:p>
          <a:p>
            <a:r>
              <a:rPr lang="en-IN" altLang="en-US" sz="2000" b="1" dirty="0" smtClean="0">
                <a:solidFill>
                  <a:schemeClr val="accent1">
                    <a:lumMod val="75000"/>
                  </a:schemeClr>
                </a:solidFill>
                <a:latin typeface="Arial" panose="020B0604020202020204"/>
                <a:cs typeface="Arial" panose="020B0604020202020204"/>
              </a:rPr>
              <a:t>      </a:t>
            </a:r>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IN" altLang="en-US" sz="2000" b="1" dirty="0">
                <a:solidFill>
                  <a:schemeClr val="accent1">
                    <a:lumMod val="75000"/>
                  </a:schemeClr>
                </a:solidFill>
                <a:latin typeface="Arial" panose="020B0604020202020204"/>
                <a:cs typeface="Arial" panose="020B0604020202020204"/>
              </a:rPr>
              <a:t>Teegala krishna reddy engineering college (cse)   					       </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algn="just">
              <a:lnSpc>
                <a:spcPct val="150000"/>
              </a:lnSpc>
              <a:buFont typeface="Wingdings" panose="05000000000000000000" charset="0"/>
              <a:buChar char="§"/>
            </a:pPr>
            <a:r>
              <a:rPr lang="en-US" altLang="en-GB" sz="2000" dirty="0">
                <a:latin typeface="Times New Roman" panose="02020603050405020304" charset="0"/>
                <a:cs typeface="Times New Roman" panose="02020603050405020304" charset="0"/>
              </a:rPr>
              <a:t>Image steganography provides an effective means of securing data by embedding it into images, ensuring both data confidentiality and integrity.By using technologies like LSB, DCT, and encryption, it’s possible to achieve high levels of security and invisibility</a:t>
            </a:r>
            <a:r>
              <a:rPr lang="en-IN" altLang="en-US" sz="2000" dirty="0">
                <a:latin typeface="Times New Roman" panose="02020603050405020304" charset="0"/>
                <a:cs typeface="Times New Roman" panose="02020603050405020304" charset="0"/>
              </a:rPr>
              <a:t>. </a:t>
            </a:r>
            <a:endParaRPr lang="en-IN" altLang="en-US" sz="2000" dirty="0">
              <a:latin typeface="Times New Roman" panose="02020603050405020304" charset="0"/>
              <a:cs typeface="Times New Roman" panose="02020603050405020304" charset="0"/>
            </a:endParaRPr>
          </a:p>
          <a:p>
            <a:pPr algn="just">
              <a:lnSpc>
                <a:spcPct val="150000"/>
              </a:lnSpc>
              <a:buFont typeface="Wingdings" panose="05000000000000000000" charset="0"/>
              <a:buChar char="§"/>
            </a:pPr>
            <a:r>
              <a:rPr lang="en-IN" altLang="en-US" sz="2000" dirty="0">
                <a:latin typeface="Times New Roman" panose="02020603050405020304" charset="0"/>
                <a:cs typeface="Times New Roman" panose="02020603050405020304" charset="0"/>
              </a:rPr>
              <a:t>It</a:t>
            </a:r>
            <a:r>
              <a:rPr lang="en-US" altLang="en-GB" sz="2000" dirty="0">
                <a:latin typeface="Times New Roman" panose="02020603050405020304" charset="0"/>
                <a:cs typeface="Times New Roman" panose="02020603050405020304" charset="0"/>
              </a:rPr>
              <a:t> is a powerful and evolving technique that plays a crucial role in secure communication and data protection. By embedding secret information within the pixels of an image, steganography provides a covert channel for transmitting sensitive data without arousing suspicion.This method has proven effective in various applications, including digital watermarking, copyright protection, and</a:t>
            </a:r>
            <a:r>
              <a:rPr lang="en-IN" altLang="en-US" sz="2000" dirty="0">
                <a:latin typeface="Times New Roman" panose="02020603050405020304" charset="0"/>
                <a:cs typeface="Times New Roman" panose="02020603050405020304" charset="0"/>
              </a:rPr>
              <a:t> </a:t>
            </a:r>
            <a:r>
              <a:rPr lang="en-US" altLang="en-GB" sz="2000" dirty="0">
                <a:latin typeface="Times New Roman" panose="02020603050405020304" charset="0"/>
                <a:cs typeface="Times New Roman" panose="02020603050405020304" charset="0"/>
              </a:rPr>
              <a:t>confidential communication.</a:t>
            </a:r>
            <a:endParaRPr lang="en-US" altLang="en-GB" sz="20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IN" altLang="en-US" dirty="0"/>
              <a:t>             GIT HUB LINK:    </a:t>
            </a:r>
            <a:r>
              <a:rPr lang="en-IN" altLang="en-US" dirty="0">
                <a:hlinkClick r:id="rId1" action="ppaction://hlinkfile">
                  <a:extLst>
                    <a:ext uri="{DAF060AB-1E55-43B9-8AAB-6FB025537F2F}">
                      <wpsdc:hlinkClr xmlns:wpsdc="http://www.wps.cn/officeDocument/2017/drawingmlCustomData" val="1CADE4"/>
                      <wpsdc:folHlinkClr xmlns:wpsdc="http://www.wps.cn/officeDocument/2017/drawingmlCustomData" val="1CADE4"/>
                      <wpsdc:hlinkUnderline xmlns:wpsdc="http://www.wps.cn/officeDocument/2017/drawingmlCustomData" val="1"/>
                    </a:ext>
                  </a:extLst>
                </a:hlinkClick>
              </a:rPr>
              <a:t>https://github.com/pradeep3622/stego_project.git</a:t>
            </a:r>
            <a:endParaRPr lang="en-US" alt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362710"/>
            <a:ext cx="11029315" cy="3443605"/>
          </a:xfrm>
        </p:spPr>
        <p:txBody>
          <a:bodyPr>
            <a:noAutofit/>
          </a:bodyPr>
          <a:lstStyle/>
          <a:p>
            <a:pPr marL="457200" lvl="1" indent="457200" algn="just">
              <a:lnSpc>
                <a:spcPct val="150000"/>
              </a:lnSpc>
              <a:buNone/>
            </a:pPr>
            <a:r>
              <a:rPr lang="en-US" altLang="en-GB" sz="2000" dirty="0">
                <a:latin typeface="Times New Roman" panose="02020603050405020304" charset="0"/>
                <a:cs typeface="Times New Roman" panose="02020603050405020304" charset="0"/>
                <a:sym typeface="+mn-ea"/>
              </a:rPr>
              <a:t>Concealing the Existence of a Message and Providing a Level of Security</a:t>
            </a:r>
            <a:r>
              <a:rPr lang="en-IN" altLang="en-US" sz="2000" dirty="0">
                <a:latin typeface="Times New Roman" panose="02020603050405020304" charset="0"/>
                <a:cs typeface="Times New Roman" panose="02020603050405020304" charset="0"/>
                <a:sym typeface="+mn-ea"/>
              </a:rPr>
              <a:t>.</a:t>
            </a:r>
            <a:r>
              <a:rPr lang="en-US" altLang="en-GB" sz="2000" dirty="0">
                <a:latin typeface="Times New Roman" panose="02020603050405020304" charset="0"/>
                <a:cs typeface="Times New Roman" panose="02020603050405020304" charset="0"/>
                <a:sym typeface="+mn-ea"/>
              </a:rPr>
              <a:t> </a:t>
            </a:r>
            <a:r>
              <a:rPr lang="en-US" altLang="en-GB" sz="2000" dirty="0">
                <a:latin typeface="Times New Roman" panose="02020603050405020304" charset="0"/>
                <a:cs typeface="Times New Roman" panose="02020603050405020304" charset="0"/>
              </a:rPr>
              <a:t>. Image</a:t>
            </a:r>
            <a:r>
              <a:rPr lang="en-IN" altLang="en-US" sz="2000" dirty="0">
                <a:latin typeface="Times New Roman" panose="02020603050405020304" charset="0"/>
                <a:cs typeface="Times New Roman" panose="02020603050405020304" charset="0"/>
              </a:rPr>
              <a:t> </a:t>
            </a:r>
            <a:r>
              <a:rPr lang="en-US" altLang="en-GB" sz="2000" dirty="0">
                <a:latin typeface="Times New Roman" panose="02020603050405020304" charset="0"/>
                <a:cs typeface="Times New Roman" panose="02020603050405020304" charset="0"/>
              </a:rPr>
              <a:t>steganography is a technique to hide an image inside another</a:t>
            </a:r>
            <a:r>
              <a:rPr lang="en-IN" altLang="en-US" sz="2000" dirty="0">
                <a:latin typeface="Times New Roman" panose="02020603050405020304" charset="0"/>
                <a:cs typeface="Times New Roman" panose="02020603050405020304" charset="0"/>
              </a:rPr>
              <a:t> </a:t>
            </a:r>
            <a:r>
              <a:rPr lang="en-US" altLang="en-GB" sz="2000" dirty="0">
                <a:latin typeface="Times New Roman" panose="02020603050405020304" charset="0"/>
                <a:cs typeface="Times New Roman" panose="02020603050405020304" charset="0"/>
              </a:rPr>
              <a:t>image</a:t>
            </a:r>
            <a:r>
              <a:rPr lang="en-IN" altLang="en-US" sz="2000" dirty="0">
                <a:latin typeface="Times New Roman" panose="02020603050405020304" charset="0"/>
                <a:cs typeface="Times New Roman" panose="02020603050405020304" charset="0"/>
              </a:rPr>
              <a:t>,</a:t>
            </a:r>
            <a:r>
              <a:rPr lang="en-US" altLang="en-GB" sz="2000" dirty="0">
                <a:latin typeface="Times New Roman" panose="02020603050405020304" charset="0"/>
                <a:cs typeface="Times New Roman" panose="02020603050405020304" charset="0"/>
              </a:rPr>
              <a:t> without noticeably altering the image itself, thus concealing the existence of the hidden message and preventing detection from unauthorized parties, allowing for covert communication by hiding sensitive information within seemingly ordinary images</a:t>
            </a:r>
            <a:r>
              <a:rPr lang="en-IN" altLang="en-US" sz="2000" dirty="0">
                <a:latin typeface="Times New Roman" panose="02020603050405020304" charset="0"/>
                <a:cs typeface="Times New Roman" panose="02020603050405020304" charset="0"/>
              </a:rPr>
              <a:t>.</a:t>
            </a:r>
            <a:r>
              <a:rPr lang="en-US" altLang="en-GB" sz="2000" dirty="0">
                <a:latin typeface="Times New Roman" panose="02020603050405020304" charset="0"/>
                <a:cs typeface="Times New Roman" panose="02020603050405020304" charset="0"/>
              </a:rPr>
              <a:t>The steganographic method should be resistant to attempts to detect and extract the hidden message</a:t>
            </a:r>
            <a:r>
              <a:rPr lang="en-IN" altLang="en-US" sz="2000" dirty="0">
                <a:latin typeface="Times New Roman" panose="02020603050405020304" charset="0"/>
                <a:cs typeface="Times New Roman" panose="02020603050405020304" charset="0"/>
              </a:rPr>
              <a:t>.</a:t>
            </a:r>
            <a:r>
              <a:rPr lang="en-US" altLang="en-GB" sz="2000" dirty="0">
                <a:latin typeface="Times New Roman" panose="02020603050405020304" charset="0"/>
                <a:cs typeface="Times New Roman" panose="02020603050405020304" charset="0"/>
              </a:rPr>
              <a:t>A secure key is needed to encrypt and decrypt the secret message, ensuring only authorized parties can access the hidden information</a:t>
            </a:r>
            <a:r>
              <a:rPr lang="en-IN" altLang="en-US" sz="2000" dirty="0">
                <a:latin typeface="Times New Roman" panose="02020603050405020304" charset="0"/>
                <a:cs typeface="Times New Roman" panose="02020603050405020304" charset="0"/>
              </a:rPr>
              <a:t>.</a:t>
            </a:r>
            <a:endParaRPr lang="en-IN" altLang="en-US" sz="20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581025" y="1232535"/>
            <a:ext cx="11613515" cy="3700780"/>
          </a:xfrm>
        </p:spPr>
        <p:txBody>
          <a:bodyPr vert="horz" lIns="91440" tIns="45720" rIns="91440" bIns="45720" rtlCol="0" anchor="ctr">
            <a:noAutofit/>
          </a:bodyPr>
          <a:lstStyle/>
          <a:p>
            <a:pPr>
              <a:lnSpc>
                <a:spcPct val="150000"/>
              </a:lnSpc>
              <a:buFont typeface="Wingdings" panose="05000000000000000000" charset="0"/>
              <a:buChar char="§"/>
            </a:pPr>
            <a:r>
              <a:rPr lang="en-US" altLang="en-GB" sz="2000" b="1" dirty="0">
                <a:latin typeface="Times New Roman" panose="02020603050405020304" charset="0"/>
                <a:cs typeface="Times New Roman" panose="02020603050405020304" charset="0"/>
              </a:rPr>
              <a:t>Least significant bit (LSB) insertion:</a:t>
            </a:r>
            <a:r>
              <a:rPr lang="en-US" altLang="en-GB" dirty="0">
                <a:latin typeface="Times New Roman" panose="02020603050405020304" charset="0"/>
                <a:cs typeface="Times New Roman" panose="02020603050405020304" charset="0"/>
              </a:rPr>
              <a:t> </a:t>
            </a:r>
            <a:r>
              <a:rPr lang="en-US" altLang="en-GB" sz="2000" dirty="0">
                <a:latin typeface="Times New Roman" panose="02020603050405020304" charset="0"/>
                <a:cs typeface="Times New Roman" panose="02020603050405020304" charset="0"/>
              </a:rPr>
              <a:t>The most common technique for hiding data in images, audio, and video files</a:t>
            </a:r>
            <a:endParaRPr lang="en-US" altLang="en-GB" sz="2000" dirty="0">
              <a:latin typeface="Times New Roman" panose="02020603050405020304" charset="0"/>
              <a:cs typeface="Times New Roman" panose="02020603050405020304" charset="0"/>
            </a:endParaRPr>
          </a:p>
          <a:p>
            <a:pPr>
              <a:lnSpc>
                <a:spcPct val="150000"/>
              </a:lnSpc>
              <a:buFont typeface="Wingdings" panose="05000000000000000000" charset="0"/>
              <a:buChar char="§"/>
            </a:pPr>
            <a:r>
              <a:rPr lang="en-US" altLang="en-GB" sz="2000" b="1" dirty="0">
                <a:latin typeface="Times New Roman" panose="02020603050405020304" charset="0"/>
                <a:cs typeface="Times New Roman" panose="02020603050405020304" charset="0"/>
              </a:rPr>
              <a:t>Encryption Algorithms (e.g., AES):</a:t>
            </a:r>
            <a:r>
              <a:rPr lang="en-US" altLang="en-GB" sz="2000" dirty="0">
                <a:latin typeface="Times New Roman" panose="02020603050405020304" charset="0"/>
                <a:cs typeface="Times New Roman" panose="02020603050405020304" charset="0"/>
              </a:rPr>
              <a:t>To add an extra layer of security, the secret message is often encrypted </a:t>
            </a:r>
            <a:r>
              <a:rPr lang="en-IN" altLang="en-US" sz="2000" dirty="0">
                <a:latin typeface="Times New Roman" panose="02020603050405020304" charset="0"/>
                <a:cs typeface="Times New Roman" panose="02020603050405020304" charset="0"/>
              </a:rPr>
              <a:t>	 </a:t>
            </a:r>
            <a:r>
              <a:rPr lang="en-US" altLang="en-GB" sz="2000" dirty="0">
                <a:latin typeface="Times New Roman" panose="02020603050405020304" charset="0"/>
                <a:cs typeface="Times New Roman" panose="02020603050405020304" charset="0"/>
              </a:rPr>
              <a:t>before embedding, making it unreadable without the decryption key</a:t>
            </a:r>
            <a:endParaRPr lang="en-US" altLang="en-GB" sz="2000" dirty="0">
              <a:latin typeface="Times New Roman" panose="02020603050405020304" charset="0"/>
              <a:cs typeface="Times New Roman" panose="02020603050405020304" charset="0"/>
            </a:endParaRPr>
          </a:p>
          <a:p>
            <a:pPr>
              <a:lnSpc>
                <a:spcPct val="150000"/>
              </a:lnSpc>
              <a:buFont typeface="Wingdings" panose="05000000000000000000" charset="0"/>
              <a:buChar char="§"/>
            </a:pPr>
            <a:r>
              <a:rPr lang="en-US" altLang="en-GB" sz="2000" b="1" dirty="0">
                <a:latin typeface="Times New Roman" panose="02020603050405020304" charset="0"/>
                <a:cs typeface="Times New Roman" panose="02020603050405020304" charset="0"/>
              </a:rPr>
              <a:t>Steganography Tools &amp; Libraries:</a:t>
            </a:r>
            <a:endParaRPr lang="en-US" altLang="en-GB" sz="2000" b="1" dirty="0">
              <a:latin typeface="Times New Roman" panose="02020603050405020304" charset="0"/>
              <a:cs typeface="Times New Roman" panose="02020603050405020304" charset="0"/>
            </a:endParaRPr>
          </a:p>
          <a:p>
            <a:pPr marL="457200" lvl="1" indent="457200">
              <a:lnSpc>
                <a:spcPct val="150000"/>
              </a:lnSpc>
              <a:buNone/>
            </a:pPr>
            <a:r>
              <a:rPr lang="en-US" altLang="en-GB" sz="2000" b="1" dirty="0">
                <a:latin typeface="Times New Roman" panose="02020603050405020304" charset="0"/>
                <a:cs typeface="Times New Roman" panose="02020603050405020304" charset="0"/>
              </a:rPr>
              <a:t>Python Libraries:</a:t>
            </a:r>
            <a:r>
              <a:rPr lang="en-US" altLang="en-GB" dirty="0">
                <a:latin typeface="Times New Roman" panose="02020603050405020304" charset="0"/>
                <a:cs typeface="Times New Roman" panose="02020603050405020304" charset="0"/>
              </a:rPr>
              <a:t> </a:t>
            </a:r>
            <a:r>
              <a:rPr lang="en-US" altLang="en-GB" sz="2000" dirty="0">
                <a:latin typeface="Times New Roman" panose="02020603050405020304" charset="0"/>
                <a:cs typeface="Times New Roman" panose="02020603050405020304" charset="0"/>
              </a:rPr>
              <a:t> OpenCV for image processing</a:t>
            </a:r>
            <a:r>
              <a:rPr lang="en-US" altLang="en-GB" dirty="0">
                <a:latin typeface="Times New Roman" panose="02020603050405020304" charset="0"/>
                <a:cs typeface="Times New Roman" panose="02020603050405020304" charset="0"/>
              </a:rPr>
              <a:t>.</a:t>
            </a:r>
            <a:endParaRPr lang="en-US" altLang="en-GB" dirty="0">
              <a:latin typeface="Times New Roman" panose="02020603050405020304" charset="0"/>
              <a:cs typeface="Times New Roman" panose="02020603050405020304" charset="0"/>
            </a:endParaRPr>
          </a:p>
          <a:p>
            <a:pPr marL="457200" lvl="1" indent="457200">
              <a:lnSpc>
                <a:spcPct val="150000"/>
              </a:lnSpc>
              <a:buNone/>
            </a:pPr>
            <a:r>
              <a:rPr lang="en-US" altLang="en-GB" sz="2000" b="1" dirty="0">
                <a:latin typeface="Times New Roman" panose="02020603050405020304" charset="0"/>
                <a:cs typeface="Times New Roman" panose="02020603050405020304" charset="0"/>
              </a:rPr>
              <a:t>Software:</a:t>
            </a:r>
            <a:r>
              <a:rPr lang="en-US" altLang="en-GB" sz="2000" dirty="0">
                <a:latin typeface="Times New Roman" panose="02020603050405020304" charset="0"/>
                <a:cs typeface="Times New Roman" panose="02020603050405020304" charset="0"/>
              </a:rPr>
              <a:t> OpenStego</a:t>
            </a:r>
            <a:endParaRPr lang="en-US" altLang="en-GB" sz="20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43865" y="1423670"/>
            <a:ext cx="11029315" cy="4011295"/>
          </a:xfrm>
        </p:spPr>
        <p:txBody>
          <a:bodyPr>
            <a:normAutofit lnSpcReduction="20000"/>
          </a:bodyPr>
          <a:lstStyle/>
          <a:p>
            <a:pPr algn="just">
              <a:lnSpc>
                <a:spcPct val="150000"/>
              </a:lnSpc>
              <a:buFont typeface="Wingdings" panose="05000000000000000000" charset="0"/>
              <a:buChar char="§"/>
            </a:pPr>
            <a:r>
              <a:rPr lang="en-US" altLang="en-GB" sz="2200" b="1" dirty="0">
                <a:solidFill>
                  <a:srgbClr val="0F0F0F"/>
                </a:solidFill>
                <a:latin typeface="Times New Roman" panose="02020603050405020304" charset="0"/>
                <a:cs typeface="Times New Roman" panose="02020603050405020304" charset="0"/>
              </a:rPr>
              <a:t>Invisible Communication:</a:t>
            </a:r>
            <a:r>
              <a:rPr lang="en-IN" altLang="en-US" sz="2200" b="1" dirty="0">
                <a:solidFill>
                  <a:srgbClr val="0F0F0F"/>
                </a:solidFill>
                <a:latin typeface="Times New Roman" panose="02020603050405020304" charset="0"/>
                <a:cs typeface="Times New Roman" panose="02020603050405020304" charset="0"/>
              </a:rPr>
              <a:t> </a:t>
            </a:r>
            <a:r>
              <a:rPr lang="en-US" altLang="en-GB" sz="2000" dirty="0">
                <a:solidFill>
                  <a:srgbClr val="0F0F0F"/>
                </a:solidFill>
                <a:latin typeface="Times New Roman" panose="02020603050405020304" charset="0"/>
                <a:cs typeface="Times New Roman" panose="02020603050405020304" charset="0"/>
              </a:rPr>
              <a:t>The image appears normal, but it can hold sensitive data within.</a:t>
            </a:r>
            <a:endParaRPr lang="en-US" altLang="en-GB" sz="2000" dirty="0">
              <a:solidFill>
                <a:srgbClr val="0F0F0F"/>
              </a:solidFill>
              <a:latin typeface="Times New Roman" panose="02020603050405020304" charset="0"/>
              <a:cs typeface="Times New Roman" panose="02020603050405020304" charset="0"/>
            </a:endParaRPr>
          </a:p>
          <a:p>
            <a:pPr algn="just">
              <a:lnSpc>
                <a:spcPct val="150000"/>
              </a:lnSpc>
              <a:buFont typeface="Wingdings" panose="05000000000000000000" charset="0"/>
              <a:buChar char="§"/>
            </a:pPr>
            <a:r>
              <a:rPr lang="en-US" altLang="en-GB" sz="2200" b="1" dirty="0">
                <a:solidFill>
                  <a:srgbClr val="0F0F0F"/>
                </a:solidFill>
                <a:latin typeface="Times New Roman" panose="02020603050405020304" charset="0"/>
                <a:cs typeface="Times New Roman" panose="02020603050405020304" charset="0"/>
              </a:rPr>
              <a:t>Data Integrity</a:t>
            </a:r>
            <a:r>
              <a:rPr lang="en-US" altLang="en-GB" sz="2000" b="1" dirty="0">
                <a:solidFill>
                  <a:srgbClr val="0F0F0F"/>
                </a:solidFill>
                <a:latin typeface="Times New Roman" panose="02020603050405020304" charset="0"/>
                <a:cs typeface="Times New Roman" panose="02020603050405020304" charset="0"/>
              </a:rPr>
              <a:t>:</a:t>
            </a:r>
            <a:r>
              <a:rPr lang="en-IN" altLang="en-US" sz="2000" b="1" dirty="0">
                <a:solidFill>
                  <a:srgbClr val="0F0F0F"/>
                </a:solidFill>
                <a:latin typeface="Times New Roman" panose="02020603050405020304" charset="0"/>
                <a:cs typeface="Times New Roman" panose="02020603050405020304" charset="0"/>
              </a:rPr>
              <a:t> </a:t>
            </a:r>
            <a:r>
              <a:rPr lang="en-US" altLang="en-GB" sz="2000" dirty="0">
                <a:solidFill>
                  <a:srgbClr val="0F0F0F"/>
                </a:solidFill>
                <a:latin typeface="Times New Roman" panose="02020603050405020304" charset="0"/>
                <a:cs typeface="Times New Roman" panose="02020603050405020304" charset="0"/>
              </a:rPr>
              <a:t>Hidden information remains intact despite image processing or transformations (compression, resizing, etc.).</a:t>
            </a:r>
            <a:endParaRPr lang="en-US" altLang="en-GB" sz="2000" dirty="0">
              <a:solidFill>
                <a:srgbClr val="0F0F0F"/>
              </a:solidFill>
              <a:latin typeface="Times New Roman" panose="02020603050405020304" charset="0"/>
              <a:cs typeface="Times New Roman" panose="02020603050405020304" charset="0"/>
            </a:endParaRPr>
          </a:p>
          <a:p>
            <a:pPr algn="just">
              <a:lnSpc>
                <a:spcPct val="150000"/>
              </a:lnSpc>
              <a:buFont typeface="Wingdings" panose="05000000000000000000" charset="0"/>
              <a:buChar char="§"/>
            </a:pPr>
            <a:r>
              <a:rPr lang="en-US" altLang="en-GB" sz="2200" b="1" dirty="0">
                <a:solidFill>
                  <a:srgbClr val="0F0F0F"/>
                </a:solidFill>
                <a:latin typeface="Times New Roman" panose="02020603050405020304" charset="0"/>
                <a:cs typeface="Times New Roman" panose="02020603050405020304" charset="0"/>
              </a:rPr>
              <a:t>Real-World Applications:</a:t>
            </a:r>
            <a:r>
              <a:rPr lang="en-IN" altLang="en-US" sz="2200" b="1" dirty="0">
                <a:solidFill>
                  <a:srgbClr val="0F0F0F"/>
                </a:solidFill>
                <a:latin typeface="Times New Roman" panose="02020603050405020304" charset="0"/>
                <a:cs typeface="Times New Roman" panose="02020603050405020304" charset="0"/>
              </a:rPr>
              <a:t>  </a:t>
            </a:r>
            <a:r>
              <a:rPr lang="en-US" altLang="en-GB" sz="2000" dirty="0">
                <a:solidFill>
                  <a:srgbClr val="0F0F0F"/>
                </a:solidFill>
                <a:latin typeface="Times New Roman" panose="02020603050405020304" charset="0"/>
                <a:cs typeface="Times New Roman" panose="02020603050405020304" charset="0"/>
              </a:rPr>
              <a:t>Steganography can be applied in digital watermarking, confidential communication, or as a method of ensuring intellectual property protection.</a:t>
            </a:r>
            <a:endParaRPr lang="en-US" altLang="en-GB" sz="2000" dirty="0">
              <a:solidFill>
                <a:srgbClr val="0F0F0F"/>
              </a:solidFill>
              <a:latin typeface="Times New Roman" panose="02020603050405020304" charset="0"/>
              <a:cs typeface="Times New Roman" panose="02020603050405020304" charset="0"/>
            </a:endParaRPr>
          </a:p>
          <a:p>
            <a:pPr marL="0" indent="0">
              <a:lnSpc>
                <a:spcPct val="150000"/>
              </a:lnSpc>
              <a:buNone/>
            </a:pPr>
            <a:endParaRPr lang="en-US" altLang="en-GB" sz="2000" b="1" dirty="0">
              <a:solidFill>
                <a:srgbClr val="0F0F0F"/>
              </a:solidFill>
              <a:latin typeface="Times New Roman" panose="02020603050405020304" charset="0"/>
              <a:cs typeface="Times New Roman" panose="02020603050405020304" charset="0"/>
            </a:endParaRPr>
          </a:p>
          <a:p>
            <a:pPr marL="0" indent="0">
              <a:lnSpc>
                <a:spcPct val="150000"/>
              </a:lnSpc>
              <a:buNone/>
            </a:pPr>
            <a:endParaRPr lang="en-IN" sz="2000" b="1" dirty="0">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455295" y="1346835"/>
            <a:ext cx="11029315" cy="3771265"/>
          </a:xfrm>
        </p:spPr>
        <p:txBody>
          <a:bodyPr/>
          <a:lstStyle/>
          <a:p>
            <a:pPr>
              <a:lnSpc>
                <a:spcPct val="150000"/>
              </a:lnSpc>
            </a:pPr>
            <a:r>
              <a:rPr lang="en-US" altLang="en-GB" sz="2200" b="1" dirty="0">
                <a:latin typeface="Times New Roman" panose="02020603050405020304" charset="0"/>
                <a:cs typeface="Times New Roman" panose="02020603050405020304" charset="0"/>
              </a:rPr>
              <a:t>Cybersecurity Professionals:</a:t>
            </a:r>
            <a:r>
              <a:rPr lang="en-IN" altLang="en-US" sz="2200" b="1" dirty="0">
                <a:latin typeface="Times New Roman" panose="02020603050405020304" charset="0"/>
                <a:cs typeface="Times New Roman" panose="02020603050405020304" charset="0"/>
              </a:rPr>
              <a:t> </a:t>
            </a:r>
            <a:r>
              <a:rPr lang="en-US" altLang="en-GB" dirty="0">
                <a:latin typeface="Times New Roman" panose="02020603050405020304" charset="0"/>
                <a:cs typeface="Times New Roman" panose="02020603050405020304" charset="0"/>
              </a:rPr>
              <a:t>P</a:t>
            </a:r>
            <a:r>
              <a:rPr lang="en-US" altLang="en-GB" sz="2000" dirty="0">
                <a:latin typeface="Times New Roman" panose="02020603050405020304" charset="0"/>
                <a:cs typeface="Times New Roman" panose="02020603050405020304" charset="0"/>
              </a:rPr>
              <a:t>rotecting data during transmission. They use steganography for covert communication and information concealment. </a:t>
            </a:r>
            <a:endParaRPr lang="en-US" altLang="en-GB" sz="2000" dirty="0">
              <a:latin typeface="Times New Roman" panose="02020603050405020304" charset="0"/>
              <a:cs typeface="Times New Roman" panose="02020603050405020304" charset="0"/>
            </a:endParaRPr>
          </a:p>
          <a:p>
            <a:pPr>
              <a:lnSpc>
                <a:spcPct val="150000"/>
              </a:lnSpc>
            </a:pPr>
            <a:r>
              <a:rPr lang="en-US" altLang="en-GB" sz="2200" b="1" dirty="0">
                <a:latin typeface="Times New Roman" panose="02020603050405020304" charset="0"/>
                <a:cs typeface="Times New Roman" panose="02020603050405020304" charset="0"/>
              </a:rPr>
              <a:t>Intelligence:</a:t>
            </a:r>
            <a:r>
              <a:rPr lang="en-IN" altLang="en-US" sz="2200" b="1" dirty="0">
                <a:latin typeface="Times New Roman" panose="02020603050405020304" charset="0"/>
                <a:cs typeface="Times New Roman" panose="02020603050405020304" charset="0"/>
              </a:rPr>
              <a:t> </a:t>
            </a:r>
            <a:r>
              <a:rPr lang="en-US" altLang="en-GB" sz="2000" dirty="0">
                <a:latin typeface="Times New Roman" panose="02020603050405020304" charset="0"/>
                <a:cs typeface="Times New Roman" panose="02020603050405020304" charset="0"/>
              </a:rPr>
              <a:t>Secure, covert communication in scenarios where standard encryption might attract attention.</a:t>
            </a:r>
            <a:endParaRPr lang="en-US" altLang="en-GB" sz="2000" dirty="0">
              <a:latin typeface="Times New Roman" panose="02020603050405020304" charset="0"/>
              <a:cs typeface="Times New Roman" panose="02020603050405020304" charset="0"/>
            </a:endParaRPr>
          </a:p>
          <a:p>
            <a:pPr>
              <a:lnSpc>
                <a:spcPct val="150000"/>
              </a:lnSpc>
            </a:pPr>
            <a:r>
              <a:rPr lang="en-US" altLang="en-GB" sz="2200" b="1" dirty="0">
                <a:latin typeface="Times New Roman" panose="02020603050405020304" charset="0"/>
                <a:cs typeface="Times New Roman" panose="02020603050405020304" charset="0"/>
              </a:rPr>
              <a:t>Privacy Advocates:</a:t>
            </a:r>
            <a:r>
              <a:rPr lang="en-IN" altLang="en-US" sz="2200" b="1" dirty="0">
                <a:latin typeface="Times New Roman" panose="02020603050405020304" charset="0"/>
                <a:cs typeface="Times New Roman" panose="02020603050405020304" charset="0"/>
              </a:rPr>
              <a:t>  </a:t>
            </a:r>
            <a:r>
              <a:rPr lang="en-US" altLang="en-GB" sz="2000" dirty="0">
                <a:latin typeface="Times New Roman" panose="02020603050405020304" charset="0"/>
                <a:cs typeface="Times New Roman" panose="02020603050405020304" charset="0"/>
              </a:rPr>
              <a:t>For users who want to protect personal information from being detected, especially in oppressive regions where communications are monitored.</a:t>
            </a:r>
            <a:endParaRPr lang="en-US" altLang="en-GB" sz="20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5" name="Content Placeholder 4" descr="stego"/>
          <p:cNvPicPr>
            <a:picLocks noChangeAspect="1"/>
          </p:cNvPicPr>
          <p:nvPr>
            <p:ph idx="1"/>
          </p:nvPr>
        </p:nvPicPr>
        <p:blipFill>
          <a:blip r:embed="rId1"/>
          <a:stretch>
            <a:fillRect/>
          </a:stretch>
        </p:blipFill>
        <p:spPr>
          <a:xfrm>
            <a:off x="1202690" y="1579880"/>
            <a:ext cx="9448800" cy="5046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ego3"/>
          <p:cNvPicPr>
            <a:picLocks noChangeAspect="1"/>
          </p:cNvPicPr>
          <p:nvPr>
            <p:ph idx="1"/>
          </p:nvPr>
        </p:nvPicPr>
        <p:blipFill>
          <a:blip r:embed="rId1"/>
          <a:stretch>
            <a:fillRect/>
          </a:stretch>
        </p:blipFill>
        <p:spPr>
          <a:xfrm>
            <a:off x="819150" y="899795"/>
            <a:ext cx="10476230" cy="5582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ego1"/>
          <p:cNvPicPr>
            <a:picLocks noChangeAspect="1"/>
          </p:cNvPicPr>
          <p:nvPr>
            <p:ph idx="1"/>
          </p:nvPr>
        </p:nvPicPr>
        <p:blipFill>
          <a:blip r:embed="rId1"/>
          <a:stretch>
            <a:fillRect/>
          </a:stretch>
        </p:blipFill>
        <p:spPr>
          <a:xfrm>
            <a:off x="828675" y="803275"/>
            <a:ext cx="10254615" cy="574675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2950</Words>
  <Application>WPS Presentation</Application>
  <PresentationFormat>Custom</PresentationFormat>
  <Paragraphs>61</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Wingdings 2</vt:lpstr>
      <vt:lpstr>Arial</vt:lpstr>
      <vt:lpstr>Times New Roman</vt:lpstr>
      <vt:lpstr>Wingdings</vt:lpstr>
      <vt:lpstr>Calibri Light</vt:lpstr>
      <vt:lpstr>Microsoft YaHei</vt:lpstr>
      <vt:lpstr>Arial Unicode MS</vt:lpstr>
      <vt:lpstr>Franklin Gothic Demi</vt:lpstr>
      <vt:lpstr>Franklin Gothic Book</vt:lpstr>
      <vt:lpstr>Calibri</vt:lpstr>
      <vt:lpstr>DividendVTI</vt:lpstr>
      <vt:lpstr>secure data hiding using the steganography</vt:lpstr>
      <vt:lpstr>OUTLINE</vt:lpstr>
      <vt:lpstr>Problem Statement</vt:lpstr>
      <vt:lpstr>Technology  used</vt:lpstr>
      <vt:lpstr>Wow factors</vt:lpstr>
      <vt:lpstr>End users</vt:lpstr>
      <vt:lpstr>Results</vt:lpstr>
      <vt:lpstr>PowerPoint 演示文稿</vt:lpstr>
      <vt:lpstr>PowerPoint 演示文稿</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Pradeep Reddy</cp:lastModifiedBy>
  <cp:revision>33</cp:revision>
  <dcterms:created xsi:type="dcterms:W3CDTF">2021-05-26T16:50:00Z</dcterms:created>
  <dcterms:modified xsi:type="dcterms:W3CDTF">2025-02-25T14:35:21Z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2DE3D9268EDB4FA893D815366910C2C6_12</vt:lpwstr>
  </property>
  <property fmtid="{D5CDD505-2E9C-101B-9397-08002B2CF9AE}" pid="4" name="KSOProductBuildVer">
    <vt:lpwstr>2057-12.2.0.19821</vt:lpwstr>
  </property>
</Properties>
</file>