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gxWE4vp4kQrVojFxmZkYHtKgbA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CC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685ED1-A9D8-4277-B6DF-A5BD53A6E0A0}">
  <a:tblStyle styleId="{17685ED1-A9D8-4277-B6DF-A5BD53A6E0A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f618544b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2ff618544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fe.co.uk/blog/a-study-of-fitness-trackers-and-wearables/#:~:text=The%20Origins%20of%20Fitness%20Trackers&amp;text=Fitness%20trackers%2C%20as%20we%20know,invented%20by%20Dr%20Yoshiro%20Hatano" TargetMode="External"/><Relationship Id="rId7" Type="http://schemas.openxmlformats.org/officeDocument/2006/relationships/hyperlink" Target="https://news.gallup.com/poll/269096/one-five-adults-health-apps-wearable-trackers.aspx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wresearch.org/fact-tank/2020/01/09/about-one-in-five-americans-use-a-smart-watch-or-fitness-tracker/" TargetMode="External"/><Relationship Id="rId5" Type="http://schemas.openxmlformats.org/officeDocument/2006/relationships/hyperlink" Target="https://www.cultofmac.com/477727/apple-history-apple-watch-release/#:~:text=Apple%20Watch%20launch%20is%20the,iPhone%206%20and%206%20Plus" TargetMode="External"/><Relationship Id="rId4" Type="http://schemas.openxmlformats.org/officeDocument/2006/relationships/hyperlink" Target="https://www.mobihealthnews.com/43423/eight-years-of-fitbit-news-leading-up-to-its-planned-ipo#:~:text=September%202009%3A%20Fitbit%20launches%20its,both%20the%20day%20and%20nigh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836032" y="1236704"/>
            <a:ext cx="9144000" cy="1007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Academic Year 2024 - 25 </a:t>
            </a:r>
            <a:br>
              <a:rPr lang="en-US" sz="1800" b="1">
                <a:latin typeface="Cambria"/>
                <a:ea typeface="Cambria"/>
                <a:cs typeface="Cambria"/>
                <a:sym typeface="Cambria"/>
              </a:rPr>
            </a:br>
            <a:r>
              <a:rPr lang="en-US" sz="1800" b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S5 MINI PROJECT - I</a:t>
            </a:r>
            <a:br>
              <a:rPr lang="en-US" sz="1800" b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First Review 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836032" y="2204425"/>
            <a:ext cx="9144000" cy="127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None/>
            </a:pPr>
            <a:r>
              <a:rPr lang="en-US" b="1" dirty="0">
                <a:solidFill>
                  <a:srgbClr val="385623"/>
                </a:solidFill>
                <a:latin typeface="Cambria"/>
                <a:ea typeface="Cambria"/>
                <a:cs typeface="Cambria"/>
                <a:sym typeface="Cambria"/>
              </a:rPr>
              <a:t>PROJECT TITLE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b="1" dirty="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DEVELOPMENT OF VERSATILE FITNESS TRACKER</a:t>
            </a:r>
            <a:endParaRPr b="1" dirty="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4435" y="0"/>
            <a:ext cx="7675419" cy="13086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93846" y="5126181"/>
            <a:ext cx="5226900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385623"/>
                </a:solidFill>
                <a:latin typeface="Cambria"/>
                <a:ea typeface="Cambria"/>
                <a:cs typeface="Cambria"/>
                <a:sym typeface="Cambria"/>
              </a:rPr>
              <a:t>BATCH MEMBERS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PRADEEP TT(7376222CT140)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2000" b="1" dirty="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NAVEEN KUMAR B(7376222CT136)</a:t>
            </a:r>
            <a:endParaRPr sz="2000" b="1" i="0" u="none" strike="noStrike" cap="none" dirty="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771255" y="5126181"/>
            <a:ext cx="5032800" cy="14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385623"/>
                </a:solidFill>
                <a:latin typeface="Cambria"/>
                <a:ea typeface="Cambria"/>
                <a:cs typeface="Cambria"/>
                <a:sym typeface="Cambria"/>
              </a:rPr>
              <a:t>GUIDE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MR. MAHESH KUMAR 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Assistant Professor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Department of </a:t>
            </a:r>
            <a:r>
              <a:rPr lang="en-US" sz="1800" b="1" dirty="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Computer Science and Design </a:t>
            </a:r>
            <a:endParaRPr sz="2400" b="1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446298" y="3994171"/>
            <a:ext cx="29373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BIP PROJECT ID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26S5MIN529</a:t>
            </a:r>
          </a:p>
        </p:txBody>
      </p:sp>
      <p:sp>
        <p:nvSpPr>
          <p:cNvPr id="94" name="Google Shape;94;p1"/>
          <p:cNvSpPr txBox="1"/>
          <p:nvPr/>
        </p:nvSpPr>
        <p:spPr>
          <a:xfrm>
            <a:off x="5666510" y="3970524"/>
            <a:ext cx="6137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CATERGORY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INTERNAL</a:t>
            </a:r>
            <a:endParaRPr sz="18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>
            <a:spLocks noGrp="1"/>
          </p:cNvSpPr>
          <p:nvPr>
            <p:ph type="body" idx="1"/>
          </p:nvPr>
        </p:nvSpPr>
        <p:spPr>
          <a:xfrm>
            <a:off x="838199" y="775855"/>
            <a:ext cx="10674927" cy="5444836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HARDWARE ARCHITECTURE 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b="1" dirty="0">
                <a:solidFill>
                  <a:srgbClr val="CC0000"/>
                </a:solidFill>
              </a:rPr>
              <a:t>Layered Architecture :</a:t>
            </a:r>
          </a:p>
          <a:p>
            <a:pPr indent="-457200" algn="just">
              <a:spcBef>
                <a:spcPts val="0"/>
              </a:spcBef>
              <a:buSzPts val="2800"/>
            </a:pPr>
            <a:r>
              <a:rPr lang="en-IN" dirty="0">
                <a:solidFill>
                  <a:schemeClr val="tx1"/>
                </a:solidFill>
              </a:rPr>
              <a:t>User Interface Layer</a:t>
            </a:r>
          </a:p>
          <a:p>
            <a:pPr indent="-457200" algn="just">
              <a:spcBef>
                <a:spcPts val="0"/>
              </a:spcBef>
              <a:buSzPts val="2800"/>
            </a:pPr>
            <a:r>
              <a:rPr lang="en-IN" dirty="0">
                <a:solidFill>
                  <a:schemeClr val="tx1"/>
                </a:solidFill>
              </a:rPr>
              <a:t>Application Logic Layer</a:t>
            </a:r>
          </a:p>
          <a:p>
            <a:pPr indent="-457200" algn="just">
              <a:spcBef>
                <a:spcPts val="0"/>
              </a:spcBef>
              <a:buSzPts val="2800"/>
            </a:pPr>
            <a:r>
              <a:rPr lang="en-IN" dirty="0">
                <a:solidFill>
                  <a:schemeClr val="tx1"/>
                </a:solidFill>
              </a:rPr>
              <a:t>Data Management Layer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b="1" dirty="0">
              <a:solidFill>
                <a:srgbClr val="CC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b="1" dirty="0">
                <a:solidFill>
                  <a:srgbClr val="CC0000"/>
                </a:solidFill>
              </a:rPr>
              <a:t>Security and Compliance :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en-IN" dirty="0">
                <a:solidFill>
                  <a:schemeClr val="tx1"/>
                </a:solidFill>
              </a:rPr>
              <a:t>User Authentication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en-IN" dirty="0">
                <a:solidFill>
                  <a:schemeClr val="tx1"/>
                </a:solidFill>
              </a:rPr>
              <a:t>Data Encryption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en-IN" dirty="0">
                <a:solidFill>
                  <a:schemeClr val="tx1"/>
                </a:solidFill>
              </a:rPr>
              <a:t>Compliance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b="1" dirty="0">
              <a:solidFill>
                <a:srgbClr val="CC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b="1" dirty="0">
                <a:solidFill>
                  <a:srgbClr val="CC0000"/>
                </a:solidFill>
              </a:rPr>
              <a:t>Monitoring and Maintenance :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en-US" dirty="0">
                <a:solidFill>
                  <a:schemeClr val="tx1"/>
                </a:solidFill>
              </a:rPr>
              <a:t>Logging and Monitoring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en-US" dirty="0">
                <a:solidFill>
                  <a:schemeClr val="tx1"/>
                </a:solidFill>
              </a:rPr>
              <a:t>User Feedback</a:t>
            </a:r>
            <a:endParaRPr lang="en-IN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dirty="0">
              <a:solidFill>
                <a:srgbClr val="CC0000"/>
              </a:solidFill>
            </a:endParaRPr>
          </a:p>
        </p:txBody>
      </p:sp>
      <p:sp>
        <p:nvSpPr>
          <p:cNvPr id="172" name="Google Shape;17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25-09-2024</a:t>
            </a:r>
            <a:endParaRPr/>
          </a:p>
        </p:txBody>
      </p:sp>
      <p:sp>
        <p:nvSpPr>
          <p:cNvPr id="173" name="Google Shape;17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FIRST REVIEW PRESENTATION</a:t>
            </a:r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43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mbria"/>
              <a:buNone/>
            </a:pPr>
            <a:r>
              <a:rPr lang="en-US" sz="2400" b="1" dirty="0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DESIGN(S) (HARDWARE / SOFTWARE ARCHITECTURE) </a:t>
            </a:r>
            <a:endParaRPr sz="2400" b="1" dirty="0">
              <a:solidFill>
                <a:srgbClr val="2F549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>
            <a:spLocks noGrp="1"/>
          </p:cNvSpPr>
          <p:nvPr>
            <p:ph type="body" idx="1"/>
          </p:nvPr>
        </p:nvSpPr>
        <p:spPr>
          <a:xfrm>
            <a:off x="838199" y="775855"/>
            <a:ext cx="10674927" cy="5444836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b="1" dirty="0">
                <a:solidFill>
                  <a:srgbClr val="C00000"/>
                </a:solidFill>
              </a:rPr>
              <a:t>Batch Member 1 : PRADEEP TT – 7376222CT140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IN" dirty="0"/>
              <a:t>Frontend – HTML , CSS , JAVASCRIPT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IN" dirty="0"/>
              <a:t>Angular</a:t>
            </a:r>
          </a:p>
        </p:txBody>
      </p:sp>
      <p:sp>
        <p:nvSpPr>
          <p:cNvPr id="181" name="Google Shape;18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25-09-2024</a:t>
            </a:r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FIRST REVIEW PRESENTATION</a:t>
            </a:r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43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mbria"/>
              <a:buNone/>
            </a:pPr>
            <a:r>
              <a:rPr lang="en-US" sz="24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INDIVIDUAL CONTRIBUTIONS TO THE WORK </a:t>
            </a:r>
            <a:endParaRPr sz="2400" b="1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>
            <a:spLocks noGrp="1"/>
          </p:cNvSpPr>
          <p:nvPr>
            <p:ph type="body" idx="1"/>
          </p:nvPr>
        </p:nvSpPr>
        <p:spPr>
          <a:xfrm>
            <a:off x="838199" y="775855"/>
            <a:ext cx="10674927" cy="5444836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b="1" dirty="0">
                <a:solidFill>
                  <a:srgbClr val="C00000"/>
                </a:solidFill>
              </a:rPr>
              <a:t>Batch Member 2 : NAVEEN KUMAR B – 7376222CT136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/>
              <a:t>Backend – Node.js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/>
              <a:t>Database Management</a:t>
            </a:r>
          </a:p>
        </p:txBody>
      </p:sp>
      <p:sp>
        <p:nvSpPr>
          <p:cNvPr id="190" name="Google Shape;19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25-09-2024</a:t>
            </a:r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FIRST REVIEW PRESENTATION</a:t>
            </a:r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43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mbria"/>
              <a:buNone/>
            </a:pPr>
            <a:r>
              <a:rPr lang="en-US" sz="24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INDIVIDUAL CONTRIBUTIONS TO THE WORK </a:t>
            </a:r>
            <a:endParaRPr sz="2400" b="1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>
            <a:spLocks noGrp="1"/>
          </p:cNvSpPr>
          <p:nvPr>
            <p:ph type="body" idx="1"/>
          </p:nvPr>
        </p:nvSpPr>
        <p:spPr>
          <a:xfrm>
            <a:off x="838199" y="775855"/>
            <a:ext cx="10674927" cy="5444836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b="1">
                <a:solidFill>
                  <a:srgbClr val="C00000"/>
                </a:solidFill>
              </a:rPr>
              <a:t>Batch Member 3 : (Reg No.&amp; Name 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.....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….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…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….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….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385623"/>
                </a:solidFill>
              </a:rPr>
              <a:t>25-09-2024</a:t>
            </a:r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FIRST REVIEW PRESENTATION</a:t>
            </a:r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43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mbria"/>
              <a:buNone/>
            </a:pPr>
            <a:r>
              <a:rPr lang="en-US" sz="24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INDIVIDUAL CONTRIBUTIONS TO THE WORK </a:t>
            </a:r>
            <a:endParaRPr sz="2400" b="1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f618544b1_0_0"/>
          <p:cNvSpPr txBox="1">
            <a:spLocks noGrp="1"/>
          </p:cNvSpPr>
          <p:nvPr>
            <p:ph type="body" idx="1"/>
          </p:nvPr>
        </p:nvSpPr>
        <p:spPr>
          <a:xfrm>
            <a:off x="838199" y="775855"/>
            <a:ext cx="10674900" cy="54447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b="1">
                <a:solidFill>
                  <a:srgbClr val="C00000"/>
                </a:solidFill>
              </a:rPr>
              <a:t>Batch Member 4 : (Reg No.&amp; Name 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.....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….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…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….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….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08" name="Google Shape;208;g2ff618544b1_0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385623"/>
                </a:solidFill>
              </a:rPr>
              <a:t>25-09-2024</a:t>
            </a:r>
            <a:endParaRPr/>
          </a:p>
        </p:txBody>
      </p:sp>
      <p:sp>
        <p:nvSpPr>
          <p:cNvPr id="209" name="Google Shape;209;g2ff618544b1_0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FIRST REVIEW PRESENTATION</a:t>
            </a:r>
            <a:endParaRPr/>
          </a:p>
        </p:txBody>
      </p:sp>
      <p:sp>
        <p:nvSpPr>
          <p:cNvPr id="210" name="Google Shape;210;g2ff618544b1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11" name="Google Shape;211;g2ff618544b1_0_0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mbria"/>
              <a:buNone/>
            </a:pPr>
            <a:r>
              <a:rPr lang="en-US" sz="24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INDIVIDUAL CONTRIBUTIONS TO THE WORK </a:t>
            </a:r>
            <a:endParaRPr sz="2400" b="1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838199" y="775855"/>
            <a:ext cx="10674927" cy="5444836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/>
              <a:t>Completed the Frontend 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/>
              <a:t>Working on database management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/>
              <a:t>Needs further development in the backend</a:t>
            </a:r>
          </a:p>
        </p:txBody>
      </p:sp>
      <p:sp>
        <p:nvSpPr>
          <p:cNvPr id="217" name="Google Shape;21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385623"/>
                </a:solidFill>
              </a:rPr>
              <a:t>25-09-2024</a:t>
            </a:r>
            <a:endParaRPr/>
          </a:p>
        </p:txBody>
      </p:sp>
      <p:sp>
        <p:nvSpPr>
          <p:cNvPr id="218" name="Google Shape;21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FIRST REVIEW PRESENTATION</a:t>
            </a: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43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mbria"/>
              <a:buNone/>
            </a:pPr>
            <a:r>
              <a:rPr lang="en-US" sz="24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PENDING WORKS AND PLAN FOR COMPLETION  </a:t>
            </a:r>
            <a:endParaRPr sz="2400" b="1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mbria"/>
              <a:buNone/>
            </a:pPr>
            <a:r>
              <a:rPr lang="en-US" sz="24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PLAN FOR PUBLICATIONS</a:t>
            </a:r>
            <a:endParaRPr sz="2400" b="1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1"/>
          </p:nvPr>
        </p:nvSpPr>
        <p:spPr>
          <a:xfrm>
            <a:off x="838200" y="105294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Journal / Conference Identified for Submission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Tentative Dates for Submission / Presentation / Acceptance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385623"/>
                </a:solidFill>
              </a:rPr>
              <a:t>25-09-2024</a:t>
            </a:r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FIRST REVIEW PRESENTATION</a:t>
            </a:r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mbria"/>
              <a:buNone/>
            </a:pPr>
            <a:r>
              <a:rPr lang="en-US" sz="24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Status on Partial Completion and Submission of Project Report</a:t>
            </a:r>
            <a:endParaRPr sz="2400" b="1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5" name="Google Shape;235;p22"/>
          <p:cNvSpPr txBox="1">
            <a:spLocks noGrp="1"/>
          </p:cNvSpPr>
          <p:nvPr>
            <p:ph type="body" idx="1"/>
          </p:nvPr>
        </p:nvSpPr>
        <p:spPr>
          <a:xfrm>
            <a:off x="838200" y="105294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800"/>
              <a:buNone/>
            </a:pPr>
            <a:r>
              <a:rPr lang="en-US" b="1">
                <a:solidFill>
                  <a:srgbClr val="385623"/>
                </a:solidFill>
              </a:rPr>
              <a:t>List of Documents to be Submitted </a:t>
            </a:r>
            <a:endParaRPr sz="2000">
              <a:solidFill>
                <a:srgbClr val="38562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385623"/>
                </a:solidFill>
              </a:rPr>
              <a:t>25-09-2024</a:t>
            </a:r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FIRST REVIEW PRESENTATION</a:t>
            </a:r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aphicFrame>
        <p:nvGraphicFramePr>
          <p:cNvPr id="239" name="Google Shape;239;p22"/>
          <p:cNvGraphicFramePr/>
          <p:nvPr/>
        </p:nvGraphicFramePr>
        <p:xfrm>
          <a:off x="838200" y="1645087"/>
          <a:ext cx="10111525" cy="4235310"/>
        </p:xfrm>
        <a:graphic>
          <a:graphicData uri="http://schemas.openxmlformats.org/drawingml/2006/table">
            <a:tbl>
              <a:tblPr firstRow="1" bandRow="1">
                <a:noFill/>
                <a:tableStyleId>{17685ED1-A9D8-4277-B6DF-A5BD53A6E0A0}</a:tableStyleId>
              </a:tblPr>
              <a:tblGrid>
                <a:gridCol w="98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SL.No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List of Documents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Status ( Provide the drive link of prepared document)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rgbClr val="7030A0"/>
                          </a:solidFill>
                        </a:rPr>
                        <a:t>Cover Page &amp; Title Page (Both are in same format)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rgbClr val="7030A0"/>
                          </a:solidFill>
                        </a:rPr>
                        <a:t>Bonafide Certificate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rgbClr val="7030A0"/>
                          </a:solidFill>
                        </a:rPr>
                        <a:t>Declaration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rgbClr val="7030A0"/>
                          </a:solidFill>
                        </a:rPr>
                        <a:t>Acknowledgement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rgbClr val="7030A0"/>
                          </a:solidFill>
                        </a:rPr>
                        <a:t>Chapter I – Introduction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rgbClr val="7030A0"/>
                          </a:solidFill>
                        </a:rPr>
                        <a:t>Chapter 2 – Literature Survey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mbria"/>
              <a:buNone/>
            </a:pPr>
            <a:r>
              <a:rPr lang="en-US" sz="24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Any Other Relevant Details</a:t>
            </a:r>
            <a:endParaRPr sz="2400" b="1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5" name="Google Shape;24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385623"/>
                </a:solidFill>
              </a:rPr>
              <a:t>25-09-2024</a:t>
            </a:r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FIRST REVIEW PRESENTATION</a:t>
            </a:r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mbria"/>
              <a:buNone/>
            </a:pPr>
            <a:r>
              <a:rPr lang="en-US" sz="24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Any Other Relevant Details</a:t>
            </a:r>
            <a:endParaRPr sz="2400" b="1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3" name="Google Shape;25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385623"/>
                </a:solidFill>
              </a:rPr>
              <a:t>25-09-2024</a:t>
            </a:r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FIRST REVIEW PRESENTATION</a:t>
            </a:r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838200" y="983673"/>
            <a:ext cx="10515600" cy="519329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b="1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Statement :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dirty="0"/>
              <a:t>            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problem statement for this project is to develop a versatile fitness tracker that addresses the need for comprehensive, real-time monitoring of various health metrics such as physical activity, heart rate, sleep patterns, and calories burned. Existing solutions often lack customization and user-friendly interfaces. The goal is to create a multi-functional device that offers accurate tracking, personalized insights, and goal-setting features, helping users maintain a healthier lifestyle through accessible and actionable fitness data.</a:t>
            </a:r>
            <a:endParaRPr lang="en-US" sz="1800" b="1" dirty="0">
              <a:solidFill>
                <a:srgbClr val="CC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b="1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Aim :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b="1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aim of this project is to develop a versatile fitness tracker capable of monitoring physical activities, heart rate, sleep patterns, and calories burned. The device will feature real-time data analysis, goal tracking, and user-friendly interfaces, offering comprehensive fitness insights to promote a healthy and active lifestyle.</a:t>
            </a:r>
            <a:endParaRPr lang="en-US" sz="1800" b="1" dirty="0">
              <a:solidFill>
                <a:srgbClr val="CC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b="1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 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000" b="1" dirty="0">
              <a:solidFill>
                <a:srgbClr val="CC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>
              <a:spcBef>
                <a:spcPts val="0"/>
              </a:spcBef>
              <a:buSzPts val="2800"/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Monitor real-time physical activity and heart rate.</a:t>
            </a:r>
          </a:p>
          <a:p>
            <a:pPr marL="342900">
              <a:spcBef>
                <a:spcPts val="0"/>
              </a:spcBef>
              <a:buSzPts val="2800"/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Track sleep patterns and overall fitness levels.</a:t>
            </a:r>
          </a:p>
          <a:p>
            <a:pPr marL="342900">
              <a:spcBef>
                <a:spcPts val="0"/>
              </a:spcBef>
              <a:buSzPts val="2800"/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Analyze calories burned and distance covered.</a:t>
            </a:r>
          </a:p>
          <a:p>
            <a:pPr marL="342900">
              <a:spcBef>
                <a:spcPts val="0"/>
              </a:spcBef>
              <a:buSzPts val="2800"/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Provide personalized fitness goals and progress tracking.</a:t>
            </a:r>
          </a:p>
          <a:p>
            <a:pPr marL="342900">
              <a:spcBef>
                <a:spcPts val="0"/>
              </a:spcBef>
              <a:buSzPts val="2800"/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Ensure user-friendly interface and data accessibility.</a:t>
            </a:r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385623"/>
                </a:solidFill>
              </a:rPr>
              <a:t>25-09-2024</a:t>
            </a:r>
            <a:endParaRPr sz="1800" b="1">
              <a:solidFill>
                <a:srgbClr val="385623"/>
              </a:solidFill>
            </a:endParaRPr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385623"/>
                </a:solidFill>
              </a:rPr>
              <a:t>FIRST REVIEW PRESENTATION</a:t>
            </a:r>
            <a:endParaRPr sz="1800" b="1">
              <a:solidFill>
                <a:srgbClr val="385623"/>
              </a:solidFill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 b="1">
                <a:solidFill>
                  <a:srgbClr val="385623"/>
                </a:solidFill>
              </a:rPr>
              <a:t>2</a:t>
            </a:fld>
            <a:endParaRPr sz="1800" b="1">
              <a:solidFill>
                <a:srgbClr val="385623"/>
              </a:solidFill>
            </a:endParaRPr>
          </a:p>
        </p:txBody>
      </p: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576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mbria"/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AIM &amp; OBJECTIVES OF THE PROJECT </a:t>
            </a:r>
            <a:b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(Problem Statement)</a:t>
            </a:r>
            <a:endParaRPr sz="2400" b="1">
              <a:solidFill>
                <a:srgbClr val="2F549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>
            <a:spLocks noGrp="1"/>
          </p:cNvSpPr>
          <p:nvPr>
            <p:ph type="body" idx="1"/>
          </p:nvPr>
        </p:nvSpPr>
        <p:spPr>
          <a:xfrm>
            <a:off x="838200" y="911514"/>
            <a:ext cx="10674927" cy="5444836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US" sz="16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1. Douglas-Walton J. </a:t>
            </a:r>
            <a:r>
              <a:rPr lang="en-US" sz="1600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 Study of Fitness Trackers and Wearables.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[2021-07-15]. </a:t>
            </a:r>
            <a:r>
              <a:rPr lang="en-US" sz="1600" b="0" i="0" u="sng" dirty="0">
                <a:solidFill>
                  <a:srgbClr val="376FAA"/>
                </a:solidFill>
                <a:effectLst/>
                <a:latin typeface="Cambria" panose="02040503050406030204" pitchFamily="18" charset="0"/>
                <a:hlinkClick r:id="rId3"/>
              </a:rPr>
              <a:t>https://tinyurl.com/3efv4mte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.</a:t>
            </a:r>
          </a:p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US" sz="16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2. Comstock J. </a:t>
            </a:r>
            <a:r>
              <a:rPr lang="en-US" sz="1600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Eight Years of Fitbit News Leading up to Its Planned IPO.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2015. [2020-07-30]. </a:t>
            </a:r>
            <a:r>
              <a:rPr lang="en-US" sz="1600" b="0" i="0" u="sng" dirty="0">
                <a:solidFill>
                  <a:srgbClr val="376FAA"/>
                </a:solidFill>
                <a:effectLst/>
                <a:latin typeface="Cambria" panose="02040503050406030204" pitchFamily="18" charset="0"/>
                <a:hlinkClick r:id="rId4"/>
              </a:rPr>
              <a:t>https://tinyurl.com/fhkdrxxa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.</a:t>
            </a:r>
          </a:p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US" sz="16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3. 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Dormehl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L. </a:t>
            </a:r>
            <a:r>
              <a:rPr lang="en-US" sz="1600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Today in Apple History: It’s Time for Apple Watch.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[2021-04-25]. </a:t>
            </a:r>
            <a:r>
              <a:rPr lang="en-US" sz="1600" b="0" i="0" u="sng" dirty="0">
                <a:solidFill>
                  <a:srgbClr val="376FAA"/>
                </a:solidFill>
                <a:effectLst/>
                <a:latin typeface="Cambria" panose="02040503050406030204" pitchFamily="18" charset="0"/>
                <a:hlinkClick r:id="rId5"/>
              </a:rPr>
              <a:t>https://tinyurl.com/nsdc4fem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.</a:t>
            </a:r>
          </a:p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US" sz="16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4. 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Vogels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E. </a:t>
            </a:r>
            <a:r>
              <a:rPr lang="en-US" sz="1600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About One-in-Five Americans Use a Smart Watch or Fitness Tracker.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[2020-06-30]. </a:t>
            </a:r>
            <a:r>
              <a:rPr lang="en-US" sz="1600" b="0" i="0" u="sng" dirty="0">
                <a:solidFill>
                  <a:srgbClr val="376FAA"/>
                </a:solidFill>
                <a:effectLst/>
                <a:latin typeface="Cambria" panose="02040503050406030204" pitchFamily="18" charset="0"/>
                <a:hlinkClick r:id="rId6"/>
              </a:rPr>
              <a:t>https://www.pewresearch.org/fact-tank/2020/01/09/about-one-in-five-americans-use-a-smart-watch-or-fitness-tracker/</a:t>
            </a:r>
            <a:endParaRPr lang="en-US" sz="1600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US" sz="16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5. 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Mccarthy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J. </a:t>
            </a:r>
            <a:r>
              <a:rPr lang="en-US" sz="1600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One in Five U.S. Adults Use Health Apps, Wearable Trackers.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2019. [2020-06-30]. </a:t>
            </a:r>
            <a:r>
              <a:rPr lang="en-US" sz="1600" b="0" i="0" u="sng" dirty="0">
                <a:solidFill>
                  <a:srgbClr val="376FAA"/>
                </a:solidFill>
                <a:effectLst/>
                <a:latin typeface="Cambria" panose="02040503050406030204" pitchFamily="18" charset="0"/>
                <a:hlinkClick r:id="rId7"/>
              </a:rPr>
              <a:t>https://news.gallup.com/poll/269096/one-five-adults-health-apps-wearable-trackers.aspx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.</a:t>
            </a:r>
          </a:p>
        </p:txBody>
      </p:sp>
      <p:sp>
        <p:nvSpPr>
          <p:cNvPr id="261" name="Google Shape;26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385623"/>
                </a:solidFill>
              </a:rPr>
              <a:t>25-09-2024</a:t>
            </a:r>
            <a:endParaRPr/>
          </a:p>
        </p:txBody>
      </p:sp>
      <p:sp>
        <p:nvSpPr>
          <p:cNvPr id="262" name="Google Shape;26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FIRST REVIEW PRESENTATION</a:t>
            </a:r>
            <a:endParaRPr/>
          </a:p>
        </p:txBody>
      </p:sp>
      <p:sp>
        <p:nvSpPr>
          <p:cNvPr id="263" name="Google Shape;26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64" name="Google Shape;264;p25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43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mbria"/>
              <a:buNone/>
            </a:pPr>
            <a:r>
              <a:rPr lang="en-US" sz="24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br>
              <a:rPr lang="en-US" sz="24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1800" b="1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( Journal Papers/ Books / Website in IEEE Format )</a:t>
            </a:r>
            <a:endParaRPr sz="1800" b="1">
              <a:solidFill>
                <a:srgbClr val="00B05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838200" y="240435"/>
            <a:ext cx="10515600" cy="27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mbria"/>
              <a:buNone/>
            </a:pPr>
            <a:r>
              <a:rPr lang="en-US" sz="36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LITERATURE SURVEY </a:t>
            </a:r>
            <a:endParaRPr sz="3600" b="1">
              <a:solidFill>
                <a:srgbClr val="2F549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" name="Google Shape;109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20-07-2023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ftr" idx="11"/>
          </p:nvPr>
        </p:nvSpPr>
        <p:spPr>
          <a:xfrm>
            <a:off x="4246421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FIRST REVIEW PRESENTATION</a:t>
            </a:r>
            <a:endParaRPr sz="180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rgbClr val="0070C0"/>
                </a:solidFill>
              </a:rPr>
              <a:t>3</a:t>
            </a:fld>
            <a:endParaRPr sz="1800">
              <a:solidFill>
                <a:srgbClr val="0070C0"/>
              </a:solidFill>
            </a:endParaRPr>
          </a:p>
        </p:txBody>
      </p:sp>
      <p:graphicFrame>
        <p:nvGraphicFramePr>
          <p:cNvPr id="112" name="Google Shape;112;p2"/>
          <p:cNvGraphicFramePr/>
          <p:nvPr>
            <p:extLst>
              <p:ext uri="{D42A27DB-BD31-4B8C-83A1-F6EECF244321}">
                <p14:modId xmlns:p14="http://schemas.microsoft.com/office/powerpoint/2010/main" val="1642057583"/>
              </p:ext>
            </p:extLst>
          </p:nvPr>
        </p:nvGraphicFramePr>
        <p:xfrm>
          <a:off x="838200" y="663397"/>
          <a:ext cx="10515600" cy="5665717"/>
        </p:xfrm>
        <a:graphic>
          <a:graphicData uri="http://schemas.openxmlformats.org/drawingml/2006/table">
            <a:tbl>
              <a:tblPr firstRow="1" bandRow="1">
                <a:noFill/>
                <a:tableStyleId>{17685ED1-A9D8-4277-B6DF-A5BD53A6E0A0}</a:tableStyleId>
              </a:tblPr>
              <a:tblGrid>
                <a:gridCol w="7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1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254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baseline="0" dirty="0" err="1">
                          <a:solidFill>
                            <a:schemeClr val="dk1"/>
                          </a:solidFill>
                        </a:rPr>
                        <a:t>Sl.No</a:t>
                      </a:r>
                      <a:r>
                        <a:rPr lang="en-US" sz="1800" b="1" u="none" strike="noStrike" cap="none" baseline="0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800" b="1" u="none" strike="noStrike" cap="none" baseline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baseline="0">
                          <a:solidFill>
                            <a:schemeClr val="dk1"/>
                          </a:solidFill>
                        </a:rPr>
                        <a:t>Journal Paper Title with Author </a:t>
                      </a:r>
                      <a:endParaRPr sz="1800" b="1" u="none" strike="noStrike" cap="non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baseline="0" dirty="0">
                          <a:solidFill>
                            <a:schemeClr val="dk1"/>
                          </a:solidFill>
                        </a:rPr>
                        <a:t>Works carried out  </a:t>
                      </a:r>
                      <a:endParaRPr sz="1400" u="none" strike="noStrike" cap="none" baseline="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baseline="0" dirty="0">
                          <a:solidFill>
                            <a:schemeClr val="dk1"/>
                          </a:solidFill>
                        </a:rPr>
                        <a:t>( with details of Methods/ Materials/ Software/ Algorithms / fabrication / techniques/ components used ) </a:t>
                      </a:r>
                      <a:endParaRPr sz="1800" b="1" u="none" strike="noStrike" cap="none" baseline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baseline="0" dirty="0">
                          <a:solidFill>
                            <a:schemeClr val="dk1"/>
                          </a:solidFill>
                        </a:rPr>
                        <a:t>Information gathered relevant to your project</a:t>
                      </a:r>
                      <a:endParaRPr sz="1800" b="1" u="none" strike="noStrike" cap="none" baseline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92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baseline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strike="noStrike" cap="non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aseline="0" dirty="0"/>
                        <a:t>"Design and Implementation of an Advanced Fitness Tracker for Holistic Health” by </a:t>
                      </a:r>
                      <a:r>
                        <a:rPr lang="en-IN" sz="1800" baseline="0" dirty="0"/>
                        <a:t>Michael Brown, Jessica Davis, David Kim</a:t>
                      </a:r>
                      <a:endParaRPr sz="1800" u="none" strike="noStrike" cap="none" baseline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/>
                        <a:t>Analyze existing fitness trackers to identify gaps and user needs and create detailed profiles of potential users</a:t>
                      </a:r>
                      <a:endParaRPr sz="1800" u="none" strike="noStrike" cap="none" baseline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/>
                        <a:t>Increasing interest among diverse age groups, parti-</a:t>
                      </a:r>
                      <a:r>
                        <a:rPr lang="en-US" sz="1800" dirty="0" err="1"/>
                        <a:t>cularly</a:t>
                      </a:r>
                      <a:r>
                        <a:rPr lang="en-US" sz="1800" dirty="0"/>
                        <a:t> millennials and Gen Z, in health</a:t>
                      </a:r>
                      <a:endParaRPr sz="1800" u="none" strike="noStrike" cap="none" baseline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84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baseline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 u="none" strike="noStrike" cap="non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"Innovative Fitness Tracking: A Multi-Parameter Approach to Health and Wellness“ by Anna White, Robert Green, Laura Chen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/>
                        <a:t>Conduct research on existing fitness tracking technologies and multi-parameter health monitoring systems.</a:t>
                      </a:r>
                      <a:r>
                        <a:rPr lang="en-US" sz="1800" b="1" dirty="0"/>
                        <a:t> </a:t>
                      </a:r>
                      <a:endParaRPr sz="1800" u="none" strike="noStrike" cap="none" baseline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/>
                        <a:t>Increasing interest in holistic health solutions that track various wellness parameters.</a:t>
                      </a:r>
                      <a:endParaRPr sz="1800" u="none" strike="noStrike" cap="none" baseline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92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baseline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u="none" strike="noStrike" cap="non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"Development of a Versatile Fitness Tracker: Integrating Real-Time Health Monitoring and User Engagement“ by John Smith, Emily Johnson, Sarah Lee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/>
                        <a:t>Real-time heart rate monitoring, activity tracking (steps, distance, calories burned),</a:t>
                      </a:r>
                      <a:r>
                        <a:rPr lang="en-IN" sz="1800" dirty="0"/>
                        <a:t> sleep tracking and analysis</a:t>
                      </a:r>
                      <a:endParaRPr sz="1800" u="none" strike="noStrike" cap="none" baseline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/>
                        <a:t>Continuous monitoring of heart rate, blood pressure, blood oxygen levels, and body temperature.</a:t>
                      </a:r>
                      <a:endParaRPr sz="1800" u="none" strike="noStrike" cap="none" baseline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240435"/>
            <a:ext cx="10515600" cy="27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mbria"/>
              <a:buNone/>
            </a:pPr>
            <a:r>
              <a:rPr lang="en-US" sz="36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LITERATURE SURVEY </a:t>
            </a:r>
            <a:endParaRPr sz="3600" b="1">
              <a:solidFill>
                <a:srgbClr val="2F549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20-07-2023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>
            <a:spLocks noGrp="1"/>
          </p:cNvSpPr>
          <p:nvPr>
            <p:ph type="ftr" idx="11"/>
          </p:nvPr>
        </p:nvSpPr>
        <p:spPr>
          <a:xfrm>
            <a:off x="4246421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FIRST REVIEW PRESENTATION</a:t>
            </a:r>
            <a:endParaRPr sz="180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" name="Google Shape;1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rgbClr val="0070C0"/>
                </a:solidFill>
              </a:rPr>
              <a:t>4</a:t>
            </a:fld>
            <a:endParaRPr sz="1800">
              <a:solidFill>
                <a:srgbClr val="0070C0"/>
              </a:solidFill>
            </a:endParaRPr>
          </a:p>
        </p:txBody>
      </p:sp>
      <p:graphicFrame>
        <p:nvGraphicFramePr>
          <p:cNvPr id="121" name="Google Shape;121;p3"/>
          <p:cNvGraphicFramePr/>
          <p:nvPr>
            <p:extLst>
              <p:ext uri="{D42A27DB-BD31-4B8C-83A1-F6EECF244321}">
                <p14:modId xmlns:p14="http://schemas.microsoft.com/office/powerpoint/2010/main" val="3714916516"/>
              </p:ext>
            </p:extLst>
          </p:nvPr>
        </p:nvGraphicFramePr>
        <p:xfrm>
          <a:off x="838200" y="647355"/>
          <a:ext cx="10519611" cy="5764718"/>
        </p:xfrm>
        <a:graphic>
          <a:graphicData uri="http://schemas.openxmlformats.org/drawingml/2006/table">
            <a:tbl>
              <a:tblPr firstRow="1" bandRow="1">
                <a:noFill/>
                <a:tableStyleId>{17685ED1-A9D8-4277-B6DF-A5BD53A6E0A0}</a:tableStyleId>
              </a:tblPr>
              <a:tblGrid>
                <a:gridCol w="7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2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852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chemeClr val="dk1"/>
                          </a:solidFill>
                        </a:rPr>
                        <a:t>Sl.No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References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( Journal Papers Only)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Works carried out 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( with details of Methods/ Materials/ Software/ Algorithms / fabrication / techniques/ components used ) 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Information gathered relevant to your project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94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"Creating a Comprehensive Fitness Tracker: Features, Challenges, and Future Directions“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by Kevin Taylor, Michelle Hall, Chris Patel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/>
                        <a:t>Create user personas to guide feature develop-</a:t>
                      </a:r>
                      <a:r>
                        <a:rPr lang="en-US" sz="1800" dirty="0" err="1"/>
                        <a:t>ment</a:t>
                      </a:r>
                      <a:r>
                        <a:rPr lang="en-US" sz="1800" dirty="0"/>
                        <a:t> based on diverse user demographics.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/>
                        <a:t>Integration for logging meals and tracking caloric and nutrient intake.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94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"Versatile Fitness Tracker Development: Enhancing User Experience through Technology Integration“ by  Rachel Adams, Jason Scott, Emily Clark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/>
                        <a:t>Understand </a:t>
                      </a:r>
                      <a:r>
                        <a:rPr lang="en-US" sz="1800" dirty="0" err="1"/>
                        <a:t>demogr-aphics</a:t>
                      </a:r>
                      <a:r>
                        <a:rPr lang="en-US" sz="1800" dirty="0"/>
                        <a:t>, fitness levels, and preferences,</a:t>
                      </a:r>
                      <a:r>
                        <a:rPr lang="en-IN" sz="1800" dirty="0"/>
                        <a:t> identify strengths, weaknesses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/>
                        <a:t>Monitoring sleep stages and quality, with insights to improve sleep hygiene.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94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/>
                        <a:t>“Examination of how fitness trackers sync with mobile apps for personalized health insights” by </a:t>
                      </a:r>
                      <a:r>
                        <a:rPr lang="en-IN" sz="1800" dirty="0"/>
                        <a:t>Sarah Davis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/>
                        <a:t>Analyze industry reports to understand current developments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/>
                        <a:t>Allow users to customize what metrics they want to see and how they are visualized.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838199" y="775855"/>
            <a:ext cx="10674927" cy="5444836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/>
            <a:r>
              <a:rPr lang="en-US" sz="2000" dirty="0"/>
              <a:t>Develop a comprehensive fitness tracker that integrates various health metrics.</a:t>
            </a:r>
          </a:p>
          <a:p>
            <a:pPr algn="just"/>
            <a:r>
              <a:rPr lang="en-US" sz="2000" dirty="0"/>
              <a:t>Enhance user engagement through personalized insights and community features.</a:t>
            </a:r>
          </a:p>
          <a:p>
            <a:pPr algn="just"/>
            <a:r>
              <a:rPr lang="en-US" sz="2000" dirty="0"/>
              <a:t>Ensure seamless synchronization with mobile applications for real-time data access.</a:t>
            </a:r>
            <a:endParaRPr lang="en-US" dirty="0"/>
          </a:p>
          <a:p>
            <a:r>
              <a:rPr lang="en-US" sz="2000" dirty="0"/>
              <a:t>Development of a user-friendly mobile app with an intuitive interface.</a:t>
            </a:r>
          </a:p>
          <a:p>
            <a:r>
              <a:rPr lang="en-US" sz="2000" dirty="0"/>
              <a:t>Customizable dashboards for displaying health metrics.</a:t>
            </a:r>
          </a:p>
          <a:p>
            <a:r>
              <a:rPr lang="en-US" sz="2000" dirty="0"/>
              <a:t>Focus on intuitive UI/UX principles to enhance usability.</a:t>
            </a:r>
          </a:p>
          <a:p>
            <a:r>
              <a:rPr lang="en-US" sz="2000" dirty="0"/>
              <a:t>Customization options for dashboards and notifications.</a:t>
            </a:r>
          </a:p>
          <a:p>
            <a:r>
              <a:rPr lang="en-US" sz="2000" dirty="0"/>
              <a:t>Continuous user feedback loops for iterative improvement.</a:t>
            </a:r>
          </a:p>
          <a:p>
            <a:r>
              <a:rPr lang="en-US" sz="2000" dirty="0"/>
              <a:t>Goal setting and progress tracking.</a:t>
            </a:r>
          </a:p>
          <a:p>
            <a:r>
              <a:rPr lang="en-US" sz="2000" dirty="0"/>
              <a:t>Social features for sharing achievements and participating in challenges.</a:t>
            </a:r>
          </a:p>
          <a:p>
            <a:r>
              <a:rPr lang="en-US" sz="2000" dirty="0"/>
              <a:t>Gamification elements to motivate users.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  <p:sp>
        <p:nvSpPr>
          <p:cNvPr id="127" name="Google Shape;12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385623"/>
                </a:solidFill>
              </a:rPr>
              <a:t>25-09-2024</a:t>
            </a:r>
            <a:endParaRPr sz="1800" b="1">
              <a:solidFill>
                <a:srgbClr val="385623"/>
              </a:solidFill>
            </a:endParaRPr>
          </a:p>
        </p:txBody>
      </p:sp>
      <p:sp>
        <p:nvSpPr>
          <p:cNvPr id="128" name="Google Shape;12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385623"/>
                </a:solidFill>
              </a:rPr>
              <a:t>FIRST REVIEW PRESENTATION</a:t>
            </a:r>
            <a:endParaRPr sz="1800" b="1">
              <a:solidFill>
                <a:srgbClr val="385623"/>
              </a:solidFill>
            </a:endParaRPr>
          </a:p>
        </p:txBody>
      </p:sp>
      <p:sp>
        <p:nvSpPr>
          <p:cNvPr id="129" name="Google Shape;12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 b="1">
                <a:solidFill>
                  <a:srgbClr val="385623"/>
                </a:solidFill>
              </a:rPr>
              <a:t>5</a:t>
            </a:fld>
            <a:endParaRPr sz="1800" b="1">
              <a:solidFill>
                <a:srgbClr val="385623"/>
              </a:solidFill>
            </a:endParaRPr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43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mbria"/>
              <a:buNone/>
            </a:pPr>
            <a:r>
              <a:rPr lang="en-US" sz="2400" b="1" dirty="0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SCOPE OF THE PROJECT</a:t>
            </a:r>
            <a:endParaRPr sz="2400" b="1" dirty="0">
              <a:solidFill>
                <a:srgbClr val="2F549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838199" y="775855"/>
            <a:ext cx="10674927" cy="5444836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The following are the Needs for the Current study 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1384300" lvl="2" algn="just">
              <a:buSzPts val="2000"/>
            </a:pPr>
            <a:r>
              <a:rPr lang="en-IN" dirty="0"/>
              <a:t>Proactive Health Management</a:t>
            </a:r>
          </a:p>
          <a:p>
            <a:pPr marL="1384300" lvl="2" algn="just">
              <a:buSzPts val="2000"/>
            </a:pPr>
            <a:r>
              <a:rPr lang="en-IN" dirty="0"/>
              <a:t>Enhanced User Engagement</a:t>
            </a:r>
          </a:p>
          <a:p>
            <a:pPr marL="1384300" lvl="2" algn="just">
              <a:buSzPts val="2000"/>
            </a:pPr>
            <a:r>
              <a:rPr lang="en-IN" dirty="0"/>
              <a:t>User Engagement</a:t>
            </a:r>
            <a:endParaRPr lang="en-US" dirty="0"/>
          </a:p>
          <a:p>
            <a:pPr marL="1384300" lvl="2" algn="just">
              <a:buSzPts val="2000"/>
            </a:pPr>
            <a:r>
              <a:rPr lang="en-IN" dirty="0"/>
              <a:t>Preventative Health Care</a:t>
            </a:r>
            <a:endParaRPr lang="en-US" dirty="0"/>
          </a:p>
          <a:p>
            <a:pPr marL="1384300" lvl="2" algn="just">
              <a:buSzPts val="2000"/>
            </a:pPr>
            <a:r>
              <a:rPr lang="en-IN" dirty="0"/>
              <a:t>Support for Preventive Care</a:t>
            </a:r>
          </a:p>
        </p:txBody>
      </p:sp>
      <p:sp>
        <p:nvSpPr>
          <p:cNvPr id="136" name="Google Shape;13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385623"/>
                </a:solidFill>
              </a:rPr>
              <a:t>25-09-2024</a:t>
            </a:r>
            <a:endParaRPr sz="1800" b="1">
              <a:solidFill>
                <a:srgbClr val="385623"/>
              </a:solidFill>
            </a:endParaRPr>
          </a:p>
        </p:txBody>
      </p:sp>
      <p:sp>
        <p:nvSpPr>
          <p:cNvPr id="137" name="Google Shape;13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385623"/>
                </a:solidFill>
              </a:rPr>
              <a:t>FIRST REVIEW PRESENTATION</a:t>
            </a:r>
            <a:endParaRPr sz="1800" b="1">
              <a:solidFill>
                <a:srgbClr val="385623"/>
              </a:solidFill>
            </a:endParaRPr>
          </a:p>
        </p:txBody>
      </p:sp>
      <p:sp>
        <p:nvSpPr>
          <p:cNvPr id="138" name="Google Shape;13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 b="1">
                <a:solidFill>
                  <a:srgbClr val="385623"/>
                </a:solidFill>
              </a:rPr>
              <a:t>6</a:t>
            </a:fld>
            <a:endParaRPr sz="1800" b="1">
              <a:solidFill>
                <a:srgbClr val="385623"/>
              </a:solidFill>
            </a:endParaRPr>
          </a:p>
        </p:txBody>
      </p: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43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mbria"/>
              <a:buNone/>
            </a:pPr>
            <a:r>
              <a:rPr lang="en-US" sz="2400" b="1" dirty="0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NEED FOR THE CURRENT STUDY </a:t>
            </a:r>
            <a:endParaRPr sz="2400" b="1" dirty="0">
              <a:solidFill>
                <a:srgbClr val="2F549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25-09-2024</a:t>
            </a: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FIRST REVIEW PRESENTATION</a:t>
            </a:r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43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mbria"/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PROPOSED METHODOLOGY ( Flow Chart) </a:t>
            </a:r>
            <a:endParaRPr sz="2400" b="1">
              <a:solidFill>
                <a:srgbClr val="2F549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9D46C-FA91-7662-F193-900EA3BB4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99" y="678873"/>
            <a:ext cx="5029201" cy="56774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25-09-2024</a:t>
            </a:r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FIRST REVIEW PRESENTATION</a:t>
            </a: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43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mbria"/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PROPOSED METHODOLOGY ( Gantt Chart) </a:t>
            </a:r>
            <a:endParaRPr sz="2400" b="1">
              <a:solidFill>
                <a:srgbClr val="2F549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0464" y="903161"/>
            <a:ext cx="6851071" cy="4888039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838200" y="911514"/>
            <a:ext cx="10674927" cy="5444836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b="1" dirty="0">
                <a:solidFill>
                  <a:srgbClr val="CC0000"/>
                </a:solidFill>
              </a:rPr>
              <a:t>Methods :</a:t>
            </a:r>
            <a:endParaRPr lang="en-IN" b="1" dirty="0"/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dirty="0"/>
              <a:t>System Design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dirty="0"/>
              <a:t>Graphics Rendering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dirty="0"/>
              <a:t>Interactive Features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dirty="0"/>
              <a:t>User Interface Equipment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dirty="0"/>
              <a:t>Performance Optimization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solidFill>
                  <a:srgbClr val="CC0000"/>
                </a:solidFill>
              </a:rPr>
              <a:t>Techniques :</a:t>
            </a:r>
            <a:endParaRPr lang="en-US" dirty="0">
              <a:solidFill>
                <a:srgbClr val="CC0000"/>
              </a:solidFill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User Surveys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Wireframing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Prototyping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Iterative Testing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Data Protection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63" name="Google Shape;16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25-09-2024</a:t>
            </a:r>
            <a:endParaRPr/>
          </a:p>
        </p:txBody>
      </p:sp>
      <p:sp>
        <p:nvSpPr>
          <p:cNvPr id="164" name="Google Shape;16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FIRST REVIEW PRESENTATION</a:t>
            </a:r>
            <a:endParaRPr/>
          </a:p>
        </p:txBody>
      </p:sp>
      <p:sp>
        <p:nvSpPr>
          <p:cNvPr id="165" name="Google Shape;16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43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mbria"/>
              <a:buNone/>
            </a:pPr>
            <a:r>
              <a:rPr lang="en-US" sz="2400" b="1" dirty="0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CHOICE  OF  COMPONENTS  /  MODULES  / METHODS/TECHNIQUES </a:t>
            </a:r>
            <a:br>
              <a:rPr lang="en-US" sz="2400" b="1" dirty="0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2400" b="1" dirty="0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EQUIPMENT  USED FOR  PROJECT DEVELOPMENT </a:t>
            </a:r>
            <a:endParaRPr sz="2400" b="1" dirty="0">
              <a:solidFill>
                <a:srgbClr val="2F549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1310</Words>
  <Application>Microsoft Office PowerPoint</Application>
  <PresentationFormat>Widescreen</PresentationFormat>
  <Paragraphs>230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</vt:lpstr>
      <vt:lpstr>Office Theme</vt:lpstr>
      <vt:lpstr>Academic Year 2024 - 25  S5 MINI PROJECT - I First Review </vt:lpstr>
      <vt:lpstr>AIM &amp; OBJECTIVES OF THE PROJECT  (Problem Statement)</vt:lpstr>
      <vt:lpstr>LITERATURE SURVEY </vt:lpstr>
      <vt:lpstr>LITERATURE SURVEY </vt:lpstr>
      <vt:lpstr>SCOPE OF THE PROJECT</vt:lpstr>
      <vt:lpstr>NEED FOR THE CURRENT STUDY </vt:lpstr>
      <vt:lpstr>PROPOSED METHODOLOGY ( Flow Chart) </vt:lpstr>
      <vt:lpstr>PROPOSED METHODOLOGY ( Gantt Chart) </vt:lpstr>
      <vt:lpstr>CHOICE  OF  COMPONENTS  /  MODULES  / METHODS/TECHNIQUES  EQUIPMENT  USED FOR  PROJECT DEVELOPMENT </vt:lpstr>
      <vt:lpstr>DESIGN(S) (HARDWARE / SOFTWARE ARCHITECTURE) </vt:lpstr>
      <vt:lpstr>INDIVIDUAL CONTRIBUTIONS TO THE WORK </vt:lpstr>
      <vt:lpstr>INDIVIDUAL CONTRIBUTIONS TO THE WORK </vt:lpstr>
      <vt:lpstr>INDIVIDUAL CONTRIBUTIONS TO THE WORK </vt:lpstr>
      <vt:lpstr>INDIVIDUAL CONTRIBUTIONS TO THE WORK </vt:lpstr>
      <vt:lpstr>PENDING WORKS AND PLAN FOR COMPLETION  </vt:lpstr>
      <vt:lpstr>PLAN FOR PUBLICATIONS</vt:lpstr>
      <vt:lpstr>Status on Partial Completion and Submission of Project Report</vt:lpstr>
      <vt:lpstr>Any Other Relevant Details</vt:lpstr>
      <vt:lpstr>Any Other Relevant Details</vt:lpstr>
      <vt:lpstr>REFERENCES ( Journal Papers/ Books / Website in IEEE Format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TRC</dc:creator>
  <cp:lastModifiedBy>PRADEEP T T</cp:lastModifiedBy>
  <cp:revision>4</cp:revision>
  <dcterms:created xsi:type="dcterms:W3CDTF">2023-07-14T12:21:17Z</dcterms:created>
  <dcterms:modified xsi:type="dcterms:W3CDTF">2024-09-26T05:56:41Z</dcterms:modified>
</cp:coreProperties>
</file>