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4"/>
  </p:sldMasterIdLst>
  <p:notesMasterIdLst>
    <p:notesMasterId r:id="rId13"/>
  </p:notesMasterIdLst>
  <p:sldIdLst>
    <p:sldId id="257"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50" d="100"/>
          <a:sy n="50" d="100"/>
        </p:scale>
        <p:origin x="1934"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656C4-1827-4D48-A919-1F8567C06AFA}" type="datetimeFigureOut">
              <a:rPr lang="en-IN" smtClean="0"/>
              <a:t>16-03-2022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BC284-3BB8-4EEB-84A5-CF66447B32A9}" type="slidenum">
              <a:rPr lang="en-IN" smtClean="0"/>
              <a:t>‹#›</a:t>
            </a:fld>
            <a:endParaRPr lang="en-IN" dirty="0"/>
          </a:p>
        </p:txBody>
      </p:sp>
    </p:spTree>
    <p:extLst>
      <p:ext uri="{BB962C8B-B14F-4D97-AF65-F5344CB8AC3E}">
        <p14:creationId xmlns:p14="http://schemas.microsoft.com/office/powerpoint/2010/main" val="2162585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43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875020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9425094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3011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44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903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5328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9171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3/16/2022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1573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3/16/2022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6490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31890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3/16/2022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68154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hyperlink" Target="https://en.wikipedia.org/wiki/Angular_(web_framework)" TargetMode="External"/><Relationship Id="rId7" Type="http://schemas.openxmlformats.org/officeDocument/2006/relationships/hyperlink" Target="https://code.skyheng.com/post/34603.html"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abelatecno.blogspot.com/" TargetMode="External"/><Relationship Id="rId4" Type="http://schemas.openxmlformats.org/officeDocument/2006/relationships/image" Target="../media/image3.png"/><Relationship Id="rId9" Type="http://schemas.openxmlformats.org/officeDocument/2006/relationships/hyperlink" Target="http://www.unixmen.com/introduction-mysql-databas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thebluediamondgallery.com/handwriting/c/complaint.html" TargetMode="External"/><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hyperlink" Target="https://www.vorpalina.com/2012/07/30/how-to-solve-problems-15/" TargetMode="Externa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460513" y="2021840"/>
            <a:ext cx="4451327" cy="2814320"/>
          </a:xfrm>
          <a:solidFill>
            <a:schemeClr val="bg1"/>
          </a:solidFill>
        </p:spPr>
        <p:txBody>
          <a:bodyPr>
            <a:normAutofit fontScale="90000"/>
          </a:bodyPr>
          <a:lstStyle/>
          <a:p>
            <a:pPr algn="ctr"/>
            <a:br>
              <a:rPr lang="en-US" sz="6000" b="1" dirty="0">
                <a:solidFill>
                  <a:schemeClr val="tx1"/>
                </a:solidFill>
                <a:latin typeface="Arial Black" panose="020B0A04020102020204" pitchFamily="34" charset="0"/>
              </a:rPr>
            </a:br>
            <a:br>
              <a:rPr lang="en-US" sz="6000" b="1" dirty="0">
                <a:solidFill>
                  <a:schemeClr val="tx1"/>
                </a:solidFill>
                <a:latin typeface="Arial Black" panose="020B0A04020102020204" pitchFamily="34" charset="0"/>
              </a:rPr>
            </a:br>
            <a:br>
              <a:rPr lang="en-US" sz="6000" b="1" dirty="0">
                <a:solidFill>
                  <a:schemeClr val="tx1"/>
                </a:solidFill>
                <a:latin typeface="Arial Black" panose="020B0A04020102020204" pitchFamily="34" charset="0"/>
              </a:rPr>
            </a:br>
            <a:br>
              <a:rPr lang="en-US" sz="6000" b="1" dirty="0">
                <a:solidFill>
                  <a:schemeClr val="tx1"/>
                </a:solidFill>
                <a:latin typeface="Arial Black" panose="020B0A04020102020204" pitchFamily="34" charset="0"/>
              </a:rPr>
            </a:br>
            <a:br>
              <a:rPr lang="en-US" sz="6000" b="1" dirty="0">
                <a:solidFill>
                  <a:schemeClr val="tx1"/>
                </a:solidFill>
                <a:latin typeface="Arial Black" panose="020B0A04020102020204" pitchFamily="34" charset="0"/>
              </a:rPr>
            </a:br>
            <a:br>
              <a:rPr lang="en-US" sz="6000" b="1" dirty="0">
                <a:solidFill>
                  <a:schemeClr val="tx1"/>
                </a:solidFill>
                <a:latin typeface="Arial Black" panose="020B0A04020102020204" pitchFamily="34" charset="0"/>
              </a:rPr>
            </a:br>
            <a:r>
              <a:rPr lang="en-US" sz="6000" b="1" dirty="0">
                <a:solidFill>
                  <a:srgbClr val="002060"/>
                </a:solidFill>
                <a:latin typeface="Eras Bold ITC" panose="020B0907030504020204" pitchFamily="34" charset="0"/>
              </a:rPr>
              <a:t>ABC TELECOM</a:t>
            </a:r>
            <a:br>
              <a:rPr lang="en-US" sz="6000" b="1" dirty="0">
                <a:solidFill>
                  <a:schemeClr val="tx1"/>
                </a:solidFill>
                <a:latin typeface="Arial Black" panose="020B0A04020102020204" pitchFamily="34" charset="0"/>
              </a:rPr>
            </a:br>
            <a:r>
              <a:rPr lang="en-US" sz="1600" dirty="0">
                <a:solidFill>
                  <a:srgbClr val="336699"/>
                </a:solidFill>
                <a:latin typeface="Arial" panose="020B0604020202020204" pitchFamily="34" charset="0"/>
                <a:cs typeface="Arial" panose="020B0604020202020204" pitchFamily="34" charset="0"/>
              </a:rPr>
              <a:t>WE SERVE YOU BETTER</a:t>
            </a:r>
            <a:br>
              <a:rPr lang="en-US" sz="1600" dirty="0">
                <a:solidFill>
                  <a:srgbClr val="336699"/>
                </a:solidFill>
              </a:rPr>
            </a:br>
            <a:endParaRPr lang="en-US" sz="6000" b="1" dirty="0">
              <a:solidFill>
                <a:srgbClr val="336699"/>
              </a:solidFill>
              <a:latin typeface="Arial Black" panose="020B0A04020102020204" pitchFamily="34" charset="0"/>
            </a:endParaRPr>
          </a:p>
        </p:txBody>
      </p:sp>
    </p:spTree>
    <p:extLst>
      <p:ext uri="{BB962C8B-B14F-4D97-AF65-F5344CB8AC3E}">
        <p14:creationId xmlns:p14="http://schemas.microsoft.com/office/powerpoint/2010/main" val="258428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BD64C4-756C-491A-878E-A4E4FF093301}"/>
              </a:ext>
            </a:extLst>
          </p:cNvPr>
          <p:cNvSpPr txBox="1"/>
          <p:nvPr/>
        </p:nvSpPr>
        <p:spPr>
          <a:xfrm>
            <a:off x="1058018" y="257317"/>
            <a:ext cx="6686550" cy="6066341"/>
          </a:xfrm>
          <a:prstGeom prst="rect">
            <a:avLst/>
          </a:prstGeom>
          <a:noFill/>
        </p:spPr>
        <p:txBody>
          <a:bodyPr wrap="square" rtlCol="0">
            <a:spAutoFit/>
          </a:bodyPr>
          <a:lstStyle/>
          <a:p>
            <a:r>
              <a:rPr lang="en-IN" sz="3600" b="1" u="sng" dirty="0">
                <a:solidFill>
                  <a:schemeClr val="accent2">
                    <a:lumMod val="75000"/>
                  </a:schemeClr>
                </a:solidFill>
                <a:latin typeface="Eras Bold ITC" panose="020B0907030504020204" pitchFamily="34" charset="0"/>
              </a:rPr>
              <a:t>PILLARS OF OUR PROJECT</a:t>
            </a:r>
          </a:p>
          <a:p>
            <a:r>
              <a:rPr lang="en-IN" dirty="0">
                <a:solidFill>
                  <a:schemeClr val="accent1">
                    <a:lumMod val="75000"/>
                  </a:schemeClr>
                </a:solidFill>
                <a:latin typeface="Eras Bold ITC" panose="020B0907030504020204" pitchFamily="34" charset="0"/>
              </a:rPr>
              <a:t>(TEAM MEMBERS):</a:t>
            </a:r>
          </a:p>
          <a:p>
            <a:endParaRPr lang="en-IN" dirty="0"/>
          </a:p>
          <a:p>
            <a:pPr>
              <a:lnSpc>
                <a:spcPct val="150000"/>
              </a:lnSpc>
            </a:pPr>
            <a:r>
              <a:rPr lang="en-IN" sz="2000" dirty="0"/>
              <a:t>                   </a:t>
            </a:r>
            <a:r>
              <a:rPr lang="en-IN" sz="2000" dirty="0">
                <a:latin typeface="Lucida Sans" panose="020B0602030504020204" pitchFamily="34" charset="0"/>
              </a:rPr>
              <a:t>1.PRADEEPRAJ-(</a:t>
            </a:r>
            <a:r>
              <a:rPr lang="en-IN" sz="2000" b="1" dirty="0">
                <a:latin typeface="Lucida Sans" panose="020B0602030504020204" pitchFamily="34" charset="0"/>
              </a:rPr>
              <a:t>TEAM LEAD</a:t>
            </a:r>
            <a:r>
              <a:rPr lang="en-IN" sz="2000" dirty="0">
                <a:latin typeface="Lucida Sans" panose="020B0602030504020204" pitchFamily="34" charset="0"/>
              </a:rPr>
              <a:t>)</a:t>
            </a:r>
          </a:p>
          <a:p>
            <a:pPr>
              <a:lnSpc>
                <a:spcPct val="150000"/>
              </a:lnSpc>
            </a:pPr>
            <a:r>
              <a:rPr lang="en-IN" sz="2000" dirty="0">
                <a:latin typeface="Lucida Sans" panose="020B0602030504020204" pitchFamily="34" charset="0"/>
              </a:rPr>
              <a:t>              2.R SANGEEETHA</a:t>
            </a:r>
          </a:p>
          <a:p>
            <a:pPr>
              <a:lnSpc>
                <a:spcPct val="150000"/>
              </a:lnSpc>
            </a:pPr>
            <a:r>
              <a:rPr lang="en-IN" sz="2000" dirty="0">
                <a:latin typeface="Lucida Sans" panose="020B0602030504020204" pitchFamily="34" charset="0"/>
              </a:rPr>
              <a:t>              3.VARSHITHA</a:t>
            </a:r>
          </a:p>
          <a:p>
            <a:pPr>
              <a:lnSpc>
                <a:spcPct val="150000"/>
              </a:lnSpc>
            </a:pPr>
            <a:r>
              <a:rPr lang="en-IN" sz="2000" dirty="0">
                <a:latin typeface="Lucida Sans" panose="020B0602030504020204" pitchFamily="34" charset="0"/>
              </a:rPr>
              <a:t>              4.SWETHA DARUR</a:t>
            </a:r>
          </a:p>
          <a:p>
            <a:pPr>
              <a:lnSpc>
                <a:spcPct val="150000"/>
              </a:lnSpc>
            </a:pPr>
            <a:r>
              <a:rPr lang="en-IN" sz="2000" dirty="0">
                <a:latin typeface="Lucida Sans" panose="020B0602030504020204" pitchFamily="34" charset="0"/>
              </a:rPr>
              <a:t>              5.SURYA RAMYASHREE</a:t>
            </a:r>
          </a:p>
          <a:p>
            <a:endParaRPr lang="en-IN" sz="2000" dirty="0">
              <a:latin typeface="Lucida Sans" panose="020B0602030504020204" pitchFamily="34" charset="0"/>
            </a:endParaRPr>
          </a:p>
          <a:p>
            <a:pPr>
              <a:lnSpc>
                <a:spcPct val="150000"/>
              </a:lnSpc>
            </a:pPr>
            <a:r>
              <a:rPr lang="en-IN" sz="2000" dirty="0">
                <a:latin typeface="Lucida Sans" panose="020B0602030504020204" pitchFamily="34" charset="0"/>
              </a:rPr>
              <a:t>              6. PRAJWAL</a:t>
            </a:r>
          </a:p>
          <a:p>
            <a:pPr>
              <a:lnSpc>
                <a:spcPct val="150000"/>
              </a:lnSpc>
            </a:pPr>
            <a:r>
              <a:rPr lang="en-IN" sz="2000" dirty="0">
                <a:latin typeface="Lucida Sans" panose="020B0602030504020204" pitchFamily="34" charset="0"/>
              </a:rPr>
              <a:t>              7.POONAM KUMARI</a:t>
            </a:r>
          </a:p>
          <a:p>
            <a:pPr>
              <a:lnSpc>
                <a:spcPct val="150000"/>
              </a:lnSpc>
            </a:pPr>
            <a:r>
              <a:rPr lang="en-IN" sz="2000" dirty="0">
                <a:latin typeface="Lucida Sans" panose="020B0602030504020204" pitchFamily="34" charset="0"/>
              </a:rPr>
              <a:t>              8.PRASHANTA J N</a:t>
            </a:r>
          </a:p>
          <a:p>
            <a:pPr>
              <a:lnSpc>
                <a:spcPct val="150000"/>
              </a:lnSpc>
            </a:pPr>
            <a:r>
              <a:rPr lang="en-IN" sz="2000" dirty="0">
                <a:latin typeface="Lucida Sans" panose="020B0602030504020204" pitchFamily="34" charset="0"/>
              </a:rPr>
              <a:t>	        9. RAJENDRA PRASAD</a:t>
            </a:r>
          </a:p>
          <a:p>
            <a:pPr>
              <a:lnSpc>
                <a:spcPct val="150000"/>
              </a:lnSpc>
            </a:pPr>
            <a:r>
              <a:rPr lang="en-IN" sz="2000" dirty="0">
                <a:latin typeface="Lucida Sans" panose="020B0602030504020204" pitchFamily="34" charset="0"/>
              </a:rPr>
              <a:t>              10.PRASHANT SHINDE</a:t>
            </a:r>
            <a:endParaRPr lang="en-IN" dirty="0">
              <a:latin typeface="Lucida Sans" panose="020B0602030504020204" pitchFamily="34" charset="0"/>
            </a:endParaRPr>
          </a:p>
        </p:txBody>
      </p:sp>
      <p:sp>
        <p:nvSpPr>
          <p:cNvPr id="5" name="Arrow: Notched Right 4">
            <a:extLst>
              <a:ext uri="{FF2B5EF4-FFF2-40B4-BE49-F238E27FC236}">
                <a16:creationId xmlns:a16="http://schemas.microsoft.com/office/drawing/2014/main" id="{C895F117-DD5B-4DB8-A758-A82FC125F17B}"/>
              </a:ext>
            </a:extLst>
          </p:cNvPr>
          <p:cNvSpPr/>
          <p:nvPr/>
        </p:nvSpPr>
        <p:spPr>
          <a:xfrm>
            <a:off x="6096000" y="2017669"/>
            <a:ext cx="2361877" cy="1216617"/>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8" name="Arrow: Notched Right 7">
            <a:extLst>
              <a:ext uri="{FF2B5EF4-FFF2-40B4-BE49-F238E27FC236}">
                <a16:creationId xmlns:a16="http://schemas.microsoft.com/office/drawing/2014/main" id="{B2AECF11-B22E-4E9A-A71A-672B0BEB576D}"/>
              </a:ext>
            </a:extLst>
          </p:cNvPr>
          <p:cNvSpPr/>
          <p:nvPr/>
        </p:nvSpPr>
        <p:spPr>
          <a:xfrm>
            <a:off x="6096000" y="4574062"/>
            <a:ext cx="2361877" cy="1216617"/>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9" name="Flowchart: Magnetic Disk 8">
            <a:extLst>
              <a:ext uri="{FF2B5EF4-FFF2-40B4-BE49-F238E27FC236}">
                <a16:creationId xmlns:a16="http://schemas.microsoft.com/office/drawing/2014/main" id="{487685BA-096B-44BA-B265-2BF7922D56E8}"/>
              </a:ext>
            </a:extLst>
          </p:cNvPr>
          <p:cNvSpPr/>
          <p:nvPr/>
        </p:nvSpPr>
        <p:spPr>
          <a:xfrm>
            <a:off x="9439415" y="4574061"/>
            <a:ext cx="1619573" cy="1216617"/>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BACKEND</a:t>
            </a:r>
          </a:p>
        </p:txBody>
      </p:sp>
      <p:sp>
        <p:nvSpPr>
          <p:cNvPr id="11" name="Oval 10">
            <a:extLst>
              <a:ext uri="{FF2B5EF4-FFF2-40B4-BE49-F238E27FC236}">
                <a16:creationId xmlns:a16="http://schemas.microsoft.com/office/drawing/2014/main" id="{8404EC54-4999-4BD5-B12E-380391C1BD26}"/>
              </a:ext>
            </a:extLst>
          </p:cNvPr>
          <p:cNvSpPr/>
          <p:nvPr/>
        </p:nvSpPr>
        <p:spPr>
          <a:xfrm>
            <a:off x="9157950" y="2128094"/>
            <a:ext cx="1976032" cy="9957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FRONTEND</a:t>
            </a:r>
          </a:p>
        </p:txBody>
      </p:sp>
    </p:spTree>
    <p:extLst>
      <p:ext uri="{BB962C8B-B14F-4D97-AF65-F5344CB8AC3E}">
        <p14:creationId xmlns:p14="http://schemas.microsoft.com/office/powerpoint/2010/main" val="336314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57DD7-B676-415B-A84F-156D1EFE072F}"/>
              </a:ext>
            </a:extLst>
          </p:cNvPr>
          <p:cNvSpPr txBox="1"/>
          <p:nvPr/>
        </p:nvSpPr>
        <p:spPr>
          <a:xfrm>
            <a:off x="4500880" y="317146"/>
            <a:ext cx="3190240" cy="707886"/>
          </a:xfrm>
          <a:prstGeom prst="rect">
            <a:avLst/>
          </a:prstGeom>
          <a:noFill/>
        </p:spPr>
        <p:txBody>
          <a:bodyPr wrap="square" rtlCol="0">
            <a:spAutoFit/>
          </a:bodyPr>
          <a:lstStyle/>
          <a:p>
            <a:pPr algn="ctr"/>
            <a:r>
              <a:rPr lang="en-IN" sz="4000" dirty="0">
                <a:solidFill>
                  <a:schemeClr val="accent2">
                    <a:lumMod val="75000"/>
                  </a:schemeClr>
                </a:solidFill>
                <a:latin typeface="Eras Bold ITC" panose="020B0907030504020204" pitchFamily="34" charset="0"/>
              </a:rPr>
              <a:t>ABSTRACT</a:t>
            </a:r>
          </a:p>
        </p:txBody>
      </p:sp>
      <p:sp>
        <p:nvSpPr>
          <p:cNvPr id="4" name="TextBox 3">
            <a:extLst>
              <a:ext uri="{FF2B5EF4-FFF2-40B4-BE49-F238E27FC236}">
                <a16:creationId xmlns:a16="http://schemas.microsoft.com/office/drawing/2014/main" id="{DFE4A78C-0378-463C-9968-306628A30145}"/>
              </a:ext>
            </a:extLst>
          </p:cNvPr>
          <p:cNvSpPr txBox="1"/>
          <p:nvPr/>
        </p:nvSpPr>
        <p:spPr>
          <a:xfrm>
            <a:off x="843280" y="1166842"/>
            <a:ext cx="9961880" cy="4524315"/>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US" sz="2400" dirty="0">
                <a:latin typeface="Lucida Sans" panose="020B0602030504020204" pitchFamily="34" charset="0"/>
              </a:rPr>
              <a:t>The main Objective of our application is to store the data of COMPLAINT raised by our customer using our services, where we can add ,delete and update the status of the complaint using– CRUD operations  .</a:t>
            </a:r>
          </a:p>
          <a:p>
            <a:pPr marL="342900" indent="-342900" algn="just">
              <a:buClr>
                <a:schemeClr val="accent1">
                  <a:lumMod val="50000"/>
                </a:schemeClr>
              </a:buClr>
              <a:buFont typeface="Wingdings" panose="05000000000000000000" pitchFamily="2" charset="2"/>
              <a:buChar char="Ø"/>
            </a:pPr>
            <a:endParaRPr lang="en-US" sz="2400" dirty="0">
              <a:latin typeface="Lucida Sans" panose="020B0602030504020204" pitchFamily="34" charset="0"/>
            </a:endParaRPr>
          </a:p>
          <a:p>
            <a:pPr marL="342900" indent="-342900" algn="just">
              <a:buClr>
                <a:schemeClr val="accent1">
                  <a:lumMod val="50000"/>
                </a:schemeClr>
              </a:buClr>
              <a:buFont typeface="Wingdings" panose="05000000000000000000" pitchFamily="2" charset="2"/>
              <a:buChar char="Ø"/>
            </a:pPr>
            <a:r>
              <a:rPr lang="en-US" sz="2400" dirty="0">
                <a:latin typeface="Lucida Sans" panose="020B0602030504020204" pitchFamily="34" charset="0"/>
              </a:rPr>
              <a:t>In this Generation , management tool is very much needed to manage things in single application, which is more comfortable rather than using multiple application or else directly interacting with database.</a:t>
            </a:r>
          </a:p>
          <a:p>
            <a:pPr marL="342900" indent="-342900" algn="just">
              <a:buClr>
                <a:schemeClr val="accent1">
                  <a:lumMod val="50000"/>
                </a:schemeClr>
              </a:buClr>
              <a:buFont typeface="Wingdings" panose="05000000000000000000" pitchFamily="2" charset="2"/>
              <a:buChar char="Ø"/>
            </a:pPr>
            <a:endParaRPr lang="en-US" sz="2400" dirty="0">
              <a:latin typeface="Lucida Sans" panose="020B0602030504020204" pitchFamily="34" charset="0"/>
            </a:endParaRPr>
          </a:p>
          <a:p>
            <a:pPr marL="342900" indent="-342900" algn="just">
              <a:buClr>
                <a:schemeClr val="accent1">
                  <a:lumMod val="50000"/>
                </a:schemeClr>
              </a:buClr>
              <a:buFont typeface="Wingdings" panose="05000000000000000000" pitchFamily="2" charset="2"/>
              <a:buChar char="Ø"/>
            </a:pPr>
            <a:r>
              <a:rPr lang="en-US" sz="2400" dirty="0">
                <a:latin typeface="Lucida Sans" panose="020B0602030504020204" pitchFamily="34" charset="0"/>
              </a:rPr>
              <a:t>In this we also add the feature of login purpose where only authorized users can only use our application .</a:t>
            </a:r>
            <a:endParaRPr lang="en-IN" sz="2400" dirty="0">
              <a:latin typeface="Lucida Sans" panose="020B0602030504020204" pitchFamily="34" charset="0"/>
            </a:endParaRPr>
          </a:p>
        </p:txBody>
      </p:sp>
    </p:spTree>
    <p:extLst>
      <p:ext uri="{BB962C8B-B14F-4D97-AF65-F5344CB8AC3E}">
        <p14:creationId xmlns:p14="http://schemas.microsoft.com/office/powerpoint/2010/main" val="90161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12771-565F-4E00-95A8-7EBC101F749D}"/>
              </a:ext>
            </a:extLst>
          </p:cNvPr>
          <p:cNvSpPr txBox="1"/>
          <p:nvPr/>
        </p:nvSpPr>
        <p:spPr>
          <a:xfrm>
            <a:off x="436880" y="2111047"/>
            <a:ext cx="4826000" cy="1323439"/>
          </a:xfrm>
          <a:prstGeom prst="rect">
            <a:avLst/>
          </a:prstGeom>
          <a:solidFill>
            <a:schemeClr val="accent2">
              <a:lumMod val="20000"/>
              <a:lumOff val="80000"/>
            </a:schemeClr>
          </a:solidFill>
        </p:spPr>
        <p:txBody>
          <a:bodyPr wrap="square" rtlCol="0">
            <a:spAutoFit/>
          </a:bodyPr>
          <a:lstStyle/>
          <a:p>
            <a:pPr algn="ctr"/>
            <a:r>
              <a:rPr lang="en-IN" sz="4000" b="1" cap="all" dirty="0">
                <a:solidFill>
                  <a:schemeClr val="accent2">
                    <a:lumMod val="75000"/>
                  </a:schemeClr>
                </a:solidFill>
                <a:latin typeface="Eras Bold ITC" panose="020B0907030504020204" pitchFamily="34" charset="0"/>
              </a:rPr>
              <a:t>Technologies used</a:t>
            </a:r>
          </a:p>
        </p:txBody>
      </p:sp>
      <p:sp>
        <p:nvSpPr>
          <p:cNvPr id="5" name="TextBox 4">
            <a:extLst>
              <a:ext uri="{FF2B5EF4-FFF2-40B4-BE49-F238E27FC236}">
                <a16:creationId xmlns:a16="http://schemas.microsoft.com/office/drawing/2014/main" id="{99CD45CD-E1BB-4DD2-940C-1EEE0218CCFA}"/>
              </a:ext>
            </a:extLst>
          </p:cNvPr>
          <p:cNvSpPr txBox="1"/>
          <p:nvPr/>
        </p:nvSpPr>
        <p:spPr>
          <a:xfrm>
            <a:off x="5659120" y="295449"/>
            <a:ext cx="6096000" cy="5840381"/>
          </a:xfrm>
          <a:prstGeom prst="rect">
            <a:avLst/>
          </a:prstGeom>
          <a:solidFill>
            <a:schemeClr val="accent2">
              <a:lumMod val="20000"/>
              <a:lumOff val="80000"/>
            </a:schemeClr>
          </a:solidFill>
        </p:spPr>
        <p:txBody>
          <a:bodyPr wrap="square">
            <a:spAutoFit/>
          </a:bodyPr>
          <a:lstStyle/>
          <a:p>
            <a:pPr marL="12700">
              <a:lnSpc>
                <a:spcPct val="150000"/>
              </a:lnSpc>
              <a:spcBef>
                <a:spcPts val="110"/>
              </a:spcBef>
            </a:pPr>
            <a:r>
              <a:rPr lang="en-US" sz="2800" b="1" u="sng" cap="all" dirty="0">
                <a:solidFill>
                  <a:schemeClr val="accent2">
                    <a:lumMod val="75000"/>
                  </a:schemeClr>
                </a:solidFill>
                <a:latin typeface="Lucida Sans" panose="020B0602030504020204" pitchFamily="34" charset="0"/>
                <a:cs typeface="Times New Roman"/>
              </a:rPr>
              <a:t>Front</a:t>
            </a:r>
            <a:r>
              <a:rPr lang="en-US" sz="2800" b="1" u="sng" cap="all" spc="-90" dirty="0">
                <a:solidFill>
                  <a:schemeClr val="accent2">
                    <a:lumMod val="75000"/>
                  </a:schemeClr>
                </a:solidFill>
                <a:latin typeface="Lucida Sans" panose="020B0602030504020204" pitchFamily="34" charset="0"/>
                <a:cs typeface="Times New Roman"/>
              </a:rPr>
              <a:t> end</a:t>
            </a:r>
            <a:r>
              <a:rPr lang="en-US" sz="2400" b="1" u="sng" cap="all" spc="-90" dirty="0">
                <a:solidFill>
                  <a:schemeClr val="accent2">
                    <a:lumMod val="75000"/>
                  </a:schemeClr>
                </a:solidFill>
                <a:latin typeface="Lucida Sans" panose="020B0602030504020204" pitchFamily="34" charset="0"/>
                <a:cs typeface="Times New Roman"/>
              </a:rPr>
              <a:t>:</a:t>
            </a:r>
            <a:endParaRPr lang="en-US" sz="2400" u="sng" dirty="0">
              <a:latin typeface="Lucida Sans" panose="020B0602030504020204" pitchFamily="34" charset="0"/>
              <a:cs typeface="Times New Roman"/>
            </a:endParaRPr>
          </a:p>
          <a:p>
            <a:pPr marL="12700">
              <a:lnSpc>
                <a:spcPct val="150000"/>
              </a:lnSpc>
              <a:spcBef>
                <a:spcPts val="110"/>
              </a:spcBef>
            </a:pPr>
            <a:r>
              <a:rPr lang="en-US" sz="2400" dirty="0">
                <a:latin typeface="Lucida Sans" panose="020B0602030504020204" pitchFamily="34" charset="0"/>
                <a:cs typeface="Times New Roman"/>
              </a:rPr>
              <a:t>              </a:t>
            </a:r>
            <a:r>
              <a:rPr lang="en-US" sz="2800" dirty="0">
                <a:latin typeface="Lucida Sans" panose="020B0602030504020204" pitchFamily="34" charset="0"/>
                <a:cs typeface="Times New Roman"/>
              </a:rPr>
              <a:t>Angular</a:t>
            </a:r>
          </a:p>
          <a:p>
            <a:pPr marL="1364615">
              <a:lnSpc>
                <a:spcPct val="150000"/>
              </a:lnSpc>
            </a:pPr>
            <a:r>
              <a:rPr lang="en-US" sz="2800" spc="15" dirty="0">
                <a:latin typeface="Lucida Sans" panose="020B0602030504020204" pitchFamily="34" charset="0"/>
                <a:cs typeface="Times New Roman"/>
              </a:rPr>
              <a:t>HTML,CSS</a:t>
            </a:r>
            <a:endParaRPr lang="en-US" sz="2800" dirty="0">
              <a:latin typeface="Lucida Sans" panose="020B0602030504020204" pitchFamily="34" charset="0"/>
              <a:cs typeface="Times New Roman"/>
            </a:endParaRPr>
          </a:p>
          <a:p>
            <a:pPr marL="12700">
              <a:lnSpc>
                <a:spcPct val="150000"/>
              </a:lnSpc>
            </a:pPr>
            <a:r>
              <a:rPr lang="en-US" sz="2800" b="1" u="sng" spc="-5" dirty="0">
                <a:solidFill>
                  <a:schemeClr val="accent2">
                    <a:lumMod val="75000"/>
                  </a:schemeClr>
                </a:solidFill>
                <a:latin typeface="Lucida Sans" panose="020B0602030504020204" pitchFamily="34" charset="0"/>
                <a:cs typeface="Times New Roman"/>
              </a:rPr>
              <a:t>SERVER SIDE:</a:t>
            </a:r>
            <a:endParaRPr lang="en-US" sz="2800" b="1" u="sng" dirty="0">
              <a:solidFill>
                <a:schemeClr val="accent2">
                  <a:lumMod val="75000"/>
                </a:schemeClr>
              </a:solidFill>
              <a:latin typeface="Lucida Sans" panose="020B0602030504020204" pitchFamily="34" charset="0"/>
              <a:cs typeface="Times New Roman"/>
            </a:endParaRPr>
          </a:p>
          <a:p>
            <a:pPr marL="1363345">
              <a:lnSpc>
                <a:spcPct val="150000"/>
              </a:lnSpc>
            </a:pPr>
            <a:r>
              <a:rPr lang="en-US" sz="2800" spc="10" dirty="0">
                <a:latin typeface="Lucida Sans" panose="020B0602030504020204" pitchFamily="34" charset="0"/>
                <a:cs typeface="Times New Roman"/>
              </a:rPr>
              <a:t>Spring Boot</a:t>
            </a:r>
            <a:r>
              <a:rPr lang="en-US" sz="2800" spc="-5" dirty="0">
                <a:latin typeface="Lucida Sans" panose="020B0602030504020204" pitchFamily="34" charset="0"/>
                <a:cs typeface="Times New Roman"/>
              </a:rPr>
              <a:t> </a:t>
            </a:r>
            <a:endParaRPr lang="en-US" sz="2000" dirty="0">
              <a:latin typeface="Lucida Sans" panose="020B0602030504020204" pitchFamily="34" charset="0"/>
              <a:cs typeface="Times New Roman"/>
            </a:endParaRPr>
          </a:p>
          <a:p>
            <a:pPr marL="12700">
              <a:lnSpc>
                <a:spcPct val="150000"/>
              </a:lnSpc>
            </a:pPr>
            <a:r>
              <a:rPr lang="en-US" sz="2800" b="1" u="sng" spc="-10" dirty="0">
                <a:solidFill>
                  <a:schemeClr val="accent2">
                    <a:lumMod val="75000"/>
                  </a:schemeClr>
                </a:solidFill>
                <a:latin typeface="Lucida Sans" panose="020B0602030504020204" pitchFamily="34" charset="0"/>
                <a:cs typeface="Times New Roman"/>
              </a:rPr>
              <a:t>BACK END:</a:t>
            </a:r>
            <a:endParaRPr lang="en-US" sz="2800" b="1" u="sng" dirty="0">
              <a:solidFill>
                <a:schemeClr val="accent2">
                  <a:lumMod val="75000"/>
                </a:schemeClr>
              </a:solidFill>
              <a:latin typeface="Lucida Sans" panose="020B0602030504020204" pitchFamily="34" charset="0"/>
              <a:cs typeface="Times New Roman"/>
            </a:endParaRPr>
          </a:p>
          <a:p>
            <a:pPr marL="1364615">
              <a:lnSpc>
                <a:spcPct val="150000"/>
              </a:lnSpc>
            </a:pPr>
            <a:r>
              <a:rPr lang="en-US" sz="2800" spc="20" dirty="0">
                <a:latin typeface="Lucida Sans" panose="020B0602030504020204" pitchFamily="34" charset="0"/>
                <a:cs typeface="Times New Roman"/>
              </a:rPr>
              <a:t>MYSQL Hibernate</a:t>
            </a:r>
            <a:endParaRPr lang="en-US" sz="2800" dirty="0">
              <a:latin typeface="Lucida Sans" panose="020B0602030504020204" pitchFamily="34" charset="0"/>
              <a:cs typeface="Times New Roman"/>
            </a:endParaRPr>
          </a:p>
          <a:p>
            <a:pPr marL="12700">
              <a:lnSpc>
                <a:spcPct val="150000"/>
              </a:lnSpc>
            </a:pPr>
            <a:r>
              <a:rPr lang="en-US" sz="2800" b="1" u="sng" spc="5" dirty="0">
                <a:solidFill>
                  <a:schemeClr val="accent2">
                    <a:lumMod val="75000"/>
                  </a:schemeClr>
                </a:solidFill>
                <a:latin typeface="Lucida Sans" panose="020B0602030504020204" pitchFamily="34" charset="0"/>
                <a:cs typeface="Times New Roman"/>
              </a:rPr>
              <a:t>SERVER:</a:t>
            </a:r>
            <a:endParaRPr lang="en-US" sz="2800" b="1" u="sng" dirty="0">
              <a:solidFill>
                <a:schemeClr val="accent2">
                  <a:lumMod val="75000"/>
                </a:schemeClr>
              </a:solidFill>
              <a:latin typeface="Lucida Sans" panose="020B0602030504020204" pitchFamily="34" charset="0"/>
              <a:cs typeface="Times New Roman"/>
            </a:endParaRPr>
          </a:p>
          <a:p>
            <a:pPr marL="1364615">
              <a:lnSpc>
                <a:spcPct val="150000"/>
              </a:lnSpc>
            </a:pPr>
            <a:r>
              <a:rPr lang="en-US" sz="2800" spc="15" dirty="0">
                <a:latin typeface="Lucida Sans" panose="020B0602030504020204" pitchFamily="34" charset="0"/>
                <a:cs typeface="Times New Roman"/>
              </a:rPr>
              <a:t>Tomcat</a:t>
            </a:r>
            <a:endParaRPr lang="en-IN" sz="2400" dirty="0">
              <a:latin typeface="Lucida Sans" panose="020B0602030504020204" pitchFamily="34" charset="0"/>
            </a:endParaRPr>
          </a:p>
        </p:txBody>
      </p:sp>
      <p:pic>
        <p:nvPicPr>
          <p:cNvPr id="4" name="Picture 3">
            <a:extLst>
              <a:ext uri="{FF2B5EF4-FFF2-40B4-BE49-F238E27FC236}">
                <a16:creationId xmlns:a16="http://schemas.microsoft.com/office/drawing/2014/main" id="{471B5408-99AD-4E07-9745-3AF22EA1A49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7736" y="295449"/>
            <a:ext cx="1323440" cy="1323440"/>
          </a:xfrm>
          <a:prstGeom prst="rect">
            <a:avLst/>
          </a:prstGeom>
        </p:spPr>
      </p:pic>
      <p:pic>
        <p:nvPicPr>
          <p:cNvPr id="8" name="Picture 7">
            <a:extLst>
              <a:ext uri="{FF2B5EF4-FFF2-40B4-BE49-F238E27FC236}">
                <a16:creationId xmlns:a16="http://schemas.microsoft.com/office/drawing/2014/main" id="{14A474EF-BAE9-4997-9E49-AD85E280377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028432" y="498352"/>
            <a:ext cx="1021085" cy="1113391"/>
          </a:xfrm>
          <a:prstGeom prst="rect">
            <a:avLst/>
          </a:prstGeom>
        </p:spPr>
      </p:pic>
      <p:pic>
        <p:nvPicPr>
          <p:cNvPr id="11" name="Picture 10">
            <a:extLst>
              <a:ext uri="{FF2B5EF4-FFF2-40B4-BE49-F238E27FC236}">
                <a16:creationId xmlns:a16="http://schemas.microsoft.com/office/drawing/2014/main" id="{9A1A8725-7E8C-42F2-807C-9B4D7B0AAD65}"/>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t="29186" b="21086"/>
          <a:stretch/>
        </p:blipFill>
        <p:spPr>
          <a:xfrm>
            <a:off x="992960" y="3549252"/>
            <a:ext cx="3446955" cy="658126"/>
          </a:xfrm>
          <a:prstGeom prst="rect">
            <a:avLst/>
          </a:prstGeom>
        </p:spPr>
      </p:pic>
      <p:pic>
        <p:nvPicPr>
          <p:cNvPr id="14" name="Picture 13">
            <a:extLst>
              <a:ext uri="{FF2B5EF4-FFF2-40B4-BE49-F238E27FC236}">
                <a16:creationId xmlns:a16="http://schemas.microsoft.com/office/drawing/2014/main" id="{46E677B3-4A3E-4FAD-8B5B-42417C052E0B}"/>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1219456" y="4099799"/>
            <a:ext cx="3478015" cy="1545784"/>
          </a:xfrm>
          <a:prstGeom prst="rect">
            <a:avLst/>
          </a:prstGeom>
        </p:spPr>
      </p:pic>
    </p:spTree>
    <p:extLst>
      <p:ext uri="{BB962C8B-B14F-4D97-AF65-F5344CB8AC3E}">
        <p14:creationId xmlns:p14="http://schemas.microsoft.com/office/powerpoint/2010/main" val="42086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094277-C57B-4B48-A6C0-94DB98E093A8}"/>
              </a:ext>
            </a:extLst>
          </p:cNvPr>
          <p:cNvSpPr txBox="1"/>
          <p:nvPr/>
        </p:nvSpPr>
        <p:spPr>
          <a:xfrm>
            <a:off x="3027680" y="325120"/>
            <a:ext cx="6136640" cy="707886"/>
          </a:xfrm>
          <a:prstGeom prst="rect">
            <a:avLst/>
          </a:prstGeom>
          <a:solidFill>
            <a:schemeClr val="accent2">
              <a:lumMod val="40000"/>
              <a:lumOff val="60000"/>
            </a:schemeClr>
          </a:solidFill>
        </p:spPr>
        <p:txBody>
          <a:bodyPr wrap="square" rtlCol="0">
            <a:spAutoFit/>
          </a:bodyPr>
          <a:lstStyle/>
          <a:p>
            <a:pPr algn="ctr"/>
            <a:r>
              <a:rPr lang="en-IN" sz="4000" dirty="0">
                <a:solidFill>
                  <a:schemeClr val="accent2">
                    <a:lumMod val="75000"/>
                  </a:schemeClr>
                </a:solidFill>
                <a:latin typeface="Eras Bold ITC" panose="020B0907030504020204" pitchFamily="34" charset="0"/>
              </a:rPr>
              <a:t>PROPOSED SYSTEM</a:t>
            </a:r>
          </a:p>
        </p:txBody>
      </p:sp>
      <p:sp>
        <p:nvSpPr>
          <p:cNvPr id="3" name="TextBox 2">
            <a:extLst>
              <a:ext uri="{FF2B5EF4-FFF2-40B4-BE49-F238E27FC236}">
                <a16:creationId xmlns:a16="http://schemas.microsoft.com/office/drawing/2014/main" id="{8F45B9C8-4019-44DA-B137-1581C80B5F5B}"/>
              </a:ext>
            </a:extLst>
          </p:cNvPr>
          <p:cNvSpPr txBox="1"/>
          <p:nvPr/>
        </p:nvSpPr>
        <p:spPr>
          <a:xfrm>
            <a:off x="793598" y="1381760"/>
            <a:ext cx="10604803" cy="4154984"/>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Lucida Sans" panose="020B0602030504020204" pitchFamily="34" charset="0"/>
              </a:rPr>
              <a:t>The proposed system is specially for the customers who are facing issues while using telecom services.</a:t>
            </a:r>
          </a:p>
          <a:p>
            <a:pPr marL="342900" indent="-342900">
              <a:buFont typeface="Wingdings" panose="05000000000000000000" pitchFamily="2" charset="2"/>
              <a:buChar char="Ø"/>
            </a:pPr>
            <a:endParaRPr lang="en-IN" sz="2400" dirty="0">
              <a:latin typeface="Lucida Sans" panose="020B0602030504020204" pitchFamily="34" charset="0"/>
            </a:endParaRPr>
          </a:p>
          <a:p>
            <a:pPr marL="342900" indent="-342900">
              <a:buFont typeface="Wingdings" panose="05000000000000000000" pitchFamily="2" charset="2"/>
              <a:buChar char="Ø"/>
            </a:pPr>
            <a:r>
              <a:rPr lang="en-IN" sz="2400" dirty="0">
                <a:latin typeface="Lucida Sans" panose="020B0602030504020204" pitchFamily="34" charset="0"/>
              </a:rPr>
              <a:t>In this system, the customer has to file the complaint and  a ticket with unique ID will be generated and given to them.</a:t>
            </a:r>
          </a:p>
          <a:p>
            <a:pPr marL="342900" indent="-342900">
              <a:buFont typeface="Wingdings" panose="05000000000000000000" pitchFamily="2" charset="2"/>
              <a:buChar char="Ø"/>
            </a:pPr>
            <a:endParaRPr lang="en-IN" sz="2400" dirty="0">
              <a:latin typeface="Lucida Sans" panose="020B0602030504020204" pitchFamily="34" charset="0"/>
            </a:endParaRPr>
          </a:p>
          <a:p>
            <a:pPr marL="342900" indent="-342900">
              <a:buFont typeface="Wingdings" panose="05000000000000000000" pitchFamily="2" charset="2"/>
              <a:buChar char="Ø"/>
            </a:pPr>
            <a:r>
              <a:rPr lang="en-IN" sz="2400" dirty="0">
                <a:latin typeface="Lucida Sans" panose="020B0602030504020204" pitchFamily="34" charset="0"/>
              </a:rPr>
              <a:t>This complaint will be assigned by the manager to the respective engineer with the respective PINCODES. </a:t>
            </a:r>
          </a:p>
          <a:p>
            <a:pPr marL="342900" indent="-342900">
              <a:buFont typeface="Wingdings" panose="05000000000000000000" pitchFamily="2" charset="2"/>
              <a:buChar char="Ø"/>
            </a:pPr>
            <a:endParaRPr lang="en-IN" sz="2400" dirty="0">
              <a:latin typeface="Lucida Sans" panose="020B0602030504020204" pitchFamily="34" charset="0"/>
            </a:endParaRPr>
          </a:p>
          <a:p>
            <a:pPr marL="342900" indent="-342900">
              <a:buFont typeface="Wingdings" panose="05000000000000000000" pitchFamily="2" charset="2"/>
              <a:buChar char="Ø"/>
            </a:pPr>
            <a:r>
              <a:rPr lang="en-IN" sz="2400" dirty="0">
                <a:latin typeface="Lucida Sans" panose="020B0602030504020204" pitchFamily="34" charset="0"/>
              </a:rPr>
              <a:t>The customer can view the ticket status using their ticket IDs and one customer can also raise more than 1 ticket at a time.</a:t>
            </a:r>
          </a:p>
        </p:txBody>
      </p:sp>
      <p:pic>
        <p:nvPicPr>
          <p:cNvPr id="5" name="Picture 4">
            <a:extLst>
              <a:ext uri="{FF2B5EF4-FFF2-40B4-BE49-F238E27FC236}">
                <a16:creationId xmlns:a16="http://schemas.microsoft.com/office/drawing/2014/main" id="{BF4EC77C-637F-4374-AD02-963ECEB1805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7220" y="185418"/>
            <a:ext cx="1816101" cy="1210734"/>
          </a:xfrm>
          <a:prstGeom prst="rect">
            <a:avLst/>
          </a:prstGeom>
        </p:spPr>
      </p:pic>
      <p:pic>
        <p:nvPicPr>
          <p:cNvPr id="8" name="Picture 7">
            <a:extLst>
              <a:ext uri="{FF2B5EF4-FFF2-40B4-BE49-F238E27FC236}">
                <a16:creationId xmlns:a16="http://schemas.microsoft.com/office/drawing/2014/main" id="{A45D50DE-5E1A-4FF0-904A-320191CFFBC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998101" y="238230"/>
            <a:ext cx="2400300" cy="1076325"/>
          </a:xfrm>
          <a:prstGeom prst="rect">
            <a:avLst/>
          </a:prstGeom>
        </p:spPr>
      </p:pic>
    </p:spTree>
    <p:extLst>
      <p:ext uri="{BB962C8B-B14F-4D97-AF65-F5344CB8AC3E}">
        <p14:creationId xmlns:p14="http://schemas.microsoft.com/office/powerpoint/2010/main" val="4771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43EF5-10E6-4D53-B160-C9D335338AFC}"/>
              </a:ext>
            </a:extLst>
          </p:cNvPr>
          <p:cNvSpPr txBox="1"/>
          <p:nvPr/>
        </p:nvSpPr>
        <p:spPr>
          <a:xfrm>
            <a:off x="0" y="1927344"/>
            <a:ext cx="5303520" cy="2554545"/>
          </a:xfrm>
          <a:prstGeom prst="rect">
            <a:avLst/>
          </a:prstGeom>
          <a:noFill/>
        </p:spPr>
        <p:txBody>
          <a:bodyPr wrap="square" rtlCol="0">
            <a:spAutoFit/>
          </a:bodyPr>
          <a:lstStyle/>
          <a:p>
            <a:pPr algn="ctr"/>
            <a:r>
              <a:rPr lang="en-IN" sz="4000" dirty="0">
                <a:solidFill>
                  <a:schemeClr val="accent2">
                    <a:lumMod val="75000"/>
                  </a:schemeClr>
                </a:solidFill>
                <a:latin typeface="Eras Bold ITC" panose="020B0907030504020204" pitchFamily="34" charset="0"/>
              </a:rPr>
              <a:t>ADVANTAGES </a:t>
            </a:r>
          </a:p>
          <a:p>
            <a:pPr algn="ctr"/>
            <a:r>
              <a:rPr lang="en-IN" sz="4000" dirty="0">
                <a:solidFill>
                  <a:schemeClr val="accent2">
                    <a:lumMod val="75000"/>
                  </a:schemeClr>
                </a:solidFill>
                <a:latin typeface="Eras Bold ITC" panose="020B0907030504020204" pitchFamily="34" charset="0"/>
              </a:rPr>
              <a:t>&amp;</a:t>
            </a:r>
          </a:p>
          <a:p>
            <a:pPr algn="ctr"/>
            <a:r>
              <a:rPr lang="en-IN" sz="4000" dirty="0">
                <a:solidFill>
                  <a:schemeClr val="accent2">
                    <a:lumMod val="75000"/>
                  </a:schemeClr>
                </a:solidFill>
                <a:latin typeface="Eras Bold ITC" panose="020B0907030504020204" pitchFamily="34" charset="0"/>
              </a:rPr>
              <a:t>FUTURE IMPROVEMENTS</a:t>
            </a:r>
          </a:p>
        </p:txBody>
      </p:sp>
      <p:sp>
        <p:nvSpPr>
          <p:cNvPr id="8" name="TextBox 7">
            <a:extLst>
              <a:ext uri="{FF2B5EF4-FFF2-40B4-BE49-F238E27FC236}">
                <a16:creationId xmlns:a16="http://schemas.microsoft.com/office/drawing/2014/main" id="{9433B65C-3ACE-4DD2-9E50-46FB9DBD5B06}"/>
              </a:ext>
            </a:extLst>
          </p:cNvPr>
          <p:cNvSpPr txBox="1"/>
          <p:nvPr/>
        </p:nvSpPr>
        <p:spPr>
          <a:xfrm>
            <a:off x="5024120" y="357683"/>
            <a:ext cx="7167880" cy="5693866"/>
          </a:xfrm>
          <a:prstGeom prst="rect">
            <a:avLst/>
          </a:prstGeom>
          <a:solidFill>
            <a:schemeClr val="accent2">
              <a:lumMod val="20000"/>
              <a:lumOff val="80000"/>
            </a:schemeClr>
          </a:solidFill>
        </p:spPr>
        <p:txBody>
          <a:bodyPr wrap="square" rtlCol="0">
            <a:spAutoFit/>
          </a:bodyPr>
          <a:lstStyle/>
          <a:p>
            <a:pPr marL="457200" indent="-457200">
              <a:buFont typeface="Wingdings" panose="05000000000000000000" pitchFamily="2" charset="2"/>
              <a:buChar char="ü"/>
            </a:pPr>
            <a:r>
              <a:rPr lang="en-IN" sz="2800" dirty="0"/>
              <a:t>Fast responses and tracking of complaints are useful for the customers to know their status. This reduces the waiting time of the customers to reach customer care.</a:t>
            </a:r>
          </a:p>
          <a:p>
            <a:pPr marL="457200" indent="-457200">
              <a:buFont typeface="Wingdings" panose="05000000000000000000" pitchFamily="2" charset="2"/>
              <a:buChar char="ü"/>
            </a:pPr>
            <a:endParaRPr lang="en-IN" sz="2800" dirty="0"/>
          </a:p>
          <a:p>
            <a:pPr marL="457200" indent="-457200">
              <a:buFont typeface="Wingdings" panose="05000000000000000000" pitchFamily="2" charset="2"/>
              <a:buChar char="ü"/>
            </a:pPr>
            <a:r>
              <a:rPr lang="en-IN" sz="2800" dirty="0"/>
              <a:t>The complaints will be redirected or assigned to the respective engineers by matching the customer’s and engineer’s pin code which is easy and flexible to use.</a:t>
            </a:r>
          </a:p>
          <a:p>
            <a:pPr marL="457200" indent="-457200">
              <a:buFont typeface="Wingdings" panose="05000000000000000000" pitchFamily="2" charset="2"/>
              <a:buChar char="ü"/>
            </a:pPr>
            <a:endParaRPr lang="en-IN" sz="2800" dirty="0"/>
          </a:p>
          <a:p>
            <a:pPr marL="457200" indent="-457200">
              <a:buFont typeface="Wingdings" panose="05000000000000000000" pitchFamily="2" charset="2"/>
              <a:buChar char="ü"/>
            </a:pPr>
            <a:r>
              <a:rPr lang="en-IN" sz="2800" dirty="0"/>
              <a:t>In future we can improve this application by adding more benefits to customers in order to solve the issues faced by them.</a:t>
            </a:r>
          </a:p>
        </p:txBody>
      </p:sp>
    </p:spTree>
    <p:extLst>
      <p:ext uri="{BB962C8B-B14F-4D97-AF65-F5344CB8AC3E}">
        <p14:creationId xmlns:p14="http://schemas.microsoft.com/office/powerpoint/2010/main" val="1774956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1EA86-9C73-40CC-905E-F94A0E15F12E}"/>
              </a:ext>
            </a:extLst>
          </p:cNvPr>
          <p:cNvSpPr txBox="1"/>
          <p:nvPr/>
        </p:nvSpPr>
        <p:spPr>
          <a:xfrm>
            <a:off x="4255383" y="27765"/>
            <a:ext cx="3667760" cy="707886"/>
          </a:xfrm>
          <a:prstGeom prst="rect">
            <a:avLst/>
          </a:prstGeom>
          <a:noFill/>
        </p:spPr>
        <p:txBody>
          <a:bodyPr wrap="square" rtlCol="0">
            <a:spAutoFit/>
          </a:bodyPr>
          <a:lstStyle/>
          <a:p>
            <a:pPr algn="ctr"/>
            <a:r>
              <a:rPr lang="en-IN" sz="4000" dirty="0">
                <a:solidFill>
                  <a:schemeClr val="accent2">
                    <a:lumMod val="75000"/>
                  </a:schemeClr>
                </a:solidFill>
                <a:latin typeface="Eras Bold ITC" panose="020B0907030504020204" pitchFamily="34" charset="0"/>
              </a:rPr>
              <a:t>ER-DIAGRAM</a:t>
            </a:r>
          </a:p>
        </p:txBody>
      </p:sp>
      <p:sp>
        <p:nvSpPr>
          <p:cNvPr id="3" name="Rectangle 2">
            <a:extLst>
              <a:ext uri="{FF2B5EF4-FFF2-40B4-BE49-F238E27FC236}">
                <a16:creationId xmlns:a16="http://schemas.microsoft.com/office/drawing/2014/main" id="{A1832D4B-D4D4-4B4F-A388-D710C7191FA1}"/>
              </a:ext>
            </a:extLst>
          </p:cNvPr>
          <p:cNvSpPr/>
          <p:nvPr/>
        </p:nvSpPr>
        <p:spPr>
          <a:xfrm>
            <a:off x="3094993" y="2707614"/>
            <a:ext cx="1005840" cy="2438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MANAGER</a:t>
            </a:r>
          </a:p>
        </p:txBody>
      </p:sp>
      <p:sp>
        <p:nvSpPr>
          <p:cNvPr id="4" name="Rectangle 3">
            <a:extLst>
              <a:ext uri="{FF2B5EF4-FFF2-40B4-BE49-F238E27FC236}">
                <a16:creationId xmlns:a16="http://schemas.microsoft.com/office/drawing/2014/main" id="{32F8165D-CC4D-4C3C-A8F7-324C0622BFA3}"/>
              </a:ext>
            </a:extLst>
          </p:cNvPr>
          <p:cNvSpPr/>
          <p:nvPr/>
        </p:nvSpPr>
        <p:spPr>
          <a:xfrm>
            <a:off x="7251074" y="2247632"/>
            <a:ext cx="1087120" cy="2438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ENGINEER</a:t>
            </a:r>
          </a:p>
        </p:txBody>
      </p:sp>
      <p:sp>
        <p:nvSpPr>
          <p:cNvPr id="5" name="Rectangle 4">
            <a:extLst>
              <a:ext uri="{FF2B5EF4-FFF2-40B4-BE49-F238E27FC236}">
                <a16:creationId xmlns:a16="http://schemas.microsoft.com/office/drawing/2014/main" id="{24CBFEDD-9A6D-4C02-8F54-03D2EDF71018}"/>
              </a:ext>
            </a:extLst>
          </p:cNvPr>
          <p:cNvSpPr/>
          <p:nvPr/>
        </p:nvSpPr>
        <p:spPr>
          <a:xfrm>
            <a:off x="8425599" y="3838674"/>
            <a:ext cx="843280" cy="2438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ADMIN</a:t>
            </a:r>
          </a:p>
        </p:txBody>
      </p:sp>
      <p:sp>
        <p:nvSpPr>
          <p:cNvPr id="6" name="Rectangle 5">
            <a:extLst>
              <a:ext uri="{FF2B5EF4-FFF2-40B4-BE49-F238E27FC236}">
                <a16:creationId xmlns:a16="http://schemas.microsoft.com/office/drawing/2014/main" id="{11139419-4AA8-41D9-A8D6-5594D8EF99DE}"/>
              </a:ext>
            </a:extLst>
          </p:cNvPr>
          <p:cNvSpPr/>
          <p:nvPr/>
        </p:nvSpPr>
        <p:spPr>
          <a:xfrm>
            <a:off x="162019" y="3283740"/>
            <a:ext cx="945348" cy="2700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CUSTOMER</a:t>
            </a:r>
          </a:p>
        </p:txBody>
      </p:sp>
      <p:sp>
        <p:nvSpPr>
          <p:cNvPr id="7" name="Rectangle 6">
            <a:extLst>
              <a:ext uri="{FF2B5EF4-FFF2-40B4-BE49-F238E27FC236}">
                <a16:creationId xmlns:a16="http://schemas.microsoft.com/office/drawing/2014/main" id="{42F7C18D-24C6-4E84-9E65-911C75E3355E}"/>
              </a:ext>
            </a:extLst>
          </p:cNvPr>
          <p:cNvSpPr/>
          <p:nvPr/>
        </p:nvSpPr>
        <p:spPr>
          <a:xfrm>
            <a:off x="5170162" y="5160293"/>
            <a:ext cx="1005840" cy="2438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TICKET</a:t>
            </a:r>
          </a:p>
        </p:txBody>
      </p:sp>
      <p:sp>
        <p:nvSpPr>
          <p:cNvPr id="10" name="Oval 9">
            <a:extLst>
              <a:ext uri="{FF2B5EF4-FFF2-40B4-BE49-F238E27FC236}">
                <a16:creationId xmlns:a16="http://schemas.microsoft.com/office/drawing/2014/main" id="{CE4E7E2E-E426-40A2-9486-BD0D32692FEF}"/>
              </a:ext>
            </a:extLst>
          </p:cNvPr>
          <p:cNvSpPr/>
          <p:nvPr/>
        </p:nvSpPr>
        <p:spPr>
          <a:xfrm>
            <a:off x="350524" y="2241136"/>
            <a:ext cx="1270000"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Cust_name</a:t>
            </a:r>
          </a:p>
        </p:txBody>
      </p:sp>
      <p:sp>
        <p:nvSpPr>
          <p:cNvPr id="11" name="Oval 10">
            <a:extLst>
              <a:ext uri="{FF2B5EF4-FFF2-40B4-BE49-F238E27FC236}">
                <a16:creationId xmlns:a16="http://schemas.microsoft.com/office/drawing/2014/main" id="{7BB87121-5910-45E7-ACCC-90C3DBEB9B11}"/>
              </a:ext>
            </a:extLst>
          </p:cNvPr>
          <p:cNvSpPr/>
          <p:nvPr/>
        </p:nvSpPr>
        <p:spPr>
          <a:xfrm>
            <a:off x="2386329" y="4673091"/>
            <a:ext cx="868680"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cust_ID</a:t>
            </a:r>
          </a:p>
        </p:txBody>
      </p:sp>
      <p:sp>
        <p:nvSpPr>
          <p:cNvPr id="12" name="Oval 11">
            <a:extLst>
              <a:ext uri="{FF2B5EF4-FFF2-40B4-BE49-F238E27FC236}">
                <a16:creationId xmlns:a16="http://schemas.microsoft.com/office/drawing/2014/main" id="{F729819C-D1CE-451D-8736-6F2F4B03BAAA}"/>
              </a:ext>
            </a:extLst>
          </p:cNvPr>
          <p:cNvSpPr/>
          <p:nvPr/>
        </p:nvSpPr>
        <p:spPr>
          <a:xfrm>
            <a:off x="106682" y="4108867"/>
            <a:ext cx="995684"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a:t>address</a:t>
            </a:r>
          </a:p>
        </p:txBody>
      </p:sp>
      <p:sp>
        <p:nvSpPr>
          <p:cNvPr id="13" name="Oval 12">
            <a:extLst>
              <a:ext uri="{FF2B5EF4-FFF2-40B4-BE49-F238E27FC236}">
                <a16:creationId xmlns:a16="http://schemas.microsoft.com/office/drawing/2014/main" id="{8338CE21-9F83-4F8F-9AF8-5DB8F6565B92}"/>
              </a:ext>
            </a:extLst>
          </p:cNvPr>
          <p:cNvSpPr/>
          <p:nvPr/>
        </p:nvSpPr>
        <p:spPr>
          <a:xfrm>
            <a:off x="5805178" y="1126185"/>
            <a:ext cx="885189" cy="4368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mgr_ID</a:t>
            </a:r>
          </a:p>
        </p:txBody>
      </p:sp>
      <p:sp>
        <p:nvSpPr>
          <p:cNvPr id="14" name="Oval 13">
            <a:extLst>
              <a:ext uri="{FF2B5EF4-FFF2-40B4-BE49-F238E27FC236}">
                <a16:creationId xmlns:a16="http://schemas.microsoft.com/office/drawing/2014/main" id="{9F3DB732-4B19-4608-87B5-A8504C8AAB0E}"/>
              </a:ext>
            </a:extLst>
          </p:cNvPr>
          <p:cNvSpPr/>
          <p:nvPr/>
        </p:nvSpPr>
        <p:spPr>
          <a:xfrm>
            <a:off x="3827780" y="1534108"/>
            <a:ext cx="11734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mobile_no</a:t>
            </a:r>
          </a:p>
        </p:txBody>
      </p:sp>
      <p:sp>
        <p:nvSpPr>
          <p:cNvPr id="15" name="Oval 14">
            <a:extLst>
              <a:ext uri="{FF2B5EF4-FFF2-40B4-BE49-F238E27FC236}">
                <a16:creationId xmlns:a16="http://schemas.microsoft.com/office/drawing/2014/main" id="{C05790F6-5428-4592-AD71-9D44ABA8DFDC}"/>
              </a:ext>
            </a:extLst>
          </p:cNvPr>
          <p:cNvSpPr/>
          <p:nvPr/>
        </p:nvSpPr>
        <p:spPr>
          <a:xfrm>
            <a:off x="2564128" y="1859280"/>
            <a:ext cx="11734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mgr_name</a:t>
            </a:r>
          </a:p>
        </p:txBody>
      </p:sp>
      <p:sp>
        <p:nvSpPr>
          <p:cNvPr id="16" name="Oval 15">
            <a:extLst>
              <a:ext uri="{FF2B5EF4-FFF2-40B4-BE49-F238E27FC236}">
                <a16:creationId xmlns:a16="http://schemas.microsoft.com/office/drawing/2014/main" id="{0082B9C1-50A3-4624-A28D-3D471A56F532}"/>
              </a:ext>
            </a:extLst>
          </p:cNvPr>
          <p:cNvSpPr/>
          <p:nvPr/>
        </p:nvSpPr>
        <p:spPr>
          <a:xfrm>
            <a:off x="6758941" y="1503807"/>
            <a:ext cx="9321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pincode</a:t>
            </a:r>
          </a:p>
        </p:txBody>
      </p:sp>
      <p:sp>
        <p:nvSpPr>
          <p:cNvPr id="17" name="Oval 16">
            <a:extLst>
              <a:ext uri="{FF2B5EF4-FFF2-40B4-BE49-F238E27FC236}">
                <a16:creationId xmlns:a16="http://schemas.microsoft.com/office/drawing/2014/main" id="{2C3A13F1-B7DB-4CB8-A366-256EDB4CB01A}"/>
              </a:ext>
            </a:extLst>
          </p:cNvPr>
          <p:cNvSpPr/>
          <p:nvPr/>
        </p:nvSpPr>
        <p:spPr>
          <a:xfrm>
            <a:off x="4652329" y="897503"/>
            <a:ext cx="960118"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engr_ID</a:t>
            </a:r>
          </a:p>
        </p:txBody>
      </p:sp>
      <p:sp>
        <p:nvSpPr>
          <p:cNvPr id="18" name="Oval 17">
            <a:extLst>
              <a:ext uri="{FF2B5EF4-FFF2-40B4-BE49-F238E27FC236}">
                <a16:creationId xmlns:a16="http://schemas.microsoft.com/office/drawing/2014/main" id="{1F016AC0-92AD-41A0-A8A5-AC826F1C5C3B}"/>
              </a:ext>
            </a:extLst>
          </p:cNvPr>
          <p:cNvSpPr/>
          <p:nvPr/>
        </p:nvSpPr>
        <p:spPr>
          <a:xfrm>
            <a:off x="9526586" y="5079491"/>
            <a:ext cx="1031238" cy="355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admin_ID</a:t>
            </a:r>
          </a:p>
        </p:txBody>
      </p:sp>
      <p:sp>
        <p:nvSpPr>
          <p:cNvPr id="19" name="Oval 18">
            <a:extLst>
              <a:ext uri="{FF2B5EF4-FFF2-40B4-BE49-F238E27FC236}">
                <a16:creationId xmlns:a16="http://schemas.microsoft.com/office/drawing/2014/main" id="{50AAC6D0-0C14-4663-B106-E44E2D20F055}"/>
              </a:ext>
            </a:extLst>
          </p:cNvPr>
          <p:cNvSpPr/>
          <p:nvPr/>
        </p:nvSpPr>
        <p:spPr>
          <a:xfrm>
            <a:off x="3559479" y="4663034"/>
            <a:ext cx="1005839"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ticket_ID</a:t>
            </a:r>
          </a:p>
        </p:txBody>
      </p:sp>
      <p:sp>
        <p:nvSpPr>
          <p:cNvPr id="20" name="Oval 19">
            <a:extLst>
              <a:ext uri="{FF2B5EF4-FFF2-40B4-BE49-F238E27FC236}">
                <a16:creationId xmlns:a16="http://schemas.microsoft.com/office/drawing/2014/main" id="{A43E0133-A521-4779-A7C9-4EA344BD1AE8}"/>
              </a:ext>
            </a:extLst>
          </p:cNvPr>
          <p:cNvSpPr/>
          <p:nvPr/>
        </p:nvSpPr>
        <p:spPr>
          <a:xfrm>
            <a:off x="6437646" y="2949913"/>
            <a:ext cx="1270000"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engr_name</a:t>
            </a:r>
          </a:p>
        </p:txBody>
      </p:sp>
      <p:sp>
        <p:nvSpPr>
          <p:cNvPr id="21" name="Oval 20">
            <a:extLst>
              <a:ext uri="{FF2B5EF4-FFF2-40B4-BE49-F238E27FC236}">
                <a16:creationId xmlns:a16="http://schemas.microsoft.com/office/drawing/2014/main" id="{5A8A6012-986D-453D-8192-1774839A69A9}"/>
              </a:ext>
            </a:extLst>
          </p:cNvPr>
          <p:cNvSpPr/>
          <p:nvPr/>
        </p:nvSpPr>
        <p:spPr>
          <a:xfrm>
            <a:off x="9091927" y="2513143"/>
            <a:ext cx="132842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admin_name</a:t>
            </a:r>
          </a:p>
        </p:txBody>
      </p:sp>
      <p:sp>
        <p:nvSpPr>
          <p:cNvPr id="24" name="Oval 23">
            <a:extLst>
              <a:ext uri="{FF2B5EF4-FFF2-40B4-BE49-F238E27FC236}">
                <a16:creationId xmlns:a16="http://schemas.microsoft.com/office/drawing/2014/main" id="{4329C51C-4376-4C03-9584-3749DA600FA3}"/>
              </a:ext>
            </a:extLst>
          </p:cNvPr>
          <p:cNvSpPr/>
          <p:nvPr/>
        </p:nvSpPr>
        <p:spPr>
          <a:xfrm>
            <a:off x="3230883" y="866140"/>
            <a:ext cx="9321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pincode</a:t>
            </a:r>
          </a:p>
        </p:txBody>
      </p:sp>
      <p:sp>
        <p:nvSpPr>
          <p:cNvPr id="25" name="Oval 24">
            <a:extLst>
              <a:ext uri="{FF2B5EF4-FFF2-40B4-BE49-F238E27FC236}">
                <a16:creationId xmlns:a16="http://schemas.microsoft.com/office/drawing/2014/main" id="{C2E2D888-E65B-419E-8CB1-C2C0F5C7F1D8}"/>
              </a:ext>
            </a:extLst>
          </p:cNvPr>
          <p:cNvSpPr/>
          <p:nvPr/>
        </p:nvSpPr>
        <p:spPr>
          <a:xfrm>
            <a:off x="7794634" y="2983726"/>
            <a:ext cx="11734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mobile_no</a:t>
            </a:r>
          </a:p>
        </p:txBody>
      </p:sp>
      <p:sp>
        <p:nvSpPr>
          <p:cNvPr id="26" name="Oval 25">
            <a:extLst>
              <a:ext uri="{FF2B5EF4-FFF2-40B4-BE49-F238E27FC236}">
                <a16:creationId xmlns:a16="http://schemas.microsoft.com/office/drawing/2014/main" id="{8DF87CD9-5C92-4A93-B24C-E0F365B5D5D3}"/>
              </a:ext>
            </a:extLst>
          </p:cNvPr>
          <p:cNvSpPr/>
          <p:nvPr/>
        </p:nvSpPr>
        <p:spPr>
          <a:xfrm>
            <a:off x="10619735" y="3113639"/>
            <a:ext cx="11734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mobile_no</a:t>
            </a:r>
          </a:p>
        </p:txBody>
      </p:sp>
      <p:sp>
        <p:nvSpPr>
          <p:cNvPr id="27" name="Oval 26">
            <a:extLst>
              <a:ext uri="{FF2B5EF4-FFF2-40B4-BE49-F238E27FC236}">
                <a16:creationId xmlns:a16="http://schemas.microsoft.com/office/drawing/2014/main" id="{6C43967A-58A7-457A-8B00-282DB741F9F3}"/>
              </a:ext>
            </a:extLst>
          </p:cNvPr>
          <p:cNvSpPr/>
          <p:nvPr/>
        </p:nvSpPr>
        <p:spPr>
          <a:xfrm>
            <a:off x="1025841" y="4425994"/>
            <a:ext cx="11734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mobile_no</a:t>
            </a:r>
          </a:p>
        </p:txBody>
      </p:sp>
      <p:sp>
        <p:nvSpPr>
          <p:cNvPr id="28" name="Oval 27">
            <a:extLst>
              <a:ext uri="{FF2B5EF4-FFF2-40B4-BE49-F238E27FC236}">
                <a16:creationId xmlns:a16="http://schemas.microsoft.com/office/drawing/2014/main" id="{DB8F5FC6-C846-4836-B2AD-BD0398C955F4}"/>
              </a:ext>
            </a:extLst>
          </p:cNvPr>
          <p:cNvSpPr/>
          <p:nvPr/>
        </p:nvSpPr>
        <p:spPr>
          <a:xfrm>
            <a:off x="10619735" y="4416176"/>
            <a:ext cx="1173482"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email</a:t>
            </a:r>
          </a:p>
        </p:txBody>
      </p:sp>
      <p:sp>
        <p:nvSpPr>
          <p:cNvPr id="29" name="Oval 28">
            <a:extLst>
              <a:ext uri="{FF2B5EF4-FFF2-40B4-BE49-F238E27FC236}">
                <a16:creationId xmlns:a16="http://schemas.microsoft.com/office/drawing/2014/main" id="{E3C8B835-B3D5-4EE2-8DA1-8DEBC1C7F049}"/>
              </a:ext>
            </a:extLst>
          </p:cNvPr>
          <p:cNvSpPr/>
          <p:nvPr/>
        </p:nvSpPr>
        <p:spPr>
          <a:xfrm>
            <a:off x="6007944" y="3468439"/>
            <a:ext cx="1005835"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ticket_ID</a:t>
            </a:r>
          </a:p>
        </p:txBody>
      </p:sp>
      <p:sp>
        <p:nvSpPr>
          <p:cNvPr id="30" name="Oval 29">
            <a:extLst>
              <a:ext uri="{FF2B5EF4-FFF2-40B4-BE49-F238E27FC236}">
                <a16:creationId xmlns:a16="http://schemas.microsoft.com/office/drawing/2014/main" id="{4D5A0BD5-6E81-41FF-97A4-424CA446182A}"/>
              </a:ext>
            </a:extLst>
          </p:cNvPr>
          <p:cNvSpPr/>
          <p:nvPr/>
        </p:nvSpPr>
        <p:spPr>
          <a:xfrm>
            <a:off x="5062883" y="2677246"/>
            <a:ext cx="868680"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mgr_ID</a:t>
            </a:r>
          </a:p>
        </p:txBody>
      </p:sp>
      <p:sp>
        <p:nvSpPr>
          <p:cNvPr id="31" name="Oval 30">
            <a:extLst>
              <a:ext uri="{FF2B5EF4-FFF2-40B4-BE49-F238E27FC236}">
                <a16:creationId xmlns:a16="http://schemas.microsoft.com/office/drawing/2014/main" id="{4B0D5775-D46D-4D0A-807D-1C0350530A3D}"/>
              </a:ext>
            </a:extLst>
          </p:cNvPr>
          <p:cNvSpPr/>
          <p:nvPr/>
        </p:nvSpPr>
        <p:spPr>
          <a:xfrm>
            <a:off x="5667164" y="4251988"/>
            <a:ext cx="960118"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engr_ID</a:t>
            </a:r>
          </a:p>
        </p:txBody>
      </p:sp>
      <p:cxnSp>
        <p:nvCxnSpPr>
          <p:cNvPr id="33" name="Straight Connector 32">
            <a:extLst>
              <a:ext uri="{FF2B5EF4-FFF2-40B4-BE49-F238E27FC236}">
                <a16:creationId xmlns:a16="http://schemas.microsoft.com/office/drawing/2014/main" id="{36335B75-CE20-43DF-B382-8AA07395AF50}"/>
              </a:ext>
            </a:extLst>
          </p:cNvPr>
          <p:cNvCxnSpPr>
            <a:cxnSpLocks/>
            <a:stCxn id="6" idx="0"/>
            <a:endCxn id="10" idx="4"/>
          </p:cNvCxnSpPr>
          <p:nvPr/>
        </p:nvCxnSpPr>
        <p:spPr>
          <a:xfrm flipV="1">
            <a:off x="634693" y="2647536"/>
            <a:ext cx="350831" cy="63620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B95825-E247-4825-97E5-B7C15A882B95}"/>
              </a:ext>
            </a:extLst>
          </p:cNvPr>
          <p:cNvCxnSpPr>
            <a:cxnSpLocks/>
          </p:cNvCxnSpPr>
          <p:nvPr/>
        </p:nvCxnSpPr>
        <p:spPr>
          <a:xfrm flipH="1">
            <a:off x="475308" y="3530077"/>
            <a:ext cx="226057" cy="61719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A6AE8B-280A-4E33-8687-6416B0BC2C41}"/>
              </a:ext>
            </a:extLst>
          </p:cNvPr>
          <p:cNvCxnSpPr>
            <a:cxnSpLocks/>
            <a:endCxn id="27" idx="0"/>
          </p:cNvCxnSpPr>
          <p:nvPr/>
        </p:nvCxnSpPr>
        <p:spPr>
          <a:xfrm>
            <a:off x="696601" y="3520039"/>
            <a:ext cx="915981" cy="90595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E8C1307-DA50-4054-9EC9-18BDDCF52D41}"/>
              </a:ext>
            </a:extLst>
          </p:cNvPr>
          <p:cNvCxnSpPr>
            <a:stCxn id="15" idx="4"/>
            <a:endCxn id="3" idx="0"/>
          </p:cNvCxnSpPr>
          <p:nvPr/>
        </p:nvCxnSpPr>
        <p:spPr>
          <a:xfrm>
            <a:off x="3150869" y="2265680"/>
            <a:ext cx="447044" cy="44193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A0F689B-1BFA-4D85-9C58-0C65120EDBAA}"/>
              </a:ext>
            </a:extLst>
          </p:cNvPr>
          <p:cNvCxnSpPr>
            <a:stCxn id="3" idx="0"/>
            <a:endCxn id="14" idx="4"/>
          </p:cNvCxnSpPr>
          <p:nvPr/>
        </p:nvCxnSpPr>
        <p:spPr>
          <a:xfrm flipV="1">
            <a:off x="3597913" y="1940508"/>
            <a:ext cx="816608" cy="76710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5CBE032-192C-4EF4-A272-9312D2D236C8}"/>
              </a:ext>
            </a:extLst>
          </p:cNvPr>
          <p:cNvCxnSpPr/>
          <p:nvPr/>
        </p:nvCxnSpPr>
        <p:spPr>
          <a:xfrm flipH="1">
            <a:off x="792480" y="1256418"/>
            <a:ext cx="6354" cy="3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F9C332-DC10-4778-AC5A-EB56FECFCFD2}"/>
              </a:ext>
            </a:extLst>
          </p:cNvPr>
          <p:cNvCxnSpPr>
            <a:cxnSpLocks/>
            <a:stCxn id="5" idx="3"/>
            <a:endCxn id="28" idx="0"/>
          </p:cNvCxnSpPr>
          <p:nvPr/>
        </p:nvCxnSpPr>
        <p:spPr>
          <a:xfrm>
            <a:off x="9268879" y="3960594"/>
            <a:ext cx="1937597" cy="455582"/>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70616AA9-25E5-4FCA-B1FD-DDC106B7718E}"/>
              </a:ext>
            </a:extLst>
          </p:cNvPr>
          <p:cNvCxnSpPr>
            <a:stCxn id="5" idx="0"/>
            <a:endCxn id="21" idx="4"/>
          </p:cNvCxnSpPr>
          <p:nvPr/>
        </p:nvCxnSpPr>
        <p:spPr>
          <a:xfrm flipV="1">
            <a:off x="8847239" y="2919543"/>
            <a:ext cx="908899" cy="91913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324FEF4-C99E-45A5-83E6-A46790FB03A6}"/>
              </a:ext>
            </a:extLst>
          </p:cNvPr>
          <p:cNvCxnSpPr>
            <a:cxnSpLocks/>
            <a:stCxn id="5" idx="3"/>
          </p:cNvCxnSpPr>
          <p:nvPr/>
        </p:nvCxnSpPr>
        <p:spPr>
          <a:xfrm flipV="1">
            <a:off x="9268879" y="3479399"/>
            <a:ext cx="1658833" cy="481195"/>
          </a:xfrm>
          <a:prstGeom prst="line">
            <a:avLst/>
          </a:prstGeom>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319F9533-92B4-4F1B-B026-EBD928699925}"/>
              </a:ext>
            </a:extLst>
          </p:cNvPr>
          <p:cNvSpPr/>
          <p:nvPr/>
        </p:nvSpPr>
        <p:spPr>
          <a:xfrm>
            <a:off x="7283772" y="4211635"/>
            <a:ext cx="1005835" cy="406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status</a:t>
            </a:r>
          </a:p>
        </p:txBody>
      </p:sp>
      <p:sp>
        <p:nvSpPr>
          <p:cNvPr id="60" name="Oval 59">
            <a:extLst>
              <a:ext uri="{FF2B5EF4-FFF2-40B4-BE49-F238E27FC236}">
                <a16:creationId xmlns:a16="http://schemas.microsoft.com/office/drawing/2014/main" id="{F4F14DCB-6236-4B16-BD4C-3023E3209B21}"/>
              </a:ext>
            </a:extLst>
          </p:cNvPr>
          <p:cNvSpPr/>
          <p:nvPr/>
        </p:nvSpPr>
        <p:spPr>
          <a:xfrm>
            <a:off x="7399731" y="4822576"/>
            <a:ext cx="1076231" cy="44393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t>complaint</a:t>
            </a:r>
          </a:p>
        </p:txBody>
      </p:sp>
      <p:sp>
        <p:nvSpPr>
          <p:cNvPr id="61" name="Diamond 60">
            <a:extLst>
              <a:ext uri="{FF2B5EF4-FFF2-40B4-BE49-F238E27FC236}">
                <a16:creationId xmlns:a16="http://schemas.microsoft.com/office/drawing/2014/main" id="{CD9FF8BE-2965-4955-9622-51982857EB27}"/>
              </a:ext>
            </a:extLst>
          </p:cNvPr>
          <p:cNvSpPr/>
          <p:nvPr/>
        </p:nvSpPr>
        <p:spPr>
          <a:xfrm>
            <a:off x="1969369" y="3221560"/>
            <a:ext cx="1548763" cy="571362"/>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Raised by</a:t>
            </a:r>
          </a:p>
        </p:txBody>
      </p:sp>
      <p:sp>
        <p:nvSpPr>
          <p:cNvPr id="62" name="Diamond 61">
            <a:extLst>
              <a:ext uri="{FF2B5EF4-FFF2-40B4-BE49-F238E27FC236}">
                <a16:creationId xmlns:a16="http://schemas.microsoft.com/office/drawing/2014/main" id="{BF9C1C08-EEFC-4252-8910-27725D35F166}"/>
              </a:ext>
            </a:extLst>
          </p:cNvPr>
          <p:cNvSpPr/>
          <p:nvPr/>
        </p:nvSpPr>
        <p:spPr>
          <a:xfrm>
            <a:off x="4940291" y="1935818"/>
            <a:ext cx="1566225" cy="571362"/>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00" dirty="0"/>
              <a:t>Assigned to</a:t>
            </a:r>
          </a:p>
        </p:txBody>
      </p:sp>
      <p:cxnSp>
        <p:nvCxnSpPr>
          <p:cNvPr id="64" name="Straight Connector 63">
            <a:extLst>
              <a:ext uri="{FF2B5EF4-FFF2-40B4-BE49-F238E27FC236}">
                <a16:creationId xmlns:a16="http://schemas.microsoft.com/office/drawing/2014/main" id="{B2BE1FE6-3F37-4EC7-AF54-30AFABA87070}"/>
              </a:ext>
            </a:extLst>
          </p:cNvPr>
          <p:cNvCxnSpPr>
            <a:cxnSpLocks/>
            <a:stCxn id="3" idx="3"/>
            <a:endCxn id="62" idx="1"/>
          </p:cNvCxnSpPr>
          <p:nvPr/>
        </p:nvCxnSpPr>
        <p:spPr>
          <a:xfrm flipV="1">
            <a:off x="4100833" y="2221499"/>
            <a:ext cx="839458" cy="608035"/>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B4A62B11-2C56-482B-8CD0-379CBB10D568}"/>
              </a:ext>
            </a:extLst>
          </p:cNvPr>
          <p:cNvCxnSpPr>
            <a:cxnSpLocks/>
            <a:stCxn id="62" idx="0"/>
            <a:endCxn id="13" idx="3"/>
          </p:cNvCxnSpPr>
          <p:nvPr/>
        </p:nvCxnSpPr>
        <p:spPr>
          <a:xfrm flipV="1">
            <a:off x="5723404" y="1499085"/>
            <a:ext cx="211407" cy="43673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7FA90862-1F10-494F-A60E-C8713BF6C38F}"/>
              </a:ext>
            </a:extLst>
          </p:cNvPr>
          <p:cNvCxnSpPr>
            <a:cxnSpLocks/>
          </p:cNvCxnSpPr>
          <p:nvPr/>
        </p:nvCxnSpPr>
        <p:spPr>
          <a:xfrm flipV="1">
            <a:off x="5755748" y="1707461"/>
            <a:ext cx="1035537" cy="228811"/>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E8A6B23-B44E-4E21-9A38-60052E9E314F}"/>
              </a:ext>
            </a:extLst>
          </p:cNvPr>
          <p:cNvCxnSpPr>
            <a:stCxn id="62" idx="0"/>
            <a:endCxn id="17" idx="4"/>
          </p:cNvCxnSpPr>
          <p:nvPr/>
        </p:nvCxnSpPr>
        <p:spPr>
          <a:xfrm flipH="1" flipV="1">
            <a:off x="5132388" y="1303903"/>
            <a:ext cx="591016" cy="631915"/>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6A76CDA3-4706-4FC7-BD53-A06B9C86F5EF}"/>
              </a:ext>
            </a:extLst>
          </p:cNvPr>
          <p:cNvCxnSpPr>
            <a:cxnSpLocks/>
            <a:endCxn id="25" idx="0"/>
          </p:cNvCxnSpPr>
          <p:nvPr/>
        </p:nvCxnSpPr>
        <p:spPr>
          <a:xfrm>
            <a:off x="7670485" y="2443996"/>
            <a:ext cx="710890" cy="539730"/>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C01ECE01-CF2F-4542-905A-E99020CA0598}"/>
              </a:ext>
            </a:extLst>
          </p:cNvPr>
          <p:cNvCxnSpPr>
            <a:cxnSpLocks/>
          </p:cNvCxnSpPr>
          <p:nvPr/>
        </p:nvCxnSpPr>
        <p:spPr>
          <a:xfrm flipV="1">
            <a:off x="7217068" y="2460523"/>
            <a:ext cx="484266" cy="48939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8CCFAC42-7BDE-4354-8666-26569FF99B40}"/>
              </a:ext>
            </a:extLst>
          </p:cNvPr>
          <p:cNvCxnSpPr>
            <a:cxnSpLocks/>
            <a:stCxn id="62" idx="3"/>
            <a:endCxn id="4" idx="1"/>
          </p:cNvCxnSpPr>
          <p:nvPr/>
        </p:nvCxnSpPr>
        <p:spPr>
          <a:xfrm>
            <a:off x="6506516" y="2221499"/>
            <a:ext cx="744558" cy="148053"/>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76DAE69-F012-4748-8FBF-E334BA41C5BB}"/>
              </a:ext>
            </a:extLst>
          </p:cNvPr>
          <p:cNvCxnSpPr>
            <a:cxnSpLocks/>
            <a:stCxn id="5" idx="2"/>
            <a:endCxn id="18" idx="0"/>
          </p:cNvCxnSpPr>
          <p:nvPr/>
        </p:nvCxnSpPr>
        <p:spPr>
          <a:xfrm>
            <a:off x="8847239" y="4082514"/>
            <a:ext cx="1194966" cy="996977"/>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A072815C-D01C-43B6-B061-E69DBA94C388}"/>
              </a:ext>
            </a:extLst>
          </p:cNvPr>
          <p:cNvCxnSpPr>
            <a:cxnSpLocks/>
            <a:stCxn id="19" idx="0"/>
            <a:endCxn id="61" idx="2"/>
          </p:cNvCxnSpPr>
          <p:nvPr/>
        </p:nvCxnSpPr>
        <p:spPr>
          <a:xfrm flipH="1" flipV="1">
            <a:off x="2743751" y="3792922"/>
            <a:ext cx="1318648" cy="870112"/>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68594E86-9540-40F7-8253-2E7E8F9F5ED8}"/>
              </a:ext>
            </a:extLst>
          </p:cNvPr>
          <p:cNvCxnSpPr>
            <a:cxnSpLocks/>
            <a:stCxn id="7" idx="3"/>
            <a:endCxn id="59" idx="2"/>
          </p:cNvCxnSpPr>
          <p:nvPr/>
        </p:nvCxnSpPr>
        <p:spPr>
          <a:xfrm flipV="1">
            <a:off x="6176002" y="4414835"/>
            <a:ext cx="1107770" cy="867378"/>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1D563C88-0FBF-4CDB-BBD6-2AC5DDAF1CBF}"/>
              </a:ext>
            </a:extLst>
          </p:cNvPr>
          <p:cNvCxnSpPr>
            <a:cxnSpLocks/>
            <a:stCxn id="7" idx="3"/>
            <a:endCxn id="60" idx="2"/>
          </p:cNvCxnSpPr>
          <p:nvPr/>
        </p:nvCxnSpPr>
        <p:spPr>
          <a:xfrm flipV="1">
            <a:off x="6176002" y="5044545"/>
            <a:ext cx="1223729" cy="237668"/>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A666D8F3-6165-4595-9AAF-094B6FF98630}"/>
              </a:ext>
            </a:extLst>
          </p:cNvPr>
          <p:cNvCxnSpPr>
            <a:cxnSpLocks/>
          </p:cNvCxnSpPr>
          <p:nvPr/>
        </p:nvCxnSpPr>
        <p:spPr>
          <a:xfrm>
            <a:off x="1107367" y="2656540"/>
            <a:ext cx="983845" cy="859705"/>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8B276ED8-2F84-46FE-B4C9-ED4BC4DC6F5B}"/>
              </a:ext>
            </a:extLst>
          </p:cNvPr>
          <p:cNvCxnSpPr>
            <a:cxnSpLocks/>
            <a:stCxn id="61" idx="3"/>
            <a:endCxn id="7" idx="1"/>
          </p:cNvCxnSpPr>
          <p:nvPr/>
        </p:nvCxnSpPr>
        <p:spPr>
          <a:xfrm>
            <a:off x="3518132" y="3507241"/>
            <a:ext cx="1652030" cy="1774972"/>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F7C2D5F4-98AD-4B60-B548-D473DC5A71B1}"/>
              </a:ext>
            </a:extLst>
          </p:cNvPr>
          <p:cNvCxnSpPr>
            <a:cxnSpLocks/>
            <a:stCxn id="11" idx="0"/>
            <a:endCxn id="61" idx="2"/>
          </p:cNvCxnSpPr>
          <p:nvPr/>
        </p:nvCxnSpPr>
        <p:spPr>
          <a:xfrm flipH="1" flipV="1">
            <a:off x="2743751" y="3792922"/>
            <a:ext cx="76918" cy="880169"/>
          </a:xfrm>
          <a:prstGeom prst="line">
            <a:avLst/>
          </a:prstGeom>
        </p:spPr>
        <p:style>
          <a:lnRef idx="1">
            <a:schemeClr val="dk1"/>
          </a:lnRef>
          <a:fillRef idx="0">
            <a:schemeClr val="dk1"/>
          </a:fillRef>
          <a:effectRef idx="0">
            <a:schemeClr val="dk1"/>
          </a:effectRef>
          <a:fontRef idx="minor">
            <a:schemeClr val="tx1"/>
          </a:fontRef>
        </p:style>
      </p:cxnSp>
      <p:sp>
        <p:nvSpPr>
          <p:cNvPr id="146" name="Diamond 145">
            <a:extLst>
              <a:ext uri="{FF2B5EF4-FFF2-40B4-BE49-F238E27FC236}">
                <a16:creationId xmlns:a16="http://schemas.microsoft.com/office/drawing/2014/main" id="{EC82DD86-F2E5-4135-820A-064C4FC8E285}"/>
              </a:ext>
            </a:extLst>
          </p:cNvPr>
          <p:cNvSpPr/>
          <p:nvPr/>
        </p:nvSpPr>
        <p:spPr>
          <a:xfrm>
            <a:off x="4672601" y="3562318"/>
            <a:ext cx="1201587" cy="534554"/>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100" dirty="0"/>
              <a:t>Carried by</a:t>
            </a:r>
          </a:p>
        </p:txBody>
      </p:sp>
      <p:cxnSp>
        <p:nvCxnSpPr>
          <p:cNvPr id="148" name="Straight Connector 147">
            <a:extLst>
              <a:ext uri="{FF2B5EF4-FFF2-40B4-BE49-F238E27FC236}">
                <a16:creationId xmlns:a16="http://schemas.microsoft.com/office/drawing/2014/main" id="{84C2B3E0-EAB6-4D73-8656-0F7DD9ADCAA4}"/>
              </a:ext>
            </a:extLst>
          </p:cNvPr>
          <p:cNvCxnSpPr>
            <a:cxnSpLocks/>
            <a:endCxn id="7" idx="0"/>
          </p:cNvCxnSpPr>
          <p:nvPr/>
        </p:nvCxnSpPr>
        <p:spPr>
          <a:xfrm>
            <a:off x="5266612" y="4060378"/>
            <a:ext cx="406470" cy="1099915"/>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D88F20B4-7861-49F5-A925-627770BBBAB4}"/>
              </a:ext>
            </a:extLst>
          </p:cNvPr>
          <p:cNvCxnSpPr>
            <a:stCxn id="146" idx="0"/>
            <a:endCxn id="3" idx="3"/>
          </p:cNvCxnSpPr>
          <p:nvPr/>
        </p:nvCxnSpPr>
        <p:spPr>
          <a:xfrm flipH="1" flipV="1">
            <a:off x="4100833" y="2829534"/>
            <a:ext cx="1172562" cy="732784"/>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0CFDF4B4-CE9E-4246-A7CC-5F18195E4263}"/>
              </a:ext>
            </a:extLst>
          </p:cNvPr>
          <p:cNvCxnSpPr>
            <a:cxnSpLocks/>
            <a:stCxn id="146" idx="3"/>
            <a:endCxn id="30" idx="4"/>
          </p:cNvCxnSpPr>
          <p:nvPr/>
        </p:nvCxnSpPr>
        <p:spPr>
          <a:xfrm flipH="1" flipV="1">
            <a:off x="5497223" y="3083646"/>
            <a:ext cx="376965" cy="745949"/>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62070668-C033-4724-A117-A7BB1E8F94AA}"/>
              </a:ext>
            </a:extLst>
          </p:cNvPr>
          <p:cNvCxnSpPr>
            <a:cxnSpLocks/>
            <a:stCxn id="146" idx="3"/>
            <a:endCxn id="29" idx="2"/>
          </p:cNvCxnSpPr>
          <p:nvPr/>
        </p:nvCxnSpPr>
        <p:spPr>
          <a:xfrm flipV="1">
            <a:off x="5874188" y="3671639"/>
            <a:ext cx="133756" cy="157956"/>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1A77BF2A-9FD4-4C6D-B37C-A3B1A2C02E7B}"/>
              </a:ext>
            </a:extLst>
          </p:cNvPr>
          <p:cNvCxnSpPr>
            <a:cxnSpLocks/>
            <a:stCxn id="146" idx="2"/>
            <a:endCxn id="31" idx="0"/>
          </p:cNvCxnSpPr>
          <p:nvPr/>
        </p:nvCxnSpPr>
        <p:spPr>
          <a:xfrm>
            <a:off x="5273395" y="4096872"/>
            <a:ext cx="873828" cy="1551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803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5E4EF1-6938-47A3-A15B-C9FFC169E72E}"/>
              </a:ext>
            </a:extLst>
          </p:cNvPr>
          <p:cNvSpPr txBox="1"/>
          <p:nvPr/>
        </p:nvSpPr>
        <p:spPr>
          <a:xfrm>
            <a:off x="3804920" y="2721114"/>
            <a:ext cx="4582160" cy="830997"/>
          </a:xfrm>
          <a:prstGeom prst="rect">
            <a:avLst/>
          </a:prstGeom>
          <a:noFill/>
        </p:spPr>
        <p:txBody>
          <a:bodyPr wrap="square" rtlCol="0">
            <a:spAutoFit/>
          </a:bodyPr>
          <a:lstStyle/>
          <a:p>
            <a:pPr algn="ctr"/>
            <a:r>
              <a:rPr lang="en-IN" sz="4800" dirty="0">
                <a:solidFill>
                  <a:schemeClr val="accent2">
                    <a:lumMod val="75000"/>
                  </a:schemeClr>
                </a:solidFill>
                <a:latin typeface="Eras Bold ITC" panose="020B0907030504020204" pitchFamily="34" charset="0"/>
              </a:rPr>
              <a:t>THANK YOU</a:t>
            </a:r>
          </a:p>
        </p:txBody>
      </p:sp>
    </p:spTree>
    <p:extLst>
      <p:ext uri="{BB962C8B-B14F-4D97-AF65-F5344CB8AC3E}">
        <p14:creationId xmlns:p14="http://schemas.microsoft.com/office/powerpoint/2010/main" val="2333345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364</TotalTime>
  <Words>430</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Calibri Light</vt:lpstr>
      <vt:lpstr>Eras Bold ITC</vt:lpstr>
      <vt:lpstr>Lucida Sans</vt:lpstr>
      <vt:lpstr>Wingdings</vt:lpstr>
      <vt:lpstr>Retrospect</vt:lpstr>
      <vt:lpstr>      ABC TELECOM WE SERVE YOU BETTER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ABC TELECOM WE SERVE YOU BETTER </dc:title>
  <dc:creator>sangeetha R</dc:creator>
  <cp:lastModifiedBy>sangeetha R</cp:lastModifiedBy>
  <cp:revision>4</cp:revision>
  <dcterms:created xsi:type="dcterms:W3CDTF">2022-03-15T13:26:43Z</dcterms:created>
  <dcterms:modified xsi:type="dcterms:W3CDTF">2022-03-16T06:56:10Z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