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450edd9e_0_3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450edd9e_0_3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d450edd9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d450edd9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d450edd9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d450edd9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d450edd9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d450edd9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d450edd9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d450edd9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d450edd9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d450edd9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d450edd9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d450edd9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for Machine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Pradeep Murugesan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Definition of Statistics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 sz="1600">
                <a:latin typeface="Montserrat"/>
                <a:ea typeface="Montserrat"/>
                <a:cs typeface="Montserrat"/>
                <a:sym typeface="Montserrat"/>
              </a:rPr>
              <a:t>Statistics is a branch of mathematics and a field of study that involves the collection, organization, analysis, interpretation, and presentation of data. It deals with the use of quantitative data to gain insights, make inferences, and draw conclusions about a population or a sample from that population.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Statistical Analysis for ML</a:t>
            </a:r>
            <a:endParaRPr sz="28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Montserrat"/>
                <a:ea typeface="Montserrat"/>
                <a:cs typeface="Montserrat"/>
                <a:sym typeface="Montserrat"/>
              </a:rPr>
              <a:t>Statistical analysis for machine learning involves using various statistical techniques and methods to explore, clean, preprocess, and model data before applying machine learning algorithms. It's an essential step in the machine learning pipeline as it helps in understanding the data, identifying patterns, selecting features, and evaluating model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1: </a:t>
            </a:r>
            <a:r>
              <a:rPr lang="en"/>
              <a:t>Descriptive Statistics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S</a:t>
            </a:r>
            <a:r>
              <a:rPr lang="en" sz="1400">
                <a:latin typeface="Montserrat"/>
                <a:ea typeface="Montserrat"/>
                <a:cs typeface="Montserrat"/>
                <a:sym typeface="Montserrat"/>
              </a:rPr>
              <a:t>ummary and presentation of data to describe its main features and characteristics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Provides a concise and meaningful overview of the data, without making inferences or drawing conclusions about a larger population</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Techniques used:</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Measure of Central Tendency</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sz="1400">
                <a:latin typeface="Montserrat"/>
                <a:ea typeface="Montserrat"/>
                <a:cs typeface="Montserrat"/>
                <a:sym typeface="Montserrat"/>
              </a:rPr>
              <a:t>Mean</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sz="1400">
                <a:latin typeface="Montserrat"/>
                <a:ea typeface="Montserrat"/>
                <a:cs typeface="Montserrat"/>
                <a:sym typeface="Montserrat"/>
              </a:rPr>
              <a:t>Median</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sz="1400">
                <a:latin typeface="Montserrat"/>
                <a:ea typeface="Montserrat"/>
                <a:cs typeface="Montserrat"/>
                <a:sym typeface="Montserrat"/>
              </a:rPr>
              <a:t>Mode</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Measure of Dispersion</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sz="1400">
                <a:latin typeface="Montserrat"/>
                <a:ea typeface="Montserrat"/>
                <a:cs typeface="Montserrat"/>
                <a:sym typeface="Montserrat"/>
              </a:rPr>
              <a:t>Standard Deviation</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sz="1400">
                <a:latin typeface="Montserrat"/>
                <a:ea typeface="Montserrat"/>
                <a:cs typeface="Montserrat"/>
                <a:sym typeface="Montserrat"/>
              </a:rPr>
              <a:t>Variance</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sz="1400">
                <a:latin typeface="Montserrat"/>
                <a:ea typeface="Montserrat"/>
                <a:cs typeface="Montserrat"/>
                <a:sym typeface="Montserrat"/>
              </a:rPr>
              <a:t>Range</a:t>
            </a:r>
            <a:endParaRPr sz="1400">
              <a:latin typeface="Montserrat"/>
              <a:ea typeface="Montserrat"/>
              <a:cs typeface="Montserrat"/>
              <a:sym typeface="Montserrat"/>
            </a:endParaRPr>
          </a:p>
        </p:txBody>
      </p:sp>
      <p:sp>
        <p:nvSpPr>
          <p:cNvPr id="154" name="Google Shape;154;p16"/>
          <p:cNvSpPr txBox="1"/>
          <p:nvPr/>
        </p:nvSpPr>
        <p:spPr>
          <a:xfrm>
            <a:off x="5272100" y="2648900"/>
            <a:ext cx="2816100" cy="16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5" name="Google Shape;155;p16"/>
          <p:cNvSpPr txBox="1"/>
          <p:nvPr>
            <p:ph idx="1" type="body"/>
          </p:nvPr>
        </p:nvSpPr>
        <p:spPr>
          <a:xfrm>
            <a:off x="5221800" y="2572700"/>
            <a:ext cx="3820200" cy="11841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Percentiles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Frequency Distribution</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Histogram</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Box Plot</a:t>
            </a:r>
            <a:endParaRPr sz="1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2: </a:t>
            </a:r>
            <a:r>
              <a:rPr lang="en"/>
              <a:t>Inferential</a:t>
            </a:r>
            <a:r>
              <a:rPr lang="en"/>
              <a:t> Statistics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D</a:t>
            </a:r>
            <a:r>
              <a:rPr lang="en" sz="1400">
                <a:latin typeface="Montserrat"/>
                <a:ea typeface="Montserrat"/>
                <a:cs typeface="Montserrat"/>
                <a:sym typeface="Montserrat"/>
              </a:rPr>
              <a:t>rawing conclusions or making inferences about a population based on a sample of data from that population</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U</a:t>
            </a:r>
            <a:r>
              <a:rPr lang="en" sz="1400">
                <a:latin typeface="Montserrat"/>
                <a:ea typeface="Montserrat"/>
                <a:cs typeface="Montserrat"/>
                <a:sym typeface="Montserrat"/>
              </a:rPr>
              <a:t>ses sample data to make predictions, test hypotheses, and estimate population parameters.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The primary goal of inferential statistics is to generalize the findings from the sample to the larger population.</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Techniques used:</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Hypothesis Testing</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Confidence Intervals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Estimation</a:t>
            </a:r>
            <a:endParaRPr sz="1400">
              <a:latin typeface="Montserrat"/>
              <a:ea typeface="Montserrat"/>
              <a:cs typeface="Montserrat"/>
              <a:sym typeface="Montserrat"/>
            </a:endParaRPr>
          </a:p>
        </p:txBody>
      </p:sp>
      <p:sp>
        <p:nvSpPr>
          <p:cNvPr id="162" name="Google Shape;162;p17"/>
          <p:cNvSpPr txBox="1"/>
          <p:nvPr/>
        </p:nvSpPr>
        <p:spPr>
          <a:xfrm>
            <a:off x="4726500" y="3294675"/>
            <a:ext cx="3433200" cy="7329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Sampling Distribution</a:t>
            </a:r>
            <a:endParaRPr>
              <a:solidFill>
                <a:schemeClr val="lt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Parametric Test</a:t>
            </a:r>
            <a:endParaRPr>
              <a:solidFill>
                <a:schemeClr val="lt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Non-Parametric Test</a:t>
            </a:r>
            <a:endParaRPr>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Data in Statistics</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sz="1400">
                <a:latin typeface="Montserrat"/>
                <a:ea typeface="Montserrat"/>
                <a:cs typeface="Montserrat"/>
                <a:sym typeface="Montserrat"/>
              </a:rPr>
              <a:t>Quantitative Data: </a:t>
            </a:r>
            <a:r>
              <a:rPr lang="en" sz="1400">
                <a:latin typeface="Montserrat"/>
                <a:ea typeface="Montserrat"/>
                <a:cs typeface="Montserrat"/>
                <a:sym typeface="Montserrat"/>
              </a:rPr>
              <a:t>Measured and expressed in numbers.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AutoNum type="alphaLcPeriod"/>
            </a:pPr>
            <a:r>
              <a:rPr lang="en" sz="1400">
                <a:latin typeface="Montserrat"/>
                <a:ea typeface="Montserrat"/>
                <a:cs typeface="Montserrat"/>
                <a:sym typeface="Montserrat"/>
              </a:rPr>
              <a:t>Discrete Data - only whole numbers. Example - number of people in a house.</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AutoNum type="alphaLcPeriod"/>
            </a:pPr>
            <a:r>
              <a:rPr lang="en" sz="1400">
                <a:latin typeface="Montserrat"/>
                <a:ea typeface="Montserrat"/>
                <a:cs typeface="Montserrat"/>
                <a:sym typeface="Montserrat"/>
              </a:rPr>
              <a:t>Continuous Data - any value within a range including decimal. Example - height of students in a class.</a:t>
            </a:r>
            <a:endParaRPr sz="1400">
              <a:latin typeface="Montserrat"/>
              <a:ea typeface="Montserrat"/>
              <a:cs typeface="Montserrat"/>
              <a:sym typeface="Montserrat"/>
            </a:endParaRPr>
          </a:p>
          <a:p>
            <a:pPr indent="-311150" lvl="0" marL="457200" rtl="0" algn="l">
              <a:spcBef>
                <a:spcPts val="0"/>
              </a:spcBef>
              <a:spcAft>
                <a:spcPts val="0"/>
              </a:spcAft>
              <a:buSzPts val="1300"/>
              <a:buAutoNum type="arabicPeriod"/>
            </a:pPr>
            <a:r>
              <a:rPr lang="en" sz="1400">
                <a:latin typeface="Montserrat"/>
                <a:ea typeface="Montserrat"/>
                <a:cs typeface="Montserrat"/>
                <a:sym typeface="Montserrat"/>
              </a:rPr>
              <a:t>Qualitative Data: Expressed as groups or categories.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AutoNum type="alphaLcPeriod"/>
            </a:pPr>
            <a:r>
              <a:rPr lang="en" sz="1400">
                <a:latin typeface="Montserrat"/>
                <a:ea typeface="Montserrat"/>
                <a:cs typeface="Montserrat"/>
                <a:sym typeface="Montserrat"/>
              </a:rPr>
              <a:t>Nominal Data - Categories with no order. Example - color of eye, gender.</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AutoNum type="alphaLcPeriod"/>
            </a:pPr>
            <a:r>
              <a:rPr lang="en" sz="1400">
                <a:latin typeface="Montserrat"/>
                <a:ea typeface="Montserrat"/>
                <a:cs typeface="Montserrat"/>
                <a:sym typeface="Montserrat"/>
              </a:rPr>
              <a:t>Ordinal Data - Categories with order. Example - education level, survey responses.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Scales of measurement</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Nominal Scale</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For categorical data but the order does not matter</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Example - gender (male/female)</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Mathematical operations allowed - </a:t>
            </a:r>
            <a:r>
              <a:rPr lang="en" sz="1400">
                <a:latin typeface="Montserrat"/>
                <a:ea typeface="Montserrat"/>
                <a:cs typeface="Montserrat"/>
                <a:sym typeface="Montserrat"/>
              </a:rPr>
              <a:t>counting</a:t>
            </a:r>
            <a:r>
              <a:rPr lang="en" sz="1400">
                <a:latin typeface="Montserrat"/>
                <a:ea typeface="Montserrat"/>
                <a:cs typeface="Montserrat"/>
                <a:sym typeface="Montserrat"/>
              </a:rPr>
              <a:t> or frequency calculation</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Ordinal Scale</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For categorical data with order or ranking</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Difference cannot be measured</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Example - educational levels (elementary/middle/high school)</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Mathematical operations allowed - ranking, median calculation and non-parametric tests</a:t>
            </a:r>
            <a:endParaRPr sz="14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Scales of measurement</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Interval Scale</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For categorical data with order with equal intervals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Difference can be measured</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It does not have a true zero starting point</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Example - temperature, year</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Mathematical operations allowed - addition, subtraction, mean calculation, and standard deviation.</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Ratio Scale</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Possess all characteristics of above scales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H</a:t>
            </a:r>
            <a:r>
              <a:rPr lang="en" sz="1400">
                <a:latin typeface="Montserrat"/>
                <a:ea typeface="Montserrat"/>
                <a:cs typeface="Montserrat"/>
                <a:sym typeface="Montserrat"/>
              </a:rPr>
              <a:t>ave a true zero starting point</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Example - weight, height, age, income</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Mathematical operations allowed - all arithmetic operations, ratio calculation, and advanced statistical analysis.</a:t>
            </a:r>
            <a:endParaRPr sz="14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