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57D97-C36C-4208-B6C2-9CB265E9BB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A6AA39-9F1A-4517-AB3F-B1832A0851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A14618-B971-4480-B859-1998D621ACA6}"/>
              </a:ext>
            </a:extLst>
          </p:cNvPr>
          <p:cNvSpPr>
            <a:spLocks noGrp="1"/>
          </p:cNvSpPr>
          <p:nvPr>
            <p:ph type="dt" sz="half" idx="10"/>
          </p:nvPr>
        </p:nvSpPr>
        <p:spPr/>
        <p:txBody>
          <a:bodyPr/>
          <a:lstStyle/>
          <a:p>
            <a:fld id="{9E333E18-0047-412E-9465-63A480D7FCAA}" type="datetimeFigureOut">
              <a:rPr lang="en-US" smtClean="0"/>
              <a:pPr/>
              <a:t>9/19/2017</a:t>
            </a:fld>
            <a:endParaRPr lang="en-US"/>
          </a:p>
        </p:txBody>
      </p:sp>
      <p:sp>
        <p:nvSpPr>
          <p:cNvPr id="5" name="Footer Placeholder 4">
            <a:extLst>
              <a:ext uri="{FF2B5EF4-FFF2-40B4-BE49-F238E27FC236}">
                <a16:creationId xmlns:a16="http://schemas.microsoft.com/office/drawing/2014/main" id="{076A3464-6E27-43D3-989C-E01AE73F40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C40413-9BF6-470B-AD67-E5B01B0F8A41}"/>
              </a:ext>
            </a:extLst>
          </p:cNvPr>
          <p:cNvSpPr>
            <a:spLocks noGrp="1"/>
          </p:cNvSpPr>
          <p:nvPr>
            <p:ph type="sldNum" sz="quarter" idx="12"/>
          </p:nvPr>
        </p:nvSpPr>
        <p:spPr/>
        <p:txBody>
          <a:bodyPr/>
          <a:lstStyle/>
          <a:p>
            <a:fld id="{B9CD8913-D3F0-4B86-B5D3-AABA18DDDF28}" type="slidenum">
              <a:rPr lang="en-US" smtClean="0"/>
              <a:pPr/>
              <a:t>‹#›</a:t>
            </a:fld>
            <a:endParaRPr lang="en-US"/>
          </a:p>
        </p:txBody>
      </p:sp>
    </p:spTree>
    <p:extLst>
      <p:ext uri="{BB962C8B-B14F-4D97-AF65-F5344CB8AC3E}">
        <p14:creationId xmlns:p14="http://schemas.microsoft.com/office/powerpoint/2010/main" val="3697284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3C3F2-A377-4792-B41B-F98EBBC1F4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81E8D4-11B3-4BE2-A407-0F474ACF9F1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CE3A4D-443E-48B9-A79F-4C0244D68BA4}"/>
              </a:ext>
            </a:extLst>
          </p:cNvPr>
          <p:cNvSpPr>
            <a:spLocks noGrp="1"/>
          </p:cNvSpPr>
          <p:nvPr>
            <p:ph type="dt" sz="half" idx="10"/>
          </p:nvPr>
        </p:nvSpPr>
        <p:spPr/>
        <p:txBody>
          <a:bodyPr/>
          <a:lstStyle/>
          <a:p>
            <a:fld id="{9E333E18-0047-412E-9465-63A480D7FCAA}" type="datetimeFigureOut">
              <a:rPr lang="en-US" smtClean="0"/>
              <a:pPr/>
              <a:t>9/19/2017</a:t>
            </a:fld>
            <a:endParaRPr lang="en-US"/>
          </a:p>
        </p:txBody>
      </p:sp>
      <p:sp>
        <p:nvSpPr>
          <p:cNvPr id="5" name="Footer Placeholder 4">
            <a:extLst>
              <a:ext uri="{FF2B5EF4-FFF2-40B4-BE49-F238E27FC236}">
                <a16:creationId xmlns:a16="http://schemas.microsoft.com/office/drawing/2014/main" id="{0B276599-51B4-45DC-AB8A-C48C6C202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82F59-C477-4A0F-89E1-8558E291350C}"/>
              </a:ext>
            </a:extLst>
          </p:cNvPr>
          <p:cNvSpPr>
            <a:spLocks noGrp="1"/>
          </p:cNvSpPr>
          <p:nvPr>
            <p:ph type="sldNum" sz="quarter" idx="12"/>
          </p:nvPr>
        </p:nvSpPr>
        <p:spPr/>
        <p:txBody>
          <a:bodyPr/>
          <a:lstStyle/>
          <a:p>
            <a:fld id="{B9CD8913-D3F0-4B86-B5D3-AABA18DDDF28}" type="slidenum">
              <a:rPr lang="en-US" smtClean="0"/>
              <a:pPr/>
              <a:t>‹#›</a:t>
            </a:fld>
            <a:endParaRPr lang="en-US"/>
          </a:p>
        </p:txBody>
      </p:sp>
    </p:spTree>
    <p:extLst>
      <p:ext uri="{BB962C8B-B14F-4D97-AF65-F5344CB8AC3E}">
        <p14:creationId xmlns:p14="http://schemas.microsoft.com/office/powerpoint/2010/main" val="2784915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D3CBD4-A024-47A9-AD35-03BF260B2A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D130BF-3F7C-4CA8-92F8-952B8E41AEE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77B24A-EDF6-4313-9C2C-F508B0C96553}"/>
              </a:ext>
            </a:extLst>
          </p:cNvPr>
          <p:cNvSpPr>
            <a:spLocks noGrp="1"/>
          </p:cNvSpPr>
          <p:nvPr>
            <p:ph type="dt" sz="half" idx="10"/>
          </p:nvPr>
        </p:nvSpPr>
        <p:spPr/>
        <p:txBody>
          <a:bodyPr/>
          <a:lstStyle/>
          <a:p>
            <a:fld id="{9E333E18-0047-412E-9465-63A480D7FCAA}" type="datetimeFigureOut">
              <a:rPr lang="en-US" smtClean="0"/>
              <a:pPr/>
              <a:t>9/19/2017</a:t>
            </a:fld>
            <a:endParaRPr lang="en-US"/>
          </a:p>
        </p:txBody>
      </p:sp>
      <p:sp>
        <p:nvSpPr>
          <p:cNvPr id="5" name="Footer Placeholder 4">
            <a:extLst>
              <a:ext uri="{FF2B5EF4-FFF2-40B4-BE49-F238E27FC236}">
                <a16:creationId xmlns:a16="http://schemas.microsoft.com/office/drawing/2014/main" id="{2BC5E033-3B12-4948-80DC-993C7C5B7C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C5773C-377E-46E5-9BE8-9C54F921414F}"/>
              </a:ext>
            </a:extLst>
          </p:cNvPr>
          <p:cNvSpPr>
            <a:spLocks noGrp="1"/>
          </p:cNvSpPr>
          <p:nvPr>
            <p:ph type="sldNum" sz="quarter" idx="12"/>
          </p:nvPr>
        </p:nvSpPr>
        <p:spPr/>
        <p:txBody>
          <a:bodyPr/>
          <a:lstStyle/>
          <a:p>
            <a:fld id="{B9CD8913-D3F0-4B86-B5D3-AABA18DDDF28}" type="slidenum">
              <a:rPr lang="en-US" smtClean="0"/>
              <a:pPr/>
              <a:t>‹#›</a:t>
            </a:fld>
            <a:endParaRPr lang="en-US"/>
          </a:p>
        </p:txBody>
      </p:sp>
    </p:spTree>
    <p:extLst>
      <p:ext uri="{BB962C8B-B14F-4D97-AF65-F5344CB8AC3E}">
        <p14:creationId xmlns:p14="http://schemas.microsoft.com/office/powerpoint/2010/main" val="1913169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68865-169F-4FC6-B7F4-43C596AA96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AEBF3B-3F5C-468B-944D-7F1F1C85A8F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0291F5-CB58-41DB-A0EF-E47E79FF3BC9}"/>
              </a:ext>
            </a:extLst>
          </p:cNvPr>
          <p:cNvSpPr>
            <a:spLocks noGrp="1"/>
          </p:cNvSpPr>
          <p:nvPr>
            <p:ph type="dt" sz="half" idx="10"/>
          </p:nvPr>
        </p:nvSpPr>
        <p:spPr/>
        <p:txBody>
          <a:bodyPr/>
          <a:lstStyle/>
          <a:p>
            <a:fld id="{9E333E18-0047-412E-9465-63A480D7FCAA}" type="datetimeFigureOut">
              <a:rPr lang="en-US" smtClean="0"/>
              <a:pPr/>
              <a:t>9/19/2017</a:t>
            </a:fld>
            <a:endParaRPr lang="en-US"/>
          </a:p>
        </p:txBody>
      </p:sp>
      <p:sp>
        <p:nvSpPr>
          <p:cNvPr id="5" name="Footer Placeholder 4">
            <a:extLst>
              <a:ext uri="{FF2B5EF4-FFF2-40B4-BE49-F238E27FC236}">
                <a16:creationId xmlns:a16="http://schemas.microsoft.com/office/drawing/2014/main" id="{60D286BF-42FD-4011-B643-C9536CDBA4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9CD89F-22AC-4203-B529-AB7EF3CBF88C}"/>
              </a:ext>
            </a:extLst>
          </p:cNvPr>
          <p:cNvSpPr>
            <a:spLocks noGrp="1"/>
          </p:cNvSpPr>
          <p:nvPr>
            <p:ph type="sldNum" sz="quarter" idx="12"/>
          </p:nvPr>
        </p:nvSpPr>
        <p:spPr/>
        <p:txBody>
          <a:bodyPr/>
          <a:lstStyle/>
          <a:p>
            <a:fld id="{B9CD8913-D3F0-4B86-B5D3-AABA18DDDF28}" type="slidenum">
              <a:rPr lang="en-US" smtClean="0"/>
              <a:pPr/>
              <a:t>‹#›</a:t>
            </a:fld>
            <a:endParaRPr lang="en-US"/>
          </a:p>
        </p:txBody>
      </p:sp>
    </p:spTree>
    <p:extLst>
      <p:ext uri="{BB962C8B-B14F-4D97-AF65-F5344CB8AC3E}">
        <p14:creationId xmlns:p14="http://schemas.microsoft.com/office/powerpoint/2010/main" val="4285743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272EF-ADF5-4420-9139-A724E6C6FF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1DB135-77B9-4644-ACDD-7FA85015B2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FB52BDB-C016-4B7B-BBF3-AEBC12F9C736}"/>
              </a:ext>
            </a:extLst>
          </p:cNvPr>
          <p:cNvSpPr>
            <a:spLocks noGrp="1"/>
          </p:cNvSpPr>
          <p:nvPr>
            <p:ph type="dt" sz="half" idx="10"/>
          </p:nvPr>
        </p:nvSpPr>
        <p:spPr/>
        <p:txBody>
          <a:bodyPr/>
          <a:lstStyle/>
          <a:p>
            <a:fld id="{9E333E18-0047-412E-9465-63A480D7FCAA}" type="datetimeFigureOut">
              <a:rPr lang="en-US" smtClean="0"/>
              <a:pPr/>
              <a:t>9/19/2017</a:t>
            </a:fld>
            <a:endParaRPr lang="en-US"/>
          </a:p>
        </p:txBody>
      </p:sp>
      <p:sp>
        <p:nvSpPr>
          <p:cNvPr id="5" name="Footer Placeholder 4">
            <a:extLst>
              <a:ext uri="{FF2B5EF4-FFF2-40B4-BE49-F238E27FC236}">
                <a16:creationId xmlns:a16="http://schemas.microsoft.com/office/drawing/2014/main" id="{EE130B17-2578-49DD-B67D-12FF53A11E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EAF15A-B8E5-4EB2-89E4-35901C4569C4}"/>
              </a:ext>
            </a:extLst>
          </p:cNvPr>
          <p:cNvSpPr>
            <a:spLocks noGrp="1"/>
          </p:cNvSpPr>
          <p:nvPr>
            <p:ph type="sldNum" sz="quarter" idx="12"/>
          </p:nvPr>
        </p:nvSpPr>
        <p:spPr/>
        <p:txBody>
          <a:bodyPr/>
          <a:lstStyle/>
          <a:p>
            <a:fld id="{B9CD8913-D3F0-4B86-B5D3-AABA18DDDF28}" type="slidenum">
              <a:rPr lang="en-US" smtClean="0"/>
              <a:pPr/>
              <a:t>‹#›</a:t>
            </a:fld>
            <a:endParaRPr lang="en-US"/>
          </a:p>
        </p:txBody>
      </p:sp>
    </p:spTree>
    <p:extLst>
      <p:ext uri="{BB962C8B-B14F-4D97-AF65-F5344CB8AC3E}">
        <p14:creationId xmlns:p14="http://schemas.microsoft.com/office/powerpoint/2010/main" val="4292095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017A2-5455-4A5D-B0E4-ABD7720051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9BF51D-29F0-46C5-A29C-4E3A0DFFE9B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AE0A20-E4BD-417B-A6E1-E0AFAF38647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7E1CF4-DD8D-4BA1-BD08-262F9CEFB8EB}"/>
              </a:ext>
            </a:extLst>
          </p:cNvPr>
          <p:cNvSpPr>
            <a:spLocks noGrp="1"/>
          </p:cNvSpPr>
          <p:nvPr>
            <p:ph type="dt" sz="half" idx="10"/>
          </p:nvPr>
        </p:nvSpPr>
        <p:spPr/>
        <p:txBody>
          <a:bodyPr/>
          <a:lstStyle/>
          <a:p>
            <a:fld id="{9E333E18-0047-412E-9465-63A480D7FCAA}" type="datetimeFigureOut">
              <a:rPr lang="en-US" smtClean="0"/>
              <a:pPr/>
              <a:t>9/19/2017</a:t>
            </a:fld>
            <a:endParaRPr lang="en-US"/>
          </a:p>
        </p:txBody>
      </p:sp>
      <p:sp>
        <p:nvSpPr>
          <p:cNvPr id="6" name="Footer Placeholder 5">
            <a:extLst>
              <a:ext uri="{FF2B5EF4-FFF2-40B4-BE49-F238E27FC236}">
                <a16:creationId xmlns:a16="http://schemas.microsoft.com/office/drawing/2014/main" id="{747D164A-5EEF-4363-8679-442A42B5FE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D5F2F3-5998-41C7-B5AF-3D83AD160E1A}"/>
              </a:ext>
            </a:extLst>
          </p:cNvPr>
          <p:cNvSpPr>
            <a:spLocks noGrp="1"/>
          </p:cNvSpPr>
          <p:nvPr>
            <p:ph type="sldNum" sz="quarter" idx="12"/>
          </p:nvPr>
        </p:nvSpPr>
        <p:spPr/>
        <p:txBody>
          <a:bodyPr/>
          <a:lstStyle/>
          <a:p>
            <a:fld id="{B9CD8913-D3F0-4B86-B5D3-AABA18DDDF28}" type="slidenum">
              <a:rPr lang="en-US" smtClean="0"/>
              <a:pPr/>
              <a:t>‹#›</a:t>
            </a:fld>
            <a:endParaRPr lang="en-US"/>
          </a:p>
        </p:txBody>
      </p:sp>
    </p:spTree>
    <p:extLst>
      <p:ext uri="{BB962C8B-B14F-4D97-AF65-F5344CB8AC3E}">
        <p14:creationId xmlns:p14="http://schemas.microsoft.com/office/powerpoint/2010/main" val="1819448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B072D-4BF2-4013-8F5D-DE9F018875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BD1A8F-D735-4184-9D6A-894ACDAEB0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8E4AF5F-9B13-42E2-9EC2-8D3AF59E327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A27263-1267-4833-A985-8AB252C084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6BDEC11-D77A-49F7-A0D9-5CFC5EB4FB5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9E3043-A73B-4E2B-9239-F62C7BC3B411}"/>
              </a:ext>
            </a:extLst>
          </p:cNvPr>
          <p:cNvSpPr>
            <a:spLocks noGrp="1"/>
          </p:cNvSpPr>
          <p:nvPr>
            <p:ph type="dt" sz="half" idx="10"/>
          </p:nvPr>
        </p:nvSpPr>
        <p:spPr/>
        <p:txBody>
          <a:bodyPr/>
          <a:lstStyle/>
          <a:p>
            <a:fld id="{9E333E18-0047-412E-9465-63A480D7FCAA}" type="datetimeFigureOut">
              <a:rPr lang="en-US" smtClean="0"/>
              <a:pPr/>
              <a:t>9/19/2017</a:t>
            </a:fld>
            <a:endParaRPr lang="en-US"/>
          </a:p>
        </p:txBody>
      </p:sp>
      <p:sp>
        <p:nvSpPr>
          <p:cNvPr id="8" name="Footer Placeholder 7">
            <a:extLst>
              <a:ext uri="{FF2B5EF4-FFF2-40B4-BE49-F238E27FC236}">
                <a16:creationId xmlns:a16="http://schemas.microsoft.com/office/drawing/2014/main" id="{0802B325-D7A6-4D14-9F5D-A598A5FE61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7C41BA-F8FC-41AF-AA06-49F380E3FD8F}"/>
              </a:ext>
            </a:extLst>
          </p:cNvPr>
          <p:cNvSpPr>
            <a:spLocks noGrp="1"/>
          </p:cNvSpPr>
          <p:nvPr>
            <p:ph type="sldNum" sz="quarter" idx="12"/>
          </p:nvPr>
        </p:nvSpPr>
        <p:spPr/>
        <p:txBody>
          <a:bodyPr/>
          <a:lstStyle/>
          <a:p>
            <a:fld id="{B9CD8913-D3F0-4B86-B5D3-AABA18DDDF28}" type="slidenum">
              <a:rPr lang="en-US" smtClean="0"/>
              <a:pPr/>
              <a:t>‹#›</a:t>
            </a:fld>
            <a:endParaRPr lang="en-US"/>
          </a:p>
        </p:txBody>
      </p:sp>
    </p:spTree>
    <p:extLst>
      <p:ext uri="{BB962C8B-B14F-4D97-AF65-F5344CB8AC3E}">
        <p14:creationId xmlns:p14="http://schemas.microsoft.com/office/powerpoint/2010/main" val="574108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CBB39-48C2-4F5A-B645-FFA6EF5A93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CA8BEA-A97B-447D-8B53-858FACF828E3}"/>
              </a:ext>
            </a:extLst>
          </p:cNvPr>
          <p:cNvSpPr>
            <a:spLocks noGrp="1"/>
          </p:cNvSpPr>
          <p:nvPr>
            <p:ph type="dt" sz="half" idx="10"/>
          </p:nvPr>
        </p:nvSpPr>
        <p:spPr/>
        <p:txBody>
          <a:bodyPr/>
          <a:lstStyle/>
          <a:p>
            <a:fld id="{9E333E18-0047-412E-9465-63A480D7FCAA}" type="datetimeFigureOut">
              <a:rPr lang="en-US" smtClean="0"/>
              <a:pPr/>
              <a:t>9/19/2017</a:t>
            </a:fld>
            <a:endParaRPr lang="en-US"/>
          </a:p>
        </p:txBody>
      </p:sp>
      <p:sp>
        <p:nvSpPr>
          <p:cNvPr id="4" name="Footer Placeholder 3">
            <a:extLst>
              <a:ext uri="{FF2B5EF4-FFF2-40B4-BE49-F238E27FC236}">
                <a16:creationId xmlns:a16="http://schemas.microsoft.com/office/drawing/2014/main" id="{67072CA4-0E0F-4098-BDB4-9D445D294F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B260B6-00E5-4818-9C68-EAD7DE2BD127}"/>
              </a:ext>
            </a:extLst>
          </p:cNvPr>
          <p:cNvSpPr>
            <a:spLocks noGrp="1"/>
          </p:cNvSpPr>
          <p:nvPr>
            <p:ph type="sldNum" sz="quarter" idx="12"/>
          </p:nvPr>
        </p:nvSpPr>
        <p:spPr/>
        <p:txBody>
          <a:bodyPr/>
          <a:lstStyle/>
          <a:p>
            <a:fld id="{B9CD8913-D3F0-4B86-B5D3-AABA18DDDF28}" type="slidenum">
              <a:rPr lang="en-US" smtClean="0"/>
              <a:pPr/>
              <a:t>‹#›</a:t>
            </a:fld>
            <a:endParaRPr lang="en-US"/>
          </a:p>
        </p:txBody>
      </p:sp>
    </p:spTree>
    <p:extLst>
      <p:ext uri="{BB962C8B-B14F-4D97-AF65-F5344CB8AC3E}">
        <p14:creationId xmlns:p14="http://schemas.microsoft.com/office/powerpoint/2010/main" val="1271108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343DAC-ECCD-434C-A80C-AAEE7F60D8DE}"/>
              </a:ext>
            </a:extLst>
          </p:cNvPr>
          <p:cNvSpPr>
            <a:spLocks noGrp="1"/>
          </p:cNvSpPr>
          <p:nvPr>
            <p:ph type="dt" sz="half" idx="10"/>
          </p:nvPr>
        </p:nvSpPr>
        <p:spPr/>
        <p:txBody>
          <a:bodyPr/>
          <a:lstStyle/>
          <a:p>
            <a:fld id="{9E333E18-0047-412E-9465-63A480D7FCAA}" type="datetimeFigureOut">
              <a:rPr lang="en-US" smtClean="0"/>
              <a:pPr/>
              <a:t>9/19/2017</a:t>
            </a:fld>
            <a:endParaRPr lang="en-US"/>
          </a:p>
        </p:txBody>
      </p:sp>
      <p:sp>
        <p:nvSpPr>
          <p:cNvPr id="3" name="Footer Placeholder 2">
            <a:extLst>
              <a:ext uri="{FF2B5EF4-FFF2-40B4-BE49-F238E27FC236}">
                <a16:creationId xmlns:a16="http://schemas.microsoft.com/office/drawing/2014/main" id="{9D114471-1C44-4289-9B41-A398FD9865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4916D0-DC51-44D5-9A09-167B4733232B}"/>
              </a:ext>
            </a:extLst>
          </p:cNvPr>
          <p:cNvSpPr>
            <a:spLocks noGrp="1"/>
          </p:cNvSpPr>
          <p:nvPr>
            <p:ph type="sldNum" sz="quarter" idx="12"/>
          </p:nvPr>
        </p:nvSpPr>
        <p:spPr/>
        <p:txBody>
          <a:bodyPr/>
          <a:lstStyle/>
          <a:p>
            <a:fld id="{B9CD8913-D3F0-4B86-B5D3-AABA18DDDF28}" type="slidenum">
              <a:rPr lang="en-US" smtClean="0"/>
              <a:pPr/>
              <a:t>‹#›</a:t>
            </a:fld>
            <a:endParaRPr lang="en-US"/>
          </a:p>
        </p:txBody>
      </p:sp>
    </p:spTree>
    <p:extLst>
      <p:ext uri="{BB962C8B-B14F-4D97-AF65-F5344CB8AC3E}">
        <p14:creationId xmlns:p14="http://schemas.microsoft.com/office/powerpoint/2010/main" val="1863896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8FD03-3AFD-4FFA-A7FC-C0ABB3D259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BEE479-4020-46C0-8462-E7C75A5310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E3695E-F5C3-49F9-9ED4-5827C4D7A4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7BFEC76-9CBF-4636-B9C0-327C855D3B87}"/>
              </a:ext>
            </a:extLst>
          </p:cNvPr>
          <p:cNvSpPr>
            <a:spLocks noGrp="1"/>
          </p:cNvSpPr>
          <p:nvPr>
            <p:ph type="dt" sz="half" idx="10"/>
          </p:nvPr>
        </p:nvSpPr>
        <p:spPr/>
        <p:txBody>
          <a:bodyPr/>
          <a:lstStyle/>
          <a:p>
            <a:fld id="{9E333E18-0047-412E-9465-63A480D7FCAA}" type="datetimeFigureOut">
              <a:rPr lang="en-US" smtClean="0"/>
              <a:pPr/>
              <a:t>9/19/2017</a:t>
            </a:fld>
            <a:endParaRPr lang="en-US"/>
          </a:p>
        </p:txBody>
      </p:sp>
      <p:sp>
        <p:nvSpPr>
          <p:cNvPr id="6" name="Footer Placeholder 5">
            <a:extLst>
              <a:ext uri="{FF2B5EF4-FFF2-40B4-BE49-F238E27FC236}">
                <a16:creationId xmlns:a16="http://schemas.microsoft.com/office/drawing/2014/main" id="{5C59F81D-B960-46F7-875D-455CA873B2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BB3545-812F-4F98-90BB-057CA264F190}"/>
              </a:ext>
            </a:extLst>
          </p:cNvPr>
          <p:cNvSpPr>
            <a:spLocks noGrp="1"/>
          </p:cNvSpPr>
          <p:nvPr>
            <p:ph type="sldNum" sz="quarter" idx="12"/>
          </p:nvPr>
        </p:nvSpPr>
        <p:spPr/>
        <p:txBody>
          <a:bodyPr/>
          <a:lstStyle/>
          <a:p>
            <a:fld id="{B9CD8913-D3F0-4B86-B5D3-AABA18DDDF28}" type="slidenum">
              <a:rPr lang="en-US" smtClean="0"/>
              <a:pPr/>
              <a:t>‹#›</a:t>
            </a:fld>
            <a:endParaRPr lang="en-US"/>
          </a:p>
        </p:txBody>
      </p:sp>
    </p:spTree>
    <p:extLst>
      <p:ext uri="{BB962C8B-B14F-4D97-AF65-F5344CB8AC3E}">
        <p14:creationId xmlns:p14="http://schemas.microsoft.com/office/powerpoint/2010/main" val="3600854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B4C39-71BD-4C24-8349-30F946421E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D60931-1D8F-4DDF-A4F0-39909B27F9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3F7D37-FB58-4B35-B0B2-00574DDA04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348037F-7548-4D97-A269-58728F163783}"/>
              </a:ext>
            </a:extLst>
          </p:cNvPr>
          <p:cNvSpPr>
            <a:spLocks noGrp="1"/>
          </p:cNvSpPr>
          <p:nvPr>
            <p:ph type="dt" sz="half" idx="10"/>
          </p:nvPr>
        </p:nvSpPr>
        <p:spPr/>
        <p:txBody>
          <a:bodyPr/>
          <a:lstStyle/>
          <a:p>
            <a:fld id="{9E333E18-0047-412E-9465-63A480D7FCAA}" type="datetimeFigureOut">
              <a:rPr lang="en-US" smtClean="0"/>
              <a:pPr/>
              <a:t>9/19/2017</a:t>
            </a:fld>
            <a:endParaRPr lang="en-US"/>
          </a:p>
        </p:txBody>
      </p:sp>
      <p:sp>
        <p:nvSpPr>
          <p:cNvPr id="6" name="Footer Placeholder 5">
            <a:extLst>
              <a:ext uri="{FF2B5EF4-FFF2-40B4-BE49-F238E27FC236}">
                <a16:creationId xmlns:a16="http://schemas.microsoft.com/office/drawing/2014/main" id="{6ED28776-D55B-4127-988F-74F55C8C5C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E7DE6C-192E-46A5-A951-24EE4FB9105C}"/>
              </a:ext>
            </a:extLst>
          </p:cNvPr>
          <p:cNvSpPr>
            <a:spLocks noGrp="1"/>
          </p:cNvSpPr>
          <p:nvPr>
            <p:ph type="sldNum" sz="quarter" idx="12"/>
          </p:nvPr>
        </p:nvSpPr>
        <p:spPr/>
        <p:txBody>
          <a:bodyPr/>
          <a:lstStyle/>
          <a:p>
            <a:fld id="{B9CD8913-D3F0-4B86-B5D3-AABA18DDDF28}" type="slidenum">
              <a:rPr lang="en-US" smtClean="0"/>
              <a:pPr/>
              <a:t>‹#›</a:t>
            </a:fld>
            <a:endParaRPr lang="en-US"/>
          </a:p>
        </p:txBody>
      </p:sp>
    </p:spTree>
    <p:extLst>
      <p:ext uri="{BB962C8B-B14F-4D97-AF65-F5344CB8AC3E}">
        <p14:creationId xmlns:p14="http://schemas.microsoft.com/office/powerpoint/2010/main" val="2743117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1050E3-F236-421D-B86A-BDD7DCC1B0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BF39FD-4EDB-4FD2-9108-7C2FC921B4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FEA661-D2E6-4934-9B4E-EB9389D30D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333E18-0047-412E-9465-63A480D7FCAA}" type="datetimeFigureOut">
              <a:rPr lang="en-US" smtClean="0"/>
              <a:pPr/>
              <a:t>9/19/2017</a:t>
            </a:fld>
            <a:endParaRPr lang="en-US"/>
          </a:p>
        </p:txBody>
      </p:sp>
      <p:sp>
        <p:nvSpPr>
          <p:cNvPr id="5" name="Footer Placeholder 4">
            <a:extLst>
              <a:ext uri="{FF2B5EF4-FFF2-40B4-BE49-F238E27FC236}">
                <a16:creationId xmlns:a16="http://schemas.microsoft.com/office/drawing/2014/main" id="{F726C023-12DB-46CB-B8D8-D19187F291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43BF32-5FC6-4A59-A129-4B3A27F15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CD8913-D3F0-4B86-B5D3-AABA18DDDF28}" type="slidenum">
              <a:rPr lang="en-US" smtClean="0"/>
              <a:pPr/>
              <a:t>‹#›</a:t>
            </a:fld>
            <a:endParaRPr lang="en-US"/>
          </a:p>
        </p:txBody>
      </p:sp>
    </p:spTree>
    <p:extLst>
      <p:ext uri="{BB962C8B-B14F-4D97-AF65-F5344CB8AC3E}">
        <p14:creationId xmlns:p14="http://schemas.microsoft.com/office/powerpoint/2010/main" val="3860881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Chapter 1:</a:t>
            </a:r>
            <a:endParaRPr lang="en-US" dirty="0"/>
          </a:p>
        </p:txBody>
      </p:sp>
      <p:sp>
        <p:nvSpPr>
          <p:cNvPr id="3" name="Content Placeholder 2"/>
          <p:cNvSpPr>
            <a:spLocks noGrp="1"/>
          </p:cNvSpPr>
          <p:nvPr>
            <p:ph idx="1"/>
          </p:nvPr>
        </p:nvSpPr>
        <p:spPr/>
        <p:txBody>
          <a:bodyPr>
            <a:normAutofit/>
          </a:bodyPr>
          <a:lstStyle/>
          <a:p>
            <a:pPr>
              <a:buNone/>
            </a:pPr>
            <a:r>
              <a:rPr lang="en-IN" sz="6600" b="1" dirty="0"/>
              <a:t>Adaptability—The Key to Mobile Computing</a:t>
            </a:r>
            <a:endParaRPr lang="en-US" sz="6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3B160-80AF-4B4E-AB78-B984D239A5E0}"/>
              </a:ext>
            </a:extLst>
          </p:cNvPr>
          <p:cNvSpPr>
            <a:spLocks noGrp="1"/>
          </p:cNvSpPr>
          <p:nvPr>
            <p:ph type="ctrTitle"/>
          </p:nvPr>
        </p:nvSpPr>
        <p:spPr>
          <a:xfrm>
            <a:off x="211015" y="222031"/>
            <a:ext cx="11690253" cy="678301"/>
          </a:xfrm>
        </p:spPr>
        <p:txBody>
          <a:bodyPr>
            <a:normAutofit fontScale="90000"/>
          </a:bodyPr>
          <a:lstStyle/>
          <a:p>
            <a:r>
              <a:rPr lang="en-US" dirty="0"/>
              <a:t>Adaptation</a:t>
            </a:r>
          </a:p>
        </p:txBody>
      </p:sp>
      <p:sp>
        <p:nvSpPr>
          <p:cNvPr id="3" name="Subtitle 2">
            <a:extLst>
              <a:ext uri="{FF2B5EF4-FFF2-40B4-BE49-F238E27FC236}">
                <a16:creationId xmlns:a16="http://schemas.microsoft.com/office/drawing/2014/main" id="{8921826B-032B-4369-9877-A453672344F2}"/>
              </a:ext>
            </a:extLst>
          </p:cNvPr>
          <p:cNvSpPr>
            <a:spLocks noGrp="1"/>
          </p:cNvSpPr>
          <p:nvPr>
            <p:ph type="subTitle" idx="1"/>
          </p:nvPr>
        </p:nvSpPr>
        <p:spPr>
          <a:xfrm>
            <a:off x="211015" y="1026941"/>
            <a:ext cx="11690253" cy="5613009"/>
          </a:xfrm>
        </p:spPr>
        <p:txBody>
          <a:bodyPr/>
          <a:lstStyle/>
          <a:p>
            <a:pPr algn="l"/>
            <a:r>
              <a:rPr lang="en-US" b="1" dirty="0">
                <a:solidFill>
                  <a:srgbClr val="FF0000"/>
                </a:solidFill>
              </a:rPr>
              <a:t>Adapting data:</a:t>
            </a:r>
          </a:p>
          <a:p>
            <a:pPr marL="342900" indent="-342900" algn="l">
              <a:buFont typeface="Arial" panose="020B0604020202020204" pitchFamily="34" charset="0"/>
              <a:buChar char="•"/>
            </a:pPr>
            <a:r>
              <a:rPr lang="en-IN" dirty="0"/>
              <a:t>Adaptation to resource availability is by varying the quality of data (fidelity).</a:t>
            </a:r>
          </a:p>
          <a:p>
            <a:pPr marL="342900" indent="-342900" algn="l">
              <a:buFont typeface="Arial" panose="020B0604020202020204" pitchFamily="34" charset="0"/>
              <a:buChar char="•"/>
            </a:pPr>
            <a:r>
              <a:rPr lang="en-IN" dirty="0"/>
              <a:t>This kind of adaptation is extremely useful in mobile information access applications. </a:t>
            </a:r>
          </a:p>
          <a:p>
            <a:pPr marL="342900" indent="-342900" algn="l">
              <a:buFont typeface="Arial" panose="020B0604020202020204" pitchFamily="34" charset="0"/>
              <a:buChar char="•"/>
            </a:pPr>
            <a:r>
              <a:rPr lang="en-IN" dirty="0"/>
              <a:t>The </a:t>
            </a:r>
            <a:r>
              <a:rPr lang="en-IN" dirty="0" err="1"/>
              <a:t>QoS</a:t>
            </a:r>
            <a:r>
              <a:rPr lang="en-IN" dirty="0"/>
              <a:t> requirements for such applications are:</a:t>
            </a:r>
          </a:p>
          <a:p>
            <a:pPr marL="800100" lvl="1" indent="-342900" algn="l">
              <a:buFont typeface="Arial" panose="020B0604020202020204" pitchFamily="34" charset="0"/>
              <a:buChar char="•"/>
            </a:pPr>
            <a:r>
              <a:rPr lang="en-IN" b="1" dirty="0"/>
              <a:t>Information quality: </a:t>
            </a:r>
            <a:r>
              <a:rPr lang="en-IN" dirty="0"/>
              <a:t>“Ideally, a data item being accessed on a mobile client should be indistinguishable from that available to the application if it were to execute on the server storing the data.” </a:t>
            </a:r>
          </a:p>
          <a:p>
            <a:pPr marL="800100" lvl="1" indent="-342900" algn="l">
              <a:buFont typeface="Arial" panose="020B0604020202020204" pitchFamily="34" charset="0"/>
              <a:buChar char="•"/>
            </a:pPr>
            <a:r>
              <a:rPr lang="en-IN" b="1" dirty="0"/>
              <a:t>Performance</a:t>
            </a:r>
          </a:p>
          <a:p>
            <a:pPr marL="1257300" lvl="2" indent="-342900" algn="l">
              <a:buFont typeface="Arial" panose="020B0604020202020204" pitchFamily="34" charset="0"/>
              <a:buChar char="•"/>
            </a:pPr>
            <a:r>
              <a:rPr lang="en-IN" b="1" dirty="0"/>
              <a:t>From the mobile client’s perspective</a:t>
            </a:r>
            <a:r>
              <a:rPr lang="en-IN" dirty="0"/>
              <a:t>. Latency of data access should be within tolerable limits.</a:t>
            </a:r>
          </a:p>
          <a:p>
            <a:pPr marL="1257300" lvl="2" indent="-342900" algn="l">
              <a:buFont typeface="Arial" panose="020B0604020202020204" pitchFamily="34" charset="0"/>
              <a:buChar char="•"/>
            </a:pPr>
            <a:r>
              <a:rPr lang="en-IN" b="1" dirty="0"/>
              <a:t>From the system’s perspective</a:t>
            </a:r>
            <a:r>
              <a:rPr lang="en-IN" dirty="0"/>
              <a:t>. Throughput of the system should be maximized.</a:t>
            </a:r>
            <a:endParaRPr lang="en-US" dirty="0"/>
          </a:p>
          <a:p>
            <a:pPr marL="1257300" lvl="2" indent="-342900" algn="l"/>
            <a:endParaRPr lang="en-US" sz="2400" b="1" dirty="0"/>
          </a:p>
          <a:p>
            <a:pPr marL="1257300" lvl="2" indent="-342900" algn="l"/>
            <a:r>
              <a:rPr lang="en-US" sz="2400" b="1" dirty="0"/>
              <a:t>It’s difficult to have highest performance and highest quality – video downloading</a:t>
            </a:r>
          </a:p>
        </p:txBody>
      </p:sp>
    </p:spTree>
    <p:extLst>
      <p:ext uri="{BB962C8B-B14F-4D97-AF65-F5344CB8AC3E}">
        <p14:creationId xmlns:p14="http://schemas.microsoft.com/office/powerpoint/2010/main" val="3417807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3B160-80AF-4B4E-AB78-B984D239A5E0}"/>
              </a:ext>
            </a:extLst>
          </p:cNvPr>
          <p:cNvSpPr>
            <a:spLocks noGrp="1"/>
          </p:cNvSpPr>
          <p:nvPr>
            <p:ph type="ctrTitle"/>
          </p:nvPr>
        </p:nvSpPr>
        <p:spPr>
          <a:xfrm>
            <a:off x="211015" y="222031"/>
            <a:ext cx="11690253" cy="678301"/>
          </a:xfrm>
        </p:spPr>
        <p:txBody>
          <a:bodyPr>
            <a:normAutofit fontScale="90000"/>
          </a:bodyPr>
          <a:lstStyle/>
          <a:p>
            <a:r>
              <a:rPr lang="en-US" dirty="0"/>
              <a:t>Adaptation</a:t>
            </a:r>
          </a:p>
        </p:txBody>
      </p:sp>
      <p:sp>
        <p:nvSpPr>
          <p:cNvPr id="3" name="Subtitle 2">
            <a:extLst>
              <a:ext uri="{FF2B5EF4-FFF2-40B4-BE49-F238E27FC236}">
                <a16:creationId xmlns:a16="http://schemas.microsoft.com/office/drawing/2014/main" id="{8921826B-032B-4369-9877-A453672344F2}"/>
              </a:ext>
            </a:extLst>
          </p:cNvPr>
          <p:cNvSpPr>
            <a:spLocks noGrp="1"/>
          </p:cNvSpPr>
          <p:nvPr>
            <p:ph type="subTitle" idx="1"/>
          </p:nvPr>
        </p:nvSpPr>
        <p:spPr>
          <a:xfrm>
            <a:off x="211015" y="1026941"/>
            <a:ext cx="11690253" cy="5613009"/>
          </a:xfrm>
        </p:spPr>
        <p:txBody>
          <a:bodyPr/>
          <a:lstStyle/>
          <a:p>
            <a:pPr algn="l"/>
            <a:r>
              <a:rPr lang="en-IN" b="1" dirty="0">
                <a:solidFill>
                  <a:srgbClr val="FF0000"/>
                </a:solidFill>
              </a:rPr>
              <a:t>Fidelity and agility</a:t>
            </a:r>
            <a:r>
              <a:rPr lang="en-IN" dirty="0">
                <a:solidFill>
                  <a:srgbClr val="FF0000"/>
                </a:solidFill>
              </a:rPr>
              <a:t>: </a:t>
            </a:r>
          </a:p>
          <a:p>
            <a:pPr marL="342900" indent="-342900" algn="l">
              <a:buFont typeface="Arial" panose="020B0604020202020204" pitchFamily="34" charset="0"/>
              <a:buChar char="•"/>
            </a:pPr>
            <a:r>
              <a:rPr lang="en-IN" dirty="0"/>
              <a:t>Data fidelity has many dimensions depending on its type. Consistency is a dimension which is shared by all data types. The other dimensions are type-dependent :</a:t>
            </a:r>
          </a:p>
          <a:p>
            <a:pPr marL="342900" indent="-342900" algn="l">
              <a:buFont typeface="Arial" panose="020B0604020202020204" pitchFamily="34" charset="0"/>
              <a:buChar char="•"/>
            </a:pPr>
            <a:r>
              <a:rPr lang="en-IN" dirty="0"/>
              <a:t>Video data—frame rate and image quality</a:t>
            </a:r>
          </a:p>
          <a:p>
            <a:pPr marL="342900" indent="-342900" algn="l">
              <a:buFont typeface="Arial" panose="020B0604020202020204" pitchFamily="34" charset="0"/>
              <a:buChar char="•"/>
            </a:pPr>
            <a:r>
              <a:rPr lang="en-IN" dirty="0"/>
              <a:t>Spatial data such as topographic maps—minimum feature size</a:t>
            </a:r>
          </a:p>
          <a:p>
            <a:pPr marL="342900" indent="-342900" algn="l">
              <a:buFont typeface="Arial" panose="020B0604020202020204" pitchFamily="34" charset="0"/>
              <a:buChar char="•"/>
            </a:pPr>
            <a:r>
              <a:rPr lang="en-IN" dirty="0"/>
              <a:t>Telemetry data—sampling rate and timeliness</a:t>
            </a:r>
          </a:p>
          <a:p>
            <a:pPr marL="342900" indent="-342900" algn="l">
              <a:buFont typeface="Arial" panose="020B0604020202020204" pitchFamily="34" charset="0"/>
              <a:buChar char="•"/>
            </a:pPr>
            <a:r>
              <a:rPr lang="en-IN" dirty="0"/>
              <a:t>Agility is defined as the speed and accuracy with which an adaptive application detects and responds to changes in its computing environment, e.g., change in resource availability. </a:t>
            </a:r>
          </a:p>
          <a:p>
            <a:pPr marL="342900" indent="-342900" algn="l">
              <a:buFont typeface="Arial" panose="020B0604020202020204" pitchFamily="34" charset="0"/>
              <a:buChar char="•"/>
            </a:pPr>
            <a:r>
              <a:rPr lang="en-IN" dirty="0"/>
              <a:t>The larger the change, the more important agility is. For example, an adaptive system that tries to adapt to the availability of connection bandwidth can try to determine how well the system reacts to sudden changes in bandwidth.</a:t>
            </a:r>
            <a:endParaRPr lang="en-US" dirty="0"/>
          </a:p>
        </p:txBody>
      </p:sp>
    </p:spTree>
    <p:extLst>
      <p:ext uri="{BB962C8B-B14F-4D97-AF65-F5344CB8AC3E}">
        <p14:creationId xmlns:p14="http://schemas.microsoft.com/office/powerpoint/2010/main" val="899679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3B160-80AF-4B4E-AB78-B984D239A5E0}"/>
              </a:ext>
            </a:extLst>
          </p:cNvPr>
          <p:cNvSpPr>
            <a:spLocks noGrp="1"/>
          </p:cNvSpPr>
          <p:nvPr>
            <p:ph type="ctrTitle"/>
          </p:nvPr>
        </p:nvSpPr>
        <p:spPr>
          <a:xfrm>
            <a:off x="211015" y="222031"/>
            <a:ext cx="11690253" cy="678301"/>
          </a:xfrm>
        </p:spPr>
        <p:txBody>
          <a:bodyPr>
            <a:normAutofit fontScale="90000"/>
          </a:bodyPr>
          <a:lstStyle/>
          <a:p>
            <a:r>
              <a:rPr lang="en-US" dirty="0"/>
              <a:t>Adaptation</a:t>
            </a:r>
          </a:p>
        </p:txBody>
      </p:sp>
      <p:sp>
        <p:nvSpPr>
          <p:cNvPr id="3" name="Subtitle 2">
            <a:extLst>
              <a:ext uri="{FF2B5EF4-FFF2-40B4-BE49-F238E27FC236}">
                <a16:creationId xmlns:a16="http://schemas.microsoft.com/office/drawing/2014/main" id="{8921826B-032B-4369-9877-A453672344F2}"/>
              </a:ext>
            </a:extLst>
          </p:cNvPr>
          <p:cNvSpPr>
            <a:spLocks noGrp="1"/>
          </p:cNvSpPr>
          <p:nvPr>
            <p:ph type="subTitle" idx="1"/>
          </p:nvPr>
        </p:nvSpPr>
        <p:spPr>
          <a:xfrm>
            <a:off x="211015" y="1026941"/>
            <a:ext cx="11690253" cy="5613009"/>
          </a:xfrm>
        </p:spPr>
        <p:txBody>
          <a:bodyPr/>
          <a:lstStyle/>
          <a:p>
            <a:pPr algn="l"/>
            <a:r>
              <a:rPr lang="en-IN" b="1" dirty="0">
                <a:solidFill>
                  <a:srgbClr val="FF0000"/>
                </a:solidFill>
              </a:rPr>
              <a:t>How to Develop or Incorporate Adaptations in Applications?</a:t>
            </a:r>
          </a:p>
          <a:p>
            <a:pPr marL="342900" indent="-342900" algn="l">
              <a:buFont typeface="Arial" panose="020B0604020202020204" pitchFamily="34" charset="0"/>
              <a:buChar char="•"/>
            </a:pPr>
            <a:r>
              <a:rPr lang="en-IN" dirty="0"/>
              <a:t>It is difficult to enumerate all the mechanisms that can be employed to construct adaptive programs. </a:t>
            </a:r>
          </a:p>
          <a:p>
            <a:pPr marL="342900" indent="-342900" algn="l">
              <a:buFont typeface="Arial" panose="020B0604020202020204" pitchFamily="34" charset="0"/>
              <a:buChar char="•"/>
            </a:pPr>
            <a:r>
              <a:rPr lang="en-IN" dirty="0"/>
              <a:t>However, it should be clear intuitively that all adaptive programs must adapt to some detectable change in their environment. </a:t>
            </a:r>
          </a:p>
          <a:p>
            <a:pPr marL="342900" indent="-342900" algn="l">
              <a:buFont typeface="Arial" panose="020B0604020202020204" pitchFamily="34" charset="0"/>
              <a:buChar char="•"/>
            </a:pPr>
            <a:r>
              <a:rPr lang="en-IN" dirty="0"/>
              <a:t>Either a program can implement its own mechanisms to detect the changes, or mechanisms may be provided by some other entity—a middleware layer or operating system—to make the program aware of these external changes. –</a:t>
            </a:r>
          </a:p>
          <a:p>
            <a:pPr marL="342900" indent="-342900" algn="l">
              <a:buFont typeface="Arial" panose="020B0604020202020204" pitchFamily="34" charset="0"/>
              <a:buChar char="•"/>
            </a:pPr>
            <a:r>
              <a:rPr lang="en-IN" dirty="0"/>
              <a:t>Example : TCP</a:t>
            </a:r>
          </a:p>
          <a:p>
            <a:pPr marL="342900" indent="-342900" algn="l">
              <a:buFont typeface="Arial" panose="020B0604020202020204" pitchFamily="34" charset="0"/>
              <a:buChar char="•"/>
            </a:pPr>
            <a:r>
              <a:rPr lang="en-IN" dirty="0"/>
              <a:t>In the state-based approach, changes in mobile computing are viewed as state transitions.</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453845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3B160-80AF-4B4E-AB78-B984D239A5E0}"/>
              </a:ext>
            </a:extLst>
          </p:cNvPr>
          <p:cNvSpPr>
            <a:spLocks noGrp="1"/>
          </p:cNvSpPr>
          <p:nvPr>
            <p:ph type="ctrTitle"/>
          </p:nvPr>
        </p:nvSpPr>
        <p:spPr>
          <a:xfrm>
            <a:off x="211015" y="222031"/>
            <a:ext cx="11690253" cy="678301"/>
          </a:xfrm>
        </p:spPr>
        <p:txBody>
          <a:bodyPr>
            <a:normAutofit fontScale="90000"/>
          </a:bodyPr>
          <a:lstStyle/>
          <a:p>
            <a:r>
              <a:rPr lang="en-US" dirty="0"/>
              <a:t>Adaptation</a:t>
            </a:r>
          </a:p>
        </p:txBody>
      </p:sp>
      <p:sp>
        <p:nvSpPr>
          <p:cNvPr id="3" name="Subtitle 2">
            <a:extLst>
              <a:ext uri="{FF2B5EF4-FFF2-40B4-BE49-F238E27FC236}">
                <a16:creationId xmlns:a16="http://schemas.microsoft.com/office/drawing/2014/main" id="{8921826B-032B-4369-9877-A453672344F2}"/>
              </a:ext>
            </a:extLst>
          </p:cNvPr>
          <p:cNvSpPr>
            <a:spLocks noGrp="1"/>
          </p:cNvSpPr>
          <p:nvPr>
            <p:ph type="subTitle" idx="1"/>
          </p:nvPr>
        </p:nvSpPr>
        <p:spPr>
          <a:xfrm>
            <a:off x="211015" y="1026941"/>
            <a:ext cx="11690253" cy="5613009"/>
          </a:xfrm>
        </p:spPr>
        <p:txBody>
          <a:bodyPr>
            <a:normAutofit fontScale="92500" lnSpcReduction="10000"/>
          </a:bodyPr>
          <a:lstStyle/>
          <a:p>
            <a:pPr marL="342900" indent="-342900" algn="l">
              <a:buFont typeface="Arial" panose="020B0604020202020204" pitchFamily="34" charset="0"/>
              <a:buChar char="•"/>
            </a:pPr>
            <a:r>
              <a:rPr lang="en-IN" dirty="0"/>
              <a:t>Consider the functionality adaptation in the Coda (Continued data availability) distributed file system developed at Carnegie Mellon University. </a:t>
            </a:r>
          </a:p>
          <a:p>
            <a:pPr marL="342900" indent="-342900" algn="l">
              <a:buFont typeface="Arial" panose="020B0604020202020204" pitchFamily="34" charset="0"/>
              <a:buChar char="•"/>
            </a:pPr>
            <a:r>
              <a:rPr lang="en-IN" dirty="0"/>
              <a:t>Venus adapts its functionality based on the state of the connectivity between the client and the server. Venus uses the following four states:</a:t>
            </a:r>
          </a:p>
          <a:p>
            <a:pPr marL="342900" indent="-342900" algn="l">
              <a:buFont typeface="Arial" panose="020B0604020202020204" pitchFamily="34" charset="0"/>
              <a:buChar char="•"/>
            </a:pPr>
            <a:r>
              <a:rPr lang="en-IN" b="1" dirty="0"/>
              <a:t>Hoarding: </a:t>
            </a:r>
            <a:r>
              <a:rPr lang="en-IN" dirty="0"/>
              <a:t>Venus is in the hoarding state when it has strong connectivity with the server. In this state, the client aggressively prefetches files from the server to store locally. Files to be prefetched are decided on the basis of user preference and access pattern.</a:t>
            </a:r>
          </a:p>
          <a:p>
            <a:pPr marL="342900" indent="-342900" algn="l">
              <a:buFont typeface="Arial" panose="020B0604020202020204" pitchFamily="34" charset="0"/>
              <a:buChar char="•"/>
            </a:pPr>
            <a:r>
              <a:rPr lang="en-IN" b="1" dirty="0"/>
              <a:t>Emulating: </a:t>
            </a:r>
            <a:r>
              <a:rPr lang="en-IN" dirty="0"/>
              <a:t>Venus is in the emulating state when it is disconnected from the server. In this state, the client emulates the server by optimistically allowing both read and write access to local files. To later update the primary copy of the files on the server and to detect any conflicting updates, the client maintains a log of all file operations.</a:t>
            </a:r>
          </a:p>
          <a:p>
            <a:pPr marL="342900" indent="-342900" algn="l">
              <a:buFont typeface="Arial" panose="020B0604020202020204" pitchFamily="34" charset="0"/>
              <a:buChar char="•"/>
            </a:pPr>
            <a:r>
              <a:rPr lang="en-IN" b="1" dirty="0"/>
              <a:t>Write-disconnected: </a:t>
            </a:r>
            <a:r>
              <a:rPr lang="en-IN" dirty="0"/>
              <a:t>Venus is in the write-disconnected state when the client has weak connectivity to the server. In this state, a Coda client decides whether to fetch files from the server or to allow local access.</a:t>
            </a:r>
          </a:p>
          <a:p>
            <a:pPr marL="342900" indent="-342900" algn="l">
              <a:buFont typeface="Arial" panose="020B0604020202020204" pitchFamily="34" charset="0"/>
              <a:buChar char="•"/>
            </a:pPr>
            <a:r>
              <a:rPr lang="en-IN" b="1" dirty="0"/>
              <a:t>Reintegration. </a:t>
            </a:r>
            <a:r>
              <a:rPr lang="en-IN" dirty="0"/>
              <a:t>Venus enters this state when the connectivity improves to strong connectivity. In this state, Venus resynchronizes its cache with the accessible servers. The log of operations is used for this purpose. If any conflict is detected, then user assistance may be required. On completion of resynchronization, Venus enters the hoarding state.</a:t>
            </a:r>
            <a:endParaRPr lang="en-US" dirty="0"/>
          </a:p>
        </p:txBody>
      </p:sp>
    </p:spTree>
    <p:extLst>
      <p:ext uri="{BB962C8B-B14F-4D97-AF65-F5344CB8AC3E}">
        <p14:creationId xmlns:p14="http://schemas.microsoft.com/office/powerpoint/2010/main" val="3356397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3B160-80AF-4B4E-AB78-B984D239A5E0}"/>
              </a:ext>
            </a:extLst>
          </p:cNvPr>
          <p:cNvSpPr>
            <a:spLocks noGrp="1"/>
          </p:cNvSpPr>
          <p:nvPr>
            <p:ph type="ctrTitle"/>
          </p:nvPr>
        </p:nvSpPr>
        <p:spPr>
          <a:xfrm>
            <a:off x="211015" y="222031"/>
            <a:ext cx="11690253" cy="678301"/>
          </a:xfrm>
        </p:spPr>
        <p:txBody>
          <a:bodyPr>
            <a:normAutofit fontScale="90000"/>
          </a:bodyPr>
          <a:lstStyle/>
          <a:p>
            <a:r>
              <a:rPr lang="en-US" dirty="0"/>
              <a:t>Adaptation</a:t>
            </a:r>
          </a:p>
        </p:txBody>
      </p:sp>
      <p:pic>
        <p:nvPicPr>
          <p:cNvPr id="4" name="Picture 3">
            <a:extLst>
              <a:ext uri="{FF2B5EF4-FFF2-40B4-BE49-F238E27FC236}">
                <a16:creationId xmlns:a16="http://schemas.microsoft.com/office/drawing/2014/main" id="{C2D5A90D-EB87-4FE7-B6F0-BDC7D5A06093}"/>
              </a:ext>
            </a:extLst>
          </p:cNvPr>
          <p:cNvPicPr>
            <a:picLocks noChangeAspect="1"/>
          </p:cNvPicPr>
          <p:nvPr/>
        </p:nvPicPr>
        <p:blipFill>
          <a:blip r:embed="rId2" cstate="print"/>
          <a:stretch>
            <a:fillRect/>
          </a:stretch>
        </p:blipFill>
        <p:spPr>
          <a:xfrm>
            <a:off x="1617785" y="1026941"/>
            <a:ext cx="9045525" cy="5613008"/>
          </a:xfrm>
          <a:prstGeom prst="rect">
            <a:avLst/>
          </a:prstGeom>
        </p:spPr>
      </p:pic>
    </p:spTree>
    <p:extLst>
      <p:ext uri="{BB962C8B-B14F-4D97-AF65-F5344CB8AC3E}">
        <p14:creationId xmlns:p14="http://schemas.microsoft.com/office/powerpoint/2010/main" val="3664386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3B160-80AF-4B4E-AB78-B984D239A5E0}"/>
              </a:ext>
            </a:extLst>
          </p:cNvPr>
          <p:cNvSpPr>
            <a:spLocks noGrp="1"/>
          </p:cNvSpPr>
          <p:nvPr>
            <p:ph type="ctrTitle"/>
          </p:nvPr>
        </p:nvSpPr>
        <p:spPr>
          <a:xfrm>
            <a:off x="211015" y="222031"/>
            <a:ext cx="11690253" cy="678301"/>
          </a:xfrm>
        </p:spPr>
        <p:txBody>
          <a:bodyPr>
            <a:normAutofit fontScale="90000"/>
          </a:bodyPr>
          <a:lstStyle/>
          <a:p>
            <a:r>
              <a:rPr lang="en-US" dirty="0"/>
              <a:t>Adaptation</a:t>
            </a:r>
          </a:p>
        </p:txBody>
      </p:sp>
      <p:sp>
        <p:nvSpPr>
          <p:cNvPr id="3" name="Subtitle 2">
            <a:extLst>
              <a:ext uri="{FF2B5EF4-FFF2-40B4-BE49-F238E27FC236}">
                <a16:creationId xmlns:a16="http://schemas.microsoft.com/office/drawing/2014/main" id="{8921826B-032B-4369-9877-A453672344F2}"/>
              </a:ext>
            </a:extLst>
          </p:cNvPr>
          <p:cNvSpPr>
            <a:spLocks noGrp="1"/>
          </p:cNvSpPr>
          <p:nvPr>
            <p:ph type="subTitle" idx="1"/>
          </p:nvPr>
        </p:nvSpPr>
        <p:spPr>
          <a:xfrm>
            <a:off x="211015" y="1026941"/>
            <a:ext cx="11690253" cy="5613009"/>
          </a:xfrm>
        </p:spPr>
        <p:txBody>
          <a:bodyPr/>
          <a:lstStyle/>
          <a:p>
            <a:pPr algn="l"/>
            <a:r>
              <a:rPr lang="en-IN" b="1" dirty="0"/>
              <a:t>Where can adaptations be performed?</a:t>
            </a:r>
          </a:p>
          <a:p>
            <a:pPr marL="342900" indent="-342900" algn="l">
              <a:buFont typeface="Arial" panose="020B0604020202020204" pitchFamily="34" charset="0"/>
              <a:buChar char="•"/>
            </a:pPr>
            <a:r>
              <a:rPr lang="en-IN" dirty="0"/>
              <a:t>In a distributed application, in particular, a CS application, the adaptation can be performed at the client, at the server, or at both the client and the server. </a:t>
            </a:r>
          </a:p>
          <a:p>
            <a:pPr marL="342900" indent="-342900" algn="l">
              <a:buFont typeface="Arial" panose="020B0604020202020204" pitchFamily="34" charset="0"/>
              <a:buChar char="•"/>
            </a:pPr>
            <a:r>
              <a:rPr lang="en-IN" dirty="0"/>
              <a:t>Several different adaptations may be performed on different components located at different points in the data and control path between the client and the server:</a:t>
            </a:r>
          </a:p>
          <a:p>
            <a:pPr marL="800100" lvl="1" indent="-342900" algn="l">
              <a:buFont typeface="Arial" panose="020B0604020202020204" pitchFamily="34" charset="0"/>
              <a:buChar char="•"/>
            </a:pPr>
            <a:r>
              <a:rPr lang="en-IN" dirty="0"/>
              <a:t>Adapting to the hardware/software capabilities of the mobile device—in the proxy and/or at the server</a:t>
            </a:r>
          </a:p>
          <a:p>
            <a:pPr marL="800100" lvl="1" indent="-342900" algn="l">
              <a:buFont typeface="Arial" panose="020B0604020202020204" pitchFamily="34" charset="0"/>
              <a:buChar char="•"/>
            </a:pPr>
            <a:r>
              <a:rPr lang="en-IN" dirty="0"/>
              <a:t>Adapting to the connectivity of the mobile device—at the server and/or the client</a:t>
            </a:r>
          </a:p>
          <a:p>
            <a:pPr marL="800100" lvl="1" indent="-342900" algn="l">
              <a:buFont typeface="Arial" panose="020B0604020202020204" pitchFamily="34" charset="0"/>
              <a:buChar char="•"/>
            </a:pPr>
            <a:r>
              <a:rPr lang="en-IN" dirty="0"/>
              <a:t>Adapting to the resource availability at the mobile device—at the client</a:t>
            </a:r>
            <a:endParaRPr lang="en-US" dirty="0"/>
          </a:p>
        </p:txBody>
      </p:sp>
    </p:spTree>
    <p:extLst>
      <p:ext uri="{BB962C8B-B14F-4D97-AF65-F5344CB8AC3E}">
        <p14:creationId xmlns:p14="http://schemas.microsoft.com/office/powerpoint/2010/main" val="3856884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3B160-80AF-4B4E-AB78-B984D239A5E0}"/>
              </a:ext>
            </a:extLst>
          </p:cNvPr>
          <p:cNvSpPr>
            <a:spLocks noGrp="1"/>
          </p:cNvSpPr>
          <p:nvPr>
            <p:ph type="ctrTitle"/>
          </p:nvPr>
        </p:nvSpPr>
        <p:spPr>
          <a:xfrm>
            <a:off x="211015" y="222031"/>
            <a:ext cx="11690253" cy="678301"/>
          </a:xfrm>
        </p:spPr>
        <p:txBody>
          <a:bodyPr>
            <a:normAutofit fontScale="90000"/>
          </a:bodyPr>
          <a:lstStyle/>
          <a:p>
            <a:r>
              <a:rPr lang="en-US" dirty="0"/>
              <a:t>Adaptation</a:t>
            </a:r>
          </a:p>
        </p:txBody>
      </p:sp>
      <p:sp>
        <p:nvSpPr>
          <p:cNvPr id="3" name="Subtitle 2">
            <a:extLst>
              <a:ext uri="{FF2B5EF4-FFF2-40B4-BE49-F238E27FC236}">
                <a16:creationId xmlns:a16="http://schemas.microsoft.com/office/drawing/2014/main" id="{8921826B-032B-4369-9877-A453672344F2}"/>
              </a:ext>
            </a:extLst>
          </p:cNvPr>
          <p:cNvSpPr>
            <a:spLocks noGrp="1"/>
          </p:cNvSpPr>
          <p:nvPr>
            <p:ph type="subTitle" idx="1"/>
          </p:nvPr>
        </p:nvSpPr>
        <p:spPr>
          <a:xfrm>
            <a:off x="211015" y="1026941"/>
            <a:ext cx="11690253" cy="5613009"/>
          </a:xfrm>
        </p:spPr>
        <p:txBody>
          <a:bodyPr/>
          <a:lstStyle/>
          <a:p>
            <a:pPr algn="l"/>
            <a:r>
              <a:rPr lang="en-IN" b="1" dirty="0">
                <a:solidFill>
                  <a:srgbClr val="FF0000"/>
                </a:solidFill>
              </a:rPr>
              <a:t>Recap:  </a:t>
            </a:r>
            <a:r>
              <a:rPr lang="en-IN" b="1" dirty="0"/>
              <a:t>Applications are in a better position to perform application specific adaptations.</a:t>
            </a:r>
          </a:p>
          <a:p>
            <a:pPr algn="l"/>
            <a:r>
              <a:rPr lang="en-IN" b="1" u="sng" dirty="0"/>
              <a:t>Support for Building Adaptive Mobile Applications</a:t>
            </a:r>
          </a:p>
          <a:p>
            <a:pPr algn="l"/>
            <a:r>
              <a:rPr lang="en-US" b="1" u="sng" dirty="0"/>
              <a:t>Odyssey </a:t>
            </a:r>
            <a:r>
              <a:rPr lang="en-US" u="sng" dirty="0"/>
              <a:t>(a middleware for application aware adaptation developed at CMU)</a:t>
            </a:r>
            <a:r>
              <a:rPr lang="en-US" b="1" u="sng" dirty="0"/>
              <a:t>:</a:t>
            </a:r>
          </a:p>
          <a:p>
            <a:pPr algn="l"/>
            <a:r>
              <a:rPr lang="en-IN" b="1" u="sng" dirty="0"/>
              <a:t> </a:t>
            </a:r>
            <a:r>
              <a:rPr lang="en-IN" dirty="0"/>
              <a:t>Odyssey aims to provide high fidelity and to support concurrent </a:t>
            </a:r>
            <a:r>
              <a:rPr lang="en-US" dirty="0"/>
              <a:t>mobile applications with agility. </a:t>
            </a:r>
          </a:p>
          <a:p>
            <a:pPr algn="l"/>
            <a:r>
              <a:rPr lang="en-US" dirty="0"/>
              <a:t>- Provides collaboration</a:t>
            </a:r>
          </a:p>
        </p:txBody>
      </p:sp>
      <p:pic>
        <p:nvPicPr>
          <p:cNvPr id="4" name="Picture 3">
            <a:extLst>
              <a:ext uri="{FF2B5EF4-FFF2-40B4-BE49-F238E27FC236}">
                <a16:creationId xmlns:a16="http://schemas.microsoft.com/office/drawing/2014/main" id="{D6CD1712-2A22-41F9-A55A-0A0AB2C5AB14}"/>
              </a:ext>
            </a:extLst>
          </p:cNvPr>
          <p:cNvPicPr>
            <a:picLocks noChangeAspect="1"/>
          </p:cNvPicPr>
          <p:nvPr/>
        </p:nvPicPr>
        <p:blipFill>
          <a:blip r:embed="rId2" cstate="print"/>
          <a:stretch>
            <a:fillRect/>
          </a:stretch>
        </p:blipFill>
        <p:spPr>
          <a:xfrm>
            <a:off x="3230879" y="2771335"/>
            <a:ext cx="8961121" cy="3854547"/>
          </a:xfrm>
          <a:prstGeom prst="rect">
            <a:avLst/>
          </a:prstGeom>
        </p:spPr>
      </p:pic>
    </p:spTree>
    <p:extLst>
      <p:ext uri="{BB962C8B-B14F-4D97-AF65-F5344CB8AC3E}">
        <p14:creationId xmlns:p14="http://schemas.microsoft.com/office/powerpoint/2010/main" val="3594357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3B160-80AF-4B4E-AB78-B984D239A5E0}"/>
              </a:ext>
            </a:extLst>
          </p:cNvPr>
          <p:cNvSpPr>
            <a:spLocks noGrp="1"/>
          </p:cNvSpPr>
          <p:nvPr>
            <p:ph type="ctrTitle"/>
          </p:nvPr>
        </p:nvSpPr>
        <p:spPr>
          <a:xfrm>
            <a:off x="211015" y="222031"/>
            <a:ext cx="11690253" cy="678301"/>
          </a:xfrm>
        </p:spPr>
        <p:txBody>
          <a:bodyPr>
            <a:normAutofit fontScale="90000"/>
          </a:bodyPr>
          <a:lstStyle/>
          <a:p>
            <a:r>
              <a:rPr lang="en-US" dirty="0"/>
              <a:t>Adaptation</a:t>
            </a:r>
          </a:p>
        </p:txBody>
      </p:sp>
      <p:sp>
        <p:nvSpPr>
          <p:cNvPr id="3" name="Subtitle 2">
            <a:extLst>
              <a:ext uri="{FF2B5EF4-FFF2-40B4-BE49-F238E27FC236}">
                <a16:creationId xmlns:a16="http://schemas.microsoft.com/office/drawing/2014/main" id="{8921826B-032B-4369-9877-A453672344F2}"/>
              </a:ext>
            </a:extLst>
          </p:cNvPr>
          <p:cNvSpPr>
            <a:spLocks noGrp="1"/>
          </p:cNvSpPr>
          <p:nvPr>
            <p:ph type="subTitle" idx="1"/>
          </p:nvPr>
        </p:nvSpPr>
        <p:spPr>
          <a:xfrm>
            <a:off x="211015" y="1026941"/>
            <a:ext cx="11690253" cy="5613009"/>
          </a:xfrm>
        </p:spPr>
        <p:txBody>
          <a:bodyPr>
            <a:normAutofit/>
          </a:bodyPr>
          <a:lstStyle/>
          <a:p>
            <a:pPr algn="l"/>
            <a:r>
              <a:rPr lang="en-US" u="sng" dirty="0"/>
              <a:t>Rover: </a:t>
            </a:r>
            <a:r>
              <a:rPr lang="en-IN" dirty="0"/>
              <a:t>Rover is an object-based software toolkit for developing both mobility aware</a:t>
            </a:r>
          </a:p>
          <a:p>
            <a:pPr algn="l"/>
            <a:r>
              <a:rPr lang="en-IN" dirty="0"/>
              <a:t>and mobility-transparent CS distributed applications.</a:t>
            </a:r>
            <a:endParaRPr lang="en-US" dirty="0"/>
          </a:p>
          <a:p>
            <a:pPr marL="342900" indent="-342900" algn="l">
              <a:buFont typeface="Arial" panose="020B0604020202020204" pitchFamily="34" charset="0"/>
              <a:buChar char="•"/>
            </a:pPr>
            <a:r>
              <a:rPr lang="en-IN" dirty="0"/>
              <a:t>It provides application developers with two programming and communication abstractions specifically designed for assisting applications in harsh network environments such as mobile computing—relocatable dynamic objects (RDOs) and queued remote procedure calls (QRPCs). </a:t>
            </a:r>
          </a:p>
          <a:p>
            <a:pPr marL="342900" indent="-342900" algn="l">
              <a:buFont typeface="Arial" panose="020B0604020202020204" pitchFamily="34" charset="0"/>
              <a:buChar char="•"/>
            </a:pPr>
            <a:r>
              <a:rPr lang="en-IN" dirty="0"/>
              <a:t>RDOs can be used to reduce interaction between two weakly connected entities, such as a client on the mobile device and a server in the wireline network. </a:t>
            </a:r>
          </a:p>
          <a:p>
            <a:pPr marL="342900" indent="-342900" algn="l">
              <a:buFont typeface="Arial" panose="020B0604020202020204" pitchFamily="34" charset="0"/>
              <a:buChar char="•"/>
            </a:pPr>
            <a:r>
              <a:rPr lang="en-IN" dirty="0"/>
              <a:t>Rover RDOs are objects with well defined interfaces and are loadable dynamically from the server to the client. </a:t>
            </a:r>
          </a:p>
          <a:p>
            <a:pPr marL="342900" indent="-342900" algn="l">
              <a:buFont typeface="Arial" panose="020B0604020202020204" pitchFamily="34" charset="0"/>
              <a:buChar char="•"/>
            </a:pPr>
            <a:r>
              <a:rPr lang="en-IN" dirty="0"/>
              <a:t>This, in essence, moves objects to the client machine, avoiding the client having to communicate with the object at the server. </a:t>
            </a:r>
          </a:p>
          <a:p>
            <a:pPr marL="342900" indent="-342900" algn="l">
              <a:buFont typeface="Arial" panose="020B0604020202020204" pitchFamily="34" charset="0"/>
              <a:buChar char="•"/>
            </a:pPr>
            <a:r>
              <a:rPr lang="en-IN" dirty="0"/>
              <a:t>QRPCs can be used to handle disconnections. Rover QRPCs are essentially nonblocking remote procedure calls (RPCs) that support split-phase operations.</a:t>
            </a:r>
            <a:endParaRPr lang="en-US" dirty="0"/>
          </a:p>
        </p:txBody>
      </p:sp>
    </p:spTree>
    <p:extLst>
      <p:ext uri="{BB962C8B-B14F-4D97-AF65-F5344CB8AC3E}">
        <p14:creationId xmlns:p14="http://schemas.microsoft.com/office/powerpoint/2010/main" val="3979480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3B160-80AF-4B4E-AB78-B984D239A5E0}"/>
              </a:ext>
            </a:extLst>
          </p:cNvPr>
          <p:cNvSpPr>
            <a:spLocks noGrp="1"/>
          </p:cNvSpPr>
          <p:nvPr>
            <p:ph type="ctrTitle"/>
          </p:nvPr>
        </p:nvSpPr>
        <p:spPr>
          <a:xfrm>
            <a:off x="211015" y="222031"/>
            <a:ext cx="11690253" cy="678301"/>
          </a:xfrm>
        </p:spPr>
        <p:txBody>
          <a:bodyPr>
            <a:normAutofit fontScale="90000"/>
          </a:bodyPr>
          <a:lstStyle/>
          <a:p>
            <a:r>
              <a:rPr lang="en-US" dirty="0"/>
              <a:t>Adaptation</a:t>
            </a:r>
          </a:p>
        </p:txBody>
      </p:sp>
      <p:sp>
        <p:nvSpPr>
          <p:cNvPr id="3" name="Subtitle 2">
            <a:extLst>
              <a:ext uri="{FF2B5EF4-FFF2-40B4-BE49-F238E27FC236}">
                <a16:creationId xmlns:a16="http://schemas.microsoft.com/office/drawing/2014/main" id="{8921826B-032B-4369-9877-A453672344F2}"/>
              </a:ext>
            </a:extLst>
          </p:cNvPr>
          <p:cNvSpPr>
            <a:spLocks noGrp="1"/>
          </p:cNvSpPr>
          <p:nvPr>
            <p:ph type="subTitle" idx="1"/>
          </p:nvPr>
        </p:nvSpPr>
        <p:spPr>
          <a:xfrm>
            <a:off x="211015" y="1026941"/>
            <a:ext cx="11690253" cy="5613009"/>
          </a:xfrm>
        </p:spPr>
        <p:txBody>
          <a:bodyPr/>
          <a:lstStyle/>
          <a:p>
            <a:pPr algn="l"/>
            <a:endParaRPr lang="en-US" dirty="0"/>
          </a:p>
        </p:txBody>
      </p:sp>
      <p:pic>
        <p:nvPicPr>
          <p:cNvPr id="4" name="Picture 3">
            <a:extLst>
              <a:ext uri="{FF2B5EF4-FFF2-40B4-BE49-F238E27FC236}">
                <a16:creationId xmlns:a16="http://schemas.microsoft.com/office/drawing/2014/main" id="{23F8B23D-AC43-4A98-9058-513535D00AA6}"/>
              </a:ext>
            </a:extLst>
          </p:cNvPr>
          <p:cNvPicPr>
            <a:picLocks noChangeAspect="1"/>
          </p:cNvPicPr>
          <p:nvPr/>
        </p:nvPicPr>
        <p:blipFill>
          <a:blip r:embed="rId2" cstate="print"/>
          <a:stretch>
            <a:fillRect/>
          </a:stretch>
        </p:blipFill>
        <p:spPr>
          <a:xfrm>
            <a:off x="633046" y="1026941"/>
            <a:ext cx="10691446" cy="5387927"/>
          </a:xfrm>
          <a:prstGeom prst="rect">
            <a:avLst/>
          </a:prstGeom>
        </p:spPr>
      </p:pic>
    </p:spTree>
    <p:extLst>
      <p:ext uri="{BB962C8B-B14F-4D97-AF65-F5344CB8AC3E}">
        <p14:creationId xmlns:p14="http://schemas.microsoft.com/office/powerpoint/2010/main" val="3373246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3B160-80AF-4B4E-AB78-B984D239A5E0}"/>
              </a:ext>
            </a:extLst>
          </p:cNvPr>
          <p:cNvSpPr>
            <a:spLocks noGrp="1"/>
          </p:cNvSpPr>
          <p:nvPr>
            <p:ph type="ctrTitle"/>
          </p:nvPr>
        </p:nvSpPr>
        <p:spPr>
          <a:xfrm>
            <a:off x="211015" y="222031"/>
            <a:ext cx="11690253" cy="678301"/>
          </a:xfrm>
        </p:spPr>
        <p:txBody>
          <a:bodyPr>
            <a:normAutofit fontScale="90000"/>
          </a:bodyPr>
          <a:lstStyle/>
          <a:p>
            <a:r>
              <a:rPr lang="en-US" dirty="0"/>
              <a:t>Adaptation</a:t>
            </a:r>
          </a:p>
        </p:txBody>
      </p:sp>
      <p:sp>
        <p:nvSpPr>
          <p:cNvPr id="3" name="Subtitle 2">
            <a:extLst>
              <a:ext uri="{FF2B5EF4-FFF2-40B4-BE49-F238E27FC236}">
                <a16:creationId xmlns:a16="http://schemas.microsoft.com/office/drawing/2014/main" id="{8921826B-032B-4369-9877-A453672344F2}"/>
              </a:ext>
            </a:extLst>
          </p:cNvPr>
          <p:cNvSpPr>
            <a:spLocks noGrp="1"/>
          </p:cNvSpPr>
          <p:nvPr>
            <p:ph type="subTitle" idx="1"/>
          </p:nvPr>
        </p:nvSpPr>
        <p:spPr>
          <a:xfrm>
            <a:off x="211015" y="1026941"/>
            <a:ext cx="11690253" cy="5613009"/>
          </a:xfrm>
        </p:spPr>
        <p:txBody>
          <a:bodyPr/>
          <a:lstStyle/>
          <a:p>
            <a:pPr marL="342900" indent="-342900" algn="l">
              <a:buFont typeface="Arial" panose="020B0604020202020204" pitchFamily="34" charset="0"/>
              <a:buChar char="•"/>
            </a:pPr>
            <a:r>
              <a:rPr lang="en-US" dirty="0"/>
              <a:t>Rover </a:t>
            </a:r>
            <a:r>
              <a:rPr lang="en-IN" dirty="0"/>
              <a:t>Make use of asymmetric links. The queued RPC requests are not associated with a particular network interface. Thus responses can be obtained over any network device. This permits, for example, an application to launch requests over expensive links and to receive responses over cheaper links. This is beneficial for situations where the request size is much smaller than the expected response size.</a:t>
            </a:r>
          </a:p>
          <a:p>
            <a:pPr marL="342900" indent="-342900" algn="l">
              <a:buFont typeface="Arial" panose="020B0604020202020204" pitchFamily="34" charset="0"/>
              <a:buChar char="•"/>
            </a:pPr>
            <a:endParaRPr lang="en-IN" dirty="0"/>
          </a:p>
          <a:p>
            <a:pPr marL="342900" indent="-342900" algn="l">
              <a:buFont typeface="Arial" panose="020B0604020202020204" pitchFamily="34" charset="0"/>
              <a:buChar char="•"/>
            </a:pPr>
            <a:r>
              <a:rPr lang="en-IN" dirty="0"/>
              <a:t>Stage messages near their destination. RPC queuing can be arranged to occur just before a “bad” link. If the link quality improves, the RPC queue will then be cleared out. \</a:t>
            </a:r>
            <a:endParaRPr lang="en-US" dirty="0"/>
          </a:p>
        </p:txBody>
      </p:sp>
    </p:spTree>
    <p:extLst>
      <p:ext uri="{BB962C8B-B14F-4D97-AF65-F5344CB8AC3E}">
        <p14:creationId xmlns:p14="http://schemas.microsoft.com/office/powerpoint/2010/main" val="3242589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3B160-80AF-4B4E-AB78-B984D239A5E0}"/>
              </a:ext>
            </a:extLst>
          </p:cNvPr>
          <p:cNvSpPr>
            <a:spLocks noGrp="1"/>
          </p:cNvSpPr>
          <p:nvPr>
            <p:ph type="ctrTitle"/>
          </p:nvPr>
        </p:nvSpPr>
        <p:spPr>
          <a:xfrm>
            <a:off x="211015" y="222031"/>
            <a:ext cx="11690253" cy="678301"/>
          </a:xfrm>
        </p:spPr>
        <p:txBody>
          <a:bodyPr>
            <a:noAutofit/>
          </a:bodyPr>
          <a:lstStyle/>
          <a:p>
            <a:endParaRPr lang="en-US" sz="3400" b="1" dirty="0"/>
          </a:p>
        </p:txBody>
      </p:sp>
      <p:sp>
        <p:nvSpPr>
          <p:cNvPr id="3" name="Subtitle 2">
            <a:extLst>
              <a:ext uri="{FF2B5EF4-FFF2-40B4-BE49-F238E27FC236}">
                <a16:creationId xmlns:a16="http://schemas.microsoft.com/office/drawing/2014/main" id="{8921826B-032B-4369-9877-A453672344F2}"/>
              </a:ext>
            </a:extLst>
          </p:cNvPr>
          <p:cNvSpPr>
            <a:spLocks noGrp="1"/>
          </p:cNvSpPr>
          <p:nvPr>
            <p:ph type="subTitle" idx="1"/>
          </p:nvPr>
        </p:nvSpPr>
        <p:spPr>
          <a:xfrm>
            <a:off x="211015" y="1026941"/>
            <a:ext cx="11690253" cy="5613009"/>
          </a:xfrm>
        </p:spPr>
        <p:txBody>
          <a:bodyPr/>
          <a:lstStyle/>
          <a:p>
            <a:pPr marL="342900" indent="-342900" algn="l">
              <a:buFont typeface="Arial" panose="020B0604020202020204" pitchFamily="34" charset="0"/>
              <a:buChar char="•"/>
            </a:pPr>
            <a:r>
              <a:rPr lang="en-US" dirty="0"/>
              <a:t>Adapting the data rate on move using </a:t>
            </a:r>
            <a:r>
              <a:rPr lang="en-US" dirty="0" err="1"/>
              <a:t>wifi</a:t>
            </a:r>
            <a:endParaRPr lang="en-US" dirty="0"/>
          </a:p>
          <a:p>
            <a:pPr marL="342900" indent="-342900" algn="l">
              <a:buFont typeface="Arial" panose="020B0604020202020204" pitchFamily="34" charset="0"/>
              <a:buChar char="•"/>
            </a:pPr>
            <a:r>
              <a:rPr lang="en-US" dirty="0"/>
              <a:t>Transparency: </a:t>
            </a:r>
            <a:r>
              <a:rPr lang="en-IN" dirty="0"/>
              <a:t>is the ability of a system to hide some characteristics of its underlying implementation from users.</a:t>
            </a:r>
          </a:p>
          <a:p>
            <a:pPr marL="800100" lvl="1" indent="-342900" algn="l">
              <a:buFont typeface="Arial" panose="020B0604020202020204" pitchFamily="34" charset="0"/>
              <a:buChar char="•"/>
            </a:pPr>
            <a:r>
              <a:rPr lang="en-IN" dirty="0"/>
              <a:t>Access transparency: is the ability of a system to hide the differences in data representation on various machines and the mode of access of a particular resource.</a:t>
            </a:r>
          </a:p>
          <a:p>
            <a:pPr marL="800100" lvl="1" indent="-342900" algn="l">
              <a:buFont typeface="Arial" panose="020B0604020202020204" pitchFamily="34" charset="0"/>
              <a:buChar char="•"/>
            </a:pPr>
            <a:endParaRPr lang="en-IN" dirty="0"/>
          </a:p>
          <a:p>
            <a:pPr marL="800100" lvl="1" indent="-342900" algn="l">
              <a:buFont typeface="Arial" panose="020B0604020202020204" pitchFamily="34" charset="0"/>
              <a:buChar char="•"/>
            </a:pPr>
            <a:r>
              <a:rPr lang="en-IN" dirty="0"/>
              <a:t>Location transparency: is the ability of a system to conceal the location of a resource. </a:t>
            </a:r>
          </a:p>
          <a:p>
            <a:pPr marL="800100" lvl="1" indent="-342900" algn="l">
              <a:buFont typeface="Arial" panose="020B0604020202020204" pitchFamily="34" charset="0"/>
              <a:buChar char="•"/>
            </a:pPr>
            <a:endParaRPr lang="en-IN" dirty="0"/>
          </a:p>
          <a:p>
            <a:pPr marL="800100" lvl="1" indent="-342900" algn="just">
              <a:buFont typeface="Arial" panose="020B0604020202020204" pitchFamily="34" charset="0"/>
              <a:buChar char="•"/>
            </a:pPr>
            <a:r>
              <a:rPr lang="en-IN" dirty="0"/>
              <a:t>Related to location transparency are </a:t>
            </a:r>
            <a:r>
              <a:rPr lang="en-IN" b="1" dirty="0"/>
              <a:t>name transparency: </a:t>
            </a:r>
            <a:r>
              <a:rPr lang="en-IN" dirty="0"/>
              <a:t>(which ensures that the name of a resource does not reveal any hints as to the physical location of the resource) and </a:t>
            </a:r>
            <a:r>
              <a:rPr lang="en-IN" b="1" dirty="0"/>
              <a:t>user mobility </a:t>
            </a:r>
            <a:r>
              <a:rPr lang="en-IN" dirty="0"/>
              <a:t>(which ensures that no matter which machine a user is logged onto, one should be able to access resources with the same name).</a:t>
            </a:r>
          </a:p>
          <a:p>
            <a:pPr marL="800100" lvl="1" indent="-342900" algn="l">
              <a:buFont typeface="Arial" panose="020B0604020202020204" pitchFamily="34" charset="0"/>
              <a:buChar char="•"/>
            </a:pPr>
            <a:endParaRPr lang="en-IN" dirty="0"/>
          </a:p>
          <a:p>
            <a:pPr marL="800100" lvl="1" indent="-342900" algn="l">
              <a:buFont typeface="Arial" panose="020B0604020202020204" pitchFamily="34" charset="0"/>
              <a:buChar char="•"/>
            </a:pPr>
            <a:r>
              <a:rPr lang="en-IN" dirty="0"/>
              <a:t>Failure transparency: is the ability of the system to hide failure and recovery of a system component.</a:t>
            </a:r>
            <a:endParaRPr lang="en-US" dirty="0"/>
          </a:p>
        </p:txBody>
      </p:sp>
    </p:spTree>
    <p:extLst>
      <p:ext uri="{BB962C8B-B14F-4D97-AF65-F5344CB8AC3E}">
        <p14:creationId xmlns:p14="http://schemas.microsoft.com/office/powerpoint/2010/main" val="778222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3B160-80AF-4B4E-AB78-B984D239A5E0}"/>
              </a:ext>
            </a:extLst>
          </p:cNvPr>
          <p:cNvSpPr>
            <a:spLocks noGrp="1"/>
          </p:cNvSpPr>
          <p:nvPr>
            <p:ph type="ctrTitle"/>
          </p:nvPr>
        </p:nvSpPr>
        <p:spPr>
          <a:xfrm>
            <a:off x="211015" y="222031"/>
            <a:ext cx="11690253" cy="678301"/>
          </a:xfrm>
        </p:spPr>
        <p:txBody>
          <a:bodyPr>
            <a:normAutofit/>
          </a:bodyPr>
          <a:lstStyle/>
          <a:p>
            <a:r>
              <a:rPr lang="en-IN" sz="3400" b="1" dirty="0"/>
              <a:t>Adaptability—The Key to Mobile Computing</a:t>
            </a:r>
            <a:endParaRPr lang="en-US" sz="3400" b="1" dirty="0"/>
          </a:p>
        </p:txBody>
      </p:sp>
      <p:sp>
        <p:nvSpPr>
          <p:cNvPr id="3" name="Subtitle 2">
            <a:extLst>
              <a:ext uri="{FF2B5EF4-FFF2-40B4-BE49-F238E27FC236}">
                <a16:creationId xmlns:a16="http://schemas.microsoft.com/office/drawing/2014/main" id="{8921826B-032B-4369-9877-A453672344F2}"/>
              </a:ext>
            </a:extLst>
          </p:cNvPr>
          <p:cNvSpPr>
            <a:spLocks noGrp="1"/>
          </p:cNvSpPr>
          <p:nvPr>
            <p:ph type="subTitle" idx="1"/>
          </p:nvPr>
        </p:nvSpPr>
        <p:spPr>
          <a:xfrm>
            <a:off x="211015" y="1026941"/>
            <a:ext cx="11690253" cy="5613009"/>
          </a:xfrm>
        </p:spPr>
        <p:txBody>
          <a:bodyPr/>
          <a:lstStyle/>
          <a:p>
            <a:pPr marL="342900" indent="-342900" algn="just">
              <a:buFont typeface="Arial" panose="020B0604020202020204" pitchFamily="34" charset="0"/>
              <a:buChar char="•"/>
            </a:pPr>
            <a:r>
              <a:rPr lang="en-US" sz="3600" u="sng" dirty="0">
                <a:solidFill>
                  <a:srgbClr val="FF0000"/>
                </a:solidFill>
              </a:rPr>
              <a:t>Constraints of mobile computing environments:</a:t>
            </a:r>
          </a:p>
          <a:p>
            <a:pPr marL="800100" lvl="1" indent="-342900" algn="just">
              <a:buFont typeface="Arial" panose="020B0604020202020204" pitchFamily="34" charset="0"/>
              <a:buChar char="•"/>
            </a:pPr>
            <a:endParaRPr lang="en-IN" sz="2400" dirty="0"/>
          </a:p>
          <a:p>
            <a:pPr marL="800100" lvl="1" indent="-342900" algn="just">
              <a:buFont typeface="Arial" panose="020B0604020202020204" pitchFamily="34" charset="0"/>
              <a:buChar char="•"/>
            </a:pPr>
            <a:r>
              <a:rPr lang="en-IN" sz="2400" dirty="0"/>
              <a:t>Mobile computers can be expected to be more resource-poor than their static counterparts. </a:t>
            </a:r>
          </a:p>
          <a:p>
            <a:pPr marL="800100" lvl="1" indent="-342900" algn="just">
              <a:buFont typeface="Arial" panose="020B0604020202020204" pitchFamily="34" charset="0"/>
              <a:buChar char="•"/>
            </a:pPr>
            <a:r>
              <a:rPr lang="en-IN" sz="2400" dirty="0"/>
              <a:t>mobile computers require a source of electrical energy.</a:t>
            </a:r>
          </a:p>
          <a:p>
            <a:pPr marL="800100" lvl="1" indent="-342900" algn="just">
              <a:buFont typeface="Arial" panose="020B0604020202020204" pitchFamily="34" charset="0"/>
              <a:buChar char="•"/>
            </a:pPr>
            <a:endParaRPr lang="en-IN" dirty="0"/>
          </a:p>
          <a:p>
            <a:pPr marL="800100" lvl="1" indent="-342900" algn="just">
              <a:buFont typeface="Arial" panose="020B0604020202020204" pitchFamily="34" charset="0"/>
              <a:buChar char="•"/>
            </a:pPr>
            <a:r>
              <a:rPr lang="en-IN" sz="2400" dirty="0"/>
              <a:t>Mobile computers are less secure and reliable. </a:t>
            </a:r>
          </a:p>
          <a:p>
            <a:pPr marL="800100" lvl="1" indent="-342900" algn="just"/>
            <a:endParaRPr lang="en-IN" dirty="0"/>
          </a:p>
          <a:p>
            <a:pPr marL="800100" lvl="1" indent="-342900" algn="just">
              <a:buFont typeface="Arial" panose="020B0604020202020204" pitchFamily="34" charset="0"/>
              <a:buChar char="•"/>
            </a:pPr>
            <a:r>
              <a:rPr lang="en-IN" sz="2400" dirty="0"/>
              <a:t>Mobile connectivity can be highly variable in terms of it’s performance.</a:t>
            </a:r>
            <a:endParaRPr lang="en-US" dirty="0"/>
          </a:p>
        </p:txBody>
      </p:sp>
    </p:spTree>
    <p:extLst>
      <p:ext uri="{BB962C8B-B14F-4D97-AF65-F5344CB8AC3E}">
        <p14:creationId xmlns:p14="http://schemas.microsoft.com/office/powerpoint/2010/main" val="1119946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3B160-80AF-4B4E-AB78-B984D239A5E0}"/>
              </a:ext>
            </a:extLst>
          </p:cNvPr>
          <p:cNvSpPr>
            <a:spLocks noGrp="1"/>
          </p:cNvSpPr>
          <p:nvPr>
            <p:ph type="ctrTitle"/>
          </p:nvPr>
        </p:nvSpPr>
        <p:spPr>
          <a:xfrm>
            <a:off x="211015" y="222031"/>
            <a:ext cx="11690253" cy="678301"/>
          </a:xfrm>
        </p:spPr>
        <p:txBody>
          <a:bodyPr>
            <a:normAutofit/>
          </a:bodyPr>
          <a:lstStyle/>
          <a:p>
            <a:r>
              <a:rPr lang="en-IN" sz="3400" dirty="0"/>
              <a:t>Adaptability—The Key to Mobile Computing</a:t>
            </a:r>
            <a:endParaRPr lang="en-US" sz="3400" dirty="0"/>
          </a:p>
        </p:txBody>
      </p:sp>
      <p:sp>
        <p:nvSpPr>
          <p:cNvPr id="3" name="Subtitle 2">
            <a:extLst>
              <a:ext uri="{FF2B5EF4-FFF2-40B4-BE49-F238E27FC236}">
                <a16:creationId xmlns:a16="http://schemas.microsoft.com/office/drawing/2014/main" id="{8921826B-032B-4369-9877-A453672344F2}"/>
              </a:ext>
            </a:extLst>
          </p:cNvPr>
          <p:cNvSpPr>
            <a:spLocks noGrp="1"/>
          </p:cNvSpPr>
          <p:nvPr>
            <p:ph type="subTitle" idx="1"/>
          </p:nvPr>
        </p:nvSpPr>
        <p:spPr>
          <a:xfrm>
            <a:off x="211015" y="1026941"/>
            <a:ext cx="11690253" cy="5613009"/>
          </a:xfrm>
        </p:spPr>
        <p:txBody>
          <a:bodyPr/>
          <a:lstStyle/>
          <a:p>
            <a:pPr marL="342900" indent="-342900" algn="l">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EDDB6CC7-2CB6-4DF5-9B9A-0BEC678E6088}"/>
              </a:ext>
            </a:extLst>
          </p:cNvPr>
          <p:cNvPicPr>
            <a:picLocks noChangeAspect="1"/>
          </p:cNvPicPr>
          <p:nvPr/>
        </p:nvPicPr>
        <p:blipFill>
          <a:blip r:embed="rId2" cstate="print"/>
          <a:stretch>
            <a:fillRect/>
          </a:stretch>
        </p:blipFill>
        <p:spPr>
          <a:xfrm>
            <a:off x="211015" y="1026941"/>
            <a:ext cx="11690253" cy="4481424"/>
          </a:xfrm>
          <a:prstGeom prst="rect">
            <a:avLst/>
          </a:prstGeom>
        </p:spPr>
      </p:pic>
    </p:spTree>
    <p:extLst>
      <p:ext uri="{BB962C8B-B14F-4D97-AF65-F5344CB8AC3E}">
        <p14:creationId xmlns:p14="http://schemas.microsoft.com/office/powerpoint/2010/main" val="945691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3B160-80AF-4B4E-AB78-B984D239A5E0}"/>
              </a:ext>
            </a:extLst>
          </p:cNvPr>
          <p:cNvSpPr>
            <a:spLocks noGrp="1"/>
          </p:cNvSpPr>
          <p:nvPr>
            <p:ph type="ctrTitle"/>
          </p:nvPr>
        </p:nvSpPr>
        <p:spPr>
          <a:xfrm>
            <a:off x="211015" y="222031"/>
            <a:ext cx="11690253" cy="678301"/>
          </a:xfrm>
        </p:spPr>
        <p:txBody>
          <a:bodyPr>
            <a:normAutofit/>
          </a:bodyPr>
          <a:lstStyle/>
          <a:p>
            <a:r>
              <a:rPr lang="en-IN" sz="3400" b="1" dirty="0"/>
              <a:t>Adaptability—The Key to Mobile Computing</a:t>
            </a:r>
            <a:endParaRPr lang="en-US" sz="3400" b="1" dirty="0"/>
          </a:p>
        </p:txBody>
      </p:sp>
      <p:sp>
        <p:nvSpPr>
          <p:cNvPr id="3" name="Subtitle 2">
            <a:extLst>
              <a:ext uri="{FF2B5EF4-FFF2-40B4-BE49-F238E27FC236}">
                <a16:creationId xmlns:a16="http://schemas.microsoft.com/office/drawing/2014/main" id="{8921826B-032B-4369-9877-A453672344F2}"/>
              </a:ext>
            </a:extLst>
          </p:cNvPr>
          <p:cNvSpPr>
            <a:spLocks noGrp="1"/>
          </p:cNvSpPr>
          <p:nvPr>
            <p:ph type="subTitle" idx="1"/>
          </p:nvPr>
        </p:nvSpPr>
        <p:spPr>
          <a:xfrm>
            <a:off x="211015" y="1026941"/>
            <a:ext cx="11690253" cy="5613009"/>
          </a:xfrm>
        </p:spPr>
        <p:txBody>
          <a:bodyPr>
            <a:normAutofit/>
          </a:bodyPr>
          <a:lstStyle/>
          <a:p>
            <a:pPr marL="342900" indent="-342900" algn="l">
              <a:buFont typeface="Arial" panose="020B0604020202020204" pitchFamily="34" charset="0"/>
              <a:buChar char="•"/>
            </a:pPr>
            <a:r>
              <a:rPr lang="en-US" b="1" u="sng" dirty="0">
                <a:solidFill>
                  <a:srgbClr val="FF0000"/>
                </a:solidFill>
              </a:rPr>
              <a:t>Application-aware adaptation: </a:t>
            </a:r>
          </a:p>
          <a:p>
            <a:pPr marL="800100" lvl="1" indent="-342900" algn="just">
              <a:buFont typeface="Arial" panose="020B0604020202020204" pitchFamily="34" charset="0"/>
              <a:buChar char="•"/>
            </a:pPr>
            <a:r>
              <a:rPr lang="en-IN" sz="2200" dirty="0"/>
              <a:t>Who should be responsible for adaptation—the application, the system, or both?</a:t>
            </a:r>
          </a:p>
          <a:p>
            <a:pPr marL="800100" lvl="1" indent="-342900" algn="just">
              <a:buFont typeface="Arial" panose="020B0604020202020204" pitchFamily="34" charset="0"/>
              <a:buChar char="•"/>
            </a:pPr>
            <a:r>
              <a:rPr lang="en-IN" sz="2200" b="1" dirty="0"/>
              <a:t>application-transparent </a:t>
            </a:r>
            <a:r>
              <a:rPr lang="en-IN" sz="2200" dirty="0"/>
              <a:t>(the system is fully responsible for adaptation) </a:t>
            </a:r>
          </a:p>
          <a:p>
            <a:pPr marL="800100" lvl="1" indent="-342900" algn="just">
              <a:buFont typeface="Arial" panose="020B0604020202020204" pitchFamily="34" charset="0"/>
              <a:buChar char="•"/>
            </a:pPr>
            <a:r>
              <a:rPr lang="en-IN" sz="2200" b="1" dirty="0"/>
              <a:t>laissez-faire </a:t>
            </a:r>
            <a:r>
              <a:rPr lang="en-IN" sz="2200" dirty="0"/>
              <a:t>(the system provides no support at all) – not desirable.</a:t>
            </a:r>
          </a:p>
          <a:p>
            <a:pPr marL="800100" lvl="1" indent="-342900" algn="just">
              <a:buFont typeface="Arial" panose="020B0604020202020204" pitchFamily="34" charset="0"/>
              <a:buChar char="•"/>
            </a:pPr>
            <a:r>
              <a:rPr lang="en-IN" sz="2200" dirty="0"/>
              <a:t>Further, no support from the underlying system restricts the types of adaptations that can be performed - Multimedia applications. </a:t>
            </a:r>
          </a:p>
          <a:p>
            <a:pPr marL="800100" lvl="1" indent="-342900" algn="just">
              <a:buFont typeface="Arial" panose="020B0604020202020204" pitchFamily="34" charset="0"/>
              <a:buChar char="•"/>
            </a:pPr>
            <a:r>
              <a:rPr lang="en-IN" sz="2200" dirty="0"/>
              <a:t>In one you are videoconferencing using a mobile device, and in the other you are watching a live video stream from a remote server on your mobile device. </a:t>
            </a:r>
          </a:p>
          <a:p>
            <a:pPr marL="800100" lvl="1" indent="-342900" algn="just">
              <a:buFont typeface="Arial" panose="020B0604020202020204" pitchFamily="34" charset="0"/>
              <a:buChar char="•"/>
            </a:pPr>
            <a:r>
              <a:rPr lang="en-IN" sz="2200" dirty="0"/>
              <a:t>In one, you move from an area with sufficient bandwidth for your application to an area where the amount of bandwidth is less than that needed by your application. </a:t>
            </a:r>
          </a:p>
          <a:p>
            <a:pPr marL="800100" lvl="1" indent="-342900" algn="just">
              <a:buFont typeface="Arial" panose="020B0604020202020204" pitchFamily="34" charset="0"/>
              <a:buChar char="•"/>
            </a:pPr>
            <a:r>
              <a:rPr lang="en-IN" sz="2200" dirty="0"/>
              <a:t>In the other, your laptop’s battery power level drops considerably. Both scenarios deal with changes in availability of resources.</a:t>
            </a:r>
          </a:p>
          <a:p>
            <a:pPr marL="800100" lvl="1" indent="-342900" algn="just">
              <a:buFont typeface="Arial" panose="020B0604020202020204" pitchFamily="34" charset="0"/>
              <a:buChar char="•"/>
            </a:pPr>
            <a:r>
              <a:rPr lang="en-IN" sz="2200" dirty="0"/>
              <a:t>Application aware approach</a:t>
            </a:r>
            <a:endParaRPr lang="en-US" sz="2200" dirty="0"/>
          </a:p>
        </p:txBody>
      </p:sp>
    </p:spTree>
    <p:extLst>
      <p:ext uri="{BB962C8B-B14F-4D97-AF65-F5344CB8AC3E}">
        <p14:creationId xmlns:p14="http://schemas.microsoft.com/office/powerpoint/2010/main" val="1859917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3B160-80AF-4B4E-AB78-B984D239A5E0}"/>
              </a:ext>
            </a:extLst>
          </p:cNvPr>
          <p:cNvSpPr>
            <a:spLocks noGrp="1"/>
          </p:cNvSpPr>
          <p:nvPr>
            <p:ph type="ctrTitle"/>
          </p:nvPr>
        </p:nvSpPr>
        <p:spPr>
          <a:xfrm>
            <a:off x="211015" y="222031"/>
            <a:ext cx="11690253" cy="678301"/>
          </a:xfrm>
        </p:spPr>
        <p:txBody>
          <a:bodyPr>
            <a:normAutofit fontScale="90000"/>
          </a:bodyPr>
          <a:lstStyle/>
          <a:p>
            <a:r>
              <a:rPr lang="en-US" dirty="0"/>
              <a:t>Adaptation</a:t>
            </a:r>
          </a:p>
        </p:txBody>
      </p:sp>
      <p:pic>
        <p:nvPicPr>
          <p:cNvPr id="4" name="Picture 3">
            <a:extLst>
              <a:ext uri="{FF2B5EF4-FFF2-40B4-BE49-F238E27FC236}">
                <a16:creationId xmlns:a16="http://schemas.microsoft.com/office/drawing/2014/main" id="{6057A13C-0B69-4239-B38C-57FD8ACE4183}"/>
              </a:ext>
            </a:extLst>
          </p:cNvPr>
          <p:cNvPicPr>
            <a:picLocks noChangeAspect="1"/>
          </p:cNvPicPr>
          <p:nvPr/>
        </p:nvPicPr>
        <p:blipFill>
          <a:blip r:embed="rId2" cstate="print"/>
          <a:stretch>
            <a:fillRect/>
          </a:stretch>
        </p:blipFill>
        <p:spPr>
          <a:xfrm>
            <a:off x="436098" y="1543050"/>
            <a:ext cx="11169748" cy="4766826"/>
          </a:xfrm>
          <a:prstGeom prst="rect">
            <a:avLst/>
          </a:prstGeom>
        </p:spPr>
      </p:pic>
      <p:sp>
        <p:nvSpPr>
          <p:cNvPr id="3" name="Subtitle 2">
            <a:extLst>
              <a:ext uri="{FF2B5EF4-FFF2-40B4-BE49-F238E27FC236}">
                <a16:creationId xmlns:a16="http://schemas.microsoft.com/office/drawing/2014/main" id="{8921826B-032B-4369-9877-A453672344F2}"/>
              </a:ext>
            </a:extLst>
          </p:cNvPr>
          <p:cNvSpPr>
            <a:spLocks noGrp="1"/>
          </p:cNvSpPr>
          <p:nvPr>
            <p:ph type="subTitle" idx="1"/>
          </p:nvPr>
        </p:nvSpPr>
        <p:spPr>
          <a:xfrm>
            <a:off x="211015" y="1026941"/>
            <a:ext cx="11690253" cy="5613009"/>
          </a:xfrm>
        </p:spPr>
        <p:txBody>
          <a:bodyPr/>
          <a:lstStyle/>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3764083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3B160-80AF-4B4E-AB78-B984D239A5E0}"/>
              </a:ext>
            </a:extLst>
          </p:cNvPr>
          <p:cNvSpPr>
            <a:spLocks noGrp="1"/>
          </p:cNvSpPr>
          <p:nvPr>
            <p:ph type="ctrTitle"/>
          </p:nvPr>
        </p:nvSpPr>
        <p:spPr>
          <a:xfrm>
            <a:off x="211015" y="222031"/>
            <a:ext cx="11690253" cy="678301"/>
          </a:xfrm>
        </p:spPr>
        <p:txBody>
          <a:bodyPr>
            <a:normAutofit fontScale="90000"/>
          </a:bodyPr>
          <a:lstStyle/>
          <a:p>
            <a:r>
              <a:rPr lang="en-US" dirty="0"/>
              <a:t>Adaptation</a:t>
            </a:r>
          </a:p>
        </p:txBody>
      </p:sp>
      <p:sp>
        <p:nvSpPr>
          <p:cNvPr id="3" name="Subtitle 2">
            <a:extLst>
              <a:ext uri="{FF2B5EF4-FFF2-40B4-BE49-F238E27FC236}">
                <a16:creationId xmlns:a16="http://schemas.microsoft.com/office/drawing/2014/main" id="{8921826B-032B-4369-9877-A453672344F2}"/>
              </a:ext>
            </a:extLst>
          </p:cNvPr>
          <p:cNvSpPr>
            <a:spLocks noGrp="1"/>
          </p:cNvSpPr>
          <p:nvPr>
            <p:ph type="subTitle" idx="1"/>
          </p:nvPr>
        </p:nvSpPr>
        <p:spPr>
          <a:xfrm>
            <a:off x="211015" y="745589"/>
            <a:ext cx="11690253" cy="5894362"/>
          </a:xfrm>
        </p:spPr>
        <p:txBody>
          <a:bodyPr>
            <a:normAutofit lnSpcReduction="10000"/>
          </a:bodyPr>
          <a:lstStyle/>
          <a:p>
            <a:pPr algn="l"/>
            <a:r>
              <a:rPr lang="en-US" b="1" u="sng" dirty="0">
                <a:solidFill>
                  <a:srgbClr val="FF0000"/>
                </a:solidFill>
              </a:rPr>
              <a:t>1.3 Mechanism for </a:t>
            </a:r>
            <a:r>
              <a:rPr lang="en-US" b="1" u="sng" dirty="0" err="1">
                <a:solidFill>
                  <a:srgbClr val="FF0000"/>
                </a:solidFill>
              </a:rPr>
              <a:t>Adaptaion</a:t>
            </a:r>
            <a:r>
              <a:rPr lang="en-US" b="1" u="sng" dirty="0">
                <a:solidFill>
                  <a:srgbClr val="FF0000"/>
                </a:solidFill>
              </a:rPr>
              <a:t> – What can be adapted ? ,How can be adapted ?</a:t>
            </a:r>
          </a:p>
          <a:p>
            <a:pPr algn="l"/>
            <a:r>
              <a:rPr lang="en-US" b="1" dirty="0"/>
              <a:t>Adapting functionality:</a:t>
            </a:r>
          </a:p>
          <a:p>
            <a:pPr marL="342900" indent="-342900" algn="l">
              <a:buFont typeface="Arial" panose="020B0604020202020204" pitchFamily="34" charset="0"/>
              <a:buChar char="•"/>
            </a:pPr>
            <a:r>
              <a:rPr lang="en-IN" dirty="0">
                <a:latin typeface="+mj-lt"/>
              </a:rPr>
              <a:t>The first approach is  </a:t>
            </a:r>
            <a:r>
              <a:rPr lang="en-IN" b="1" dirty="0">
                <a:latin typeface="+mj-lt"/>
              </a:rPr>
              <a:t>EXTENDED CS </a:t>
            </a:r>
            <a:r>
              <a:rPr lang="en-IN" dirty="0">
                <a:latin typeface="+mj-lt"/>
              </a:rPr>
              <a:t>model instead of </a:t>
            </a:r>
            <a:r>
              <a:rPr lang="en-IN" b="1" dirty="0">
                <a:latin typeface="+mj-lt"/>
              </a:rPr>
              <a:t>standard CS </a:t>
            </a:r>
            <a:r>
              <a:rPr lang="en-IN" dirty="0">
                <a:latin typeface="+mj-lt"/>
              </a:rPr>
              <a:t>model.</a:t>
            </a:r>
          </a:p>
          <a:p>
            <a:pPr marL="342900" indent="-342900" algn="l">
              <a:buFont typeface="Arial" panose="020B0604020202020204" pitchFamily="34" charset="0"/>
              <a:buChar char="•"/>
            </a:pPr>
            <a:r>
              <a:rPr lang="en-IN" dirty="0">
                <a:latin typeface="+mj-lt"/>
              </a:rPr>
              <a:t>In client-Server model a client, or the underlying system—middleware—may select dynamically the server from which to request the service. </a:t>
            </a:r>
          </a:p>
          <a:p>
            <a:pPr marL="342900" indent="-342900" algn="l">
              <a:buFont typeface="Arial" panose="020B0604020202020204" pitchFamily="34" charset="0"/>
              <a:buChar char="•"/>
            </a:pPr>
            <a:r>
              <a:rPr lang="en-IN" dirty="0">
                <a:latin typeface="+mj-lt"/>
              </a:rPr>
              <a:t>A server may or may not maintain information, or state, about the clients to which it is providing service. </a:t>
            </a:r>
          </a:p>
          <a:p>
            <a:pPr marL="342900" indent="-342900" algn="l">
              <a:buFont typeface="Arial" panose="020B0604020202020204" pitchFamily="34" charset="0"/>
              <a:buChar char="•"/>
            </a:pPr>
            <a:r>
              <a:rPr lang="en-IN" dirty="0">
                <a:latin typeface="+mj-lt"/>
              </a:rPr>
              <a:t>The state information may be maintained as soft or hard. </a:t>
            </a:r>
          </a:p>
          <a:p>
            <a:pPr marL="342900" indent="-342900" algn="l">
              <a:buFont typeface="Arial" panose="020B0604020202020204" pitchFamily="34" charset="0"/>
              <a:buChar char="•"/>
            </a:pPr>
            <a:r>
              <a:rPr lang="en-IN" dirty="0">
                <a:latin typeface="+mj-lt"/>
              </a:rPr>
              <a:t>Soft state information, once installed, has to be updated periodically to avoid automatic deletion by the state maintainer (in our case, a server), whereas hard state information, once installed, requires explicit deletion. </a:t>
            </a:r>
          </a:p>
          <a:p>
            <a:pPr marL="342900" indent="-342900" algn="l">
              <a:buFont typeface="Arial" panose="020B0604020202020204" pitchFamily="34" charset="0"/>
              <a:buChar char="•"/>
            </a:pPr>
            <a:r>
              <a:rPr lang="en-IN" dirty="0">
                <a:latin typeface="+mj-lt"/>
              </a:rPr>
              <a:t>Soft state is useful in systems with very dynamic configurations, such as mobile systems.</a:t>
            </a:r>
          </a:p>
          <a:p>
            <a:pPr marL="342900" indent="-342900" algn="l">
              <a:buFont typeface="Arial" panose="020B0604020202020204" pitchFamily="34" charset="0"/>
              <a:buChar char="•"/>
            </a:pPr>
            <a:r>
              <a:rPr lang="en-IN" dirty="0">
                <a:latin typeface="+mj-lt"/>
              </a:rPr>
              <a:t>Soft state is used in various protocols, such as the Resource Reservation Protocol (RSVP) and the Internet Group Management Protocol (IGMP) to adapt gracefully to dynamic changes in the system state.</a:t>
            </a:r>
          </a:p>
          <a:p>
            <a:pPr algn="l"/>
            <a:endParaRPr lang="en-US" dirty="0"/>
          </a:p>
        </p:txBody>
      </p:sp>
    </p:spTree>
    <p:extLst>
      <p:ext uri="{BB962C8B-B14F-4D97-AF65-F5344CB8AC3E}">
        <p14:creationId xmlns:p14="http://schemas.microsoft.com/office/powerpoint/2010/main" val="3219317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3B160-80AF-4B4E-AB78-B984D239A5E0}"/>
              </a:ext>
            </a:extLst>
          </p:cNvPr>
          <p:cNvSpPr>
            <a:spLocks noGrp="1"/>
          </p:cNvSpPr>
          <p:nvPr>
            <p:ph type="ctrTitle"/>
          </p:nvPr>
        </p:nvSpPr>
        <p:spPr>
          <a:xfrm>
            <a:off x="211015" y="222031"/>
            <a:ext cx="11690253" cy="678301"/>
          </a:xfrm>
        </p:spPr>
        <p:txBody>
          <a:bodyPr>
            <a:normAutofit fontScale="90000"/>
          </a:bodyPr>
          <a:lstStyle/>
          <a:p>
            <a:r>
              <a:rPr lang="en-US" dirty="0"/>
              <a:t>Adaptation</a:t>
            </a:r>
          </a:p>
        </p:txBody>
      </p:sp>
      <p:sp>
        <p:nvSpPr>
          <p:cNvPr id="3" name="Subtitle 2">
            <a:extLst>
              <a:ext uri="{FF2B5EF4-FFF2-40B4-BE49-F238E27FC236}">
                <a16:creationId xmlns:a16="http://schemas.microsoft.com/office/drawing/2014/main" id="{8921826B-032B-4369-9877-A453672344F2}"/>
              </a:ext>
            </a:extLst>
          </p:cNvPr>
          <p:cNvSpPr>
            <a:spLocks noGrp="1"/>
          </p:cNvSpPr>
          <p:nvPr>
            <p:ph type="subTitle" idx="1"/>
          </p:nvPr>
        </p:nvSpPr>
        <p:spPr>
          <a:xfrm>
            <a:off x="211015" y="1026941"/>
            <a:ext cx="11690253" cy="5613009"/>
          </a:xfrm>
        </p:spPr>
        <p:txBody>
          <a:bodyPr/>
          <a:lstStyle/>
          <a:p>
            <a:pPr marL="342900" indent="-342900" algn="l">
              <a:buFont typeface="Arial" panose="020B0604020202020204" pitchFamily="34" charset="0"/>
              <a:buChar char="•"/>
            </a:pPr>
            <a:r>
              <a:rPr lang="en-IN" dirty="0"/>
              <a:t>CS model has the following characteristics:</a:t>
            </a:r>
          </a:p>
          <a:p>
            <a:pPr marL="800100" lvl="1" indent="-342900" algn="just">
              <a:buFont typeface="Arial" panose="020B0604020202020204" pitchFamily="34" charset="0"/>
              <a:buChar char="•"/>
            </a:pPr>
            <a:r>
              <a:rPr lang="en-IN" sz="2800" dirty="0">
                <a:latin typeface="+mj-lt"/>
              </a:rPr>
              <a:t>A few trusted servers act as the permanent safe haven of the data.</a:t>
            </a:r>
          </a:p>
          <a:p>
            <a:pPr marL="800100" lvl="1" indent="-342900" algn="just">
              <a:buFont typeface="Arial" panose="020B0604020202020204" pitchFamily="34" charset="0"/>
              <a:buChar char="•"/>
            </a:pPr>
            <a:r>
              <a:rPr lang="en-IN" sz="2800" dirty="0">
                <a:latin typeface="+mj-lt"/>
              </a:rPr>
              <a:t>A large number of un-trusted clients can efficiently and securely access the data.</a:t>
            </a:r>
          </a:p>
          <a:p>
            <a:pPr marL="800100" lvl="1" indent="-342900" algn="just">
              <a:buFont typeface="Arial" panose="020B0604020202020204" pitchFamily="34" charset="0"/>
              <a:buChar char="•"/>
            </a:pPr>
            <a:r>
              <a:rPr lang="en-IN" sz="2800" dirty="0">
                <a:latin typeface="+mj-lt"/>
              </a:rPr>
              <a:t>Good performance is achieved by using techniques such as caching and prefetching.</a:t>
            </a:r>
          </a:p>
          <a:p>
            <a:pPr marL="800100" lvl="1" indent="-342900" algn="just">
              <a:buFont typeface="Arial" panose="020B0604020202020204" pitchFamily="34" charset="0"/>
              <a:buChar char="•"/>
            </a:pPr>
            <a:r>
              <a:rPr lang="en-IN" sz="2800" dirty="0">
                <a:latin typeface="+mj-lt"/>
              </a:rPr>
              <a:t>Security of data is ensured by employing end-to-end authentication and encrypted transmission</a:t>
            </a:r>
            <a:r>
              <a:rPr lang="en-IN" dirty="0"/>
              <a:t>.</a:t>
            </a:r>
            <a:endParaRPr lang="en-US" dirty="0"/>
          </a:p>
        </p:txBody>
      </p:sp>
    </p:spTree>
    <p:extLst>
      <p:ext uri="{BB962C8B-B14F-4D97-AF65-F5344CB8AC3E}">
        <p14:creationId xmlns:p14="http://schemas.microsoft.com/office/powerpoint/2010/main" val="3750412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3B160-80AF-4B4E-AB78-B984D239A5E0}"/>
              </a:ext>
            </a:extLst>
          </p:cNvPr>
          <p:cNvSpPr>
            <a:spLocks noGrp="1"/>
          </p:cNvSpPr>
          <p:nvPr>
            <p:ph type="ctrTitle"/>
          </p:nvPr>
        </p:nvSpPr>
        <p:spPr>
          <a:xfrm>
            <a:off x="211015" y="222031"/>
            <a:ext cx="11690253" cy="678301"/>
          </a:xfrm>
        </p:spPr>
        <p:txBody>
          <a:bodyPr>
            <a:normAutofit fontScale="90000"/>
          </a:bodyPr>
          <a:lstStyle/>
          <a:p>
            <a:r>
              <a:rPr lang="en-US" dirty="0"/>
              <a:t>Adaptation</a:t>
            </a:r>
          </a:p>
        </p:txBody>
      </p:sp>
      <p:sp>
        <p:nvSpPr>
          <p:cNvPr id="3" name="Subtitle 2">
            <a:extLst>
              <a:ext uri="{FF2B5EF4-FFF2-40B4-BE49-F238E27FC236}">
                <a16:creationId xmlns:a16="http://schemas.microsoft.com/office/drawing/2014/main" id="{8921826B-032B-4369-9877-A453672344F2}"/>
              </a:ext>
            </a:extLst>
          </p:cNvPr>
          <p:cNvSpPr>
            <a:spLocks noGrp="1"/>
          </p:cNvSpPr>
          <p:nvPr>
            <p:ph type="subTitle" idx="1"/>
          </p:nvPr>
        </p:nvSpPr>
        <p:spPr>
          <a:xfrm>
            <a:off x="211015" y="1026941"/>
            <a:ext cx="11690253" cy="5613009"/>
          </a:xfrm>
        </p:spPr>
        <p:txBody>
          <a:bodyPr>
            <a:normAutofit/>
          </a:bodyPr>
          <a:lstStyle/>
          <a:p>
            <a:pPr algn="l"/>
            <a:r>
              <a:rPr lang="en-IN" b="1" u="sng" dirty="0">
                <a:solidFill>
                  <a:srgbClr val="FF0000"/>
                </a:solidFill>
              </a:rPr>
              <a:t>Impact of mobility on the CS model:</a:t>
            </a:r>
            <a:endParaRPr lang="en-IN" u="sng" dirty="0">
              <a:solidFill>
                <a:srgbClr val="FF0000"/>
              </a:solidFill>
            </a:endParaRPr>
          </a:p>
          <a:p>
            <a:pPr marL="342900" indent="-342900" algn="just">
              <a:buFont typeface="Arial" panose="020B0604020202020204" pitchFamily="34" charset="0"/>
              <a:buChar char="•"/>
            </a:pPr>
            <a:r>
              <a:rPr lang="en-IN" dirty="0">
                <a:latin typeface="+mj-lt"/>
              </a:rPr>
              <a:t>The CS model permits a resource-poor mobile client (</a:t>
            </a:r>
            <a:r>
              <a:rPr lang="en-IN" b="1" dirty="0">
                <a:latin typeface="+mj-lt"/>
              </a:rPr>
              <a:t>THIN CLIENTS</a:t>
            </a:r>
            <a:r>
              <a:rPr lang="en-IN" dirty="0">
                <a:latin typeface="+mj-lt"/>
              </a:rPr>
              <a:t>) to request a resource-rich server to perform expensive computations on its behalf. </a:t>
            </a:r>
          </a:p>
          <a:p>
            <a:pPr marL="342900" indent="-342900" algn="just">
              <a:buFont typeface="Arial" panose="020B0604020202020204" pitchFamily="34" charset="0"/>
              <a:buChar char="•"/>
            </a:pPr>
            <a:r>
              <a:rPr lang="en-IN" dirty="0">
                <a:latin typeface="+mj-lt"/>
              </a:rPr>
              <a:t>For example, the client can send a request to the server, go to sleep to conserve energy, and later wake up to obtain the result from the server. </a:t>
            </a:r>
          </a:p>
          <a:p>
            <a:pPr marL="342900" indent="-342900" algn="just">
              <a:buFont typeface="Arial" panose="020B0604020202020204" pitchFamily="34" charset="0"/>
              <a:buChar char="•"/>
            </a:pPr>
            <a:r>
              <a:rPr lang="en-IN" dirty="0">
                <a:latin typeface="+mj-lt"/>
              </a:rPr>
              <a:t>For the sake of improved performance and availability, the boundary between the clients and servers may have to be adjusted dynamically. </a:t>
            </a:r>
          </a:p>
          <a:p>
            <a:pPr marL="342900" indent="-342900" algn="just">
              <a:buFont typeface="Arial" panose="020B0604020202020204" pitchFamily="34" charset="0"/>
              <a:buChar char="•"/>
            </a:pPr>
            <a:r>
              <a:rPr lang="en-IN" dirty="0">
                <a:latin typeface="+mj-lt"/>
              </a:rPr>
              <a:t>In order to cope with the resource limitations of clients, certain operations that normally are performed at the client may have to be performed by resource rich servers. </a:t>
            </a:r>
          </a:p>
        </p:txBody>
      </p:sp>
    </p:spTree>
    <p:extLst>
      <p:ext uri="{BB962C8B-B14F-4D97-AF65-F5344CB8AC3E}">
        <p14:creationId xmlns:p14="http://schemas.microsoft.com/office/powerpoint/2010/main" val="8147838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3110</TotalTime>
  <Words>1801</Words>
  <Application>Microsoft Office PowerPoint</Application>
  <PresentationFormat>Widescreen</PresentationFormat>
  <Paragraphs>114</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Chapter 1:</vt:lpstr>
      <vt:lpstr>PowerPoint Presentation</vt:lpstr>
      <vt:lpstr>Adaptability—The Key to Mobile Computing</vt:lpstr>
      <vt:lpstr>Adaptability—The Key to Mobile Computing</vt:lpstr>
      <vt:lpstr>Adaptability—The Key to Mobile Computing</vt:lpstr>
      <vt:lpstr>Adaptation</vt:lpstr>
      <vt:lpstr>Adaptation</vt:lpstr>
      <vt:lpstr>Adaptation</vt:lpstr>
      <vt:lpstr>Adaptation</vt:lpstr>
      <vt:lpstr>Adaptation</vt:lpstr>
      <vt:lpstr>Adaptation</vt:lpstr>
      <vt:lpstr>Adaptation</vt:lpstr>
      <vt:lpstr>Adaptation</vt:lpstr>
      <vt:lpstr>Adaptation</vt:lpstr>
      <vt:lpstr>Adaptation</vt:lpstr>
      <vt:lpstr>Adaptation</vt:lpstr>
      <vt:lpstr>Adaptation</vt:lpstr>
      <vt:lpstr>Adaptation</vt:lpstr>
      <vt:lpstr>Adaptation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Adaptation</dc:title>
  <dc:creator>Atul Malhotra</dc:creator>
  <cp:lastModifiedBy>jagannadhpatro1@gmail.com</cp:lastModifiedBy>
  <cp:revision>35</cp:revision>
  <dcterms:created xsi:type="dcterms:W3CDTF">2017-08-07T05:53:39Z</dcterms:created>
  <dcterms:modified xsi:type="dcterms:W3CDTF">2017-09-19T15:29:47Z</dcterms:modified>
</cp:coreProperties>
</file>