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6" r:id="rId5"/>
    <p:sldId id="289" r:id="rId6"/>
    <p:sldId id="259" r:id="rId7"/>
    <p:sldId id="288" r:id="rId8"/>
    <p:sldId id="28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A4AD3-98A9-4C33-B709-C6C0201BEFF9}" v="1" dt="2021-07-06T06:33:49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.sharma@cemtics.com" userId="931004ba455d39c8" providerId="LiveId" clId="{F87A4AD3-98A9-4C33-B709-C6C0201BEFF9}"/>
    <pc:docChg chg="custSel addSld delSld modSld sldOrd">
      <pc:chgData name="pradeep.sharma@cemtics.com" userId="931004ba455d39c8" providerId="LiveId" clId="{F87A4AD3-98A9-4C33-B709-C6C0201BEFF9}" dt="2021-07-08T12:21:31.153" v="755" actId="2696"/>
      <pc:docMkLst>
        <pc:docMk/>
      </pc:docMkLst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3532951219" sldId="256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532951219" sldId="256"/>
            <ac:spMk id="2" creationId="{7456EDB6-AEF0-49A3-A41E-676F25375154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2915585511" sldId="257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2915585511" sldId="257"/>
            <ac:spMk id="2" creationId="{63FA9458-FB04-4821-8E42-CE6B642B7F3F}"/>
          </ac:spMkLst>
        </pc:spChg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2915585511" sldId="257"/>
            <ac:spMk id="3" creationId="{9C4E7BDC-211E-43C8-9065-8AA0FF45F678}"/>
          </ac:spMkLst>
        </pc:spChg>
      </pc:sldChg>
      <pc:sldChg chg="modSp mod">
        <pc:chgData name="pradeep.sharma@cemtics.com" userId="931004ba455d39c8" providerId="LiveId" clId="{F87A4AD3-98A9-4C33-B709-C6C0201BEFF9}" dt="2021-07-08T12:06:39.460" v="749" actId="313"/>
        <pc:sldMkLst>
          <pc:docMk/>
          <pc:sldMk cId="4047764840" sldId="258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4047764840" sldId="258"/>
            <ac:spMk id="2" creationId="{6DB7A221-8B2C-4674-B6DD-7B6CCBD79F37}"/>
          </ac:spMkLst>
        </pc:spChg>
        <pc:spChg chg="mod">
          <ac:chgData name="pradeep.sharma@cemtics.com" userId="931004ba455d39c8" providerId="LiveId" clId="{F87A4AD3-98A9-4C33-B709-C6C0201BEFF9}" dt="2021-07-08T12:06:39.460" v="749" actId="313"/>
          <ac:spMkLst>
            <pc:docMk/>
            <pc:sldMk cId="4047764840" sldId="258"/>
            <ac:spMk id="3" creationId="{BBCB7FB2-E9C3-4C7B-B114-6755176C326F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1213900473" sldId="259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1213900473" sldId="259"/>
            <ac:spMk id="2" creationId="{A6D429CD-B820-426A-B738-77C2E76966B9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3818004664" sldId="260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818004664" sldId="260"/>
            <ac:spMk id="2" creationId="{1383D332-23C4-412C-9DC8-A4DDDFC797B3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1358393244" sldId="261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1358393244" sldId="261"/>
            <ac:spMk id="2" creationId="{3DBF293B-FC4F-4299-B69A-BFE67B492787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3691071222" sldId="262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691071222" sldId="262"/>
            <ac:spMk id="2" creationId="{C5EF81FE-25D7-4ADB-AE41-D1A73DAC0850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3774688056" sldId="263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774688056" sldId="263"/>
            <ac:spMk id="2" creationId="{9BCA9174-1240-466E-BF12-B44411C0E812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1064868069" sldId="264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1064868069" sldId="264"/>
            <ac:spMk id="2" creationId="{56BB6ABD-06DC-4C56-B1F5-2E3D469D97D9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3429064402" sldId="265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429064402" sldId="265"/>
            <ac:spMk id="2" creationId="{C872E2C0-CE9E-4205-9625-D94A55494C58}"/>
          </ac:spMkLst>
        </pc:spChg>
        <pc:picChg chg="mod">
          <ac:chgData name="pradeep.sharma@cemtics.com" userId="931004ba455d39c8" providerId="LiveId" clId="{F87A4AD3-98A9-4C33-B709-C6C0201BEFF9}" dt="2021-07-06T06:33:49.915" v="242"/>
          <ac:picMkLst>
            <pc:docMk/>
            <pc:sldMk cId="3429064402" sldId="265"/>
            <ac:picMk id="5" creationId="{5F5C9C97-DEA9-483A-ABFC-F6EFB87608B3}"/>
          </ac:picMkLst>
        </pc:pic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1732564512" sldId="266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1732564512" sldId="266"/>
            <ac:spMk id="2" creationId="{F8FFC844-94F9-40FD-A6C7-D709E3A00D01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740447207" sldId="267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740447207" sldId="267"/>
            <ac:spMk id="2" creationId="{5E60F745-D573-4FDA-86F6-C9151644957A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3604174934" sldId="268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604174934" sldId="268"/>
            <ac:spMk id="2" creationId="{E4BAADFF-8886-4E0D-A910-2C1B6F2F3948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1512701640" sldId="269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1512701640" sldId="269"/>
            <ac:spMk id="2" creationId="{91753F5B-FD75-40C5-9D4E-CA5E19F268D2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1153323008" sldId="270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1153323008" sldId="270"/>
            <ac:spMk id="2" creationId="{45B0BF75-9D04-4672-AFEE-F8584C020D4E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37940060" sldId="271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7940060" sldId="271"/>
            <ac:spMk id="2" creationId="{38E79F20-FBAF-4871-8BA2-86DD12C759DD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2065139002" sldId="272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2065139002" sldId="272"/>
            <ac:spMk id="2" creationId="{8828336F-2216-4820-9540-0A62CE618EF9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1941349710" sldId="273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1941349710" sldId="273"/>
            <ac:spMk id="2" creationId="{33CB0B7A-395A-4D5B-8F2E-CA7B630E039E}"/>
          </ac:spMkLst>
        </pc:spChg>
      </pc:sldChg>
      <pc:sldChg chg="modSp mod">
        <pc:chgData name="pradeep.sharma@cemtics.com" userId="931004ba455d39c8" providerId="LiveId" clId="{F87A4AD3-98A9-4C33-B709-C6C0201BEFF9}" dt="2021-07-06T06:33:49.915" v="242"/>
        <pc:sldMkLst>
          <pc:docMk/>
          <pc:sldMk cId="617152594" sldId="274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617152594" sldId="274"/>
            <ac:spMk id="2" creationId="{070F386C-8CC8-4D0C-988A-45333118BB1B}"/>
          </ac:spMkLst>
        </pc:spChg>
        <pc:spChg chg="mod">
          <ac:chgData name="pradeep.sharma@cemtics.com" userId="931004ba455d39c8" providerId="LiveId" clId="{F87A4AD3-98A9-4C33-B709-C6C0201BEFF9}" dt="2021-07-06T06:27:39.215" v="138" actId="1076"/>
          <ac:spMkLst>
            <pc:docMk/>
            <pc:sldMk cId="617152594" sldId="274"/>
            <ac:spMk id="6" creationId="{B482FC88-AFB1-4155-87DE-611776CB460D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3001378540" sldId="275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001378540" sldId="275"/>
            <ac:spMk id="2" creationId="{D2D618EA-DB4C-4143-8298-74C787368F4D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879636375" sldId="276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879636375" sldId="276"/>
            <ac:spMk id="2" creationId="{A2BE9EE8-B9F0-44A6-8C9C-4F57BE84BC0C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3453712553" sldId="277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453712553" sldId="277"/>
            <ac:spMk id="2" creationId="{472D7E8F-7824-4A56-8C0E-CCDAF0DCB1D1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2788711350" sldId="278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2788711350" sldId="278"/>
            <ac:spMk id="2" creationId="{9F6B87F1-0807-477B-BB4D-3DDA5AA77049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494229554" sldId="279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494229554" sldId="279"/>
            <ac:spMk id="2" creationId="{55D2865F-A87E-4CAB-B25F-DA936124823D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223284971" sldId="280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223284971" sldId="280"/>
            <ac:spMk id="2" creationId="{C9925E81-9A06-4D67-B63D-8EC58AFA20BB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3445338686" sldId="281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445338686" sldId="281"/>
            <ac:spMk id="2" creationId="{F8E30908-B95D-4148-BF56-E238C629D0AF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2641304275" sldId="282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2641304275" sldId="282"/>
            <ac:spMk id="2" creationId="{B4071D73-4E07-427B-8329-3F9FBAC351E4}"/>
          </ac:spMkLst>
        </pc:spChg>
      </pc:sldChg>
      <pc:sldChg chg="modSp">
        <pc:chgData name="pradeep.sharma@cemtics.com" userId="931004ba455d39c8" providerId="LiveId" clId="{F87A4AD3-98A9-4C33-B709-C6C0201BEFF9}" dt="2021-07-06T06:33:49.915" v="242"/>
        <pc:sldMkLst>
          <pc:docMk/>
          <pc:sldMk cId="2572923511" sldId="283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2572923511" sldId="283"/>
            <ac:spMk id="2" creationId="{512CDE97-DE46-4931-9054-AA07E759FD05}"/>
          </ac:spMkLst>
        </pc:spChg>
      </pc:sldChg>
      <pc:sldChg chg="modSp mod">
        <pc:chgData name="pradeep.sharma@cemtics.com" userId="931004ba455d39c8" providerId="LiveId" clId="{F87A4AD3-98A9-4C33-B709-C6C0201BEFF9}" dt="2021-07-06T06:33:49.915" v="242"/>
        <pc:sldMkLst>
          <pc:docMk/>
          <pc:sldMk cId="1447653938" sldId="284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1447653938" sldId="284"/>
            <ac:spMk id="2" creationId="{EE0F0264-03F9-49B1-909C-F370D23DE96A}"/>
          </ac:spMkLst>
        </pc:spChg>
        <pc:spChg chg="mod">
          <ac:chgData name="pradeep.sharma@cemtics.com" userId="931004ba455d39c8" providerId="LiveId" clId="{F87A4AD3-98A9-4C33-B709-C6C0201BEFF9}" dt="2021-07-06T06:22:12.152" v="47" actId="1076"/>
          <ac:spMkLst>
            <pc:docMk/>
            <pc:sldMk cId="1447653938" sldId="284"/>
            <ac:spMk id="6" creationId="{611E6D22-29A1-4FAA-9789-33256C033321}"/>
          </ac:spMkLst>
        </pc:spChg>
      </pc:sldChg>
      <pc:sldChg chg="modSp mod">
        <pc:chgData name="pradeep.sharma@cemtics.com" userId="931004ba455d39c8" providerId="LiveId" clId="{F87A4AD3-98A9-4C33-B709-C6C0201BEFF9}" dt="2021-07-06T06:33:49.915" v="242"/>
        <pc:sldMkLst>
          <pc:docMk/>
          <pc:sldMk cId="3244476328" sldId="285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3244476328" sldId="285"/>
            <ac:spMk id="2" creationId="{45232DAD-B485-4EF6-A506-8D8BE3D32D98}"/>
          </ac:spMkLst>
        </pc:spChg>
        <pc:spChg chg="mod">
          <ac:chgData name="pradeep.sharma@cemtics.com" userId="931004ba455d39c8" providerId="LiveId" clId="{F87A4AD3-98A9-4C33-B709-C6C0201BEFF9}" dt="2021-07-06T06:22:33.788" v="51" actId="20577"/>
          <ac:spMkLst>
            <pc:docMk/>
            <pc:sldMk cId="3244476328" sldId="285"/>
            <ac:spMk id="6" creationId="{2FE8C67B-C24C-4623-9758-52A768441E05}"/>
          </ac:spMkLst>
        </pc:spChg>
      </pc:sldChg>
      <pc:sldChg chg="modSp mod ord">
        <pc:chgData name="pradeep.sharma@cemtics.com" userId="931004ba455d39c8" providerId="LiveId" clId="{F87A4AD3-98A9-4C33-B709-C6C0201BEFF9}" dt="2021-07-06T09:16:25.545" v="697" actId="20577"/>
        <pc:sldMkLst>
          <pc:docMk/>
          <pc:sldMk cId="1675242703" sldId="286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1675242703" sldId="286"/>
            <ac:spMk id="2" creationId="{5C2B7755-0B18-4672-B501-C7A458951C33}"/>
          </ac:spMkLst>
        </pc:spChg>
        <pc:spChg chg="mod">
          <ac:chgData name="pradeep.sharma@cemtics.com" userId="931004ba455d39c8" providerId="LiveId" clId="{F87A4AD3-98A9-4C33-B709-C6C0201BEFF9}" dt="2021-07-06T09:16:25.545" v="697" actId="20577"/>
          <ac:spMkLst>
            <pc:docMk/>
            <pc:sldMk cId="1675242703" sldId="286"/>
            <ac:spMk id="3" creationId="{FEC3FA12-9BA1-41F3-AF77-2BD1FE27805C}"/>
          </ac:spMkLst>
        </pc:spChg>
      </pc:sldChg>
      <pc:sldChg chg="modSp new mod ord">
        <pc:chgData name="pradeep.sharma@cemtics.com" userId="931004ba455d39c8" providerId="LiveId" clId="{F87A4AD3-98A9-4C33-B709-C6C0201BEFF9}" dt="2021-07-06T09:16:53.599" v="699" actId="20577"/>
        <pc:sldMkLst>
          <pc:docMk/>
          <pc:sldMk cId="1517531199" sldId="287"/>
        </pc:sldMkLst>
        <pc:spChg chg="mod">
          <ac:chgData name="pradeep.sharma@cemtics.com" userId="931004ba455d39c8" providerId="LiveId" clId="{F87A4AD3-98A9-4C33-B709-C6C0201BEFF9}" dt="2021-07-06T09:16:53.599" v="699" actId="20577"/>
          <ac:spMkLst>
            <pc:docMk/>
            <pc:sldMk cId="1517531199" sldId="287"/>
            <ac:spMk id="2" creationId="{4EE67954-D22B-4C5B-9527-F398763E699A}"/>
          </ac:spMkLst>
        </pc:spChg>
        <pc:spChg chg="mod">
          <ac:chgData name="pradeep.sharma@cemtics.com" userId="931004ba455d39c8" providerId="LiveId" clId="{F87A4AD3-98A9-4C33-B709-C6C0201BEFF9}" dt="2021-07-06T06:33:50.062" v="243" actId="27636"/>
          <ac:spMkLst>
            <pc:docMk/>
            <pc:sldMk cId="1517531199" sldId="287"/>
            <ac:spMk id="3" creationId="{6AE2A0A5-AEB4-47A3-A176-E2ABC5F65AC3}"/>
          </ac:spMkLst>
        </pc:spChg>
      </pc:sldChg>
      <pc:sldChg chg="modSp new mod">
        <pc:chgData name="pradeep.sharma@cemtics.com" userId="931004ba455d39c8" providerId="LiveId" clId="{F87A4AD3-98A9-4C33-B709-C6C0201BEFF9}" dt="2021-07-06T06:33:49.915" v="242"/>
        <pc:sldMkLst>
          <pc:docMk/>
          <pc:sldMk cId="2557386226" sldId="288"/>
        </pc:sldMkLst>
        <pc:spChg chg="mod">
          <ac:chgData name="pradeep.sharma@cemtics.com" userId="931004ba455d39c8" providerId="LiveId" clId="{F87A4AD3-98A9-4C33-B709-C6C0201BEFF9}" dt="2021-07-06T06:33:49.915" v="242"/>
          <ac:spMkLst>
            <pc:docMk/>
            <pc:sldMk cId="2557386226" sldId="288"/>
            <ac:spMk id="2" creationId="{A86F0B64-9A3F-4AA5-8938-F263EB3DB3C8}"/>
          </ac:spMkLst>
        </pc:spChg>
        <pc:spChg chg="mod">
          <ac:chgData name="pradeep.sharma@cemtics.com" userId="931004ba455d39c8" providerId="LiveId" clId="{F87A4AD3-98A9-4C33-B709-C6C0201BEFF9}" dt="2021-07-06T06:28:50.091" v="182" actId="13926"/>
          <ac:spMkLst>
            <pc:docMk/>
            <pc:sldMk cId="2557386226" sldId="288"/>
            <ac:spMk id="3" creationId="{6C998E75-D2B7-4603-B0F0-A7E98742365A}"/>
          </ac:spMkLst>
        </pc:spChg>
      </pc:sldChg>
      <pc:sldChg chg="modSp new mod">
        <pc:chgData name="pradeep.sharma@cemtics.com" userId="931004ba455d39c8" providerId="LiveId" clId="{F87A4AD3-98A9-4C33-B709-C6C0201BEFF9}" dt="2021-07-06T09:14:58.714" v="678" actId="20577"/>
        <pc:sldMkLst>
          <pc:docMk/>
          <pc:sldMk cId="3837473735" sldId="289"/>
        </pc:sldMkLst>
        <pc:spChg chg="mod">
          <ac:chgData name="pradeep.sharma@cemtics.com" userId="931004ba455d39c8" providerId="LiveId" clId="{F87A4AD3-98A9-4C33-B709-C6C0201BEFF9}" dt="2021-07-06T09:14:28.217" v="602" actId="20577"/>
          <ac:spMkLst>
            <pc:docMk/>
            <pc:sldMk cId="3837473735" sldId="289"/>
            <ac:spMk id="2" creationId="{8D1AB169-767A-41AB-A594-660BC7B4F449}"/>
          </ac:spMkLst>
        </pc:spChg>
        <pc:spChg chg="mod">
          <ac:chgData name="pradeep.sharma@cemtics.com" userId="931004ba455d39c8" providerId="LiveId" clId="{F87A4AD3-98A9-4C33-B709-C6C0201BEFF9}" dt="2021-07-06T09:14:58.714" v="678" actId="20577"/>
          <ac:spMkLst>
            <pc:docMk/>
            <pc:sldMk cId="3837473735" sldId="289"/>
            <ac:spMk id="3" creationId="{BCEB819B-E6DE-4F8D-97C3-EB1CC3715419}"/>
          </ac:spMkLst>
        </pc:spChg>
      </pc:sldChg>
      <pc:sldChg chg="delSp modSp new mod">
        <pc:chgData name="pradeep.sharma@cemtics.com" userId="931004ba455d39c8" providerId="LiveId" clId="{F87A4AD3-98A9-4C33-B709-C6C0201BEFF9}" dt="2021-07-06T09:17:20.804" v="747" actId="21"/>
        <pc:sldMkLst>
          <pc:docMk/>
          <pc:sldMk cId="4279668026" sldId="290"/>
        </pc:sldMkLst>
        <pc:spChg chg="del">
          <ac:chgData name="pradeep.sharma@cemtics.com" userId="931004ba455d39c8" providerId="LiveId" clId="{F87A4AD3-98A9-4C33-B709-C6C0201BEFF9}" dt="2021-07-06T09:17:20.804" v="747" actId="21"/>
          <ac:spMkLst>
            <pc:docMk/>
            <pc:sldMk cId="4279668026" sldId="290"/>
            <ac:spMk id="2" creationId="{93B7F065-5C64-4C2B-AB5E-D4C124CAD0E1}"/>
          </ac:spMkLst>
        </pc:spChg>
        <pc:spChg chg="mod">
          <ac:chgData name="pradeep.sharma@cemtics.com" userId="931004ba455d39c8" providerId="LiveId" clId="{F87A4AD3-98A9-4C33-B709-C6C0201BEFF9}" dt="2021-07-06T09:17:16.890" v="746" actId="20577"/>
          <ac:spMkLst>
            <pc:docMk/>
            <pc:sldMk cId="4279668026" sldId="290"/>
            <ac:spMk id="3" creationId="{3DC1D33F-4F93-4FBE-B5F6-998D2E597147}"/>
          </ac:spMkLst>
        </pc:spChg>
      </pc:sldChg>
      <pc:sldChg chg="modSp new del mod">
        <pc:chgData name="pradeep.sharma@cemtics.com" userId="931004ba455d39c8" providerId="LiveId" clId="{F87A4AD3-98A9-4C33-B709-C6C0201BEFF9}" dt="2021-07-08T12:21:31.153" v="755" actId="2696"/>
        <pc:sldMkLst>
          <pc:docMk/>
          <pc:sldMk cId="2785871920" sldId="291"/>
        </pc:sldMkLst>
        <pc:spChg chg="mod">
          <ac:chgData name="pradeep.sharma@cemtics.com" userId="931004ba455d39c8" providerId="LiveId" clId="{F87A4AD3-98A9-4C33-B709-C6C0201BEFF9}" dt="2021-07-08T12:19:17.553" v="754"/>
          <ac:spMkLst>
            <pc:docMk/>
            <pc:sldMk cId="2785871920" sldId="291"/>
            <ac:spMk id="3" creationId="{67A7E48D-C9F2-403F-9052-F1E69121F5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66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35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69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67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49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792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9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18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4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2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1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6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80BC-6BAD-4D48-B3A4-55FB0B46D976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02E75E-D4C5-4A59-9571-5E1908F5A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4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EDB6-AEF0-49A3-A41E-676F25375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Classify user will return order or accept </a:t>
            </a:r>
            <a:r>
              <a:rPr lang="en-US" dirty="0" err="1"/>
              <a:t>oreder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95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293B-FC4F-4299-B69A-BFE67B49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Order_date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88F84-E6D6-4F58-8D3D-FC0AD6C44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10" y="1800458"/>
            <a:ext cx="787111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CB09D-8A2E-4DDE-B379-18D6BBEB3428}"/>
              </a:ext>
            </a:extLst>
          </p:cNvPr>
          <p:cNvSpPr/>
          <p:nvPr/>
        </p:nvSpPr>
        <p:spPr>
          <a:xfrm>
            <a:off x="9722498" y="2425959"/>
            <a:ext cx="1791478" cy="194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27-06-2016 more orders done ,29-06-2016 second most order done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39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81FE-25D7-4ADB-AE41-D1A73DAC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date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F0C1B-5FC1-477C-8F51-F1F07B65E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147" y="1690688"/>
            <a:ext cx="601265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7789F-13C5-4384-9F52-CDD1B961019B}"/>
              </a:ext>
            </a:extLst>
          </p:cNvPr>
          <p:cNvSpPr/>
          <p:nvPr/>
        </p:nvSpPr>
        <p:spPr>
          <a:xfrm>
            <a:off x="9462782" y="2449585"/>
            <a:ext cx="1678071" cy="14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3-07-2016 most orders delivered,04-07-2016 most order delivered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07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9174-1240-466E-BF12-B44411C0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ID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113C6-73B0-4A40-ACAE-2B3108B52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06" y="1532010"/>
            <a:ext cx="650605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32541B-104C-404E-8E61-DACFCE650A1D}"/>
              </a:ext>
            </a:extLst>
          </p:cNvPr>
          <p:cNvSpPr/>
          <p:nvPr/>
        </p:nvSpPr>
        <p:spPr>
          <a:xfrm>
            <a:off x="9831897" y="2541864"/>
            <a:ext cx="1602297" cy="169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selling item id is 1415,1532,22 have highest sale item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68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6ABD-06DC-4C56-B1F5-2E3D469D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size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B7EAA-471C-4489-A409-F421ED3C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458"/>
            <a:ext cx="6398014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068A69-2325-4250-A526-563F2AF3A1CF}"/>
              </a:ext>
            </a:extLst>
          </p:cNvPr>
          <p:cNvSpPr/>
          <p:nvPr/>
        </p:nvSpPr>
        <p:spPr>
          <a:xfrm>
            <a:off x="8523215" y="2281806"/>
            <a:ext cx="2684477" cy="154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 large ,</a:t>
            </a:r>
            <a:r>
              <a:rPr lang="en-US" dirty="0" err="1"/>
              <a:t>xl,m</a:t>
            </a:r>
            <a:r>
              <a:rPr lang="en-US" dirty="0"/>
              <a:t> have highest value count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86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E2C0-CE9E-4205-9625-D94A5549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color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C9C97-DEA9-483A-ABFC-F6EFB8760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64" y="2160588"/>
            <a:ext cx="6029310" cy="38814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EB5643-DB45-449F-A360-EFF17400C466}"/>
              </a:ext>
            </a:extLst>
          </p:cNvPr>
          <p:cNvSpPr/>
          <p:nvPr/>
        </p:nvSpPr>
        <p:spPr>
          <a:xfrm>
            <a:off x="10343625" y="3204492"/>
            <a:ext cx="13170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most selling color are </a:t>
            </a:r>
            <a:r>
              <a:rPr lang="en-US" dirty="0" err="1"/>
              <a:t>black,blue,brown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06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C844-94F9-40FD-A6C7-D709E3A0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id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C69FE-C37B-4D25-AD33-56525E504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934" y="1536352"/>
            <a:ext cx="7029661" cy="453933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225669-93CC-4B42-B151-22158E9B6CDB}"/>
              </a:ext>
            </a:extLst>
          </p:cNvPr>
          <p:cNvSpPr/>
          <p:nvPr/>
        </p:nvSpPr>
        <p:spPr>
          <a:xfrm>
            <a:off x="9798341" y="2986481"/>
            <a:ext cx="1426129" cy="151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most selling brand id is 3,1,5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56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F745-D573-4FDA-86F6-C9151644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Item_price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A9C37-E518-4C95-A8FA-C5CBB685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1097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C124E-1B6F-4411-B8F6-9C1DF76D3300}"/>
              </a:ext>
            </a:extLst>
          </p:cNvPr>
          <p:cNvSpPr/>
          <p:nvPr/>
        </p:nvSpPr>
        <p:spPr>
          <a:xfrm>
            <a:off x="9160778" y="2659310"/>
            <a:ext cx="2088859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users buy 39.9  </a:t>
            </a:r>
            <a:r>
              <a:rPr lang="en-US" dirty="0" err="1"/>
              <a:t>rs</a:t>
            </a:r>
            <a:r>
              <a:rPr lang="en-US" dirty="0"/>
              <a:t> item,49.9,59.9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44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ADFF-8886-4E0D-A910-2C1B6F2F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User_title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3D7DF-B9C6-4948-A29A-159596FF7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13" y="1901125"/>
            <a:ext cx="708057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3D6E9B-4B01-4757-BEC2-B16629DA3325}"/>
              </a:ext>
            </a:extLst>
          </p:cNvPr>
          <p:cNvSpPr/>
          <p:nvPr/>
        </p:nvSpPr>
        <p:spPr>
          <a:xfrm>
            <a:off x="9177556" y="2097248"/>
            <a:ext cx="1988191" cy="16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We seen that approx. 95 %  females do online shopping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17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3F5B-FD75-40C5-9D4E-CA5E19F2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User_dob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F563F-13FC-4873-B775-BA65B159E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807" y="1690688"/>
            <a:ext cx="6185894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FA991D-B079-4D4B-8BA7-3CC152F45FD9}"/>
              </a:ext>
            </a:extLst>
          </p:cNvPr>
          <p:cNvSpPr/>
          <p:nvPr/>
        </p:nvSpPr>
        <p:spPr>
          <a:xfrm>
            <a:off x="8724550" y="2323750"/>
            <a:ext cx="203852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value count dates are 21-11-1900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CDAFB-9924-4C24-8E98-35528A41708A}"/>
              </a:ext>
            </a:extLst>
          </p:cNvPr>
          <p:cNvSpPr/>
          <p:nvPr/>
        </p:nvSpPr>
        <p:spPr>
          <a:xfrm>
            <a:off x="8590327" y="4538444"/>
            <a:ext cx="3322040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@note 21-11-1900 is kind of some default value which is provided in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70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BF75-9D04-4672-AFEE-F8584C02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User_state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5C871-21B6-485B-9024-76CF9072B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03" y="1792069"/>
            <a:ext cx="772484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AE2B4F-7E08-4F7B-8F85-5828B877AF04}"/>
              </a:ext>
            </a:extLst>
          </p:cNvPr>
          <p:cNvSpPr/>
          <p:nvPr/>
        </p:nvSpPr>
        <p:spPr>
          <a:xfrm>
            <a:off x="9706062" y="2424418"/>
            <a:ext cx="1786855" cy="162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users have state of 1010,1008,1002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32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9458-FB04-4821-8E42-CE6B642B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7BDC-211E-43C8-9065-8AA0FF45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 of data is 79945,14 </a:t>
            </a:r>
          </a:p>
          <a:p>
            <a:r>
              <a:rPr lang="en-US" dirty="0"/>
              <a:t>Missing values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7595B-9CBD-413B-8334-241348902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45" y="2340397"/>
            <a:ext cx="2143125" cy="2428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DCB3FC-53A7-4936-A1D4-6F803FDB597B}"/>
              </a:ext>
            </a:extLst>
          </p:cNvPr>
          <p:cNvSpPr/>
          <p:nvPr/>
        </p:nvSpPr>
        <p:spPr>
          <a:xfrm>
            <a:off x="964734" y="3523376"/>
            <a:ext cx="1870745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 attributes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1A4E4AC-01D8-43E9-B8D7-2809DA638C28}"/>
              </a:ext>
            </a:extLst>
          </p:cNvPr>
          <p:cNvSpPr/>
          <p:nvPr/>
        </p:nvSpPr>
        <p:spPr>
          <a:xfrm>
            <a:off x="2902591" y="3716323"/>
            <a:ext cx="906011" cy="8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85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9F20-FBAF-4871-8BA2-86DD12C7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User_registration_date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83BC9-767B-4A3D-865A-23AAE89CE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6902"/>
            <a:ext cx="610200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FD0A4A-BCA2-467C-B53A-6DA5EF68F4DE}"/>
              </a:ext>
            </a:extLst>
          </p:cNvPr>
          <p:cNvSpPr/>
          <p:nvPr/>
        </p:nvSpPr>
        <p:spPr>
          <a:xfrm>
            <a:off x="7466202" y="2541864"/>
            <a:ext cx="3313651" cy="213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users are having registration date is 17-02-2015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0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336F-2216-4820-9540-0A62CE6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B4F18-1E0C-4BF1-B2FA-A4F97036B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18" y="1690688"/>
            <a:ext cx="767800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0B288E-F47F-4FBA-BC32-0D4B555998CB}"/>
              </a:ext>
            </a:extLst>
          </p:cNvPr>
          <p:cNvSpPr/>
          <p:nvPr/>
        </p:nvSpPr>
        <p:spPr>
          <a:xfrm>
            <a:off x="8657439" y="2424418"/>
            <a:ext cx="2508308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 54% return have values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139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0B7A-395A-4D5B-8F2E-CA7B630E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of days taken to deliver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A7ED7-8FBC-439D-8766-475053846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10" y="1690688"/>
            <a:ext cx="818322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47990-EE7F-4F05-9B4A-44DE445CC376}"/>
              </a:ext>
            </a:extLst>
          </p:cNvPr>
          <p:cNvSpPr/>
          <p:nvPr/>
        </p:nvSpPr>
        <p:spPr>
          <a:xfrm>
            <a:off x="9664117" y="2340528"/>
            <a:ext cx="1870745" cy="200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of days taken to deliver  is 4 having high value count then 30 ,3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34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86C-8CC8-4D0C-988A-4533311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on network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E47B9-CE45-41B0-BDAA-B307D6604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88" y="1775291"/>
            <a:ext cx="691351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2FC88-AFB1-4155-87DE-611776CB460D}"/>
              </a:ext>
            </a:extLst>
          </p:cNvPr>
          <p:cNvSpPr/>
          <p:nvPr/>
        </p:nvSpPr>
        <p:spPr>
          <a:xfrm>
            <a:off x="8898128" y="2399251"/>
            <a:ext cx="2455672" cy="185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27144 users are those who are greater than 1.5 years  time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15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18EA-DB4C-4143-8298-74C78736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of users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781912-3E03-4E46-8F11-5C73ED6DD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61" y="1690688"/>
            <a:ext cx="7043832" cy="43513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7AD93A-811D-47E3-B9BB-03AAA120F714}"/>
              </a:ext>
            </a:extLst>
          </p:cNvPr>
          <p:cNvSpPr/>
          <p:nvPr/>
        </p:nvSpPr>
        <p:spPr>
          <a:xfrm>
            <a:off x="9269835" y="2667699"/>
            <a:ext cx="2083965" cy="216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seen that data provided have users 27 to 84 age period which is having 50 to 55 age have max users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37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9EE8-B9F0-44A6-8C9C-4F57BE84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Reasons for order getting return=1</a:t>
            </a:r>
            <a:br>
              <a:rPr lang="en-US" dirty="0"/>
            </a:br>
            <a:r>
              <a:rPr lang="en-US" sz="2000" dirty="0"/>
              <a:t>no of days taken to deliver 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82754-2F09-49F7-ABA2-5603F6C13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435" y="1690688"/>
            <a:ext cx="6859313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51E118-F8A6-4F88-9630-9709FAEC340C}"/>
              </a:ext>
            </a:extLst>
          </p:cNvPr>
          <p:cNvSpPr/>
          <p:nvPr/>
        </p:nvSpPr>
        <p:spPr>
          <a:xfrm>
            <a:off x="9395670" y="2575420"/>
            <a:ext cx="2055302" cy="1476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an average  </a:t>
            </a:r>
            <a:r>
              <a:rPr lang="en-US" dirty="0" err="1"/>
              <a:t>upto</a:t>
            </a:r>
            <a:r>
              <a:rPr lang="en-US" dirty="0"/>
              <a:t> 12 to 13 days taken for delivery they will get max   return 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636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7E8F-7824-4A56-8C0E-CCDAF0DC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on network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3889F-1550-43C6-A99C-841ED4991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0579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A8A6DA-4267-41AA-8730-50C367BBD383}"/>
              </a:ext>
            </a:extLst>
          </p:cNvPr>
          <p:cNvSpPr/>
          <p:nvPr/>
        </p:nvSpPr>
        <p:spPr>
          <a:xfrm>
            <a:off x="9303391" y="2080470"/>
            <a:ext cx="1954635" cy="1585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Those users which are greater than 1.5 years registered there return 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71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87F1-0807-477B-BB4D-3DDA5AA7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of user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A3F7CE-AE29-4E42-B371-F80FCD05F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537" y="1690688"/>
            <a:ext cx="6777443" cy="43513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87AE71-794C-4FF9-8203-39F82C5559F6}"/>
              </a:ext>
            </a:extLst>
          </p:cNvPr>
          <p:cNvSpPr/>
          <p:nvPr/>
        </p:nvSpPr>
        <p:spPr>
          <a:xfrm>
            <a:off x="9387281" y="2617365"/>
            <a:ext cx="156874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whose age is 51,49,53 they have return 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71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865F-A87E-4CAB-B25F-DA936124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24AA1-E528-4DE7-8AFC-F72BA422D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7177"/>
            <a:ext cx="748617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BAD842-1568-40B0-A07E-4E5B244E05CA}"/>
              </a:ext>
            </a:extLst>
          </p:cNvPr>
          <p:cNvSpPr/>
          <p:nvPr/>
        </p:nvSpPr>
        <p:spPr>
          <a:xfrm>
            <a:off x="9798341" y="1887523"/>
            <a:ext cx="1476463" cy="1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state 1010,1008,1002 they have return 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229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5E81-9A06-4D67-B63D-8EC58AFA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title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8FEC-2CC6-4397-BA04-9215085D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057" y="1800458"/>
            <a:ext cx="718718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0EC421-8E0F-4A6D-B793-9EEDE825D615}"/>
              </a:ext>
            </a:extLst>
          </p:cNvPr>
          <p:cNvSpPr/>
          <p:nvPr/>
        </p:nvSpPr>
        <p:spPr>
          <a:xfrm>
            <a:off x="9731229" y="2474752"/>
            <a:ext cx="1622571" cy="1392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 90 % female do return=1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8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A221-8B2C-4674-B6DD-7B6CCBD7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Attributes created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7FB2-E9C3-4C7B-B114-6755176C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No of days taken ,age on network ,user age , as we see the data is of year 2015,2016 so we taken an ideal date of 1-jan-2017 to find age on network and age of user </a:t>
            </a:r>
          </a:p>
          <a:p>
            <a:r>
              <a:rPr lang="en-US" dirty="0">
                <a:highlight>
                  <a:srgbClr val="FF0000"/>
                </a:highlight>
              </a:rPr>
              <a:t>No of days taken to deliver </a:t>
            </a:r>
            <a:r>
              <a:rPr lang="en-US" dirty="0">
                <a:highlight>
                  <a:srgbClr val="FFFF00"/>
                </a:highlight>
              </a:rPr>
              <a:t>– in this we order date is subtracted from delivery date so in data there few rows don’t have delivery, so we do </a:t>
            </a:r>
            <a:r>
              <a:rPr lang="en-US" dirty="0" err="1">
                <a:highlight>
                  <a:srgbClr val="FFFF00"/>
                </a:highlight>
              </a:rPr>
              <a:t>groupby</a:t>
            </a:r>
            <a:r>
              <a:rPr lang="en-US" dirty="0">
                <a:highlight>
                  <a:srgbClr val="FFFF00"/>
                </a:highlight>
              </a:rPr>
              <a:t> and taken median  for no of days  with respect to  item id </a:t>
            </a:r>
          </a:p>
          <a:p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0000"/>
                </a:highlight>
              </a:rPr>
              <a:t>Age on network </a:t>
            </a:r>
            <a:r>
              <a:rPr lang="en-US" dirty="0">
                <a:highlight>
                  <a:srgbClr val="FFFF00"/>
                </a:highlight>
              </a:rPr>
              <a:t>– we subtract user registration date from 1-jan-2017</a:t>
            </a:r>
          </a:p>
          <a:p>
            <a:r>
              <a:rPr lang="en-US" dirty="0">
                <a:highlight>
                  <a:srgbClr val="FF0000"/>
                </a:highlight>
              </a:rPr>
              <a:t>Age of user </a:t>
            </a:r>
            <a:r>
              <a:rPr lang="en-US" dirty="0">
                <a:highlight>
                  <a:srgbClr val="FFFF00"/>
                </a:highlight>
              </a:rPr>
              <a:t>– we subtract user dob-1-jan-2017</a:t>
            </a:r>
          </a:p>
          <a:p>
            <a:r>
              <a:rPr lang="en-US" dirty="0" err="1">
                <a:highlight>
                  <a:srgbClr val="FF0000"/>
                </a:highlight>
              </a:rPr>
              <a:t>days_user_taken_to_get_</a:t>
            </a:r>
            <a:r>
              <a:rPr lang="en-US" dirty="0" err="1">
                <a:highlight>
                  <a:srgbClr val="FFFF00"/>
                </a:highlight>
              </a:rPr>
              <a:t>register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-diff btw user to get register from his DOB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User birth _month-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in which user Dob come  to check seasonality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0000"/>
                </a:highlight>
              </a:rPr>
              <a:t>User_month_order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</a:rPr>
              <a:t> –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in which month user  do  order of year 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7764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0908-B95D-4148-BF56-E238C629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price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48A2E-1196-4764-8057-2AE2C6CEF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632" y="1690688"/>
            <a:ext cx="645947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FF797C-8812-473B-B129-1E241BD9E1E9}"/>
              </a:ext>
            </a:extLst>
          </p:cNvPr>
          <p:cNvSpPr/>
          <p:nvPr/>
        </p:nvSpPr>
        <p:spPr>
          <a:xfrm>
            <a:off x="9001387" y="1862356"/>
            <a:ext cx="1988191" cy="156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price range of 50 to 100 item have value return 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338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1D73-4E07-427B-8329-3F9FBAC3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id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FCC15-7316-4FA2-B82D-11DB83F62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46" y="1548789"/>
            <a:ext cx="659952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08A60B-DC62-4680-B669-C64329C858DD}"/>
              </a:ext>
            </a:extLst>
          </p:cNvPr>
          <p:cNvSpPr/>
          <p:nvPr/>
        </p:nvSpPr>
        <p:spPr>
          <a:xfrm>
            <a:off x="9051721" y="2374084"/>
            <a:ext cx="2181233" cy="168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Barnd</a:t>
            </a:r>
            <a:r>
              <a:rPr lang="en-US" dirty="0"/>
              <a:t> id of 3,1,11 have  max return =1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304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E97-DE46-4931-9054-AA07E759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color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F7EC8-8C40-4044-A015-9327BC7EB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846" y="1766902"/>
            <a:ext cx="6729823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8F23E6-C018-4FA1-943D-EA4E3D6A1B5A}"/>
              </a:ext>
            </a:extLst>
          </p:cNvPr>
          <p:cNvSpPr/>
          <p:nvPr/>
        </p:nvSpPr>
        <p:spPr>
          <a:xfrm>
            <a:off x="8640661" y="2634143"/>
            <a:ext cx="25334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Black,blue,brown</a:t>
            </a:r>
            <a:r>
              <a:rPr lang="en-US" dirty="0"/>
              <a:t> are colors of item  max having value return 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923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0264-03F9-49B1-909C-F370D23D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size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14123-3D1E-4BFD-BAD6-52E3C7954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2387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1E6D22-29A1-4FAA-9789-33256C033321}"/>
              </a:ext>
            </a:extLst>
          </p:cNvPr>
          <p:cNvSpPr/>
          <p:nvPr/>
        </p:nvSpPr>
        <p:spPr>
          <a:xfrm>
            <a:off x="9236279" y="3070371"/>
            <a:ext cx="1526796" cy="120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size  max have return =1 is </a:t>
            </a:r>
            <a:r>
              <a:rPr lang="en-US" dirty="0" err="1"/>
              <a:t>l,xl,m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65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2DAD-B485-4EF6-A506-8D8BE3D3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id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9378F-C641-404C-B240-D4FBDD2D5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63" y="1690688"/>
            <a:ext cx="687278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8C67B-C24C-4623-9758-52A768441E05}"/>
              </a:ext>
            </a:extLst>
          </p:cNvPr>
          <p:cNvSpPr/>
          <p:nvPr/>
        </p:nvSpPr>
        <p:spPr>
          <a:xfrm>
            <a:off x="9202723" y="2416029"/>
            <a:ext cx="1753299" cy="1392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Those item which have max return =1 having item id is 100,1532,1607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476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D33F-4F93-4FBE-B5F6-998D2E59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The END</a:t>
            </a:r>
          </a:p>
        </p:txBody>
      </p:sp>
    </p:spTree>
    <p:extLst>
      <p:ext uri="{BB962C8B-B14F-4D97-AF65-F5344CB8AC3E}">
        <p14:creationId xmlns:p14="http://schemas.microsoft.com/office/powerpoint/2010/main" val="427966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7755-0B18-4672-B501-C7A45895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we do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FA12-9BA1-41F3-AF77-2BD1FE27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we check shape of data ,type of attributes ,missing value </a:t>
            </a:r>
          </a:p>
          <a:p>
            <a:r>
              <a:rPr lang="en-US" dirty="0"/>
              <a:t>2) created new attributes ,missing value treatment ,outlier treatment, categorical to numerical conversion, standard scaling ,EDA</a:t>
            </a:r>
          </a:p>
          <a:p>
            <a:r>
              <a:rPr lang="en-US" dirty="0"/>
              <a:t>3) All preprocessing </a:t>
            </a:r>
          </a:p>
          <a:p>
            <a:r>
              <a:rPr lang="en-US" dirty="0"/>
              <a:t>4)Apply diff  </a:t>
            </a:r>
            <a:r>
              <a:rPr lang="en-US" dirty="0" err="1"/>
              <a:t>Ml</a:t>
            </a:r>
            <a:r>
              <a:rPr lang="en-US" dirty="0"/>
              <a:t> models ,Dl models </a:t>
            </a:r>
          </a:p>
          <a:p>
            <a:r>
              <a:rPr lang="en-US" dirty="0"/>
              <a:t>Conclusion Out of diff </a:t>
            </a:r>
            <a:r>
              <a:rPr lang="en-US" dirty="0" err="1"/>
              <a:t>ml,dl</a:t>
            </a:r>
            <a:r>
              <a:rPr lang="en-US" dirty="0"/>
              <a:t> models one ml model perform better  getting 68 % accuracy on  training and 62 % on in sample data set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24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B169-767A-41AB-A594-660BC7B4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 Can be done to improve model performance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819B-E6DE-4F8D-97C3-EB1CC371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Kpi</a:t>
            </a:r>
            <a:r>
              <a:rPr lang="en-US" dirty="0"/>
              <a:t> ,</a:t>
            </a:r>
          </a:p>
          <a:p>
            <a:r>
              <a:rPr lang="en-US" dirty="0"/>
              <a:t>Again retune model </a:t>
            </a:r>
          </a:p>
          <a:p>
            <a:r>
              <a:rPr lang="en-US" dirty="0"/>
              <a:t>Try with diff Models </a:t>
            </a:r>
          </a:p>
          <a:p>
            <a:r>
              <a:rPr lang="en-US" dirty="0"/>
              <a:t>Do more EDA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4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29CD-B820-426A-B738-77C2E769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given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A2E6B-B900-49ED-A75C-B2DB7810D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463" y="2072088"/>
            <a:ext cx="6257925" cy="3371850"/>
          </a:xfrm>
        </p:spPr>
      </p:pic>
    </p:spTree>
    <p:extLst>
      <p:ext uri="{BB962C8B-B14F-4D97-AF65-F5344CB8AC3E}">
        <p14:creationId xmlns:p14="http://schemas.microsoft.com/office/powerpoint/2010/main" val="121390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0B64-9A3F-4AA5-8938-F263EB3D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EDA Results</a:t>
            </a:r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8E75-D2B7-4603-B0F0-A7E98742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5192786"/>
          </a:xfrm>
        </p:spPr>
        <p:txBody>
          <a:bodyPr>
            <a:no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On 27-06-2016 more orders done ,29-06-2016 second most order done </a:t>
            </a:r>
            <a:endParaRPr lang="en-IN" sz="1400" dirty="0">
              <a:highlight>
                <a:srgbClr val="FFFF00"/>
              </a:highlight>
            </a:endParaRPr>
          </a:p>
          <a:p>
            <a:r>
              <a:rPr lang="en-US" sz="1400" dirty="0">
                <a:highlight>
                  <a:srgbClr val="FFFF00"/>
                </a:highlight>
              </a:rPr>
              <a:t>On 3-07-2016 most orders delivered,04-07-2016 most order delivered</a:t>
            </a:r>
            <a:endParaRPr lang="en-IN" sz="1400" dirty="0">
              <a:highlight>
                <a:srgbClr val="FFFF00"/>
              </a:highlight>
            </a:endParaRPr>
          </a:p>
          <a:p>
            <a:r>
              <a:rPr lang="en-US" sz="1400" dirty="0">
                <a:highlight>
                  <a:srgbClr val="FFFF00"/>
                </a:highlight>
              </a:rPr>
              <a:t>Most selling item id is 1415,1532,22 have highest sale item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Size large ,</a:t>
            </a:r>
            <a:r>
              <a:rPr lang="en-US" sz="1400" dirty="0" err="1">
                <a:highlight>
                  <a:srgbClr val="FFFF00"/>
                </a:highlight>
              </a:rPr>
              <a:t>xl,m</a:t>
            </a:r>
            <a:r>
              <a:rPr lang="en-US" sz="1400" dirty="0">
                <a:highlight>
                  <a:srgbClr val="FFFF00"/>
                </a:highlight>
              </a:rPr>
              <a:t> have highest value count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The most selling color are </a:t>
            </a:r>
            <a:r>
              <a:rPr lang="en-US" sz="1400" dirty="0" err="1">
                <a:highlight>
                  <a:srgbClr val="FFFF00"/>
                </a:highlight>
              </a:rPr>
              <a:t>black,blue,brown</a:t>
            </a:r>
            <a:endParaRPr lang="en-US" sz="1400" dirty="0">
              <a:highlight>
                <a:srgbClr val="FFFF00"/>
              </a:highlight>
            </a:endParaRPr>
          </a:p>
          <a:p>
            <a:r>
              <a:rPr lang="en-US" sz="1400" dirty="0">
                <a:highlight>
                  <a:srgbClr val="FFFF00"/>
                </a:highlight>
              </a:rPr>
              <a:t>The most selling brand id is 3,1,5</a:t>
            </a:r>
          </a:p>
          <a:p>
            <a:r>
              <a:rPr lang="en-US" sz="1400" dirty="0">
                <a:highlight>
                  <a:srgbClr val="FFFF00"/>
                </a:highlight>
              </a:rPr>
              <a:t>Most users buy 39.9  </a:t>
            </a:r>
            <a:r>
              <a:rPr lang="en-US" sz="1400" dirty="0" err="1">
                <a:highlight>
                  <a:srgbClr val="FFFF00"/>
                </a:highlight>
              </a:rPr>
              <a:t>rs</a:t>
            </a:r>
            <a:r>
              <a:rPr lang="en-US" sz="1400" dirty="0">
                <a:highlight>
                  <a:srgbClr val="FFFF00"/>
                </a:highlight>
              </a:rPr>
              <a:t> item,49.9,59.9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As We seen that approx. 95 %  females do online shopping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Most value count dates are 21-11-1900 @note 21-11-1900 is kind of some default value which is provided in data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Most users have state of 1010,1008,1002 which have high value count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Max users are having registration date is 17-02-2015</a:t>
            </a:r>
          </a:p>
          <a:p>
            <a:r>
              <a:rPr lang="en-US" sz="1400" dirty="0" err="1">
                <a:highlight>
                  <a:srgbClr val="FFFF00"/>
                </a:highlight>
              </a:rPr>
              <a:t>Approx</a:t>
            </a:r>
            <a:r>
              <a:rPr lang="en-US" sz="1400" dirty="0">
                <a:highlight>
                  <a:srgbClr val="FFFF00"/>
                </a:highlight>
              </a:rPr>
              <a:t> 54% return have values 0</a:t>
            </a:r>
          </a:p>
          <a:p>
            <a:r>
              <a:rPr lang="en-US" sz="1400" dirty="0">
                <a:highlight>
                  <a:srgbClr val="FFFF00"/>
                </a:highlight>
              </a:rPr>
              <a:t>No of days taken to deliver  is 4, 30 ,3 having high value count then</a:t>
            </a:r>
          </a:p>
          <a:p>
            <a:r>
              <a:rPr lang="en-US" sz="1400" dirty="0">
                <a:highlight>
                  <a:srgbClr val="FFFF00"/>
                </a:highlight>
              </a:rPr>
              <a:t>27144 users are those who are greater than 1.5 years  time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We seen that data provided have users 27 to 84 age period which is having 50 to 55 age have max users  </a:t>
            </a:r>
            <a:endParaRPr lang="en-IN" sz="1400" dirty="0">
              <a:highlight>
                <a:srgbClr val="FFFF00"/>
              </a:highlight>
            </a:endParaRP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5738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7954-D22B-4C5B-9527-F398763E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Outcome for return=1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A0A5-AEB4-47A3-A176-E2ABC5F6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On an average  </a:t>
            </a:r>
            <a:r>
              <a:rPr lang="en-US" sz="2000" dirty="0" err="1">
                <a:highlight>
                  <a:srgbClr val="FFFF00"/>
                </a:highlight>
              </a:rPr>
              <a:t>upto</a:t>
            </a:r>
            <a:r>
              <a:rPr lang="en-US" sz="2000" dirty="0">
                <a:highlight>
                  <a:srgbClr val="FFFF00"/>
                </a:highlight>
              </a:rPr>
              <a:t> 12 to 13 days taken for delivery they will get max   return =1</a:t>
            </a:r>
            <a:endParaRPr lang="en-IN" sz="2000" dirty="0">
              <a:highlight>
                <a:srgbClr val="FFFF00"/>
              </a:highlight>
            </a:endParaRPr>
          </a:p>
          <a:p>
            <a:r>
              <a:rPr lang="en-US" sz="2000" dirty="0">
                <a:highlight>
                  <a:srgbClr val="FFFF00"/>
                </a:highlight>
              </a:rPr>
              <a:t>Those users which are greater than 1.5 years registered there return =1</a:t>
            </a:r>
          </a:p>
          <a:p>
            <a:r>
              <a:rPr lang="en-US" sz="2000" dirty="0">
                <a:highlight>
                  <a:srgbClr val="FFFF00"/>
                </a:highlight>
              </a:rPr>
              <a:t>Users whose age is 51,49,53 they have return =1</a:t>
            </a:r>
          </a:p>
          <a:p>
            <a:r>
              <a:rPr lang="en-US" sz="2000" dirty="0">
                <a:highlight>
                  <a:srgbClr val="FFFF00"/>
                </a:highlight>
              </a:rPr>
              <a:t>User state 1010,1008,1002 they have return =1</a:t>
            </a:r>
          </a:p>
          <a:p>
            <a:r>
              <a:rPr lang="en-US" sz="2000" dirty="0" err="1">
                <a:highlight>
                  <a:srgbClr val="FFFF00"/>
                </a:highlight>
              </a:rPr>
              <a:t>Approx</a:t>
            </a:r>
            <a:r>
              <a:rPr lang="en-US" sz="2000" dirty="0">
                <a:highlight>
                  <a:srgbClr val="FFFF00"/>
                </a:highlight>
              </a:rPr>
              <a:t> 90 % female do return=1</a:t>
            </a:r>
          </a:p>
          <a:p>
            <a:r>
              <a:rPr lang="en-US" sz="2000" dirty="0">
                <a:highlight>
                  <a:srgbClr val="FFFF00"/>
                </a:highlight>
              </a:rPr>
              <a:t>Max price range of 50 to 100 item have value return =1</a:t>
            </a:r>
          </a:p>
          <a:p>
            <a:r>
              <a:rPr lang="en-US" sz="2000" dirty="0">
                <a:highlight>
                  <a:srgbClr val="FFFF00"/>
                </a:highlight>
              </a:rPr>
              <a:t>Brand id of 3,1,11 have  max return =1 </a:t>
            </a:r>
          </a:p>
          <a:p>
            <a:r>
              <a:rPr lang="en-US" sz="2000" dirty="0" err="1">
                <a:highlight>
                  <a:srgbClr val="FFFF00"/>
                </a:highlight>
              </a:rPr>
              <a:t>Black,blue,brown</a:t>
            </a:r>
            <a:r>
              <a:rPr lang="en-US" sz="2000" dirty="0">
                <a:highlight>
                  <a:srgbClr val="FFFF00"/>
                </a:highlight>
              </a:rPr>
              <a:t> are colors of item  max having value return =1</a:t>
            </a:r>
          </a:p>
          <a:p>
            <a:r>
              <a:rPr lang="en-US" sz="2000" dirty="0">
                <a:highlight>
                  <a:srgbClr val="FFFF00"/>
                </a:highlight>
              </a:rPr>
              <a:t>Item size  max have return =1 is </a:t>
            </a:r>
            <a:r>
              <a:rPr lang="en-US" sz="2000" dirty="0" err="1">
                <a:highlight>
                  <a:srgbClr val="FFFF00"/>
                </a:highlight>
              </a:rPr>
              <a:t>l,xl,m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>
                <a:highlight>
                  <a:srgbClr val="FFFF00"/>
                </a:highlight>
              </a:rPr>
              <a:t>Those item which have max return =1 having item id is 100,1532,1607</a:t>
            </a:r>
            <a:endParaRPr lang="en-IN" sz="2000" dirty="0">
              <a:highlight>
                <a:srgbClr val="FFFF00"/>
              </a:highlight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753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D332-23C4-412C-9DC8-A4DDDFC7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item id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E0805-9251-4D2A-B297-0A737BD12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23" y="1690688"/>
            <a:ext cx="8503143" cy="4351338"/>
          </a:xfrm>
        </p:spPr>
      </p:pic>
    </p:spTree>
    <p:extLst>
      <p:ext uri="{BB962C8B-B14F-4D97-AF65-F5344CB8AC3E}">
        <p14:creationId xmlns:p14="http://schemas.microsoft.com/office/powerpoint/2010/main" val="3818004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946</Words>
  <Application>Microsoft Office PowerPoint</Application>
  <PresentationFormat>Widescreen</PresentationFormat>
  <Paragraphs>126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Trebuchet MS</vt:lpstr>
      <vt:lpstr>Wingdings 3</vt:lpstr>
      <vt:lpstr>Facet</vt:lpstr>
      <vt:lpstr>To Classify user will return order or accept oreder </vt:lpstr>
      <vt:lpstr>About Data </vt:lpstr>
      <vt:lpstr>New Attributes created </vt:lpstr>
      <vt:lpstr>Steps we do </vt:lpstr>
      <vt:lpstr>Further Work Can be done to improve model performance </vt:lpstr>
      <vt:lpstr>Attributes given </vt:lpstr>
      <vt:lpstr>EDA Results</vt:lpstr>
      <vt:lpstr>EDA Outcome for return=1 </vt:lpstr>
      <vt:lpstr>Order item id </vt:lpstr>
      <vt:lpstr>Order_date</vt:lpstr>
      <vt:lpstr>Delivery date</vt:lpstr>
      <vt:lpstr>Item ID</vt:lpstr>
      <vt:lpstr>Item size </vt:lpstr>
      <vt:lpstr>Item color</vt:lpstr>
      <vt:lpstr>Brand id </vt:lpstr>
      <vt:lpstr>Item_price</vt:lpstr>
      <vt:lpstr>User_title</vt:lpstr>
      <vt:lpstr>User_dob</vt:lpstr>
      <vt:lpstr>User_state</vt:lpstr>
      <vt:lpstr>User_registration_date</vt:lpstr>
      <vt:lpstr>Return</vt:lpstr>
      <vt:lpstr>No of days taken to deliver </vt:lpstr>
      <vt:lpstr>Age on network </vt:lpstr>
      <vt:lpstr>Age of users </vt:lpstr>
      <vt:lpstr>Reasons for order getting return=1 no of days taken to deliver </vt:lpstr>
      <vt:lpstr>Age on network </vt:lpstr>
      <vt:lpstr>Age of user </vt:lpstr>
      <vt:lpstr>User state</vt:lpstr>
      <vt:lpstr>User title </vt:lpstr>
      <vt:lpstr>Item price</vt:lpstr>
      <vt:lpstr>Brand id</vt:lpstr>
      <vt:lpstr>Item color</vt:lpstr>
      <vt:lpstr>Item size </vt:lpstr>
      <vt:lpstr>Item 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Classify user will return order or accept oreder</dc:title>
  <dc:creator>pradeep.sharma@cemtics.com</dc:creator>
  <cp:lastModifiedBy>pradeep.sharma@cemtics.com</cp:lastModifiedBy>
  <cp:revision>10</cp:revision>
  <dcterms:created xsi:type="dcterms:W3CDTF">2021-07-06T03:30:36Z</dcterms:created>
  <dcterms:modified xsi:type="dcterms:W3CDTF">2021-07-08T12:21:55Z</dcterms:modified>
</cp:coreProperties>
</file>