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1" r:id="rId4"/>
    <p:sldId id="257" r:id="rId5"/>
    <p:sldId id="258"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EC3D85-19B4-47AE-9C71-0C696B7A983B}">
          <p14:sldIdLst>
            <p14:sldId id="256"/>
            <p14:sldId id="260"/>
            <p14:sldId id="261"/>
            <p14:sldId id="257"/>
            <p14:sldId id="258"/>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5ABDEB-CA14-4BAB-9E7A-4A0C75F44325}"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108808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ABDEB-CA14-4BAB-9E7A-4A0C75F44325}"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402318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ABDEB-CA14-4BAB-9E7A-4A0C75F44325}"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0B2293-95E6-4562-9A6F-10A1D170B84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715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5ABDEB-CA14-4BAB-9E7A-4A0C75F44325}"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719770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5ABDEB-CA14-4BAB-9E7A-4A0C75F44325}"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0B2293-95E6-4562-9A6F-10A1D170B84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5901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5ABDEB-CA14-4BAB-9E7A-4A0C75F44325}"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3291649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ABDEB-CA14-4BAB-9E7A-4A0C75F44325}"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292234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ABDEB-CA14-4BAB-9E7A-4A0C75F44325}"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162733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ABDEB-CA14-4BAB-9E7A-4A0C75F44325}"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27316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ABDEB-CA14-4BAB-9E7A-4A0C75F44325}"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263957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ABDEB-CA14-4BAB-9E7A-4A0C75F44325}"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128191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ABDEB-CA14-4BAB-9E7A-4A0C75F44325}"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97560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ABDEB-CA14-4BAB-9E7A-4A0C75F44325}"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148526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ABDEB-CA14-4BAB-9E7A-4A0C75F44325}" type="datetimeFigureOut">
              <a:rPr lang="en-IN" smtClean="0"/>
              <a:t>08-10-2023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319012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ABDEB-CA14-4BAB-9E7A-4A0C75F44325}"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277845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ABDEB-CA14-4BAB-9E7A-4A0C75F44325}"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0B2293-95E6-4562-9A6F-10A1D170B84F}" type="slidenum">
              <a:rPr lang="en-IN" smtClean="0"/>
              <a:t>‹#›</a:t>
            </a:fld>
            <a:endParaRPr lang="en-IN"/>
          </a:p>
        </p:txBody>
      </p:sp>
    </p:spTree>
    <p:extLst>
      <p:ext uri="{BB962C8B-B14F-4D97-AF65-F5344CB8AC3E}">
        <p14:creationId xmlns:p14="http://schemas.microsoft.com/office/powerpoint/2010/main" val="168197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5ABDEB-CA14-4BAB-9E7A-4A0C75F44325}" type="datetimeFigureOut">
              <a:rPr lang="en-IN" smtClean="0"/>
              <a:t>08-10-2023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E0B2293-95E6-4562-9A6F-10A1D170B84F}" type="slidenum">
              <a:rPr lang="en-IN" smtClean="0"/>
              <a:t>‹#›</a:t>
            </a:fld>
            <a:endParaRPr lang="en-IN"/>
          </a:p>
        </p:txBody>
      </p:sp>
    </p:spTree>
    <p:extLst>
      <p:ext uri="{BB962C8B-B14F-4D97-AF65-F5344CB8AC3E}">
        <p14:creationId xmlns:p14="http://schemas.microsoft.com/office/powerpoint/2010/main" val="8663104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6F48B370-6C8D-6DB9-4408-95AA1F160DA6}"/>
              </a:ext>
            </a:extLst>
          </p:cNvPr>
          <p:cNvPicPr>
            <a:picLocks noChangeAspect="1"/>
          </p:cNvPicPr>
          <p:nvPr/>
        </p:nvPicPr>
        <p:blipFill rotWithShape="1">
          <a:blip r:embed="rId2"/>
          <a:srcRect t="19643"/>
          <a:stretch/>
        </p:blipFill>
        <p:spPr>
          <a:xfrm>
            <a:off x="-3047" y="10"/>
            <a:ext cx="12191999" cy="6857990"/>
          </a:xfrm>
          <a:prstGeom prst="rect">
            <a:avLst/>
          </a:prstGeom>
        </p:spPr>
      </p:pic>
      <p:sp>
        <p:nvSpPr>
          <p:cNvPr id="2" name="Title 1">
            <a:extLst>
              <a:ext uri="{FF2B5EF4-FFF2-40B4-BE49-F238E27FC236}">
                <a16:creationId xmlns:a16="http://schemas.microsoft.com/office/drawing/2014/main" id="{D4994EB9-037D-4086-9874-BB7CBE56D65D}"/>
              </a:ext>
            </a:extLst>
          </p:cNvPr>
          <p:cNvSpPr>
            <a:spLocks noGrp="1"/>
          </p:cNvSpPr>
          <p:nvPr>
            <p:ph type="ctrTitle"/>
          </p:nvPr>
        </p:nvSpPr>
        <p:spPr>
          <a:xfrm>
            <a:off x="652436" y="1503250"/>
            <a:ext cx="10058400" cy="3574778"/>
          </a:xfrm>
          <a:effectLst>
            <a:outerShdw blurRad="50800" dist="38100" dir="2700000" algn="tl" rotWithShape="0">
              <a:prstClr val="black">
                <a:alpha val="40000"/>
              </a:prstClr>
            </a:outerShdw>
          </a:effectLst>
        </p:spPr>
        <p:txBody>
          <a:bodyPr>
            <a:normAutofit fontScale="90000"/>
          </a:bodyPr>
          <a:lstStyle/>
          <a:p>
            <a:r>
              <a:rPr lang="en-US" sz="9600" b="1" dirty="0">
                <a:ln w="22225">
                  <a:solidFill>
                    <a:schemeClr val="accent2"/>
                  </a:solidFill>
                  <a:prstDash val="solid"/>
                </a:ln>
                <a:solidFill>
                  <a:schemeClr val="accent2">
                    <a:lumMod val="40000"/>
                    <a:lumOff val="60000"/>
                  </a:schemeClr>
                </a:solidFill>
                <a:latin typeface="Castellar" panose="020A0402060406010301" pitchFamily="18" charset="0"/>
              </a:rPr>
              <a:t>Creating</a:t>
            </a:r>
            <a:r>
              <a:rPr lang="en-US" sz="9600" b="1" dirty="0">
                <a:solidFill>
                  <a:srgbClr val="FFFFFF"/>
                </a:solidFill>
                <a:latin typeface="Castellar" panose="020A0402060406010301" pitchFamily="18" charset="0"/>
              </a:rPr>
              <a:t> </a:t>
            </a:r>
            <a:r>
              <a:rPr lang="en-US" sz="9600" b="1" dirty="0">
                <a:ln w="22225">
                  <a:solidFill>
                    <a:schemeClr val="accent2"/>
                  </a:solidFill>
                  <a:prstDash val="solid"/>
                </a:ln>
                <a:solidFill>
                  <a:schemeClr val="accent2">
                    <a:lumMod val="40000"/>
                    <a:lumOff val="60000"/>
                  </a:schemeClr>
                </a:solidFill>
                <a:latin typeface="Castellar" panose="020A0402060406010301" pitchFamily="18" charset="0"/>
              </a:rPr>
              <a:t>the</a:t>
            </a:r>
            <a:r>
              <a:rPr lang="en-US" sz="9600" b="1" dirty="0">
                <a:solidFill>
                  <a:srgbClr val="FFFFFF"/>
                </a:solidFill>
                <a:latin typeface="Castellar" panose="020A0402060406010301" pitchFamily="18" charset="0"/>
              </a:rPr>
              <a:t> </a:t>
            </a:r>
            <a:r>
              <a:rPr lang="en-US" sz="9600" b="1" dirty="0">
                <a:ln w="22225">
                  <a:solidFill>
                    <a:schemeClr val="accent2"/>
                  </a:solidFill>
                  <a:prstDash val="solid"/>
                </a:ln>
                <a:solidFill>
                  <a:schemeClr val="accent2">
                    <a:lumMod val="40000"/>
                    <a:lumOff val="60000"/>
                  </a:schemeClr>
                </a:solidFill>
                <a:latin typeface="Castellar" panose="020A0402060406010301" pitchFamily="18" charset="0"/>
              </a:rPr>
              <a:t>vision for</a:t>
            </a:r>
            <a:br>
              <a:rPr lang="en-US" sz="9600" b="1" dirty="0">
                <a:solidFill>
                  <a:srgbClr val="FFFFFF"/>
                </a:solidFill>
                <a:latin typeface="Castellar" panose="020A0402060406010301" pitchFamily="18" charset="0"/>
              </a:rPr>
            </a:br>
            <a:r>
              <a:rPr lang="en-US" sz="9600" b="1" dirty="0">
                <a:ln w="22225">
                  <a:solidFill>
                    <a:schemeClr val="accent2"/>
                  </a:solidFill>
                  <a:prstDash val="solid"/>
                </a:ln>
                <a:solidFill>
                  <a:schemeClr val="accent2">
                    <a:lumMod val="40000"/>
                    <a:lumOff val="60000"/>
                  </a:schemeClr>
                </a:solidFill>
                <a:latin typeface="Castellar" panose="020A0402060406010301" pitchFamily="18" charset="0"/>
              </a:rPr>
              <a:t>safety</a:t>
            </a:r>
            <a:endParaRPr lang="en-IN" sz="9600" b="1" dirty="0">
              <a:solidFill>
                <a:srgbClr val="FFFFFF"/>
              </a:solidFill>
              <a:latin typeface="Castellar" panose="020A0402060406010301" pitchFamily="18" charset="0"/>
            </a:endParaRPr>
          </a:p>
        </p:txBody>
      </p:sp>
    </p:spTree>
    <p:extLst>
      <p:ext uri="{BB962C8B-B14F-4D97-AF65-F5344CB8AC3E}">
        <p14:creationId xmlns:p14="http://schemas.microsoft.com/office/powerpoint/2010/main" val="44566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4304-0113-4504-A004-28BF6DD1899D}"/>
              </a:ext>
            </a:extLst>
          </p:cNvPr>
          <p:cNvSpPr>
            <a:spLocks noGrp="1"/>
          </p:cNvSpPr>
          <p:nvPr>
            <p:ph type="title"/>
          </p:nvPr>
        </p:nvSpPr>
        <p:spPr>
          <a:xfrm>
            <a:off x="1640156" y="547220"/>
            <a:ext cx="8911687" cy="1280890"/>
          </a:xfrm>
        </p:spPr>
        <p:txBody>
          <a:bodyPr/>
          <a:lstStyle/>
          <a:p>
            <a:r>
              <a:rPr lang="en-US" u="sng" dirty="0"/>
              <a:t>Road safety</a:t>
            </a:r>
            <a:endParaRPr lang="en-IN" u="sng" dirty="0"/>
          </a:p>
        </p:txBody>
      </p:sp>
      <p:sp>
        <p:nvSpPr>
          <p:cNvPr id="3" name="Content Placeholder 2">
            <a:extLst>
              <a:ext uri="{FF2B5EF4-FFF2-40B4-BE49-F238E27FC236}">
                <a16:creationId xmlns:a16="http://schemas.microsoft.com/office/drawing/2014/main" id="{2FBB27A4-B17A-46E4-80D2-660419DB8756}"/>
              </a:ext>
            </a:extLst>
          </p:cNvPr>
          <p:cNvSpPr>
            <a:spLocks noGrp="1"/>
          </p:cNvSpPr>
          <p:nvPr>
            <p:ph idx="1"/>
          </p:nvPr>
        </p:nvSpPr>
        <p:spPr>
          <a:xfrm>
            <a:off x="1538888" y="1762897"/>
            <a:ext cx="8915400" cy="3777622"/>
          </a:xfrm>
        </p:spPr>
        <p:txBody>
          <a:bodyPr anchor="ctr"/>
          <a:lstStyle/>
          <a:p>
            <a:r>
              <a:rPr lang="en-US" dirty="0">
                <a:latin typeface="Times New Roman" panose="02020603050405020304" pitchFamily="18" charset="0"/>
                <a:cs typeface="Times New Roman" panose="02020603050405020304" pitchFamily="18" charset="0"/>
              </a:rPr>
              <a:t>In today's world road and transport has become an integral </a:t>
            </a:r>
            <a:r>
              <a:rPr lang="en-US" dirty="0" err="1">
                <a:latin typeface="Times New Roman" panose="02020603050405020304" pitchFamily="18" charset="0"/>
                <a:cs typeface="Times New Roman" panose="02020603050405020304" pitchFamily="18" charset="0"/>
              </a:rPr>
              <a:t>partof</a:t>
            </a:r>
            <a:r>
              <a:rPr lang="en-US" dirty="0">
                <a:latin typeface="Times New Roman" panose="02020603050405020304" pitchFamily="18" charset="0"/>
                <a:cs typeface="Times New Roman" panose="02020603050405020304" pitchFamily="18" charset="0"/>
              </a:rPr>
              <a:t> every human being. Every body is a road user in one shape or the other. The present transport system has minimized the distances but it has on the other hand increased the life risk. Every year road crashes result in loss of lakhs of lives and serious injuries to crores of people.</a:t>
            </a:r>
          </a:p>
          <a:p>
            <a:r>
              <a:rPr lang="en-US" dirty="0">
                <a:latin typeface="Times New Roman" panose="02020603050405020304" pitchFamily="18" charset="0"/>
                <a:cs typeface="Times New Roman" panose="02020603050405020304" pitchFamily="18" charset="0"/>
              </a:rPr>
              <a:t>In India itself about eighty thousand people are killed in road crashes every year which is thirteen percent of the total fatality all over the world. Man behind the wheel plays an important role in most of the crashes. In most of the cases crashes occurs either due to carelessness or due to lack of road safety </a:t>
            </a:r>
            <a:r>
              <a:rPr lang="en-US" dirty="0" err="1">
                <a:latin typeface="Times New Roman" panose="02020603050405020304" pitchFamily="18" charset="0"/>
                <a:cs typeface="Times New Roman" panose="02020603050405020304" pitchFamily="18" charset="0"/>
              </a:rPr>
              <a:t>awarenessof</a:t>
            </a:r>
            <a:r>
              <a:rPr lang="en-US" dirty="0">
                <a:latin typeface="Times New Roman" panose="02020603050405020304" pitchFamily="18" charset="0"/>
                <a:cs typeface="Times New Roman" panose="02020603050405020304" pitchFamily="18" charset="0"/>
              </a:rPr>
              <a:t> the road user. Hence, road safety education is as essential as any other basic skills of survival.</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878E67-B516-4856-A382-78F238AEA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612" y="5039661"/>
            <a:ext cx="2857500" cy="1600200"/>
          </a:xfrm>
          <a:prstGeom prst="rect">
            <a:avLst/>
          </a:prstGeom>
        </p:spPr>
      </p:pic>
    </p:spTree>
    <p:extLst>
      <p:ext uri="{BB962C8B-B14F-4D97-AF65-F5344CB8AC3E}">
        <p14:creationId xmlns:p14="http://schemas.microsoft.com/office/powerpoint/2010/main" val="402011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517E-A18D-486A-AE93-BCB93826DD06}"/>
              </a:ext>
            </a:extLst>
          </p:cNvPr>
          <p:cNvSpPr>
            <a:spLocks noGrp="1"/>
          </p:cNvSpPr>
          <p:nvPr>
            <p:ph type="title"/>
          </p:nvPr>
        </p:nvSpPr>
        <p:spPr>
          <a:xfrm>
            <a:off x="1888590" y="722964"/>
            <a:ext cx="8911687" cy="1280890"/>
          </a:xfrm>
        </p:spPr>
        <p:txBody>
          <a:bodyPr/>
          <a:lstStyle/>
          <a:p>
            <a:r>
              <a:rPr lang="en-US" u="sng" dirty="0"/>
              <a:t>Technical overview</a:t>
            </a:r>
            <a:endParaRPr lang="en-IN" u="sng" dirty="0"/>
          </a:p>
        </p:txBody>
      </p:sp>
      <p:sp>
        <p:nvSpPr>
          <p:cNvPr id="3" name="Content Placeholder 2">
            <a:extLst>
              <a:ext uri="{FF2B5EF4-FFF2-40B4-BE49-F238E27FC236}">
                <a16:creationId xmlns:a16="http://schemas.microsoft.com/office/drawing/2014/main" id="{5D95C0E2-50D3-42C9-B67B-D53A5541BFFA}"/>
              </a:ext>
            </a:extLst>
          </p:cNvPr>
          <p:cNvSpPr>
            <a:spLocks noGrp="1"/>
          </p:cNvSpPr>
          <p:nvPr>
            <p:ph idx="1"/>
          </p:nvPr>
        </p:nvSpPr>
        <p:spPr/>
        <p:txBody>
          <a:bodyPr anchor="ctr"/>
          <a:lstStyle/>
          <a:p>
            <a:r>
              <a:rPr lang="en-US" dirty="0">
                <a:latin typeface="Times New Roman" panose="02020603050405020304" pitchFamily="18" charset="0"/>
                <a:cs typeface="Times New Roman" panose="02020603050405020304" pitchFamily="18" charset="0"/>
              </a:rPr>
              <a:t>Now a days road safety is a very important aspect</a:t>
            </a:r>
          </a:p>
          <a:p>
            <a:r>
              <a:rPr lang="en-US" dirty="0">
                <a:latin typeface="Times New Roman" panose="02020603050405020304" pitchFamily="18" charset="0"/>
                <a:cs typeface="Times New Roman" panose="02020603050405020304" pitchFamily="18" charset="0"/>
              </a:rPr>
              <a:t>So in order to improve the road safety we had used the computer vision </a:t>
            </a:r>
          </a:p>
          <a:p>
            <a:r>
              <a:rPr lang="en-US" dirty="0">
                <a:latin typeface="Times New Roman" panose="02020603050405020304" pitchFamily="18" charset="0"/>
                <a:cs typeface="Times New Roman" panose="02020603050405020304" pitchFamily="18" charset="0"/>
              </a:rPr>
              <a:t>By  using the computer vision we can detect the facial expressions of a driver and warn him if he is going into a sleepy mode</a:t>
            </a:r>
          </a:p>
          <a:p>
            <a:r>
              <a:rPr lang="en-US" dirty="0">
                <a:latin typeface="Times New Roman" panose="02020603050405020304" pitchFamily="18" charset="0"/>
                <a:cs typeface="Times New Roman" panose="02020603050405020304" pitchFamily="18" charset="0"/>
              </a:rPr>
              <a:t>By doing  this we can avoid the some road accidents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10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572C-3530-4A1F-B0D2-3B5126811D46}"/>
              </a:ext>
            </a:extLst>
          </p:cNvPr>
          <p:cNvSpPr>
            <a:spLocks noGrp="1"/>
          </p:cNvSpPr>
          <p:nvPr>
            <p:ph type="title"/>
          </p:nvPr>
        </p:nvSpPr>
        <p:spPr/>
        <p:txBody>
          <a:bodyPr/>
          <a:lstStyle/>
          <a:p>
            <a:r>
              <a:rPr lang="en-US" u="sng" dirty="0">
                <a:latin typeface="+mn-lt"/>
              </a:rPr>
              <a:t>Computer vision</a:t>
            </a:r>
            <a:endParaRPr lang="en-IN" u="sng" dirty="0">
              <a:latin typeface="+mn-lt"/>
            </a:endParaRPr>
          </a:p>
        </p:txBody>
      </p:sp>
      <p:sp>
        <p:nvSpPr>
          <p:cNvPr id="3" name="Content Placeholder 2">
            <a:extLst>
              <a:ext uri="{FF2B5EF4-FFF2-40B4-BE49-F238E27FC236}">
                <a16:creationId xmlns:a16="http://schemas.microsoft.com/office/drawing/2014/main" id="{1F798CA8-ADF7-41FE-8654-008D9341DCDF}"/>
              </a:ext>
            </a:extLst>
          </p:cNvPr>
          <p:cNvSpPr>
            <a:spLocks noGrp="1"/>
          </p:cNvSpPr>
          <p:nvPr>
            <p:ph idx="1"/>
          </p:nvPr>
        </p:nvSpPr>
        <p:spPr>
          <a:xfrm>
            <a:off x="1328823" y="794653"/>
            <a:ext cx="8915400" cy="3777622"/>
          </a:xfrm>
        </p:spPr>
        <p:txBody>
          <a:bodyPr anchor="ctr"/>
          <a:lstStyle/>
          <a:p>
            <a:r>
              <a:rPr lang="en-US" dirty="0">
                <a:latin typeface="Times New Roman" panose="02020603050405020304" pitchFamily="18" charset="0"/>
                <a:cs typeface="Times New Roman" panose="02020603050405020304" pitchFamily="18" charset="0"/>
              </a:rPr>
              <a:t>Computer vision is a field of computer science that focuses on enabling computers to identify and understand objects and people in images and videos. Like other types of AI, computer vision seeks to perform and automate tasks that replicate human capabilities.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5C3EFC-8908-4350-8DE7-9F6258702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115" y="3429000"/>
            <a:ext cx="5388918" cy="2910016"/>
          </a:xfrm>
          <a:prstGeom prst="rect">
            <a:avLst/>
          </a:prstGeom>
        </p:spPr>
      </p:pic>
    </p:spTree>
    <p:extLst>
      <p:ext uri="{BB962C8B-B14F-4D97-AF65-F5344CB8AC3E}">
        <p14:creationId xmlns:p14="http://schemas.microsoft.com/office/powerpoint/2010/main" val="368316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F887-9736-4136-A4F8-08E4EB07E3E5}"/>
              </a:ext>
            </a:extLst>
          </p:cNvPr>
          <p:cNvSpPr>
            <a:spLocks noGrp="1"/>
          </p:cNvSpPr>
          <p:nvPr>
            <p:ph type="title"/>
          </p:nvPr>
        </p:nvSpPr>
        <p:spPr>
          <a:xfrm>
            <a:off x="1960134" y="791578"/>
            <a:ext cx="8911687" cy="1280890"/>
          </a:xfrm>
        </p:spPr>
        <p:txBody>
          <a:bodyPr/>
          <a:lstStyle/>
          <a:p>
            <a:r>
              <a:rPr lang="en-US" u="sng" dirty="0"/>
              <a:t>How computer vision works?</a:t>
            </a:r>
            <a:endParaRPr lang="en-IN" u="sng" dirty="0"/>
          </a:p>
        </p:txBody>
      </p:sp>
      <p:sp>
        <p:nvSpPr>
          <p:cNvPr id="3" name="Content Placeholder 2">
            <a:extLst>
              <a:ext uri="{FF2B5EF4-FFF2-40B4-BE49-F238E27FC236}">
                <a16:creationId xmlns:a16="http://schemas.microsoft.com/office/drawing/2014/main" id="{0E880D3C-0489-4DA0-B8C8-F73882428FAE}"/>
              </a:ext>
            </a:extLst>
          </p:cNvPr>
          <p:cNvSpPr>
            <a:spLocks noGrp="1"/>
          </p:cNvSpPr>
          <p:nvPr>
            <p:ph idx="1"/>
          </p:nvPr>
        </p:nvSpPr>
        <p:spPr>
          <a:xfrm>
            <a:off x="1316466" y="1379838"/>
            <a:ext cx="8915400" cy="3777622"/>
          </a:xfrm>
        </p:spPr>
        <p:txBody>
          <a:bodyPr anchor="ctr"/>
          <a:lstStyle/>
          <a:p>
            <a:r>
              <a:rPr lang="en-US" dirty="0">
                <a:latin typeface="Times New Roman" panose="02020603050405020304" pitchFamily="18" charset="0"/>
                <a:cs typeface="Times New Roman" panose="02020603050405020304" pitchFamily="18" charset="0"/>
              </a:rPr>
              <a:t>Computer vision applications use input from sensing devices, artificial intelligence, machine learning and deep learning to replicate the way the human vision system works.</a:t>
            </a:r>
          </a:p>
          <a:p>
            <a:r>
              <a:rPr lang="en-US" dirty="0">
                <a:latin typeface="Times New Roman" panose="02020603050405020304" pitchFamily="18" charset="0"/>
                <a:cs typeface="Times New Roman" panose="02020603050405020304" pitchFamily="18" charset="0"/>
              </a:rPr>
              <a:t>Computer vision applications run on algorithms that are trained on massive amounts of visual data or images in the cloud. They recognize patterns in this visual data and use those patterns to determine the content of other images.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51F5BE6-AFCA-4205-8B7B-B21637441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741" y="4083058"/>
            <a:ext cx="3482064" cy="2419503"/>
          </a:xfrm>
          <a:prstGeom prst="rect">
            <a:avLst/>
          </a:prstGeom>
        </p:spPr>
      </p:pic>
    </p:spTree>
    <p:extLst>
      <p:ext uri="{BB962C8B-B14F-4D97-AF65-F5344CB8AC3E}">
        <p14:creationId xmlns:p14="http://schemas.microsoft.com/office/powerpoint/2010/main" val="293132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63F8-D5FD-4673-BDA2-C722E78B54A3}"/>
              </a:ext>
            </a:extLst>
          </p:cNvPr>
          <p:cNvSpPr>
            <a:spLocks noGrp="1"/>
          </p:cNvSpPr>
          <p:nvPr>
            <p:ph type="title"/>
          </p:nvPr>
        </p:nvSpPr>
        <p:spPr>
          <a:xfrm>
            <a:off x="1638300" y="568179"/>
            <a:ext cx="8911687" cy="1280890"/>
          </a:xfrm>
        </p:spPr>
        <p:txBody>
          <a:bodyPr>
            <a:normAutofit/>
          </a:bodyPr>
          <a:lstStyle/>
          <a:p>
            <a:r>
              <a:rPr lang="en-US" sz="3200" u="sng" dirty="0"/>
              <a:t>How an image is analyzed with computer vision?</a:t>
            </a:r>
            <a:endParaRPr lang="en-IN" sz="3200" u="sng" dirty="0"/>
          </a:p>
        </p:txBody>
      </p:sp>
      <p:sp>
        <p:nvSpPr>
          <p:cNvPr id="3" name="Content Placeholder 2">
            <a:extLst>
              <a:ext uri="{FF2B5EF4-FFF2-40B4-BE49-F238E27FC236}">
                <a16:creationId xmlns:a16="http://schemas.microsoft.com/office/drawing/2014/main" id="{882F797C-D4BF-4323-A6B2-94C39BCF6120}"/>
              </a:ext>
            </a:extLst>
          </p:cNvPr>
          <p:cNvSpPr>
            <a:spLocks noGrp="1"/>
          </p:cNvSpPr>
          <p:nvPr>
            <p:ph idx="1"/>
          </p:nvPr>
        </p:nvSpPr>
        <p:spPr>
          <a:xfrm>
            <a:off x="1638300" y="1540189"/>
            <a:ext cx="8915400" cy="3777622"/>
          </a:xfrm>
        </p:spPr>
        <p:txBody>
          <a:bodyPr anchor="ctr"/>
          <a:lstStyle/>
          <a:p>
            <a:r>
              <a:rPr lang="en-US" dirty="0">
                <a:latin typeface="Times New Roman" panose="02020603050405020304" pitchFamily="18" charset="0"/>
                <a:cs typeface="Times New Roman" panose="02020603050405020304" pitchFamily="18" charset="0"/>
              </a:rPr>
              <a:t>A sensing device captures an image. The sensing device is often just a camera, but could be a video camera, medical imaging device or any other type of device that captures an image for analysis.</a:t>
            </a:r>
          </a:p>
          <a:p>
            <a:r>
              <a:rPr lang="en-US" dirty="0">
                <a:latin typeface="Times New Roman" panose="02020603050405020304" pitchFamily="18" charset="0"/>
                <a:cs typeface="Times New Roman" panose="02020603050405020304" pitchFamily="18" charset="0"/>
              </a:rPr>
              <a:t>The image is then sent to an interpreting device. The interpreting device uses pattern recognition to break the image down, compare the patterns in the image against its library of known patterns and determine if any of the content in the image is a match. The pattern could be something general, like the appearance of a certain type of object or it could be based on unique identifiers such as facial features.</a:t>
            </a:r>
          </a:p>
          <a:p>
            <a:r>
              <a:rPr lang="en-US" dirty="0">
                <a:latin typeface="Times New Roman" panose="02020603050405020304" pitchFamily="18" charset="0"/>
                <a:cs typeface="Times New Roman" panose="02020603050405020304" pitchFamily="18" charset="0"/>
              </a:rPr>
              <a:t>A user requests specific information about an image and the interpreting device provides the information requested based on its analysis of the image.</a:t>
            </a:r>
          </a:p>
          <a:p>
            <a:endParaRPr lang="en-US" dirty="0"/>
          </a:p>
        </p:txBody>
      </p:sp>
      <p:pic>
        <p:nvPicPr>
          <p:cNvPr id="5" name="Picture 4">
            <a:extLst>
              <a:ext uri="{FF2B5EF4-FFF2-40B4-BE49-F238E27FC236}">
                <a16:creationId xmlns:a16="http://schemas.microsoft.com/office/drawing/2014/main" id="{6E8DC486-F270-4659-BF56-16A9721FC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038" y="5006592"/>
            <a:ext cx="3466872" cy="1594255"/>
          </a:xfrm>
          <a:prstGeom prst="rect">
            <a:avLst/>
          </a:prstGeom>
        </p:spPr>
      </p:pic>
    </p:spTree>
    <p:extLst>
      <p:ext uri="{BB962C8B-B14F-4D97-AF65-F5344CB8AC3E}">
        <p14:creationId xmlns:p14="http://schemas.microsoft.com/office/powerpoint/2010/main" val="282160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A9B6-7E5F-4C5F-B9B9-33D6F0CD5E18}"/>
              </a:ext>
            </a:extLst>
          </p:cNvPr>
          <p:cNvSpPr>
            <a:spLocks noGrp="1"/>
          </p:cNvSpPr>
          <p:nvPr>
            <p:ph type="title"/>
          </p:nvPr>
        </p:nvSpPr>
        <p:spPr>
          <a:xfrm>
            <a:off x="1640156" y="438758"/>
            <a:ext cx="8911687" cy="1280890"/>
          </a:xfrm>
        </p:spPr>
        <p:txBody>
          <a:bodyPr/>
          <a:lstStyle/>
          <a:p>
            <a:r>
              <a:rPr lang="en-US" u="sng" dirty="0"/>
              <a:t>Market overview and future scope of computer vision</a:t>
            </a:r>
            <a:endParaRPr lang="en-IN" u="sng" dirty="0"/>
          </a:p>
        </p:txBody>
      </p:sp>
      <p:sp>
        <p:nvSpPr>
          <p:cNvPr id="3" name="Content Placeholder 2">
            <a:extLst>
              <a:ext uri="{FF2B5EF4-FFF2-40B4-BE49-F238E27FC236}">
                <a16:creationId xmlns:a16="http://schemas.microsoft.com/office/drawing/2014/main" id="{31528316-8C9A-43E5-B701-39EDA73C723C}"/>
              </a:ext>
            </a:extLst>
          </p:cNvPr>
          <p:cNvSpPr>
            <a:spLocks noGrp="1"/>
          </p:cNvSpPr>
          <p:nvPr>
            <p:ph idx="1"/>
          </p:nvPr>
        </p:nvSpPr>
        <p:spPr>
          <a:xfrm>
            <a:off x="1526531" y="1985319"/>
            <a:ext cx="8915400" cy="3777622"/>
          </a:xfrm>
        </p:spPr>
        <p:txBody>
          <a:bodyPr anchor="t">
            <a:normAutofit/>
          </a:bodyPr>
          <a:lstStyle/>
          <a:p>
            <a:pPr algn="just"/>
            <a:r>
              <a:rPr lang="en-US" dirty="0">
                <a:latin typeface="Times New Roman" panose="02020603050405020304" pitchFamily="18" charset="0"/>
                <a:cs typeface="Times New Roman" panose="02020603050405020304" pitchFamily="18" charset="0"/>
              </a:rPr>
              <a:t>The Global Computer Vision market is anticipated to rise at a considerable rate during the forecast period, between 2023 and 2030. In 2022, the market is growing at a steady rate and with the rising adoption of strategies by key players, the market is expected to rise over the projected horizon.</a:t>
            </a:r>
          </a:p>
          <a:p>
            <a:pPr algn="just"/>
            <a:r>
              <a:rPr lang="en-US" dirty="0"/>
              <a:t> </a:t>
            </a:r>
            <a:r>
              <a:rPr lang="en-US" dirty="0">
                <a:latin typeface="Times New Roman" panose="02020603050405020304" pitchFamily="18" charset="0"/>
                <a:cs typeface="Times New Roman" panose="02020603050405020304" pitchFamily="18" charset="0"/>
              </a:rPr>
              <a:t>The future of computer vision is expected to be </a:t>
            </a:r>
            <a:r>
              <a:rPr lang="en-US" dirty="0" err="1">
                <a:latin typeface="Times New Roman" panose="02020603050405020304" pitchFamily="18" charset="0"/>
                <a:cs typeface="Times New Roman" panose="02020603050405020304" pitchFamily="18" charset="0"/>
              </a:rPr>
              <a:t>brightand</a:t>
            </a:r>
            <a:r>
              <a:rPr lang="en-US" dirty="0">
                <a:latin typeface="Times New Roman" panose="02020603050405020304" pitchFamily="18" charset="0"/>
                <a:cs typeface="Times New Roman" panose="02020603050405020304" pitchFamily="18" charset="0"/>
              </a:rPr>
              <a:t> promising according to a blog post by </a:t>
            </a:r>
            <a:r>
              <a:rPr lang="en-US" dirty="0" err="1">
                <a:latin typeface="Times New Roman" panose="02020603050405020304" pitchFamily="18" charset="0"/>
                <a:cs typeface="Times New Roman" panose="02020603050405020304" pitchFamily="18" charset="0"/>
              </a:rPr>
              <a:t>NVIDIA,the</a:t>
            </a:r>
            <a:r>
              <a:rPr lang="en-US" dirty="0">
                <a:latin typeface="Times New Roman" panose="02020603050405020304" pitchFamily="18" charset="0"/>
                <a:cs typeface="Times New Roman" panose="02020603050405020304" pitchFamily="18" charset="0"/>
              </a:rPr>
              <a:t> integration of computer vision with </a:t>
            </a:r>
            <a:r>
              <a:rPr lang="en-US" dirty="0" err="1">
                <a:latin typeface="Times New Roman" panose="02020603050405020304" pitchFamily="18" charset="0"/>
                <a:cs typeface="Times New Roman" panose="02020603050405020304" pitchFamily="18" charset="0"/>
              </a:rPr>
              <a:t>AI,advancements</a:t>
            </a:r>
            <a:r>
              <a:rPr lang="en-US" dirty="0">
                <a:latin typeface="Times New Roman" panose="02020603050405020304" pitchFamily="18" charset="0"/>
                <a:cs typeface="Times New Roman" panose="02020603050405020304" pitchFamily="18" charset="0"/>
              </a:rPr>
              <a:t> in deep </a:t>
            </a:r>
            <a:r>
              <a:rPr lang="en-US" dirty="0" err="1">
                <a:latin typeface="Times New Roman" panose="02020603050405020304" pitchFamily="18" charset="0"/>
                <a:cs typeface="Times New Roman" panose="02020603050405020304" pitchFamily="18" charset="0"/>
              </a:rPr>
              <a:t>learnin</a:t>
            </a:r>
            <a:r>
              <a:rPr lang="en-US" dirty="0">
                <a:latin typeface="Times New Roman" panose="02020603050405020304" pitchFamily="18" charset="0"/>
                <a:cs typeface="Times New Roman" panose="02020603050405020304" pitchFamily="18" charset="0"/>
              </a:rPr>
              <a:t> models, and the growth of AI applications in various industries are some of the trends to watch  out for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894D78-3868-412C-AA33-025E9863F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228" y="4149969"/>
            <a:ext cx="4582502" cy="2566201"/>
          </a:xfrm>
          <a:prstGeom prst="rect">
            <a:avLst/>
          </a:prstGeom>
        </p:spPr>
      </p:pic>
    </p:spTree>
    <p:extLst>
      <p:ext uri="{BB962C8B-B14F-4D97-AF65-F5344CB8AC3E}">
        <p14:creationId xmlns:p14="http://schemas.microsoft.com/office/powerpoint/2010/main" val="25519727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217</TotalTime>
  <Words>599</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Castellar</vt:lpstr>
      <vt:lpstr>Century Gothic</vt:lpstr>
      <vt:lpstr>Times New Roman</vt:lpstr>
      <vt:lpstr>Wingdings 3</vt:lpstr>
      <vt:lpstr>Wisp</vt:lpstr>
      <vt:lpstr>Creating the vision for safety</vt:lpstr>
      <vt:lpstr>Road safety</vt:lpstr>
      <vt:lpstr>Technical overview</vt:lpstr>
      <vt:lpstr>Computer vision</vt:lpstr>
      <vt:lpstr>How computer vision works?</vt:lpstr>
      <vt:lpstr>How an image is analyzed with computer vision?</vt:lpstr>
      <vt:lpstr>Market overview and future scope of computer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the vision for safety</dc:title>
  <dc:creator>DELL</dc:creator>
  <cp:lastModifiedBy>DELL</cp:lastModifiedBy>
  <cp:revision>8</cp:revision>
  <dcterms:created xsi:type="dcterms:W3CDTF">2023-10-07T09:29:09Z</dcterms:created>
  <dcterms:modified xsi:type="dcterms:W3CDTF">2023-10-08T12:01:53Z</dcterms:modified>
</cp:coreProperties>
</file>