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7" r:id="rId7"/>
    <p:sldId id="275" r:id="rId8"/>
    <p:sldId id="276" r:id="rId9"/>
    <p:sldId id="271" r:id="rId10"/>
    <p:sldId id="269" r:id="rId11"/>
    <p:sldId id="278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6FF"/>
    <a:srgbClr val="FFFFFF"/>
    <a:srgbClr val="0000CC"/>
    <a:srgbClr val="0033CC"/>
    <a:srgbClr val="0A2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706" autoAdjust="0"/>
  </p:normalViewPr>
  <p:slideViewPr>
    <p:cSldViewPr showGuides="1">
      <p:cViewPr varScale="1">
        <p:scale>
          <a:sx n="67" d="100"/>
          <a:sy n="67" d="100"/>
        </p:scale>
        <p:origin x="644" y="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Requirements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Test Case Design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Test Cases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Execution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CFA1B525-8192-4827-9B0D-024B5B556D01}">
      <dgm:prSet phldrT="[Text]"/>
      <dgm:spPr/>
      <dgm:t>
        <a:bodyPr/>
        <a:lstStyle/>
        <a:p>
          <a:r>
            <a:rPr lang="en-US" dirty="0"/>
            <a:t>Modules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02626655-9A12-4D95-AA45-638BDD144862}" type="parTrans" cxnId="{4D2778E7-C605-4B2E-AE2E-4DABE5FE08D5}">
      <dgm:prSet/>
      <dgm:spPr/>
      <dgm:t>
        <a:bodyPr/>
        <a:lstStyle/>
        <a:p>
          <a:endParaRPr lang="en-US"/>
        </a:p>
      </dgm:t>
    </dgm:pt>
    <dgm:pt modelId="{C7E4C49B-B680-4E80-A075-37F99E91C3FD}" type="sibTrans" cxnId="{4D2778E7-C605-4B2E-AE2E-4DABE5FE08D5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307C41E0-35C7-4362-94BF-43B66487986C}" type="pres">
      <dgm:prSet presAssocID="{CFA1B525-8192-4827-9B0D-024B5B556D0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5D69254-1A1C-40A2-93FC-121A3C28D557}" type="pres">
      <dgm:prSet presAssocID="{C7E4C49B-B680-4E80-A075-37F99E91C3FD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89EA60E-40A9-4D7F-AE28-889E88986B20}" type="presOf" srcId="{42147153-A6C2-4177-BA7D-2ACCC2C1B2F7}" destId="{BDD0B0F7-A87C-4B5B-A4C3-4E4BE6EB0FE4}" srcOrd="0" destOrd="0" presId="urn:microsoft.com/office/officeart/2005/8/layout/chevron1"/>
    <dgm:cxn modelId="{1EBA0D29-7FD7-4C5E-8364-B997C8631A89}" type="presOf" srcId="{CFA1B525-8192-4827-9B0D-024B5B556D01}" destId="{307C41E0-35C7-4362-94BF-43B66487986C}" srcOrd="0" destOrd="0" presId="urn:microsoft.com/office/officeart/2005/8/layout/chevron1"/>
    <dgm:cxn modelId="{7BCFCA3C-A84B-4A8F-91AD-3E84DBBE368D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C1383183-D9F9-4C02-B5CB-80DDF04F1D5E}" type="presOf" srcId="{12E26E22-71B0-4386-A84F-ABF2FF66A99F}" destId="{919A589F-F74A-40C3-BE88-AB8730BCAB04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777DC3C6-D336-4C94-A624-E5582A07ECAA}" srcId="{44156040-AF98-4F2C-9909-9F2439F6F588}" destId="{42147153-A6C2-4177-BA7D-2ACCC2C1B2F7}" srcOrd="4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3" destOrd="0" parTransId="{11D1F3D3-0002-4131-9F84-22FBF8692DA9}" sibTransId="{B6438016-7365-4FC0-A372-D90585B4B6EE}"/>
    <dgm:cxn modelId="{0B4AE1D2-137B-42BC-91A1-7DB8FC522693}" type="presOf" srcId="{74020AF3-C700-4606-8917-C6A353D7963A}" destId="{881B8FEC-9D20-4669-BB2E-FA9CEA0BE5A9}" srcOrd="0" destOrd="0" presId="urn:microsoft.com/office/officeart/2005/8/layout/chevron1"/>
    <dgm:cxn modelId="{4D2778E7-C605-4B2E-AE2E-4DABE5FE08D5}" srcId="{44156040-AF98-4F2C-9909-9F2439F6F588}" destId="{CFA1B525-8192-4827-9B0D-024B5B556D01}" srcOrd="2" destOrd="0" parTransId="{02626655-9A12-4D95-AA45-638BDD144862}" sibTransId="{C7E4C49B-B680-4E80-A075-37F99E91C3FD}"/>
    <dgm:cxn modelId="{AE5F4BFC-B779-4608-AA39-432604917C5A}" type="presOf" srcId="{A8B05E70-CCF1-4080-8EEE-6873C9D4B630}" destId="{268F2328-4548-422B-9C65-80797E16B241}" srcOrd="0" destOrd="0" presId="urn:microsoft.com/office/officeart/2005/8/layout/chevron1"/>
    <dgm:cxn modelId="{E1365405-B648-4506-9F78-5501D073C522}" type="presParOf" srcId="{1C61A9A2-33F2-469B-8AC4-A104A5A98D78}" destId="{881B8FEC-9D20-4669-BB2E-FA9CEA0BE5A9}" srcOrd="0" destOrd="0" presId="urn:microsoft.com/office/officeart/2005/8/layout/chevron1"/>
    <dgm:cxn modelId="{3C24DDC6-6E86-4449-A657-346612BAA449}" type="presParOf" srcId="{1C61A9A2-33F2-469B-8AC4-A104A5A98D78}" destId="{705DFC51-4C30-4A07-9F0C-6EB770961C6F}" srcOrd="1" destOrd="0" presId="urn:microsoft.com/office/officeart/2005/8/layout/chevron1"/>
    <dgm:cxn modelId="{C01183A2-6E72-45C2-A55B-2811ABB4631A}" type="presParOf" srcId="{1C61A9A2-33F2-469B-8AC4-A104A5A98D78}" destId="{919A589F-F74A-40C3-BE88-AB8730BCAB04}" srcOrd="2" destOrd="0" presId="urn:microsoft.com/office/officeart/2005/8/layout/chevron1"/>
    <dgm:cxn modelId="{D1596EE7-59EB-4127-BDF3-1BC860F4B1F2}" type="presParOf" srcId="{1C61A9A2-33F2-469B-8AC4-A104A5A98D78}" destId="{01C6BCDE-530E-4D03-9CF5-9AB36CDC1FE1}" srcOrd="3" destOrd="0" presId="urn:microsoft.com/office/officeart/2005/8/layout/chevron1"/>
    <dgm:cxn modelId="{D65B4607-AE5D-4FC3-9831-73BA8CCC2935}" type="presParOf" srcId="{1C61A9A2-33F2-469B-8AC4-A104A5A98D78}" destId="{307C41E0-35C7-4362-94BF-43B66487986C}" srcOrd="4" destOrd="0" presId="urn:microsoft.com/office/officeart/2005/8/layout/chevron1"/>
    <dgm:cxn modelId="{A90AF82F-8866-4607-B364-FCB260E164EF}" type="presParOf" srcId="{1C61A9A2-33F2-469B-8AC4-A104A5A98D78}" destId="{F5D69254-1A1C-40A2-93FC-121A3C28D557}" srcOrd="5" destOrd="0" presId="urn:microsoft.com/office/officeart/2005/8/layout/chevron1"/>
    <dgm:cxn modelId="{EDD03C50-01C7-4E69-AE3D-A08B3D92AE12}" type="presParOf" srcId="{1C61A9A2-33F2-469B-8AC4-A104A5A98D78}" destId="{268F2328-4548-422B-9C65-80797E16B241}" srcOrd="6" destOrd="0" presId="urn:microsoft.com/office/officeart/2005/8/layout/chevron1"/>
    <dgm:cxn modelId="{4A9642A4-3B4C-4887-A78D-749FDA468416}" type="presParOf" srcId="{1C61A9A2-33F2-469B-8AC4-A104A5A98D78}" destId="{8CB78EC1-7B74-4B6E-94C6-5F808A049A1F}" srcOrd="7" destOrd="0" presId="urn:microsoft.com/office/officeart/2005/8/layout/chevron1"/>
    <dgm:cxn modelId="{87641A70-B7B9-4D9C-8CBA-3ABF080615DC}" type="presParOf" srcId="{1C61A9A2-33F2-469B-8AC4-A104A5A98D78}" destId="{BDD0B0F7-A87C-4B5B-A4C3-4E4BE6EB0F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344" y="1754460"/>
          <a:ext cx="2086198" cy="8344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Requirements</a:t>
          </a:r>
        </a:p>
      </dsp:txBody>
      <dsp:txXfrm>
        <a:off x="419584" y="1754460"/>
        <a:ext cx="1251719" cy="834479"/>
      </dsp:txXfrm>
    </dsp:sp>
    <dsp:sp modelId="{919A589F-F74A-40C3-BE88-AB8730BCAB04}">
      <dsp:nvSpPr>
        <dsp:cNvPr id="0" name=""/>
        <dsp:cNvSpPr/>
      </dsp:nvSpPr>
      <dsp:spPr>
        <a:xfrm>
          <a:off x="1879922" y="1754460"/>
          <a:ext cx="2086198" cy="8344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Case Design</a:t>
          </a:r>
        </a:p>
      </dsp:txBody>
      <dsp:txXfrm>
        <a:off x="2297162" y="1754460"/>
        <a:ext cx="1251719" cy="834479"/>
      </dsp:txXfrm>
    </dsp:sp>
    <dsp:sp modelId="{307C41E0-35C7-4362-94BF-43B66487986C}">
      <dsp:nvSpPr>
        <dsp:cNvPr id="0" name=""/>
        <dsp:cNvSpPr/>
      </dsp:nvSpPr>
      <dsp:spPr>
        <a:xfrm>
          <a:off x="3757500" y="1754460"/>
          <a:ext cx="2086198" cy="8344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Modules</a:t>
          </a:r>
        </a:p>
      </dsp:txBody>
      <dsp:txXfrm>
        <a:off x="4174740" y="1754460"/>
        <a:ext cx="1251719" cy="834479"/>
      </dsp:txXfrm>
    </dsp:sp>
    <dsp:sp modelId="{268F2328-4548-422B-9C65-80797E16B241}">
      <dsp:nvSpPr>
        <dsp:cNvPr id="0" name=""/>
        <dsp:cNvSpPr/>
      </dsp:nvSpPr>
      <dsp:spPr>
        <a:xfrm>
          <a:off x="5635079" y="1754460"/>
          <a:ext cx="2086198" cy="8344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Cases</a:t>
          </a:r>
        </a:p>
      </dsp:txBody>
      <dsp:txXfrm>
        <a:off x="6052319" y="1754460"/>
        <a:ext cx="1251719" cy="834479"/>
      </dsp:txXfrm>
    </dsp:sp>
    <dsp:sp modelId="{BDD0B0F7-A87C-4B5B-A4C3-4E4BE6EB0FE4}">
      <dsp:nvSpPr>
        <dsp:cNvPr id="0" name=""/>
        <dsp:cNvSpPr/>
      </dsp:nvSpPr>
      <dsp:spPr>
        <a:xfrm>
          <a:off x="7512657" y="1754460"/>
          <a:ext cx="2086198" cy="8344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Execution</a:t>
          </a:r>
        </a:p>
      </dsp:txBody>
      <dsp:txXfrm>
        <a:off x="7929897" y="1754460"/>
        <a:ext cx="1251719" cy="83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1/9/2020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1/9/2020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tricentis.com/en/1200/index.htm#resour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012" y="1006570"/>
            <a:ext cx="5029200" cy="251460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TOSCA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4212" y="3429000"/>
            <a:ext cx="5029201" cy="1397000"/>
          </a:xfrm>
        </p:spPr>
        <p:txBody>
          <a:bodyPr/>
          <a:lstStyle/>
          <a:p>
            <a:r>
              <a:rPr lang="en-US" dirty="0"/>
              <a:t>Taking the first steps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31872"/>
            <a:ext cx="2209800" cy="39697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A7199EC-8770-4515-A0D3-4E4F71A7332C}"/>
              </a:ext>
            </a:extLst>
          </p:cNvPr>
          <p:cNvSpPr txBox="1">
            <a:spLocks/>
          </p:cNvSpPr>
          <p:nvPr/>
        </p:nvSpPr>
        <p:spPr>
          <a:xfrm>
            <a:off x="455612" y="5959572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: Pradeep Giri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Topics Covered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Tosca</a:t>
            </a:r>
          </a:p>
          <a:p>
            <a:r>
              <a:rPr lang="en-US" dirty="0"/>
              <a:t>Tosca Advantages</a:t>
            </a:r>
          </a:p>
          <a:p>
            <a:r>
              <a:rPr lang="en-US" dirty="0"/>
              <a:t>Basic Workflow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About </a:t>
            </a:r>
            <a:r>
              <a:rPr lang="en-US" dirty="0" err="1">
                <a:solidFill>
                  <a:srgbClr val="0070C0"/>
                </a:solidFill>
              </a:rPr>
              <a:t>Tricentis</a:t>
            </a:r>
            <a:r>
              <a:rPr lang="en-US" dirty="0">
                <a:solidFill>
                  <a:srgbClr val="0070C0"/>
                </a:solidFill>
              </a:rPr>
              <a:t> Tosca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10439400" cy="1143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/>
              <a:t>Tricentis</a:t>
            </a:r>
            <a:r>
              <a:rPr lang="en-US" dirty="0"/>
              <a:t> Tosca is a Continuous Testing platform that delivers fast feedback for Agile and DevOps. It allows you to design automated, functional, end-to-end software tests across all layers of your enterprise architecture.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971800"/>
            <a:ext cx="6019800" cy="3369009"/>
          </a:xfr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One Stop Solution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Performs GUI and non-GUI testing</a:t>
            </a:r>
          </a:p>
          <a:p>
            <a:r>
              <a:rPr lang="en-US" dirty="0"/>
              <a:t>Test and verify Application Programming Interfaces (APIs)</a:t>
            </a:r>
          </a:p>
          <a:p>
            <a:r>
              <a:rPr lang="en-US" dirty="0"/>
              <a:t>Perform load testing with </a:t>
            </a:r>
            <a:r>
              <a:rPr lang="en-US" dirty="0" err="1"/>
              <a:t>Tricentis</a:t>
            </a:r>
            <a:r>
              <a:rPr lang="en-US" dirty="0"/>
              <a:t> Flood</a:t>
            </a:r>
          </a:p>
          <a:p>
            <a:r>
              <a:rPr lang="en-US" dirty="0"/>
              <a:t>Identify and manage your test data with the </a:t>
            </a:r>
            <a:r>
              <a:rPr lang="en-US" dirty="0" err="1"/>
              <a:t>Tricentis</a:t>
            </a:r>
            <a:r>
              <a:rPr lang="en-US" dirty="0"/>
              <a:t> Tosca Test Data Service</a:t>
            </a:r>
          </a:p>
          <a:p>
            <a:r>
              <a:rPr lang="en-US" dirty="0"/>
              <a:t>Record and simulate services with Tosca Orchestrated Service Virtualization</a:t>
            </a:r>
          </a:p>
          <a:p>
            <a:r>
              <a:rPr lang="en-US" dirty="0"/>
              <a:t>Ensure data quality throughout all stages of your Data Warehouse testing cycle with Tosca BI</a:t>
            </a:r>
          </a:p>
          <a:p>
            <a:r>
              <a:rPr lang="en-US" dirty="0"/>
              <a:t>Test your mobile applications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Advantages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915400" cy="4419600"/>
          </a:xfrm>
        </p:spPr>
        <p:txBody>
          <a:bodyPr>
            <a:normAutofit/>
          </a:bodyPr>
          <a:lstStyle/>
          <a:p>
            <a:r>
              <a:rPr lang="en-US" dirty="0"/>
              <a:t>Script less automation</a:t>
            </a:r>
          </a:p>
          <a:p>
            <a:r>
              <a:rPr lang="en-US" dirty="0"/>
              <a:t>Easy to learn, so you can train your team within very less time compared to other automation tools. So you can start automation very early</a:t>
            </a:r>
          </a:p>
          <a:p>
            <a:r>
              <a:rPr lang="en-US" dirty="0"/>
              <a:t>Model based automation, you do not need to write framework for this. It is already present</a:t>
            </a:r>
          </a:p>
          <a:p>
            <a:r>
              <a:rPr lang="en-US" dirty="0"/>
              <a:t>Reusability of assets and copy-paste features for test cases and modules</a:t>
            </a:r>
          </a:p>
          <a:p>
            <a:r>
              <a:rPr lang="en-US" dirty="0"/>
              <a:t>Test management and manual testing is also present</a:t>
            </a:r>
          </a:p>
          <a:p>
            <a:r>
              <a:rPr lang="en-US" dirty="0"/>
              <a:t>Can be integrated with HP ALM, can run selenium scripts</a:t>
            </a:r>
          </a:p>
          <a:p>
            <a:r>
              <a:rPr lang="en-US" dirty="0"/>
              <a:t>Mass updates - Tosca provides its own query language same as SQL called as TQL. you can change many test cased together </a:t>
            </a:r>
            <a:r>
              <a:rPr lang="en-US"/>
              <a:t>using this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Basic Work Flow</a:t>
            </a:r>
          </a:p>
        </p:txBody>
      </p:sp>
      <p:graphicFrame>
        <p:nvGraphicFramePr>
          <p:cNvPr id="4" name="Content Placeholder 5" descr="Basic Chevron Process diagram showing 4 steps arranged from left to righ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296904"/>
              </p:ext>
            </p:extLst>
          </p:nvPr>
        </p:nvGraphicFramePr>
        <p:xfrm>
          <a:off x="1089024" y="16764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981200"/>
            <a:ext cx="8686800" cy="1752600"/>
          </a:xfrm>
        </p:spPr>
        <p:txBody>
          <a:bodyPr/>
          <a:lstStyle/>
          <a:p>
            <a:r>
              <a:rPr lang="en-US" dirty="0"/>
              <a:t>			   </a:t>
            </a:r>
            <a:r>
              <a:rPr lang="en-US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https://documentation.tricentis.com/en/1200/index.htm#resources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981200"/>
            <a:ext cx="8686800" cy="1752600"/>
          </a:xfrm>
        </p:spPr>
        <p:txBody>
          <a:bodyPr/>
          <a:lstStyle/>
          <a:p>
            <a:r>
              <a:rPr lang="en-US" dirty="0"/>
              <a:t>		    </a:t>
            </a:r>
            <a:r>
              <a:rPr lang="en-US" dirty="0">
                <a:solidFill>
                  <a:srgbClr val="0070C0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177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198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Business Contrast 16x9</vt:lpstr>
      <vt:lpstr>TOSCA</vt:lpstr>
      <vt:lpstr>Topics Covered</vt:lpstr>
      <vt:lpstr>About Tricentis Tosca</vt:lpstr>
      <vt:lpstr>One Stop Solution</vt:lpstr>
      <vt:lpstr>Advantages</vt:lpstr>
      <vt:lpstr>Basic Work Flow</vt:lpstr>
      <vt:lpstr>      Demo</vt:lpstr>
      <vt:lpstr>References:</vt:lpstr>
      <vt:lpstr>      Thank You!!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2019-08-18T08:51:16Z</dcterms:created>
  <dcterms:modified xsi:type="dcterms:W3CDTF">2020-01-09T18:25:29Z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