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75" r:id="rId3"/>
    <p:sldId id="276" r:id="rId4"/>
    <p:sldId id="257" r:id="rId5"/>
    <p:sldId id="277" r:id="rId6"/>
    <p:sldId id="27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9" r:id="rId17"/>
    <p:sldId id="280" r:id="rId18"/>
    <p:sldId id="281" r:id="rId19"/>
    <p:sldId id="282" r:id="rId20"/>
    <p:sldId id="271" r:id="rId21"/>
    <p:sldId id="273" r:id="rId22"/>
    <p:sldId id="274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876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09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76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18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0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96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7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5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69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20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53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6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82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neisha/heart-disease-prediction-using-logistic-regression/data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8"/>
            <a:ext cx="10782300" cy="1478210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Algerian" panose="04020705040A02060702" pitchFamily="82" charset="0"/>
              </a:rPr>
              <a:t>Design of Diagnosis System for 			Remote Area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2664825"/>
            <a:ext cx="9228201" cy="3187972"/>
          </a:xfrm>
        </p:spPr>
        <p:txBody>
          <a:bodyPr>
            <a:normAutofit/>
          </a:bodyPr>
          <a:lstStyle/>
          <a:p>
            <a:pPr algn="ctr"/>
            <a:r>
              <a:rPr lang="en-IN" sz="2000" dirty="0"/>
              <a:t>	</a:t>
            </a:r>
            <a:r>
              <a:rPr lang="en-IN" sz="2000" b="1" dirty="0"/>
              <a:t>ASHISH KUMAR PATEL</a:t>
            </a:r>
            <a:r>
              <a:rPr lang="en-IN" sz="2000" dirty="0"/>
              <a:t>  :    S20160020111(ECE)</a:t>
            </a:r>
          </a:p>
          <a:p>
            <a:pPr algn="ctr"/>
            <a:r>
              <a:rPr lang="en-IN" sz="2000" b="1" dirty="0"/>
              <a:t>	 PRADEEP TURAN</a:t>
            </a:r>
            <a:r>
              <a:rPr lang="en-IN" sz="2000" dirty="0"/>
              <a:t>	       :   S20160010065(CSE)</a:t>
            </a:r>
          </a:p>
          <a:p>
            <a:pPr algn="ctr"/>
            <a:endParaRPr lang="en-IN" sz="2000" b="1" dirty="0"/>
          </a:p>
          <a:p>
            <a:pPr algn="ctr"/>
            <a:r>
              <a:rPr lang="en-IN" sz="2000" b="1" dirty="0"/>
              <a:t>GUIDE : DR.RAJA VARA PRASAD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7181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1889887" y="1924837"/>
            <a:ext cx="1665477" cy="487019"/>
          </a:xfrm>
          <a:custGeom>
            <a:avLst/>
            <a:gdLst/>
            <a:ahLst/>
            <a:cxnLst/>
            <a:rect l="l" t="t" r="r" b="b"/>
            <a:pathLst>
              <a:path w="1665477" h="487019">
                <a:moveTo>
                  <a:pt x="0" y="487019"/>
                </a:moveTo>
                <a:lnTo>
                  <a:pt x="1665477" y="487019"/>
                </a:lnTo>
                <a:lnTo>
                  <a:pt x="1665477" y="0"/>
                </a:lnTo>
                <a:lnTo>
                  <a:pt x="0" y="0"/>
                </a:lnTo>
                <a:lnTo>
                  <a:pt x="0" y="487019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55365" y="1924837"/>
            <a:ext cx="1665477" cy="487019"/>
          </a:xfrm>
          <a:custGeom>
            <a:avLst/>
            <a:gdLst/>
            <a:ahLst/>
            <a:cxnLst/>
            <a:rect l="l" t="t" r="r" b="b"/>
            <a:pathLst>
              <a:path w="1665477" h="487019">
                <a:moveTo>
                  <a:pt x="0" y="487019"/>
                </a:moveTo>
                <a:lnTo>
                  <a:pt x="1665477" y="487019"/>
                </a:lnTo>
                <a:lnTo>
                  <a:pt x="1665477" y="0"/>
                </a:lnTo>
                <a:lnTo>
                  <a:pt x="0" y="0"/>
                </a:lnTo>
                <a:lnTo>
                  <a:pt x="0" y="487019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20843" y="1924837"/>
            <a:ext cx="1665478" cy="487019"/>
          </a:xfrm>
          <a:custGeom>
            <a:avLst/>
            <a:gdLst/>
            <a:ahLst/>
            <a:cxnLst/>
            <a:rect l="l" t="t" r="r" b="b"/>
            <a:pathLst>
              <a:path w="1665478" h="487019">
                <a:moveTo>
                  <a:pt x="0" y="487019"/>
                </a:moveTo>
                <a:lnTo>
                  <a:pt x="1665478" y="487019"/>
                </a:lnTo>
                <a:lnTo>
                  <a:pt x="1665478" y="0"/>
                </a:lnTo>
                <a:lnTo>
                  <a:pt x="0" y="0"/>
                </a:lnTo>
                <a:lnTo>
                  <a:pt x="0" y="487019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86194" y="1924837"/>
            <a:ext cx="1665477" cy="487019"/>
          </a:xfrm>
          <a:custGeom>
            <a:avLst/>
            <a:gdLst/>
            <a:ahLst/>
            <a:cxnLst/>
            <a:rect l="l" t="t" r="r" b="b"/>
            <a:pathLst>
              <a:path w="1665477" h="487019">
                <a:moveTo>
                  <a:pt x="0" y="487019"/>
                </a:moveTo>
                <a:lnTo>
                  <a:pt x="1665477" y="487019"/>
                </a:lnTo>
                <a:lnTo>
                  <a:pt x="1665477" y="0"/>
                </a:lnTo>
                <a:lnTo>
                  <a:pt x="0" y="0"/>
                </a:lnTo>
                <a:lnTo>
                  <a:pt x="0" y="487019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51671" y="1924837"/>
            <a:ext cx="1665477" cy="487019"/>
          </a:xfrm>
          <a:custGeom>
            <a:avLst/>
            <a:gdLst/>
            <a:ahLst/>
            <a:cxnLst/>
            <a:rect l="l" t="t" r="r" b="b"/>
            <a:pathLst>
              <a:path w="1665477" h="487019">
                <a:moveTo>
                  <a:pt x="0" y="487019"/>
                </a:moveTo>
                <a:lnTo>
                  <a:pt x="1665477" y="487019"/>
                </a:lnTo>
                <a:lnTo>
                  <a:pt x="1665477" y="0"/>
                </a:lnTo>
                <a:lnTo>
                  <a:pt x="0" y="0"/>
                </a:lnTo>
                <a:lnTo>
                  <a:pt x="0" y="487019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89887" y="2411882"/>
            <a:ext cx="1665477" cy="487019"/>
          </a:xfrm>
          <a:custGeom>
            <a:avLst/>
            <a:gdLst/>
            <a:ahLst/>
            <a:cxnLst/>
            <a:rect l="l" t="t" r="r" b="b"/>
            <a:pathLst>
              <a:path w="1665477" h="487019">
                <a:moveTo>
                  <a:pt x="0" y="487019"/>
                </a:moveTo>
                <a:lnTo>
                  <a:pt x="1665477" y="487019"/>
                </a:lnTo>
                <a:lnTo>
                  <a:pt x="1665477" y="0"/>
                </a:lnTo>
                <a:lnTo>
                  <a:pt x="0" y="0"/>
                </a:lnTo>
                <a:lnTo>
                  <a:pt x="0" y="487019"/>
                </a:lnTo>
                <a:close/>
              </a:path>
            </a:pathLst>
          </a:custGeom>
          <a:solidFill>
            <a:srgbClr val="D0E4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55365" y="2411882"/>
            <a:ext cx="1665477" cy="487019"/>
          </a:xfrm>
          <a:custGeom>
            <a:avLst/>
            <a:gdLst/>
            <a:ahLst/>
            <a:cxnLst/>
            <a:rect l="l" t="t" r="r" b="b"/>
            <a:pathLst>
              <a:path w="1665477" h="487019">
                <a:moveTo>
                  <a:pt x="0" y="487019"/>
                </a:moveTo>
                <a:lnTo>
                  <a:pt x="1665477" y="487019"/>
                </a:lnTo>
                <a:lnTo>
                  <a:pt x="1665477" y="0"/>
                </a:lnTo>
                <a:lnTo>
                  <a:pt x="0" y="0"/>
                </a:lnTo>
                <a:lnTo>
                  <a:pt x="0" y="487019"/>
                </a:lnTo>
                <a:close/>
              </a:path>
            </a:pathLst>
          </a:custGeom>
          <a:solidFill>
            <a:srgbClr val="D0E4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20843" y="2411882"/>
            <a:ext cx="1665478" cy="487019"/>
          </a:xfrm>
          <a:custGeom>
            <a:avLst/>
            <a:gdLst/>
            <a:ahLst/>
            <a:cxnLst/>
            <a:rect l="l" t="t" r="r" b="b"/>
            <a:pathLst>
              <a:path w="1665478" h="487019">
                <a:moveTo>
                  <a:pt x="0" y="487019"/>
                </a:moveTo>
                <a:lnTo>
                  <a:pt x="1665478" y="487019"/>
                </a:lnTo>
                <a:lnTo>
                  <a:pt x="1665478" y="0"/>
                </a:lnTo>
                <a:lnTo>
                  <a:pt x="0" y="0"/>
                </a:lnTo>
                <a:lnTo>
                  <a:pt x="0" y="487019"/>
                </a:lnTo>
                <a:close/>
              </a:path>
            </a:pathLst>
          </a:custGeom>
          <a:solidFill>
            <a:srgbClr val="D0E4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86194" y="2411882"/>
            <a:ext cx="1665477" cy="487019"/>
          </a:xfrm>
          <a:custGeom>
            <a:avLst/>
            <a:gdLst/>
            <a:ahLst/>
            <a:cxnLst/>
            <a:rect l="l" t="t" r="r" b="b"/>
            <a:pathLst>
              <a:path w="1665477" h="487019">
                <a:moveTo>
                  <a:pt x="0" y="487019"/>
                </a:moveTo>
                <a:lnTo>
                  <a:pt x="1665477" y="487019"/>
                </a:lnTo>
                <a:lnTo>
                  <a:pt x="1665477" y="0"/>
                </a:lnTo>
                <a:lnTo>
                  <a:pt x="0" y="0"/>
                </a:lnTo>
                <a:lnTo>
                  <a:pt x="0" y="487019"/>
                </a:lnTo>
                <a:close/>
              </a:path>
            </a:pathLst>
          </a:custGeom>
          <a:solidFill>
            <a:srgbClr val="D0E4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551671" y="2411882"/>
            <a:ext cx="1665477" cy="487019"/>
          </a:xfrm>
          <a:custGeom>
            <a:avLst/>
            <a:gdLst/>
            <a:ahLst/>
            <a:cxnLst/>
            <a:rect l="l" t="t" r="r" b="b"/>
            <a:pathLst>
              <a:path w="1665477" h="487019">
                <a:moveTo>
                  <a:pt x="0" y="487019"/>
                </a:moveTo>
                <a:lnTo>
                  <a:pt x="1665477" y="487019"/>
                </a:lnTo>
                <a:lnTo>
                  <a:pt x="1665477" y="0"/>
                </a:lnTo>
                <a:lnTo>
                  <a:pt x="0" y="0"/>
                </a:lnTo>
                <a:lnTo>
                  <a:pt x="0" y="487019"/>
                </a:lnTo>
                <a:close/>
              </a:path>
            </a:pathLst>
          </a:custGeom>
          <a:solidFill>
            <a:srgbClr val="D0E4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89887" y="2898800"/>
            <a:ext cx="1665477" cy="487019"/>
          </a:xfrm>
          <a:custGeom>
            <a:avLst/>
            <a:gdLst/>
            <a:ahLst/>
            <a:cxnLst/>
            <a:rect l="l" t="t" r="r" b="b"/>
            <a:pathLst>
              <a:path w="1665477" h="487019">
                <a:moveTo>
                  <a:pt x="0" y="487019"/>
                </a:moveTo>
                <a:lnTo>
                  <a:pt x="1665477" y="487019"/>
                </a:lnTo>
                <a:lnTo>
                  <a:pt x="1665477" y="0"/>
                </a:lnTo>
                <a:lnTo>
                  <a:pt x="0" y="0"/>
                </a:lnTo>
                <a:lnTo>
                  <a:pt x="0" y="487019"/>
                </a:lnTo>
                <a:close/>
              </a:path>
            </a:pathLst>
          </a:custGeom>
          <a:solidFill>
            <a:srgbClr val="E9F1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55365" y="2898800"/>
            <a:ext cx="1665477" cy="487019"/>
          </a:xfrm>
          <a:custGeom>
            <a:avLst/>
            <a:gdLst/>
            <a:ahLst/>
            <a:cxnLst/>
            <a:rect l="l" t="t" r="r" b="b"/>
            <a:pathLst>
              <a:path w="1665477" h="487019">
                <a:moveTo>
                  <a:pt x="0" y="487019"/>
                </a:moveTo>
                <a:lnTo>
                  <a:pt x="1665477" y="487019"/>
                </a:lnTo>
                <a:lnTo>
                  <a:pt x="1665477" y="0"/>
                </a:lnTo>
                <a:lnTo>
                  <a:pt x="0" y="0"/>
                </a:lnTo>
                <a:lnTo>
                  <a:pt x="0" y="487019"/>
                </a:lnTo>
                <a:close/>
              </a:path>
            </a:pathLst>
          </a:custGeom>
          <a:solidFill>
            <a:srgbClr val="E9F1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20843" y="2898800"/>
            <a:ext cx="1665478" cy="487019"/>
          </a:xfrm>
          <a:custGeom>
            <a:avLst/>
            <a:gdLst/>
            <a:ahLst/>
            <a:cxnLst/>
            <a:rect l="l" t="t" r="r" b="b"/>
            <a:pathLst>
              <a:path w="1665478" h="487019">
                <a:moveTo>
                  <a:pt x="0" y="487019"/>
                </a:moveTo>
                <a:lnTo>
                  <a:pt x="1665478" y="487019"/>
                </a:lnTo>
                <a:lnTo>
                  <a:pt x="1665478" y="0"/>
                </a:lnTo>
                <a:lnTo>
                  <a:pt x="0" y="0"/>
                </a:lnTo>
                <a:lnTo>
                  <a:pt x="0" y="487019"/>
                </a:lnTo>
                <a:close/>
              </a:path>
            </a:pathLst>
          </a:custGeom>
          <a:solidFill>
            <a:srgbClr val="E9F1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86194" y="2898800"/>
            <a:ext cx="1665477" cy="487019"/>
          </a:xfrm>
          <a:custGeom>
            <a:avLst/>
            <a:gdLst/>
            <a:ahLst/>
            <a:cxnLst/>
            <a:rect l="l" t="t" r="r" b="b"/>
            <a:pathLst>
              <a:path w="1665477" h="487019">
                <a:moveTo>
                  <a:pt x="0" y="487019"/>
                </a:moveTo>
                <a:lnTo>
                  <a:pt x="1665477" y="487019"/>
                </a:lnTo>
                <a:lnTo>
                  <a:pt x="1665477" y="0"/>
                </a:lnTo>
                <a:lnTo>
                  <a:pt x="0" y="0"/>
                </a:lnTo>
                <a:lnTo>
                  <a:pt x="0" y="487019"/>
                </a:lnTo>
                <a:close/>
              </a:path>
            </a:pathLst>
          </a:custGeom>
          <a:solidFill>
            <a:srgbClr val="E9F1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551671" y="2898800"/>
            <a:ext cx="1665477" cy="487019"/>
          </a:xfrm>
          <a:custGeom>
            <a:avLst/>
            <a:gdLst/>
            <a:ahLst/>
            <a:cxnLst/>
            <a:rect l="l" t="t" r="r" b="b"/>
            <a:pathLst>
              <a:path w="1665477" h="487019">
                <a:moveTo>
                  <a:pt x="0" y="487019"/>
                </a:moveTo>
                <a:lnTo>
                  <a:pt x="1665477" y="487019"/>
                </a:lnTo>
                <a:lnTo>
                  <a:pt x="1665477" y="0"/>
                </a:lnTo>
                <a:lnTo>
                  <a:pt x="0" y="0"/>
                </a:lnTo>
                <a:lnTo>
                  <a:pt x="0" y="487019"/>
                </a:lnTo>
                <a:close/>
              </a:path>
            </a:pathLst>
          </a:custGeom>
          <a:solidFill>
            <a:srgbClr val="E9F1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83537" y="2411857"/>
            <a:ext cx="8339963" cy="0"/>
          </a:xfrm>
          <a:custGeom>
            <a:avLst/>
            <a:gdLst/>
            <a:ahLst/>
            <a:cxnLst/>
            <a:rect l="l" t="t" r="r" b="b"/>
            <a:pathLst>
              <a:path w="8339963">
                <a:moveTo>
                  <a:pt x="0" y="0"/>
                </a:moveTo>
                <a:lnTo>
                  <a:pt x="8339963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89887" y="4330954"/>
            <a:ext cx="4163695" cy="370839"/>
          </a:xfrm>
          <a:custGeom>
            <a:avLst/>
            <a:gdLst/>
            <a:ahLst/>
            <a:cxnLst/>
            <a:rect l="l" t="t" r="r" b="b"/>
            <a:pathLst>
              <a:path w="4163695" h="370839">
                <a:moveTo>
                  <a:pt x="0" y="370840"/>
                </a:moveTo>
                <a:lnTo>
                  <a:pt x="4163695" y="370840"/>
                </a:lnTo>
                <a:lnTo>
                  <a:pt x="4163695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53455" y="4330954"/>
            <a:ext cx="4163695" cy="370839"/>
          </a:xfrm>
          <a:custGeom>
            <a:avLst/>
            <a:gdLst/>
            <a:ahLst/>
            <a:cxnLst/>
            <a:rect l="l" t="t" r="r" b="b"/>
            <a:pathLst>
              <a:path w="4163695" h="370839">
                <a:moveTo>
                  <a:pt x="0" y="370840"/>
                </a:moveTo>
                <a:lnTo>
                  <a:pt x="4163695" y="370840"/>
                </a:lnTo>
                <a:lnTo>
                  <a:pt x="4163695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89887" y="4701794"/>
            <a:ext cx="4163695" cy="370839"/>
          </a:xfrm>
          <a:custGeom>
            <a:avLst/>
            <a:gdLst/>
            <a:ahLst/>
            <a:cxnLst/>
            <a:rect l="l" t="t" r="r" b="b"/>
            <a:pathLst>
              <a:path w="4163695" h="370839">
                <a:moveTo>
                  <a:pt x="0" y="370839"/>
                </a:moveTo>
                <a:lnTo>
                  <a:pt x="4163695" y="370839"/>
                </a:lnTo>
                <a:lnTo>
                  <a:pt x="4163695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0E4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3455" y="4701794"/>
            <a:ext cx="4163695" cy="370839"/>
          </a:xfrm>
          <a:custGeom>
            <a:avLst/>
            <a:gdLst/>
            <a:ahLst/>
            <a:cxnLst/>
            <a:rect l="l" t="t" r="r" b="b"/>
            <a:pathLst>
              <a:path w="4163695" h="370839">
                <a:moveTo>
                  <a:pt x="0" y="370839"/>
                </a:moveTo>
                <a:lnTo>
                  <a:pt x="4163695" y="370839"/>
                </a:lnTo>
                <a:lnTo>
                  <a:pt x="4163695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0E4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89887" y="5072634"/>
            <a:ext cx="4163695" cy="370839"/>
          </a:xfrm>
          <a:custGeom>
            <a:avLst/>
            <a:gdLst/>
            <a:ahLst/>
            <a:cxnLst/>
            <a:rect l="l" t="t" r="r" b="b"/>
            <a:pathLst>
              <a:path w="4163695" h="370839">
                <a:moveTo>
                  <a:pt x="0" y="370839"/>
                </a:moveTo>
                <a:lnTo>
                  <a:pt x="4163695" y="370839"/>
                </a:lnTo>
                <a:lnTo>
                  <a:pt x="4163695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9F1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53455" y="5072634"/>
            <a:ext cx="4163695" cy="370839"/>
          </a:xfrm>
          <a:custGeom>
            <a:avLst/>
            <a:gdLst/>
            <a:ahLst/>
            <a:cxnLst/>
            <a:rect l="l" t="t" r="r" b="b"/>
            <a:pathLst>
              <a:path w="4163695" h="370839">
                <a:moveTo>
                  <a:pt x="0" y="370839"/>
                </a:moveTo>
                <a:lnTo>
                  <a:pt x="4163695" y="370839"/>
                </a:lnTo>
                <a:lnTo>
                  <a:pt x="4163695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9F1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83537" y="4701794"/>
            <a:ext cx="8339963" cy="0"/>
          </a:xfrm>
          <a:custGeom>
            <a:avLst/>
            <a:gdLst/>
            <a:ahLst/>
            <a:cxnLst/>
            <a:rect l="l" t="t" r="r" b="b"/>
            <a:pathLst>
              <a:path w="8339963">
                <a:moveTo>
                  <a:pt x="0" y="0"/>
                </a:moveTo>
                <a:lnTo>
                  <a:pt x="8339963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27962" y="277139"/>
            <a:ext cx="5250530" cy="1207058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3271647">
              <a:lnSpc>
                <a:spcPts val="5600"/>
              </a:lnSpc>
            </a:pPr>
            <a:r>
              <a:rPr sz="5400" spc="-119" dirty="0">
                <a:solidFill>
                  <a:srgbClr val="50B4C7"/>
                </a:solidFill>
                <a:latin typeface="Calibri"/>
                <a:cs typeface="Calibri"/>
              </a:rPr>
              <a:t>Results</a:t>
            </a:r>
            <a:endParaRPr sz="5400">
              <a:latin typeface="Calibri"/>
              <a:cs typeface="Calibri"/>
            </a:endParaRPr>
          </a:p>
          <a:p>
            <a:pPr marL="12700" marR="102915">
              <a:lnSpc>
                <a:spcPct val="101725"/>
              </a:lnSpc>
              <a:spcBef>
                <a:spcPts val="1357"/>
              </a:spcBef>
            </a:pPr>
            <a:r>
              <a:rPr sz="1800" spc="56" dirty="0">
                <a:solidFill>
                  <a:srgbClr val="252525"/>
                </a:solidFill>
                <a:latin typeface="Arial"/>
                <a:cs typeface="Arial"/>
              </a:rPr>
              <a:t>•  </a:t>
            </a:r>
            <a:r>
              <a:rPr sz="1800" spc="-14" dirty="0">
                <a:solidFill>
                  <a:srgbClr val="252525"/>
                </a:solidFill>
                <a:latin typeface="Calibri"/>
                <a:cs typeface="Calibri"/>
              </a:rPr>
              <a:t>Calculated weights of four different parameters-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9887" y="4330954"/>
            <a:ext cx="8327263" cy="370839"/>
          </a:xfrm>
          <a:prstGeom prst="rect">
            <a:avLst/>
          </a:prstGeom>
        </p:spPr>
        <p:txBody>
          <a:bodyPr wrap="square" lIns="0" tIns="42545" rIns="0" bIns="0" rtlCol="0">
            <a:noAutofit/>
          </a:bodyPr>
          <a:lstStyle/>
          <a:p>
            <a:pPr marL="4306062">
              <a:lnSpc>
                <a:spcPct val="101725"/>
              </a:lnSpc>
            </a:pPr>
            <a:r>
              <a:rPr sz="1800" spc="-24" dirty="0">
                <a:solidFill>
                  <a:srgbClr val="FFFFFF"/>
                </a:solidFill>
                <a:latin typeface="Calibri"/>
                <a:cs typeface="Calibri"/>
              </a:rPr>
              <a:t>Standard Error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9887" y="4701794"/>
            <a:ext cx="8327263" cy="370840"/>
          </a:xfrm>
          <a:prstGeom prst="rect">
            <a:avLst/>
          </a:prstGeom>
        </p:spPr>
        <p:txBody>
          <a:bodyPr wrap="square" lIns="0" tIns="42545" rIns="0" bIns="0" rtlCol="0">
            <a:noAutofit/>
          </a:bodyPr>
          <a:lstStyle/>
          <a:p>
            <a:pPr marL="91567">
              <a:lnSpc>
                <a:spcPct val="101725"/>
              </a:lnSpc>
            </a:pPr>
            <a:r>
              <a:rPr sz="1800" spc="0" dirty="0">
                <a:latin typeface="Calibri"/>
                <a:cs typeface="Calibri"/>
              </a:rPr>
              <a:t>Dia</a:t>
            </a:r>
            <a:r>
              <a:rPr sz="1800" spc="-19" dirty="0">
                <a:latin typeface="Calibri"/>
                <a:cs typeface="Calibri"/>
              </a:rPr>
              <a:t>s</a:t>
            </a:r>
            <a:r>
              <a:rPr sz="1800" spc="-14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ol</a:t>
            </a:r>
            <a:r>
              <a:rPr sz="1800" spc="-4" dirty="0">
                <a:latin typeface="Calibri"/>
                <a:cs typeface="Calibri"/>
              </a:rPr>
              <a:t>i</a:t>
            </a:r>
            <a:r>
              <a:rPr sz="1800" spc="0" dirty="0">
                <a:latin typeface="Calibri"/>
                <a:cs typeface="Calibri"/>
              </a:rPr>
              <a:t>c</a:t>
            </a:r>
            <a:r>
              <a:rPr sz="1800" spc="-126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BP                                                          </a:t>
            </a:r>
            <a:r>
              <a:rPr sz="1800" spc="383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10.75179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89887" y="5072634"/>
            <a:ext cx="8327263" cy="370839"/>
          </a:xfrm>
          <a:prstGeom prst="rect">
            <a:avLst/>
          </a:prstGeom>
        </p:spPr>
        <p:txBody>
          <a:bodyPr wrap="square" lIns="0" tIns="42545" rIns="0" bIns="0" rtlCol="0">
            <a:noAutofit/>
          </a:bodyPr>
          <a:lstStyle/>
          <a:p>
            <a:pPr marL="91567">
              <a:lnSpc>
                <a:spcPct val="101725"/>
              </a:lnSpc>
            </a:pPr>
            <a:r>
              <a:rPr sz="1800" spc="-25" dirty="0">
                <a:latin typeface="Calibri"/>
                <a:cs typeface="Calibri"/>
              </a:rPr>
              <a:t>Sys</a:t>
            </a:r>
            <a:r>
              <a:rPr sz="1800" spc="-14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ol</a:t>
            </a:r>
            <a:r>
              <a:rPr sz="1800" spc="-4" dirty="0">
                <a:latin typeface="Calibri"/>
                <a:cs typeface="Calibri"/>
              </a:rPr>
              <a:t>i</a:t>
            </a:r>
            <a:r>
              <a:rPr sz="1800" spc="0" dirty="0">
                <a:latin typeface="Calibri"/>
                <a:cs typeface="Calibri"/>
              </a:rPr>
              <a:t>c</a:t>
            </a:r>
            <a:r>
              <a:rPr sz="1800" spc="-120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BP                                                            </a:t>
            </a:r>
            <a:r>
              <a:rPr sz="1800" spc="348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18.9953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9887" y="1924837"/>
            <a:ext cx="8327263" cy="487019"/>
          </a:xfrm>
          <a:prstGeom prst="rect">
            <a:avLst/>
          </a:prstGeom>
        </p:spPr>
        <p:txBody>
          <a:bodyPr wrap="square" lIns="0" tIns="41910" rIns="0" bIns="0" rtlCol="0">
            <a:noAutofit/>
          </a:bodyPr>
          <a:lstStyle/>
          <a:p>
            <a:pPr marL="1757299">
              <a:lnSpc>
                <a:spcPct val="101725"/>
              </a:lnSpc>
            </a:pPr>
            <a:r>
              <a:rPr sz="1800" spc="-4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4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e                        </a:t>
            </a:r>
            <a:r>
              <a:rPr sz="1800" spc="17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spc="-9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I                       </a:t>
            </a:r>
            <a:r>
              <a:rPr sz="1800" spc="37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9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9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9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29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e            </a:t>
            </a:r>
            <a:r>
              <a:rPr sz="1800" spc="13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Gl</a:t>
            </a:r>
            <a:r>
              <a:rPr sz="1800" spc="-14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34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4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9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89887" y="2411857"/>
            <a:ext cx="8327263" cy="486994"/>
          </a:xfrm>
          <a:prstGeom prst="rect">
            <a:avLst/>
          </a:prstGeom>
        </p:spPr>
        <p:txBody>
          <a:bodyPr wrap="square" lIns="0" tIns="41910" rIns="0" bIns="0" rtlCol="0">
            <a:noAutofit/>
          </a:bodyPr>
          <a:lstStyle/>
          <a:p>
            <a:pPr marL="91567">
              <a:lnSpc>
                <a:spcPct val="101725"/>
              </a:lnSpc>
            </a:pPr>
            <a:r>
              <a:rPr sz="1800" spc="0" dirty="0">
                <a:latin typeface="Calibri"/>
                <a:cs typeface="Calibri"/>
              </a:rPr>
              <a:t>Dia</a:t>
            </a:r>
            <a:r>
              <a:rPr sz="1800" spc="-19" dirty="0">
                <a:latin typeface="Calibri"/>
                <a:cs typeface="Calibri"/>
              </a:rPr>
              <a:t>s</a:t>
            </a:r>
            <a:r>
              <a:rPr sz="1800" spc="-14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ol</a:t>
            </a:r>
            <a:r>
              <a:rPr sz="1800" spc="-4" dirty="0">
                <a:latin typeface="Calibri"/>
                <a:cs typeface="Calibri"/>
              </a:rPr>
              <a:t>i</a:t>
            </a:r>
            <a:r>
              <a:rPr sz="1800" spc="0" dirty="0">
                <a:latin typeface="Calibri"/>
                <a:cs typeface="Calibri"/>
              </a:rPr>
              <a:t>c</a:t>
            </a:r>
            <a:r>
              <a:rPr sz="1800" spc="-126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BP          </a:t>
            </a:r>
            <a:r>
              <a:rPr sz="1800" spc="238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0.21848732         </a:t>
            </a:r>
            <a:r>
              <a:rPr sz="1800" spc="396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1.0297836            </a:t>
            </a:r>
            <a:r>
              <a:rPr sz="1800" spc="12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0.1547047            </a:t>
            </a:r>
            <a:r>
              <a:rPr sz="1800" spc="7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-0.0028892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89887" y="2898851"/>
            <a:ext cx="8327263" cy="486968"/>
          </a:xfrm>
          <a:prstGeom prst="rect">
            <a:avLst/>
          </a:prstGeom>
        </p:spPr>
        <p:txBody>
          <a:bodyPr wrap="square" lIns="0" tIns="41910" rIns="0" bIns="0" rtlCol="0">
            <a:noAutofit/>
          </a:bodyPr>
          <a:lstStyle/>
          <a:p>
            <a:pPr marL="91567">
              <a:lnSpc>
                <a:spcPct val="101725"/>
              </a:lnSpc>
            </a:pPr>
            <a:r>
              <a:rPr sz="1800" spc="-25" dirty="0">
                <a:latin typeface="Calibri"/>
                <a:cs typeface="Calibri"/>
              </a:rPr>
              <a:t>Sys</a:t>
            </a:r>
            <a:r>
              <a:rPr sz="1800" spc="-14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ol</a:t>
            </a:r>
            <a:r>
              <a:rPr sz="1800" spc="-4" dirty="0">
                <a:latin typeface="Calibri"/>
                <a:cs typeface="Calibri"/>
              </a:rPr>
              <a:t>i</a:t>
            </a:r>
            <a:r>
              <a:rPr sz="1800" spc="0" dirty="0">
                <a:latin typeface="Calibri"/>
                <a:cs typeface="Calibri"/>
              </a:rPr>
              <a:t>c</a:t>
            </a:r>
            <a:r>
              <a:rPr sz="1800" spc="-120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BP            </a:t>
            </a:r>
            <a:r>
              <a:rPr sz="1800" spc="203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0.89399439         </a:t>
            </a:r>
            <a:r>
              <a:rPr sz="1800" spc="396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1.4117326            </a:t>
            </a:r>
            <a:r>
              <a:rPr sz="1800" spc="12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0.29656676         </a:t>
            </a:r>
            <a:r>
              <a:rPr sz="1800" spc="396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0.04750127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3282441" y="275971"/>
            <a:ext cx="5630680" cy="647191"/>
          </a:xfrm>
          <a:prstGeom prst="rect">
            <a:avLst/>
          </a:prstGeom>
        </p:spPr>
        <p:txBody>
          <a:bodyPr wrap="square" lIns="0" tIns="32321" rIns="0" bIns="0" rtlCol="0">
            <a:noAutofit/>
          </a:bodyPr>
          <a:lstStyle/>
          <a:p>
            <a:pPr marL="12700">
              <a:lnSpc>
                <a:spcPts val="5090"/>
              </a:lnSpc>
            </a:pPr>
            <a:r>
              <a:rPr sz="4900" spc="-144" dirty="0">
                <a:solidFill>
                  <a:srgbClr val="50B4C7"/>
                </a:solidFill>
                <a:latin typeface="Calibri"/>
                <a:cs typeface="Calibri"/>
              </a:rPr>
              <a:t>Predicting Cardiac Risks</a:t>
            </a:r>
            <a:endParaRPr sz="4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5396" y="1508791"/>
            <a:ext cx="17779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solidFill>
                  <a:srgbClr val="252525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0655" y="1527174"/>
            <a:ext cx="7866755" cy="345409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19" dirty="0">
                <a:solidFill>
                  <a:srgbClr val="252525"/>
                </a:solidFill>
                <a:latin typeface="Calibri"/>
                <a:cs typeface="Calibri"/>
              </a:rPr>
              <a:t>Predicting cardiac risk based on age</a:t>
            </a:r>
            <a:r>
              <a:rPr lang="en-US" sz="2400" spc="-19" dirty="0">
                <a:solidFill>
                  <a:srgbClr val="252525"/>
                </a:solidFill>
                <a:latin typeface="Calibri"/>
                <a:cs typeface="Calibri"/>
              </a:rPr>
              <a:t>, </a:t>
            </a:r>
            <a:r>
              <a:rPr sz="2400" spc="-19" dirty="0">
                <a:solidFill>
                  <a:srgbClr val="252525"/>
                </a:solidFill>
                <a:latin typeface="Calibri"/>
                <a:cs typeface="Calibri"/>
              </a:rPr>
              <a:t>BMI</a:t>
            </a:r>
            <a:r>
              <a:rPr lang="en-US" sz="2400" spc="-19" dirty="0">
                <a:solidFill>
                  <a:srgbClr val="252525"/>
                </a:solidFill>
                <a:latin typeface="Calibri"/>
                <a:cs typeface="Calibri"/>
              </a:rPr>
              <a:t>, heart rate</a:t>
            </a:r>
            <a:r>
              <a:rPr sz="2400" spc="-19" dirty="0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r>
              <a:rPr lang="en-US" sz="2400" spc="-19" dirty="0">
                <a:solidFill>
                  <a:srgbClr val="252525"/>
                </a:solidFill>
                <a:cs typeface="Calibri"/>
              </a:rPr>
              <a:t> systolic</a:t>
            </a:r>
            <a:r>
              <a:rPr sz="2400" spc="-19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62226" y="1524000"/>
            <a:ext cx="424574" cy="330200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101" dirty="0">
                <a:solidFill>
                  <a:srgbClr val="252525"/>
                </a:solidFill>
                <a:latin typeface="Calibri"/>
                <a:cs typeface="Calibri"/>
              </a:rPr>
              <a:t>BP,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42268" y="1527175"/>
            <a:ext cx="1073696" cy="330200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6" dirty="0">
                <a:solidFill>
                  <a:srgbClr val="252525"/>
                </a:solidFill>
                <a:latin typeface="Calibri"/>
                <a:cs typeface="Calibri"/>
              </a:rPr>
              <a:t>diastolic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11811" y="1527175"/>
            <a:ext cx="424574" cy="330200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101" dirty="0">
                <a:solidFill>
                  <a:srgbClr val="252525"/>
                </a:solidFill>
                <a:latin typeface="Calibri"/>
                <a:cs typeface="Calibri"/>
              </a:rPr>
              <a:t>BP,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34264" y="1527175"/>
            <a:ext cx="1067136" cy="330200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4" dirty="0">
                <a:solidFill>
                  <a:srgbClr val="252525"/>
                </a:solidFill>
                <a:latin typeface="Calibri"/>
                <a:cs typeface="Calibri"/>
              </a:rPr>
              <a:t>glucose.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5396" y="2461545"/>
            <a:ext cx="17779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solidFill>
                  <a:srgbClr val="252525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0656" y="2479929"/>
            <a:ext cx="5004860" cy="330200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17" dirty="0">
                <a:solidFill>
                  <a:srgbClr val="252525"/>
                </a:solidFill>
                <a:latin typeface="Calibri"/>
                <a:cs typeface="Calibri"/>
              </a:rPr>
              <a:t>We used binary classification using ANN.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5396" y="3412274"/>
            <a:ext cx="177952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solidFill>
                  <a:srgbClr val="252525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0656" y="3430676"/>
            <a:ext cx="5785278" cy="330504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24" dirty="0">
                <a:solidFill>
                  <a:srgbClr val="252525"/>
                </a:solidFill>
                <a:latin typeface="Calibri"/>
                <a:cs typeface="Calibri"/>
              </a:rPr>
              <a:t>We used keras, pandas, numpy, sklearn python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13063" y="3430676"/>
            <a:ext cx="1121790" cy="330504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libraries.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396" y="4365402"/>
            <a:ext cx="17779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solidFill>
                  <a:srgbClr val="252525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0656" y="4383786"/>
            <a:ext cx="5784362" cy="330200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19" dirty="0">
                <a:solidFill>
                  <a:srgbClr val="252525"/>
                </a:solidFill>
                <a:latin typeface="Calibri"/>
                <a:cs typeface="Calibri"/>
              </a:rPr>
              <a:t>Glucose and diabetes predictions were done in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10883" y="4383786"/>
            <a:ext cx="4546396" cy="330200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29" dirty="0">
                <a:solidFill>
                  <a:srgbClr val="252525"/>
                </a:solidFill>
                <a:latin typeface="Calibri"/>
                <a:cs typeface="Calibri"/>
              </a:rPr>
              <a:t>previous presentation while sBP, dBP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836" y="4694453"/>
            <a:ext cx="4619249" cy="330504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17" dirty="0">
                <a:solidFill>
                  <a:srgbClr val="252525"/>
                </a:solidFill>
                <a:latin typeface="Calibri"/>
                <a:cs typeface="Calibri"/>
              </a:rPr>
              <a:t>we calculated using linear regression.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5396" y="5629052"/>
            <a:ext cx="6082582" cy="348583"/>
          </a:xfrm>
          <a:prstGeom prst="rect">
            <a:avLst/>
          </a:prstGeom>
        </p:spPr>
        <p:txBody>
          <a:bodyPr wrap="square" lIns="0" tIns="17081" rIns="0" bIns="0" rtlCol="0">
            <a:noAutofit/>
          </a:bodyPr>
          <a:lstStyle/>
          <a:p>
            <a:pPr marL="12700">
              <a:lnSpc>
                <a:spcPts val="2690"/>
              </a:lnSpc>
            </a:pPr>
            <a:r>
              <a:rPr sz="2400" spc="-62" dirty="0">
                <a:solidFill>
                  <a:srgbClr val="252525"/>
                </a:solidFill>
                <a:latin typeface="Arial"/>
                <a:cs typeface="Arial"/>
              </a:rPr>
              <a:t>• </a:t>
            </a:r>
            <a:r>
              <a:rPr sz="2400" spc="-20" dirty="0">
                <a:solidFill>
                  <a:srgbClr val="252525"/>
                </a:solidFill>
                <a:latin typeface="Calibri"/>
                <a:cs typeface="Calibri"/>
              </a:rPr>
              <a:t>Down-sampled the dataset to make it balanced.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06424" y="1053082"/>
            <a:ext cx="8717280" cy="5809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540002" y="450469"/>
            <a:ext cx="9124401" cy="711200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12700">
              <a:lnSpc>
                <a:spcPts val="5600"/>
              </a:lnSpc>
            </a:pPr>
            <a:r>
              <a:rPr sz="5400" spc="-162" dirty="0">
                <a:solidFill>
                  <a:srgbClr val="50B4C7"/>
                </a:solidFill>
                <a:latin typeface="Calibri"/>
                <a:cs typeface="Calibri"/>
              </a:rPr>
              <a:t>Correlation Matrix for Cardiac risks</a:t>
            </a:r>
            <a:endParaRPr sz="5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6193" y="470306"/>
            <a:ext cx="10594935" cy="711504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12700">
              <a:lnSpc>
                <a:spcPts val="5600"/>
              </a:lnSpc>
            </a:pPr>
            <a:r>
              <a:rPr sz="5400" spc="-156" dirty="0">
                <a:solidFill>
                  <a:srgbClr val="50B4C7"/>
                </a:solidFill>
                <a:latin typeface="Calibri"/>
                <a:cs typeface="Calibri"/>
              </a:rPr>
              <a:t>Correlation Matrix for Cardiac risks</a:t>
            </a:r>
            <a:r>
              <a:rPr sz="3300" spc="-156" baseline="8688" dirty="0">
                <a:solidFill>
                  <a:srgbClr val="50B4C7"/>
                </a:solidFill>
                <a:latin typeface="Calibri"/>
                <a:cs typeface="Calibri"/>
              </a:rPr>
              <a:t>(including BMI)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D0CEB4-BD5E-48BA-8244-217269169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309760"/>
            <a:ext cx="7391401" cy="554355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998928" y="910278"/>
            <a:ext cx="2864485" cy="516318"/>
          </a:xfrm>
          <a:custGeom>
            <a:avLst/>
            <a:gdLst/>
            <a:ahLst/>
            <a:cxnLst/>
            <a:rect l="l" t="t" r="r" b="b"/>
            <a:pathLst>
              <a:path w="2864485" h="516318">
                <a:moveTo>
                  <a:pt x="0" y="516318"/>
                </a:moveTo>
                <a:lnTo>
                  <a:pt x="2864485" y="516318"/>
                </a:lnTo>
                <a:lnTo>
                  <a:pt x="2864485" y="0"/>
                </a:lnTo>
                <a:lnTo>
                  <a:pt x="0" y="0"/>
                </a:lnTo>
                <a:lnTo>
                  <a:pt x="0" y="516318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63541" y="910278"/>
            <a:ext cx="2864485" cy="516318"/>
          </a:xfrm>
          <a:custGeom>
            <a:avLst/>
            <a:gdLst/>
            <a:ahLst/>
            <a:cxnLst/>
            <a:rect l="l" t="t" r="r" b="b"/>
            <a:pathLst>
              <a:path w="2864485" h="516318">
                <a:moveTo>
                  <a:pt x="0" y="516318"/>
                </a:moveTo>
                <a:lnTo>
                  <a:pt x="2864485" y="516318"/>
                </a:lnTo>
                <a:lnTo>
                  <a:pt x="2864485" y="0"/>
                </a:lnTo>
                <a:lnTo>
                  <a:pt x="0" y="0"/>
                </a:lnTo>
                <a:lnTo>
                  <a:pt x="0" y="516318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28026" y="910278"/>
            <a:ext cx="2864485" cy="516318"/>
          </a:xfrm>
          <a:custGeom>
            <a:avLst/>
            <a:gdLst/>
            <a:ahLst/>
            <a:cxnLst/>
            <a:rect l="l" t="t" r="r" b="b"/>
            <a:pathLst>
              <a:path w="2864485" h="516318">
                <a:moveTo>
                  <a:pt x="0" y="516318"/>
                </a:moveTo>
                <a:lnTo>
                  <a:pt x="2864485" y="516318"/>
                </a:lnTo>
                <a:lnTo>
                  <a:pt x="2864485" y="0"/>
                </a:lnTo>
                <a:lnTo>
                  <a:pt x="0" y="0"/>
                </a:lnTo>
                <a:lnTo>
                  <a:pt x="0" y="516318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98928" y="1426660"/>
            <a:ext cx="2864485" cy="516318"/>
          </a:xfrm>
          <a:custGeom>
            <a:avLst/>
            <a:gdLst/>
            <a:ahLst/>
            <a:cxnLst/>
            <a:rect l="l" t="t" r="r" b="b"/>
            <a:pathLst>
              <a:path w="2864485" h="516318">
                <a:moveTo>
                  <a:pt x="0" y="516318"/>
                </a:moveTo>
                <a:lnTo>
                  <a:pt x="2864485" y="516318"/>
                </a:lnTo>
                <a:lnTo>
                  <a:pt x="2864485" y="0"/>
                </a:lnTo>
                <a:lnTo>
                  <a:pt x="0" y="0"/>
                </a:lnTo>
                <a:lnTo>
                  <a:pt x="0" y="516318"/>
                </a:lnTo>
                <a:close/>
              </a:path>
            </a:pathLst>
          </a:custGeom>
          <a:solidFill>
            <a:srgbClr val="D0E4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63541" y="1426660"/>
            <a:ext cx="2864485" cy="516318"/>
          </a:xfrm>
          <a:custGeom>
            <a:avLst/>
            <a:gdLst/>
            <a:ahLst/>
            <a:cxnLst/>
            <a:rect l="l" t="t" r="r" b="b"/>
            <a:pathLst>
              <a:path w="2864485" h="516318">
                <a:moveTo>
                  <a:pt x="0" y="516318"/>
                </a:moveTo>
                <a:lnTo>
                  <a:pt x="2864485" y="516318"/>
                </a:lnTo>
                <a:lnTo>
                  <a:pt x="2864485" y="0"/>
                </a:lnTo>
                <a:lnTo>
                  <a:pt x="0" y="0"/>
                </a:lnTo>
                <a:lnTo>
                  <a:pt x="0" y="516318"/>
                </a:lnTo>
                <a:close/>
              </a:path>
            </a:pathLst>
          </a:custGeom>
          <a:solidFill>
            <a:srgbClr val="D0E4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8026" y="1426660"/>
            <a:ext cx="2864485" cy="516318"/>
          </a:xfrm>
          <a:custGeom>
            <a:avLst/>
            <a:gdLst/>
            <a:ahLst/>
            <a:cxnLst/>
            <a:rect l="l" t="t" r="r" b="b"/>
            <a:pathLst>
              <a:path w="2864485" h="516318">
                <a:moveTo>
                  <a:pt x="0" y="516318"/>
                </a:moveTo>
                <a:lnTo>
                  <a:pt x="2864485" y="516318"/>
                </a:lnTo>
                <a:lnTo>
                  <a:pt x="2864485" y="0"/>
                </a:lnTo>
                <a:lnTo>
                  <a:pt x="0" y="0"/>
                </a:lnTo>
                <a:lnTo>
                  <a:pt x="0" y="516318"/>
                </a:lnTo>
                <a:close/>
              </a:path>
            </a:pathLst>
          </a:custGeom>
          <a:solidFill>
            <a:srgbClr val="D0E4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98928" y="1942915"/>
            <a:ext cx="2864485" cy="516318"/>
          </a:xfrm>
          <a:custGeom>
            <a:avLst/>
            <a:gdLst/>
            <a:ahLst/>
            <a:cxnLst/>
            <a:rect l="l" t="t" r="r" b="b"/>
            <a:pathLst>
              <a:path w="2864485" h="516318">
                <a:moveTo>
                  <a:pt x="0" y="516318"/>
                </a:moveTo>
                <a:lnTo>
                  <a:pt x="2864485" y="516318"/>
                </a:lnTo>
                <a:lnTo>
                  <a:pt x="2864485" y="0"/>
                </a:lnTo>
                <a:lnTo>
                  <a:pt x="0" y="0"/>
                </a:lnTo>
                <a:lnTo>
                  <a:pt x="0" y="516318"/>
                </a:lnTo>
                <a:close/>
              </a:path>
            </a:pathLst>
          </a:custGeom>
          <a:solidFill>
            <a:srgbClr val="E9F1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63541" y="1942915"/>
            <a:ext cx="2864485" cy="516318"/>
          </a:xfrm>
          <a:custGeom>
            <a:avLst/>
            <a:gdLst/>
            <a:ahLst/>
            <a:cxnLst/>
            <a:rect l="l" t="t" r="r" b="b"/>
            <a:pathLst>
              <a:path w="2864485" h="516318">
                <a:moveTo>
                  <a:pt x="0" y="516318"/>
                </a:moveTo>
                <a:lnTo>
                  <a:pt x="2864485" y="516318"/>
                </a:lnTo>
                <a:lnTo>
                  <a:pt x="2864485" y="0"/>
                </a:lnTo>
                <a:lnTo>
                  <a:pt x="0" y="0"/>
                </a:lnTo>
                <a:lnTo>
                  <a:pt x="0" y="516318"/>
                </a:lnTo>
                <a:close/>
              </a:path>
            </a:pathLst>
          </a:custGeom>
          <a:solidFill>
            <a:srgbClr val="E9F1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28026" y="1942915"/>
            <a:ext cx="2864485" cy="516318"/>
          </a:xfrm>
          <a:custGeom>
            <a:avLst/>
            <a:gdLst/>
            <a:ahLst/>
            <a:cxnLst/>
            <a:rect l="l" t="t" r="r" b="b"/>
            <a:pathLst>
              <a:path w="2864485" h="516318">
                <a:moveTo>
                  <a:pt x="0" y="516318"/>
                </a:moveTo>
                <a:lnTo>
                  <a:pt x="2864485" y="516318"/>
                </a:lnTo>
                <a:lnTo>
                  <a:pt x="2864485" y="0"/>
                </a:lnTo>
                <a:lnTo>
                  <a:pt x="0" y="0"/>
                </a:lnTo>
                <a:lnTo>
                  <a:pt x="0" y="516318"/>
                </a:lnTo>
                <a:close/>
              </a:path>
            </a:pathLst>
          </a:custGeom>
          <a:solidFill>
            <a:srgbClr val="E9F1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92578" y="1426597"/>
            <a:ext cx="8606282" cy="0"/>
          </a:xfrm>
          <a:custGeom>
            <a:avLst/>
            <a:gdLst/>
            <a:ahLst/>
            <a:cxnLst/>
            <a:rect l="l" t="t" r="r" b="b"/>
            <a:pathLst>
              <a:path w="8606282">
                <a:moveTo>
                  <a:pt x="0" y="0"/>
                </a:moveTo>
                <a:lnTo>
                  <a:pt x="860628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00645" y="199078"/>
            <a:ext cx="1990709" cy="711200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12700">
              <a:lnSpc>
                <a:spcPts val="5600"/>
              </a:lnSpc>
            </a:pPr>
            <a:r>
              <a:rPr sz="5400" spc="-219" dirty="0">
                <a:solidFill>
                  <a:srgbClr val="50B4C7"/>
                </a:solidFill>
                <a:latin typeface="Calibri"/>
                <a:cs typeface="Calibri"/>
              </a:rPr>
              <a:t>R</a:t>
            </a:r>
            <a:r>
              <a:rPr sz="5400" spc="-125" dirty="0">
                <a:solidFill>
                  <a:srgbClr val="50B4C7"/>
                </a:solidFill>
                <a:latin typeface="Calibri"/>
                <a:cs typeface="Calibri"/>
              </a:rPr>
              <a:t>es</a:t>
            </a:r>
            <a:r>
              <a:rPr sz="5400" spc="-119" dirty="0">
                <a:solidFill>
                  <a:srgbClr val="50B4C7"/>
                </a:solidFill>
                <a:latin typeface="Calibri"/>
                <a:cs typeface="Calibri"/>
              </a:rPr>
              <a:t>u</a:t>
            </a:r>
            <a:r>
              <a:rPr sz="5400" spc="-125" dirty="0">
                <a:solidFill>
                  <a:srgbClr val="50B4C7"/>
                </a:solidFill>
                <a:latin typeface="Calibri"/>
                <a:cs typeface="Calibri"/>
              </a:rPr>
              <a:t>l</a:t>
            </a:r>
            <a:r>
              <a:rPr sz="5400" spc="-119" dirty="0">
                <a:solidFill>
                  <a:srgbClr val="50B4C7"/>
                </a:solidFill>
                <a:latin typeface="Calibri"/>
                <a:cs typeface="Calibri"/>
              </a:rPr>
              <a:t>t</a:t>
            </a:r>
            <a:r>
              <a:rPr sz="5400" spc="0" dirty="0">
                <a:solidFill>
                  <a:srgbClr val="50B4C7"/>
                </a:solidFill>
                <a:latin typeface="Calibri"/>
                <a:cs typeface="Calibri"/>
              </a:rPr>
              <a:t>s</a:t>
            </a:r>
            <a:endParaRPr sz="5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8928" y="910278"/>
            <a:ext cx="8593582" cy="516318"/>
          </a:xfrm>
          <a:prstGeom prst="rect">
            <a:avLst/>
          </a:prstGeom>
        </p:spPr>
        <p:txBody>
          <a:bodyPr wrap="square" lIns="0" tIns="41910" rIns="0" bIns="0" rtlCol="0">
            <a:noAutofit/>
          </a:bodyPr>
          <a:lstStyle/>
          <a:p>
            <a:pPr marL="2956687">
              <a:lnSpc>
                <a:spcPct val="101725"/>
              </a:lnSpc>
            </a:pPr>
            <a:r>
              <a:rPr sz="1800" spc="-4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4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44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4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9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y                                      </a:t>
            </a:r>
            <a:r>
              <a:rPr sz="1800" spc="18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800" spc="-34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4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98928" y="1426597"/>
            <a:ext cx="8593582" cy="516350"/>
          </a:xfrm>
          <a:prstGeom prst="rect">
            <a:avLst/>
          </a:prstGeom>
        </p:spPr>
        <p:txBody>
          <a:bodyPr wrap="square" lIns="0" tIns="41910" rIns="0" bIns="0" rtlCol="0">
            <a:noAutofit/>
          </a:bodyPr>
          <a:lstStyle/>
          <a:p>
            <a:pPr marL="91567">
              <a:lnSpc>
                <a:spcPct val="101725"/>
              </a:lnSpc>
            </a:pPr>
            <a:r>
              <a:rPr sz="1800" spc="0" dirty="0">
                <a:latin typeface="Calibri"/>
                <a:cs typeface="Calibri"/>
              </a:rPr>
              <a:t>Wi</a:t>
            </a:r>
            <a:r>
              <a:rPr sz="1800" spc="-4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h</a:t>
            </a:r>
            <a:r>
              <a:rPr sz="1800" spc="-56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BMI                                     </a:t>
            </a:r>
            <a:r>
              <a:rPr sz="1800" spc="192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85.528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%                                     </a:t>
            </a:r>
            <a:r>
              <a:rPr sz="1800" spc="403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0.6023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998928" y="1942947"/>
            <a:ext cx="8593582" cy="516286"/>
          </a:xfrm>
          <a:prstGeom prst="rect">
            <a:avLst/>
          </a:prstGeom>
        </p:spPr>
        <p:txBody>
          <a:bodyPr wrap="square" lIns="0" tIns="41910" rIns="0" bIns="0" rtlCol="0">
            <a:noAutofit/>
          </a:bodyPr>
          <a:lstStyle/>
          <a:p>
            <a:pPr marL="91567">
              <a:lnSpc>
                <a:spcPct val="101725"/>
              </a:lnSpc>
            </a:pPr>
            <a:r>
              <a:rPr sz="1800" spc="0" dirty="0">
                <a:latin typeface="Calibri"/>
                <a:cs typeface="Calibri"/>
              </a:rPr>
              <a:t>Wi</a:t>
            </a:r>
            <a:r>
              <a:rPr sz="1800" spc="-9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hout</a:t>
            </a:r>
            <a:r>
              <a:rPr sz="1800" spc="-111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BMI                               </a:t>
            </a:r>
            <a:r>
              <a:rPr sz="1800" spc="162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82.007 %                                     </a:t>
            </a:r>
            <a:r>
              <a:rPr sz="1800" spc="398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0.6113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AF2B221-9838-4F88-AD24-57921DB28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228" y="2544134"/>
            <a:ext cx="8606282" cy="411478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F2CE5-33E0-4EDE-A17D-F4490C2B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D70927-05CA-44B5-B4F3-808929D23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5360"/>
          </a:xfrm>
        </p:spPr>
      </p:pic>
    </p:spTree>
    <p:extLst>
      <p:ext uri="{BB962C8B-B14F-4D97-AF65-F5344CB8AC3E}">
        <p14:creationId xmlns:p14="http://schemas.microsoft.com/office/powerpoint/2010/main" val="3326078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EA84-A1D6-465D-BD84-0EC201BA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9F6FCF-DDAF-471D-9250-29CCD932A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95"/>
            <a:ext cx="12192000" cy="6845105"/>
          </a:xfrm>
        </p:spPr>
      </p:pic>
    </p:spTree>
    <p:extLst>
      <p:ext uri="{BB962C8B-B14F-4D97-AF65-F5344CB8AC3E}">
        <p14:creationId xmlns:p14="http://schemas.microsoft.com/office/powerpoint/2010/main" val="1781659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FB7FB-739F-42D7-8E7D-6422C8CD0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BCDB1D-6E1F-40F7-B1CE-CC6656D4E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57" y="0"/>
            <a:ext cx="12210757" cy="6874342"/>
          </a:xfrm>
        </p:spPr>
      </p:pic>
    </p:spTree>
    <p:extLst>
      <p:ext uri="{BB962C8B-B14F-4D97-AF65-F5344CB8AC3E}">
        <p14:creationId xmlns:p14="http://schemas.microsoft.com/office/powerpoint/2010/main" val="3285294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F26D-A201-4E2D-8EC6-F315E324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78AB3B-DFFA-45AB-8575-1EA0E6CF1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70205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102868" y="232790"/>
            <a:ext cx="6478229" cy="1249934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3535299">
              <a:lnSpc>
                <a:spcPts val="5600"/>
              </a:lnSpc>
            </a:pPr>
            <a:r>
              <a:rPr sz="5400" spc="-113" dirty="0">
                <a:solidFill>
                  <a:srgbClr val="50B4C7"/>
                </a:solidFill>
                <a:latin typeface="Calibri"/>
                <a:cs typeface="Calibri"/>
              </a:rPr>
              <a:t>Challenges</a:t>
            </a:r>
            <a:endParaRPr sz="5400" dirty="0">
              <a:latin typeface="Calibri"/>
              <a:cs typeface="Calibri"/>
            </a:endParaRPr>
          </a:p>
          <a:p>
            <a:pPr marL="12700" marR="102870">
              <a:lnSpc>
                <a:spcPct val="101725"/>
              </a:lnSpc>
              <a:spcBef>
                <a:spcPts val="976"/>
              </a:spcBef>
            </a:pPr>
            <a:r>
              <a:rPr sz="2400" spc="-21" dirty="0">
                <a:solidFill>
                  <a:srgbClr val="252525"/>
                </a:solidFill>
                <a:latin typeface="Calibri"/>
                <a:cs typeface="Calibri"/>
              </a:rPr>
              <a:t>Available dataset is too small for regression.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9968" y="1134141"/>
            <a:ext cx="17780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solidFill>
                  <a:srgbClr val="252525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9968" y="1908714"/>
            <a:ext cx="17780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solidFill>
                  <a:srgbClr val="252525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2868" y="1927098"/>
            <a:ext cx="6524714" cy="330200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17" dirty="0">
                <a:solidFill>
                  <a:srgbClr val="252525"/>
                </a:solidFill>
                <a:latin typeface="Calibri"/>
                <a:cs typeface="Calibri"/>
              </a:rPr>
              <a:t>Dataset is not balanced, so it needs to be balance for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3759" y="1927098"/>
            <a:ext cx="2222994" cy="330200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10" dirty="0">
                <a:solidFill>
                  <a:srgbClr val="252525"/>
                </a:solidFill>
                <a:latin typeface="Calibri"/>
                <a:cs typeface="Calibri"/>
              </a:rPr>
              <a:t>better prediction.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9968" y="2682659"/>
            <a:ext cx="177952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solidFill>
                  <a:srgbClr val="252525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02868" y="2701061"/>
            <a:ext cx="6155085" cy="330504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21" dirty="0">
                <a:solidFill>
                  <a:srgbClr val="252525"/>
                </a:solidFill>
                <a:latin typeface="Calibri"/>
                <a:cs typeface="Calibri"/>
              </a:rPr>
              <a:t>Dataset has many missing and undesirable values.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179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A6F69-EFE3-406C-ADD9-3FBD3AF7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Abbreviation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B9BD-42DA-489E-A8A3-6A9F3BE1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  -  Artificial Neural Network</a:t>
            </a:r>
          </a:p>
          <a:p>
            <a:r>
              <a:rPr lang="en-US" dirty="0"/>
              <a:t>BMI   -  Body Mass Index</a:t>
            </a:r>
          </a:p>
          <a:p>
            <a:r>
              <a:rPr lang="en-US" dirty="0"/>
              <a:t>BP     -   Blood Pressure</a:t>
            </a:r>
          </a:p>
          <a:p>
            <a:r>
              <a:rPr lang="en-US" dirty="0"/>
              <a:t>SBP   -   Systolic Blood Pressure</a:t>
            </a:r>
          </a:p>
          <a:p>
            <a:r>
              <a:rPr lang="en-US" dirty="0"/>
              <a:t>DBP  -   Diastolic Blood Pressure</a:t>
            </a:r>
          </a:p>
          <a:p>
            <a:r>
              <a:rPr lang="en-US" dirty="0" err="1"/>
              <a:t>hR</a:t>
            </a:r>
            <a:r>
              <a:rPr lang="en-US" dirty="0"/>
              <a:t>     -   Heart Rate</a:t>
            </a:r>
          </a:p>
          <a:p>
            <a:r>
              <a:rPr lang="en-US" dirty="0" err="1"/>
              <a:t>gl</a:t>
            </a:r>
            <a:r>
              <a:rPr lang="en-US" dirty="0"/>
              <a:t>      -    Glucose Level</a:t>
            </a:r>
          </a:p>
        </p:txBody>
      </p:sp>
    </p:spTree>
    <p:extLst>
      <p:ext uri="{BB962C8B-B14F-4D97-AF65-F5344CB8AC3E}">
        <p14:creationId xmlns:p14="http://schemas.microsoft.com/office/powerpoint/2010/main" val="842108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55396" y="167030"/>
            <a:ext cx="9525292" cy="1541208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3853815" marR="45765">
              <a:lnSpc>
                <a:spcPts val="5600"/>
              </a:lnSpc>
            </a:pPr>
            <a:r>
              <a:rPr sz="5400" spc="-149" dirty="0">
                <a:solidFill>
                  <a:srgbClr val="50B4C7"/>
                </a:solidFill>
                <a:latin typeface="Calibri"/>
                <a:cs typeface="Calibri"/>
              </a:rPr>
              <a:t>References</a:t>
            </a:r>
            <a:endParaRPr sz="5400" dirty="0">
              <a:latin typeface="Calibri"/>
              <a:cs typeface="Calibri"/>
            </a:endParaRPr>
          </a:p>
          <a:p>
            <a:pPr marL="12700">
              <a:lnSpc>
                <a:spcPct val="95825"/>
              </a:lnSpc>
              <a:spcBef>
                <a:spcPts val="3446"/>
              </a:spcBef>
            </a:pPr>
            <a:r>
              <a:rPr sz="2400" spc="-62" dirty="0">
                <a:solidFill>
                  <a:srgbClr val="252525"/>
                </a:solidFill>
                <a:latin typeface="Arial"/>
                <a:cs typeface="Arial"/>
              </a:rPr>
              <a:t>• </a:t>
            </a:r>
            <a:r>
              <a:rPr lang="en-US" sz="2400" spc="-62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800" spc="-18" dirty="0">
                <a:solidFill>
                  <a:srgbClr val="252525"/>
                </a:solidFill>
                <a:latin typeface="Calibri"/>
                <a:cs typeface="Calibri"/>
              </a:rPr>
              <a:t>Dataset from </a:t>
            </a:r>
            <a:r>
              <a:rPr sz="1800" u="heavy" spc="-18" dirty="0">
                <a:solidFill>
                  <a:srgbClr val="226FCD"/>
                </a:solidFill>
                <a:latin typeface="Calibri"/>
                <a:cs typeface="Calibri"/>
                <a:hlinkClick r:id="rId2"/>
              </a:rPr>
              <a:t>https://www.kaggle.com/neisha/heart-disease-prediction-using-logistic-regression/data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396" y="2255448"/>
            <a:ext cx="10275544" cy="500959"/>
          </a:xfrm>
          <a:prstGeom prst="rect">
            <a:avLst/>
          </a:prstGeom>
        </p:spPr>
        <p:txBody>
          <a:bodyPr wrap="square" lIns="0" tIns="22479" rIns="0" bIns="0" rtlCol="0">
            <a:noAutofit/>
          </a:bodyPr>
          <a:lstStyle/>
          <a:p>
            <a:pPr marL="104140" indent="-91440">
              <a:lnSpc>
                <a:spcPts val="1839"/>
              </a:lnSpc>
            </a:pPr>
            <a:r>
              <a:rPr sz="1800" dirty="0">
                <a:solidFill>
                  <a:srgbClr val="252525"/>
                </a:solidFill>
                <a:latin typeface="Arial"/>
                <a:cs typeface="Arial"/>
              </a:rPr>
              <a:t>• </a:t>
            </a:r>
            <a:r>
              <a:rPr lang="en-US" sz="180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252525"/>
                </a:solidFill>
                <a:latin typeface="Calibri"/>
                <a:cs typeface="Calibri"/>
              </a:rPr>
              <a:t>Rajendra Gadhavi , Dipak M. Solanki , Kiran Rami , Samir Bhagora , Nilesh Thakor.” </a:t>
            </a:r>
            <a:r>
              <a:rPr sz="1800" i="1" spc="-15" dirty="0">
                <a:solidFill>
                  <a:srgbClr val="252525"/>
                </a:solidFill>
                <a:latin typeface="Calibri"/>
                <a:cs typeface="Calibri"/>
              </a:rPr>
              <a:t>Relationship between blood pressure and BMI: a cross sectional study among government employees of Gujarat state, India </a:t>
            </a:r>
            <a:r>
              <a:rPr sz="1800" spc="-15" dirty="0">
                <a:solidFill>
                  <a:srgbClr val="252525"/>
                </a:solidFill>
                <a:latin typeface="Calibri"/>
                <a:cs typeface="Calibri"/>
              </a:rPr>
              <a:t>05 June 2015 ”.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5396" y="3285926"/>
            <a:ext cx="10082939" cy="500959"/>
          </a:xfrm>
          <a:prstGeom prst="rect">
            <a:avLst/>
          </a:prstGeom>
        </p:spPr>
        <p:txBody>
          <a:bodyPr wrap="square" lIns="0" tIns="12954" rIns="0" bIns="0" rtlCol="0">
            <a:noAutofit/>
          </a:bodyPr>
          <a:lstStyle/>
          <a:p>
            <a:pPr marL="12700">
              <a:lnSpc>
                <a:spcPts val="2039"/>
              </a:lnSpc>
            </a:pPr>
            <a:r>
              <a:rPr sz="1800" dirty="0">
                <a:latin typeface="Arial"/>
                <a:cs typeface="Arial"/>
              </a:rPr>
              <a:t>• 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sz="1800" spc="-12" dirty="0" err="1">
                <a:latin typeface="Calibri"/>
                <a:cs typeface="Calibri"/>
              </a:rPr>
              <a:t>Jiunn</a:t>
            </a:r>
            <a:r>
              <a:rPr sz="1800" spc="-12" dirty="0">
                <a:latin typeface="Calibri"/>
                <a:cs typeface="Calibri"/>
              </a:rPr>
              <a:t>-Diann Lin, Yen-Lin Chen, Chung-Ze Wu, Chang-Hsun Hsieh, Dee Pei, Yao-Jen Liang, and Jin-Biou Chang.</a:t>
            </a:r>
            <a:endParaRPr sz="1800" dirty="0">
              <a:latin typeface="Calibri"/>
              <a:cs typeface="Calibri"/>
            </a:endParaRPr>
          </a:p>
          <a:p>
            <a:pPr marL="104140" marR="36358">
              <a:lnSpc>
                <a:spcPts val="1835"/>
              </a:lnSpc>
            </a:pPr>
            <a:r>
              <a:rPr sz="1800" spc="-18" dirty="0">
                <a:solidFill>
                  <a:srgbClr val="252525"/>
                </a:solidFill>
                <a:latin typeface="Calibri"/>
                <a:cs typeface="Calibri"/>
              </a:rPr>
              <a:t>”</a:t>
            </a:r>
            <a:r>
              <a:rPr sz="1800" i="1" spc="-18" dirty="0">
                <a:solidFill>
                  <a:srgbClr val="252525"/>
                </a:solidFill>
                <a:latin typeface="Calibri"/>
                <a:cs typeface="Calibri"/>
              </a:rPr>
              <a:t>Identification of Normal Blood Pressure in Different Age Group</a:t>
            </a:r>
            <a:r>
              <a:rPr sz="1800" spc="-18" dirty="0">
                <a:solidFill>
                  <a:srgbClr val="252525"/>
                </a:solidFill>
                <a:latin typeface="Calibri"/>
                <a:cs typeface="Calibri"/>
              </a:rPr>
              <a:t>”.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5396" y="4316404"/>
            <a:ext cx="9986135" cy="734131"/>
          </a:xfrm>
          <a:prstGeom prst="rect">
            <a:avLst/>
          </a:prstGeom>
        </p:spPr>
        <p:txBody>
          <a:bodyPr wrap="square" lIns="0" tIns="22479" rIns="0" bIns="0" rtlCol="0">
            <a:noAutofit/>
          </a:bodyPr>
          <a:lstStyle/>
          <a:p>
            <a:pPr marL="104140" indent="-91440">
              <a:lnSpc>
                <a:spcPts val="1839"/>
              </a:lnSpc>
            </a:pPr>
            <a:r>
              <a:rPr sz="1800" dirty="0">
                <a:solidFill>
                  <a:srgbClr val="252525"/>
                </a:solidFill>
                <a:latin typeface="Arial"/>
                <a:cs typeface="Arial"/>
              </a:rPr>
              <a:t>• </a:t>
            </a:r>
            <a:r>
              <a:rPr lang="en-US" sz="1800" dirty="0">
                <a:solidFill>
                  <a:srgbClr val="252525"/>
                </a:solidFill>
                <a:latin typeface="Arial"/>
                <a:cs typeface="Arial"/>
              </a:rPr>
              <a:t>  </a:t>
            </a:r>
            <a:r>
              <a:rPr sz="1800" spc="-14" dirty="0">
                <a:solidFill>
                  <a:srgbClr val="252525"/>
                </a:solidFill>
                <a:latin typeface="Calibri"/>
                <a:cs typeface="Calibri"/>
              </a:rPr>
              <a:t>Soo-young Ye, Gi-Ryon Kim, Dong-Keun Jung, Seong-wan Baik, and Gye-rok Jeon “Estimation of Systolic and Diastolic Pressure using the Pulse Transit Time”. World Academy of Science, Engineering and Technology International Journal of Biomedical and Biological Engineering Vol:4, No:7, 2010</a:t>
            </a:r>
            <a:endParaRPr lang="en-US" sz="1800" spc="-14" dirty="0">
              <a:solidFill>
                <a:srgbClr val="252525"/>
              </a:solidFill>
              <a:latin typeface="Calibri"/>
              <a:cs typeface="Calibri"/>
            </a:endParaRPr>
          </a:p>
          <a:p>
            <a:pPr marL="104140" indent="-91440">
              <a:lnSpc>
                <a:spcPts val="1839"/>
              </a:lnSpc>
            </a:pPr>
            <a:endParaRPr lang="en-US" spc="-14" dirty="0">
              <a:solidFill>
                <a:srgbClr val="252525"/>
              </a:solidFill>
              <a:latin typeface="Calibri"/>
              <a:cs typeface="Calibri"/>
            </a:endParaRPr>
          </a:p>
          <a:p>
            <a:pPr marL="298450" indent="-285750">
              <a:lnSpc>
                <a:spcPts val="1839"/>
              </a:lnSpc>
              <a:buFont typeface="Arial" panose="020B0604020202020204" pitchFamily="34" charset="0"/>
              <a:buChar char="•"/>
            </a:pPr>
            <a:r>
              <a:rPr lang="en-IN" dirty="0"/>
              <a:t>Anand </a:t>
            </a:r>
            <a:r>
              <a:rPr lang="en-IN" dirty="0" err="1"/>
              <a:t>Thati</a:t>
            </a:r>
            <a:r>
              <a:rPr lang="en-IN" dirty="0"/>
              <a:t> , </a:t>
            </a:r>
            <a:r>
              <a:rPr lang="en-IN" dirty="0" err="1"/>
              <a:t>Arunangshu</a:t>
            </a:r>
            <a:r>
              <a:rPr lang="en-IN" dirty="0"/>
              <a:t> Biswas , </a:t>
            </a:r>
            <a:r>
              <a:rPr lang="en-IN" dirty="0" err="1"/>
              <a:t>Shubhajit</a:t>
            </a:r>
            <a:r>
              <a:rPr lang="en-IN" dirty="0"/>
              <a:t> Roy Chowdhury and </a:t>
            </a:r>
            <a:r>
              <a:rPr lang="en-IN" dirty="0" err="1"/>
              <a:t>Tapan</a:t>
            </a:r>
            <a:r>
              <a:rPr lang="en-IN" dirty="0"/>
              <a:t> Kumar Sau. “</a:t>
            </a:r>
            <a:r>
              <a:rPr lang="en-IN" i="1" dirty="0"/>
              <a:t>Breath acetone-based non-invasive detection of blood glucose levels. </a:t>
            </a:r>
            <a:r>
              <a:rPr lang="en-IN" dirty="0"/>
              <a:t>“International journal on smart sensing and intelligent systems vol. 8, no. 2, June 2018.</a:t>
            </a:r>
          </a:p>
          <a:p>
            <a:pPr marL="104140" indent="-91440">
              <a:lnSpc>
                <a:spcPts val="1839"/>
              </a:lnSpc>
            </a:pP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887472" y="2348636"/>
            <a:ext cx="2933885" cy="1042212"/>
          </a:xfrm>
          <a:prstGeom prst="rect">
            <a:avLst/>
          </a:prstGeom>
        </p:spPr>
        <p:txBody>
          <a:bodyPr wrap="square" lIns="0" tIns="52101" rIns="0" bIns="0" rtlCol="0">
            <a:noAutofit/>
          </a:bodyPr>
          <a:lstStyle/>
          <a:p>
            <a:pPr marL="12700">
              <a:lnSpc>
                <a:spcPts val="8205"/>
              </a:lnSpc>
            </a:pPr>
            <a:r>
              <a:rPr sz="8000" spc="-184" dirty="0">
                <a:solidFill>
                  <a:srgbClr val="50B4C7"/>
                </a:solidFill>
                <a:latin typeface="Calibri"/>
                <a:cs typeface="Calibri"/>
              </a:rPr>
              <a:t>T</a:t>
            </a:r>
            <a:r>
              <a:rPr sz="8000" spc="-200" dirty="0">
                <a:solidFill>
                  <a:srgbClr val="50B4C7"/>
                </a:solidFill>
                <a:latin typeface="Calibri"/>
                <a:cs typeface="Calibri"/>
              </a:rPr>
              <a:t>H</a:t>
            </a:r>
            <a:r>
              <a:rPr sz="8000" spc="-184" dirty="0">
                <a:solidFill>
                  <a:srgbClr val="50B4C7"/>
                </a:solidFill>
                <a:latin typeface="Calibri"/>
                <a:cs typeface="Calibri"/>
              </a:rPr>
              <a:t>A</a:t>
            </a:r>
            <a:r>
              <a:rPr sz="8000" spc="-209" dirty="0">
                <a:solidFill>
                  <a:srgbClr val="50B4C7"/>
                </a:solidFill>
                <a:latin typeface="Calibri"/>
                <a:cs typeface="Calibri"/>
              </a:rPr>
              <a:t>N</a:t>
            </a:r>
            <a:r>
              <a:rPr sz="8000" spc="0" dirty="0">
                <a:solidFill>
                  <a:srgbClr val="50B4C7"/>
                </a:solidFill>
                <a:latin typeface="Calibri"/>
                <a:cs typeface="Calibri"/>
              </a:rPr>
              <a:t>K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24027" y="2348636"/>
            <a:ext cx="1886922" cy="1042212"/>
          </a:xfrm>
          <a:prstGeom prst="rect">
            <a:avLst/>
          </a:prstGeom>
        </p:spPr>
        <p:txBody>
          <a:bodyPr wrap="square" lIns="0" tIns="52101" rIns="0" bIns="0" rtlCol="0">
            <a:noAutofit/>
          </a:bodyPr>
          <a:lstStyle/>
          <a:p>
            <a:pPr marL="12700">
              <a:lnSpc>
                <a:spcPts val="8205"/>
              </a:lnSpc>
            </a:pPr>
            <a:r>
              <a:rPr sz="8000" spc="-414" dirty="0">
                <a:solidFill>
                  <a:srgbClr val="50B4C7"/>
                </a:solidFill>
                <a:latin typeface="Calibri"/>
                <a:cs typeface="Calibri"/>
              </a:rPr>
              <a:t>Y</a:t>
            </a:r>
            <a:r>
              <a:rPr sz="8000" spc="-209" dirty="0">
                <a:solidFill>
                  <a:srgbClr val="50B4C7"/>
                </a:solidFill>
                <a:latin typeface="Calibri"/>
                <a:cs typeface="Calibri"/>
              </a:rPr>
              <a:t>O</a:t>
            </a:r>
            <a:r>
              <a:rPr sz="8000" spc="0" dirty="0">
                <a:solidFill>
                  <a:srgbClr val="50B4C7"/>
                </a:solidFill>
                <a:latin typeface="Calibri"/>
                <a:cs typeface="Calibri"/>
              </a:rPr>
              <a:t>U</a:t>
            </a:r>
            <a:endParaRPr sz="8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930656" y="154457"/>
            <a:ext cx="8907102" cy="1297533"/>
          </a:xfrm>
          <a:prstGeom prst="rect">
            <a:avLst/>
          </a:prstGeom>
        </p:spPr>
        <p:txBody>
          <a:bodyPr wrap="square" lIns="0" tIns="32321" rIns="0" bIns="0" rtlCol="0">
            <a:noAutofit/>
          </a:bodyPr>
          <a:lstStyle/>
          <a:p>
            <a:pPr marL="3233166" marR="45720">
              <a:lnSpc>
                <a:spcPts val="5090"/>
              </a:lnSpc>
            </a:pPr>
            <a:r>
              <a:rPr sz="4900" spc="-113" dirty="0">
                <a:solidFill>
                  <a:srgbClr val="50B4C7"/>
                </a:solidFill>
                <a:latin typeface="Calibri"/>
                <a:cs typeface="Calibri"/>
              </a:rPr>
              <a:t>INTRODUCTION</a:t>
            </a:r>
            <a:endParaRPr sz="49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1887"/>
              </a:spcBef>
            </a:pPr>
            <a:r>
              <a:rPr sz="2400" spc="-20" dirty="0">
                <a:solidFill>
                  <a:srgbClr val="252525"/>
                </a:solidFill>
                <a:latin typeface="Calibri"/>
                <a:cs typeface="Calibri"/>
              </a:rPr>
              <a:t>This Project is an attempt to solve a healthcare problem society is facing.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5396" y="1103407"/>
            <a:ext cx="17779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solidFill>
                  <a:srgbClr val="252525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5396" y="1982508"/>
            <a:ext cx="177952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solidFill>
                  <a:srgbClr val="252525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0656" y="2000910"/>
            <a:ext cx="6263481" cy="330504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17" dirty="0">
                <a:solidFill>
                  <a:srgbClr val="252525"/>
                </a:solidFill>
                <a:latin typeface="Calibri"/>
                <a:cs typeface="Calibri"/>
              </a:rPr>
              <a:t>Main objective of this project is to design a remote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91882" y="2000910"/>
            <a:ext cx="1370955" cy="330504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6" dirty="0">
                <a:solidFill>
                  <a:srgbClr val="252525"/>
                </a:solidFill>
                <a:latin typeface="Calibri"/>
                <a:cs typeface="Calibri"/>
              </a:rPr>
              <a:t>healthcare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58751" y="2000910"/>
            <a:ext cx="992516" cy="330504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17" dirty="0">
                <a:solidFill>
                  <a:srgbClr val="252525"/>
                </a:solidFill>
                <a:latin typeface="Calibri"/>
                <a:cs typeface="Calibri"/>
              </a:rPr>
              <a:t>system.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5396" y="2860833"/>
            <a:ext cx="17779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solidFill>
                  <a:srgbClr val="252525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0656" y="2879216"/>
            <a:ext cx="6027137" cy="1457579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 marR="36345">
              <a:lnSpc>
                <a:spcPts val="2545"/>
              </a:lnSpc>
            </a:pPr>
            <a:r>
              <a:rPr sz="2400" spc="-18" dirty="0">
                <a:solidFill>
                  <a:srgbClr val="252525"/>
                </a:solidFill>
                <a:latin typeface="Calibri"/>
                <a:cs typeface="Calibri"/>
              </a:rPr>
              <a:t>Our project comprises of four main steps-</a:t>
            </a:r>
            <a:endParaRPr sz="2400" dirty="0">
              <a:latin typeface="Calibri"/>
              <a:cs typeface="Calibri"/>
            </a:endParaRPr>
          </a:p>
          <a:p>
            <a:pPr marL="1209294" marR="10031">
              <a:lnSpc>
                <a:spcPts val="2170"/>
              </a:lnSpc>
            </a:pPr>
            <a:r>
              <a:rPr sz="1800" spc="-4" dirty="0">
                <a:solidFill>
                  <a:srgbClr val="252525"/>
                </a:solidFill>
                <a:latin typeface="Arial Unicode MS"/>
                <a:cs typeface="Arial Unicode MS"/>
              </a:rPr>
              <a:t> </a:t>
            </a:r>
            <a:r>
              <a:rPr sz="1800" spc="-12" dirty="0">
                <a:solidFill>
                  <a:srgbClr val="252525"/>
                </a:solidFill>
                <a:latin typeface="Calibri"/>
                <a:cs typeface="Calibri"/>
              </a:rPr>
              <a:t>Detection of patient’s vital life signs using sensors</a:t>
            </a:r>
            <a:endParaRPr sz="1800" dirty="0">
              <a:latin typeface="Calibri"/>
              <a:cs typeface="Calibri"/>
            </a:endParaRPr>
          </a:p>
          <a:p>
            <a:pPr marL="1209294" marR="36345">
              <a:lnSpc>
                <a:spcPct val="101725"/>
              </a:lnSpc>
            </a:pPr>
            <a:r>
              <a:rPr sz="1800" spc="0" dirty="0">
                <a:solidFill>
                  <a:srgbClr val="252525"/>
                </a:solidFill>
                <a:latin typeface="Arial Unicode MS"/>
                <a:cs typeface="Arial Unicode MS"/>
              </a:rPr>
              <a:t> </a:t>
            </a:r>
            <a:r>
              <a:rPr sz="1800" spc="-12" dirty="0">
                <a:solidFill>
                  <a:srgbClr val="252525"/>
                </a:solidFill>
                <a:latin typeface="Calibri"/>
                <a:cs typeface="Calibri"/>
              </a:rPr>
              <a:t>Sending data to cloud storage</a:t>
            </a:r>
            <a:endParaRPr sz="1800" dirty="0">
              <a:latin typeface="Calibri"/>
              <a:cs typeface="Calibri"/>
            </a:endParaRPr>
          </a:p>
          <a:p>
            <a:pPr marL="1209294" marR="36345">
              <a:lnSpc>
                <a:spcPct val="101725"/>
              </a:lnSpc>
              <a:spcBef>
                <a:spcPts val="25"/>
              </a:spcBef>
            </a:pPr>
            <a:r>
              <a:rPr sz="1800" spc="-4" dirty="0">
                <a:solidFill>
                  <a:srgbClr val="252525"/>
                </a:solidFill>
                <a:latin typeface="Arial Unicode MS"/>
                <a:cs typeface="Arial Unicode MS"/>
              </a:rPr>
              <a:t> </a:t>
            </a:r>
            <a:r>
              <a:rPr sz="1800" spc="-13" dirty="0">
                <a:solidFill>
                  <a:srgbClr val="252525"/>
                </a:solidFill>
                <a:latin typeface="Calibri"/>
                <a:cs typeface="Calibri"/>
              </a:rPr>
              <a:t>Providing the detected data for remote viewing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396" y="4711103"/>
            <a:ext cx="177952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solidFill>
                  <a:srgbClr val="252525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0656" y="4729505"/>
            <a:ext cx="8742390" cy="330504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20" dirty="0">
                <a:solidFill>
                  <a:srgbClr val="252525"/>
                </a:solidFill>
                <a:latin typeface="Calibri"/>
                <a:cs typeface="Calibri"/>
              </a:rPr>
              <a:t>Remote viewing of the data will enable doctor or guardian to monitor 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68393" y="4729505"/>
            <a:ext cx="1129269" cy="330504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sz="2400" spc="-12" dirty="0">
                <a:solidFill>
                  <a:srgbClr val="252525"/>
                </a:solidFill>
                <a:latin typeface="Calibri"/>
                <a:cs typeface="Calibri"/>
              </a:rPr>
              <a:t>patient’s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836" y="5004308"/>
            <a:ext cx="2036966" cy="330199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13" dirty="0">
                <a:solidFill>
                  <a:srgbClr val="252525"/>
                </a:solidFill>
                <a:latin typeface="Calibri"/>
                <a:cs typeface="Calibri"/>
              </a:rPr>
              <a:t>health progress.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5396" y="5863748"/>
            <a:ext cx="10522769" cy="622980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62" dirty="0">
                <a:solidFill>
                  <a:srgbClr val="252525"/>
                </a:solidFill>
                <a:latin typeface="Arial"/>
                <a:cs typeface="Arial"/>
              </a:rPr>
              <a:t>• </a:t>
            </a:r>
            <a:r>
              <a:rPr sz="2400" spc="-21" dirty="0">
                <a:solidFill>
                  <a:srgbClr val="252525"/>
                </a:solidFill>
                <a:latin typeface="Calibri"/>
                <a:cs typeface="Calibri"/>
              </a:rPr>
              <a:t>This monitoring system will be useful for elderly or chronically ill patients who would</a:t>
            </a:r>
            <a:endParaRPr sz="2400">
              <a:latin typeface="Calibri"/>
              <a:cs typeface="Calibri"/>
            </a:endParaRPr>
          </a:p>
          <a:p>
            <a:pPr marL="104140" marR="55810">
              <a:lnSpc>
                <a:spcPts val="2305"/>
              </a:lnSpc>
            </a:pPr>
            <a:r>
              <a:rPr sz="2400" spc="-29" dirty="0">
                <a:solidFill>
                  <a:srgbClr val="252525"/>
                </a:solidFill>
                <a:latin typeface="Calibri"/>
                <a:cs typeface="Calibri"/>
              </a:rPr>
              <a:t>like to avoid a long hospital stay.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55420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Blood Glucose Monitoring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184366"/>
            <a:ext cx="10753725" cy="4209670"/>
          </a:xfrm>
        </p:spPr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Conventional way of detecting glucose levels involves pricking the finger and collecting blood sample.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Not only painful and blood consuming but also time consuming and expensive.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We will be designing a system which is pain-free, cheaper and predict diabetes in less time.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Acetone is one of the organic compound present in the exhaled breath.</a:t>
            </a:r>
          </a:p>
          <a:p>
            <a:pPr marL="0" indent="0">
              <a:buNone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To find acetone level in blood, we are using TGS822 sensor.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603260"/>
              </p:ext>
            </p:extLst>
          </p:nvPr>
        </p:nvGraphicFramePr>
        <p:xfrm>
          <a:off x="1989518" y="556875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043123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40063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ACETONE</a:t>
                      </a:r>
                      <a:r>
                        <a:rPr lang="en-IN" b="1" baseline="0" dirty="0">
                          <a:solidFill>
                            <a:schemeClr val="tx1"/>
                          </a:solidFill>
                        </a:rPr>
                        <a:t> CONCENTRATION(ppm)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672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Healthy Person</a:t>
                      </a:r>
                      <a:r>
                        <a:rPr lang="en-IN" baseline="0" dirty="0"/>
                        <a:t> 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&lt;1.1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Diabetic</a:t>
                      </a:r>
                      <a:r>
                        <a:rPr lang="en-IN" baseline="0" dirty="0"/>
                        <a:t> Person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&gt;1.8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98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96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A4286-30E8-466C-B7E9-6C2F8F60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EDE4-9BA4-40EF-8661-870654BE3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used Linear regression to calculate the blood glucose level from acetone.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D88514-C19B-42BF-9344-2A3240070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998833"/>
              </p:ext>
            </p:extLst>
          </p:nvPr>
        </p:nvGraphicFramePr>
        <p:xfrm>
          <a:off x="1879272" y="2873502"/>
          <a:ext cx="83272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3632">
                  <a:extLst>
                    <a:ext uri="{9D8B030D-6E8A-4147-A177-3AD203B41FA5}">
                      <a16:colId xmlns:a16="http://schemas.microsoft.com/office/drawing/2014/main" val="804312353"/>
                    </a:ext>
                  </a:extLst>
                </a:gridCol>
                <a:gridCol w="4163632">
                  <a:extLst>
                    <a:ext uri="{9D8B030D-6E8A-4147-A177-3AD203B41FA5}">
                      <a16:colId xmlns:a16="http://schemas.microsoft.com/office/drawing/2014/main" val="2140063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Parameter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Weight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672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Acetone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88.83358634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Intercept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11.746736101317197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98227"/>
                  </a:ext>
                </a:extLst>
              </a:tr>
            </a:tbl>
          </a:graphicData>
        </a:graphic>
      </p:graphicFrame>
      <p:sp>
        <p:nvSpPr>
          <p:cNvPr id="25" name="object 9">
            <a:extLst>
              <a:ext uri="{FF2B5EF4-FFF2-40B4-BE49-F238E27FC236}">
                <a16:creationId xmlns:a16="http://schemas.microsoft.com/office/drawing/2014/main" id="{FADAF93F-A72C-49C5-8A03-177F303A3575}"/>
              </a:ext>
            </a:extLst>
          </p:cNvPr>
          <p:cNvSpPr/>
          <p:nvPr/>
        </p:nvSpPr>
        <p:spPr>
          <a:xfrm>
            <a:off x="1889887" y="4330954"/>
            <a:ext cx="4163695" cy="370839"/>
          </a:xfrm>
          <a:custGeom>
            <a:avLst/>
            <a:gdLst/>
            <a:ahLst/>
            <a:cxnLst/>
            <a:rect l="l" t="t" r="r" b="b"/>
            <a:pathLst>
              <a:path w="4163695" h="370839">
                <a:moveTo>
                  <a:pt x="0" y="370840"/>
                </a:moveTo>
                <a:lnTo>
                  <a:pt x="4163695" y="370840"/>
                </a:lnTo>
                <a:lnTo>
                  <a:pt x="4163695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48904076-F6B8-4427-99B5-9B4735E5B9BC}"/>
              </a:ext>
            </a:extLst>
          </p:cNvPr>
          <p:cNvSpPr/>
          <p:nvPr/>
        </p:nvSpPr>
        <p:spPr>
          <a:xfrm>
            <a:off x="6042904" y="4330953"/>
            <a:ext cx="4163695" cy="370839"/>
          </a:xfrm>
          <a:custGeom>
            <a:avLst/>
            <a:gdLst/>
            <a:ahLst/>
            <a:cxnLst/>
            <a:rect l="l" t="t" r="r" b="b"/>
            <a:pathLst>
              <a:path w="4163695" h="370839">
                <a:moveTo>
                  <a:pt x="0" y="370840"/>
                </a:moveTo>
                <a:lnTo>
                  <a:pt x="4163695" y="370840"/>
                </a:lnTo>
                <a:lnTo>
                  <a:pt x="4163695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11">
            <a:extLst>
              <a:ext uri="{FF2B5EF4-FFF2-40B4-BE49-F238E27FC236}">
                <a16:creationId xmlns:a16="http://schemas.microsoft.com/office/drawing/2014/main" id="{96EF82CC-C791-4BDD-BB36-DA0D80C9EA48}"/>
              </a:ext>
            </a:extLst>
          </p:cNvPr>
          <p:cNvSpPr/>
          <p:nvPr/>
        </p:nvSpPr>
        <p:spPr>
          <a:xfrm>
            <a:off x="1889887" y="4701794"/>
            <a:ext cx="4163695" cy="370839"/>
          </a:xfrm>
          <a:custGeom>
            <a:avLst/>
            <a:gdLst/>
            <a:ahLst/>
            <a:cxnLst/>
            <a:rect l="l" t="t" r="r" b="b"/>
            <a:pathLst>
              <a:path w="4163695" h="370839">
                <a:moveTo>
                  <a:pt x="0" y="370839"/>
                </a:moveTo>
                <a:lnTo>
                  <a:pt x="4163695" y="370839"/>
                </a:lnTo>
                <a:lnTo>
                  <a:pt x="4163695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0E4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12">
            <a:extLst>
              <a:ext uri="{FF2B5EF4-FFF2-40B4-BE49-F238E27FC236}">
                <a16:creationId xmlns:a16="http://schemas.microsoft.com/office/drawing/2014/main" id="{B0AEF50C-A4E7-4769-8CF2-C9927805BF16}"/>
              </a:ext>
            </a:extLst>
          </p:cNvPr>
          <p:cNvSpPr/>
          <p:nvPr/>
        </p:nvSpPr>
        <p:spPr>
          <a:xfrm>
            <a:off x="6053455" y="4701794"/>
            <a:ext cx="4163695" cy="370839"/>
          </a:xfrm>
          <a:custGeom>
            <a:avLst/>
            <a:gdLst/>
            <a:ahLst/>
            <a:cxnLst/>
            <a:rect l="l" t="t" r="r" b="b"/>
            <a:pathLst>
              <a:path w="4163695" h="370839">
                <a:moveTo>
                  <a:pt x="0" y="370839"/>
                </a:moveTo>
                <a:lnTo>
                  <a:pt x="4163695" y="370839"/>
                </a:lnTo>
                <a:lnTo>
                  <a:pt x="4163695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0E4EB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en-US" dirty="0"/>
              <a:t>18.09814997</a:t>
            </a:r>
            <a:endParaRPr dirty="0"/>
          </a:p>
        </p:txBody>
      </p:sp>
      <p:sp>
        <p:nvSpPr>
          <p:cNvPr id="31" name="object 15">
            <a:extLst>
              <a:ext uri="{FF2B5EF4-FFF2-40B4-BE49-F238E27FC236}">
                <a16:creationId xmlns:a16="http://schemas.microsoft.com/office/drawing/2014/main" id="{FF9901CF-92D3-4265-BB69-30D3AB0FF9BA}"/>
              </a:ext>
            </a:extLst>
          </p:cNvPr>
          <p:cNvSpPr/>
          <p:nvPr/>
        </p:nvSpPr>
        <p:spPr>
          <a:xfrm>
            <a:off x="1883537" y="4701794"/>
            <a:ext cx="8339963" cy="0"/>
          </a:xfrm>
          <a:custGeom>
            <a:avLst/>
            <a:gdLst/>
            <a:ahLst/>
            <a:cxnLst/>
            <a:rect l="l" t="t" r="r" b="b"/>
            <a:pathLst>
              <a:path w="8339963">
                <a:moveTo>
                  <a:pt x="0" y="0"/>
                </a:moveTo>
                <a:lnTo>
                  <a:pt x="8339963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7">
            <a:extLst>
              <a:ext uri="{FF2B5EF4-FFF2-40B4-BE49-F238E27FC236}">
                <a16:creationId xmlns:a16="http://schemas.microsoft.com/office/drawing/2014/main" id="{D44FD0C7-154A-4789-80AF-3C9BAE883EB6}"/>
              </a:ext>
            </a:extLst>
          </p:cNvPr>
          <p:cNvSpPr txBox="1"/>
          <p:nvPr/>
        </p:nvSpPr>
        <p:spPr>
          <a:xfrm>
            <a:off x="1889887" y="4330954"/>
            <a:ext cx="8327263" cy="370839"/>
          </a:xfrm>
          <a:prstGeom prst="rect">
            <a:avLst/>
          </a:prstGeom>
        </p:spPr>
        <p:txBody>
          <a:bodyPr wrap="square" lIns="0" tIns="42545" rIns="0" bIns="0" rtlCol="0">
            <a:noAutofit/>
          </a:bodyPr>
          <a:lstStyle/>
          <a:p>
            <a:pPr marL="4306062">
              <a:lnSpc>
                <a:spcPct val="101725"/>
              </a:lnSpc>
            </a:pPr>
            <a:r>
              <a:rPr sz="1800" spc="-24" dirty="0">
                <a:solidFill>
                  <a:srgbClr val="FFFFFF"/>
                </a:solidFill>
                <a:latin typeface="Calibri"/>
                <a:cs typeface="Calibri"/>
              </a:rPr>
              <a:t>Standard Error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6">
            <a:extLst>
              <a:ext uri="{FF2B5EF4-FFF2-40B4-BE49-F238E27FC236}">
                <a16:creationId xmlns:a16="http://schemas.microsoft.com/office/drawing/2014/main" id="{EF7C3E2A-77C8-436B-A6CE-B76D142F5ED8}"/>
              </a:ext>
            </a:extLst>
          </p:cNvPr>
          <p:cNvSpPr txBox="1"/>
          <p:nvPr/>
        </p:nvSpPr>
        <p:spPr>
          <a:xfrm>
            <a:off x="1889887" y="4701794"/>
            <a:ext cx="8327263" cy="370840"/>
          </a:xfrm>
          <a:prstGeom prst="rect">
            <a:avLst/>
          </a:prstGeom>
        </p:spPr>
        <p:txBody>
          <a:bodyPr wrap="square" lIns="0" tIns="42545" rIns="0" bIns="0" rtlCol="0">
            <a:noAutofit/>
          </a:bodyPr>
          <a:lstStyle/>
          <a:p>
            <a:pPr marL="91567">
              <a:lnSpc>
                <a:spcPct val="101725"/>
              </a:lnSpc>
            </a:pPr>
            <a:r>
              <a:rPr lang="en-US" sz="1800" spc="0" dirty="0">
                <a:latin typeface="Calibri"/>
                <a:cs typeface="Calibri"/>
              </a:rPr>
              <a:t>Blood Glucose Level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2280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755396" y="42164"/>
            <a:ext cx="8486235" cy="1117726"/>
          </a:xfrm>
          <a:prstGeom prst="rect">
            <a:avLst/>
          </a:prstGeom>
        </p:spPr>
        <p:txBody>
          <a:bodyPr wrap="square" lIns="0" tIns="32321" rIns="0" bIns="0" rtlCol="0">
            <a:noAutofit/>
          </a:bodyPr>
          <a:lstStyle/>
          <a:p>
            <a:pPr marL="2232279">
              <a:lnSpc>
                <a:spcPts val="5090"/>
              </a:lnSpc>
            </a:pPr>
            <a:r>
              <a:rPr sz="4900" spc="-147" dirty="0">
                <a:solidFill>
                  <a:srgbClr val="50B4C7"/>
                </a:solidFill>
                <a:latin typeface="Calibri"/>
                <a:cs typeface="Calibri"/>
              </a:rPr>
              <a:t>Blood Pressure Estimation</a:t>
            </a:r>
            <a:endParaRPr sz="4900">
              <a:latin typeface="Calibri"/>
              <a:cs typeface="Calibri"/>
            </a:endParaRPr>
          </a:p>
          <a:p>
            <a:pPr marL="12700" marR="93268">
              <a:lnSpc>
                <a:spcPct val="101725"/>
              </a:lnSpc>
              <a:spcBef>
                <a:spcPts val="953"/>
              </a:spcBef>
            </a:pPr>
            <a:r>
              <a:rPr sz="2000" spc="-44" dirty="0">
                <a:solidFill>
                  <a:srgbClr val="252525"/>
                </a:solidFill>
                <a:latin typeface="Arial"/>
                <a:cs typeface="Arial"/>
              </a:rPr>
              <a:t>• </a:t>
            </a:r>
            <a:r>
              <a:rPr sz="2000" spc="-17" dirty="0">
                <a:solidFill>
                  <a:srgbClr val="252525"/>
                </a:solidFill>
                <a:latin typeface="Calibri"/>
                <a:cs typeface="Calibri"/>
              </a:rPr>
              <a:t>Blood pressure depends on many factors like glucose level, heart rate, BMI, age.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396" y="1590310"/>
            <a:ext cx="8275120" cy="295258"/>
          </a:xfrm>
          <a:prstGeom prst="rect">
            <a:avLst/>
          </a:prstGeom>
        </p:spPr>
        <p:txBody>
          <a:bodyPr wrap="square" lIns="0" tIns="14351" rIns="0" bIns="0" rtlCol="0">
            <a:noAutofit/>
          </a:bodyPr>
          <a:lstStyle/>
          <a:p>
            <a:pPr marL="12700">
              <a:lnSpc>
                <a:spcPts val="2260"/>
              </a:lnSpc>
            </a:pPr>
            <a:r>
              <a:rPr sz="2000" spc="-44" dirty="0">
                <a:solidFill>
                  <a:srgbClr val="252525"/>
                </a:solidFill>
                <a:latin typeface="Arial"/>
                <a:cs typeface="Arial"/>
              </a:rPr>
              <a:t>• </a:t>
            </a:r>
            <a:r>
              <a:rPr sz="2000" spc="-17" dirty="0">
                <a:solidFill>
                  <a:srgbClr val="252525"/>
                </a:solidFill>
                <a:latin typeface="Calibri"/>
                <a:cs typeface="Calibri"/>
              </a:rPr>
              <a:t>We are using these factors to estimate the systolic and diastolic blood pressure.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5396" y="2317258"/>
            <a:ext cx="10253451" cy="1054591"/>
          </a:xfrm>
          <a:prstGeom prst="rect">
            <a:avLst/>
          </a:prstGeom>
        </p:spPr>
        <p:txBody>
          <a:bodyPr wrap="square" lIns="0" tIns="12827" rIns="0" bIns="0" rtlCol="0">
            <a:noAutofit/>
          </a:bodyPr>
          <a:lstStyle/>
          <a:p>
            <a:pPr marL="12700" marR="33808">
              <a:lnSpc>
                <a:spcPts val="2020"/>
              </a:lnSpc>
            </a:pPr>
            <a:r>
              <a:rPr sz="2000" spc="-44" dirty="0">
                <a:solidFill>
                  <a:srgbClr val="252525"/>
                </a:solidFill>
                <a:latin typeface="Arial"/>
                <a:cs typeface="Arial"/>
              </a:rPr>
              <a:t>• </a:t>
            </a:r>
            <a:r>
              <a:rPr sz="2000" spc="-13" dirty="0">
                <a:solidFill>
                  <a:srgbClr val="252525"/>
                </a:solidFill>
                <a:latin typeface="Calibri"/>
                <a:cs typeface="Calibri"/>
              </a:rPr>
              <a:t>The American Diabetes Association reports that from 2000 to 2012, 71% percent of adults</a:t>
            </a:r>
            <a:endParaRPr sz="2000">
              <a:latin typeface="Calibri"/>
              <a:cs typeface="Calibri"/>
            </a:endParaRPr>
          </a:p>
          <a:p>
            <a:pPr marL="104140" marR="33808">
              <a:lnSpc>
                <a:spcPts val="1800"/>
              </a:lnSpc>
            </a:pPr>
            <a:r>
              <a:rPr sz="2000" spc="-7" dirty="0">
                <a:solidFill>
                  <a:srgbClr val="252525"/>
                </a:solidFill>
                <a:latin typeface="Calibri"/>
                <a:cs typeface="Calibri"/>
              </a:rPr>
              <a:t>with diabetes had a blood pressure of greater or equal to 140/90</a:t>
            </a:r>
            <a:endParaRPr sz="2000">
              <a:latin typeface="Calibri"/>
              <a:cs typeface="Calibri"/>
            </a:endParaRPr>
          </a:p>
          <a:p>
            <a:pPr marL="104140" indent="-91440">
              <a:lnSpc>
                <a:spcPts val="2441"/>
              </a:lnSpc>
              <a:spcBef>
                <a:spcPts val="1015"/>
              </a:spcBef>
            </a:pPr>
            <a:r>
              <a:rPr sz="2000" spc="-44" dirty="0">
                <a:solidFill>
                  <a:srgbClr val="252525"/>
                </a:solidFill>
                <a:latin typeface="Arial"/>
                <a:cs typeface="Arial"/>
              </a:rPr>
              <a:t>• </a:t>
            </a:r>
            <a:r>
              <a:rPr sz="2000" spc="-14" dirty="0">
                <a:solidFill>
                  <a:srgbClr val="252525"/>
                </a:solidFill>
                <a:latin typeface="Calibri"/>
                <a:cs typeface="Calibri"/>
              </a:rPr>
              <a:t>The National Heart Lung and Blood Institute (NHLBI) points out that losing 10 pounds in weight can </a:t>
            </a:r>
            <a:endParaRPr sz="2000">
              <a:latin typeface="Calibri"/>
              <a:cs typeface="Calibri"/>
            </a:endParaRPr>
          </a:p>
          <a:p>
            <a:pPr marL="104140">
              <a:lnSpc>
                <a:spcPts val="2441"/>
              </a:lnSpc>
            </a:pPr>
            <a:r>
              <a:rPr sz="2000" spc="-12" dirty="0">
                <a:solidFill>
                  <a:srgbClr val="252525"/>
                </a:solidFill>
                <a:latin typeface="Calibri"/>
                <a:cs typeface="Calibri"/>
              </a:rPr>
              <a:t>reduce blood pressure.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396" y="3803539"/>
            <a:ext cx="10594224" cy="493454"/>
          </a:xfrm>
          <a:prstGeom prst="rect">
            <a:avLst/>
          </a:prstGeom>
        </p:spPr>
        <p:txBody>
          <a:bodyPr wrap="square" lIns="0" tIns="12827" rIns="0" bIns="0" rtlCol="0">
            <a:noAutofit/>
          </a:bodyPr>
          <a:lstStyle/>
          <a:p>
            <a:pPr marL="12700">
              <a:lnSpc>
                <a:spcPts val="2020"/>
              </a:lnSpc>
            </a:pPr>
            <a:r>
              <a:rPr sz="2000" spc="-44" dirty="0">
                <a:solidFill>
                  <a:srgbClr val="252525"/>
                </a:solidFill>
                <a:latin typeface="Arial"/>
                <a:cs typeface="Arial"/>
              </a:rPr>
              <a:t>• </a:t>
            </a:r>
            <a:r>
              <a:rPr sz="2000" spc="-17" dirty="0">
                <a:solidFill>
                  <a:srgbClr val="252525"/>
                </a:solidFill>
                <a:latin typeface="Calibri"/>
                <a:cs typeface="Calibri"/>
              </a:rPr>
              <a:t>On average, systolic blood pressure (SBP) rises with age, while diastolic blood pressure (DBP) increases</a:t>
            </a:r>
            <a:endParaRPr sz="2000">
              <a:latin typeface="Calibri"/>
              <a:cs typeface="Calibri"/>
            </a:endParaRPr>
          </a:p>
          <a:p>
            <a:pPr marL="104140" marR="46508">
              <a:lnSpc>
                <a:spcPts val="1800"/>
              </a:lnSpc>
            </a:pPr>
            <a:r>
              <a:rPr sz="2000" spc="-8" dirty="0">
                <a:solidFill>
                  <a:srgbClr val="252525"/>
                </a:solidFill>
                <a:latin typeface="Calibri"/>
                <a:cs typeface="Calibri"/>
              </a:rPr>
              <a:t>to age 50 and then declines.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5396" y="4728861"/>
            <a:ext cx="9929351" cy="493378"/>
          </a:xfrm>
          <a:prstGeom prst="rect">
            <a:avLst/>
          </a:prstGeom>
        </p:spPr>
        <p:txBody>
          <a:bodyPr wrap="square" lIns="0" tIns="892" rIns="0" bIns="0" rtlCol="0">
            <a:noAutofit/>
          </a:bodyPr>
          <a:lstStyle/>
          <a:p>
            <a:pPr marR="33808">
              <a:lnSpc>
                <a:spcPts val="500"/>
              </a:lnSpc>
            </a:pPr>
            <a:endParaRPr sz="500"/>
          </a:p>
          <a:p>
            <a:pPr marL="104140" indent="-91440">
              <a:lnSpc>
                <a:spcPts val="2441"/>
              </a:lnSpc>
            </a:pPr>
            <a:r>
              <a:rPr sz="2000" spc="-44" dirty="0">
                <a:solidFill>
                  <a:srgbClr val="252525"/>
                </a:solidFill>
                <a:latin typeface="Arial"/>
                <a:cs typeface="Arial"/>
              </a:rPr>
              <a:t>• </a:t>
            </a:r>
            <a:r>
              <a:rPr sz="2000" spc="-12" dirty="0">
                <a:solidFill>
                  <a:srgbClr val="252525"/>
                </a:solidFill>
                <a:latin typeface="Calibri"/>
                <a:cs typeface="Calibri"/>
              </a:rPr>
              <a:t>For each increased heartbeat there is a 0.090-mmHg increase in SBP of boys and a 0.063 mmHg </a:t>
            </a:r>
            <a:endParaRPr sz="2000">
              <a:latin typeface="Calibri"/>
              <a:cs typeface="Calibri"/>
            </a:endParaRPr>
          </a:p>
          <a:p>
            <a:pPr marL="104140">
              <a:lnSpc>
                <a:spcPts val="2441"/>
              </a:lnSpc>
            </a:pPr>
            <a:r>
              <a:rPr sz="2000" spc="-11" dirty="0">
                <a:solidFill>
                  <a:srgbClr val="252525"/>
                </a:solidFill>
                <a:latin typeface="Calibri"/>
                <a:cs typeface="Calibri"/>
              </a:rPr>
              <a:t>increase in SBP of girls.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5396" y="5652735"/>
            <a:ext cx="7913898" cy="295258"/>
          </a:xfrm>
          <a:prstGeom prst="rect">
            <a:avLst/>
          </a:prstGeom>
        </p:spPr>
        <p:txBody>
          <a:bodyPr wrap="square" lIns="0" tIns="14351" rIns="0" bIns="0" rtlCol="0">
            <a:noAutofit/>
          </a:bodyPr>
          <a:lstStyle/>
          <a:p>
            <a:pPr marL="12700">
              <a:lnSpc>
                <a:spcPts val="2260"/>
              </a:lnSpc>
            </a:pPr>
            <a:r>
              <a:rPr sz="2000" spc="-44" dirty="0">
                <a:solidFill>
                  <a:srgbClr val="252525"/>
                </a:solidFill>
                <a:latin typeface="Arial"/>
                <a:cs typeface="Arial"/>
              </a:rPr>
              <a:t>• </a:t>
            </a:r>
            <a:r>
              <a:rPr sz="2000" spc="-17" dirty="0">
                <a:solidFill>
                  <a:srgbClr val="252525"/>
                </a:solidFill>
                <a:latin typeface="Calibri"/>
                <a:cs typeface="Calibri"/>
              </a:rPr>
              <a:t>Regarding DBP, the increase is 0.179 mmHg in boys and 0.161 mmHg in girls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43840" y="888491"/>
            <a:ext cx="10607040" cy="579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982214" y="181254"/>
            <a:ext cx="6231943" cy="647496"/>
          </a:xfrm>
          <a:prstGeom prst="rect">
            <a:avLst/>
          </a:prstGeom>
        </p:spPr>
        <p:txBody>
          <a:bodyPr wrap="square" lIns="0" tIns="32321" rIns="0" bIns="0" rtlCol="0">
            <a:noAutofit/>
          </a:bodyPr>
          <a:lstStyle/>
          <a:p>
            <a:pPr marL="12700">
              <a:lnSpc>
                <a:spcPts val="5090"/>
              </a:lnSpc>
            </a:pPr>
            <a:r>
              <a:rPr sz="4900" spc="-156" dirty="0">
                <a:solidFill>
                  <a:srgbClr val="50B4C7"/>
                </a:solidFill>
                <a:latin typeface="Calibri"/>
                <a:cs typeface="Calibri"/>
              </a:rPr>
              <a:t>Correlation Matrix for SBP</a:t>
            </a:r>
            <a:endParaRPr sz="4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0708" y="888490"/>
            <a:ext cx="10459212" cy="5868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934970" y="181254"/>
            <a:ext cx="6327746" cy="647496"/>
          </a:xfrm>
          <a:prstGeom prst="rect">
            <a:avLst/>
          </a:prstGeom>
        </p:spPr>
        <p:txBody>
          <a:bodyPr wrap="square" lIns="0" tIns="32321" rIns="0" bIns="0" rtlCol="0">
            <a:noAutofit/>
          </a:bodyPr>
          <a:lstStyle/>
          <a:p>
            <a:pPr marL="12700">
              <a:lnSpc>
                <a:spcPts val="5090"/>
              </a:lnSpc>
            </a:pPr>
            <a:r>
              <a:rPr sz="4900" spc="-156" dirty="0">
                <a:solidFill>
                  <a:srgbClr val="50B4C7"/>
                </a:solidFill>
                <a:latin typeface="Calibri"/>
                <a:cs typeface="Calibri"/>
              </a:rPr>
              <a:t>Correlation Matrix for DBP</a:t>
            </a:r>
            <a:endParaRPr sz="4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2789047" y="525297"/>
            <a:ext cx="6482026" cy="647496"/>
          </a:xfrm>
          <a:prstGeom prst="rect">
            <a:avLst/>
          </a:prstGeom>
        </p:spPr>
        <p:txBody>
          <a:bodyPr wrap="square" lIns="0" tIns="32321" rIns="0" bIns="0" rtlCol="0">
            <a:noAutofit/>
          </a:bodyPr>
          <a:lstStyle/>
          <a:p>
            <a:pPr marL="12700">
              <a:lnSpc>
                <a:spcPts val="5090"/>
              </a:lnSpc>
            </a:pPr>
            <a:r>
              <a:rPr sz="4900" spc="-144" dirty="0">
                <a:solidFill>
                  <a:srgbClr val="50B4C7"/>
                </a:solidFill>
                <a:latin typeface="Calibri"/>
                <a:cs typeface="Calibri"/>
              </a:rPr>
              <a:t>Calculation of SBP and DBP</a:t>
            </a:r>
            <a:endParaRPr sz="49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5396" y="1970563"/>
            <a:ext cx="17779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solidFill>
                  <a:srgbClr val="252525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0656" y="1988947"/>
            <a:ext cx="8730374" cy="330200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25" dirty="0">
                <a:solidFill>
                  <a:srgbClr val="252525"/>
                </a:solidFill>
                <a:latin typeface="Calibri"/>
                <a:cs typeface="Calibri"/>
              </a:rPr>
              <a:t>We have used linear regression on our dataset to find out SBP and DBP.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5396" y="2922816"/>
            <a:ext cx="177952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solidFill>
                  <a:srgbClr val="252525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0656" y="2941218"/>
            <a:ext cx="8398843" cy="330504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29" dirty="0">
                <a:solidFill>
                  <a:srgbClr val="252525"/>
                </a:solidFill>
                <a:latin typeface="Calibri"/>
                <a:cs typeface="Calibri"/>
              </a:rPr>
              <a:t>Dataset has six parameters- Age, BMI, Heart Rate, Glucose, SBP, DBP.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5396" y="3874293"/>
            <a:ext cx="17779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solidFill>
                  <a:srgbClr val="252525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0656" y="3892677"/>
            <a:ext cx="5809968" cy="330200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15" dirty="0">
                <a:solidFill>
                  <a:srgbClr val="252525"/>
                </a:solidFill>
                <a:latin typeface="Calibri"/>
                <a:cs typeface="Calibri"/>
              </a:rPr>
              <a:t>There are 3837 samples present in the dataset.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5396" y="4827174"/>
            <a:ext cx="17779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solidFill>
                  <a:srgbClr val="252525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0656" y="4845558"/>
            <a:ext cx="6441401" cy="330200"/>
          </a:xfrm>
          <a:prstGeom prst="rect">
            <a:avLst/>
          </a:prstGeom>
        </p:spPr>
        <p:txBody>
          <a:bodyPr wrap="square" lIns="0" tIns="16160" rIns="0" bIns="0" rtlCol="0">
            <a:noAutofit/>
          </a:bodyPr>
          <a:lstStyle/>
          <a:p>
            <a:pPr marL="12700">
              <a:lnSpc>
                <a:spcPts val="2545"/>
              </a:lnSpc>
            </a:pPr>
            <a:r>
              <a:rPr sz="2400" spc="-20" dirty="0">
                <a:solidFill>
                  <a:srgbClr val="252525"/>
                </a:solidFill>
                <a:latin typeface="Calibri"/>
                <a:cs typeface="Calibri"/>
              </a:rPr>
              <a:t>We used pandas, numpy, sklearn libraries of python.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6FC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875</Words>
  <Application>Microsoft Office PowerPoint</Application>
  <PresentationFormat>Widescreen</PresentationFormat>
  <Paragraphs>132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Algerian</vt:lpstr>
      <vt:lpstr>Arial</vt:lpstr>
      <vt:lpstr>Arial Unicode MS</vt:lpstr>
      <vt:lpstr>Calibri</vt:lpstr>
      <vt:lpstr>Calibri Light</vt:lpstr>
      <vt:lpstr>Office Theme</vt:lpstr>
      <vt:lpstr>Metropolitan</vt:lpstr>
      <vt:lpstr>Design of Diagnosis System for    Remote Area</vt:lpstr>
      <vt:lpstr>Abbreviation</vt:lpstr>
      <vt:lpstr>PowerPoint Presentation</vt:lpstr>
      <vt:lpstr>Blood Glucose Monitoring System</vt:lpstr>
      <vt:lpstr>Results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Diagnosis System for    Remote Area</dc:title>
  <cp:lastModifiedBy>Pradeep Turan</cp:lastModifiedBy>
  <cp:revision>16</cp:revision>
  <dcterms:modified xsi:type="dcterms:W3CDTF">2019-12-07T11:06:06Z</dcterms:modified>
</cp:coreProperties>
</file>