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75" r:id="rId3"/>
    <p:sldId id="276" r:id="rId4"/>
    <p:sldId id="257" r:id="rId5"/>
    <p:sldId id="258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7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5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sha/heart-disease-prediction-using-logistic-regression/dat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147821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Design of Diagnosis System for 			Remote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664825"/>
            <a:ext cx="9228201" cy="318797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	</a:t>
            </a:r>
            <a:r>
              <a:rPr lang="en-IN" sz="2000" b="1" dirty="0"/>
              <a:t>ASHISH KUMAR PATEL</a:t>
            </a:r>
            <a:r>
              <a:rPr lang="en-IN" sz="2000" dirty="0"/>
              <a:t>  :    S20160020111(ECE)</a:t>
            </a:r>
          </a:p>
          <a:p>
            <a:pPr algn="ctr"/>
            <a:r>
              <a:rPr lang="en-IN" sz="2000" b="1" dirty="0"/>
              <a:t>	 PRADEEP TURAN</a:t>
            </a:r>
            <a:r>
              <a:rPr lang="en-IN" sz="2000" dirty="0"/>
              <a:t>	       :   S20160010065(CSE)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GUIDE : DR.RAJA VARA PRASAD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18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789047" y="525297"/>
            <a:ext cx="6482026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44" dirty="0">
                <a:solidFill>
                  <a:srgbClr val="50B4C7"/>
                </a:solidFill>
                <a:latin typeface="Calibri"/>
                <a:cs typeface="Calibri"/>
              </a:rPr>
              <a:t>Calculation of SBP and DBP</a:t>
            </a:r>
            <a:endParaRPr sz="4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396" y="197056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56" y="1988947"/>
            <a:ext cx="87303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We have used linear regression on our dataset to find out SBP and DBP.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396" y="2922816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656" y="2941218"/>
            <a:ext cx="8398843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Dataset has six parameters- Age, BMI, Heart Rate, Glucose, SBP, DBP.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6" y="387429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656" y="3892677"/>
            <a:ext cx="5809968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There are 3837 samples present in the dataset.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4827174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0656" y="4845558"/>
            <a:ext cx="6441401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We used pandas, numpy, sklearn libraries of python.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889887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365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0843" y="1924837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194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671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887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5365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0843" y="2411882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6194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51671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89887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5365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843" y="2898800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6194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51671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83537" y="2411857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887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3455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887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3455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9887" y="507263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455" y="507263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3537" y="4701794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7962" y="277139"/>
            <a:ext cx="5250530" cy="120705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271647">
              <a:lnSpc>
                <a:spcPts val="5600"/>
              </a:lnSpc>
            </a:pP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Results</a:t>
            </a:r>
            <a:endParaRPr sz="5400">
              <a:latin typeface="Calibri"/>
              <a:cs typeface="Calibri"/>
            </a:endParaRPr>
          </a:p>
          <a:p>
            <a:pPr marL="12700" marR="102915">
              <a:lnSpc>
                <a:spcPct val="101725"/>
              </a:lnSpc>
              <a:spcBef>
                <a:spcPts val="1357"/>
              </a:spcBef>
            </a:pPr>
            <a:r>
              <a:rPr sz="1800" spc="56" dirty="0">
                <a:solidFill>
                  <a:srgbClr val="252525"/>
                </a:solidFill>
                <a:latin typeface="Arial"/>
                <a:cs typeface="Arial"/>
              </a:rPr>
              <a:t>•  </a:t>
            </a:r>
            <a:r>
              <a:rPr sz="1800" spc="-14" dirty="0">
                <a:solidFill>
                  <a:srgbClr val="252525"/>
                </a:solidFill>
                <a:latin typeface="Calibri"/>
                <a:cs typeface="Calibri"/>
              </a:rPr>
              <a:t>Calculated weights of four different parameters-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887" y="433095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4306062">
              <a:lnSpc>
                <a:spcPct val="101725"/>
              </a:lnSpc>
            </a:pPr>
            <a:r>
              <a:rPr sz="1800" spc="-24" dirty="0">
                <a:solidFill>
                  <a:srgbClr val="FFFFFF"/>
                </a:solidFill>
                <a:latin typeface="Calibri"/>
                <a:cs typeface="Calibri"/>
              </a:rPr>
              <a:t>Standard 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887" y="4701794"/>
            <a:ext cx="8327263" cy="37084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Dia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                                              </a:t>
            </a:r>
            <a:r>
              <a:rPr sz="1800" spc="38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10.75179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887" y="507263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-25" dirty="0">
                <a:latin typeface="Calibri"/>
                <a:cs typeface="Calibri"/>
              </a:rPr>
              <a:t>Sys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                                                </a:t>
            </a:r>
            <a:r>
              <a:rPr sz="1800" spc="34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18.9953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887" y="1924837"/>
            <a:ext cx="8327263" cy="487019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1757299">
              <a:lnSpc>
                <a:spcPct val="101725"/>
              </a:lnSpc>
            </a:pP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                        </a:t>
            </a:r>
            <a:r>
              <a:rPr sz="1800" spc="1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I                       </a:t>
            </a:r>
            <a:r>
              <a:rPr sz="1800" spc="3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            </a:t>
            </a:r>
            <a:r>
              <a:rPr sz="1800" spc="1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887" y="2411857"/>
            <a:ext cx="8327263" cy="486994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Dia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</a:t>
            </a:r>
            <a:r>
              <a:rPr sz="1800" spc="23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0.21848732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1.0297836            </a:t>
            </a:r>
            <a:r>
              <a:rPr sz="1800" spc="1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0.1547047            </a:t>
            </a:r>
            <a:r>
              <a:rPr sz="1800" spc="7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-0.0028892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89887" y="2898851"/>
            <a:ext cx="8327263" cy="486968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-25" dirty="0">
                <a:latin typeface="Calibri"/>
                <a:cs typeface="Calibri"/>
              </a:rPr>
              <a:t>Sys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</a:t>
            </a:r>
            <a:r>
              <a:rPr sz="1800" spc="20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0.89399439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1.4117326            </a:t>
            </a:r>
            <a:r>
              <a:rPr sz="1800" spc="1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0.29656676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0.04750127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282441" y="275971"/>
            <a:ext cx="5630680" cy="647191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44" dirty="0">
                <a:solidFill>
                  <a:srgbClr val="50B4C7"/>
                </a:solidFill>
                <a:latin typeface="Calibri"/>
                <a:cs typeface="Calibri"/>
              </a:rPr>
              <a:t>Predicting Cardiac Risks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396" y="1508791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655" y="1527174"/>
            <a:ext cx="7866755" cy="34540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Predicting cardiac risk based on age</a:t>
            </a:r>
            <a:r>
              <a:rPr lang="en-US" sz="2400" spc="-19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BMI</a:t>
            </a:r>
            <a:r>
              <a:rPr lang="en-US" sz="2400" spc="-19" dirty="0">
                <a:solidFill>
                  <a:srgbClr val="252525"/>
                </a:solidFill>
                <a:latin typeface="Calibri"/>
                <a:cs typeface="Calibri"/>
              </a:rPr>
              <a:t>, heart rate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lang="en-US" sz="2400" spc="-19" dirty="0">
                <a:solidFill>
                  <a:srgbClr val="252525"/>
                </a:solidFill>
                <a:cs typeface="Calibri"/>
              </a:rPr>
              <a:t> systolic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2226" y="1524000"/>
            <a:ext cx="4245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1" dirty="0">
                <a:solidFill>
                  <a:srgbClr val="252525"/>
                </a:solidFill>
                <a:latin typeface="Calibri"/>
                <a:cs typeface="Calibri"/>
              </a:rPr>
              <a:t>BP,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268" y="1527175"/>
            <a:ext cx="107369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" dirty="0">
                <a:solidFill>
                  <a:srgbClr val="252525"/>
                </a:solidFill>
                <a:latin typeface="Calibri"/>
                <a:cs typeface="Calibri"/>
              </a:rPr>
              <a:t>diastolic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1811" y="1527175"/>
            <a:ext cx="4245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1" dirty="0">
                <a:solidFill>
                  <a:srgbClr val="252525"/>
                </a:solidFill>
                <a:latin typeface="Calibri"/>
                <a:cs typeface="Calibri"/>
              </a:rPr>
              <a:t>BP,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34264" y="1527175"/>
            <a:ext cx="106713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4" dirty="0">
                <a:solidFill>
                  <a:srgbClr val="252525"/>
                </a:solidFill>
                <a:latin typeface="Calibri"/>
                <a:cs typeface="Calibri"/>
              </a:rPr>
              <a:t>glucose.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396" y="2461545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656" y="2479929"/>
            <a:ext cx="5004860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We used binary classification using ANN.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396" y="3412274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56" y="3430676"/>
            <a:ext cx="5785278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4" dirty="0">
                <a:solidFill>
                  <a:srgbClr val="252525"/>
                </a:solidFill>
                <a:latin typeface="Calibri"/>
                <a:cs typeface="Calibri"/>
              </a:rPr>
              <a:t>We used keras, pandas, numpy, sklearn python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3063" y="3430676"/>
            <a:ext cx="1121790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libraries.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4365402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656" y="4383786"/>
            <a:ext cx="5784362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Glucose and diabetes predictions were done 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883" y="4383786"/>
            <a:ext cx="454639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previous presentation while sBP, dBP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6" y="4694453"/>
            <a:ext cx="4619249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we calculated using linear regression.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629052"/>
            <a:ext cx="6082582" cy="348583"/>
          </a:xfrm>
          <a:prstGeom prst="rect">
            <a:avLst/>
          </a:prstGeom>
        </p:spPr>
        <p:txBody>
          <a:bodyPr wrap="square" lIns="0" tIns="17081" rIns="0" bIns="0" rtlCol="0">
            <a:noAutofit/>
          </a:bodyPr>
          <a:lstStyle/>
          <a:p>
            <a:pPr marL="12700">
              <a:lnSpc>
                <a:spcPts val="2690"/>
              </a:lnSpc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Down-sampled the dataset to make it balanced.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424" y="1053082"/>
            <a:ext cx="8717280" cy="580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540002" y="450469"/>
            <a:ext cx="9124401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62" dirty="0">
                <a:solidFill>
                  <a:srgbClr val="50B4C7"/>
                </a:solidFill>
                <a:latin typeface="Calibri"/>
                <a:cs typeface="Calibri"/>
              </a:rPr>
              <a:t>Correlation Matrix for Cardiac risks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470306"/>
            <a:ext cx="10594935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Cardiac risks</a:t>
            </a:r>
            <a:r>
              <a:rPr sz="3300" spc="-156" baseline="8688" dirty="0">
                <a:solidFill>
                  <a:srgbClr val="50B4C7"/>
                </a:solidFill>
                <a:latin typeface="Calibri"/>
                <a:cs typeface="Calibri"/>
              </a:rPr>
              <a:t>(including BMI)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0CEB4-BD5E-48BA-8244-21726916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09760"/>
            <a:ext cx="7391401" cy="55435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98928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3541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026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8928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3541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8026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8928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3541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8026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2578" y="1426597"/>
            <a:ext cx="8606282" cy="0"/>
          </a:xfrm>
          <a:custGeom>
            <a:avLst/>
            <a:gdLst/>
            <a:ahLst/>
            <a:cxnLst/>
            <a:rect l="l" t="t" r="r" b="b"/>
            <a:pathLst>
              <a:path w="8606282">
                <a:moveTo>
                  <a:pt x="0" y="0"/>
                </a:moveTo>
                <a:lnTo>
                  <a:pt x="860628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0645" y="199078"/>
            <a:ext cx="1990709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219" dirty="0">
                <a:solidFill>
                  <a:srgbClr val="50B4C7"/>
                </a:solidFill>
                <a:latin typeface="Calibri"/>
                <a:cs typeface="Calibri"/>
              </a:rPr>
              <a:t>R</a:t>
            </a:r>
            <a:r>
              <a:rPr sz="5400" spc="-125" dirty="0">
                <a:solidFill>
                  <a:srgbClr val="50B4C7"/>
                </a:solidFill>
                <a:latin typeface="Calibri"/>
                <a:cs typeface="Calibri"/>
              </a:rPr>
              <a:t>es</a:t>
            </a: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u</a:t>
            </a:r>
            <a:r>
              <a:rPr sz="5400" spc="-125" dirty="0">
                <a:solidFill>
                  <a:srgbClr val="50B4C7"/>
                </a:solidFill>
                <a:latin typeface="Calibri"/>
                <a:cs typeface="Calibri"/>
              </a:rPr>
              <a:t>l</a:t>
            </a: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t</a:t>
            </a:r>
            <a:r>
              <a:rPr sz="5400" spc="0" dirty="0">
                <a:solidFill>
                  <a:srgbClr val="50B4C7"/>
                </a:solidFill>
                <a:latin typeface="Calibri"/>
                <a:cs typeface="Calibri"/>
              </a:rPr>
              <a:t>s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928" y="910278"/>
            <a:ext cx="8593582" cy="516318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2956687">
              <a:lnSpc>
                <a:spcPct val="101725"/>
              </a:lnSpc>
            </a:pP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                                      </a:t>
            </a:r>
            <a:r>
              <a:rPr sz="1800" spc="18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928" y="1426597"/>
            <a:ext cx="8593582" cy="516350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Wi</a:t>
            </a:r>
            <a:r>
              <a:rPr sz="1800" spc="-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5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BMI                                     </a:t>
            </a:r>
            <a:r>
              <a:rPr sz="1800" spc="19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85.528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%                                     </a:t>
            </a:r>
            <a:r>
              <a:rPr sz="1800" spc="40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0.6023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8928" y="1942947"/>
            <a:ext cx="8593582" cy="516286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Wi</a:t>
            </a:r>
            <a:r>
              <a:rPr sz="1800" spc="-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hout</a:t>
            </a:r>
            <a:r>
              <a:rPr sz="1800" spc="-111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BMI                               </a:t>
            </a:r>
            <a:r>
              <a:rPr sz="1800" spc="16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82.007 %                                     </a:t>
            </a:r>
            <a:r>
              <a:rPr sz="1800" spc="39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0.6113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F2B221-9838-4F88-AD24-57921DB2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8" y="2544134"/>
            <a:ext cx="8606282" cy="41147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02868" y="232790"/>
            <a:ext cx="6478229" cy="124993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535299">
              <a:lnSpc>
                <a:spcPts val="5600"/>
              </a:lnSpc>
            </a:pPr>
            <a:r>
              <a:rPr sz="5400" spc="-113" dirty="0">
                <a:solidFill>
                  <a:srgbClr val="50B4C7"/>
                </a:solidFill>
                <a:latin typeface="Calibri"/>
                <a:cs typeface="Calibri"/>
              </a:rPr>
              <a:t>Challenges</a:t>
            </a:r>
            <a:endParaRPr sz="5400">
              <a:latin typeface="Calibri"/>
              <a:cs typeface="Calibri"/>
            </a:endParaRPr>
          </a:p>
          <a:p>
            <a:pPr marL="12700" marR="102870">
              <a:lnSpc>
                <a:spcPct val="101725"/>
              </a:lnSpc>
              <a:spcBef>
                <a:spcPts val="976"/>
              </a:spcBef>
            </a:pP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Available dataset is too small for regression.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968" y="1134141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968" y="190871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8" y="1927098"/>
            <a:ext cx="652471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Dataset is not balanced, so it needs to be balance 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759" y="1927098"/>
            <a:ext cx="222299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better prediction.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68" y="2682659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02868" y="2701061"/>
            <a:ext cx="6155085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Dataset has many missing and undesirable values.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55396" y="267588"/>
            <a:ext cx="7535958" cy="1761363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569969" marR="43110">
              <a:lnSpc>
                <a:spcPts val="5600"/>
              </a:lnSpc>
            </a:pPr>
            <a:r>
              <a:rPr sz="5400" spc="-138" dirty="0">
                <a:solidFill>
                  <a:srgbClr val="50B4C7"/>
                </a:solidFill>
                <a:latin typeface="Calibri"/>
                <a:cs typeface="Calibri"/>
              </a:rPr>
              <a:t>Future Scope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1447800"/>
            <a:ext cx="10402978" cy="348907"/>
          </a:xfrm>
          <a:prstGeom prst="rect">
            <a:avLst/>
          </a:prstGeom>
        </p:spPr>
        <p:txBody>
          <a:bodyPr wrap="square" lIns="0" tIns="17081" rIns="0" bIns="0" rtlCol="0">
            <a:noAutofit/>
          </a:bodyPr>
          <a:lstStyle/>
          <a:p>
            <a:pPr marL="12700">
              <a:lnSpc>
                <a:spcPts val="2690"/>
              </a:lnSpc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Real time monitoring of blood glucose, blood pressure and heart attack on website.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55396" y="167030"/>
            <a:ext cx="9525292" cy="154120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853815" marR="45765">
              <a:lnSpc>
                <a:spcPts val="5600"/>
              </a:lnSpc>
            </a:pPr>
            <a:r>
              <a:rPr sz="5400" spc="-149" dirty="0">
                <a:solidFill>
                  <a:srgbClr val="50B4C7"/>
                </a:solidFill>
                <a:latin typeface="Calibri"/>
                <a:cs typeface="Calibri"/>
              </a:rPr>
              <a:t>References</a:t>
            </a:r>
            <a:endParaRPr sz="5400" dirty="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3446"/>
              </a:spcBef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2400" spc="-62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Dataset from </a:t>
            </a:r>
            <a:r>
              <a:rPr sz="1800" u="heavy" spc="-18" dirty="0">
                <a:solidFill>
                  <a:srgbClr val="226FCD"/>
                </a:solidFill>
                <a:latin typeface="Calibri"/>
                <a:cs typeface="Calibri"/>
                <a:hlinkClick r:id="rId2"/>
              </a:rPr>
              <a:t>https://www.kaggle.com/neisha/heart-disease-prediction-using-logistic-regression/data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6" y="2255448"/>
            <a:ext cx="10275544" cy="500959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104140" indent="-91440">
              <a:lnSpc>
                <a:spcPts val="1839"/>
              </a:lnSpc>
            </a:pPr>
            <a:r>
              <a:rPr sz="1800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18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Rajendra Gadhavi , Dipak M. Solanki , Kiran Rami , Samir Bhagora , Nilesh Thakor.” </a:t>
            </a:r>
            <a:r>
              <a:rPr sz="1800" i="1" spc="-15" dirty="0">
                <a:solidFill>
                  <a:srgbClr val="252525"/>
                </a:solidFill>
                <a:latin typeface="Calibri"/>
                <a:cs typeface="Calibri"/>
              </a:rPr>
              <a:t>Relationship between blood pressure and BMI: a cross sectional study among government employees of Gujarat state, India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05 June 2015 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3285926"/>
            <a:ext cx="10082939" cy="50095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800" dirty="0">
                <a:latin typeface="Arial"/>
                <a:cs typeface="Arial"/>
              </a:rPr>
              <a:t>• 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sz="1800" spc="-12" dirty="0" err="1">
                <a:latin typeface="Calibri"/>
                <a:cs typeface="Calibri"/>
              </a:rPr>
              <a:t>Jiunn</a:t>
            </a:r>
            <a:r>
              <a:rPr sz="1800" spc="-12" dirty="0">
                <a:latin typeface="Calibri"/>
                <a:cs typeface="Calibri"/>
              </a:rPr>
              <a:t>-Diann Lin, Yen-Lin Chen, Chung-Ze Wu, Chang-Hsun Hsieh, Dee Pei, Yao-Jen Liang, and Jin-Biou Chang.</a:t>
            </a:r>
            <a:endParaRPr sz="1800" dirty="0">
              <a:latin typeface="Calibri"/>
              <a:cs typeface="Calibri"/>
            </a:endParaRPr>
          </a:p>
          <a:p>
            <a:pPr marL="104140" marR="36358">
              <a:lnSpc>
                <a:spcPts val="1835"/>
              </a:lnSpc>
            </a:pP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”</a:t>
            </a:r>
            <a:r>
              <a:rPr sz="1800" i="1" spc="-18" dirty="0">
                <a:solidFill>
                  <a:srgbClr val="252525"/>
                </a:solidFill>
                <a:latin typeface="Calibri"/>
                <a:cs typeface="Calibri"/>
              </a:rPr>
              <a:t>Identification of Normal Blood Pressure in Different Age Group</a:t>
            </a: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4316404"/>
            <a:ext cx="9986135" cy="734131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104140" indent="-91440">
              <a:lnSpc>
                <a:spcPts val="1839"/>
              </a:lnSpc>
            </a:pPr>
            <a:r>
              <a:rPr sz="1800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1800" dirty="0">
                <a:solidFill>
                  <a:srgbClr val="252525"/>
                </a:solidFill>
                <a:latin typeface="Arial"/>
                <a:cs typeface="Arial"/>
              </a:rPr>
              <a:t>  </a:t>
            </a:r>
            <a:r>
              <a:rPr sz="1800" spc="-14" dirty="0">
                <a:solidFill>
                  <a:srgbClr val="252525"/>
                </a:solidFill>
                <a:latin typeface="Calibri"/>
                <a:cs typeface="Calibri"/>
              </a:rPr>
              <a:t>Soo-young Ye, Gi-Ryon Kim, Dong-Keun Jung, Seong-wan Baik, and Gye-rok Jeon “Estimation of Systolic and Diastolic Pressure using the Pulse Transit Time”. World Academy of Science, Engineering and Technology International Journal of Biomedical and Biological Engineering Vol:4, No:7, 2010</a:t>
            </a:r>
            <a:endParaRPr lang="en-US" sz="1800" spc="-14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04140" indent="-91440">
              <a:lnSpc>
                <a:spcPts val="1839"/>
              </a:lnSpc>
            </a:pPr>
            <a:endParaRPr lang="en-US" spc="-14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839"/>
              </a:lnSpc>
              <a:buFont typeface="Arial" panose="020B0604020202020204" pitchFamily="34" charset="0"/>
              <a:buChar char="•"/>
            </a:pPr>
            <a:r>
              <a:rPr lang="en-IN" dirty="0"/>
              <a:t>Anand </a:t>
            </a:r>
            <a:r>
              <a:rPr lang="en-IN" dirty="0" err="1"/>
              <a:t>Thati</a:t>
            </a:r>
            <a:r>
              <a:rPr lang="en-IN" dirty="0"/>
              <a:t> , </a:t>
            </a:r>
            <a:r>
              <a:rPr lang="en-IN" dirty="0" err="1"/>
              <a:t>Arunangshu</a:t>
            </a:r>
            <a:r>
              <a:rPr lang="en-IN" dirty="0"/>
              <a:t> Biswas , </a:t>
            </a:r>
            <a:r>
              <a:rPr lang="en-IN" dirty="0" err="1"/>
              <a:t>Shubhajit</a:t>
            </a:r>
            <a:r>
              <a:rPr lang="en-IN" dirty="0"/>
              <a:t> Roy Chowdhury and </a:t>
            </a:r>
            <a:r>
              <a:rPr lang="en-IN" dirty="0" err="1"/>
              <a:t>Tapan</a:t>
            </a:r>
            <a:r>
              <a:rPr lang="en-IN" dirty="0"/>
              <a:t> Kumar Sau. “</a:t>
            </a:r>
            <a:r>
              <a:rPr lang="en-IN" i="1" dirty="0"/>
              <a:t>Breath acetone-based non-invasive detection of blood glucose levels. </a:t>
            </a:r>
            <a:r>
              <a:rPr lang="en-IN" dirty="0"/>
              <a:t>“International journal on smart sensing and intelligent systems vol. 8, no. 2, June 2018.</a:t>
            </a:r>
          </a:p>
          <a:p>
            <a:pPr marL="104140" indent="-91440">
              <a:lnSpc>
                <a:spcPts val="1839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7472" y="2348636"/>
            <a:ext cx="2933885" cy="1042212"/>
          </a:xfrm>
          <a:prstGeom prst="rect">
            <a:avLst/>
          </a:prstGeom>
        </p:spPr>
        <p:txBody>
          <a:bodyPr wrap="square" lIns="0" tIns="52101" rIns="0" bIns="0" rtlCol="0">
            <a:noAutofit/>
          </a:bodyPr>
          <a:lstStyle/>
          <a:p>
            <a:pPr marL="12700">
              <a:lnSpc>
                <a:spcPts val="8205"/>
              </a:lnSpc>
            </a:pPr>
            <a:r>
              <a:rPr sz="8000" spc="-184" dirty="0">
                <a:solidFill>
                  <a:srgbClr val="50B4C7"/>
                </a:solidFill>
                <a:latin typeface="Calibri"/>
                <a:cs typeface="Calibri"/>
              </a:rPr>
              <a:t>T</a:t>
            </a:r>
            <a:r>
              <a:rPr sz="8000" spc="-200" dirty="0">
                <a:solidFill>
                  <a:srgbClr val="50B4C7"/>
                </a:solidFill>
                <a:latin typeface="Calibri"/>
                <a:cs typeface="Calibri"/>
              </a:rPr>
              <a:t>H</a:t>
            </a:r>
            <a:r>
              <a:rPr sz="8000" spc="-184" dirty="0">
                <a:solidFill>
                  <a:srgbClr val="50B4C7"/>
                </a:solidFill>
                <a:latin typeface="Calibri"/>
                <a:cs typeface="Calibri"/>
              </a:rPr>
              <a:t>A</a:t>
            </a:r>
            <a:r>
              <a:rPr sz="8000" spc="-209" dirty="0">
                <a:solidFill>
                  <a:srgbClr val="50B4C7"/>
                </a:solidFill>
                <a:latin typeface="Calibri"/>
                <a:cs typeface="Calibri"/>
              </a:rPr>
              <a:t>N</a:t>
            </a:r>
            <a:r>
              <a:rPr sz="8000" spc="0" dirty="0">
                <a:solidFill>
                  <a:srgbClr val="50B4C7"/>
                </a:solidFill>
                <a:latin typeface="Calibri"/>
                <a:cs typeface="Calibri"/>
              </a:rPr>
              <a:t>K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24027" y="2348636"/>
            <a:ext cx="1886922" cy="1042212"/>
          </a:xfrm>
          <a:prstGeom prst="rect">
            <a:avLst/>
          </a:prstGeom>
        </p:spPr>
        <p:txBody>
          <a:bodyPr wrap="square" lIns="0" tIns="52101" rIns="0" bIns="0" rtlCol="0">
            <a:noAutofit/>
          </a:bodyPr>
          <a:lstStyle/>
          <a:p>
            <a:pPr marL="12700">
              <a:lnSpc>
                <a:spcPts val="8205"/>
              </a:lnSpc>
            </a:pPr>
            <a:r>
              <a:rPr sz="8000" spc="-414" dirty="0">
                <a:solidFill>
                  <a:srgbClr val="50B4C7"/>
                </a:solidFill>
                <a:latin typeface="Calibri"/>
                <a:cs typeface="Calibri"/>
              </a:rPr>
              <a:t>Y</a:t>
            </a:r>
            <a:r>
              <a:rPr sz="8000" spc="-209" dirty="0">
                <a:solidFill>
                  <a:srgbClr val="50B4C7"/>
                </a:solidFill>
                <a:latin typeface="Calibri"/>
                <a:cs typeface="Calibri"/>
              </a:rPr>
              <a:t>O</a:t>
            </a:r>
            <a:r>
              <a:rPr sz="8000" spc="0" dirty="0">
                <a:solidFill>
                  <a:srgbClr val="50B4C7"/>
                </a:solidFill>
                <a:latin typeface="Calibri"/>
                <a:cs typeface="Calibri"/>
              </a:rPr>
              <a:t>U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F69-EFE3-406C-ADD9-3FBD3AF7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B9BD-42DA-489E-A8A3-6A9F3BE1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  -  Artificial Neural Network</a:t>
            </a:r>
          </a:p>
          <a:p>
            <a:r>
              <a:rPr lang="en-US" dirty="0"/>
              <a:t>BMI   -  Body Mass Index</a:t>
            </a:r>
          </a:p>
          <a:p>
            <a:r>
              <a:rPr lang="en-US" dirty="0"/>
              <a:t>BP     -   Blood Pressure</a:t>
            </a:r>
          </a:p>
          <a:p>
            <a:r>
              <a:rPr lang="en-US" dirty="0"/>
              <a:t>SBP   -   Systolic Blood Pressure</a:t>
            </a:r>
          </a:p>
          <a:p>
            <a:r>
              <a:rPr lang="en-US" dirty="0"/>
              <a:t>DBP  -   Diastolic Blood Pressure</a:t>
            </a:r>
          </a:p>
          <a:p>
            <a:r>
              <a:rPr lang="en-US" dirty="0" err="1"/>
              <a:t>hR</a:t>
            </a:r>
            <a:r>
              <a:rPr lang="en-US" dirty="0"/>
              <a:t>     -   Heart Rate</a:t>
            </a:r>
          </a:p>
          <a:p>
            <a:r>
              <a:rPr lang="en-US" dirty="0" err="1"/>
              <a:t>gl</a:t>
            </a:r>
            <a:r>
              <a:rPr lang="en-US" dirty="0"/>
              <a:t>      -    Glucose Level</a:t>
            </a:r>
          </a:p>
        </p:txBody>
      </p:sp>
    </p:spTree>
    <p:extLst>
      <p:ext uri="{BB962C8B-B14F-4D97-AF65-F5344CB8AC3E}">
        <p14:creationId xmlns:p14="http://schemas.microsoft.com/office/powerpoint/2010/main" val="8421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30656" y="154457"/>
            <a:ext cx="8907102" cy="1297533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3233166" marR="45720">
              <a:lnSpc>
                <a:spcPts val="5090"/>
              </a:lnSpc>
            </a:pPr>
            <a:r>
              <a:rPr sz="4900" spc="-113" dirty="0">
                <a:solidFill>
                  <a:srgbClr val="50B4C7"/>
                </a:solidFill>
                <a:latin typeface="Calibri"/>
                <a:cs typeface="Calibri"/>
              </a:rPr>
              <a:t>INTRODUCTION</a:t>
            </a:r>
            <a:endParaRPr sz="4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887"/>
              </a:spcBef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This Project is an attempt to solve a healthcare problem society is facing.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396" y="1103407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396" y="1982508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656" y="2000910"/>
            <a:ext cx="6263481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Main objective of this project is to design a remote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882" y="2000910"/>
            <a:ext cx="1370955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" dirty="0">
                <a:solidFill>
                  <a:srgbClr val="252525"/>
                </a:solidFill>
                <a:latin typeface="Calibri"/>
                <a:cs typeface="Calibri"/>
              </a:rPr>
              <a:t>healthcare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8751" y="2000910"/>
            <a:ext cx="992516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396" y="286083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656" y="2879216"/>
            <a:ext cx="6027137" cy="145757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 marR="36345">
              <a:lnSpc>
                <a:spcPts val="2545"/>
              </a:lnSpc>
            </a:pPr>
            <a:r>
              <a:rPr sz="2400" spc="-18" dirty="0">
                <a:solidFill>
                  <a:srgbClr val="252525"/>
                </a:solidFill>
                <a:latin typeface="Calibri"/>
                <a:cs typeface="Calibri"/>
              </a:rPr>
              <a:t>Our project comprises of four main steps-</a:t>
            </a:r>
            <a:endParaRPr sz="2400" dirty="0">
              <a:latin typeface="Calibri"/>
              <a:cs typeface="Calibri"/>
            </a:endParaRPr>
          </a:p>
          <a:p>
            <a:pPr marL="1209294" marR="10031">
              <a:lnSpc>
                <a:spcPts val="2170"/>
              </a:lnSpc>
            </a:pPr>
            <a:r>
              <a:rPr sz="1800" spc="-4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2" dirty="0">
                <a:solidFill>
                  <a:srgbClr val="252525"/>
                </a:solidFill>
                <a:latin typeface="Calibri"/>
                <a:cs typeface="Calibri"/>
              </a:rPr>
              <a:t>Detection of patient’s vital life signs using sensors</a:t>
            </a:r>
            <a:endParaRPr sz="1800" dirty="0">
              <a:latin typeface="Calibri"/>
              <a:cs typeface="Calibri"/>
            </a:endParaRPr>
          </a:p>
          <a:p>
            <a:pPr marL="1209294" marR="36345">
              <a:lnSpc>
                <a:spcPct val="101725"/>
              </a:lnSpc>
            </a:pPr>
            <a:r>
              <a:rPr sz="1800" spc="0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2" dirty="0">
                <a:solidFill>
                  <a:srgbClr val="252525"/>
                </a:solidFill>
                <a:latin typeface="Calibri"/>
                <a:cs typeface="Calibri"/>
              </a:rPr>
              <a:t>Sending data to cloud storage</a:t>
            </a:r>
            <a:endParaRPr sz="1800" dirty="0">
              <a:latin typeface="Calibri"/>
              <a:cs typeface="Calibri"/>
            </a:endParaRPr>
          </a:p>
          <a:p>
            <a:pPr marL="1209294" marR="36345">
              <a:lnSpc>
                <a:spcPct val="101725"/>
              </a:lnSpc>
              <a:spcBef>
                <a:spcPts val="25"/>
              </a:spcBef>
            </a:pPr>
            <a:r>
              <a:rPr sz="1800" spc="-4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3" dirty="0">
                <a:solidFill>
                  <a:srgbClr val="252525"/>
                </a:solidFill>
                <a:latin typeface="Calibri"/>
                <a:cs typeface="Calibri"/>
              </a:rPr>
              <a:t>Providing the detected data for remote viewing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4711103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656" y="4729505"/>
            <a:ext cx="8742390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Remote viewing of the data will enable doctor or guardian to monitor 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8393" y="4729505"/>
            <a:ext cx="1129269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12" dirty="0">
                <a:solidFill>
                  <a:srgbClr val="252525"/>
                </a:solidFill>
                <a:latin typeface="Calibri"/>
                <a:cs typeface="Calibri"/>
              </a:rPr>
              <a:t>patient’s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6" y="5004308"/>
            <a:ext cx="2036966" cy="33019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3" dirty="0">
                <a:solidFill>
                  <a:srgbClr val="252525"/>
                </a:solidFill>
                <a:latin typeface="Calibri"/>
                <a:cs typeface="Calibri"/>
              </a:rPr>
              <a:t>health progress.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863748"/>
            <a:ext cx="10522769" cy="62298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This monitoring system will be useful for elderly or chronically ill patients who would</a:t>
            </a:r>
            <a:endParaRPr sz="2400">
              <a:latin typeface="Calibri"/>
              <a:cs typeface="Calibri"/>
            </a:endParaRPr>
          </a:p>
          <a:p>
            <a:pPr marL="104140" marR="55810">
              <a:lnSpc>
                <a:spcPts val="230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like to avoid a long hospital stay.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11453" y="139573"/>
            <a:ext cx="7114821" cy="121246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425850" marR="45720">
              <a:lnSpc>
                <a:spcPts val="5600"/>
              </a:lnSpc>
            </a:pPr>
            <a:r>
              <a:rPr sz="5400" spc="-141" dirty="0">
                <a:solidFill>
                  <a:srgbClr val="50B4C7"/>
                </a:solidFill>
                <a:latin typeface="Calibri"/>
                <a:cs typeface="Calibri"/>
              </a:rPr>
              <a:t>WORK DONE</a:t>
            </a:r>
            <a:endParaRPr sz="5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81"/>
              </a:spcBef>
            </a:pP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We predicted if a person is suffering from diabetes or not.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193" y="1003458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193" y="195621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1453" y="1974596"/>
            <a:ext cx="3995047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Parameters used for prediction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530" y="1974596"/>
            <a:ext cx="610919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Age,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7558" y="1974596"/>
            <a:ext cx="640685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BMI,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6114" y="1974596"/>
            <a:ext cx="1067440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3" dirty="0">
                <a:solidFill>
                  <a:srgbClr val="252525"/>
                </a:solidFill>
                <a:latin typeface="Calibri"/>
                <a:cs typeface="Calibri"/>
              </a:rPr>
              <a:t>glucose,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1390" y="1974596"/>
            <a:ext cx="939758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0" dirty="0">
                <a:solidFill>
                  <a:srgbClr val="252525"/>
                </a:solidFill>
                <a:latin typeface="Calibri"/>
                <a:cs typeface="Calibri"/>
              </a:rPr>
              <a:t>insulin.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93" y="2907188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453" y="2925572"/>
            <a:ext cx="3991077" cy="72486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We used ANN for classific</a:t>
            </a:r>
            <a:r>
              <a:rPr lang="en-US" sz="2400" spc="-15" dirty="0">
                <a:solidFill>
                  <a:srgbClr val="252525"/>
                </a:solidFill>
                <a:latin typeface="Calibri"/>
                <a:cs typeface="Calibri"/>
              </a:rPr>
              <a:t>ation.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93" y="385994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453" y="3878326"/>
            <a:ext cx="228918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2" dirty="0">
                <a:solidFill>
                  <a:srgbClr val="252525"/>
                </a:solidFill>
                <a:latin typeface="Calibri"/>
                <a:cs typeface="Calibri"/>
              </a:rPr>
              <a:t>Accuracy : 75.32%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193" y="4812823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1453" y="4831207"/>
            <a:ext cx="1594740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2" dirty="0">
                <a:solidFill>
                  <a:srgbClr val="252525"/>
                </a:solidFill>
                <a:latin typeface="Calibri"/>
                <a:cs typeface="Calibri"/>
              </a:rPr>
              <a:t>Error : 0.533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542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Blood Glucose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84366"/>
            <a:ext cx="10753725" cy="420967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Conventional way of detecting glucose levels involves pricking the finger and collecting blood sample.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Not only painful and blood consuming but also time consuming and expensive.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will be designing a system which is pain-free, cheaper and predict diabetes in less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Acetone is one of the organic compound present in the exhaled breath.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find acetone level in blood, we are using TGS822 sensor.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03260"/>
              </p:ext>
            </p:extLst>
          </p:nvPr>
        </p:nvGraphicFramePr>
        <p:xfrm>
          <a:off x="1989518" y="55687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43123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006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ACETONE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</a:rPr>
                        <a:t> CONCENTRATION(ppm)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Healthy Person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&lt;1.1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Diabetic</a:t>
                      </a:r>
                      <a:r>
                        <a:rPr lang="en-IN" baseline="0" dirty="0"/>
                        <a:t> Person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&gt;1.8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9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6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286-30E8-466C-B7E9-6C2F8F60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EDE4-9BA4-40EF-8661-870654BE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Linear regression to calculate the blood glucose level from acetone.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D88514-C19B-42BF-9344-2A3240070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8833"/>
              </p:ext>
            </p:extLst>
          </p:nvPr>
        </p:nvGraphicFramePr>
        <p:xfrm>
          <a:off x="1879272" y="2873502"/>
          <a:ext cx="8327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632">
                  <a:extLst>
                    <a:ext uri="{9D8B030D-6E8A-4147-A177-3AD203B41FA5}">
                      <a16:colId xmlns:a16="http://schemas.microsoft.com/office/drawing/2014/main" val="804312353"/>
                    </a:ext>
                  </a:extLst>
                </a:gridCol>
                <a:gridCol w="4163632">
                  <a:extLst>
                    <a:ext uri="{9D8B030D-6E8A-4147-A177-3AD203B41FA5}">
                      <a16:colId xmlns:a16="http://schemas.microsoft.com/office/drawing/2014/main" val="214006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Acetone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88.83358634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Intercept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11.746736101317197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98227"/>
                  </a:ext>
                </a:extLst>
              </a:tr>
            </a:tbl>
          </a:graphicData>
        </a:graphic>
      </p:graphicFrame>
      <p:sp>
        <p:nvSpPr>
          <p:cNvPr id="25" name="object 9">
            <a:extLst>
              <a:ext uri="{FF2B5EF4-FFF2-40B4-BE49-F238E27FC236}">
                <a16:creationId xmlns:a16="http://schemas.microsoft.com/office/drawing/2014/main" id="{FADAF93F-A72C-49C5-8A03-177F303A3575}"/>
              </a:ext>
            </a:extLst>
          </p:cNvPr>
          <p:cNvSpPr/>
          <p:nvPr/>
        </p:nvSpPr>
        <p:spPr>
          <a:xfrm>
            <a:off x="1889887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48904076-F6B8-4427-99B5-9B4735E5B9BC}"/>
              </a:ext>
            </a:extLst>
          </p:cNvPr>
          <p:cNvSpPr/>
          <p:nvPr/>
        </p:nvSpPr>
        <p:spPr>
          <a:xfrm>
            <a:off x="6042904" y="4330953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6EF82CC-C791-4BDD-BB36-DA0D80C9EA48}"/>
              </a:ext>
            </a:extLst>
          </p:cNvPr>
          <p:cNvSpPr/>
          <p:nvPr/>
        </p:nvSpPr>
        <p:spPr>
          <a:xfrm>
            <a:off x="1889887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B0AEF50C-A4E7-4769-8CF2-C9927805BF16}"/>
              </a:ext>
            </a:extLst>
          </p:cNvPr>
          <p:cNvSpPr/>
          <p:nvPr/>
        </p:nvSpPr>
        <p:spPr>
          <a:xfrm>
            <a:off x="6053455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18.09814997</a:t>
            </a:r>
            <a:endParaRPr dirty="0"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FF9901CF-92D3-4265-BB69-30D3AB0FF9BA}"/>
              </a:ext>
            </a:extLst>
          </p:cNvPr>
          <p:cNvSpPr/>
          <p:nvPr/>
        </p:nvSpPr>
        <p:spPr>
          <a:xfrm>
            <a:off x="1883537" y="4701794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D44FD0C7-154A-4789-80AF-3C9BAE883EB6}"/>
              </a:ext>
            </a:extLst>
          </p:cNvPr>
          <p:cNvSpPr txBox="1"/>
          <p:nvPr/>
        </p:nvSpPr>
        <p:spPr>
          <a:xfrm>
            <a:off x="1889887" y="433095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4306062">
              <a:lnSpc>
                <a:spcPct val="101725"/>
              </a:lnSpc>
            </a:pPr>
            <a:r>
              <a:rPr sz="1800" spc="-24" dirty="0">
                <a:solidFill>
                  <a:srgbClr val="FFFFFF"/>
                </a:solidFill>
                <a:latin typeface="Calibri"/>
                <a:cs typeface="Calibri"/>
              </a:rPr>
              <a:t>Standard 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EF7C3E2A-77C8-436B-A6CE-B76D142F5ED8}"/>
              </a:ext>
            </a:extLst>
          </p:cNvPr>
          <p:cNvSpPr txBox="1"/>
          <p:nvPr/>
        </p:nvSpPr>
        <p:spPr>
          <a:xfrm>
            <a:off x="1889887" y="4701794"/>
            <a:ext cx="8327263" cy="37084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lang="en-US" sz="1800" spc="0" dirty="0">
                <a:latin typeface="Calibri"/>
                <a:cs typeface="Calibri"/>
              </a:rPr>
              <a:t>Blood Glucose Level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2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55396" y="42164"/>
            <a:ext cx="8486235" cy="111772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2232279">
              <a:lnSpc>
                <a:spcPts val="5090"/>
              </a:lnSpc>
            </a:pPr>
            <a:r>
              <a:rPr sz="4900" spc="-147" dirty="0">
                <a:solidFill>
                  <a:srgbClr val="50B4C7"/>
                </a:solidFill>
                <a:latin typeface="Calibri"/>
                <a:cs typeface="Calibri"/>
              </a:rPr>
              <a:t>Blood Pressure Estimation</a:t>
            </a:r>
            <a:endParaRPr sz="4900">
              <a:latin typeface="Calibri"/>
              <a:cs typeface="Calibri"/>
            </a:endParaRPr>
          </a:p>
          <a:p>
            <a:pPr marL="12700" marR="93268">
              <a:lnSpc>
                <a:spcPct val="101725"/>
              </a:lnSpc>
              <a:spcBef>
                <a:spcPts val="953"/>
              </a:spcBef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Blood pressure depends on many factors like glucose level, heart rate, BMI, age.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1590310"/>
            <a:ext cx="8275120" cy="295258"/>
          </a:xfrm>
          <a:prstGeom prst="rect">
            <a:avLst/>
          </a:prstGeom>
        </p:spPr>
        <p:txBody>
          <a:bodyPr wrap="square" lIns="0" tIns="14351" rIns="0" bIns="0" rtlCol="0">
            <a:noAutofit/>
          </a:bodyPr>
          <a:lstStyle/>
          <a:p>
            <a:pPr marL="12700">
              <a:lnSpc>
                <a:spcPts val="226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We are using these factors to estimate the systolic and diastolic blood pressure.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6" y="2317258"/>
            <a:ext cx="10253451" cy="1054591"/>
          </a:xfrm>
          <a:prstGeom prst="rect">
            <a:avLst/>
          </a:prstGeom>
        </p:spPr>
        <p:txBody>
          <a:bodyPr wrap="square" lIns="0" tIns="12827" rIns="0" bIns="0" rtlCol="0">
            <a:noAutofit/>
          </a:bodyPr>
          <a:lstStyle/>
          <a:p>
            <a:pPr marL="12700" marR="33808">
              <a:lnSpc>
                <a:spcPts val="202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3" dirty="0">
                <a:solidFill>
                  <a:srgbClr val="252525"/>
                </a:solidFill>
                <a:latin typeface="Calibri"/>
                <a:cs typeface="Calibri"/>
              </a:rPr>
              <a:t>The American Diabetes Association reports that from 2000 to 2012, 71% percent of adults</a:t>
            </a:r>
            <a:endParaRPr sz="2000">
              <a:latin typeface="Calibri"/>
              <a:cs typeface="Calibri"/>
            </a:endParaRPr>
          </a:p>
          <a:p>
            <a:pPr marL="104140" marR="33808">
              <a:lnSpc>
                <a:spcPts val="1800"/>
              </a:lnSpc>
            </a:pPr>
            <a:r>
              <a:rPr sz="2000" spc="-7" dirty="0">
                <a:solidFill>
                  <a:srgbClr val="252525"/>
                </a:solidFill>
                <a:latin typeface="Calibri"/>
                <a:cs typeface="Calibri"/>
              </a:rPr>
              <a:t>with diabetes had a blood pressure of greater or equal to 140/90</a:t>
            </a:r>
            <a:endParaRPr sz="2000">
              <a:latin typeface="Calibri"/>
              <a:cs typeface="Calibri"/>
            </a:endParaRPr>
          </a:p>
          <a:p>
            <a:pPr marL="104140" indent="-91440">
              <a:lnSpc>
                <a:spcPts val="2441"/>
              </a:lnSpc>
              <a:spcBef>
                <a:spcPts val="1015"/>
              </a:spcBef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4" dirty="0">
                <a:solidFill>
                  <a:srgbClr val="252525"/>
                </a:solidFill>
                <a:latin typeface="Calibri"/>
                <a:cs typeface="Calibri"/>
              </a:rPr>
              <a:t>The National Heart Lung and Blood Institute (NHLBI) points out that losing 10 pounds in weight can </a:t>
            </a:r>
            <a:endParaRPr sz="2000">
              <a:latin typeface="Calibri"/>
              <a:cs typeface="Calibri"/>
            </a:endParaRPr>
          </a:p>
          <a:p>
            <a:pPr marL="104140">
              <a:lnSpc>
                <a:spcPts val="2441"/>
              </a:lnSpc>
            </a:pPr>
            <a:r>
              <a:rPr sz="2000" spc="-12" dirty="0">
                <a:solidFill>
                  <a:srgbClr val="252525"/>
                </a:solidFill>
                <a:latin typeface="Calibri"/>
                <a:cs typeface="Calibri"/>
              </a:rPr>
              <a:t>reduce blood pressure.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6" y="3803539"/>
            <a:ext cx="10594224" cy="493454"/>
          </a:xfrm>
          <a:prstGeom prst="rect">
            <a:avLst/>
          </a:prstGeom>
        </p:spPr>
        <p:txBody>
          <a:bodyPr wrap="square" lIns="0" tIns="12827" rIns="0" bIns="0" rtlCol="0">
            <a:noAutofit/>
          </a:bodyPr>
          <a:lstStyle/>
          <a:p>
            <a:pPr marL="12700">
              <a:lnSpc>
                <a:spcPts val="202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On average, systolic blood pressure (SBP) rises with age, while diastolic blood pressure (DBP) increases</a:t>
            </a:r>
            <a:endParaRPr sz="2000">
              <a:latin typeface="Calibri"/>
              <a:cs typeface="Calibri"/>
            </a:endParaRPr>
          </a:p>
          <a:p>
            <a:pPr marL="104140" marR="46508">
              <a:lnSpc>
                <a:spcPts val="1800"/>
              </a:lnSpc>
            </a:pPr>
            <a:r>
              <a:rPr sz="2000" spc="-8" dirty="0">
                <a:solidFill>
                  <a:srgbClr val="252525"/>
                </a:solidFill>
                <a:latin typeface="Calibri"/>
                <a:cs typeface="Calibri"/>
              </a:rPr>
              <a:t>to age 50 and then declines.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4728861"/>
            <a:ext cx="9929351" cy="493378"/>
          </a:xfrm>
          <a:prstGeom prst="rect">
            <a:avLst/>
          </a:prstGeom>
        </p:spPr>
        <p:txBody>
          <a:bodyPr wrap="square" lIns="0" tIns="892" rIns="0" bIns="0" rtlCol="0">
            <a:noAutofit/>
          </a:bodyPr>
          <a:lstStyle/>
          <a:p>
            <a:pPr marR="33808">
              <a:lnSpc>
                <a:spcPts val="500"/>
              </a:lnSpc>
            </a:pPr>
            <a:endParaRPr sz="500"/>
          </a:p>
          <a:p>
            <a:pPr marL="104140" indent="-91440">
              <a:lnSpc>
                <a:spcPts val="2441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2" dirty="0">
                <a:solidFill>
                  <a:srgbClr val="252525"/>
                </a:solidFill>
                <a:latin typeface="Calibri"/>
                <a:cs typeface="Calibri"/>
              </a:rPr>
              <a:t>For each increased heartbeat there is a 0.090-mmHg increase in SBP of boys and a 0.063 mmHg </a:t>
            </a:r>
            <a:endParaRPr sz="2000">
              <a:latin typeface="Calibri"/>
              <a:cs typeface="Calibri"/>
            </a:endParaRPr>
          </a:p>
          <a:p>
            <a:pPr marL="104140">
              <a:lnSpc>
                <a:spcPts val="2441"/>
              </a:lnSpc>
            </a:pPr>
            <a:r>
              <a:rPr sz="2000" spc="-11" dirty="0">
                <a:solidFill>
                  <a:srgbClr val="252525"/>
                </a:solidFill>
                <a:latin typeface="Calibri"/>
                <a:cs typeface="Calibri"/>
              </a:rPr>
              <a:t>increase in SBP of girls.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652735"/>
            <a:ext cx="7913898" cy="295258"/>
          </a:xfrm>
          <a:prstGeom prst="rect">
            <a:avLst/>
          </a:prstGeom>
        </p:spPr>
        <p:txBody>
          <a:bodyPr wrap="square" lIns="0" tIns="14351" rIns="0" bIns="0" rtlCol="0">
            <a:noAutofit/>
          </a:bodyPr>
          <a:lstStyle/>
          <a:p>
            <a:pPr marL="12700">
              <a:lnSpc>
                <a:spcPts val="226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Regarding DBP, the increase is 0.179 mmHg in boys and 0.161 mmHg in girls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" y="888491"/>
            <a:ext cx="1060704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82214" y="181254"/>
            <a:ext cx="6231943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SBP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708" y="888490"/>
            <a:ext cx="10459212" cy="586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34970" y="181254"/>
            <a:ext cx="6327746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DBP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6F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907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Arial Unicode MS</vt:lpstr>
      <vt:lpstr>Calibri</vt:lpstr>
      <vt:lpstr>Calibri Light</vt:lpstr>
      <vt:lpstr>Office Theme</vt:lpstr>
      <vt:lpstr>Metropolitan</vt:lpstr>
      <vt:lpstr>Design of Diagnosis System for    Remote Area</vt:lpstr>
      <vt:lpstr>Abbreviation</vt:lpstr>
      <vt:lpstr>PowerPoint Presentation</vt:lpstr>
      <vt:lpstr>PowerPoint Presentation</vt:lpstr>
      <vt:lpstr>Blood Glucose Monitoring System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Diagnosis System for    Remote Area</dc:title>
  <cp:lastModifiedBy>Pradeep Turan</cp:lastModifiedBy>
  <cp:revision>15</cp:revision>
  <dcterms:modified xsi:type="dcterms:W3CDTF">2019-10-11T20:27:12Z</dcterms:modified>
</cp:coreProperties>
</file>