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3" r:id="rId1"/>
  </p:sldMasterIdLst>
  <p:notesMasterIdLst>
    <p:notesMasterId r:id="rId13"/>
  </p:notesMasterIdLst>
  <p:sldIdLst>
    <p:sldId id="256" r:id="rId2"/>
    <p:sldId id="270" r:id="rId3"/>
    <p:sldId id="271"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1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0453187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5407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219919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80401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887671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20340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134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45156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9481260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53319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7668164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31383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10335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68261274"/>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70158163"/>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7575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9/1/2025</a:t>
            </a:fld>
            <a:endParaRPr lang="en-US"/>
          </a:p>
        </p:txBody>
      </p:sp>
    </p:spTree>
    <p:extLst>
      <p:ext uri="{BB962C8B-B14F-4D97-AF65-F5344CB8AC3E}">
        <p14:creationId xmlns:p14="http://schemas.microsoft.com/office/powerpoint/2010/main" val="48953041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49440295"/>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Lst>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pradeepa191006.github.io/NM/" TargetMode="External"/><Relationship Id="rId2" Type="http://schemas.openxmlformats.org/officeDocument/2006/relationships/image" Target="../media/image12.jp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143749" y="602939"/>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47662" y="78961"/>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295524" y="2225419"/>
            <a:ext cx="8610600" cy="2677656"/>
          </a:xfrm>
          <a:prstGeom prst="rect">
            <a:avLst/>
          </a:prstGeom>
          <a:noFill/>
          <a:effectLst>
            <a:outerShdw blurRad="50800" dist="38100" dir="2700000" algn="tl" rotWithShape="0">
              <a:prstClr val="black">
                <a:alpha val="40000"/>
              </a:prstClr>
            </a:outerShdw>
            <a:reflection blurRad="6350" stA="52000" endA="300" endPos="35000" dir="5400000" sy="-100000" algn="bl" rotWithShape="0"/>
          </a:effectLst>
          <a:scene3d>
            <a:camera prst="orthographicFront"/>
            <a:lightRig rig="threePt" dir="t"/>
          </a:scene3d>
          <a:sp3d>
            <a:bevelT/>
          </a:sp3d>
        </p:spPr>
        <p:txBody>
          <a:bodyPr wrap="square" lIns="91440" tIns="45720" rIns="91440" bIns="45720" rtlCol="0" anchor="t">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STUDENT NAME: PRADEEPA S</a:t>
            </a:r>
          </a:p>
          <a:p>
            <a:pPr algn="just">
              <a:lnSpc>
                <a:spcPct val="150000"/>
              </a:lnSpc>
            </a:pPr>
            <a:r>
              <a:rPr lang="en-US" sz="2400" b="1" dirty="0">
                <a:latin typeface="Times New Roman" panose="02020603050405020304" pitchFamily="18" charset="0"/>
                <a:cs typeface="Times New Roman" panose="02020603050405020304" pitchFamily="18" charset="0"/>
              </a:rPr>
              <a:t>REGISTER NO AND NMID: 26j241538</a:t>
            </a:r>
          </a:p>
          <a:p>
            <a:pPr algn="just">
              <a:lnSpc>
                <a:spcPct val="150000"/>
              </a:lnSpc>
            </a:pPr>
            <a:r>
              <a:rPr lang="en-US" sz="2400" b="1" dirty="0">
                <a:latin typeface="Times New Roman" panose="02020603050405020304" pitchFamily="18" charset="0"/>
                <a:cs typeface="Times New Roman" panose="02020603050405020304" pitchFamily="18" charset="0"/>
              </a:rPr>
              <a:t>DEPARTMENT: BSC-’IT’</a:t>
            </a:r>
          </a:p>
          <a:p>
            <a:pPr algn="just">
              <a:lnSpc>
                <a:spcPct val="150000"/>
              </a:lnSpc>
            </a:pPr>
            <a:r>
              <a:rPr lang="en-US" sz="2400" b="1" dirty="0">
                <a:latin typeface="Times New Roman" panose="02020603050405020304" pitchFamily="18" charset="0"/>
                <a:cs typeface="Times New Roman" panose="02020603050405020304" pitchFamily="18" charset="0"/>
              </a:rPr>
              <a:t>COLLEGE: KPR College Of Arts And Science Research</a:t>
            </a:r>
          </a:p>
          <a:p>
            <a:r>
              <a:rPr lang="en-US" sz="2400" b="1" dirty="0">
                <a:latin typeface="Times New Roman" panose="02020603050405020304" pitchFamily="18" charset="0"/>
                <a:cs typeface="Times New Roman" panose="02020603050405020304" pitchFamily="18" charset="0"/>
              </a:rPr>
              <a:t>           </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33400" y="2171700"/>
            <a:ext cx="2466975" cy="3419475"/>
          </a:xfrm>
          <a:prstGeom prst="rect">
            <a:avLst/>
          </a:prstGeom>
          <a:effectLst>
            <a:softEdge rad="127000"/>
          </a:effectLst>
        </p:spPr>
      </p:pic>
      <p:sp>
        <p:nvSpPr>
          <p:cNvPr id="7" name="object 7"/>
          <p:cNvSpPr txBox="1">
            <a:spLocks noGrp="1"/>
          </p:cNvSpPr>
          <p:nvPr>
            <p:ph type="title"/>
          </p:nvPr>
        </p:nvSpPr>
        <p:spPr>
          <a:xfrm>
            <a:off x="649544" y="231702"/>
            <a:ext cx="8480425" cy="570669"/>
          </a:xfrm>
          <a:prstGeom prst="rect">
            <a:avLst/>
          </a:prstGeom>
        </p:spPr>
        <p:txBody>
          <a:bodyPr vert="horz" wrap="square" lIns="0" tIns="16510" rIns="0" bIns="0" rtlCol="0">
            <a:spAutoFit/>
          </a:bodyPr>
          <a:lstStyle/>
          <a:p>
            <a:pPr marL="12700">
              <a:lnSpc>
                <a:spcPct val="100000"/>
              </a:lnSpc>
              <a:spcBef>
                <a:spcPts val="130"/>
              </a:spcBef>
            </a:pPr>
            <a:r>
              <a:rPr lang="en-IN" sz="3600" spc="15" dirty="0">
                <a:latin typeface="Times New Roman" panose="02020603050405020304" pitchFamily="18" charset="0"/>
                <a:cs typeface="Times New Roman" panose="02020603050405020304" pitchFamily="18" charset="0"/>
              </a:rPr>
              <a:t>RESULTS AND SCREENSHOTS</a:t>
            </a:r>
            <a:endParaRPr sz="36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634305"/>
            <a:ext cx="9639870"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hlinkClick r:id="rId3"/>
              </a:rPr>
              <a:t>https://pradeepa191006.github.io/NM/</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3FF465B-828C-4D43-BA27-648F29995B7B}"/>
              </a:ext>
            </a:extLst>
          </p:cNvPr>
          <p:cNvPicPr>
            <a:picLocks noChangeAspect="1"/>
          </p:cNvPicPr>
          <p:nvPr/>
        </p:nvPicPr>
        <p:blipFill>
          <a:blip r:embed="rId4"/>
          <a:stretch>
            <a:fillRect/>
          </a:stretch>
        </p:blipFill>
        <p:spPr>
          <a:xfrm>
            <a:off x="3886200" y="1750385"/>
            <a:ext cx="4135326" cy="4473499"/>
          </a:xfrm>
          <a:prstGeom prst="rect">
            <a:avLst/>
          </a:prstGeom>
          <a:ln>
            <a:noFill/>
          </a:ln>
          <a:effectLst>
            <a:outerShdw blurRad="149987" dist="250190" dir="8460000" algn="ctr">
              <a:srgbClr val="000000">
                <a:alpha val="28000"/>
              </a:srgbClr>
            </a:outerShdw>
            <a:softEdge rad="127000"/>
          </a:effectLst>
          <a:scene3d>
            <a:camera prst="orthographicFront">
              <a:rot lat="0" lon="0" rev="0"/>
            </a:camera>
            <a:lightRig rig="contrasting" dir="t">
              <a:rot lat="0" lon="0" rev="1500000"/>
            </a:lightRig>
          </a:scene3d>
          <a:sp3d prstMaterial="metal">
            <a:bevelT w="88900" h="88900"/>
          </a:sp3d>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690574"/>
          </a:xfrm>
          <a:prstGeom prst="rect">
            <a:avLst/>
          </a:prstGeom>
        </p:spPr>
        <p:txBody>
          <a:bodyPr vert="horz" wrap="square" lIns="0" tIns="13335" rIns="0" bIns="0" rtlCol="0">
            <a:spAutoFit/>
          </a:bodyPr>
          <a:lstStyle/>
          <a:p>
            <a:pPr marL="12700">
              <a:lnSpc>
                <a:spcPct val="100000"/>
              </a:lnSpc>
              <a:spcBef>
                <a:spcPts val="105"/>
              </a:spcBef>
            </a:pPr>
            <a:r>
              <a:rPr lang="en-IN" sz="4400"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4A014CFB-69F9-444C-9EC8-9CADB9278912}"/>
              </a:ext>
            </a:extLst>
          </p:cNvPr>
          <p:cNvSpPr/>
          <p:nvPr/>
        </p:nvSpPr>
        <p:spPr>
          <a:xfrm>
            <a:off x="1666875" y="1336691"/>
            <a:ext cx="9448609" cy="3727111"/>
          </a:xfrm>
          <a:prstGeom prst="rect">
            <a:avLst/>
          </a:prstGeom>
        </p:spPr>
        <p:txBody>
          <a:bodyPr wrap="square">
            <a:spAutoFit/>
          </a:bodyPr>
          <a:lstStyle/>
          <a:p>
            <a:pPr algn="just">
              <a:lnSpc>
                <a:spcPct val="150000"/>
              </a:lnSpc>
            </a:pPr>
            <a:r>
              <a:rPr lang="en-US" sz="2000" dirty="0">
                <a:latin typeface="Century Gothic" panose="020B0502020202020204" pitchFamily="34" charset="0"/>
              </a:rPr>
              <a:t>The personal resume website provides a modern and interactive way to showcase an individual’s skills, qualifications, and achievements. Unlike traditional resumes, it allows dynamic presentation through design, visuals, and interactive features, making it more engaging for employers and recruiters. This project demonstrates how digital portfolios can enhance personal branding, improve visibility, and offer easy accessibility anytime, anywhere. Overall, the personal resume website is a powerful tool for students and professionals to stand out in today’s competitive digital era.</a:t>
            </a:r>
            <a:endParaRPr lang="en-IN" sz="2000" dirty="0">
              <a:latin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43C3-1EA1-4721-A5AE-677045D70EBA}"/>
              </a:ext>
            </a:extLst>
          </p:cNvPr>
          <p:cNvSpPr>
            <a:spLocks noGrp="1"/>
          </p:cNvSpPr>
          <p:nvPr>
            <p:ph type="title"/>
          </p:nvPr>
        </p:nvSpPr>
        <p:spPr/>
        <p:txBody>
          <a:bodyPr/>
          <a:lstStyle/>
          <a:p>
            <a:pPr algn="l">
              <a:lnSpc>
                <a:spcPct val="150000"/>
              </a:lnSpc>
            </a:pPr>
            <a:r>
              <a:rPr lang="en-IN" sz="4400" dirty="0">
                <a:latin typeface="Times New Roman" panose="02020603050405020304" pitchFamily="18" charset="0"/>
                <a:cs typeface="Times New Roman" panose="02020603050405020304" pitchFamily="18" charset="0"/>
              </a:rPr>
              <a:t>Project Portfolio</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9562BC4-C247-493B-AAC5-A972E94B2562}"/>
              </a:ext>
            </a:extLst>
          </p:cNvPr>
          <p:cNvPicPr>
            <a:picLocks noChangeAspect="1"/>
          </p:cNvPicPr>
          <p:nvPr/>
        </p:nvPicPr>
        <p:blipFill>
          <a:blip r:embed="rId2"/>
          <a:stretch>
            <a:fillRect/>
          </a:stretch>
        </p:blipFill>
        <p:spPr>
          <a:xfrm>
            <a:off x="2642316" y="2541955"/>
            <a:ext cx="6907367" cy="1774090"/>
          </a:xfrm>
          <a:prstGeom prst="rect">
            <a:avLst/>
          </a:prstGeom>
        </p:spPr>
      </p:pic>
    </p:spTree>
    <p:extLst>
      <p:ext uri="{BB962C8B-B14F-4D97-AF65-F5344CB8AC3E}">
        <p14:creationId xmlns:p14="http://schemas.microsoft.com/office/powerpoint/2010/main" val="79715898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EEA903-28E2-4A09-9B28-9DFF6FE9EDF6}"/>
              </a:ext>
            </a:extLst>
          </p:cNvPr>
          <p:cNvPicPr>
            <a:picLocks noChangeAspect="1"/>
          </p:cNvPicPr>
          <p:nvPr/>
        </p:nvPicPr>
        <p:blipFill>
          <a:blip r:embed="rId2"/>
          <a:stretch>
            <a:fillRect/>
          </a:stretch>
        </p:blipFill>
        <p:spPr>
          <a:xfrm>
            <a:off x="2971800" y="1115651"/>
            <a:ext cx="5413717" cy="4163929"/>
          </a:xfrm>
          <a:prstGeom prst="rect">
            <a:avLst/>
          </a:prstGeom>
        </p:spPr>
      </p:pic>
      <p:pic>
        <p:nvPicPr>
          <p:cNvPr id="3" name="Picture 2">
            <a:extLst>
              <a:ext uri="{FF2B5EF4-FFF2-40B4-BE49-F238E27FC236}">
                <a16:creationId xmlns:a16="http://schemas.microsoft.com/office/drawing/2014/main" id="{D53FE552-6C39-4896-949A-DFD82DD90D65}"/>
              </a:ext>
            </a:extLst>
          </p:cNvPr>
          <p:cNvPicPr>
            <a:picLocks noChangeAspect="1"/>
          </p:cNvPicPr>
          <p:nvPr/>
        </p:nvPicPr>
        <p:blipFill>
          <a:blip r:embed="rId3"/>
          <a:stretch>
            <a:fillRect/>
          </a:stretch>
        </p:blipFill>
        <p:spPr>
          <a:xfrm>
            <a:off x="1371600" y="152400"/>
            <a:ext cx="2584928" cy="963251"/>
          </a:xfrm>
          <a:prstGeom prst="rect">
            <a:avLst/>
          </a:prstGeom>
        </p:spPr>
      </p:pic>
      <p:pic>
        <p:nvPicPr>
          <p:cNvPr id="4" name="Picture 3">
            <a:extLst>
              <a:ext uri="{FF2B5EF4-FFF2-40B4-BE49-F238E27FC236}">
                <a16:creationId xmlns:a16="http://schemas.microsoft.com/office/drawing/2014/main" id="{D43B2639-F1D5-4098-921E-AAD92B3C25CF}"/>
              </a:ext>
            </a:extLst>
          </p:cNvPr>
          <p:cNvPicPr>
            <a:picLocks noChangeAspect="1"/>
          </p:cNvPicPr>
          <p:nvPr/>
        </p:nvPicPr>
        <p:blipFill>
          <a:blip r:embed="rId4"/>
          <a:stretch>
            <a:fillRect/>
          </a:stretch>
        </p:blipFill>
        <p:spPr>
          <a:xfrm>
            <a:off x="911173" y="2514600"/>
            <a:ext cx="4121253" cy="3011685"/>
          </a:xfrm>
          <a:prstGeom prst="rect">
            <a:avLst/>
          </a:prstGeom>
          <a:effectLst>
            <a:softEdge rad="127000"/>
          </a:effectLst>
        </p:spPr>
      </p:pic>
    </p:spTree>
    <p:extLst>
      <p:ext uri="{BB962C8B-B14F-4D97-AF65-F5344CB8AC3E}">
        <p14:creationId xmlns:p14="http://schemas.microsoft.com/office/powerpoint/2010/main" val="495731850"/>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9639" y="2227709"/>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19100" y="583828"/>
            <a:ext cx="7395528" cy="6322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latin typeface="Times New Roman" panose="02020603050405020304" pitchFamily="18" charset="0"/>
                <a:cs typeface="Times New Roman" panose="02020603050405020304" pitchFamily="18" charset="0"/>
              </a:rPr>
              <a:t>P</a:t>
            </a:r>
            <a:r>
              <a:rPr sz="4000" spc="15" dirty="0">
                <a:latin typeface="Times New Roman" panose="02020603050405020304" pitchFamily="18" charset="0"/>
                <a:cs typeface="Times New Roman" panose="02020603050405020304" pitchFamily="18" charset="0"/>
              </a:rPr>
              <a:t>ROB</a:t>
            </a:r>
            <a:r>
              <a:rPr sz="4000" spc="55" dirty="0">
                <a:latin typeface="Times New Roman" panose="02020603050405020304" pitchFamily="18" charset="0"/>
                <a:cs typeface="Times New Roman" panose="02020603050405020304" pitchFamily="18" charset="0"/>
              </a:rPr>
              <a:t>L</a:t>
            </a:r>
            <a:r>
              <a:rPr sz="4000" spc="-2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a:t>
            </a:r>
            <a:r>
              <a:rPr lang="en-US" sz="4000" spc="20" dirty="0">
                <a:latin typeface="Times New Roman" panose="02020603050405020304" pitchFamily="18" charset="0"/>
                <a:cs typeface="Times New Roman" panose="02020603050405020304" pitchFamily="18" charset="0"/>
              </a:rPr>
              <a:t> </a:t>
            </a:r>
            <a:r>
              <a:rPr sz="4000" spc="10" dirty="0">
                <a:latin typeface="Times New Roman" panose="02020603050405020304" pitchFamily="18" charset="0"/>
                <a:cs typeface="Times New Roman" panose="02020603050405020304" pitchFamily="18" charset="0"/>
              </a:rPr>
              <a:t>S</a:t>
            </a:r>
            <a:r>
              <a:rPr sz="4000" spc="-370" dirty="0">
                <a:latin typeface="Times New Roman" panose="02020603050405020304" pitchFamily="18" charset="0"/>
                <a:cs typeface="Times New Roman" panose="02020603050405020304" pitchFamily="18" charset="0"/>
              </a:rPr>
              <a:t>T</a:t>
            </a:r>
            <a:r>
              <a:rPr sz="4000" spc="-375" dirty="0">
                <a:latin typeface="Times New Roman" panose="02020603050405020304" pitchFamily="18" charset="0"/>
                <a:cs typeface="Times New Roman" panose="02020603050405020304" pitchFamily="18" charset="0"/>
              </a:rPr>
              <a:t>A</a:t>
            </a:r>
            <a:r>
              <a:rPr sz="4000" spc="15" dirty="0">
                <a:latin typeface="Times New Roman" panose="02020603050405020304" pitchFamily="18" charset="0"/>
                <a:cs typeface="Times New Roman" panose="02020603050405020304" pitchFamily="18" charset="0"/>
              </a:rPr>
              <a:t>T</a:t>
            </a:r>
            <a:r>
              <a:rPr sz="4000" spc="-10" dirty="0">
                <a:latin typeface="Times New Roman" panose="02020603050405020304" pitchFamily="18" charset="0"/>
                <a:cs typeface="Times New Roman" panose="02020603050405020304" pitchFamily="18" charset="0"/>
              </a:rPr>
              <a:t>E</a:t>
            </a:r>
            <a:r>
              <a:rPr sz="4000" spc="-20" dirty="0">
                <a:latin typeface="Times New Roman" panose="02020603050405020304" pitchFamily="18" charset="0"/>
                <a:cs typeface="Times New Roman" panose="02020603050405020304" pitchFamily="18" charset="0"/>
              </a:rPr>
              <a:t>ME</a:t>
            </a:r>
            <a:r>
              <a:rPr sz="4000" spc="10" dirty="0">
                <a:latin typeface="Times New Roman" panose="02020603050405020304" pitchFamily="18" charset="0"/>
                <a:cs typeface="Times New Roman" panose="02020603050405020304" pitchFamily="18" charset="0"/>
              </a:rPr>
              <a:t>NT</a:t>
            </a:r>
            <a:endParaRPr sz="40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a:extLst>
              <a:ext uri="{FF2B5EF4-FFF2-40B4-BE49-F238E27FC236}">
                <a16:creationId xmlns:a16="http://schemas.microsoft.com/office/drawing/2014/main" id="{ECCD06D0-37F6-4CF7-BF0E-26E507AF8F9F}"/>
              </a:ext>
            </a:extLst>
          </p:cNvPr>
          <p:cNvSpPr/>
          <p:nvPr/>
        </p:nvSpPr>
        <p:spPr>
          <a:xfrm>
            <a:off x="419100" y="1389947"/>
            <a:ext cx="9505950" cy="4650440"/>
          </a:xfrm>
          <a:prstGeom prst="rect">
            <a:avLst/>
          </a:prstGeom>
        </p:spPr>
        <p:txBody>
          <a:bodyPr wrap="square" anchor="ctr">
            <a:spAutoFit/>
          </a:bodyPr>
          <a:lstStyle/>
          <a:p>
            <a:pPr algn="just">
              <a:lnSpc>
                <a:spcPct val="150000"/>
              </a:lnSpc>
            </a:pPr>
            <a:r>
              <a:rPr lang="en-US" sz="2000" dirty="0">
                <a:latin typeface="Century Gothic" panose="020B0502020202020204" pitchFamily="34" charset="0"/>
              </a:rPr>
              <a:t>Traditional resumes are </a:t>
            </a:r>
            <a:r>
              <a:rPr lang="en-US" sz="2000" b="1" dirty="0">
                <a:latin typeface="Century Gothic" panose="020B0502020202020204" pitchFamily="34" charset="0"/>
              </a:rPr>
              <a:t>static, limited, and lack creativity</a:t>
            </a:r>
            <a:r>
              <a:rPr lang="en-US" sz="2000" dirty="0">
                <a:latin typeface="Century Gothic" panose="020B0502020202020204" pitchFamily="34" charset="0"/>
              </a:rPr>
              <a:t>.</a:t>
            </a:r>
          </a:p>
          <a:p>
            <a:pPr marL="342900" indent="-342900" algn="just">
              <a:lnSpc>
                <a:spcPct val="150000"/>
              </a:lnSpc>
              <a:buFont typeface="Wingdings" panose="05000000000000000000" pitchFamily="2" charset="2"/>
              <a:buChar char="Ø"/>
            </a:pPr>
            <a:r>
              <a:rPr lang="en-US" sz="2000" dirty="0">
                <a:latin typeface="Century Gothic" panose="020B0502020202020204" pitchFamily="34" charset="0"/>
              </a:rPr>
              <a:t>Job seekers face difficulty in showcasing </a:t>
            </a:r>
            <a:r>
              <a:rPr lang="en-US" sz="2000" b="1" dirty="0">
                <a:latin typeface="Century Gothic" panose="020B0502020202020204" pitchFamily="34" charset="0"/>
              </a:rPr>
              <a:t>projects, skills, and achievements</a:t>
            </a:r>
            <a:r>
              <a:rPr lang="en-US" sz="2000" dirty="0">
                <a:latin typeface="Century Gothic" panose="020B0502020202020204" pitchFamily="34" charset="0"/>
              </a:rPr>
              <a:t> effectively on paper.</a:t>
            </a:r>
          </a:p>
          <a:p>
            <a:pPr marL="342900" indent="-342900" algn="just">
              <a:lnSpc>
                <a:spcPct val="150000"/>
              </a:lnSpc>
              <a:buFont typeface="Wingdings" panose="05000000000000000000" pitchFamily="2" charset="2"/>
              <a:buChar char="Ø"/>
            </a:pPr>
            <a:r>
              <a:rPr lang="en-US" sz="2000" dirty="0">
                <a:latin typeface="Century Gothic" panose="020B0502020202020204" pitchFamily="34" charset="0"/>
              </a:rPr>
              <a:t>Recruiters often struggle to get a </a:t>
            </a:r>
            <a:r>
              <a:rPr lang="en-US" sz="2000" b="1" dirty="0">
                <a:latin typeface="Century Gothic" panose="020B0502020202020204" pitchFamily="34" charset="0"/>
              </a:rPr>
              <a:t>complete picture</a:t>
            </a:r>
            <a:r>
              <a:rPr lang="en-US" sz="2000" dirty="0">
                <a:latin typeface="Century Gothic" panose="020B0502020202020204" pitchFamily="34" charset="0"/>
              </a:rPr>
              <a:t> of a candidate’s abilities from a text-based CV.</a:t>
            </a:r>
          </a:p>
          <a:p>
            <a:pPr marL="342900" indent="-342900" algn="just">
              <a:lnSpc>
                <a:spcPct val="150000"/>
              </a:lnSpc>
              <a:buFont typeface="Wingdings" panose="05000000000000000000" pitchFamily="2" charset="2"/>
              <a:buChar char="Ø"/>
            </a:pPr>
            <a:r>
              <a:rPr lang="en-US" sz="2000" dirty="0">
                <a:latin typeface="Century Gothic" panose="020B0502020202020204" pitchFamily="34" charset="0"/>
              </a:rPr>
              <a:t>In the digital era, there is a </a:t>
            </a:r>
            <a:r>
              <a:rPr lang="en-US" sz="2000" b="1" dirty="0">
                <a:latin typeface="Century Gothic" panose="020B0502020202020204" pitchFamily="34" charset="0"/>
              </a:rPr>
              <a:t>need for a dynamic, accessible, and professional platform</a:t>
            </a:r>
            <a:r>
              <a:rPr lang="en-US" sz="2000" dirty="0">
                <a:latin typeface="Century Gothic" panose="020B0502020202020204" pitchFamily="34" charset="0"/>
              </a:rPr>
              <a:t> to present personal and career information.</a:t>
            </a:r>
          </a:p>
          <a:p>
            <a:pPr marL="342900" indent="-342900" algn="just">
              <a:lnSpc>
                <a:spcPct val="150000"/>
              </a:lnSpc>
              <a:buFont typeface="Wingdings" panose="05000000000000000000" pitchFamily="2" charset="2"/>
              <a:buChar char="Ø"/>
            </a:pPr>
            <a:r>
              <a:rPr lang="en-US" sz="2000" b="1" dirty="0">
                <a:latin typeface="Century Gothic" panose="020B0502020202020204" pitchFamily="34" charset="0"/>
              </a:rPr>
              <a:t>Hence, a Personal Resume Website Portfolio is proposed as a solution</a:t>
            </a:r>
            <a:r>
              <a:rPr lang="en-US" sz="2000" dirty="0">
                <a:latin typeface="Century Gothic" panose="020B0502020202020204" pitchFamily="34" charset="0"/>
              </a:rPr>
              <a:t> to create an interactive, visually appealing, and easily shareable resume format.</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224913"/>
            <a:ext cx="6651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5" dirty="0">
                <a:latin typeface="Times New Roman" panose="02020603050405020304" pitchFamily="18" charset="0"/>
                <a:cs typeface="Times New Roman" panose="02020603050405020304" pitchFamily="18" charset="0"/>
              </a:rPr>
              <a:t>PROJECT	</a:t>
            </a:r>
            <a:r>
              <a:rPr lang="en-IN" sz="4250" spc="-20" dirty="0">
                <a:latin typeface="Times New Roman" panose="02020603050405020304" pitchFamily="18" charset="0"/>
                <a:cs typeface="Times New Roman" panose="02020603050405020304" pitchFamily="18" charset="0"/>
              </a:rPr>
              <a:t>OVERVIEW</a:t>
            </a:r>
            <a:endParaRPr lang="en-IN" sz="425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8">
            <a:extLst>
              <a:ext uri="{FF2B5EF4-FFF2-40B4-BE49-F238E27FC236}">
                <a16:creationId xmlns:a16="http://schemas.microsoft.com/office/drawing/2014/main" id="{91A723EB-DEE3-4A49-933C-4D621DB5D311}"/>
              </a:ext>
            </a:extLst>
          </p:cNvPr>
          <p:cNvSpPr/>
          <p:nvPr/>
        </p:nvSpPr>
        <p:spPr>
          <a:xfrm>
            <a:off x="676275" y="1197506"/>
            <a:ext cx="8633184" cy="4342664"/>
          </a:xfrm>
          <a:prstGeom prst="rect">
            <a:avLst/>
          </a:prstGeom>
        </p:spPr>
        <p:txBody>
          <a:bodyPr wrap="square">
            <a:spAutoFit/>
          </a:bodyPr>
          <a:lstStyle/>
          <a:p>
            <a:pPr>
              <a:lnSpc>
                <a:spcPct val="200000"/>
              </a:lnSpc>
            </a:pPr>
            <a:r>
              <a:rPr lang="en-US" sz="2000" dirty="0">
                <a:latin typeface="Century Gothic" panose="020B0502020202020204" pitchFamily="34" charset="0"/>
              </a:rPr>
              <a:t> During the development process:</a:t>
            </a:r>
          </a:p>
          <a:p>
            <a:pPr marL="342900" indent="-342900">
              <a:lnSpc>
                <a:spcPct val="150000"/>
              </a:lnSpc>
              <a:buFont typeface="Wingdings" panose="05000000000000000000" pitchFamily="2" charset="2"/>
              <a:buChar char="Ø"/>
            </a:pPr>
            <a:r>
              <a:rPr lang="en-US" sz="2000" dirty="0">
                <a:latin typeface="Century Gothic" panose="020B0502020202020204" pitchFamily="34" charset="0"/>
              </a:rPr>
              <a:t>Various tools and platforms were reviewed (</a:t>
            </a:r>
            <a:r>
              <a:rPr lang="en-US" sz="2000" dirty="0" err="1">
                <a:latin typeface="Century Gothic" panose="020B0502020202020204" pitchFamily="34" charset="0"/>
              </a:rPr>
              <a:t>Wix</a:t>
            </a:r>
            <a:r>
              <a:rPr lang="en-US" sz="2000" dirty="0">
                <a:latin typeface="Century Gothic" panose="020B0502020202020204" pitchFamily="34" charset="0"/>
              </a:rPr>
              <a:t>, WordPress, Google Sites, custom HTML/CSS).</a:t>
            </a:r>
          </a:p>
          <a:p>
            <a:pPr marL="342900" indent="-342900">
              <a:lnSpc>
                <a:spcPct val="150000"/>
              </a:lnSpc>
              <a:buFont typeface="Wingdings" panose="05000000000000000000" pitchFamily="2" charset="2"/>
              <a:buChar char="Ø"/>
            </a:pPr>
            <a:r>
              <a:rPr lang="en-US" sz="2000" dirty="0">
                <a:latin typeface="Century Gothic" panose="020B0502020202020204" pitchFamily="34" charset="0"/>
              </a:rPr>
              <a:t>Focus was given to creating a user-friendly interface with clear navigation.</a:t>
            </a:r>
          </a:p>
          <a:p>
            <a:pPr marL="342900" indent="-342900">
              <a:lnSpc>
                <a:spcPct val="150000"/>
              </a:lnSpc>
              <a:buFont typeface="Wingdings" panose="05000000000000000000" pitchFamily="2" charset="2"/>
              <a:buChar char="Ø"/>
            </a:pPr>
            <a:r>
              <a:rPr lang="en-US" sz="2000" dirty="0">
                <a:latin typeface="Century Gothic" panose="020B0502020202020204" pitchFamily="34" charset="0"/>
              </a:rPr>
              <a:t>The website was designed to be responsive, ensuring it works across devices (desktop, tablet, mobile).</a:t>
            </a:r>
          </a:p>
          <a:p>
            <a:pPr marL="342900" indent="-342900">
              <a:lnSpc>
                <a:spcPct val="150000"/>
              </a:lnSpc>
              <a:buFont typeface="Wingdings" panose="05000000000000000000" pitchFamily="2" charset="2"/>
              <a:buChar char="Ø"/>
            </a:pPr>
            <a:r>
              <a:rPr lang="en-US" sz="2000" dirty="0">
                <a:latin typeface="Century Gothic" panose="020B0502020202020204" pitchFamily="34" charset="0"/>
              </a:rPr>
              <a:t>Content was structured into key sections – About Me, Skills, Education, Projects, Achievements, and Contact.</a:t>
            </a:r>
            <a:endParaRPr lang="en-IN" sz="2000" dirty="0">
              <a:latin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5129" y="442913"/>
            <a:ext cx="5970946"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6">
            <a:extLst>
              <a:ext uri="{FF2B5EF4-FFF2-40B4-BE49-F238E27FC236}">
                <a16:creationId xmlns:a16="http://schemas.microsoft.com/office/drawing/2014/main" id="{77C7612A-CB83-4AC5-A45E-DE8A1ADF2D19}"/>
              </a:ext>
            </a:extLst>
          </p:cNvPr>
          <p:cNvSpPr/>
          <p:nvPr/>
        </p:nvSpPr>
        <p:spPr>
          <a:xfrm>
            <a:off x="638482" y="1242394"/>
            <a:ext cx="9144000" cy="5025671"/>
          </a:xfrm>
          <a:prstGeom prst="rect">
            <a:avLst/>
          </a:prstGeom>
        </p:spPr>
        <p:txBody>
          <a:bodyPr wrap="square">
            <a:spAutoFit/>
          </a:bodyPr>
          <a:lstStyle/>
          <a:p>
            <a:pPr algn="just">
              <a:lnSpc>
                <a:spcPct val="150000"/>
              </a:lnSpc>
            </a:pPr>
            <a:r>
              <a:rPr lang="en-US" b="1" dirty="0">
                <a:latin typeface="Century Gothic" panose="020B0502020202020204" pitchFamily="34" charset="0"/>
              </a:rPr>
              <a:t>Students &amp; Job Seekers:</a:t>
            </a:r>
          </a:p>
          <a:p>
            <a:pPr marL="285750" indent="-285750" algn="just">
              <a:lnSpc>
                <a:spcPct val="150000"/>
              </a:lnSpc>
              <a:buFont typeface="Wingdings" panose="05000000000000000000" pitchFamily="2" charset="2"/>
              <a:buChar char="Ø"/>
            </a:pPr>
            <a:r>
              <a:rPr lang="en-US" dirty="0">
                <a:latin typeface="Century Gothic" panose="020B0502020202020204" pitchFamily="34" charset="0"/>
              </a:rPr>
              <a:t>To showcase their resume, skills, and projects in an attractive </a:t>
            </a:r>
            <a:r>
              <a:rPr lang="en-US" dirty="0" err="1">
                <a:latin typeface="Century Gothic" panose="020B0502020202020204" pitchFamily="34" charset="0"/>
              </a:rPr>
              <a:t>way.Helps</a:t>
            </a:r>
            <a:r>
              <a:rPr lang="en-US" dirty="0">
                <a:latin typeface="Century Gothic" panose="020B0502020202020204" pitchFamily="34" charset="0"/>
              </a:rPr>
              <a:t> in job applications, internships, and higher studies.</a:t>
            </a:r>
          </a:p>
          <a:p>
            <a:pPr algn="just">
              <a:lnSpc>
                <a:spcPct val="150000"/>
              </a:lnSpc>
            </a:pPr>
            <a:r>
              <a:rPr lang="en-US" b="1" dirty="0">
                <a:latin typeface="Century Gothic" panose="020B0502020202020204" pitchFamily="34" charset="0"/>
              </a:rPr>
              <a:t>Recruiters &amp; Employers:</a:t>
            </a:r>
          </a:p>
          <a:p>
            <a:pPr marL="285750" indent="-285750" algn="just">
              <a:lnSpc>
                <a:spcPct val="150000"/>
              </a:lnSpc>
              <a:buFont typeface="Wingdings" panose="05000000000000000000" pitchFamily="2" charset="2"/>
              <a:buChar char="Ø"/>
            </a:pPr>
            <a:r>
              <a:rPr lang="en-US" dirty="0">
                <a:latin typeface="Century Gothic" panose="020B0502020202020204" pitchFamily="34" charset="0"/>
              </a:rPr>
              <a:t>To quickly evaluate a candidate’s skills, projects, and </a:t>
            </a:r>
            <a:r>
              <a:rPr lang="en-US" dirty="0" err="1">
                <a:latin typeface="Century Gothic" panose="020B0502020202020204" pitchFamily="34" charset="0"/>
              </a:rPr>
              <a:t>achievements.Easier</a:t>
            </a:r>
            <a:r>
              <a:rPr lang="en-US" dirty="0">
                <a:latin typeface="Century Gothic" panose="020B0502020202020204" pitchFamily="34" charset="0"/>
              </a:rPr>
              <a:t> access to a candidate’s portfolio compared to traditional resumes.</a:t>
            </a:r>
            <a:endParaRPr lang="en-US" b="1" dirty="0">
              <a:latin typeface="Century Gothic" panose="020B0502020202020204" pitchFamily="34" charset="0"/>
            </a:endParaRPr>
          </a:p>
          <a:p>
            <a:pPr algn="just">
              <a:lnSpc>
                <a:spcPct val="150000"/>
              </a:lnSpc>
            </a:pPr>
            <a:r>
              <a:rPr lang="en-US" b="1" dirty="0">
                <a:latin typeface="Century Gothic" panose="020B0502020202020204" pitchFamily="34" charset="0"/>
              </a:rPr>
              <a:t>Freelancers &amp; Professionals:</a:t>
            </a:r>
          </a:p>
          <a:p>
            <a:pPr marL="285750" indent="-285750" algn="just">
              <a:lnSpc>
                <a:spcPct val="150000"/>
              </a:lnSpc>
              <a:buFont typeface="Wingdings" panose="05000000000000000000" pitchFamily="2" charset="2"/>
              <a:buChar char="Ø"/>
            </a:pPr>
            <a:r>
              <a:rPr lang="en-US" dirty="0">
                <a:latin typeface="Century Gothic" panose="020B0502020202020204" pitchFamily="34" charset="0"/>
              </a:rPr>
              <a:t>To highlight their work samples, client projects, and </a:t>
            </a:r>
            <a:r>
              <a:rPr lang="en-US" dirty="0" err="1">
                <a:latin typeface="Century Gothic" panose="020B0502020202020204" pitchFamily="34" charset="0"/>
              </a:rPr>
              <a:t>expertise.Useful</a:t>
            </a:r>
            <a:r>
              <a:rPr lang="en-US" dirty="0">
                <a:latin typeface="Century Gothic" panose="020B0502020202020204" pitchFamily="34" charset="0"/>
              </a:rPr>
              <a:t> for networking and gaining new clients.</a:t>
            </a:r>
          </a:p>
          <a:p>
            <a:pPr algn="just">
              <a:lnSpc>
                <a:spcPct val="150000"/>
              </a:lnSpc>
            </a:pPr>
            <a:r>
              <a:rPr lang="en-US" b="1" dirty="0">
                <a:latin typeface="Century Gothic" panose="020B0502020202020204" pitchFamily="34" charset="0"/>
              </a:rPr>
              <a:t>Academic Institutions:</a:t>
            </a:r>
          </a:p>
          <a:p>
            <a:pPr marL="285750" indent="-285750" algn="just">
              <a:lnSpc>
                <a:spcPct val="150000"/>
              </a:lnSpc>
              <a:buFont typeface="Wingdings" panose="05000000000000000000" pitchFamily="2" charset="2"/>
              <a:buChar char="Ø"/>
            </a:pPr>
            <a:r>
              <a:rPr lang="en-US" dirty="0">
                <a:latin typeface="Century Gothic" panose="020B0502020202020204" pitchFamily="34" charset="0"/>
              </a:rPr>
              <a:t>Can use it for assessing student profiles, projects, and achievements in one place.</a:t>
            </a:r>
            <a:endParaRPr lang="en-IN" dirty="0">
              <a:latin typeface="Century Gothic" panose="020B0502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662111" cy="1577387"/>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400" y="439103"/>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latin typeface="Times New Roman" panose="02020603050405020304" pitchFamily="18" charset="0"/>
                <a:cs typeface="Times New Roman" panose="02020603050405020304" pitchFamily="18" charset="0"/>
              </a:rPr>
              <a:t>           TOOLS AND TECHNIQUES</a:t>
            </a:r>
            <a:endParaRPr sz="3600"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Rectangle 7">
            <a:extLst>
              <a:ext uri="{FF2B5EF4-FFF2-40B4-BE49-F238E27FC236}">
                <a16:creationId xmlns:a16="http://schemas.microsoft.com/office/drawing/2014/main" id="{32214898-29A0-477A-92BE-5F1CBA022653}"/>
              </a:ext>
            </a:extLst>
          </p:cNvPr>
          <p:cNvSpPr/>
          <p:nvPr/>
        </p:nvSpPr>
        <p:spPr>
          <a:xfrm>
            <a:off x="533401" y="883282"/>
            <a:ext cx="9763124" cy="5164171"/>
          </a:xfrm>
          <a:prstGeom prst="rect">
            <a:avLst/>
          </a:prstGeom>
        </p:spPr>
        <p:txBody>
          <a:bodyPr wrap="square">
            <a:spAutoFit/>
          </a:bodyPr>
          <a:lstStyle/>
          <a:p>
            <a:pPr>
              <a:lnSpc>
                <a:spcPct val="150000"/>
              </a:lnSpc>
            </a:pPr>
            <a:r>
              <a:rPr lang="en-IN" b="1" dirty="0">
                <a:latin typeface="Century Gothic" panose="020B0502020202020204" pitchFamily="34" charset="0"/>
              </a:rPr>
              <a:t>Design &amp; Planning:</a:t>
            </a:r>
          </a:p>
          <a:p>
            <a:pPr marL="285750" indent="-285750">
              <a:lnSpc>
                <a:spcPct val="150000"/>
              </a:lnSpc>
              <a:buFont typeface="Wingdings" panose="05000000000000000000" pitchFamily="2" charset="2"/>
              <a:buChar char="Ø"/>
            </a:pPr>
            <a:r>
              <a:rPr lang="en-IN" dirty="0">
                <a:latin typeface="Century Gothic" panose="020B0502020202020204" pitchFamily="34" charset="0"/>
              </a:rPr>
              <a:t>Canva / </a:t>
            </a:r>
            <a:r>
              <a:rPr lang="en-IN" dirty="0" err="1">
                <a:latin typeface="Century Gothic" panose="020B0502020202020204" pitchFamily="34" charset="0"/>
              </a:rPr>
              <a:t>Figma</a:t>
            </a:r>
            <a:r>
              <a:rPr lang="en-IN" dirty="0">
                <a:latin typeface="Century Gothic" panose="020B0502020202020204" pitchFamily="34" charset="0"/>
              </a:rPr>
              <a:t>  – for designing layout and UI </a:t>
            </a:r>
            <a:r>
              <a:rPr lang="en-IN" dirty="0" err="1">
                <a:latin typeface="Century Gothic" panose="020B0502020202020204" pitchFamily="34" charset="0"/>
              </a:rPr>
              <a:t>mockups</a:t>
            </a:r>
            <a:r>
              <a:rPr lang="en-IN" dirty="0">
                <a:latin typeface="Century Gothic" panose="020B0502020202020204" pitchFamily="34" charset="0"/>
              </a:rPr>
              <a:t> Google Docs / MS Word – for preparing resume content</a:t>
            </a:r>
            <a:endParaRPr lang="en-IN" b="1" dirty="0">
              <a:latin typeface="Century Gothic" panose="020B0502020202020204" pitchFamily="34" charset="0"/>
            </a:endParaRPr>
          </a:p>
          <a:p>
            <a:pPr>
              <a:lnSpc>
                <a:spcPct val="150000"/>
              </a:lnSpc>
            </a:pPr>
            <a:r>
              <a:rPr lang="en-IN" b="1" dirty="0">
                <a:latin typeface="Century Gothic" panose="020B0502020202020204" pitchFamily="34" charset="0"/>
              </a:rPr>
              <a:t>Website Development:</a:t>
            </a:r>
          </a:p>
          <a:p>
            <a:pPr marL="285750" indent="-285750">
              <a:lnSpc>
                <a:spcPct val="150000"/>
              </a:lnSpc>
              <a:buFont typeface="Wingdings" panose="05000000000000000000" pitchFamily="2" charset="2"/>
              <a:buChar char="Ø"/>
            </a:pPr>
            <a:r>
              <a:rPr lang="en-IN" dirty="0">
                <a:latin typeface="Century Gothic" panose="020B0502020202020204" pitchFamily="34" charset="0"/>
              </a:rPr>
              <a:t>HTML, CSS, JavaScript – for custom website design Bootstrap / Tailwind CSS – for responsive layout Word  Press / </a:t>
            </a:r>
            <a:r>
              <a:rPr lang="en-IN" dirty="0" err="1">
                <a:latin typeface="Century Gothic" panose="020B0502020202020204" pitchFamily="34" charset="0"/>
              </a:rPr>
              <a:t>Wix</a:t>
            </a:r>
            <a:r>
              <a:rPr lang="en-IN" dirty="0">
                <a:latin typeface="Century Gothic" panose="020B0502020202020204" pitchFamily="34" charset="0"/>
              </a:rPr>
              <a:t> / Google Sites – for no-code website creation</a:t>
            </a:r>
          </a:p>
          <a:p>
            <a:pPr>
              <a:lnSpc>
                <a:spcPct val="150000"/>
              </a:lnSpc>
            </a:pPr>
            <a:r>
              <a:rPr lang="en-IN" b="1" dirty="0">
                <a:latin typeface="Century Gothic" panose="020B0502020202020204" pitchFamily="34" charset="0"/>
              </a:rPr>
              <a:t>Version Control &amp; Hosting:</a:t>
            </a:r>
          </a:p>
          <a:p>
            <a:pPr marL="285750" indent="-285750">
              <a:lnSpc>
                <a:spcPct val="150000"/>
              </a:lnSpc>
              <a:buFont typeface="Wingdings" panose="05000000000000000000" pitchFamily="2" charset="2"/>
              <a:buChar char="Ø"/>
            </a:pPr>
            <a:r>
              <a:rPr lang="en-IN" dirty="0">
                <a:latin typeface="Century Gothic" panose="020B0502020202020204" pitchFamily="34" charset="0"/>
              </a:rPr>
              <a:t>GitHub – to host portfolio website and manage versions  </a:t>
            </a:r>
            <a:r>
              <a:rPr lang="en-IN" dirty="0" err="1">
                <a:latin typeface="Century Gothic" panose="020B0502020202020204" pitchFamily="34" charset="0"/>
              </a:rPr>
              <a:t>Netlify</a:t>
            </a:r>
            <a:r>
              <a:rPr lang="en-IN" dirty="0">
                <a:latin typeface="Century Gothic" panose="020B0502020202020204" pitchFamily="34" charset="0"/>
              </a:rPr>
              <a:t> / </a:t>
            </a:r>
            <a:r>
              <a:rPr lang="en-IN" dirty="0" err="1">
                <a:latin typeface="Century Gothic" panose="020B0502020202020204" pitchFamily="34" charset="0"/>
              </a:rPr>
              <a:t>Vercel</a:t>
            </a:r>
            <a:r>
              <a:rPr lang="en-IN" dirty="0">
                <a:latin typeface="Century Gothic" panose="020B0502020202020204" pitchFamily="34" charset="0"/>
              </a:rPr>
              <a:t> – for free hosting &amp; deployment</a:t>
            </a:r>
          </a:p>
          <a:p>
            <a:pPr>
              <a:lnSpc>
                <a:spcPct val="200000"/>
              </a:lnSpc>
            </a:pPr>
            <a:r>
              <a:rPr lang="en-IN" b="1" dirty="0">
                <a:latin typeface="Century Gothic" panose="020B0502020202020204" pitchFamily="34" charset="0"/>
              </a:rPr>
              <a:t>Additional Tools:</a:t>
            </a:r>
          </a:p>
          <a:p>
            <a:pPr marL="285750" indent="-285750">
              <a:lnSpc>
                <a:spcPct val="150000"/>
              </a:lnSpc>
              <a:buFont typeface="Wingdings" panose="05000000000000000000" pitchFamily="2" charset="2"/>
              <a:buChar char="Ø"/>
            </a:pPr>
            <a:r>
              <a:rPr lang="en-IN" dirty="0">
                <a:latin typeface="Century Gothic" panose="020B0502020202020204" pitchFamily="34" charset="0"/>
              </a:rPr>
              <a:t>Photoshop / Canva – for images &amp; graphics LinkedIn / GitHub links – for integration with profile</a:t>
            </a:r>
          </a:p>
        </p:txBody>
      </p:sp>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04800" y="207412"/>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imes New Roman" panose="02020603050405020304" pitchFamily="18" charset="0"/>
                <a:cs typeface="Times New Roman" panose="02020603050405020304" pitchFamily="18" charset="0"/>
              </a:rPr>
              <a:t>PORTFOLIO DESIGN AND LAYOUT</a:t>
            </a:r>
            <a:endParaRPr sz="40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a:extLst>
              <a:ext uri="{FF2B5EF4-FFF2-40B4-BE49-F238E27FC236}">
                <a16:creationId xmlns:a16="http://schemas.microsoft.com/office/drawing/2014/main" id="{F1E9AF0E-E12A-4CAE-9BDA-D1A5AB99EED9}"/>
              </a:ext>
            </a:extLst>
          </p:cNvPr>
          <p:cNvPicPr>
            <a:picLocks noChangeAspect="1"/>
          </p:cNvPicPr>
          <p:nvPr/>
        </p:nvPicPr>
        <p:blipFill>
          <a:blip r:embed="rId3"/>
          <a:stretch>
            <a:fillRect/>
          </a:stretch>
        </p:blipFill>
        <p:spPr>
          <a:xfrm>
            <a:off x="1025525" y="1132059"/>
            <a:ext cx="7508875" cy="5247711"/>
          </a:xfrm>
          <a:prstGeom prst="rect">
            <a:avLst/>
          </a:prstGeom>
          <a:ln>
            <a:noFill/>
          </a:ln>
          <a:effectLst>
            <a:outerShdw blurRad="190500" dist="228600" dir="2700000" algn="ctr">
              <a:srgbClr val="000000">
                <a:alpha val="30000"/>
              </a:srgbClr>
            </a:outerShdw>
            <a:reflection blurRad="6350" stA="50000" endA="300" endPos="55000" dir="5400000" sy="-100000" algn="bl" rotWithShape="0"/>
            <a:softEdge rad="31750"/>
          </a:effectLst>
          <a:scene3d>
            <a:camera prst="orthographicFront">
              <a:rot lat="0" lon="0" rev="0"/>
            </a:camera>
            <a:lightRig rig="glow" dir="t">
              <a:rot lat="0" lon="0" rev="4800000"/>
            </a:lightRig>
          </a:scene3d>
          <a:sp3d prstMaterial="matte">
            <a:bevelT w="127000" h="63500"/>
          </a:sp3d>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04800" y="228600"/>
            <a:ext cx="10681335" cy="615553"/>
          </a:xfrm>
        </p:spPr>
        <p:txBody>
          <a:bodyPr>
            <a:normAutofit fontScale="90000"/>
          </a:bodyPr>
          <a:lstStyle/>
          <a:p>
            <a:r>
              <a:rPr lang="en-IN" sz="4000" dirty="0">
                <a:latin typeface="Times New Roman" panose="02020603050405020304" pitchFamily="18" charset="0"/>
                <a:cs typeface="Times New Roman" panose="02020603050405020304" pitchFamily="18" charset="0"/>
              </a:rPr>
              <a:t>FEATURES AND FUNCTIONALITY</a:t>
            </a:r>
          </a:p>
        </p:txBody>
      </p:sp>
      <p:sp>
        <p:nvSpPr>
          <p:cNvPr id="3" name="Rectangle 2">
            <a:extLst>
              <a:ext uri="{FF2B5EF4-FFF2-40B4-BE49-F238E27FC236}">
                <a16:creationId xmlns:a16="http://schemas.microsoft.com/office/drawing/2014/main" id="{0701A194-4951-4176-B0E9-C555D98996B1}"/>
              </a:ext>
            </a:extLst>
          </p:cNvPr>
          <p:cNvSpPr/>
          <p:nvPr/>
        </p:nvSpPr>
        <p:spPr>
          <a:xfrm>
            <a:off x="533399" y="844153"/>
            <a:ext cx="10452735" cy="5856668"/>
          </a:xfrm>
          <a:prstGeom prst="rect">
            <a:avLst/>
          </a:prstGeom>
        </p:spPr>
        <p:txBody>
          <a:bodyPr wrap="square" numCol="2">
            <a:spAutoFit/>
          </a:bodyPr>
          <a:lstStyle/>
          <a:p>
            <a:pPr>
              <a:lnSpc>
                <a:spcPct val="150000"/>
              </a:lnSpc>
            </a:pPr>
            <a:r>
              <a:rPr lang="en-IN" b="1" dirty="0">
                <a:latin typeface="Century Gothic" panose="020B0502020202020204" pitchFamily="34" charset="0"/>
              </a:rPr>
              <a:t>Features of Personal Resume Website Portfolio:  </a:t>
            </a:r>
          </a:p>
          <a:p>
            <a:pPr marL="285750" indent="-285750">
              <a:lnSpc>
                <a:spcPct val="150000"/>
              </a:lnSpc>
              <a:buFont typeface="Wingdings" panose="05000000000000000000" pitchFamily="2" charset="2"/>
              <a:buChar char="Ø"/>
            </a:pPr>
            <a:r>
              <a:rPr lang="en-IN" dirty="0">
                <a:latin typeface="Century Gothic" panose="020B0502020202020204" pitchFamily="34" charset="0"/>
              </a:rPr>
              <a:t>Interactive Resume – dynamic and clickable sections</a:t>
            </a:r>
          </a:p>
          <a:p>
            <a:pPr marL="285750" indent="-285750">
              <a:lnSpc>
                <a:spcPct val="150000"/>
              </a:lnSpc>
              <a:buFont typeface="Wingdings" panose="05000000000000000000" pitchFamily="2" charset="2"/>
              <a:buChar char="Ø"/>
            </a:pPr>
            <a:r>
              <a:rPr lang="en-IN" dirty="0">
                <a:latin typeface="Century Gothic" panose="020B0502020202020204" pitchFamily="34" charset="0"/>
              </a:rPr>
              <a:t>Responsive Design – works on mobile, tablet, and desktop</a:t>
            </a:r>
          </a:p>
          <a:p>
            <a:pPr marL="285750" indent="-285750">
              <a:lnSpc>
                <a:spcPct val="150000"/>
              </a:lnSpc>
              <a:buFont typeface="Wingdings" panose="05000000000000000000" pitchFamily="2" charset="2"/>
              <a:buChar char="Ø"/>
            </a:pPr>
            <a:r>
              <a:rPr lang="en-IN" dirty="0">
                <a:latin typeface="Century Gothic" panose="020B0502020202020204" pitchFamily="34" charset="0"/>
              </a:rPr>
              <a:t>Project Showcase – images, links, and descriptions of </a:t>
            </a:r>
            <a:r>
              <a:rPr lang="en-IN" dirty="0" err="1">
                <a:latin typeface="Century Gothic" panose="020B0502020202020204" pitchFamily="34" charset="0"/>
              </a:rPr>
              <a:t>workEasy</a:t>
            </a:r>
            <a:r>
              <a:rPr lang="en-IN" dirty="0">
                <a:latin typeface="Century Gothic" panose="020B0502020202020204" pitchFamily="34" charset="0"/>
              </a:rPr>
              <a:t> Navigation – simple menu for quick access</a:t>
            </a:r>
          </a:p>
          <a:p>
            <a:pPr marL="285750" indent="-285750">
              <a:lnSpc>
                <a:spcPct val="150000"/>
              </a:lnSpc>
              <a:buFont typeface="Wingdings" panose="05000000000000000000" pitchFamily="2" charset="2"/>
              <a:buChar char="Ø"/>
            </a:pPr>
            <a:r>
              <a:rPr lang="en-IN" dirty="0">
                <a:latin typeface="Century Gothic" panose="020B0502020202020204" pitchFamily="34" charset="0"/>
              </a:rPr>
              <a:t>Contact Integration – form, email, and social </a:t>
            </a:r>
            <a:r>
              <a:rPr lang="en-IN" dirty="0" err="1">
                <a:latin typeface="Century Gothic" panose="020B0502020202020204" pitchFamily="34" charset="0"/>
              </a:rPr>
              <a:t>linksDownload</a:t>
            </a:r>
            <a:r>
              <a:rPr lang="en-IN" dirty="0">
                <a:latin typeface="Century Gothic" panose="020B0502020202020204" pitchFamily="34" charset="0"/>
              </a:rPr>
              <a:t> Resume Option – recruiter can save PDF </a:t>
            </a:r>
            <a:r>
              <a:rPr lang="en-IN" dirty="0" err="1">
                <a:latin typeface="Century Gothic" panose="020B0502020202020204" pitchFamily="34" charset="0"/>
              </a:rPr>
              <a:t>versionCustomizable</a:t>
            </a:r>
            <a:r>
              <a:rPr lang="en-IN" dirty="0">
                <a:latin typeface="Century Gothic" panose="020B0502020202020204" pitchFamily="34" charset="0"/>
              </a:rPr>
              <a:t> Layout </a:t>
            </a:r>
            <a:r>
              <a:rPr lang="en-IN" dirty="0" err="1">
                <a:latin typeface="Century Gothic" panose="020B0502020202020204" pitchFamily="34" charset="0"/>
              </a:rPr>
              <a:t>colors</a:t>
            </a:r>
            <a:r>
              <a:rPr lang="en-IN" dirty="0">
                <a:latin typeface="Century Gothic" panose="020B0502020202020204" pitchFamily="34" charset="0"/>
              </a:rPr>
              <a:t>, fonts, and sections as per need</a:t>
            </a:r>
          </a:p>
          <a:p>
            <a:pPr>
              <a:lnSpc>
                <a:spcPct val="150000"/>
              </a:lnSpc>
            </a:pPr>
            <a:r>
              <a:rPr lang="en-IN" b="1" dirty="0">
                <a:latin typeface="Century Gothic" panose="020B0502020202020204" pitchFamily="34" charset="0"/>
              </a:rPr>
              <a:t>Personality Reflected in Portfolio</a:t>
            </a:r>
          </a:p>
          <a:p>
            <a:pPr marL="285750" indent="-285750">
              <a:lnSpc>
                <a:spcPct val="150000"/>
              </a:lnSpc>
              <a:buFont typeface="Wingdings" panose="05000000000000000000" pitchFamily="2" charset="2"/>
              <a:buChar char="Ø"/>
            </a:pPr>
            <a:r>
              <a:rPr lang="en-IN" dirty="0">
                <a:latin typeface="Century Gothic" panose="020B0502020202020204" pitchFamily="34" charset="0"/>
              </a:rPr>
              <a:t>Professionalism → clean and minimal design</a:t>
            </a:r>
          </a:p>
          <a:p>
            <a:pPr marL="285750" indent="-285750">
              <a:lnSpc>
                <a:spcPct val="150000"/>
              </a:lnSpc>
              <a:buFont typeface="Wingdings" panose="05000000000000000000" pitchFamily="2" charset="2"/>
              <a:buChar char="Ø"/>
            </a:pPr>
            <a:r>
              <a:rPr lang="en-IN" dirty="0">
                <a:latin typeface="Century Gothic" panose="020B0502020202020204" pitchFamily="34" charset="0"/>
              </a:rPr>
              <a:t>Creativity → unique style, personal branding</a:t>
            </a:r>
          </a:p>
          <a:p>
            <a:pPr marL="285750" indent="-285750">
              <a:lnSpc>
                <a:spcPct val="150000"/>
              </a:lnSpc>
              <a:buFont typeface="Wingdings" panose="05000000000000000000" pitchFamily="2" charset="2"/>
              <a:buChar char="Ø"/>
            </a:pPr>
            <a:r>
              <a:rPr lang="en-IN" dirty="0">
                <a:latin typeface="Century Gothic" panose="020B0502020202020204" pitchFamily="34" charset="0"/>
              </a:rPr>
              <a:t>Clarity → well-organized content, easy readability</a:t>
            </a:r>
          </a:p>
          <a:p>
            <a:pPr marL="285750" indent="-285750">
              <a:lnSpc>
                <a:spcPct val="150000"/>
              </a:lnSpc>
              <a:buFont typeface="Wingdings" panose="05000000000000000000" pitchFamily="2" charset="2"/>
              <a:buChar char="Ø"/>
            </a:pPr>
            <a:r>
              <a:rPr lang="en-IN" dirty="0">
                <a:latin typeface="Century Gothic" panose="020B0502020202020204" pitchFamily="34" charset="0"/>
              </a:rPr>
              <a:t>Confidence → strong introduction and personal statement</a:t>
            </a:r>
          </a:p>
          <a:p>
            <a:pPr marL="285750" indent="-285750">
              <a:lnSpc>
                <a:spcPct val="150000"/>
              </a:lnSpc>
              <a:buFont typeface="Wingdings" panose="05000000000000000000" pitchFamily="2" charset="2"/>
              <a:buChar char="Ø"/>
            </a:pPr>
            <a:r>
              <a:rPr lang="en-IN" dirty="0">
                <a:latin typeface="Century Gothic" panose="020B0502020202020204" pitchFamily="34" charset="0"/>
              </a:rPr>
              <a:t>Adaptability → modern digital presence instead of paper-only resume</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529</TotalTime>
  <Words>654</Words>
  <Application>Microsoft Office PowerPoint</Application>
  <PresentationFormat>Widescreen</PresentationFormat>
  <Paragraphs>65</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Century Gothic</vt:lpstr>
      <vt:lpstr>Roboto</vt:lpstr>
      <vt:lpstr>Times New Roman</vt:lpstr>
      <vt:lpstr>Trebuchet MS</vt:lpstr>
      <vt:lpstr>Wingdings</vt:lpstr>
      <vt:lpstr>Wingdings 3</vt:lpstr>
      <vt:lpstr>Facet</vt:lpstr>
      <vt:lpstr>Digital Portfolio  </vt:lpstr>
      <vt:lpstr>Project Portfolio</vt:lpstr>
      <vt:lpstr>PowerPoint Presentation</vt:lpstr>
      <vt:lpstr>PROBLEM STATEMENT</vt:lpstr>
      <vt:lpstr>PROJECT OVERVIEW</vt:lpstr>
      <vt:lpstr>WHO ARE THE END USERS?</vt:lpstr>
      <vt:lpstr>           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Enchantress</cp:lastModifiedBy>
  <cp:revision>34</cp:revision>
  <dcterms:created xsi:type="dcterms:W3CDTF">2024-03-29T15:07:22Z</dcterms:created>
  <dcterms:modified xsi:type="dcterms:W3CDTF">2025-09-01T15:06:12Z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