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99" autoAdjust="0"/>
  </p:normalViewPr>
  <p:slideViewPr>
    <p:cSldViewPr snapToGrid="0">
      <p:cViewPr>
        <p:scale>
          <a:sx n="76" d="100"/>
          <a:sy n="76" d="100"/>
        </p:scale>
        <p:origin x="-480"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computer-science/machine-learning-technique" TargetMode="External"/><Relationship Id="rId2" Type="http://schemas.openxmlformats.org/officeDocument/2006/relationships/hyperlink" Target="https://www.sciencedirect.com/topics/computer-science/success-factor" TargetMode="External"/><Relationship Id="rId1" Type="http://schemas.openxmlformats.org/officeDocument/2006/relationships/slideLayout" Target="../slideLayouts/slideLayout2.xml"/><Relationship Id="rId6" Type="http://schemas.openxmlformats.org/officeDocument/2006/relationships/hyperlink" Target="https://www.sciencedirect.com/topics/engineering/surface-mount-technology" TargetMode="External"/><Relationship Id="rId5" Type="http://schemas.openxmlformats.org/officeDocument/2006/relationships/hyperlink" Target="https://www.sciencedirect.com/topics/computer-science/deployment-model" TargetMode="External"/><Relationship Id="rId4" Type="http://schemas.openxmlformats.org/officeDocument/2006/relationships/hyperlink" Target="https://www.sciencedirect.com/topics/computer-science/cloud-compu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474034620300707#b0115" TargetMode="External"/><Relationship Id="rId2" Type="http://schemas.openxmlformats.org/officeDocument/2006/relationships/hyperlink" Target="https://www.sciencedirect.com/topics/computer-science/mobile-computing"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1474034620300707#b012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a:r>
            <a:br>
              <a:rPr lang="en-US" b="1" dirty="0" smtClean="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Property Inspection </a:t>
            </a:r>
            <a:r>
              <a:rPr lang="en-US" sz="3200" b="1" dirty="0" err="1" smtClean="0">
                <a:solidFill>
                  <a:schemeClr val="accent1">
                    <a:lumMod val="75000"/>
                  </a:schemeClr>
                </a:solidFill>
                <a:latin typeface="Arial"/>
                <a:cs typeface="Arial"/>
              </a:rPr>
              <a:t>predictiion</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R.Pradeepa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a:t>
            </a:r>
            <a:r>
              <a:rPr lang="en-US" sz="2000" b="1" dirty="0" err="1" smtClean="0">
                <a:solidFill>
                  <a:schemeClr val="accent1">
                    <a:lumMod val="75000"/>
                  </a:schemeClr>
                </a:solidFill>
                <a:latin typeface="Arial"/>
                <a:cs typeface="Arial"/>
              </a:rPr>
              <a:t>B</a:t>
            </a:r>
            <a:r>
              <a:rPr lang="en-US" sz="2000" b="1" dirty="0" err="1" smtClean="0">
                <a:solidFill>
                  <a:schemeClr val="accent1">
                    <a:lumMod val="75000"/>
                  </a:schemeClr>
                </a:solidFill>
                <a:latin typeface="Arial"/>
                <a:cs typeface="Arial"/>
              </a:rPr>
              <a:t>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Niketen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Engineeering</a:t>
            </a:r>
            <a:r>
              <a:rPr lang="en-US" sz="2000" b="1" dirty="0" smtClean="0">
                <a:solidFill>
                  <a:schemeClr val="accent1">
                    <a:lumMod val="75000"/>
                  </a:schemeClr>
                </a:solidFill>
                <a:latin typeface="Arial"/>
                <a:cs typeface="Arial"/>
              </a:rPr>
              <a:t> College</a:t>
            </a:r>
          </a:p>
          <a:p>
            <a:pPr marL="457200" indent="-457200">
              <a:buAutoNum type="arabicPeriod"/>
            </a:pPr>
            <a:r>
              <a:rPr lang="en-US" sz="2000" b="1" dirty="0" smtClean="0">
                <a:solidFill>
                  <a:schemeClr val="accent1">
                    <a:lumMod val="75000"/>
                  </a:schemeClr>
                </a:solidFill>
                <a:latin typeface="Arial"/>
                <a:cs typeface="Arial"/>
              </a:rPr>
              <a:t>Department-Civil Engineering</a:t>
            </a:r>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The global Home Inspection Software market size was valued at USD 145.5 Million in 2022 and will reach USD 262.41 Million in 2028, with a CAGR of 10.33% during 2022-2028. Housing inspection, i.e.: housing quality inspection and assessment, refers to the inspection and assessment of housing quality by qualified inspection units and the issuance of reports. Housing quality inspection software is software that uses certain technical means and methods to inspect and determine the quality of housing structures and to implement dynamic monitoring.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r>
              <a:rPr lang="en-US" dirty="0"/>
              <a:t>The training data is a matrix with 60000 samples and 30+ columns, including “Hazard”, which is the objective label, and  other attributes of property information.</a:t>
            </a:r>
          </a:p>
          <a:p>
            <a:r>
              <a:rPr lang="en-US" dirty="0"/>
              <a:t>The description of training dataset is unknown, else well as the type of </a:t>
            </a:r>
            <a:r>
              <a:rPr lang="en-US" dirty="0" err="1"/>
              <a:t>attributs</a:t>
            </a:r>
            <a:r>
              <a:rPr lang="en-US" dirty="0"/>
              <a:t>. But still 16  attributes are strings in the original dataset.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150312" y="2491035"/>
            <a:ext cx="11774466" cy="3139321"/>
          </a:xfrm>
          <a:prstGeom prst="rect">
            <a:avLst/>
          </a:prstGeom>
        </p:spPr>
        <p:txBody>
          <a:bodyPr wrap="square">
            <a:spAutoFit/>
          </a:bodyPr>
          <a:lstStyle/>
          <a:p>
            <a:r>
              <a:rPr lang="en-US" dirty="0"/>
              <a:t>The supply of defect-free, high-quality products is an important </a:t>
            </a:r>
            <a:r>
              <a:rPr lang="en-US" dirty="0">
                <a:hlinkClick r:id="rId2" tooltip="Learn more about success factor from ScienceDirect's AI-generated Topic Pages"/>
              </a:rPr>
              <a:t>success factor</a:t>
            </a:r>
            <a:r>
              <a:rPr lang="en-US" dirty="0"/>
              <a:t> for the long-term competitiveness of manufacturing companies. Despite the increasing challenges of rising product variety and complexity and the necessity of economic manufacturing, a comprehensive and reliable quality inspection is often indispensable. In consequence, high inspection volumes turn inspection processes into manufacturing bottlenecks.</a:t>
            </a:r>
          </a:p>
          <a:p>
            <a:r>
              <a:rPr lang="en-US" dirty="0"/>
              <a:t>In this contribution, we investigate a new integrated solution of predictive model-based quality inspection in industrial manufacturing by utilizing </a:t>
            </a:r>
            <a:r>
              <a:rPr lang="en-US" dirty="0">
                <a:hlinkClick r:id="rId3" tooltip="Learn more about Machine Learning techniques from ScienceDirect's AI-generated Topic Pages"/>
              </a:rPr>
              <a:t>Machine Learning techniques</a:t>
            </a:r>
            <a:r>
              <a:rPr lang="en-US" dirty="0"/>
              <a:t> and Edge </a:t>
            </a:r>
            <a:r>
              <a:rPr lang="en-US" dirty="0">
                <a:hlinkClick r:id="rId4" tooltip="Learn more about Cloud Computing from ScienceDirect's AI-generated Topic Pages"/>
              </a:rPr>
              <a:t>Cloud Computing</a:t>
            </a:r>
            <a:r>
              <a:rPr lang="en-US" dirty="0"/>
              <a:t> technology. In contrast to state-of-the-art contributions, we propose a holistic approach comprising the target-oriented data acquisition and processing, </a:t>
            </a:r>
            <a:r>
              <a:rPr lang="en-US" dirty="0" err="1"/>
              <a:t>modelling</a:t>
            </a:r>
            <a:r>
              <a:rPr lang="en-US" dirty="0"/>
              <a:t> and </a:t>
            </a:r>
            <a:r>
              <a:rPr lang="en-US" dirty="0">
                <a:hlinkClick r:id="rId5" tooltip="Learn more about model deployment from ScienceDirect's AI-generated Topic Pages"/>
              </a:rPr>
              <a:t>model deployment</a:t>
            </a:r>
            <a:r>
              <a:rPr lang="en-US" dirty="0"/>
              <a:t> as well as the technological implementation in the existing IT plant infrastructure. A real industrial use case in </a:t>
            </a:r>
            <a:r>
              <a:rPr lang="en-US" dirty="0">
                <a:hlinkClick r:id="rId6" tooltip="Learn more about SMT from ScienceDirect's AI-generated Topic Pages"/>
              </a:rPr>
              <a:t>SMT</a:t>
            </a:r>
            <a:r>
              <a:rPr lang="en-US" dirty="0"/>
              <a:t> manufacturing is presented to underline the procedure and benefits of the proposed method. The results show that by employing the proposed method, inspection volumes can be reduced significantly and thus economic advantages can be generated.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As a result of increasing competitive pressure, the supply of high-quality products continues to evolve as an important competitive factor to secure the long-term success of a company. In order to guarantee the delivery and transfer of zero-defect products, it is essential to ensure a constantly high quality for all products. Additionally, in the ever-growing personalization paradigm, the number of variants and thus the complexity of inspection planning and operation increase tremendously. The design of inspection processes is therefore an extremely important and economically critical procedure, which requires the application of the latest and most sophisticated technologies.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t>Computation today is dominated by the two trends of cloud computing and </a:t>
            </a:r>
            <a:r>
              <a:rPr lang="en-US" dirty="0">
                <a:hlinkClick r:id="rId2" tooltip="Learn more about mobile computing from ScienceDirect's AI-generated Topic Pages"/>
              </a:rPr>
              <a:t>mobile computing</a:t>
            </a:r>
            <a:r>
              <a:rPr lang="en-US" dirty="0"/>
              <a:t>. Even though mobile devices improve in storage and processing power </a:t>
            </a:r>
            <a:r>
              <a:rPr lang="en-US" dirty="0">
                <a:hlinkClick r:id="rId3"/>
              </a:rPr>
              <a:t>[23]</a:t>
            </a:r>
            <a:r>
              <a:rPr lang="en-US" dirty="0"/>
              <a:t> in accordance with Moore’s Law </a:t>
            </a:r>
            <a:r>
              <a:rPr lang="en-US" dirty="0">
                <a:hlinkClick r:id="rId4"/>
              </a:rPr>
              <a:t>[24]</a:t>
            </a:r>
            <a:r>
              <a:rPr lang="en-US" dirty="0"/>
              <a:t>, large data volumes and sophisticated ML models evolve at the same rate. Therefore, high level applications continue to have a cloud-based backend.</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51" y="1429890"/>
            <a:ext cx="5753492" cy="315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04142" y="1429890"/>
            <a:ext cx="6096000" cy="4524315"/>
          </a:xfrm>
          <a:prstGeom prst="rect">
            <a:avLst/>
          </a:prstGeom>
        </p:spPr>
        <p:txBody>
          <a:bodyPr>
            <a:spAutoFit/>
          </a:bodyPr>
          <a:lstStyle/>
          <a:p>
            <a:r>
              <a:rPr lang="en-US" dirty="0"/>
              <a:t>Goodness of fit metrics like AUC are useful in comparing models but they are somewhat abstract. If a city department were to consider implementing this type of model, they would be much more interested in knowing the accuracy rate: what percentage of inspections could they accurately predict for using this model. We won’t know what the actual future accuracy rate would be without making predictions and waiting them out. Without the luxury of this type of natural experiment, we simulated one by using our model to predict for the remaining 40% validation set that we extracted at the beginning. When we predicted for the validation set and compared our results to the observed outcome, we found that we predicted with a 74.19% accuracy rate. The plot below shows how these predictions broke down.</a:t>
            </a:r>
          </a:p>
          <a:p>
            <a:r>
              <a:rPr lang="en-US" dirty="0"/>
              <a:t/>
            </a:r>
            <a:br>
              <a:rPr lang="en-US" dirty="0"/>
            </a:b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We will discuss how we constructed our models in the following sections, but first we’ll jump right in and look at the our results. Each of our models generated continuous predicted probabilities that a each inspection will result in a failure. In order to convert a percent likelihood of failure into a binary prediction, we need to specify a prediction threshold. All predictions with probabilities above that threshold will be classified as predicted fails and all below will be predicted to pass. In choosing a prediction threshold, we have to balance the trade off between sensitivity (the proportion of correctly identified positives) and specificity (the rate of correctly classified negatives). We can visualize the dynamics of this trade-off using the receiver operating characteristic (ROC) curves shown below. The area under the curve (AUC) value indicates how difficult this trade off is. Therefore the higher the AUC value, the better the model fits the data. You can see that the GBM model slightly beats out the RF model on this metric.</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39036" y="2136339"/>
            <a:ext cx="11148164" cy="1477328"/>
          </a:xfrm>
          <a:prstGeom prst="rect">
            <a:avLst/>
          </a:prstGeom>
        </p:spPr>
        <p:txBody>
          <a:bodyPr wrap="square">
            <a:spAutoFit/>
          </a:bodyPr>
          <a:lstStyle/>
          <a:p>
            <a:r>
              <a:rPr lang="en-US" dirty="0"/>
              <a:t>This in-depth research of the </a:t>
            </a:r>
            <a:r>
              <a:rPr lang="en-US" b="1" dirty="0"/>
              <a:t>Property Inspection Software Market</a:t>
            </a:r>
            <a:r>
              <a:rPr lang="en-US" dirty="0"/>
              <a:t> includes a comprehensive competitive analysis with the goal of evaluating financial development and enhancing the organization's profit potential. It promotes logical investment choices based on customer requirements. The report also projects that the market would grow overall between 2023 and 2031. Additionally, it provides precise information on consumer spending patterns and expert industry evaluations.</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9162bd5b-4ed9-4da3-b376-05204580ba3f"/>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617</Words>
  <Application>Microsoft Office PowerPoint</Application>
  <PresentationFormat>Custom</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27</cp:revision>
  <dcterms:created xsi:type="dcterms:W3CDTF">2021-05-26T16:50:10Z</dcterms:created>
  <dcterms:modified xsi:type="dcterms:W3CDTF">2024-04-05T05:38:23Z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