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Lst>
  <p:notesMasterIdLst>
    <p:notesMasterId r:id="rId20"/>
  </p:notesMasterIdLst>
  <p:sldIdLst>
    <p:sldId id="285" r:id="rId2"/>
    <p:sldId id="295" r:id="rId3"/>
    <p:sldId id="281" r:id="rId4"/>
    <p:sldId id="280" r:id="rId5"/>
    <p:sldId id="288" r:id="rId6"/>
    <p:sldId id="279" r:id="rId7"/>
    <p:sldId id="282" r:id="rId8"/>
    <p:sldId id="294" r:id="rId9"/>
    <p:sldId id="297" r:id="rId10"/>
    <p:sldId id="298" r:id="rId11"/>
    <p:sldId id="299" r:id="rId12"/>
    <p:sldId id="300" r:id="rId13"/>
    <p:sldId id="301" r:id="rId14"/>
    <p:sldId id="303" r:id="rId15"/>
    <p:sldId id="302" r:id="rId16"/>
    <p:sldId id="269" r:id="rId17"/>
    <p:sldId id="287" r:id="rId18"/>
    <p:sldId id="265" r:id="rId19"/>
  </p:sldIdLst>
  <p:sldSz cx="12192000" cy="6858000"/>
  <p:notesSz cx="6858000" cy="9144000"/>
  <p:embeddedFontLs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72">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grI2ERlKs9TKUAHoQfpj96dWR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117EDB-8C05-4C90-926C-D9677C206AA0}">
  <a:tblStyle styleId="{BC117EDB-8C05-4C90-926C-D9677C206AA0}" styleName="Table_0">
    <a:wholeTbl>
      <a:tcTxStyle b="off" i="off">
        <a:font>
          <a:latin typeface="Arial Nova"/>
          <a:ea typeface="Arial Nova"/>
          <a:cs typeface="Arial Nova"/>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82" d="100"/>
          <a:sy n="82" d="100"/>
        </p:scale>
        <p:origin x="950" y="58"/>
      </p:cViewPr>
      <p:guideLst>
        <p:guide orient="horz" pos="3672"/>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
  <p:cSld name="Thank you ">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57107" y="999068"/>
            <a:ext cx="4876800" cy="645284"/>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dk1"/>
              </a:buClr>
              <a:buSzPts val="4400"/>
              <a:buFont typeface="Arial"/>
              <a:buNone/>
              <a:defRPr sz="4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2" name="Google Shape;92;p19"/>
          <p:cNvSpPr txBox="1">
            <a:spLocks noGrp="1"/>
          </p:cNvSpPr>
          <p:nvPr>
            <p:ph type="body" idx="1"/>
          </p:nvPr>
        </p:nvSpPr>
        <p:spPr>
          <a:xfrm>
            <a:off x="6257107" y="2286007"/>
            <a:ext cx="4876800" cy="233272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10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94" name="Google Shape;94;p19"/>
          <p:cNvSpPr>
            <a:spLocks noGrp="1"/>
          </p:cNvSpPr>
          <p:nvPr>
            <p:ph type="pic" idx="2"/>
          </p:nvPr>
        </p:nvSpPr>
        <p:spPr>
          <a:xfrm>
            <a:off x="0" y="990600"/>
            <a:ext cx="4837176" cy="4837176"/>
          </a:xfrm>
          <a:prstGeom prst="rect">
            <a:avLst/>
          </a:prstGeom>
          <a:noFill/>
          <a:ln>
            <a:noFill/>
          </a:ln>
        </p:spPr>
      </p:sp>
      <p:sp>
        <p:nvSpPr>
          <p:cNvPr id="95" name="Google Shape;95;p19"/>
          <p:cNvSpPr txBox="1">
            <a:spLocks noGrp="1"/>
          </p:cNvSpPr>
          <p:nvPr>
            <p:ph type="body" idx="3"/>
          </p:nvPr>
        </p:nvSpPr>
        <p:spPr>
          <a:xfrm>
            <a:off x="6257107" y="4659587"/>
            <a:ext cx="4876800" cy="543031"/>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96" name="Google Shape;96;p19"/>
          <p:cNvSpPr txBox="1">
            <a:spLocks noGrp="1"/>
          </p:cNvSpPr>
          <p:nvPr>
            <p:ph type="dt" idx="10"/>
          </p:nvPr>
        </p:nvSpPr>
        <p:spPr>
          <a:xfrm>
            <a:off x="9830821" y="6292334"/>
            <a:ext cx="1522983" cy="182880"/>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9"/>
          <p:cNvSpPr txBox="1">
            <a:spLocks noGrp="1"/>
          </p:cNvSpPr>
          <p:nvPr>
            <p:ph type="ftr" idx="11"/>
          </p:nvPr>
        </p:nvSpPr>
        <p:spPr>
          <a:xfrm>
            <a:off x="8298183" y="6294120"/>
            <a:ext cx="1462788" cy="1828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sldNum" idx="12"/>
          </p:nvPr>
        </p:nvSpPr>
        <p:spPr>
          <a:xfrm>
            <a:off x="11493503" y="6292334"/>
            <a:ext cx="412751" cy="18288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p15="http://schemas.microsoft.com/office/powerpoint/2012/main">
        <p15:guide id="1" pos="648">
          <p15:clr>
            <a:srgbClr val="FBAE40"/>
          </p15:clr>
        </p15:guide>
        <p15:guide id="2" orient="horz" pos="1152">
          <p15:clr>
            <a:srgbClr val="FBAE40"/>
          </p15:clr>
        </p15:guide>
        <p15:guide id="3" orient="horz" pos="14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41"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5" name="Google Shape;138;p1"/>
          <p:cNvSpPr txBox="1">
            <a:spLocks/>
          </p:cNvSpPr>
          <p:nvPr/>
        </p:nvSpPr>
        <p:spPr>
          <a:xfrm>
            <a:off x="1186217" y="4011538"/>
            <a:ext cx="7335483" cy="319161"/>
          </a:xfrm>
          <a:prstGeom prst="rect">
            <a:avLst/>
          </a:prstGeom>
          <a:noFill/>
          <a:ln>
            <a:noFill/>
          </a:ln>
        </p:spPr>
        <p:txBody>
          <a:bodyPr spcFirstLastPara="1" vert="horz" wrap="square" lIns="0" tIns="0" rIns="0" bIns="0" rtlCol="0" anchor="t"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1600"/>
              <a:buFont typeface="Arial" pitchFamily="34" charset="0"/>
              <a:buNone/>
              <a:tabLst/>
              <a:defRPr/>
            </a:pPr>
            <a:r>
              <a:rPr kumimoji="0" lang="en-US" sz="1800" b="1"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PROJECT GUIDE:</a:t>
            </a:r>
          </a:p>
          <a:p>
            <a:pPr marL="0" marR="0" lvl="0" indent="0" algn="l" defTabSz="914400" rtl="0" eaLnBrk="1" fontAlgn="auto" latinLnBrk="0" hangingPunct="1">
              <a:lnSpc>
                <a:spcPct val="90000"/>
              </a:lnSpc>
              <a:spcBef>
                <a:spcPts val="1000"/>
              </a:spcBef>
              <a:spcAft>
                <a:spcPts val="0"/>
              </a:spcAft>
              <a:buClr>
                <a:schemeClr val="dk1"/>
              </a:buClr>
              <a:buSzPts val="1600"/>
              <a:buFont typeface="Arial" pitchFamily="34" charset="0"/>
              <a:buNone/>
              <a:tabLst/>
              <a:defRPr/>
            </a:pPr>
            <a:r>
              <a:rPr kumimoji="0" lang="en-US" sz="1800" b="1"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rPr>
              <a:t>DR. D. NARASHIMAN</a:t>
            </a:r>
          </a:p>
          <a:p>
            <a:pPr marL="0" marR="0" lvl="0" indent="0" algn="l" defTabSz="914400" rtl="0" eaLnBrk="1" fontAlgn="auto" latinLnBrk="0" hangingPunct="1">
              <a:lnSpc>
                <a:spcPct val="90000"/>
              </a:lnSpc>
              <a:spcBef>
                <a:spcPts val="1000"/>
              </a:spcBef>
              <a:spcAft>
                <a:spcPts val="0"/>
              </a:spcAft>
              <a:buClr>
                <a:schemeClr val="dk1"/>
              </a:buClr>
              <a:buSzPts val="1600"/>
              <a:buFont typeface="Arial" pitchFamily="34" charset="0"/>
              <a:buNone/>
              <a:tabLst/>
              <a:defRPr/>
            </a:pPr>
            <a:endParaRPr kumimoji="0" lang="en-US" sz="1800" b="1" u="none" strike="noStrike" kern="1200" cap="none" spc="0" normalizeH="0" baseline="0" noProof="0" dirty="0">
              <a:ln>
                <a:noFill/>
              </a:ln>
              <a:solidFill>
                <a:schemeClr val="tx1">
                  <a:lumMod val="85000"/>
                  <a:lumOff val="15000"/>
                </a:schemeClr>
              </a:solidFill>
              <a:effectLst/>
              <a:uLnTx/>
              <a:uFillTx/>
              <a:latin typeface="Times New Roman" pitchFamily="18" charset="0"/>
              <a:ea typeface="+mn-ea"/>
              <a:cs typeface="Times New Roman" pitchFamily="18" charset="0"/>
            </a:endParaRPr>
          </a:p>
        </p:txBody>
      </p:sp>
      <p:sp>
        <p:nvSpPr>
          <p:cNvPr id="6" name="Google Shape;137;p1"/>
          <p:cNvSpPr txBox="1">
            <a:spLocks/>
          </p:cNvSpPr>
          <p:nvPr/>
        </p:nvSpPr>
        <p:spPr>
          <a:xfrm>
            <a:off x="880388" y="1976315"/>
            <a:ext cx="10459358" cy="988510"/>
          </a:xfrm>
          <a:prstGeom prst="rect">
            <a:avLst/>
          </a:prstGeom>
          <a:noFill/>
          <a:ln>
            <a:noFill/>
          </a:ln>
        </p:spPr>
        <p:txBody>
          <a:bodyPr spcFirstLastPara="1" vert="horz" wrap="square" lIns="91425" tIns="45700" rIns="91425" bIns="45700" rtlCol="0" anchor="b" anchorCtr="0">
            <a:noAutofit/>
          </a:bodyPr>
          <a:lstStyle/>
          <a:p>
            <a:pPr lvl="0" algn="ctr">
              <a:lnSpc>
                <a:spcPct val="90000"/>
              </a:lnSpc>
              <a:buClr>
                <a:schemeClr val="dk1"/>
              </a:buClr>
              <a:buSzPts val="4400"/>
              <a:defRPr/>
            </a:pPr>
            <a:r>
              <a:rPr lang="en-IN" sz="3200" b="1" dirty="0">
                <a:latin typeface="Times New Roman" pitchFamily="18" charset="0"/>
                <a:cs typeface="Times New Roman" pitchFamily="18" charset="0"/>
              </a:rPr>
              <a:t>UNMANNED MEDICAL WASTE SEGREGATION USING DEEP LEARNING TECHNIQUES</a:t>
            </a:r>
            <a:endParaRPr kumimoji="0" lang="en-IN" sz="4400" b="1"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j-ea"/>
              <a:cs typeface="Times New Roman" pitchFamily="18" charset="0"/>
            </a:endParaRPr>
          </a:p>
        </p:txBody>
      </p:sp>
      <p:sp>
        <p:nvSpPr>
          <p:cNvPr id="7" name="Google Shape;139;p1"/>
          <p:cNvSpPr txBox="1"/>
          <p:nvPr/>
        </p:nvSpPr>
        <p:spPr>
          <a:xfrm>
            <a:off x="7866011" y="4011538"/>
            <a:ext cx="3475090" cy="99226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en-US" sz="1800" b="1" dirty="0">
                <a:solidFill>
                  <a:schemeClr val="tx1">
                    <a:lumMod val="85000"/>
                    <a:lumOff val="15000"/>
                  </a:schemeClr>
                </a:solidFill>
                <a:latin typeface="Times New Roman" pitchFamily="18" charset="0"/>
                <a:cs typeface="Times New Roman" pitchFamily="18" charset="0"/>
                <a:sym typeface="Arial"/>
              </a:rPr>
              <a:t>TEAM MEMBERS:</a:t>
            </a:r>
            <a:endParaRPr sz="1800" b="1">
              <a:solidFill>
                <a:schemeClr val="tx1">
                  <a:lumMod val="85000"/>
                  <a:lumOff val="15000"/>
                </a:schemeClr>
              </a:solidFill>
              <a:latin typeface="Times New Roman" pitchFamily="18" charset="0"/>
              <a:cs typeface="Times New Roman" pitchFamily="18" charset="0"/>
            </a:endParaRPr>
          </a:p>
          <a:p>
            <a:pPr marL="0" marR="0" lvl="0" indent="0" algn="l" rtl="0">
              <a:lnSpc>
                <a:spcPct val="90000"/>
              </a:lnSpc>
              <a:spcBef>
                <a:spcPts val="1000"/>
              </a:spcBef>
              <a:spcAft>
                <a:spcPts val="0"/>
              </a:spcAft>
              <a:buClr>
                <a:schemeClr val="dk1"/>
              </a:buClr>
              <a:buSzPts val="1600"/>
              <a:buFont typeface="Arial"/>
              <a:buNone/>
            </a:pPr>
            <a:r>
              <a:rPr lang="en-US" sz="1800" b="1" dirty="0">
                <a:solidFill>
                  <a:schemeClr val="tx1">
                    <a:lumMod val="85000"/>
                    <a:lumOff val="15000"/>
                  </a:schemeClr>
                </a:solidFill>
                <a:latin typeface="Times New Roman" pitchFamily="18" charset="0"/>
                <a:cs typeface="Times New Roman" pitchFamily="18" charset="0"/>
                <a:sym typeface="Arial"/>
              </a:rPr>
              <a:t>PRADEEPA M – 2019115064</a:t>
            </a:r>
            <a:endParaRPr sz="1800" b="1">
              <a:solidFill>
                <a:schemeClr val="tx1">
                  <a:lumMod val="85000"/>
                  <a:lumOff val="15000"/>
                </a:schemeClr>
              </a:solidFill>
              <a:latin typeface="Times New Roman" pitchFamily="18" charset="0"/>
              <a:cs typeface="Times New Roman" pitchFamily="18" charset="0"/>
            </a:endParaRPr>
          </a:p>
          <a:p>
            <a:pPr marL="0" marR="0" lvl="0" indent="0" algn="l" rtl="0">
              <a:lnSpc>
                <a:spcPct val="90000"/>
              </a:lnSpc>
              <a:spcBef>
                <a:spcPts val="1000"/>
              </a:spcBef>
              <a:spcAft>
                <a:spcPts val="0"/>
              </a:spcAft>
              <a:buClr>
                <a:schemeClr val="dk1"/>
              </a:buClr>
              <a:buSzPts val="1600"/>
              <a:buFont typeface="Arial"/>
              <a:buNone/>
            </a:pPr>
            <a:r>
              <a:rPr lang="en-US" sz="1800" b="1" dirty="0">
                <a:solidFill>
                  <a:schemeClr val="tx1">
                    <a:lumMod val="85000"/>
                    <a:lumOff val="15000"/>
                  </a:schemeClr>
                </a:solidFill>
                <a:latin typeface="Times New Roman" pitchFamily="18" charset="0"/>
                <a:cs typeface="Times New Roman" pitchFamily="18" charset="0"/>
                <a:sym typeface="Arial"/>
              </a:rPr>
              <a:t>SUJA S – 2019115111</a:t>
            </a:r>
            <a:endParaRPr sz="1800" b="1">
              <a:solidFill>
                <a:schemeClr val="tx1">
                  <a:lumMod val="85000"/>
                  <a:lumOff val="15000"/>
                </a:schemeClr>
              </a:solidFill>
              <a:latin typeface="Times New Roman" pitchFamily="18" charset="0"/>
              <a:cs typeface="Times New Roman" pitchFamily="18" charset="0"/>
            </a:endParaRPr>
          </a:p>
          <a:p>
            <a:pPr marL="0" marR="0" lvl="0" indent="0" algn="l" rtl="0">
              <a:lnSpc>
                <a:spcPct val="90000"/>
              </a:lnSpc>
              <a:spcBef>
                <a:spcPts val="1000"/>
              </a:spcBef>
              <a:spcAft>
                <a:spcPts val="0"/>
              </a:spcAft>
              <a:buClr>
                <a:schemeClr val="dk1"/>
              </a:buClr>
              <a:buSzPts val="1600"/>
              <a:buFont typeface="Arial"/>
              <a:buNone/>
            </a:pPr>
            <a:r>
              <a:rPr lang="en-US" sz="1800" b="1" dirty="0">
                <a:solidFill>
                  <a:schemeClr val="tx1">
                    <a:lumMod val="85000"/>
                    <a:lumOff val="15000"/>
                  </a:schemeClr>
                </a:solidFill>
                <a:latin typeface="Times New Roman" pitchFamily="18" charset="0"/>
                <a:cs typeface="Times New Roman" pitchFamily="18" charset="0"/>
                <a:sym typeface="Arial"/>
              </a:rPr>
              <a:t>VEDHA R - 2019115118</a:t>
            </a:r>
            <a:endParaRPr sz="1800" b="1">
              <a:solidFill>
                <a:schemeClr val="tx1">
                  <a:lumMod val="85000"/>
                  <a:lumOff val="15000"/>
                </a:schemeClr>
              </a:solidFill>
              <a:latin typeface="Times New Roman" pitchFamily="18" charset="0"/>
              <a:cs typeface="Times New Roman" pitchFamily="18" charset="0"/>
              <a:sym typeface="Arial"/>
            </a:endParaRPr>
          </a:p>
          <a:p>
            <a:pPr marL="0" marR="0" lvl="0" indent="0" algn="l" rtl="0">
              <a:lnSpc>
                <a:spcPct val="90000"/>
              </a:lnSpc>
              <a:spcBef>
                <a:spcPts val="1000"/>
              </a:spcBef>
              <a:spcAft>
                <a:spcPts val="0"/>
              </a:spcAft>
              <a:buClr>
                <a:schemeClr val="dk1"/>
              </a:buClr>
              <a:buSzPts val="1600"/>
              <a:buFont typeface="Arial"/>
              <a:buNone/>
            </a:pPr>
            <a:endParaRPr sz="1800" b="1">
              <a:solidFill>
                <a:schemeClr val="tx1">
                  <a:lumMod val="85000"/>
                  <a:lumOff val="15000"/>
                </a:schemeClr>
              </a:solidFill>
              <a:latin typeface="Times New Roman" pitchFamily="18" charset="0"/>
              <a:cs typeface="Times New Roman"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3FC5D2-A0A4-B2B5-599F-BE4528440F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3" name="Google Shape;169;p6">
            <a:extLst>
              <a:ext uri="{FF2B5EF4-FFF2-40B4-BE49-F238E27FC236}">
                <a16:creationId xmlns:a16="http://schemas.microsoft.com/office/drawing/2014/main" id="{3DCE936E-88F1-F6E2-2638-CEF12700BF6D}"/>
              </a:ext>
            </a:extLst>
          </p:cNvPr>
          <p:cNvSpPr txBox="1">
            <a:spLocks/>
          </p:cNvSpPr>
          <p:nvPr/>
        </p:nvSpPr>
        <p:spPr>
          <a:xfrm>
            <a:off x="597098" y="523110"/>
            <a:ext cx="7810500" cy="645284"/>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4400"/>
              <a:buFont typeface="Arial"/>
              <a:buNone/>
              <a:tabLst/>
              <a:defRPr/>
            </a:pPr>
            <a:r>
              <a:rPr lang="en-US" sz="3600" b="1" kern="1200" dirty="0">
                <a:solidFill>
                  <a:schemeClr val="tx1"/>
                </a:solidFill>
                <a:latin typeface="Times New Roman" pitchFamily="18" charset="0"/>
                <a:ea typeface="+mj-ea"/>
                <a:cs typeface="Times New Roman" pitchFamily="18" charset="0"/>
              </a:rPr>
              <a:t>Modules</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 name="TextBox 3">
            <a:extLst>
              <a:ext uri="{FF2B5EF4-FFF2-40B4-BE49-F238E27FC236}">
                <a16:creationId xmlns:a16="http://schemas.microsoft.com/office/drawing/2014/main" id="{369782B3-16F7-5FD2-6EC0-4065B7863E71}"/>
              </a:ext>
            </a:extLst>
          </p:cNvPr>
          <p:cNvSpPr txBox="1"/>
          <p:nvPr/>
        </p:nvSpPr>
        <p:spPr>
          <a:xfrm>
            <a:off x="584529" y="1743958"/>
            <a:ext cx="10149120" cy="830997"/>
          </a:xfrm>
          <a:prstGeom prst="rect">
            <a:avLst/>
          </a:prstGeom>
          <a:noFill/>
        </p:spPr>
        <p:txBody>
          <a:bodyPr wrap="square" rtlCol="0">
            <a:spAutoFit/>
          </a:bodyPr>
          <a:lstStyle/>
          <a:p>
            <a:pPr algn="just"/>
            <a:r>
              <a:rPr lang="en-US" sz="2400" b="1" dirty="0"/>
              <a:t>Module 1 – Real Time Classification of Medical Waste with background removal</a:t>
            </a:r>
            <a:endParaRPr lang="en-IN" sz="2400" b="1" dirty="0"/>
          </a:p>
        </p:txBody>
      </p:sp>
      <p:sp>
        <p:nvSpPr>
          <p:cNvPr id="6" name="TextBox 5">
            <a:extLst>
              <a:ext uri="{FF2B5EF4-FFF2-40B4-BE49-F238E27FC236}">
                <a16:creationId xmlns:a16="http://schemas.microsoft.com/office/drawing/2014/main" id="{ED0C8A6D-6002-6551-7D1C-AFA7E27FC927}"/>
              </a:ext>
            </a:extLst>
          </p:cNvPr>
          <p:cNvSpPr txBox="1"/>
          <p:nvPr/>
        </p:nvSpPr>
        <p:spPr>
          <a:xfrm>
            <a:off x="716437" y="2658359"/>
            <a:ext cx="9989077"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Real time image detection and capturing using web camera.</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Using the trained model from phase 1 (VGG 16), classifying the medical waste into General , hazardous , Infectious and </a:t>
            </a:r>
            <a:r>
              <a:rPr lang="en-US" sz="2400" dirty="0" err="1"/>
              <a:t>RadioActive</a:t>
            </a:r>
            <a:r>
              <a:rPr lang="en-US" sz="2400" dirty="0"/>
              <a:t>.</a:t>
            </a:r>
            <a:endParaRPr lang="en-IN" sz="2400" dirty="0"/>
          </a:p>
        </p:txBody>
      </p:sp>
      <p:grpSp>
        <p:nvGrpSpPr>
          <p:cNvPr id="7" name="Group 6">
            <a:extLst>
              <a:ext uri="{FF2B5EF4-FFF2-40B4-BE49-F238E27FC236}">
                <a16:creationId xmlns:a16="http://schemas.microsoft.com/office/drawing/2014/main" id="{306732C3-F4C8-5B09-120B-3BD5A116805E}"/>
              </a:ext>
            </a:extLst>
          </p:cNvPr>
          <p:cNvGrpSpPr/>
          <p:nvPr/>
        </p:nvGrpSpPr>
        <p:grpSpPr>
          <a:xfrm>
            <a:off x="1574111" y="5012983"/>
            <a:ext cx="7626315" cy="463871"/>
            <a:chOff x="1668379" y="5244522"/>
            <a:chExt cx="7626315" cy="463871"/>
          </a:xfrm>
        </p:grpSpPr>
        <p:sp>
          <p:nvSpPr>
            <p:cNvPr id="8" name="Rounded Rectangle 3">
              <a:extLst>
                <a:ext uri="{FF2B5EF4-FFF2-40B4-BE49-F238E27FC236}">
                  <a16:creationId xmlns:a16="http://schemas.microsoft.com/office/drawing/2014/main" id="{B07DA335-DE16-F1BE-DA53-CE3B1F6126A9}"/>
                </a:ext>
              </a:extLst>
            </p:cNvPr>
            <p:cNvSpPr/>
            <p:nvPr/>
          </p:nvSpPr>
          <p:spPr>
            <a:xfrm>
              <a:off x="1668379" y="5245316"/>
              <a:ext cx="1228578" cy="463077"/>
            </a:xfrm>
            <a:prstGeom prst="roundRec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solidFill>
                    <a:schemeClr val="tx1"/>
                  </a:solidFill>
                </a:rPr>
                <a:t>Medical  waste</a:t>
              </a:r>
            </a:p>
          </p:txBody>
        </p:sp>
        <p:sp>
          <p:nvSpPr>
            <p:cNvPr id="9" name="Rounded Rectangle 4">
              <a:extLst>
                <a:ext uri="{FF2B5EF4-FFF2-40B4-BE49-F238E27FC236}">
                  <a16:creationId xmlns:a16="http://schemas.microsoft.com/office/drawing/2014/main" id="{361C78E0-CFBE-6EA1-33A9-91E90FFD7723}"/>
                </a:ext>
              </a:extLst>
            </p:cNvPr>
            <p:cNvSpPr/>
            <p:nvPr/>
          </p:nvSpPr>
          <p:spPr>
            <a:xfrm>
              <a:off x="3301859" y="5245316"/>
              <a:ext cx="1228578" cy="463077"/>
            </a:xfrm>
            <a:prstGeom prst="roundRec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solidFill>
                    <a:schemeClr val="tx1"/>
                  </a:solidFill>
                </a:rPr>
                <a:t>Web camera</a:t>
              </a:r>
            </a:p>
          </p:txBody>
        </p:sp>
        <p:sp>
          <p:nvSpPr>
            <p:cNvPr id="10" name="Rounded Rectangle 5">
              <a:extLst>
                <a:ext uri="{FF2B5EF4-FFF2-40B4-BE49-F238E27FC236}">
                  <a16:creationId xmlns:a16="http://schemas.microsoft.com/office/drawing/2014/main" id="{1158A491-646A-71B9-E1B9-BBEF67D6C00C}"/>
                </a:ext>
              </a:extLst>
            </p:cNvPr>
            <p:cNvSpPr/>
            <p:nvPr/>
          </p:nvSpPr>
          <p:spPr>
            <a:xfrm>
              <a:off x="4935339" y="5245316"/>
              <a:ext cx="1587109" cy="463077"/>
            </a:xfrm>
            <a:prstGeom prst="roundRec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solidFill>
                    <a:schemeClr val="tx1"/>
                  </a:solidFill>
                </a:rPr>
                <a:t>Trained VGG-16 model</a:t>
              </a:r>
            </a:p>
          </p:txBody>
        </p:sp>
        <p:sp>
          <p:nvSpPr>
            <p:cNvPr id="11" name="Rounded Rectangle 6">
              <a:extLst>
                <a:ext uri="{FF2B5EF4-FFF2-40B4-BE49-F238E27FC236}">
                  <a16:creationId xmlns:a16="http://schemas.microsoft.com/office/drawing/2014/main" id="{0990DA18-DF32-E738-A9EE-E88FCE0E284B}"/>
                </a:ext>
              </a:extLst>
            </p:cNvPr>
            <p:cNvSpPr/>
            <p:nvPr/>
          </p:nvSpPr>
          <p:spPr>
            <a:xfrm>
              <a:off x="6905140" y="5244522"/>
              <a:ext cx="2389554" cy="463077"/>
            </a:xfrm>
            <a:prstGeom prst="roundRec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solidFill>
                    <a:schemeClr val="tx1"/>
                  </a:solidFill>
                </a:rPr>
                <a:t>Classification of medical waste in real time </a:t>
              </a:r>
            </a:p>
          </p:txBody>
        </p:sp>
        <p:cxnSp>
          <p:nvCxnSpPr>
            <p:cNvPr id="12" name="Straight Arrow Connector 11">
              <a:extLst>
                <a:ext uri="{FF2B5EF4-FFF2-40B4-BE49-F238E27FC236}">
                  <a16:creationId xmlns:a16="http://schemas.microsoft.com/office/drawing/2014/main" id="{CAC6CEEB-689E-281C-BEBC-AE7A859A9BD9}"/>
                </a:ext>
              </a:extLst>
            </p:cNvPr>
            <p:cNvCxnSpPr>
              <a:stCxn id="8" idx="3"/>
              <a:endCxn id="9" idx="1"/>
            </p:cNvCxnSpPr>
            <p:nvPr/>
          </p:nvCxnSpPr>
          <p:spPr>
            <a:xfrm>
              <a:off x="2896957" y="5476855"/>
              <a:ext cx="404902"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513D8D-0D2E-34F5-C586-2DE3706CB2EB}"/>
                </a:ext>
              </a:extLst>
            </p:cNvPr>
            <p:cNvCxnSpPr/>
            <p:nvPr/>
          </p:nvCxnSpPr>
          <p:spPr>
            <a:xfrm>
              <a:off x="4535257" y="5476855"/>
              <a:ext cx="404902"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178BAC8-4901-203B-5C81-766E271AC2F2}"/>
                </a:ext>
              </a:extLst>
            </p:cNvPr>
            <p:cNvCxnSpPr/>
            <p:nvPr/>
          </p:nvCxnSpPr>
          <p:spPr>
            <a:xfrm>
              <a:off x="6517628" y="5476061"/>
              <a:ext cx="404902"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905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D24217-A4D9-C17B-81B4-360CD60B79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3" name="TextBox 2">
            <a:extLst>
              <a:ext uri="{FF2B5EF4-FFF2-40B4-BE49-F238E27FC236}">
                <a16:creationId xmlns:a16="http://schemas.microsoft.com/office/drawing/2014/main" id="{C262499F-A9E1-9068-886F-4A970B75A972}"/>
              </a:ext>
            </a:extLst>
          </p:cNvPr>
          <p:cNvSpPr txBox="1"/>
          <p:nvPr/>
        </p:nvSpPr>
        <p:spPr>
          <a:xfrm>
            <a:off x="678797" y="820130"/>
            <a:ext cx="6080289" cy="461665"/>
          </a:xfrm>
          <a:prstGeom prst="rect">
            <a:avLst/>
          </a:prstGeom>
          <a:noFill/>
        </p:spPr>
        <p:txBody>
          <a:bodyPr wrap="square" rtlCol="0">
            <a:spAutoFit/>
          </a:bodyPr>
          <a:lstStyle/>
          <a:p>
            <a:r>
              <a:rPr lang="en-US" sz="2400" b="1" dirty="0"/>
              <a:t>Module 2 – Robotic arm motion</a:t>
            </a:r>
            <a:endParaRPr lang="en-IN" sz="2400" b="1" dirty="0"/>
          </a:p>
        </p:txBody>
      </p:sp>
      <p:sp>
        <p:nvSpPr>
          <p:cNvPr id="5" name="TextBox 4">
            <a:extLst>
              <a:ext uri="{FF2B5EF4-FFF2-40B4-BE49-F238E27FC236}">
                <a16:creationId xmlns:a16="http://schemas.microsoft.com/office/drawing/2014/main" id="{44C772BC-92CF-C741-37CB-447CCEF42050}"/>
              </a:ext>
            </a:extLst>
          </p:cNvPr>
          <p:cNvSpPr txBox="1"/>
          <p:nvPr/>
        </p:nvSpPr>
        <p:spPr>
          <a:xfrm>
            <a:off x="678797" y="2091858"/>
            <a:ext cx="9172281"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Assembling all the hardware components.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Makes use of 2 DOF Robotic arm.</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Performs 2 axis (</a:t>
            </a:r>
          </a:p>
          <a:p>
            <a:pPr algn="just"/>
            <a:r>
              <a:rPr lang="en-US" sz="2400" dirty="0"/>
              <a:t>              Up and Down</a:t>
            </a:r>
          </a:p>
          <a:p>
            <a:pPr algn="just"/>
            <a:r>
              <a:rPr lang="en-US" sz="2400" dirty="0"/>
              <a:t>              Pick and place).</a:t>
            </a:r>
          </a:p>
          <a:p>
            <a:pPr algn="just"/>
            <a:endParaRPr lang="en-US" sz="2400" dirty="0"/>
          </a:p>
          <a:p>
            <a:pPr marL="342900" indent="-342900" algn="just">
              <a:buFont typeface="Arial" panose="020B0604020202020204" pitchFamily="34" charset="0"/>
              <a:buChar char="•"/>
            </a:pPr>
            <a:r>
              <a:rPr lang="en-US" sz="2400" dirty="0"/>
              <a:t>Robotic arm can be localized and navigate through the wheels.</a:t>
            </a:r>
          </a:p>
        </p:txBody>
      </p:sp>
    </p:spTree>
    <p:extLst>
      <p:ext uri="{BB962C8B-B14F-4D97-AF65-F5344CB8AC3E}">
        <p14:creationId xmlns:p14="http://schemas.microsoft.com/office/powerpoint/2010/main" val="61723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D24217-A4D9-C17B-81B4-360CD60B79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3" name="TextBox 2">
            <a:extLst>
              <a:ext uri="{FF2B5EF4-FFF2-40B4-BE49-F238E27FC236}">
                <a16:creationId xmlns:a16="http://schemas.microsoft.com/office/drawing/2014/main" id="{C262499F-A9E1-9068-886F-4A970B75A972}"/>
              </a:ext>
            </a:extLst>
          </p:cNvPr>
          <p:cNvSpPr txBox="1"/>
          <p:nvPr/>
        </p:nvSpPr>
        <p:spPr>
          <a:xfrm>
            <a:off x="678797" y="820130"/>
            <a:ext cx="9558712" cy="461665"/>
          </a:xfrm>
          <a:prstGeom prst="rect">
            <a:avLst/>
          </a:prstGeom>
          <a:noFill/>
        </p:spPr>
        <p:txBody>
          <a:bodyPr wrap="square" rtlCol="0">
            <a:spAutoFit/>
          </a:bodyPr>
          <a:lstStyle/>
          <a:p>
            <a:r>
              <a:rPr lang="en-US" sz="2400" b="1" dirty="0"/>
              <a:t>Module 3 – Waste Detection and Distance Calculation</a:t>
            </a:r>
            <a:endParaRPr lang="en-IN" sz="2400" b="1" dirty="0"/>
          </a:p>
        </p:txBody>
      </p:sp>
      <p:sp>
        <p:nvSpPr>
          <p:cNvPr id="14" name="TextBox 13">
            <a:extLst>
              <a:ext uri="{FF2B5EF4-FFF2-40B4-BE49-F238E27FC236}">
                <a16:creationId xmlns:a16="http://schemas.microsoft.com/office/drawing/2014/main" id="{9B19D09B-B7AF-85CF-8784-858D9BD413B1}"/>
              </a:ext>
            </a:extLst>
          </p:cNvPr>
          <p:cNvSpPr txBox="1"/>
          <p:nvPr/>
        </p:nvSpPr>
        <p:spPr>
          <a:xfrm>
            <a:off x="678796" y="1743960"/>
            <a:ext cx="10576807"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Web camera used to view and track the medical waste.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 trained VGG16 model transferred to Raspberry Pi microprocessor to carry out the automatic detection of medical waste by robotic arm.</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Distance of the waste from the camera can be calculated for more accurate identification of waste.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IN" sz="2400" dirty="0"/>
              <a:t>The movement of arm is controlled by the motor and movement for each motor is calculated based upon the characteristics of waste.</a:t>
            </a:r>
            <a:endParaRPr lang="en-US" sz="2400" dirty="0"/>
          </a:p>
        </p:txBody>
      </p:sp>
    </p:spTree>
    <p:extLst>
      <p:ext uri="{BB962C8B-B14F-4D97-AF65-F5344CB8AC3E}">
        <p14:creationId xmlns:p14="http://schemas.microsoft.com/office/powerpoint/2010/main" val="293672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D24217-A4D9-C17B-81B4-360CD60B79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3" name="TextBox 2">
            <a:extLst>
              <a:ext uri="{FF2B5EF4-FFF2-40B4-BE49-F238E27FC236}">
                <a16:creationId xmlns:a16="http://schemas.microsoft.com/office/drawing/2014/main" id="{C262499F-A9E1-9068-886F-4A970B75A972}"/>
              </a:ext>
            </a:extLst>
          </p:cNvPr>
          <p:cNvSpPr txBox="1"/>
          <p:nvPr/>
        </p:nvSpPr>
        <p:spPr>
          <a:xfrm>
            <a:off x="678796" y="820130"/>
            <a:ext cx="10341137" cy="461665"/>
          </a:xfrm>
          <a:prstGeom prst="rect">
            <a:avLst/>
          </a:prstGeom>
          <a:noFill/>
        </p:spPr>
        <p:txBody>
          <a:bodyPr wrap="square" rtlCol="0">
            <a:spAutoFit/>
          </a:bodyPr>
          <a:lstStyle/>
          <a:p>
            <a:r>
              <a:rPr lang="en-US" sz="2400" b="1" dirty="0"/>
              <a:t>Module 4 – QR Code Decoding and Segregation of Medical Waste</a:t>
            </a:r>
            <a:endParaRPr lang="en-IN" sz="2400" b="1" dirty="0"/>
          </a:p>
        </p:txBody>
      </p:sp>
      <p:sp>
        <p:nvSpPr>
          <p:cNvPr id="4" name="TextBox 3">
            <a:extLst>
              <a:ext uri="{FF2B5EF4-FFF2-40B4-BE49-F238E27FC236}">
                <a16:creationId xmlns:a16="http://schemas.microsoft.com/office/drawing/2014/main" id="{B698845D-DD3D-0825-E619-4422D8ABF1A0}"/>
              </a:ext>
            </a:extLst>
          </p:cNvPr>
          <p:cNvSpPr txBox="1"/>
          <p:nvPr/>
        </p:nvSpPr>
        <p:spPr>
          <a:xfrm>
            <a:off x="970961" y="2036190"/>
            <a:ext cx="9719035" cy="3108543"/>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After picking up the medical waste by the end effector, QR code is used to place the medical waste into the respective bins.</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Web camera camera is used to decode the QR code, waste is segregated into separate bin based upon the QR.</a:t>
            </a:r>
            <a:endParaRPr lang="en-IN" sz="2800" dirty="0"/>
          </a:p>
        </p:txBody>
      </p:sp>
    </p:spTree>
    <p:extLst>
      <p:ext uri="{BB962C8B-B14F-4D97-AF65-F5344CB8AC3E}">
        <p14:creationId xmlns:p14="http://schemas.microsoft.com/office/powerpoint/2010/main" val="316249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D24217-A4D9-C17B-81B4-360CD60B79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3" name="TextBox 2">
            <a:extLst>
              <a:ext uri="{FF2B5EF4-FFF2-40B4-BE49-F238E27FC236}">
                <a16:creationId xmlns:a16="http://schemas.microsoft.com/office/drawing/2014/main" id="{C262499F-A9E1-9068-886F-4A970B75A972}"/>
              </a:ext>
            </a:extLst>
          </p:cNvPr>
          <p:cNvSpPr txBox="1"/>
          <p:nvPr/>
        </p:nvSpPr>
        <p:spPr>
          <a:xfrm>
            <a:off x="678796" y="820130"/>
            <a:ext cx="10341137" cy="461665"/>
          </a:xfrm>
          <a:prstGeom prst="rect">
            <a:avLst/>
          </a:prstGeom>
          <a:noFill/>
        </p:spPr>
        <p:txBody>
          <a:bodyPr wrap="square" rtlCol="0">
            <a:spAutoFit/>
          </a:bodyPr>
          <a:lstStyle/>
          <a:p>
            <a:r>
              <a:rPr lang="en-US" sz="2400" b="1" dirty="0"/>
              <a:t>Implementation</a:t>
            </a:r>
            <a:endParaRPr lang="en-IN" sz="2400" b="1" dirty="0"/>
          </a:p>
        </p:txBody>
      </p:sp>
      <p:sp>
        <p:nvSpPr>
          <p:cNvPr id="4" name="TextBox 3">
            <a:extLst>
              <a:ext uri="{FF2B5EF4-FFF2-40B4-BE49-F238E27FC236}">
                <a16:creationId xmlns:a16="http://schemas.microsoft.com/office/drawing/2014/main" id="{B698845D-DD3D-0825-E619-4422D8ABF1A0}"/>
              </a:ext>
            </a:extLst>
          </p:cNvPr>
          <p:cNvSpPr txBox="1"/>
          <p:nvPr/>
        </p:nvSpPr>
        <p:spPr>
          <a:xfrm>
            <a:off x="970961" y="2036190"/>
            <a:ext cx="9719035"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Movement of Robotic arm </a:t>
            </a:r>
          </a:p>
          <a:p>
            <a:pPr marL="457200" indent="-457200" algn="just">
              <a:buFont typeface="Arial" panose="020B0604020202020204" pitchFamily="34" charset="0"/>
              <a:buChar char="•"/>
            </a:pPr>
            <a:r>
              <a:rPr lang="en-US" sz="2800" dirty="0"/>
              <a:t>Real time object detection</a:t>
            </a:r>
          </a:p>
          <a:p>
            <a:pPr marL="457200" indent="-457200" algn="just">
              <a:buFont typeface="Arial" panose="020B0604020202020204" pitchFamily="34" charset="0"/>
              <a:buChar char="•"/>
            </a:pPr>
            <a:r>
              <a:rPr lang="en-US" sz="2800" dirty="0"/>
              <a:t>Bin classification using QR code detection</a:t>
            </a:r>
            <a:endParaRPr lang="en-IN" sz="2800" dirty="0"/>
          </a:p>
        </p:txBody>
      </p:sp>
      <p:pic>
        <p:nvPicPr>
          <p:cNvPr id="6" name="Picture 5">
            <a:extLst>
              <a:ext uri="{FF2B5EF4-FFF2-40B4-BE49-F238E27FC236}">
                <a16:creationId xmlns:a16="http://schemas.microsoft.com/office/drawing/2014/main" id="{F79B74C4-F2B8-D309-987A-E625245CCA91}"/>
              </a:ext>
            </a:extLst>
          </p:cNvPr>
          <p:cNvPicPr>
            <a:picLocks noChangeAspect="1"/>
          </p:cNvPicPr>
          <p:nvPr/>
        </p:nvPicPr>
        <p:blipFill rotWithShape="1">
          <a:blip r:embed="rId2"/>
          <a:srcRect l="8848" t="10458" r="43597" b="22434"/>
          <a:stretch/>
        </p:blipFill>
        <p:spPr>
          <a:xfrm>
            <a:off x="346814" y="3672140"/>
            <a:ext cx="2543839" cy="2018255"/>
          </a:xfrm>
          <a:prstGeom prst="rect">
            <a:avLst/>
          </a:prstGeom>
        </p:spPr>
      </p:pic>
      <p:pic>
        <p:nvPicPr>
          <p:cNvPr id="8" name="Picture 7">
            <a:extLst>
              <a:ext uri="{FF2B5EF4-FFF2-40B4-BE49-F238E27FC236}">
                <a16:creationId xmlns:a16="http://schemas.microsoft.com/office/drawing/2014/main" id="{393B7F80-0D59-336D-1BBC-BB5ACB2CDB4B}"/>
              </a:ext>
            </a:extLst>
          </p:cNvPr>
          <p:cNvPicPr>
            <a:picLocks noChangeAspect="1"/>
          </p:cNvPicPr>
          <p:nvPr/>
        </p:nvPicPr>
        <p:blipFill rotWithShape="1">
          <a:blip r:embed="rId3"/>
          <a:srcRect l="8801" t="10049" r="43644" b="22844"/>
          <a:stretch/>
        </p:blipFill>
        <p:spPr>
          <a:xfrm>
            <a:off x="3270288" y="3666898"/>
            <a:ext cx="2482088" cy="1969262"/>
          </a:xfrm>
          <a:prstGeom prst="rect">
            <a:avLst/>
          </a:prstGeom>
        </p:spPr>
      </p:pic>
      <p:pic>
        <p:nvPicPr>
          <p:cNvPr id="10" name="Picture 9">
            <a:extLst>
              <a:ext uri="{FF2B5EF4-FFF2-40B4-BE49-F238E27FC236}">
                <a16:creationId xmlns:a16="http://schemas.microsoft.com/office/drawing/2014/main" id="{5E70AF74-2B97-4A59-D75C-5CFC49CD3391}"/>
              </a:ext>
            </a:extLst>
          </p:cNvPr>
          <p:cNvPicPr>
            <a:picLocks noChangeAspect="1"/>
          </p:cNvPicPr>
          <p:nvPr/>
        </p:nvPicPr>
        <p:blipFill rotWithShape="1">
          <a:blip r:embed="rId4"/>
          <a:srcRect l="8618" t="9180" r="43827" b="23714"/>
          <a:stretch/>
        </p:blipFill>
        <p:spPr>
          <a:xfrm>
            <a:off x="6132010" y="3666898"/>
            <a:ext cx="2482088" cy="1969262"/>
          </a:xfrm>
          <a:prstGeom prst="rect">
            <a:avLst/>
          </a:prstGeom>
        </p:spPr>
      </p:pic>
      <p:pic>
        <p:nvPicPr>
          <p:cNvPr id="12" name="Picture 11">
            <a:extLst>
              <a:ext uri="{FF2B5EF4-FFF2-40B4-BE49-F238E27FC236}">
                <a16:creationId xmlns:a16="http://schemas.microsoft.com/office/drawing/2014/main" id="{9019D430-0232-E3E1-6597-1B0026077F2C}"/>
              </a:ext>
            </a:extLst>
          </p:cNvPr>
          <p:cNvPicPr>
            <a:picLocks noChangeAspect="1"/>
          </p:cNvPicPr>
          <p:nvPr/>
        </p:nvPicPr>
        <p:blipFill rotWithShape="1">
          <a:blip r:embed="rId5"/>
          <a:srcRect l="8573" t="9097" r="42524" b="21889"/>
          <a:stretch/>
        </p:blipFill>
        <p:spPr>
          <a:xfrm>
            <a:off x="9100313" y="3666898"/>
            <a:ext cx="2482087" cy="1969356"/>
          </a:xfrm>
          <a:prstGeom prst="rect">
            <a:avLst/>
          </a:prstGeom>
        </p:spPr>
      </p:pic>
    </p:spTree>
    <p:extLst>
      <p:ext uri="{BB962C8B-B14F-4D97-AF65-F5344CB8AC3E}">
        <p14:creationId xmlns:p14="http://schemas.microsoft.com/office/powerpoint/2010/main" val="316249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6AB260-D375-2F65-0639-4E514BC9C6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3" name="TextBox 2">
            <a:extLst>
              <a:ext uri="{FF2B5EF4-FFF2-40B4-BE49-F238E27FC236}">
                <a16:creationId xmlns:a16="http://schemas.microsoft.com/office/drawing/2014/main" id="{4B2390BF-9AE3-EC07-14A6-428DF5527DF4}"/>
              </a:ext>
            </a:extLst>
          </p:cNvPr>
          <p:cNvSpPr txBox="1"/>
          <p:nvPr/>
        </p:nvSpPr>
        <p:spPr>
          <a:xfrm>
            <a:off x="678797" y="820130"/>
            <a:ext cx="6080289" cy="461665"/>
          </a:xfrm>
          <a:prstGeom prst="rect">
            <a:avLst/>
          </a:prstGeom>
          <a:noFill/>
        </p:spPr>
        <p:txBody>
          <a:bodyPr wrap="square" rtlCol="0">
            <a:spAutoFit/>
          </a:bodyPr>
          <a:lstStyle/>
          <a:p>
            <a:r>
              <a:rPr lang="en-US" sz="2400" b="1" dirty="0"/>
              <a:t>IOT COMPONENTS:</a:t>
            </a:r>
            <a:endParaRPr lang="en-IN" sz="2400" b="1" dirty="0"/>
          </a:p>
        </p:txBody>
      </p:sp>
      <p:sp>
        <p:nvSpPr>
          <p:cNvPr id="6" name="TextBox 5">
            <a:extLst>
              <a:ext uri="{FF2B5EF4-FFF2-40B4-BE49-F238E27FC236}">
                <a16:creationId xmlns:a16="http://schemas.microsoft.com/office/drawing/2014/main" id="{FDC9DFD0-7DFC-B676-C5AD-A16B6D0BE9FC}"/>
              </a:ext>
            </a:extLst>
          </p:cNvPr>
          <p:cNvSpPr txBox="1"/>
          <p:nvPr/>
        </p:nvSpPr>
        <p:spPr>
          <a:xfrm>
            <a:off x="914400" y="1348033"/>
            <a:ext cx="8665698" cy="5016758"/>
          </a:xfrm>
          <a:prstGeom prst="rect">
            <a:avLst/>
          </a:prstGeom>
          <a:noFill/>
        </p:spPr>
        <p:txBody>
          <a:bodyPr wrap="square" rtlCol="0">
            <a:spAutoFit/>
          </a:bodyPr>
          <a:lstStyle/>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err="1"/>
              <a:t>Rasberry</a:t>
            </a:r>
            <a:r>
              <a:rPr lang="en-US" sz="1600" dirty="0"/>
              <a:t> Pi</a:t>
            </a:r>
          </a:p>
          <a:p>
            <a:endParaRPr lang="en-US" sz="1600" dirty="0"/>
          </a:p>
          <a:p>
            <a:pPr marL="285750" indent="-285750">
              <a:buFont typeface="Wingdings" panose="05000000000000000000" pitchFamily="2" charset="2"/>
              <a:buChar char="Ø"/>
            </a:pPr>
            <a:r>
              <a:rPr lang="en-US" sz="1600" dirty="0"/>
              <a:t>web Camera</a:t>
            </a:r>
          </a:p>
          <a:p>
            <a:endParaRPr lang="en-US" sz="1600" dirty="0"/>
          </a:p>
          <a:p>
            <a:pPr marL="285750" indent="-285750">
              <a:buFont typeface="Wingdings" panose="05000000000000000000" pitchFamily="2" charset="2"/>
              <a:buChar char="Ø"/>
            </a:pPr>
            <a:r>
              <a:rPr lang="en-US" sz="1600" dirty="0"/>
              <a:t>Motor Driver</a:t>
            </a:r>
          </a:p>
          <a:p>
            <a:endParaRPr lang="en-US" sz="1600" dirty="0"/>
          </a:p>
          <a:p>
            <a:pPr marL="285750" indent="-285750">
              <a:buFont typeface="Wingdings" panose="05000000000000000000" pitchFamily="2" charset="2"/>
              <a:buChar char="Ø"/>
            </a:pPr>
            <a:r>
              <a:rPr lang="en-US" sz="1600" dirty="0"/>
              <a:t>DC Motors</a:t>
            </a:r>
          </a:p>
          <a:p>
            <a:endParaRPr lang="en-US" sz="1600" dirty="0"/>
          </a:p>
          <a:p>
            <a:pPr marL="285750" indent="-285750">
              <a:buFont typeface="Wingdings" panose="05000000000000000000" pitchFamily="2" charset="2"/>
              <a:buChar char="Ø"/>
            </a:pPr>
            <a:r>
              <a:rPr lang="en-US" sz="1600" dirty="0"/>
              <a:t>2 </a:t>
            </a:r>
            <a:r>
              <a:rPr lang="en-US" sz="1600" dirty="0" err="1"/>
              <a:t>DoF</a:t>
            </a:r>
            <a:r>
              <a:rPr lang="en-US" sz="1600" dirty="0"/>
              <a:t> Robotic arm</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Waste Bins</a:t>
            </a:r>
          </a:p>
          <a:p>
            <a:pPr marL="285750" indent="-285750"/>
            <a:endParaRPr lang="en-US" sz="1600" dirty="0"/>
          </a:p>
          <a:p>
            <a:pPr marL="285750" indent="-285750">
              <a:buFont typeface="Wingdings" panose="05000000000000000000" pitchFamily="2" charset="2"/>
              <a:buChar char="Ø"/>
            </a:pPr>
            <a:r>
              <a:rPr lang="en-US" sz="1600" dirty="0"/>
              <a:t>Jumper wires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USB Cable</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7.5V </a:t>
            </a:r>
            <a:r>
              <a:rPr lang="en-US" sz="1600"/>
              <a:t>Lithium ion Battery</a:t>
            </a:r>
            <a:endParaRPr lang="en-US" sz="1600"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365399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3" name="Google Shape;221;p8"/>
          <p:cNvSpPr txBox="1">
            <a:spLocks/>
          </p:cNvSpPr>
          <p:nvPr/>
        </p:nvSpPr>
        <p:spPr>
          <a:xfrm>
            <a:off x="1000568" y="633308"/>
            <a:ext cx="7810500" cy="645284"/>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4400"/>
              <a:buFont typeface="Arial"/>
              <a:buNone/>
              <a:tabLst/>
              <a:defRPr/>
            </a:pPr>
            <a:r>
              <a:rPr kumimoji="0" lang="en-US" sz="4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References</a:t>
            </a:r>
          </a:p>
        </p:txBody>
      </p:sp>
      <p:sp>
        <p:nvSpPr>
          <p:cNvPr id="4" name="Google Shape;222;p8"/>
          <p:cNvSpPr txBox="1"/>
          <p:nvPr/>
        </p:nvSpPr>
        <p:spPr>
          <a:xfrm>
            <a:off x="1001059" y="1495829"/>
            <a:ext cx="10237800" cy="4832052"/>
          </a:xfrm>
          <a:prstGeom prst="rect">
            <a:avLst/>
          </a:prstGeom>
          <a:noFill/>
          <a:ln>
            <a:noFill/>
          </a:ln>
        </p:spPr>
        <p:txBody>
          <a:bodyPr spcFirstLastPara="1" wrap="square" lIns="91425" tIns="45700" rIns="91425" bIns="45700" anchor="t" anchorCtr="0">
            <a:spAutoFit/>
          </a:bodyPr>
          <a:lstStyle/>
          <a:p>
            <a:pPr algn="just"/>
            <a:r>
              <a:rPr lang="en-IN" dirty="0">
                <a:latin typeface="Times New Roman" pitchFamily="18" charset="0"/>
                <a:cs typeface="Times New Roman" pitchFamily="18" charset="0"/>
              </a:rPr>
              <a:t>[1] </a:t>
            </a:r>
            <a:r>
              <a:rPr lang="en-IN" dirty="0" err="1">
                <a:latin typeface="Times New Roman" pitchFamily="18" charset="0"/>
                <a:cs typeface="Times New Roman" pitchFamily="18" charset="0"/>
              </a:rPr>
              <a:t>Saravanamani</a:t>
            </a:r>
            <a:r>
              <a:rPr lang="en-IN" dirty="0">
                <a:latin typeface="Times New Roman" pitchFamily="18" charset="0"/>
                <a:cs typeface="Times New Roman" pitchFamily="18" charset="0"/>
              </a:rPr>
              <a:t>, C.S., </a:t>
            </a:r>
            <a:r>
              <a:rPr lang="en-IN" dirty="0" err="1">
                <a:latin typeface="Times New Roman" pitchFamily="18" charset="0"/>
                <a:cs typeface="Times New Roman" pitchFamily="18" charset="0"/>
              </a:rPr>
              <a:t>Subiksha</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Suvetha</a:t>
            </a:r>
            <a:r>
              <a:rPr lang="en-IN" dirty="0">
                <a:latin typeface="Times New Roman" pitchFamily="18" charset="0"/>
                <a:cs typeface="Times New Roman" pitchFamily="18" charset="0"/>
              </a:rPr>
              <a:t>, S., and </a:t>
            </a:r>
            <a:r>
              <a:rPr lang="en-IN" dirty="0" err="1">
                <a:latin typeface="Times New Roman" pitchFamily="18" charset="0"/>
                <a:cs typeface="Times New Roman" pitchFamily="18" charset="0"/>
              </a:rPr>
              <a:t>Umamaheswari</a:t>
            </a:r>
            <a:r>
              <a:rPr lang="en-IN" dirty="0">
                <a:latin typeface="Times New Roman" pitchFamily="18" charset="0"/>
                <a:cs typeface="Times New Roman" pitchFamily="18" charset="0"/>
              </a:rPr>
              <a:t>, S., “Automatic Bio Medical Waste Segregator”, In 2022</a:t>
            </a:r>
            <a:r>
              <a:rPr lang="en-IN" i="1" dirty="0">
                <a:latin typeface="Times New Roman" pitchFamily="18" charset="0"/>
                <a:cs typeface="Times New Roman" pitchFamily="18" charset="0"/>
              </a:rPr>
              <a:t> 8th International Conference on Advanced Computing and Communication Systems</a:t>
            </a:r>
            <a:r>
              <a:rPr lang="en-IN" dirty="0">
                <a:latin typeface="Times New Roman" pitchFamily="18" charset="0"/>
                <a:cs typeface="Times New Roman" pitchFamily="18" charset="0"/>
              </a:rPr>
              <a:t> (Vol. 1, pp. 1124-1130). IEEE.</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[2] </a:t>
            </a:r>
            <a:r>
              <a:rPr lang="en-IN" dirty="0" err="1">
                <a:latin typeface="Times New Roman" pitchFamily="18" charset="0"/>
                <a:cs typeface="Times New Roman" pitchFamily="18" charset="0"/>
              </a:rPr>
              <a:t>Avinash</a:t>
            </a:r>
            <a:r>
              <a:rPr lang="en-IN" dirty="0">
                <a:latin typeface="Times New Roman" pitchFamily="18" charset="0"/>
                <a:cs typeface="Times New Roman" pitchFamily="18" charset="0"/>
              </a:rPr>
              <a:t>, N.J.,  Karthik, K., </a:t>
            </a:r>
            <a:r>
              <a:rPr lang="en-IN" dirty="0" err="1">
                <a:latin typeface="Times New Roman" pitchFamily="18" charset="0"/>
                <a:cs typeface="Times New Roman" pitchFamily="18" charset="0"/>
              </a:rPr>
              <a:t>Krishnaraj</a:t>
            </a:r>
            <a:r>
              <a:rPr lang="en-IN" dirty="0">
                <a:latin typeface="Times New Roman" pitchFamily="18" charset="0"/>
                <a:cs typeface="Times New Roman" pitchFamily="18" charset="0"/>
              </a:rPr>
              <a:t> Rao, N.S., Rama Moorthy, H., Santosh, S., “An Automated Robotic Arm: A Machine Learning Approach”, In 2021 IEEE International Conference on Mobile Networks and Wireless Communications. (pp. 1-6).</a:t>
            </a:r>
          </a:p>
          <a:p>
            <a:pPr algn="just"/>
            <a:endParaRPr lang="en-IN" i="1"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[3] Sawant, N., Sawant, S., Tyagi, A. and </a:t>
            </a:r>
            <a:r>
              <a:rPr lang="en-IN" dirty="0" err="1">
                <a:latin typeface="Times New Roman" pitchFamily="18" charset="0"/>
                <a:cs typeface="Times New Roman" pitchFamily="18" charset="0"/>
              </a:rPr>
              <a:t>Tade</a:t>
            </a:r>
            <a:r>
              <a:rPr lang="en-IN" dirty="0">
                <a:latin typeface="Times New Roman" pitchFamily="18" charset="0"/>
                <a:cs typeface="Times New Roman" pitchFamily="18" charset="0"/>
              </a:rPr>
              <a:t>, S.L., 2022, August. “Implementation of Faster RCNN Algorithm for Smart Robotic ARM Based on Computer Vision”. In 2022 6th International Conference On Computing, Communication, Control And Automation. (pp. 1-6). IEEE.</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[4] Barik, H., Guru Prasad, Saroj Devi, </a:t>
            </a:r>
            <a:r>
              <a:rPr lang="en-IN" dirty="0" err="1">
                <a:latin typeface="Times New Roman" pitchFamily="18" charset="0"/>
                <a:cs typeface="Times New Roman" pitchFamily="18" charset="0"/>
              </a:rPr>
              <a:t>Subbulaxmi</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Tulsi</a:t>
            </a:r>
            <a:r>
              <a:rPr lang="en-IN" dirty="0">
                <a:latin typeface="Times New Roman" pitchFamily="18" charset="0"/>
                <a:cs typeface="Times New Roman" pitchFamily="18" charset="0"/>
              </a:rPr>
              <a:t>, K., "Automatic segregate: Dry and Wet segregation using CNN(Deep Learning) with Robotic arm", in the transaction on 2021 International Journal of Creative Research Thoughts,Vol:9, pp. 2320-2882.</a:t>
            </a:r>
          </a:p>
          <a:p>
            <a:pPr algn="just"/>
            <a:endParaRPr lang="en-IN" dirty="0">
              <a:latin typeface="Times New Roman" pitchFamily="18" charset="0"/>
              <a:cs typeface="Times New Roman" pitchFamily="18" charset="0"/>
            </a:endParaRPr>
          </a:p>
          <a:p>
            <a:pPr algn="just"/>
            <a:r>
              <a:rPr lang="en-IN" sz="1400" dirty="0">
                <a:latin typeface="Times New Roman" pitchFamily="18" charset="0"/>
                <a:cs typeface="Times New Roman" pitchFamily="18" charset="0"/>
              </a:rPr>
              <a:t>[5] Madan, G., Prakash, K.R., Ravi Krishna, G., </a:t>
            </a:r>
            <a:r>
              <a:rPr lang="en-IN" sz="1400" dirty="0" err="1">
                <a:latin typeface="Times New Roman" pitchFamily="18" charset="0"/>
                <a:cs typeface="Times New Roman" pitchFamily="18" charset="0"/>
              </a:rPr>
              <a:t>Ranjitha</a:t>
            </a:r>
            <a:r>
              <a:rPr lang="en-IN" sz="1400" dirty="0">
                <a:latin typeface="Times New Roman" pitchFamily="18" charset="0"/>
                <a:cs typeface="Times New Roman" pitchFamily="18" charset="0"/>
              </a:rPr>
              <a:t>, S.R., “Automation of Object Segregation”, </a:t>
            </a:r>
            <a:r>
              <a:rPr lang="en-IN" sz="1400" i="1" dirty="0">
                <a:latin typeface="Times New Roman" pitchFamily="18" charset="0"/>
                <a:cs typeface="Times New Roman" pitchFamily="18" charset="0"/>
              </a:rPr>
              <a:t>International Research Journal of Engineering and Technology, Vol:06</a:t>
            </a:r>
            <a:r>
              <a:rPr lang="en-IN" sz="1400" dirty="0">
                <a:latin typeface="Times New Roman" pitchFamily="18" charset="0"/>
                <a:cs typeface="Times New Roman" pitchFamily="18" charset="0"/>
              </a:rPr>
              <a:t>, pp. 2395-0072.</a:t>
            </a:r>
          </a:p>
          <a:p>
            <a:pPr algn="just"/>
            <a:endParaRPr lang="en-IN" sz="1400" dirty="0">
              <a:latin typeface="Times New Roman" pitchFamily="18" charset="0"/>
              <a:cs typeface="Times New Roman" pitchFamily="18" charset="0"/>
            </a:endParaRPr>
          </a:p>
          <a:p>
            <a:pPr algn="just"/>
            <a:r>
              <a:rPr lang="en-IN" sz="1400" dirty="0">
                <a:latin typeface="Times New Roman" pitchFamily="18" charset="0"/>
                <a:cs typeface="Times New Roman" pitchFamily="18" charset="0"/>
              </a:rPr>
              <a:t>[6] Bhoomika P.M., Sangeetha S, Sonika, Suma B, </a:t>
            </a:r>
            <a:r>
              <a:rPr lang="en-IN" sz="1400" dirty="0" err="1">
                <a:latin typeface="Times New Roman" pitchFamily="18" charset="0"/>
                <a:cs typeface="Times New Roman" pitchFamily="18" charset="0"/>
              </a:rPr>
              <a:t>Vismitha</a:t>
            </a:r>
            <a:r>
              <a:rPr lang="en-IN" sz="1400" dirty="0">
                <a:latin typeface="Times New Roman" pitchFamily="18" charset="0"/>
                <a:cs typeface="Times New Roman" pitchFamily="18" charset="0"/>
              </a:rPr>
              <a:t> S, "Automatic segregation of waste using Robotic Arm", in the transaction on 2021 </a:t>
            </a:r>
            <a:r>
              <a:rPr lang="en-IN" sz="1400" i="1" dirty="0">
                <a:latin typeface="Times New Roman" pitchFamily="18" charset="0"/>
                <a:cs typeface="Times New Roman" pitchFamily="18" charset="0"/>
              </a:rPr>
              <a:t>International Journal of Creative Research Thoughts, Vol:7, pp. </a:t>
            </a:r>
            <a:r>
              <a:rPr lang="en-IN" sz="1400" dirty="0">
                <a:latin typeface="Times New Roman" pitchFamily="18" charset="0"/>
                <a:cs typeface="Times New Roman" pitchFamily="18" charset="0"/>
              </a:rPr>
              <a:t>3994-3999.</a:t>
            </a:r>
          </a:p>
          <a:p>
            <a:pPr algn="just"/>
            <a:r>
              <a:rPr lang="en-IN" sz="1400" dirty="0">
                <a:latin typeface="Times New Roman" pitchFamily="18" charset="0"/>
                <a:cs typeface="Times New Roman" pitchFamily="18" charset="0"/>
              </a:rPr>
              <a:t> </a:t>
            </a:r>
          </a:p>
          <a:p>
            <a:pPr algn="just"/>
            <a:r>
              <a:rPr lang="en-IN" sz="1400" dirty="0">
                <a:latin typeface="Times New Roman" pitchFamily="18" charset="0"/>
                <a:cs typeface="Times New Roman" pitchFamily="18" charset="0"/>
              </a:rPr>
              <a:t>[7]  </a:t>
            </a:r>
            <a:r>
              <a:rPr lang="en-IN" sz="1400" dirty="0" err="1">
                <a:latin typeface="Times New Roman" pitchFamily="18" charset="0"/>
                <a:cs typeface="Times New Roman" pitchFamily="18" charset="0"/>
              </a:rPr>
              <a:t>Arpitha</a:t>
            </a:r>
            <a:r>
              <a:rPr lang="en-IN" sz="1400" dirty="0">
                <a:latin typeface="Times New Roman" pitchFamily="18" charset="0"/>
                <a:cs typeface="Times New Roman" pitchFamily="18" charset="0"/>
              </a:rPr>
              <a:t>, Y., Isaac, P., Meghana, S., Naga </a:t>
            </a:r>
            <a:r>
              <a:rPr lang="en-IN" sz="1400" dirty="0" err="1">
                <a:latin typeface="Times New Roman" pitchFamily="18" charset="0"/>
                <a:cs typeface="Times New Roman" pitchFamily="18" charset="0"/>
              </a:rPr>
              <a:t>Ravali</a:t>
            </a:r>
            <a:r>
              <a:rPr lang="en-IN" sz="1400" dirty="0">
                <a:latin typeface="Times New Roman" pitchFamily="18" charset="0"/>
                <a:cs typeface="Times New Roman" pitchFamily="18" charset="0"/>
              </a:rPr>
              <a:t>, U., Tiny Sameera, N., “</a:t>
            </a:r>
            <a:r>
              <a:rPr lang="en-IN" sz="1400" i="1" dirty="0">
                <a:latin typeface="Times New Roman" pitchFamily="18" charset="0"/>
                <a:cs typeface="Times New Roman" pitchFamily="18" charset="0"/>
              </a:rPr>
              <a:t>Waste Segregation System Using Robotic Arm </a:t>
            </a:r>
            <a:r>
              <a:rPr lang="en-IN" sz="1400" dirty="0">
                <a:latin typeface="Times New Roman" pitchFamily="18" charset="0"/>
                <a:cs typeface="Times New Roman" pitchFamily="18" charset="0"/>
              </a:rPr>
              <a:t>”, proceeding with journal </a:t>
            </a:r>
            <a:r>
              <a:rPr lang="en-IN" sz="1400" dirty="0" err="1">
                <a:latin typeface="Times New Roman" pitchFamily="18" charset="0"/>
                <a:cs typeface="Times New Roman" pitchFamily="18" charset="0"/>
              </a:rPr>
              <a:t>Journal</a:t>
            </a:r>
            <a:r>
              <a:rPr lang="en-IN" sz="1400" dirty="0">
                <a:latin typeface="Times New Roman" pitchFamily="18" charset="0"/>
                <a:cs typeface="Times New Roman" pitchFamily="18" charset="0"/>
              </a:rPr>
              <a:t> of engineering, computing &amp; architecture, Vol:12 , pp. 1934-7197.</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4" name="Google Shape;222;p8"/>
          <p:cNvSpPr txBox="1"/>
          <p:nvPr/>
        </p:nvSpPr>
        <p:spPr>
          <a:xfrm>
            <a:off x="842113" y="880470"/>
            <a:ext cx="10237800" cy="3323946"/>
          </a:xfrm>
          <a:prstGeom prst="rect">
            <a:avLst/>
          </a:prstGeom>
          <a:noFill/>
          <a:ln>
            <a:noFill/>
          </a:ln>
        </p:spPr>
        <p:txBody>
          <a:bodyPr spcFirstLastPara="1" wrap="square" lIns="91425" tIns="45700" rIns="91425" bIns="45700" anchor="t" anchorCtr="0">
            <a:spAutoFit/>
          </a:bodyPr>
          <a:lstStyle/>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[8] L. </a:t>
            </a:r>
            <a:r>
              <a:rPr lang="en-IN" dirty="0" err="1">
                <a:latin typeface="Times New Roman" pitchFamily="18" charset="0"/>
                <a:cs typeface="Times New Roman" pitchFamily="18" charset="0"/>
              </a:rPr>
              <a:t>Binyan</a:t>
            </a:r>
            <a:r>
              <a:rPr lang="en-IN" dirty="0">
                <a:latin typeface="Times New Roman" pitchFamily="18" charset="0"/>
                <a:cs typeface="Times New Roman" pitchFamily="18" charset="0"/>
              </a:rPr>
              <a:t>, Z. </a:t>
            </a:r>
            <a:r>
              <a:rPr lang="en-IN" dirty="0" err="1">
                <a:latin typeface="Times New Roman" pitchFamily="18" charset="0"/>
                <a:cs typeface="Times New Roman" pitchFamily="18" charset="0"/>
              </a:rPr>
              <a:t>Hebin</a:t>
            </a:r>
            <a:r>
              <a:rPr lang="en-IN" dirty="0">
                <a:latin typeface="Times New Roman" pitchFamily="18" charset="0"/>
                <a:cs typeface="Times New Roman" pitchFamily="18" charset="0"/>
              </a:rPr>
              <a:t>, W. </a:t>
            </a:r>
            <a:r>
              <a:rPr lang="en-IN" dirty="0" err="1">
                <a:latin typeface="Times New Roman" pitchFamily="18" charset="0"/>
                <a:cs typeface="Times New Roman" pitchFamily="18" charset="0"/>
              </a:rPr>
              <a:t>Yanbo</a:t>
            </a:r>
            <a:r>
              <a:rPr lang="en-IN" dirty="0">
                <a:latin typeface="Times New Roman" pitchFamily="18" charset="0"/>
                <a:cs typeface="Times New Roman" pitchFamily="18" charset="0"/>
              </a:rPr>
              <a:t>, L. Yu, and C. </a:t>
            </a:r>
            <a:r>
              <a:rPr lang="en-IN" dirty="0" err="1">
                <a:latin typeface="Times New Roman" pitchFamily="18" charset="0"/>
                <a:cs typeface="Times New Roman" pitchFamily="18" charset="0"/>
              </a:rPr>
              <a:t>Zhihong</a:t>
            </a:r>
            <a:r>
              <a:rPr lang="en-IN" dirty="0">
                <a:latin typeface="Times New Roman" pitchFamily="18" charset="0"/>
                <a:cs typeface="Times New Roman" pitchFamily="18" charset="0"/>
              </a:rPr>
              <a:t>, "A vision-based robotic grasping system using deep learning for garbage sorting," in proceeding with 2017 </a:t>
            </a:r>
            <a:r>
              <a:rPr lang="en-IN" i="1" dirty="0">
                <a:latin typeface="Times New Roman" pitchFamily="18" charset="0"/>
                <a:cs typeface="Times New Roman" pitchFamily="18" charset="0"/>
              </a:rPr>
              <a:t>36th Chinese Control Conference</a:t>
            </a:r>
            <a:r>
              <a:rPr lang="en-IN" dirty="0">
                <a:latin typeface="Times New Roman" pitchFamily="18" charset="0"/>
                <a:cs typeface="Times New Roman" pitchFamily="18" charset="0"/>
              </a:rPr>
              <a:t>, 2017, pp. 11223-11226, </a:t>
            </a:r>
            <a:r>
              <a:rPr lang="en-IN" dirty="0" err="1">
                <a:latin typeface="Times New Roman" pitchFamily="18" charset="0"/>
                <a:cs typeface="Times New Roman" pitchFamily="18" charset="0"/>
              </a:rPr>
              <a:t>doi</a:t>
            </a:r>
            <a:r>
              <a:rPr lang="en-IN" dirty="0">
                <a:latin typeface="Times New Roman" pitchFamily="18" charset="0"/>
                <a:cs typeface="Times New Roman" pitchFamily="18" charset="0"/>
              </a:rPr>
              <a:t>: 10.23919/ChiCC.2017.8029147.</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[9] Arshad, H., Islam, M.S., Islam, M.T. and </a:t>
            </a:r>
            <a:r>
              <a:rPr lang="en-IN" dirty="0" err="1">
                <a:latin typeface="Times New Roman" pitchFamily="18" charset="0"/>
                <a:cs typeface="Times New Roman" pitchFamily="18" charset="0"/>
              </a:rPr>
              <a:t>Sallang</a:t>
            </a:r>
            <a:r>
              <a:rPr lang="en-IN" dirty="0">
                <a:latin typeface="Times New Roman" pitchFamily="18" charset="0"/>
                <a:cs typeface="Times New Roman" pitchFamily="18" charset="0"/>
              </a:rPr>
              <a:t>, N.C.A., “A CNN-Based Smart Waste Management System Using TensorFlow Lite and LoRa-GPS Shield in Internet of Things Environment”,  2021 </a:t>
            </a:r>
            <a:r>
              <a:rPr lang="en-IN" i="1" dirty="0">
                <a:latin typeface="Times New Roman" pitchFamily="18" charset="0"/>
                <a:cs typeface="Times New Roman" pitchFamily="18" charset="0"/>
              </a:rPr>
              <a:t>IEEE Access</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9</a:t>
            </a:r>
            <a:r>
              <a:rPr lang="en-IN" dirty="0">
                <a:latin typeface="Times New Roman" pitchFamily="18" charset="0"/>
                <a:cs typeface="Times New Roman" pitchFamily="18" charset="0"/>
              </a:rPr>
              <a:t>, pp.153560-153574.</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[10] </a:t>
            </a:r>
            <a:r>
              <a:rPr lang="en-IN" dirty="0" err="1">
                <a:latin typeface="Times New Roman" pitchFamily="18" charset="0"/>
                <a:cs typeface="Times New Roman" pitchFamily="18" charset="0"/>
              </a:rPr>
              <a:t>Mahetalia</a:t>
            </a:r>
            <a:r>
              <a:rPr lang="en-IN" dirty="0">
                <a:latin typeface="Times New Roman" pitchFamily="18" charset="0"/>
                <a:cs typeface="Times New Roman" pitchFamily="18" charset="0"/>
              </a:rPr>
              <a:t>, J., Mehta, R., Parmar, H., Samdani, K., and </a:t>
            </a:r>
            <a:r>
              <a:rPr lang="en-IN" dirty="0" err="1">
                <a:latin typeface="Times New Roman" pitchFamily="18" charset="0"/>
                <a:cs typeface="Times New Roman" pitchFamily="18" charset="0"/>
              </a:rPr>
              <a:t>Varudandi</a:t>
            </a:r>
            <a:r>
              <a:rPr lang="en-IN" dirty="0">
                <a:latin typeface="Times New Roman" pitchFamily="18" charset="0"/>
                <a:cs typeface="Times New Roman" pitchFamily="18" charset="0"/>
              </a:rPr>
              <a:t>, S., “A smart waste management and segregation system that uses internet of things, machine learning and android application”, In 2021</a:t>
            </a:r>
            <a:r>
              <a:rPr lang="en-IN" i="1" dirty="0">
                <a:latin typeface="Times New Roman" pitchFamily="18" charset="0"/>
                <a:cs typeface="Times New Roman" pitchFamily="18" charset="0"/>
              </a:rPr>
              <a:t> 6th International Conference for Convergence in Technology</a:t>
            </a:r>
            <a:r>
              <a:rPr lang="en-IN" dirty="0">
                <a:latin typeface="Times New Roman" pitchFamily="18" charset="0"/>
                <a:cs typeface="Times New Roman" pitchFamily="18" charset="0"/>
              </a:rPr>
              <a:t> (pp. 1-6). IEEE.</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[11] Ghatge, S., </a:t>
            </a:r>
            <a:r>
              <a:rPr lang="en-IN" dirty="0" err="1">
                <a:latin typeface="Times New Roman" pitchFamily="18" charset="0"/>
                <a:cs typeface="Times New Roman" pitchFamily="18" charset="0"/>
              </a:rPr>
              <a:t>Gurnani</a:t>
            </a:r>
            <a:r>
              <a:rPr lang="en-IN" dirty="0">
                <a:latin typeface="Times New Roman" pitchFamily="18" charset="0"/>
                <a:cs typeface="Times New Roman" pitchFamily="18" charset="0"/>
              </a:rPr>
              <a:t>, K., </a:t>
            </a:r>
            <a:r>
              <a:rPr lang="en-IN" dirty="0" err="1">
                <a:latin typeface="Times New Roman" pitchFamily="18" charset="0"/>
                <a:cs typeface="Times New Roman" pitchFamily="18" charset="0"/>
              </a:rPr>
              <a:t>Hatekar</a:t>
            </a:r>
            <a:r>
              <a:rPr lang="en-IN" dirty="0">
                <a:latin typeface="Times New Roman" pitchFamily="18" charset="0"/>
                <a:cs typeface="Times New Roman" pitchFamily="18" charset="0"/>
              </a:rPr>
              <a:t>, A., </a:t>
            </a:r>
            <a:r>
              <a:rPr lang="en-IN" dirty="0" err="1">
                <a:latin typeface="Times New Roman" pitchFamily="18" charset="0"/>
                <a:cs typeface="Times New Roman" pitchFamily="18" charset="0"/>
              </a:rPr>
              <a:t>Khairnar</a:t>
            </a:r>
            <a:r>
              <a:rPr lang="en-IN" dirty="0">
                <a:latin typeface="Times New Roman" pitchFamily="18" charset="0"/>
                <a:cs typeface="Times New Roman" pitchFamily="18" charset="0"/>
              </a:rPr>
              <a:t>, M., and </a:t>
            </a:r>
            <a:r>
              <a:rPr lang="en-IN" dirty="0" err="1">
                <a:latin typeface="Times New Roman" pitchFamily="18" charset="0"/>
                <a:cs typeface="Times New Roman" pitchFamily="18" charset="0"/>
              </a:rPr>
              <a:t>Mandgi</a:t>
            </a:r>
            <a:r>
              <a:rPr lang="en-IN" dirty="0">
                <a:latin typeface="Times New Roman" pitchFamily="18" charset="0"/>
                <a:cs typeface="Times New Roman" pitchFamily="18" charset="0"/>
              </a:rPr>
              <a:t>, S., "Object Detection And Tracking Using Image Processing", in the transaction on </a:t>
            </a:r>
            <a:r>
              <a:rPr lang="en-IN" i="1" dirty="0">
                <a:latin typeface="Times New Roman" pitchFamily="18" charset="0"/>
                <a:cs typeface="Times New Roman" pitchFamily="18" charset="0"/>
              </a:rPr>
              <a:t>Journal of Engineering Research and Application (2248-9622)</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8</a:t>
            </a:r>
            <a:r>
              <a:rPr lang="en-IN" dirty="0">
                <a:latin typeface="Times New Roman" pitchFamily="18" charset="0"/>
                <a:cs typeface="Times New Roman" pitchFamily="18" charset="0"/>
              </a:rPr>
              <a:t>(2).</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9"/>
          <p:cNvSpPr txBox="1">
            <a:spLocks noGrp="1"/>
          </p:cNvSpPr>
          <p:nvPr>
            <p:ph type="title"/>
          </p:nvPr>
        </p:nvSpPr>
        <p:spPr>
          <a:xfrm>
            <a:off x="3668652" y="3109222"/>
            <a:ext cx="4876800" cy="645284"/>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6000"/>
              <a:buFont typeface="Arial"/>
              <a:buNone/>
            </a:pPr>
            <a:r>
              <a:rPr lang="en-US" sz="6000" dirty="0">
                <a:latin typeface="Times New Roman" pitchFamily="18" charset="0"/>
                <a:cs typeface="Times New Roman" pitchFamily="18" charset="0"/>
              </a:rPr>
              <a:t>Thank you</a:t>
            </a:r>
            <a:endParaRPr>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6DE8-82E4-8647-206A-CBD6AB553B87}"/>
              </a:ext>
            </a:extLst>
          </p:cNvPr>
          <p:cNvSpPr>
            <a:spLocks noGrp="1"/>
          </p:cNvSpPr>
          <p:nvPr>
            <p:ph type="title"/>
          </p:nvPr>
        </p:nvSpPr>
        <p:spPr>
          <a:xfrm>
            <a:off x="609600" y="366078"/>
            <a:ext cx="10972800" cy="1143000"/>
          </a:xfrm>
        </p:spPr>
        <p:txBody>
          <a:bodyPr>
            <a:normAutofit/>
          </a:bodyPr>
          <a:lstStyle/>
          <a:p>
            <a:pPr algn="l"/>
            <a:r>
              <a:rPr lang="en-US" sz="3600" b="1" dirty="0">
                <a:latin typeface="Times New Roman" panose="02020603050405020304" pitchFamily="18" charset="0"/>
                <a:cs typeface="Times New Roman" panose="02020603050405020304" pitchFamily="18" charset="0"/>
              </a:rPr>
              <a:t>Contents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B750DD-B24B-AB3E-2813-8DA9722FF44A}"/>
              </a:ext>
            </a:extLst>
          </p:cNvPr>
          <p:cNvSpPr>
            <a:spLocks noGrp="1"/>
          </p:cNvSpPr>
          <p:nvPr>
            <p:ph idx="1"/>
          </p:nvPr>
        </p:nvSpPr>
        <p:spPr/>
        <p:txBody>
          <a:bodyPr>
            <a:normAutofit/>
          </a:bodyPr>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Module description</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References</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EEA355-F5B3-7641-C52D-B19417E324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extLst>
      <p:ext uri="{BB962C8B-B14F-4D97-AF65-F5344CB8AC3E}">
        <p14:creationId xmlns:p14="http://schemas.microsoft.com/office/powerpoint/2010/main" val="344713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Google Shape;150;p3"/>
          <p:cNvSpPr txBox="1">
            <a:spLocks/>
          </p:cNvSpPr>
          <p:nvPr/>
        </p:nvSpPr>
        <p:spPr>
          <a:xfrm>
            <a:off x="652780" y="667630"/>
            <a:ext cx="4876800" cy="499988"/>
          </a:xfrm>
          <a:prstGeom prst="rect">
            <a:avLst/>
          </a:prstGeom>
          <a:noFill/>
          <a:ln>
            <a:noFill/>
          </a:ln>
        </p:spPr>
        <p:txBody>
          <a:bodyPr spcFirstLastPara="1" vert="horz" wrap="square" lIns="0" tIns="0" rIns="0" bIns="0" rtlCol="0" anchor="b"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4400"/>
              <a:buFont typeface="Arial"/>
              <a:buNone/>
              <a:tabLst/>
              <a:defRPr/>
            </a:pPr>
            <a:r>
              <a:rPr kumimoji="0" lang="en-US" sz="3600" b="1" i="0" u="none" strike="noStrike" kern="1200" cap="none" spc="0" normalizeH="0" baseline="0" noProof="0" dirty="0">
                <a:ln>
                  <a:noFill/>
                </a:ln>
                <a:solidFill>
                  <a:schemeClr val="tx1">
                    <a:lumMod val="95000"/>
                    <a:lumOff val="5000"/>
                  </a:schemeClr>
                </a:solidFill>
                <a:effectLst/>
                <a:uLnTx/>
                <a:uFillTx/>
                <a:latin typeface="Times New Roman" pitchFamily="18" charset="0"/>
                <a:ea typeface="+mj-ea"/>
                <a:cs typeface="Times New Roman" pitchFamily="18" charset="0"/>
              </a:rPr>
              <a:t>Introduction</a:t>
            </a:r>
            <a:endParaRPr kumimoji="0" lang="en-US" sz="4400" b="1" i="0" u="none" strike="noStrike" kern="1200" cap="none" spc="0" normalizeH="0" baseline="0" noProof="0" dirty="0">
              <a:ln>
                <a:noFill/>
              </a:ln>
              <a:solidFill>
                <a:schemeClr val="tx1">
                  <a:lumMod val="95000"/>
                  <a:lumOff val="5000"/>
                </a:schemeClr>
              </a:solidFill>
              <a:effectLst/>
              <a:uLnTx/>
              <a:uFillTx/>
              <a:latin typeface="Times New Roman" pitchFamily="18" charset="0"/>
              <a:ea typeface="+mj-ea"/>
              <a:cs typeface="Times New Roman" pitchFamily="18" charset="0"/>
            </a:endParaRPr>
          </a:p>
        </p:txBody>
      </p:sp>
      <p:sp>
        <p:nvSpPr>
          <p:cNvPr id="6" name="Google Shape;151;p3"/>
          <p:cNvSpPr txBox="1">
            <a:spLocks/>
          </p:cNvSpPr>
          <p:nvPr/>
        </p:nvSpPr>
        <p:spPr>
          <a:xfrm>
            <a:off x="540242" y="1473422"/>
            <a:ext cx="10392300" cy="3568800"/>
          </a:xfrm>
          <a:prstGeom prst="rect">
            <a:avLst/>
          </a:prstGeom>
          <a:noFill/>
          <a:ln>
            <a:noFill/>
          </a:ln>
        </p:spPr>
        <p:txBody>
          <a:bodyPr spcFirstLastPara="1" vert="horz" wrap="square" lIns="0" tIns="0" rIns="0" bIns="0" rtlCol="0" anchor="t" anchorCtr="0">
            <a:noAutofit/>
          </a:bodyPr>
          <a:lstStyle/>
          <a:p>
            <a:pPr marL="457200" marR="0" lvl="0" indent="-342900" algn="just" defTabSz="914400" rtl="0" eaLnBrk="1" fontAlgn="auto" latinLnBrk="0" hangingPunct="1">
              <a:lnSpc>
                <a:spcPct val="115000"/>
              </a:lnSpc>
              <a:spcBef>
                <a:spcPts val="0"/>
              </a:spcBef>
              <a:spcAft>
                <a:spcPts val="0"/>
              </a:spcAft>
              <a:buClr>
                <a:srgbClr val="0E101A"/>
              </a:buClr>
              <a:buSzPts val="1800"/>
              <a:buFont typeface="Arial" pitchFamily="34" charset="0"/>
              <a:buChar char="●"/>
              <a:tabLst/>
              <a:defRPr/>
            </a:pPr>
            <a:r>
              <a:rPr kumimoji="0" lang="en-IN" sz="2400" b="0" i="0" u="none" strike="noStrike" kern="1200" cap="none" spc="0" normalizeH="0" baseline="0" noProof="0" dirty="0">
                <a:ln>
                  <a:noFill/>
                </a:ln>
                <a:solidFill>
                  <a:srgbClr val="0E101A"/>
                </a:solidFill>
                <a:effectLst/>
                <a:uLnTx/>
                <a:uFillTx/>
                <a:latin typeface="Times New Roman" pitchFamily="18" charset="0"/>
                <a:ea typeface="+mn-ea"/>
                <a:cs typeface="Times New Roman" pitchFamily="18" charset="0"/>
              </a:rPr>
              <a:t>As the demand for health grows, the increase in medical waste generation is gradually outstripping the load. </a:t>
            </a:r>
          </a:p>
          <a:p>
            <a:pPr marL="457200" marR="0" lvl="0" indent="-342900" algn="just" defTabSz="914400" rtl="0" eaLnBrk="1" fontAlgn="auto" latinLnBrk="0" hangingPunct="1">
              <a:lnSpc>
                <a:spcPct val="115000"/>
              </a:lnSpc>
              <a:spcBef>
                <a:spcPts val="0"/>
              </a:spcBef>
              <a:spcAft>
                <a:spcPts val="0"/>
              </a:spcAft>
              <a:buClr>
                <a:srgbClr val="0E101A"/>
              </a:buClr>
              <a:buSzPts val="1800"/>
              <a:buFont typeface="Arial" pitchFamily="34" charset="0"/>
              <a:buChar char="●"/>
              <a:tabLst/>
              <a:defRPr/>
            </a:pPr>
            <a:r>
              <a:rPr kumimoji="0" lang="en-IN" sz="2400" b="0" i="0" u="none" strike="noStrike" kern="1200" cap="none" spc="0" normalizeH="0" baseline="0" noProof="0" dirty="0">
                <a:ln>
                  <a:noFill/>
                </a:ln>
                <a:solidFill>
                  <a:srgbClr val="0E101A"/>
                </a:solidFill>
                <a:effectLst/>
                <a:uLnTx/>
                <a:uFillTx/>
                <a:latin typeface="Times New Roman" pitchFamily="18" charset="0"/>
                <a:ea typeface="+mn-ea"/>
                <a:cs typeface="Times New Roman" pitchFamily="18" charset="0"/>
              </a:rPr>
              <a:t>Medical Waste contains hazardous, infectious and radioactive substances.</a:t>
            </a:r>
          </a:p>
          <a:p>
            <a:pPr marL="457200" marR="0" lvl="0" indent="-342900" algn="just" defTabSz="914400" rtl="0" eaLnBrk="1" fontAlgn="auto" latinLnBrk="0" hangingPunct="1">
              <a:lnSpc>
                <a:spcPct val="115000"/>
              </a:lnSpc>
              <a:spcBef>
                <a:spcPts val="0"/>
              </a:spcBef>
              <a:spcAft>
                <a:spcPts val="0"/>
              </a:spcAft>
              <a:buClr>
                <a:srgbClr val="0E101A"/>
              </a:buClr>
              <a:buSzPts val="1800"/>
              <a:buFont typeface="Arial" pitchFamily="34" charset="0"/>
              <a:buChar char="●"/>
              <a:tabLst/>
              <a:defRPr/>
            </a:pPr>
            <a:r>
              <a:rPr kumimoji="0" lang="en-IN" sz="2400" b="0" i="0" u="none" strike="noStrike" kern="1200" cap="none" spc="0" normalizeH="0" baseline="0" noProof="0" dirty="0">
                <a:ln>
                  <a:noFill/>
                </a:ln>
                <a:solidFill>
                  <a:srgbClr val="0E101A"/>
                </a:solidFill>
                <a:effectLst/>
                <a:uLnTx/>
                <a:uFillTx/>
                <a:latin typeface="Times New Roman" pitchFamily="18" charset="0"/>
                <a:ea typeface="+mn-ea"/>
                <a:cs typeface="Times New Roman" pitchFamily="18" charset="0"/>
              </a:rPr>
              <a:t>Medical Waste also poses a great threat to the physical and mental health and the quality of life of Garbage Collectors in the hospitals. </a:t>
            </a:r>
          </a:p>
          <a:p>
            <a:pPr marL="457200" marR="0" lvl="0" indent="-342900" algn="just" defTabSz="914400" rtl="0" eaLnBrk="1" fontAlgn="auto" latinLnBrk="0" hangingPunct="1">
              <a:lnSpc>
                <a:spcPct val="115000"/>
              </a:lnSpc>
              <a:spcBef>
                <a:spcPts val="0"/>
              </a:spcBef>
              <a:spcAft>
                <a:spcPts val="0"/>
              </a:spcAft>
              <a:buClr>
                <a:srgbClr val="0E101A"/>
              </a:buClr>
              <a:buSzPts val="1800"/>
              <a:buFont typeface="Arial" pitchFamily="34" charset="0"/>
              <a:buChar char="●"/>
              <a:tabLst/>
              <a:defRPr/>
            </a:pPr>
            <a:r>
              <a:rPr kumimoji="0" lang="en-IN" sz="2400" b="0" i="0" u="none" strike="noStrike" kern="1200" cap="none" spc="0" normalizeH="0" baseline="0" noProof="0" dirty="0">
                <a:ln>
                  <a:noFill/>
                </a:ln>
                <a:solidFill>
                  <a:srgbClr val="0E101A"/>
                </a:solidFill>
                <a:effectLst/>
                <a:uLnTx/>
                <a:uFillTx/>
                <a:latin typeface="Times New Roman" pitchFamily="18" charset="0"/>
                <a:ea typeface="+mn-ea"/>
                <a:cs typeface="Times New Roman" pitchFamily="18" charset="0"/>
              </a:rPr>
              <a:t>To help Garbage Collectors, we propose the Deep Learning approach for recognition and classification of Medical Waste.</a:t>
            </a:r>
          </a:p>
          <a:p>
            <a:pPr marL="0" marR="0" lvl="0" indent="0" algn="just" defTabSz="914400" rtl="0" eaLnBrk="1" fontAlgn="auto" latinLnBrk="0" hangingPunct="1">
              <a:lnSpc>
                <a:spcPct val="100000"/>
              </a:lnSpc>
              <a:spcBef>
                <a:spcPts val="1000"/>
              </a:spcBef>
              <a:spcAft>
                <a:spcPts val="0"/>
              </a:spcAft>
              <a:buClr>
                <a:schemeClr val="dk1"/>
              </a:buClr>
              <a:buSzPts val="1800"/>
              <a:buFont typeface="Arial" pitchFamily="34" charset="0"/>
              <a:buNone/>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Google Shape;156;p4"/>
          <p:cNvSpPr txBox="1">
            <a:spLocks/>
          </p:cNvSpPr>
          <p:nvPr/>
        </p:nvSpPr>
        <p:spPr>
          <a:xfrm>
            <a:off x="606672" y="745849"/>
            <a:ext cx="7810500" cy="645284"/>
          </a:xfrm>
          <a:prstGeom prst="rect">
            <a:avLst/>
          </a:prstGeom>
          <a:noFill/>
          <a:ln>
            <a:noFill/>
          </a:ln>
        </p:spPr>
        <p:txBody>
          <a:bodyPr spcFirstLastPara="1" vert="horz" wrap="square" lIns="0" tIns="0" rIns="0" bIns="0" rtlCol="0" anchor="b"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4400"/>
              <a:buFont typeface="Arial"/>
              <a:buNone/>
              <a:tabLst/>
              <a:defRPr/>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Problem Statement</a:t>
            </a:r>
          </a:p>
        </p:txBody>
      </p:sp>
      <p:sp>
        <p:nvSpPr>
          <p:cNvPr id="6" name="Google Shape;157;p4"/>
          <p:cNvSpPr txBox="1"/>
          <p:nvPr/>
        </p:nvSpPr>
        <p:spPr>
          <a:xfrm>
            <a:off x="958363" y="1946445"/>
            <a:ext cx="10028507" cy="830956"/>
          </a:xfrm>
          <a:prstGeom prst="rect">
            <a:avLst/>
          </a:prstGeom>
          <a:noFill/>
          <a:ln>
            <a:noFill/>
          </a:ln>
        </p:spPr>
        <p:txBody>
          <a:bodyPr spcFirstLastPara="1" wrap="square" lIns="91425" tIns="45700" rIns="91425" bIns="45700" anchor="t" anchorCtr="0">
            <a:spAutoFit/>
          </a:bodyPr>
          <a:lstStyle/>
          <a:p>
            <a:pPr lvl="0" algn="just">
              <a:buClr>
                <a:schemeClr val="dk1"/>
              </a:buClr>
              <a:buSzPts val="1100"/>
            </a:pPr>
            <a:r>
              <a:rPr lang="en-IN" sz="2400" dirty="0">
                <a:latin typeface="Times New Roman" pitchFamily="18" charset="0"/>
                <a:cs typeface="Times New Roman" pitchFamily="18" charset="0"/>
              </a:rPr>
              <a:t>Segregation of medical waste </a:t>
            </a:r>
            <a:r>
              <a:rPr lang="en-IN" sz="2400" b="1" i="1" dirty="0">
                <a:latin typeface="Times New Roman" pitchFamily="18" charset="0"/>
                <a:cs typeface="Times New Roman" pitchFamily="18" charset="0"/>
              </a:rPr>
              <a:t>without human intervention </a:t>
            </a:r>
            <a:r>
              <a:rPr lang="en-IN" sz="2400" dirty="0">
                <a:latin typeface="Times New Roman" pitchFamily="18" charset="0"/>
                <a:cs typeface="Times New Roman" pitchFamily="18" charset="0"/>
              </a:rPr>
              <a:t>using deep leaning technique and robotic arms to safeguard the public health and environment.</a:t>
            </a:r>
            <a:endParaRPr lang="en-IN" sz="2400" dirty="0">
              <a:solidFill>
                <a:srgbClr val="006C3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graphicFrame>
        <p:nvGraphicFramePr>
          <p:cNvPr id="5" name="Google Shape;164;p5"/>
          <p:cNvGraphicFramePr/>
          <p:nvPr>
            <p:extLst>
              <p:ext uri="{D42A27DB-BD31-4B8C-83A1-F6EECF244321}">
                <p14:modId xmlns:p14="http://schemas.microsoft.com/office/powerpoint/2010/main" val="2761933206"/>
              </p:ext>
            </p:extLst>
          </p:nvPr>
        </p:nvGraphicFramePr>
        <p:xfrm>
          <a:off x="684822" y="1235044"/>
          <a:ext cx="11013842" cy="5486440"/>
        </p:xfrm>
        <a:graphic>
          <a:graphicData uri="http://schemas.openxmlformats.org/drawingml/2006/table">
            <a:tbl>
              <a:tblPr firstRow="1" bandRow="1">
                <a:noFill/>
                <a:tableStyleId>{BC117EDB-8C05-4C90-926C-D9677C206AA0}</a:tableStyleId>
              </a:tblPr>
              <a:tblGrid>
                <a:gridCol w="674702">
                  <a:extLst>
                    <a:ext uri="{9D8B030D-6E8A-4147-A177-3AD203B41FA5}">
                      <a16:colId xmlns:a16="http://schemas.microsoft.com/office/drawing/2014/main" val="20000"/>
                    </a:ext>
                  </a:extLst>
                </a:gridCol>
                <a:gridCol w="2722348">
                  <a:extLst>
                    <a:ext uri="{9D8B030D-6E8A-4147-A177-3AD203B41FA5}">
                      <a16:colId xmlns:a16="http://schemas.microsoft.com/office/drawing/2014/main" val="20001"/>
                    </a:ext>
                  </a:extLst>
                </a:gridCol>
                <a:gridCol w="723367">
                  <a:extLst>
                    <a:ext uri="{9D8B030D-6E8A-4147-A177-3AD203B41FA5}">
                      <a16:colId xmlns:a16="http://schemas.microsoft.com/office/drawing/2014/main" val="20002"/>
                    </a:ext>
                  </a:extLst>
                </a:gridCol>
                <a:gridCol w="1182277">
                  <a:extLst>
                    <a:ext uri="{9D8B030D-6E8A-4147-A177-3AD203B41FA5}">
                      <a16:colId xmlns:a16="http://schemas.microsoft.com/office/drawing/2014/main" val="20003"/>
                    </a:ext>
                  </a:extLst>
                </a:gridCol>
                <a:gridCol w="1908236">
                  <a:extLst>
                    <a:ext uri="{9D8B030D-6E8A-4147-A177-3AD203B41FA5}">
                      <a16:colId xmlns:a16="http://schemas.microsoft.com/office/drawing/2014/main" val="20004"/>
                    </a:ext>
                  </a:extLst>
                </a:gridCol>
                <a:gridCol w="1970462">
                  <a:extLst>
                    <a:ext uri="{9D8B030D-6E8A-4147-A177-3AD203B41FA5}">
                      <a16:colId xmlns:a16="http://schemas.microsoft.com/office/drawing/2014/main" val="20005"/>
                    </a:ext>
                  </a:extLst>
                </a:gridCol>
                <a:gridCol w="1832450">
                  <a:extLst>
                    <a:ext uri="{9D8B030D-6E8A-4147-A177-3AD203B41FA5}">
                      <a16:colId xmlns:a16="http://schemas.microsoft.com/office/drawing/2014/main" val="20006"/>
                    </a:ext>
                  </a:extLst>
                </a:gridCol>
              </a:tblGrid>
              <a:tr h="702653">
                <a:tc>
                  <a:txBody>
                    <a:bodyPr/>
                    <a:lstStyle/>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S.NO</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lnSpc>
                          <a:spcPct val="100000"/>
                        </a:lnSpc>
                        <a:spcBef>
                          <a:spcPts val="0"/>
                        </a:spcBef>
                        <a:spcAft>
                          <a:spcPts val="0"/>
                        </a:spcAft>
                        <a:buClr>
                          <a:srgbClr val="214A51"/>
                        </a:buClr>
                        <a:buSzPts val="1400"/>
                        <a:buFont typeface="Arial"/>
                        <a:buNone/>
                      </a:pPr>
                      <a:r>
                        <a:rPr lang="en-US" sz="1400" b="1" u="none" strike="noStrike" cap="none" dirty="0">
                          <a:solidFill>
                            <a:srgbClr val="214A51"/>
                          </a:solidFill>
                          <a:latin typeface="Times New Roman" pitchFamily="18" charset="0"/>
                          <a:cs typeface="Times New Roman" pitchFamily="18" charset="0"/>
                        </a:rPr>
                        <a:t>Title of the paper</a:t>
                      </a:r>
                      <a:endParaRPr sz="1800"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Year</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Methods/</a:t>
                      </a:r>
                    </a:p>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Approaches used</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Pros</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Cons</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u="none" strike="noStrike" cap="none" dirty="0">
                          <a:solidFill>
                            <a:srgbClr val="214A51"/>
                          </a:solidFill>
                          <a:latin typeface="Times New Roman" pitchFamily="18" charset="0"/>
                          <a:cs typeface="Times New Roman" pitchFamily="18" charset="0"/>
                        </a:rPr>
                        <a:t>Type</a:t>
                      </a:r>
                      <a:r>
                        <a:rPr lang="en-US" sz="1400" b="1" u="none" strike="noStrike" cap="none" baseline="0" dirty="0">
                          <a:solidFill>
                            <a:srgbClr val="214A51"/>
                          </a:solidFill>
                          <a:latin typeface="Times New Roman" pitchFamily="18" charset="0"/>
                          <a:cs typeface="Times New Roman" pitchFamily="18" charset="0"/>
                        </a:rPr>
                        <a:t> of paper</a:t>
                      </a:r>
                      <a:endParaRPr lang="en-US" sz="1800"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extLst>
                  <a:ext uri="{0D108BD9-81ED-4DB2-BD59-A6C34878D82A}">
                    <a16:rowId xmlns:a16="http://schemas.microsoft.com/office/drawing/2014/main" val="10000"/>
                  </a:ext>
                </a:extLst>
              </a:tr>
              <a:tr h="1642931">
                <a:tc>
                  <a:txBody>
                    <a:bodyPr/>
                    <a:lstStyle/>
                    <a:p>
                      <a:pPr marL="0" marR="0" lvl="0" indent="0" algn="ctr" rtl="0">
                        <a:spcBef>
                          <a:spcPts val="0"/>
                        </a:spcBef>
                        <a:spcAft>
                          <a:spcPts val="0"/>
                        </a:spcAft>
                        <a:buNone/>
                      </a:pPr>
                      <a:r>
                        <a:rPr lang="en-US" sz="1400" b="1" u="none" strike="noStrike" cap="none">
                          <a:solidFill>
                            <a:schemeClr val="dk1"/>
                          </a:solidFill>
                          <a:latin typeface="Times New Roman" pitchFamily="18" charset="0"/>
                          <a:cs typeface="Times New Roman" pitchFamily="18" charset="0"/>
                        </a:rPr>
                        <a:t>1</a:t>
                      </a:r>
                      <a:endParaRPr>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Automatic Bio Medical Waste Segregator.</a:t>
                      </a:r>
                      <a:endParaRPr sz="1400" u="none" strike="noStrike" cap="none" dirty="0">
                        <a:solidFill>
                          <a:schemeClr val="dk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2022</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a:solidFill>
                            <a:schemeClr val="dk1"/>
                          </a:solidFill>
                          <a:latin typeface="Times New Roman" pitchFamily="18" charset="0"/>
                          <a:cs typeface="Times New Roman" pitchFamily="18" charset="0"/>
                        </a:rPr>
                        <a:t>CNN, IOT</a:t>
                      </a:r>
                      <a:endParaRPr>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u="none" strike="noStrike" cap="none" dirty="0">
                          <a:solidFill>
                            <a:schemeClr val="dk1"/>
                          </a:solidFill>
                          <a:latin typeface="Times New Roman" pitchFamily="18" charset="0"/>
                          <a:cs typeface="Times New Roman" pitchFamily="18" charset="0"/>
                        </a:rPr>
                        <a:t>Laser pulse from sensor is allowed to travel in all possible directions. Any objects that lie in path of the light will be detected and distance of that obstacle can be measured.</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u="none" strike="noStrike" cap="none" dirty="0">
                          <a:solidFill>
                            <a:schemeClr val="dk1"/>
                          </a:solidFill>
                          <a:latin typeface="Times New Roman" pitchFamily="18" charset="0"/>
                          <a:cs typeface="Times New Roman" pitchFamily="18" charset="0"/>
                        </a:rPr>
                        <a:t>MATLAB approach which lacks real-time processing abilities due to increased processing time and limited speed.</a:t>
                      </a:r>
                      <a:endParaRPr sz="1400" u="none" strike="noStrike" cap="none" dirty="0">
                        <a:solidFill>
                          <a:schemeClr val="dk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IN" sz="1400" u="none" strike="noStrike" cap="none" dirty="0">
                          <a:solidFill>
                            <a:schemeClr val="tx1">
                              <a:lumMod val="95000"/>
                              <a:lumOff val="5000"/>
                            </a:schemeClr>
                          </a:solidFill>
                          <a:latin typeface="Times New Roman" pitchFamily="18" charset="0"/>
                          <a:cs typeface="Times New Roman" pitchFamily="18" charset="0"/>
                        </a:rPr>
                        <a:t>8</a:t>
                      </a:r>
                      <a:r>
                        <a:rPr lang="en-IN" sz="1400" u="none" strike="noStrike" cap="none" baseline="30000" dirty="0">
                          <a:solidFill>
                            <a:schemeClr val="tx1">
                              <a:lumMod val="95000"/>
                              <a:lumOff val="5000"/>
                            </a:schemeClr>
                          </a:solidFill>
                          <a:latin typeface="Times New Roman" pitchFamily="18" charset="0"/>
                          <a:cs typeface="Times New Roman" pitchFamily="18" charset="0"/>
                        </a:rPr>
                        <a:t>th</a:t>
                      </a:r>
                      <a:r>
                        <a:rPr lang="en-IN" sz="1400" u="none" strike="noStrike" cap="none" dirty="0">
                          <a:solidFill>
                            <a:schemeClr val="tx1">
                              <a:lumMod val="95000"/>
                              <a:lumOff val="5000"/>
                            </a:schemeClr>
                          </a:solidFill>
                          <a:latin typeface="Times New Roman" pitchFamily="18" charset="0"/>
                          <a:cs typeface="Times New Roman" pitchFamily="18" charset="0"/>
                        </a:rPr>
                        <a:t> International Conference on Advanced Computing and Communication Systems </a:t>
                      </a:r>
                      <a:endParaRPr sz="1400" u="none" strike="noStrike" cap="none" dirty="0">
                        <a:solidFill>
                          <a:schemeClr val="tx1">
                            <a:lumMod val="95000"/>
                            <a:lumOff val="5000"/>
                          </a:schemeClr>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extLst>
                  <a:ext uri="{0D108BD9-81ED-4DB2-BD59-A6C34878D82A}">
                    <a16:rowId xmlns:a16="http://schemas.microsoft.com/office/drawing/2014/main" val="10001"/>
                  </a:ext>
                </a:extLst>
              </a:tr>
              <a:tr h="1448008">
                <a:tc>
                  <a:txBody>
                    <a:bodyPr/>
                    <a:lstStyle/>
                    <a:p>
                      <a:pPr marL="0" marR="0" lvl="0" indent="0" algn="ctr" rtl="0">
                        <a:spcBef>
                          <a:spcPts val="0"/>
                        </a:spcBef>
                        <a:spcAft>
                          <a:spcPts val="0"/>
                        </a:spcAft>
                        <a:buNone/>
                      </a:pPr>
                      <a:r>
                        <a:rPr lang="en-US" sz="1400" b="1" u="none" strike="noStrike" cap="none">
                          <a:solidFill>
                            <a:schemeClr val="dk1"/>
                          </a:solidFill>
                          <a:latin typeface="Times New Roman" pitchFamily="18" charset="0"/>
                          <a:cs typeface="Times New Roman" pitchFamily="18" charset="0"/>
                        </a:rPr>
                        <a:t>2</a:t>
                      </a:r>
                      <a:endParaRPr>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u="none" strike="noStrike" cap="none" dirty="0">
                          <a:solidFill>
                            <a:schemeClr val="dk1"/>
                          </a:solidFill>
                          <a:latin typeface="Times New Roman" pitchFamily="18" charset="0"/>
                          <a:cs typeface="Times New Roman" pitchFamily="18" charset="0"/>
                        </a:rPr>
                        <a:t>An Automated Robotic Arm: A Machine Learning Approach.</a:t>
                      </a:r>
                      <a:endParaRPr sz="1400" u="none" strike="noStrike" cap="none" dirty="0">
                        <a:solidFill>
                          <a:schemeClr val="dk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a:solidFill>
                            <a:schemeClr val="dk1"/>
                          </a:solidFill>
                          <a:latin typeface="Times New Roman" pitchFamily="18" charset="0"/>
                          <a:cs typeface="Times New Roman" pitchFamily="18" charset="0"/>
                        </a:rPr>
                        <a:t>2021</a:t>
                      </a:r>
                      <a:endParaRPr>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ML, IOT</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u="none" strike="noStrike" cap="none" dirty="0">
                          <a:solidFill>
                            <a:schemeClr val="dk1"/>
                          </a:solidFill>
                          <a:latin typeface="Times New Roman" pitchFamily="18" charset="0"/>
                          <a:cs typeface="Times New Roman" pitchFamily="18" charset="0"/>
                        </a:rPr>
                        <a:t> Identifies the object with the similarity ratio, distance and angle inclined to the object and arm. Makes use of pressure sensors for accurate picking</a:t>
                      </a:r>
                      <a:r>
                        <a:rPr lang="en-US" sz="1400" u="none" strike="noStrike" cap="none" dirty="0">
                          <a:solidFill>
                            <a:schemeClr val="dk1"/>
                          </a:solidFill>
                          <a:latin typeface="Times New Roman" pitchFamily="18" charset="0"/>
                          <a:cs typeface="Times New Roman" pitchFamily="18" charset="0"/>
                        </a:rPr>
                        <a:t> </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u="none" strike="noStrike" cap="none" dirty="0">
                          <a:solidFill>
                            <a:schemeClr val="tx1"/>
                          </a:solidFill>
                          <a:latin typeface="Times New Roman" pitchFamily="18" charset="0"/>
                          <a:cs typeface="Times New Roman" pitchFamily="18" charset="0"/>
                        </a:rPr>
                        <a:t>Non-portable arm is designed, and can make movable in collecting real time objects</a:t>
                      </a:r>
                      <a:r>
                        <a:rPr lang="en-US" sz="1400" u="none" strike="noStrike" cap="none" dirty="0">
                          <a:solidFill>
                            <a:schemeClr val="tx1"/>
                          </a:solidFill>
                          <a:latin typeface="Times New Roman" pitchFamily="18" charset="0"/>
                          <a:cs typeface="Times New Roman" pitchFamily="18" charset="0"/>
                        </a:rPr>
                        <a:t>.</a:t>
                      </a:r>
                      <a:endParaRPr dirty="0">
                        <a:solidFill>
                          <a:schemeClr val="tx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IN" sz="1400" dirty="0">
                          <a:solidFill>
                            <a:schemeClr val="tx1"/>
                          </a:solidFill>
                          <a:latin typeface="Times New Roman" pitchFamily="18" charset="0"/>
                          <a:cs typeface="Times New Roman" pitchFamily="18" charset="0"/>
                        </a:rPr>
                        <a:t>International Conference on Mobile Networks and Wireless Communications</a:t>
                      </a:r>
                      <a:endParaRPr sz="1400" dirty="0">
                        <a:solidFill>
                          <a:schemeClr val="tx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extLst>
                  <a:ext uri="{0D108BD9-81ED-4DB2-BD59-A6C34878D82A}">
                    <a16:rowId xmlns:a16="http://schemas.microsoft.com/office/drawing/2014/main" val="10002"/>
                  </a:ext>
                </a:extLst>
              </a:tr>
              <a:tr h="1253085">
                <a:tc>
                  <a:txBody>
                    <a:bodyPr/>
                    <a:lstStyle/>
                    <a:p>
                      <a:pPr marL="0" marR="0" lvl="0" indent="0" algn="ctr" rtl="0">
                        <a:spcBef>
                          <a:spcPts val="0"/>
                        </a:spcBef>
                        <a:spcAft>
                          <a:spcPts val="0"/>
                        </a:spcAft>
                        <a:buNone/>
                      </a:pPr>
                      <a:r>
                        <a:rPr lang="en-US" sz="1400" b="1" u="none" strike="noStrike" cap="none">
                          <a:solidFill>
                            <a:schemeClr val="dk1"/>
                          </a:solidFill>
                          <a:latin typeface="Times New Roman" pitchFamily="18" charset="0"/>
                          <a:cs typeface="Times New Roman" pitchFamily="18" charset="0"/>
                        </a:rPr>
                        <a:t>3</a:t>
                      </a:r>
                      <a:endParaRPr>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u="none" strike="noStrike" cap="none" dirty="0">
                          <a:solidFill>
                            <a:schemeClr val="dk1"/>
                          </a:solidFill>
                          <a:latin typeface="Times New Roman" pitchFamily="18" charset="0"/>
                          <a:cs typeface="Times New Roman" pitchFamily="18" charset="0"/>
                        </a:rPr>
                        <a:t>Implementation of Faster RCNN Algorithm for Smart Robotic ARM Based on Computer Vision</a:t>
                      </a:r>
                      <a:r>
                        <a:rPr lang="en-US" sz="1400" u="none" strike="noStrike" cap="none" dirty="0">
                          <a:solidFill>
                            <a:schemeClr val="dk1"/>
                          </a:solidFill>
                          <a:latin typeface="Times New Roman" pitchFamily="18" charset="0"/>
                          <a:cs typeface="Times New Roman" pitchFamily="18" charset="0"/>
                        </a:rPr>
                        <a:t>.</a:t>
                      </a:r>
                      <a:endParaRPr sz="1400" u="none" strike="noStrike" cap="none" dirty="0">
                        <a:solidFill>
                          <a:schemeClr val="dk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a:solidFill>
                            <a:schemeClr val="dk1"/>
                          </a:solidFill>
                          <a:latin typeface="Times New Roman" pitchFamily="18" charset="0"/>
                          <a:cs typeface="Times New Roman" pitchFamily="18" charset="0"/>
                        </a:rPr>
                        <a:t>2022</a:t>
                      </a:r>
                      <a:endParaRPr>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SSD, RCNN, IOT</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Segregates blue and red cubes with high precision and accuracy.</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Can use Raspberry Pi microcontroller over Arduino UNO.</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IN" sz="1400" dirty="0">
                          <a:solidFill>
                            <a:schemeClr val="tx1">
                              <a:lumMod val="95000"/>
                              <a:lumOff val="5000"/>
                            </a:schemeClr>
                          </a:solidFill>
                          <a:latin typeface="Times New Roman" pitchFamily="18" charset="0"/>
                          <a:cs typeface="Times New Roman" pitchFamily="18" charset="0"/>
                        </a:rPr>
                        <a:t>6th International Conference On Computing, Communication, Control And Automation</a:t>
                      </a:r>
                      <a:endParaRPr sz="1400" dirty="0">
                        <a:solidFill>
                          <a:schemeClr val="tx1">
                            <a:lumMod val="95000"/>
                            <a:lumOff val="5000"/>
                          </a:schemeClr>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extLst>
                  <a:ext uri="{0D108BD9-81ED-4DB2-BD59-A6C34878D82A}">
                    <a16:rowId xmlns:a16="http://schemas.microsoft.com/office/drawing/2014/main" val="10003"/>
                  </a:ext>
                </a:extLst>
              </a:tr>
            </a:tbl>
          </a:graphicData>
        </a:graphic>
      </p:graphicFrame>
      <p:sp>
        <p:nvSpPr>
          <p:cNvPr id="6" name="Rectangle 5"/>
          <p:cNvSpPr/>
          <p:nvPr/>
        </p:nvSpPr>
        <p:spPr>
          <a:xfrm>
            <a:off x="557362" y="550007"/>
            <a:ext cx="3951138" cy="646331"/>
          </a:xfrm>
          <a:prstGeom prst="rect">
            <a:avLst/>
          </a:prstGeom>
        </p:spPr>
        <p:txBody>
          <a:bodyPr wrap="square">
            <a:spAutoFit/>
          </a:bodyPr>
          <a:lstStyle/>
          <a:p>
            <a:r>
              <a:rPr lang="en-US" sz="3600" b="1" dirty="0">
                <a:latin typeface="Times New Roman" pitchFamily="18" charset="0"/>
                <a:cs typeface="Times New Roman" pitchFamily="18" charset="0"/>
              </a:rPr>
              <a:t>Literature Review</a:t>
            </a:r>
            <a:endParaRPr lang="en-IN" sz="36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graphicFrame>
        <p:nvGraphicFramePr>
          <p:cNvPr id="5" name="Google Shape;164;p5"/>
          <p:cNvGraphicFramePr/>
          <p:nvPr>
            <p:extLst>
              <p:ext uri="{D42A27DB-BD31-4B8C-83A1-F6EECF244321}">
                <p14:modId xmlns:p14="http://schemas.microsoft.com/office/powerpoint/2010/main" val="3832541109"/>
              </p:ext>
            </p:extLst>
          </p:nvPr>
        </p:nvGraphicFramePr>
        <p:xfrm>
          <a:off x="647115" y="1561513"/>
          <a:ext cx="10993395" cy="4816447"/>
        </p:xfrm>
        <a:graphic>
          <a:graphicData uri="http://schemas.openxmlformats.org/drawingml/2006/table">
            <a:tbl>
              <a:tblPr firstRow="1" bandRow="1">
                <a:noFill/>
                <a:tableStyleId>{BC117EDB-8C05-4C90-926C-D9677C206AA0}</a:tableStyleId>
              </a:tblPr>
              <a:tblGrid>
                <a:gridCol w="660985">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678180">
                  <a:extLst>
                    <a:ext uri="{9D8B030D-6E8A-4147-A177-3AD203B41FA5}">
                      <a16:colId xmlns:a16="http://schemas.microsoft.com/office/drawing/2014/main" val="20002"/>
                    </a:ext>
                  </a:extLst>
                </a:gridCol>
                <a:gridCol w="1404620">
                  <a:extLst>
                    <a:ext uri="{9D8B030D-6E8A-4147-A177-3AD203B41FA5}">
                      <a16:colId xmlns:a16="http://schemas.microsoft.com/office/drawing/2014/main" val="20003"/>
                    </a:ext>
                  </a:extLst>
                </a:gridCol>
                <a:gridCol w="1816376">
                  <a:extLst>
                    <a:ext uri="{9D8B030D-6E8A-4147-A177-3AD203B41FA5}">
                      <a16:colId xmlns:a16="http://schemas.microsoft.com/office/drawing/2014/main" val="20004"/>
                    </a:ext>
                  </a:extLst>
                </a:gridCol>
                <a:gridCol w="1841500">
                  <a:extLst>
                    <a:ext uri="{9D8B030D-6E8A-4147-A177-3AD203B41FA5}">
                      <a16:colId xmlns:a16="http://schemas.microsoft.com/office/drawing/2014/main" val="20005"/>
                    </a:ext>
                  </a:extLst>
                </a:gridCol>
                <a:gridCol w="1924734">
                  <a:extLst>
                    <a:ext uri="{9D8B030D-6E8A-4147-A177-3AD203B41FA5}">
                      <a16:colId xmlns:a16="http://schemas.microsoft.com/office/drawing/2014/main" val="20006"/>
                    </a:ext>
                  </a:extLst>
                </a:gridCol>
              </a:tblGrid>
              <a:tr h="887238">
                <a:tc>
                  <a:txBody>
                    <a:bodyPr/>
                    <a:lstStyle/>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S.NO</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lnSpc>
                          <a:spcPct val="100000"/>
                        </a:lnSpc>
                        <a:spcBef>
                          <a:spcPts val="0"/>
                        </a:spcBef>
                        <a:spcAft>
                          <a:spcPts val="0"/>
                        </a:spcAft>
                        <a:buClr>
                          <a:srgbClr val="214A51"/>
                        </a:buClr>
                        <a:buSzPts val="1400"/>
                        <a:buFont typeface="Arial"/>
                        <a:buNone/>
                      </a:pPr>
                      <a:r>
                        <a:rPr lang="en-US" sz="1400" b="1" u="none" strike="noStrike" cap="none" dirty="0">
                          <a:solidFill>
                            <a:srgbClr val="214A51"/>
                          </a:solidFill>
                          <a:latin typeface="Times New Roman" pitchFamily="18" charset="0"/>
                          <a:cs typeface="Times New Roman" pitchFamily="18" charset="0"/>
                        </a:rPr>
                        <a:t>Title of the paper</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Year</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Methods/</a:t>
                      </a:r>
                    </a:p>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Approaches used</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Pros</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b="1" u="none" strike="noStrike" cap="none" dirty="0">
                          <a:solidFill>
                            <a:srgbClr val="214A51"/>
                          </a:solidFill>
                          <a:latin typeface="Times New Roman" pitchFamily="18" charset="0"/>
                          <a:cs typeface="Times New Roman" pitchFamily="18" charset="0"/>
                        </a:rPr>
                        <a:t>Cons</a:t>
                      </a:r>
                      <a:endParaRPr sz="180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u="none" strike="noStrike" cap="none" dirty="0">
                          <a:solidFill>
                            <a:srgbClr val="214A51"/>
                          </a:solidFill>
                          <a:latin typeface="Times New Roman" pitchFamily="18" charset="0"/>
                          <a:cs typeface="Times New Roman" pitchFamily="18" charset="0"/>
                        </a:rPr>
                        <a:t>Type</a:t>
                      </a:r>
                      <a:r>
                        <a:rPr lang="en-US" sz="1400" b="1" u="none" strike="noStrike" cap="none" baseline="0" dirty="0">
                          <a:solidFill>
                            <a:srgbClr val="214A51"/>
                          </a:solidFill>
                          <a:latin typeface="Times New Roman" pitchFamily="18" charset="0"/>
                          <a:cs typeface="Times New Roman" pitchFamily="18" charset="0"/>
                        </a:rPr>
                        <a:t> of paper</a:t>
                      </a:r>
                      <a:endParaRPr lang="en-US" sz="1800"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extLst>
                  <a:ext uri="{0D108BD9-81ED-4DB2-BD59-A6C34878D82A}">
                    <a16:rowId xmlns:a16="http://schemas.microsoft.com/office/drawing/2014/main" val="10000"/>
                  </a:ext>
                </a:extLst>
              </a:tr>
              <a:tr h="1399349">
                <a:tc>
                  <a:txBody>
                    <a:bodyPr/>
                    <a:lstStyle/>
                    <a:p>
                      <a:pPr marL="0" marR="0" lvl="0" indent="0" algn="ctr" rtl="0">
                        <a:spcBef>
                          <a:spcPts val="0"/>
                        </a:spcBef>
                        <a:spcAft>
                          <a:spcPts val="0"/>
                        </a:spcAft>
                        <a:buNone/>
                      </a:pPr>
                      <a:r>
                        <a:rPr lang="en-IN" sz="1600" dirty="0">
                          <a:solidFill>
                            <a:schemeClr val="tx1"/>
                          </a:solidFill>
                          <a:latin typeface="Times New Roman" pitchFamily="18" charset="0"/>
                          <a:cs typeface="Times New Roman" pitchFamily="18" charset="0"/>
                        </a:rPr>
                        <a:t>4</a:t>
                      </a:r>
                      <a:endParaRPr sz="1600">
                        <a:solidFill>
                          <a:schemeClr val="tx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b="0" i="0" kern="1200" dirty="0">
                          <a:solidFill>
                            <a:schemeClr val="tx1"/>
                          </a:solidFill>
                          <a:latin typeface="Times New Roman" pitchFamily="18" charset="0"/>
                          <a:ea typeface="Arial Nova"/>
                          <a:cs typeface="Times New Roman" pitchFamily="18" charset="0"/>
                        </a:rPr>
                        <a:t>Automatic segregate: Dry and Wet segregation using CNN(Deep Learning) with Robotic arm.</a:t>
                      </a:r>
                      <a:endParaRPr sz="1100" u="none" strike="noStrike" cap="none" dirty="0">
                        <a:solidFill>
                          <a:schemeClr val="tx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2021</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Cloud, IOT, ML</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u="none" strike="noStrike" cap="none" dirty="0">
                          <a:solidFill>
                            <a:schemeClr val="dk1"/>
                          </a:solidFill>
                          <a:latin typeface="Times New Roman" pitchFamily="18" charset="0"/>
                          <a:cs typeface="Times New Roman" pitchFamily="18" charset="0"/>
                        </a:rPr>
                        <a:t>Achieved a 90% accuracy using SVM and 84.96% accuracy using CNN.</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u="none" strike="noStrike" cap="none" dirty="0">
                          <a:solidFill>
                            <a:schemeClr val="dk1"/>
                          </a:solidFill>
                          <a:latin typeface="Times New Roman" pitchFamily="18" charset="0"/>
                          <a:cs typeface="Times New Roman" pitchFamily="18" charset="0"/>
                        </a:rPr>
                        <a:t>Can be made more advanced and efficient by employing a crusher and deep learning.</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IN" sz="1400" dirty="0">
                          <a:solidFill>
                            <a:schemeClr val="tx1">
                              <a:lumMod val="95000"/>
                              <a:lumOff val="5000"/>
                            </a:schemeClr>
                          </a:solidFill>
                          <a:latin typeface="Times New Roman" pitchFamily="18" charset="0"/>
                          <a:cs typeface="Times New Roman" pitchFamily="18" charset="0"/>
                        </a:rPr>
                        <a:t>International Journal of Creative Research Thoughts</a:t>
                      </a: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extLst>
                  <a:ext uri="{0D108BD9-81ED-4DB2-BD59-A6C34878D82A}">
                    <a16:rowId xmlns:a16="http://schemas.microsoft.com/office/drawing/2014/main" val="10001"/>
                  </a:ext>
                </a:extLst>
              </a:tr>
              <a:tr h="1404788">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itchFamily="18" charset="0"/>
                          <a:cs typeface="Times New Roman" pitchFamily="18" charset="0"/>
                        </a:rPr>
                        <a:t>5</a:t>
                      </a:r>
                      <a:endParaRPr>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b="0" i="0" kern="1200" dirty="0">
                          <a:solidFill>
                            <a:schemeClr val="tx1"/>
                          </a:solidFill>
                          <a:latin typeface="Times New Roman" pitchFamily="18" charset="0"/>
                          <a:ea typeface="Arial Nova"/>
                          <a:cs typeface="Times New Roman" pitchFamily="18" charset="0"/>
                        </a:rPr>
                        <a:t>Automation of Object Segregation.</a:t>
                      </a:r>
                      <a:endParaRPr lang="en-IN" sz="1100" u="none" strike="noStrike" cap="none" dirty="0">
                        <a:solidFill>
                          <a:schemeClr val="tx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2019</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IOT</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u="none" strike="noStrike" cap="none" dirty="0">
                          <a:solidFill>
                            <a:schemeClr val="dk1"/>
                          </a:solidFill>
                          <a:latin typeface="Times New Roman" pitchFamily="18" charset="0"/>
                          <a:cs typeface="Times New Roman" pitchFamily="18" charset="0"/>
                        </a:rPr>
                        <a:t>Dexter Er2 Robotic Arm are gets actuated using Raspberry Pi 3B+.</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u="none" strike="noStrike" cap="none" dirty="0">
                          <a:solidFill>
                            <a:schemeClr val="dk1"/>
                          </a:solidFill>
                          <a:latin typeface="Times New Roman" pitchFamily="18" charset="0"/>
                          <a:cs typeface="Times New Roman" pitchFamily="18" charset="0"/>
                        </a:rPr>
                        <a:t>Challenging to detect objects at external lighting condition. Collecting objects from conveyor system differs in weight and characteristics.</a:t>
                      </a:r>
                      <a:endParaRPr lang="en-IN"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IN" sz="1400" dirty="0">
                          <a:solidFill>
                            <a:schemeClr val="tx1">
                              <a:lumMod val="95000"/>
                              <a:lumOff val="5000"/>
                            </a:schemeClr>
                          </a:solidFill>
                          <a:latin typeface="Times New Roman" pitchFamily="18" charset="0"/>
                          <a:cs typeface="Times New Roman" pitchFamily="18" charset="0"/>
                        </a:rPr>
                        <a:t>International Research Journal of Engineering and Technology</a:t>
                      </a:r>
                      <a:endParaRPr sz="1400" dirty="0">
                        <a:solidFill>
                          <a:schemeClr val="tx1">
                            <a:lumMod val="95000"/>
                            <a:lumOff val="5000"/>
                          </a:schemeClr>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extLst>
                  <a:ext uri="{0D108BD9-81ED-4DB2-BD59-A6C34878D82A}">
                    <a16:rowId xmlns:a16="http://schemas.microsoft.com/office/drawing/2014/main" val="10002"/>
                  </a:ext>
                </a:extLst>
              </a:tr>
              <a:tr h="710673">
                <a:tc>
                  <a:txBody>
                    <a:bodyPr/>
                    <a:lstStyle/>
                    <a:p>
                      <a:pPr marL="0" marR="0" lvl="0" indent="0" algn="ctr" rtl="0">
                        <a:spcBef>
                          <a:spcPts val="0"/>
                        </a:spcBef>
                        <a:spcAft>
                          <a:spcPts val="0"/>
                        </a:spcAft>
                        <a:buNone/>
                      </a:pPr>
                      <a:r>
                        <a:rPr lang="en-US" sz="1400" b="1" u="none" strike="noStrike" cap="none" dirty="0">
                          <a:solidFill>
                            <a:schemeClr val="dk1"/>
                          </a:solidFill>
                          <a:latin typeface="Times New Roman" pitchFamily="18" charset="0"/>
                          <a:cs typeface="Times New Roman" pitchFamily="18" charset="0"/>
                        </a:rPr>
                        <a:t>6</a:t>
                      </a:r>
                      <a:endParaRPr>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b="0" i="0" kern="1200" dirty="0">
                          <a:solidFill>
                            <a:schemeClr val="tx1"/>
                          </a:solidFill>
                          <a:latin typeface="Times New Roman" pitchFamily="18" charset="0"/>
                          <a:ea typeface="Arial Nova"/>
                          <a:cs typeface="Times New Roman" pitchFamily="18" charset="0"/>
                        </a:rPr>
                        <a:t>Automatic segregation of waste using Robotic Arm.</a:t>
                      </a:r>
                      <a:endParaRPr sz="1100" u="none" strike="noStrike" cap="none" dirty="0">
                        <a:solidFill>
                          <a:schemeClr val="tx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2021</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IOT</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IN" sz="1400" dirty="0">
                          <a:solidFill>
                            <a:schemeClr val="tx1"/>
                          </a:solidFill>
                          <a:latin typeface="Times New Roman" panose="02020603050405020304" pitchFamily="18" charset="0"/>
                          <a:cs typeface="Times New Roman" panose="02020603050405020304" pitchFamily="18" charset="0"/>
                        </a:rPr>
                        <a:t>Automated system and a robotic arm, making it a more effective and efficient system.</a:t>
                      </a:r>
                      <a:endParaRPr dirty="0">
                        <a:solidFill>
                          <a:schemeClr val="tx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just" rtl="0">
                        <a:spcBef>
                          <a:spcPts val="0"/>
                        </a:spcBef>
                        <a:spcAft>
                          <a:spcPts val="0"/>
                        </a:spcAft>
                        <a:buNone/>
                      </a:pPr>
                      <a:r>
                        <a:rPr lang="en-US" sz="1400" u="none" strike="noStrike" cap="none" dirty="0">
                          <a:solidFill>
                            <a:schemeClr val="dk1"/>
                          </a:solidFill>
                          <a:latin typeface="Times New Roman" pitchFamily="18" charset="0"/>
                          <a:cs typeface="Times New Roman" pitchFamily="18" charset="0"/>
                        </a:rPr>
                        <a:t>Can use deep learning techniques for more accurate prediction.</a:t>
                      </a:r>
                      <a:endParaRPr dirty="0">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tc>
                  <a:txBody>
                    <a:bodyPr/>
                    <a:lstStyle/>
                    <a:p>
                      <a:pPr marL="0" marR="0" lvl="0" indent="0" algn="ctr" rtl="0">
                        <a:spcBef>
                          <a:spcPts val="0"/>
                        </a:spcBef>
                        <a:spcAft>
                          <a:spcPts val="0"/>
                        </a:spcAft>
                        <a:buNone/>
                      </a:pPr>
                      <a:r>
                        <a:rPr lang="en-IN" sz="1400" dirty="0">
                          <a:solidFill>
                            <a:schemeClr val="tx1"/>
                          </a:solidFill>
                          <a:latin typeface="Times New Roman" panose="02020603050405020304" pitchFamily="18" charset="0"/>
                          <a:cs typeface="Times New Roman" panose="02020603050405020304" pitchFamily="18" charset="0"/>
                        </a:rPr>
                        <a:t> International Journal of Creative Research Thoughts</a:t>
                      </a:r>
                      <a:endParaRPr sz="1400" dirty="0">
                        <a:solidFill>
                          <a:schemeClr val="tx1"/>
                        </a:solidFill>
                        <a:latin typeface="Times New Roman" pitchFamily="18" charset="0"/>
                        <a:cs typeface="Times New Roman" pitchFamily="18" charset="0"/>
                      </a:endParaRPr>
                    </a:p>
                  </a:txBody>
                  <a:tcPr marL="91451" marR="9145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0"/>
                      </a:schemeClr>
                    </a:solidFill>
                  </a:tcPr>
                </a:tc>
                <a:extLst>
                  <a:ext uri="{0D108BD9-81ED-4DB2-BD59-A6C34878D82A}">
                    <a16:rowId xmlns:a16="http://schemas.microsoft.com/office/drawing/2014/main" val="10003"/>
                  </a:ext>
                </a:extLst>
              </a:tr>
            </a:tbl>
          </a:graphicData>
        </a:graphic>
      </p:graphicFrame>
      <p:sp>
        <p:nvSpPr>
          <p:cNvPr id="6" name="Rectangle 5"/>
          <p:cNvSpPr/>
          <p:nvPr/>
        </p:nvSpPr>
        <p:spPr>
          <a:xfrm>
            <a:off x="557362" y="550007"/>
            <a:ext cx="3951138" cy="646331"/>
          </a:xfrm>
          <a:prstGeom prst="rect">
            <a:avLst/>
          </a:prstGeom>
        </p:spPr>
        <p:txBody>
          <a:bodyPr wrap="square">
            <a:spAutoFit/>
          </a:bodyPr>
          <a:lstStyle/>
          <a:p>
            <a:r>
              <a:rPr lang="en-US" sz="3600" b="1" dirty="0">
                <a:latin typeface="Times New Roman" pitchFamily="18" charset="0"/>
                <a:cs typeface="Times New Roman" pitchFamily="18" charset="0"/>
              </a:rPr>
              <a:t>Literature Review</a:t>
            </a:r>
            <a:endParaRPr lang="en-IN" sz="36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6" name="Title 1"/>
          <p:cNvSpPr>
            <a:spLocks noGrp="1"/>
          </p:cNvSpPr>
          <p:nvPr>
            <p:ph type="title"/>
          </p:nvPr>
        </p:nvSpPr>
        <p:spPr>
          <a:xfrm>
            <a:off x="609600" y="176165"/>
            <a:ext cx="10972800" cy="1143000"/>
          </a:xfrm>
        </p:spPr>
        <p:txBody>
          <a:bodyPr>
            <a:normAutofit/>
          </a:bodyPr>
          <a:lstStyle/>
          <a:p>
            <a:pPr algn="l"/>
            <a:r>
              <a:rPr lang="en-IN" sz="3600" dirty="0">
                <a:latin typeface="Times New Roman" pitchFamily="18" charset="0"/>
                <a:cs typeface="Times New Roman" pitchFamily="18" charset="0"/>
              </a:rPr>
              <a:t>About the Dataset </a:t>
            </a:r>
          </a:p>
        </p:txBody>
      </p:sp>
      <p:graphicFrame>
        <p:nvGraphicFramePr>
          <p:cNvPr id="7" name="Table 6"/>
          <p:cNvGraphicFramePr>
            <a:graphicFrameLocks noGrp="1"/>
          </p:cNvGraphicFramePr>
          <p:nvPr/>
        </p:nvGraphicFramePr>
        <p:xfrm>
          <a:off x="720723" y="1387924"/>
          <a:ext cx="10289624" cy="4572763"/>
        </p:xfrm>
        <a:graphic>
          <a:graphicData uri="http://schemas.openxmlformats.org/drawingml/2006/table">
            <a:tbl>
              <a:tblPr/>
              <a:tblGrid>
                <a:gridCol w="2334387">
                  <a:extLst>
                    <a:ext uri="{9D8B030D-6E8A-4147-A177-3AD203B41FA5}">
                      <a16:colId xmlns:a16="http://schemas.microsoft.com/office/drawing/2014/main" val="20000"/>
                    </a:ext>
                  </a:extLst>
                </a:gridCol>
                <a:gridCol w="4355318">
                  <a:extLst>
                    <a:ext uri="{9D8B030D-6E8A-4147-A177-3AD203B41FA5}">
                      <a16:colId xmlns:a16="http://schemas.microsoft.com/office/drawing/2014/main" val="20001"/>
                    </a:ext>
                  </a:extLst>
                </a:gridCol>
                <a:gridCol w="2037563">
                  <a:extLst>
                    <a:ext uri="{9D8B030D-6E8A-4147-A177-3AD203B41FA5}">
                      <a16:colId xmlns:a16="http://schemas.microsoft.com/office/drawing/2014/main" val="20002"/>
                    </a:ext>
                  </a:extLst>
                </a:gridCol>
                <a:gridCol w="1562356">
                  <a:extLst>
                    <a:ext uri="{9D8B030D-6E8A-4147-A177-3AD203B41FA5}">
                      <a16:colId xmlns:a16="http://schemas.microsoft.com/office/drawing/2014/main" val="20003"/>
                    </a:ext>
                  </a:extLst>
                </a:gridCol>
              </a:tblGrid>
              <a:tr h="737694">
                <a:tc>
                  <a:txBody>
                    <a:bodyPr/>
                    <a:lstStyle/>
                    <a:p>
                      <a:pPr algn="ctr">
                        <a:lnSpc>
                          <a:spcPct val="107000"/>
                        </a:lnSpc>
                        <a:spcAft>
                          <a:spcPts val="0"/>
                        </a:spcAft>
                      </a:pPr>
                      <a:r>
                        <a:rPr lang="en-US" sz="2000" b="1" dirty="0">
                          <a:latin typeface="Times New Roman" pitchFamily="18" charset="0"/>
                          <a:ea typeface="Times New Roman"/>
                          <a:cs typeface="Times New Roman" pitchFamily="18" charset="0"/>
                        </a:rPr>
                        <a:t>Labels</a:t>
                      </a:r>
                      <a:endParaRPr lang="en-IN" sz="1800" dirty="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b="1">
                          <a:latin typeface="Times New Roman" pitchFamily="18" charset="0"/>
                          <a:ea typeface="Times New Roman"/>
                          <a:cs typeface="Times New Roman" pitchFamily="18" charset="0"/>
                        </a:rPr>
                        <a:t>Sub labels</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b="1">
                          <a:latin typeface="Times New Roman" pitchFamily="18" charset="0"/>
                          <a:ea typeface="Times New Roman"/>
                          <a:cs typeface="Times New Roman" pitchFamily="18" charset="0"/>
                        </a:rPr>
                        <a:t>Format of Image</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b="1">
                          <a:latin typeface="Times New Roman" pitchFamily="18" charset="0"/>
                          <a:ea typeface="Times New Roman"/>
                          <a:cs typeface="Times New Roman" pitchFamily="18" charset="0"/>
                        </a:rPr>
                        <a:t>Total no of images</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37694">
                <a:tc>
                  <a:txBody>
                    <a:bodyPr/>
                    <a:lstStyle/>
                    <a:p>
                      <a:pPr algn="ctr">
                        <a:lnSpc>
                          <a:spcPct val="107000"/>
                        </a:lnSpc>
                        <a:spcAft>
                          <a:spcPts val="0"/>
                        </a:spcAft>
                      </a:pPr>
                      <a:r>
                        <a:rPr lang="en-US" sz="2000" b="1" dirty="0">
                          <a:latin typeface="Times New Roman" pitchFamily="18" charset="0"/>
                          <a:ea typeface="Times New Roman"/>
                          <a:cs typeface="Times New Roman" pitchFamily="18" charset="0"/>
                        </a:rPr>
                        <a:t>General Waste</a:t>
                      </a:r>
                      <a:endParaRPr lang="en-IN" sz="1800" dirty="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000" dirty="0">
                          <a:latin typeface="Times New Roman" pitchFamily="18" charset="0"/>
                          <a:ea typeface="Times New Roman"/>
                          <a:cs typeface="Times New Roman" pitchFamily="18" charset="0"/>
                        </a:rPr>
                        <a:t>Plastic Bag, Cardboard, Plastic Bottle, Aluminium Tins, Papers</a:t>
                      </a:r>
                      <a:endParaRPr lang="en-IN" sz="1800" dirty="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000">
                          <a:latin typeface="Times New Roman" pitchFamily="18" charset="0"/>
                          <a:ea typeface="Times New Roman"/>
                          <a:cs typeface="Times New Roman" pitchFamily="18" charset="0"/>
                        </a:rPr>
                        <a:t>.jpeg,.jpg</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000">
                          <a:latin typeface="Times New Roman" pitchFamily="18" charset="0"/>
                          <a:ea typeface="Times New Roman"/>
                          <a:cs typeface="Times New Roman" pitchFamily="18" charset="0"/>
                        </a:rPr>
                        <a:t>147</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6692">
                <a:tc>
                  <a:txBody>
                    <a:bodyPr/>
                    <a:lstStyle/>
                    <a:p>
                      <a:pPr algn="ctr">
                        <a:lnSpc>
                          <a:spcPct val="107000"/>
                        </a:lnSpc>
                        <a:spcAft>
                          <a:spcPts val="0"/>
                        </a:spcAft>
                      </a:pPr>
                      <a:r>
                        <a:rPr lang="en-US" sz="2000" b="1">
                          <a:latin typeface="Times New Roman" pitchFamily="18" charset="0"/>
                          <a:ea typeface="Times New Roman"/>
                          <a:cs typeface="Times New Roman" pitchFamily="18" charset="0"/>
                        </a:rPr>
                        <a:t>Infectious Waste</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latin typeface="Times New Roman" pitchFamily="18" charset="0"/>
                          <a:ea typeface="Times New Roman"/>
                          <a:cs typeface="Times New Roman" pitchFamily="18" charset="0"/>
                        </a:rPr>
                        <a:t>Bloody bandage, Cotton, Surgical Gloves, Surgical Apron, Mask, Oxygen tube</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latin typeface="Times New Roman" pitchFamily="18" charset="0"/>
                          <a:ea typeface="Times New Roman"/>
                          <a:cs typeface="Times New Roman" pitchFamily="18" charset="0"/>
                        </a:rPr>
                        <a:t>.jpeg,.jpg</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000">
                          <a:latin typeface="Times New Roman" pitchFamily="18" charset="0"/>
                          <a:ea typeface="Times New Roman"/>
                          <a:cs typeface="Times New Roman" pitchFamily="18" charset="0"/>
                        </a:rPr>
                        <a:t>518</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7694">
                <a:tc>
                  <a:txBody>
                    <a:bodyPr/>
                    <a:lstStyle/>
                    <a:p>
                      <a:pPr algn="ctr">
                        <a:lnSpc>
                          <a:spcPct val="107000"/>
                        </a:lnSpc>
                        <a:spcAft>
                          <a:spcPts val="0"/>
                        </a:spcAft>
                      </a:pPr>
                      <a:r>
                        <a:rPr lang="en-US" sz="2000" b="1">
                          <a:latin typeface="Times New Roman" pitchFamily="18" charset="0"/>
                          <a:ea typeface="Times New Roman"/>
                          <a:cs typeface="Times New Roman" pitchFamily="18" charset="0"/>
                        </a:rPr>
                        <a:t>Hazardous Waste</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latin typeface="Times New Roman" pitchFamily="18" charset="0"/>
                          <a:ea typeface="Times New Roman"/>
                          <a:cs typeface="Times New Roman" pitchFamily="18" charset="0"/>
                        </a:rPr>
                        <a:t>Syringe, IV bag, Tablets, Metals, Glass</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latin typeface="Times New Roman" pitchFamily="18" charset="0"/>
                          <a:ea typeface="Times New Roman"/>
                          <a:cs typeface="Times New Roman" pitchFamily="18" charset="0"/>
                        </a:rPr>
                        <a:t>.jpeg,.jpg</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000">
                          <a:latin typeface="Times New Roman" pitchFamily="18" charset="0"/>
                          <a:ea typeface="Times New Roman"/>
                          <a:cs typeface="Times New Roman" pitchFamily="18" charset="0"/>
                        </a:rPr>
                        <a:t>158</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37694">
                <a:tc>
                  <a:txBody>
                    <a:bodyPr/>
                    <a:lstStyle/>
                    <a:p>
                      <a:pPr algn="ctr">
                        <a:lnSpc>
                          <a:spcPct val="107000"/>
                        </a:lnSpc>
                        <a:spcAft>
                          <a:spcPts val="0"/>
                        </a:spcAft>
                      </a:pPr>
                      <a:r>
                        <a:rPr lang="en-US" sz="2000" b="1">
                          <a:latin typeface="Times New Roman" pitchFamily="18" charset="0"/>
                          <a:ea typeface="Times New Roman"/>
                          <a:cs typeface="Times New Roman" pitchFamily="18" charset="0"/>
                        </a:rPr>
                        <a:t>Radio-active Waste</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000" dirty="0">
                          <a:latin typeface="Times New Roman" pitchFamily="18" charset="0"/>
                          <a:ea typeface="Times New Roman"/>
                          <a:cs typeface="Times New Roman" pitchFamily="18" charset="0"/>
                        </a:rPr>
                        <a:t>Radioactive tins and substances</a:t>
                      </a:r>
                      <a:endParaRPr lang="en-IN" sz="1800" dirty="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000">
                          <a:latin typeface="Times New Roman" pitchFamily="18" charset="0"/>
                          <a:ea typeface="Times New Roman"/>
                          <a:cs typeface="Times New Roman" pitchFamily="18" charset="0"/>
                        </a:rPr>
                        <a:t>.jpeg,.jpg</a:t>
                      </a: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2000" dirty="0">
                          <a:latin typeface="Times New Roman" pitchFamily="18" charset="0"/>
                          <a:ea typeface="Times New Roman"/>
                          <a:cs typeface="Times New Roman" pitchFamily="18" charset="0"/>
                        </a:rPr>
                        <a:t>105</a:t>
                      </a:r>
                      <a:endParaRPr lang="en-IN" sz="1800" dirty="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74173">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800" b="1" dirty="0">
                          <a:latin typeface="Times New Roman" pitchFamily="18" charset="0"/>
                          <a:ea typeface="Times New Roman"/>
                          <a:cs typeface="Times New Roman" pitchFamily="18" charset="0"/>
                        </a:rPr>
                        <a:t>Total images</a:t>
                      </a:r>
                      <a:endParaRPr lang="en-IN" sz="1800" dirty="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IN" sz="1800" dirty="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IN" sz="180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dirty="0">
                          <a:latin typeface="Times New Roman" pitchFamily="18" charset="0"/>
                          <a:ea typeface="Times New Roman"/>
                          <a:cs typeface="Times New Roman" pitchFamily="18" charset="0"/>
                        </a:rPr>
                        <a:t>928</a:t>
                      </a:r>
                      <a:endParaRPr lang="en-IN" sz="1800" dirty="0">
                        <a:latin typeface="Times New Roman" pitchFamily="18" charset="0"/>
                        <a:ea typeface="Calibri"/>
                        <a:cs typeface="Times New Roman"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1E0158-968F-2255-2B83-369ADC8CE1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5" name="TextBox 4">
            <a:extLst>
              <a:ext uri="{FF2B5EF4-FFF2-40B4-BE49-F238E27FC236}">
                <a16:creationId xmlns:a16="http://schemas.microsoft.com/office/drawing/2014/main" id="{DD5611FB-8162-C999-BAEA-024DE897EFA0}"/>
              </a:ext>
            </a:extLst>
          </p:cNvPr>
          <p:cNvSpPr txBox="1"/>
          <p:nvPr/>
        </p:nvSpPr>
        <p:spPr>
          <a:xfrm>
            <a:off x="1116029" y="1737945"/>
            <a:ext cx="9601200" cy="3139642"/>
          </a:xfrm>
          <a:prstGeom prst="rect">
            <a:avLst/>
          </a:prstGeom>
          <a:noFill/>
        </p:spPr>
        <p:txBody>
          <a:bodyPr wrap="square">
            <a:spAutoFit/>
          </a:bodyPr>
          <a:lstStyle/>
          <a:p>
            <a:pPr marL="285750" indent="-285750" algn="just">
              <a:lnSpc>
                <a:spcPct val="115000"/>
              </a:lnSpc>
              <a:spcAft>
                <a:spcPts val="800"/>
              </a:spcAf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The accuracy of the CNN model using SVM is 55%. </a:t>
            </a:r>
          </a:p>
          <a:p>
            <a:pPr marL="285750" indent="-285750" algn="just">
              <a:lnSpc>
                <a:spcPct val="115000"/>
              </a:lnSpc>
              <a:spcAft>
                <a:spcPts val="800"/>
              </a:spcAf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The CNN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classifier model has a 76% accuracy rate. </a:t>
            </a:r>
          </a:p>
          <a:p>
            <a:pPr marL="285750" indent="-285750" algn="just">
              <a:lnSpc>
                <a:spcPct val="115000"/>
              </a:lnSpc>
              <a:spcAft>
                <a:spcPts val="800"/>
              </a:spcAf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VGG16 model has an accuracy of 90%, which enables the system to recognize and classify the images.</a:t>
            </a:r>
          </a:p>
          <a:p>
            <a:pPr marL="285750" indent="-285750" algn="just">
              <a:lnSpc>
                <a:spcPct val="115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model was able to predict 90% of data under radioactive correctly and 70% of hazardous data correctly. </a:t>
            </a:r>
          </a:p>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Whereas, it could be able to find 60% of infectious data and 50% of general data. </a:t>
            </a:r>
          </a:p>
          <a:p>
            <a:pPr marL="285750" indent="-285750">
              <a:buFont typeface="Wingdings" panose="05000000000000000000" pitchFamily="2" charset="2"/>
              <a:buChar char="Ø"/>
            </a:pPr>
            <a:endParaRPr lang="en-IN" dirty="0"/>
          </a:p>
          <a:p>
            <a:pPr marL="285750" indent="-285750" algn="just">
              <a:lnSpc>
                <a:spcPct val="115000"/>
              </a:lnSpc>
              <a:spcAft>
                <a:spcPts val="800"/>
              </a:spcAft>
              <a:buFont typeface="Wingdings" panose="05000000000000000000" pitchFamily="2" charset="2"/>
              <a:buChar char="Ø"/>
            </a:pPr>
            <a:endParaRPr lang="en-IN" dirty="0">
              <a:effectLst/>
              <a:latin typeface="Calibri" panose="020F0502020204030204" pitchFamily="34" charset="0"/>
              <a:ea typeface="Calibri" panose="020F0502020204030204" pitchFamily="34" charset="0"/>
              <a:cs typeface="Latha" panose="020B0604020202020204" pitchFamily="34" charset="0"/>
            </a:endParaRPr>
          </a:p>
        </p:txBody>
      </p:sp>
      <p:sp>
        <p:nvSpPr>
          <p:cNvPr id="4" name="TextBox 3">
            <a:extLst>
              <a:ext uri="{FF2B5EF4-FFF2-40B4-BE49-F238E27FC236}">
                <a16:creationId xmlns:a16="http://schemas.microsoft.com/office/drawing/2014/main" id="{34FF891B-CCBD-1E9A-2FD3-C1502DABFC3E}"/>
              </a:ext>
            </a:extLst>
          </p:cNvPr>
          <p:cNvSpPr txBox="1"/>
          <p:nvPr/>
        </p:nvSpPr>
        <p:spPr>
          <a:xfrm>
            <a:off x="1046378" y="593890"/>
            <a:ext cx="5128182" cy="523220"/>
          </a:xfrm>
          <a:prstGeom prst="rect">
            <a:avLst/>
          </a:prstGeom>
          <a:noFill/>
        </p:spPr>
        <p:txBody>
          <a:bodyPr wrap="square" rtlCol="0">
            <a:spAutoFit/>
          </a:bodyPr>
          <a:lstStyle/>
          <a:p>
            <a:r>
              <a:rPr lang="en-US" sz="2800" b="1" dirty="0"/>
              <a:t>Phase 1 - Conclusion</a:t>
            </a:r>
            <a:endParaRPr lang="en-IN" sz="2800" b="1" dirty="0"/>
          </a:p>
        </p:txBody>
      </p:sp>
    </p:spTree>
    <p:extLst>
      <p:ext uri="{BB962C8B-B14F-4D97-AF65-F5344CB8AC3E}">
        <p14:creationId xmlns:p14="http://schemas.microsoft.com/office/powerpoint/2010/main" val="38189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EE6387-2AC8-FF44-2FEE-4AD936E036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3" name="Google Shape;169;p6">
            <a:extLst>
              <a:ext uri="{FF2B5EF4-FFF2-40B4-BE49-F238E27FC236}">
                <a16:creationId xmlns:a16="http://schemas.microsoft.com/office/drawing/2014/main" id="{B8E92A8A-B0C6-DD2F-04F0-E7FF6DA4725B}"/>
              </a:ext>
            </a:extLst>
          </p:cNvPr>
          <p:cNvSpPr txBox="1">
            <a:spLocks/>
          </p:cNvSpPr>
          <p:nvPr/>
        </p:nvSpPr>
        <p:spPr>
          <a:xfrm>
            <a:off x="597098" y="523110"/>
            <a:ext cx="7810500" cy="645284"/>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4400"/>
              <a:buFont typeface="Arial"/>
              <a:buNone/>
              <a:tabLst/>
              <a:defRPr/>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Phase 2 - Architecture</a:t>
            </a:r>
            <a:r>
              <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Diagram</a:t>
            </a:r>
            <a:endParaRPr kumimoji="0" lang="en-US" sz="4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5" name="Picture 4">
            <a:extLst>
              <a:ext uri="{FF2B5EF4-FFF2-40B4-BE49-F238E27FC236}">
                <a16:creationId xmlns:a16="http://schemas.microsoft.com/office/drawing/2014/main" id="{2A640E98-6877-2C51-CCE1-051279873CF3}"/>
              </a:ext>
            </a:extLst>
          </p:cNvPr>
          <p:cNvPicPr>
            <a:picLocks noChangeAspect="1"/>
          </p:cNvPicPr>
          <p:nvPr/>
        </p:nvPicPr>
        <p:blipFill>
          <a:blip r:embed="rId2"/>
          <a:stretch>
            <a:fillRect/>
          </a:stretch>
        </p:blipFill>
        <p:spPr>
          <a:xfrm>
            <a:off x="1022478" y="1257299"/>
            <a:ext cx="9530443" cy="5445967"/>
          </a:xfrm>
          <a:prstGeom prst="rect">
            <a:avLst/>
          </a:prstGeom>
        </p:spPr>
      </p:pic>
    </p:spTree>
    <p:extLst>
      <p:ext uri="{BB962C8B-B14F-4D97-AF65-F5344CB8AC3E}">
        <p14:creationId xmlns:p14="http://schemas.microsoft.com/office/powerpoint/2010/main" val="4193522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2566</TotalTime>
  <Words>1596</Words>
  <Application>Microsoft Office PowerPoint</Application>
  <PresentationFormat>Widescreen</PresentationFormat>
  <Paragraphs>205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Wingdings</vt:lpstr>
      <vt:lpstr>Arial</vt:lpstr>
      <vt:lpstr>Times New Roman</vt:lpstr>
      <vt:lpstr>Office Theme</vt:lpstr>
      <vt:lpstr>PowerPoint Presentation</vt:lpstr>
      <vt:lpstr>Contents</vt:lpstr>
      <vt:lpstr>PowerPoint Presentation</vt:lpstr>
      <vt:lpstr>PowerPoint Presentation</vt:lpstr>
      <vt:lpstr>PowerPoint Presentation</vt:lpstr>
      <vt:lpstr>PowerPoint Presentation</vt:lpstr>
      <vt:lpstr>About the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WASTE CLASSIFICATION USING CNN</dc:title>
  <dc:creator>pradeepa murugesan</dc:creator>
  <cp:lastModifiedBy>VEDHA R</cp:lastModifiedBy>
  <cp:revision>70</cp:revision>
  <dcterms:created xsi:type="dcterms:W3CDTF">2022-09-12T06:43:30Z</dcterms:created>
  <dcterms:modified xsi:type="dcterms:W3CDTF">2023-04-18T05:40:32Z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