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3" autoAdjust="0"/>
    <p:restoredTop sz="94660"/>
  </p:normalViewPr>
  <p:slideViewPr>
    <p:cSldViewPr>
      <p:cViewPr varScale="1">
        <p:scale>
          <a:sx n="42" d="100"/>
          <a:sy n="42" d="100"/>
        </p:scale>
        <p:origin x="78" y="61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t>
            </a:r>
            <a:r>
              <a:rPr lang="en-US" sz="2400" dirty="0" smtClean="0"/>
              <a:t>ADHULYA KP</a:t>
            </a:r>
            <a:endParaRPr lang="en-US" sz="2400" dirty="0"/>
          </a:p>
          <a:p>
            <a:r>
              <a:rPr lang="en-US" sz="2400" dirty="0"/>
              <a:t>REGISTER NO AND NMID</a:t>
            </a:r>
            <a:r>
              <a:rPr lang="en-US" sz="2400" dirty="0" smtClean="0"/>
              <a:t>: </a:t>
            </a:r>
            <a:r>
              <a:rPr lang="en-US" sz="2400" dirty="0" err="1" smtClean="0"/>
              <a:t>asbruce</a:t>
            </a:r>
            <a:r>
              <a:rPr lang="en-US" sz="2400" dirty="0" smtClean="0"/>
              <a:t> 2428C0536</a:t>
            </a:r>
            <a:endParaRPr lang="en-US" sz="2400" dirty="0">
              <a:cs typeface="Calibri"/>
            </a:endParaRPr>
          </a:p>
          <a:p>
            <a:r>
              <a:rPr lang="en-US" sz="2400" dirty="0"/>
              <a:t>DEPARTMENT: </a:t>
            </a:r>
            <a:r>
              <a:rPr lang="en-US" sz="2400" dirty="0" smtClean="0"/>
              <a:t>BSC AIML </a:t>
            </a:r>
            <a:endParaRPr lang="en-US" sz="2400" dirty="0"/>
          </a:p>
          <a:p>
            <a:r>
              <a:rPr lang="en-US" sz="2400" dirty="0"/>
              <a:t>COLLEGE: COLLEGE/ </a:t>
            </a:r>
            <a:r>
              <a:rPr lang="en-US" sz="2400" dirty="0" smtClean="0"/>
              <a:t>UNIVERSITY: JCT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rot="10800000" flipV="1">
            <a:off x="2971800" y="1363420"/>
            <a:ext cx="71628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Accuracy:</a:t>
            </a:r>
            <a:r>
              <a:rPr kumimoji="0" lang="en-US" altLang="en-US" sz="1800" b="0" i="0" u="none" strike="noStrike" cap="none" normalizeH="0" baseline="0" dirty="0" smtClean="0">
                <a:ln>
                  <a:noFill/>
                </a:ln>
                <a:solidFill>
                  <a:schemeClr val="tx1"/>
                </a:solidFill>
                <a:effectLst/>
                <a:latin typeface="Arial" panose="020B0604020202020204" pitchFamily="34" charset="0"/>
              </a:rPr>
              <a:t> 95%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Sample Output: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Object:</a:t>
            </a:r>
            <a:r>
              <a:rPr kumimoji="0" lang="en-US" altLang="en-US" sz="1800" b="0" i="0" u="none" strike="noStrike" cap="none" normalizeH="0" baseline="0" dirty="0" smtClean="0">
                <a:ln>
                  <a:noFill/>
                </a:ln>
                <a:solidFill>
                  <a:schemeClr val="tx1"/>
                </a:solidFill>
                <a:effectLst/>
                <a:latin typeface="Arial" panose="020B0604020202020204" pitchFamily="34" charset="0"/>
              </a:rPr>
              <a:t> Cat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Confidence:</a:t>
            </a:r>
            <a:r>
              <a:rPr kumimoji="0" lang="en-US" altLang="en-US" sz="1800" b="0" i="0" u="none" strike="noStrike" cap="none" normalizeH="0" baseline="0" dirty="0" smtClean="0">
                <a:ln>
                  <a:noFill/>
                </a:ln>
                <a:solidFill>
                  <a:schemeClr val="tx1"/>
                </a:solidFill>
                <a:effectLst/>
                <a:latin typeface="Arial" panose="020B0604020202020204" pitchFamily="34" charset="0"/>
              </a:rPr>
              <a:t> 98%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smtClean="0">
                <a:ln>
                  <a:noFill/>
                </a:ln>
                <a:solidFill>
                  <a:schemeClr val="tx1"/>
                </a:solidFill>
                <a:effectLst/>
                <a:latin typeface="Arial" panose="020B0604020202020204" pitchFamily="34" charset="0"/>
              </a:rPr>
              <a:t>(Include an image of the test image with labels showing detected objects and their confidence scores)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Real-Time Detection: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Live object recognition via webcam or video feed.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609600" y="1582341"/>
            <a:ext cx="8534400" cy="2862322"/>
          </a:xfrm>
          <a:prstGeom prst="rect">
            <a:avLst/>
          </a:prstGeom>
        </p:spPr>
        <p:txBody>
          <a:bodyPr wrap="square">
            <a:spAutoFit/>
          </a:bodyPr>
          <a:lstStyle/>
          <a:p>
            <a:pPr>
              <a:buFont typeface="Arial" panose="020B0604020202020204" pitchFamily="34" charset="0"/>
              <a:buChar char="•"/>
            </a:pPr>
            <a:r>
              <a:rPr lang="en-US" b="1" dirty="0"/>
              <a:t>Achieved Accuracy:</a:t>
            </a:r>
            <a:r>
              <a:rPr lang="en-US" dirty="0"/>
              <a:t> The system achieved an accuracy of </a:t>
            </a:r>
            <a:r>
              <a:rPr lang="en-US" b="1" dirty="0"/>
              <a:t>95%</a:t>
            </a:r>
            <a:r>
              <a:rPr lang="en-US" dirty="0"/>
              <a:t>, demonstrating its reliability in identifying objects in diverse image datasets.</a:t>
            </a:r>
          </a:p>
          <a:p>
            <a:pPr>
              <a:buFont typeface="Arial" panose="020B0604020202020204" pitchFamily="34" charset="0"/>
              <a:buChar char="•"/>
            </a:pPr>
            <a:r>
              <a:rPr lang="en-US" b="1" dirty="0"/>
              <a:t>Real-World Applications:</a:t>
            </a:r>
            <a:r>
              <a:rPr lang="en-US" dirty="0"/>
              <a:t> This AI model can be deployed in various fields such as </a:t>
            </a:r>
            <a:r>
              <a:rPr lang="en-US" b="1" dirty="0"/>
              <a:t>security</a:t>
            </a:r>
            <a:r>
              <a:rPr lang="en-US" dirty="0"/>
              <a:t>, </a:t>
            </a:r>
            <a:r>
              <a:rPr lang="en-US" b="1" dirty="0"/>
              <a:t>healthcare</a:t>
            </a:r>
            <a:r>
              <a:rPr lang="en-US" dirty="0"/>
              <a:t>, </a:t>
            </a:r>
            <a:r>
              <a:rPr lang="en-US" b="1" dirty="0"/>
              <a:t>retail</a:t>
            </a:r>
            <a:r>
              <a:rPr lang="en-US" dirty="0"/>
              <a:t>, and </a:t>
            </a:r>
            <a:r>
              <a:rPr lang="en-US" b="1" dirty="0"/>
              <a:t>autonomous vehicles</a:t>
            </a:r>
            <a:r>
              <a:rPr lang="en-US" dirty="0"/>
              <a:t> for efficient and automated object recognition.</a:t>
            </a:r>
          </a:p>
          <a:p>
            <a:pPr>
              <a:buFont typeface="Arial" panose="020B0604020202020204" pitchFamily="34" charset="0"/>
              <a:buChar char="•"/>
            </a:pPr>
            <a:r>
              <a:rPr lang="en-US" b="1" dirty="0"/>
              <a:t>Future Enhancements:</a:t>
            </a:r>
            <a:endParaRPr lang="en-US" dirty="0"/>
          </a:p>
          <a:p>
            <a:pPr marL="742950" lvl="1" indent="-285750">
              <a:buFont typeface="Arial" panose="020B0604020202020204" pitchFamily="34" charset="0"/>
              <a:buChar char="•"/>
            </a:pPr>
            <a:r>
              <a:rPr lang="en-US" dirty="0"/>
              <a:t>Expand the model to support more object categories.</a:t>
            </a:r>
          </a:p>
          <a:p>
            <a:pPr marL="742950" lvl="1" indent="-285750">
              <a:buFont typeface="Arial" panose="020B0604020202020204" pitchFamily="34" charset="0"/>
              <a:buChar char="•"/>
            </a:pPr>
            <a:r>
              <a:rPr lang="en-US" dirty="0"/>
              <a:t>Improve accuracy by integrating advanced techniques like </a:t>
            </a:r>
            <a:r>
              <a:rPr lang="en-US" b="1" dirty="0"/>
              <a:t>YOLO</a:t>
            </a:r>
            <a:r>
              <a:rPr lang="en-US" dirty="0"/>
              <a:t> or </a:t>
            </a:r>
            <a:r>
              <a:rPr lang="en-US" b="1" dirty="0"/>
              <a:t>Faster R-CNN</a:t>
            </a:r>
            <a:r>
              <a:rPr lang="en-US" dirty="0"/>
              <a:t>.</a:t>
            </a:r>
          </a:p>
          <a:p>
            <a:pPr marL="742950" lvl="1" indent="-285750">
              <a:buFont typeface="Arial" panose="020B0604020202020204" pitchFamily="34" charset="0"/>
              <a:buChar char="•"/>
            </a:pPr>
            <a:r>
              <a:rPr lang="en-US" dirty="0"/>
              <a:t>Optimize the system for edge devices for real-time applications in resource-constrained environments.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041580" cy="1370888"/>
          </a:xfrm>
          <a:prstGeom prst="rect">
            <a:avLst/>
          </a:prstGeom>
        </p:spPr>
        <p:txBody>
          <a:bodyPr vert="horz" wrap="square" lIns="0" tIns="16510" rIns="0" bIns="0" rtlCol="0">
            <a:spAutoFit/>
          </a:bodyPr>
          <a:lstStyle/>
          <a:p>
            <a:pPr marL="12700">
              <a:lnSpc>
                <a:spcPct val="100000"/>
              </a:lnSpc>
              <a:spcBef>
                <a:spcPts val="130"/>
              </a:spcBef>
            </a:pPr>
            <a:r>
              <a:rPr lang="en-IN" sz="4400" dirty="0"/>
              <a:t>AI-Based Image Recognition </a:t>
            </a:r>
            <a:r>
              <a:rPr lang="en-IN" sz="4400" dirty="0" smtClean="0"/>
              <a:t>System</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381000" y="1695450"/>
            <a:ext cx="8763000" cy="2308324"/>
          </a:xfrm>
          <a:prstGeom prst="rect">
            <a:avLst/>
          </a:prstGeom>
        </p:spPr>
        <p:txBody>
          <a:bodyPr wrap="square">
            <a:spAutoFit/>
          </a:bodyPr>
          <a:lstStyle/>
          <a:p>
            <a:r>
              <a:rPr lang="en-US" dirty="0"/>
              <a:t>In many real-world applications such as security surveillance, medical diagnostics, and automated retail, accurately identifying objects from images is crucial. However, manual image analysis is time-consuming, prone to errors, and not scalable for large volumes of data. Existing automated solutions often struggle with varying image quality, lighting conditions, and object diversity.</a:t>
            </a:r>
          </a:p>
          <a:p>
            <a:r>
              <a:rPr lang="en-US" dirty="0"/>
              <a:t>The challenge is to develop an AI-based image recognition system that can reliably and efficiently classify and identify objects within images across diverse environments and conditions, improving accuracy, speed, and usability compared to traditional methods.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152400" y="1564481"/>
            <a:ext cx="8991600" cy="3693319"/>
          </a:xfrm>
          <a:prstGeom prst="rect">
            <a:avLst/>
          </a:prstGeom>
        </p:spPr>
        <p:txBody>
          <a:bodyPr wrap="square">
            <a:spAutoFit/>
          </a:bodyPr>
          <a:lstStyle/>
          <a:p>
            <a:r>
              <a:rPr lang="en-US" dirty="0"/>
              <a:t>The </a:t>
            </a:r>
            <a:r>
              <a:rPr lang="en-US" b="1" dirty="0"/>
              <a:t>AI-Based Image Recognition System</a:t>
            </a:r>
            <a:r>
              <a:rPr lang="en-US" dirty="0"/>
              <a:t> aims to build an intelligent application capable of detecting and classifying objects within images using advanced deep learning techniques, primarily Convolutional Neural Networks (CNNs). The system will process input images, extract key features, and accurately identify various objects, providing users with real-time or batch analysis capabilities.</a:t>
            </a:r>
          </a:p>
          <a:p>
            <a:r>
              <a:rPr lang="en-US" dirty="0"/>
              <a:t>This project involves collecting and preprocessing a diverse dataset, training and fine-tuning a neural network model, and deploying the system for practical use cases such as security monitoring, medical imaging, and retail automation. By leveraging transfer learning and image processing libraries, the system is designed to deliver high accuracy and robustness in recognizing objects under different conditions.</a:t>
            </a:r>
          </a:p>
          <a:p>
            <a:r>
              <a:rPr lang="en-US" dirty="0"/>
              <a:t>The final solution will feature a user-friendly interface where users can upload images or stream video for instant recognition, making it accessible for non-technical users and applicable across multiple domains.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699452" y="1502688"/>
            <a:ext cx="6920548" cy="5078313"/>
          </a:xfrm>
          <a:prstGeom prst="rect">
            <a:avLst/>
          </a:prstGeom>
        </p:spPr>
        <p:txBody>
          <a:bodyPr wrap="square">
            <a:spAutoFit/>
          </a:bodyPr>
          <a:lstStyle/>
          <a:p>
            <a:pPr>
              <a:buFont typeface="+mj-lt"/>
              <a:buAutoNum type="arabicPeriod"/>
            </a:pPr>
            <a:r>
              <a:rPr lang="en-US" b="1" dirty="0"/>
              <a:t>Security Agencies</a:t>
            </a:r>
            <a:endParaRPr lang="en-US" dirty="0"/>
          </a:p>
          <a:p>
            <a:pPr marL="742950" lvl="1" indent="-285750">
              <a:buFont typeface="+mj-lt"/>
              <a:buAutoNum type="arabicPeriod"/>
            </a:pPr>
            <a:r>
              <a:rPr lang="en-US" dirty="0"/>
              <a:t>For surveillance, face recognition, and threat detection.</a:t>
            </a:r>
          </a:p>
          <a:p>
            <a:pPr>
              <a:buFont typeface="+mj-lt"/>
              <a:buAutoNum type="arabicPeriod"/>
            </a:pPr>
            <a:r>
              <a:rPr lang="en-US" b="1" dirty="0"/>
              <a:t>Healthcare Professionals</a:t>
            </a:r>
            <a:endParaRPr lang="en-US" dirty="0"/>
          </a:p>
          <a:p>
            <a:pPr marL="742950" lvl="1" indent="-285750">
              <a:buFont typeface="+mj-lt"/>
              <a:buAutoNum type="arabicPeriod"/>
            </a:pPr>
            <a:r>
              <a:rPr lang="en-US" dirty="0"/>
              <a:t>To assist in analyzing medical images like X-rays, MRIs, or skin lesion photos.</a:t>
            </a:r>
          </a:p>
          <a:p>
            <a:pPr>
              <a:buFont typeface="+mj-lt"/>
              <a:buAutoNum type="arabicPeriod"/>
            </a:pPr>
            <a:r>
              <a:rPr lang="en-US" b="1" dirty="0"/>
              <a:t>Retail Businesses</a:t>
            </a:r>
            <a:endParaRPr lang="en-US" dirty="0"/>
          </a:p>
          <a:p>
            <a:pPr marL="742950" lvl="1" indent="-285750">
              <a:buFont typeface="+mj-lt"/>
              <a:buAutoNum type="arabicPeriod"/>
            </a:pPr>
            <a:r>
              <a:rPr lang="en-US" dirty="0"/>
              <a:t>For automated product identification, inventory management, and checkout automation.</a:t>
            </a:r>
          </a:p>
          <a:p>
            <a:pPr>
              <a:buFont typeface="+mj-lt"/>
              <a:buAutoNum type="arabicPeriod"/>
            </a:pPr>
            <a:r>
              <a:rPr lang="en-US" b="1" dirty="0"/>
              <a:t>Manufacturing Industry</a:t>
            </a:r>
            <a:endParaRPr lang="en-US" dirty="0"/>
          </a:p>
          <a:p>
            <a:pPr marL="742950" lvl="1" indent="-285750">
              <a:buFont typeface="+mj-lt"/>
              <a:buAutoNum type="arabicPeriod"/>
            </a:pPr>
            <a:r>
              <a:rPr lang="en-US" dirty="0"/>
              <a:t>For quality control by detecting defects in products through images.</a:t>
            </a:r>
          </a:p>
          <a:p>
            <a:pPr>
              <a:buFont typeface="+mj-lt"/>
              <a:buAutoNum type="arabicPeriod"/>
            </a:pPr>
            <a:r>
              <a:rPr lang="en-US" b="1" dirty="0"/>
              <a:t>Autonomous Vehicle Developers</a:t>
            </a:r>
            <a:endParaRPr lang="en-US" dirty="0"/>
          </a:p>
          <a:p>
            <a:pPr marL="742950" lvl="1" indent="-285750">
              <a:buFont typeface="+mj-lt"/>
              <a:buAutoNum type="arabicPeriod"/>
            </a:pPr>
            <a:r>
              <a:rPr lang="en-US" dirty="0"/>
              <a:t>For real-time object detection and environment understanding.</a:t>
            </a:r>
          </a:p>
          <a:p>
            <a:pPr>
              <a:buFont typeface="+mj-lt"/>
              <a:buAutoNum type="arabicPeriod"/>
            </a:pPr>
            <a:r>
              <a:rPr lang="en-US" b="1" dirty="0"/>
              <a:t>Researchers and Academics</a:t>
            </a:r>
            <a:endParaRPr lang="en-US" dirty="0"/>
          </a:p>
          <a:p>
            <a:pPr marL="742950" lvl="1" indent="-285750">
              <a:buFont typeface="+mj-lt"/>
              <a:buAutoNum type="arabicPeriod"/>
            </a:pPr>
            <a:r>
              <a:rPr lang="en-US" dirty="0"/>
              <a:t>To study image recognition and improve AI models.</a:t>
            </a:r>
          </a:p>
          <a:p>
            <a:pPr>
              <a:buFont typeface="+mj-lt"/>
              <a:buAutoNum type="arabicPeriod"/>
            </a:pPr>
            <a:r>
              <a:rPr lang="en-US" b="1" dirty="0"/>
              <a:t>General Consumers</a:t>
            </a:r>
            <a:endParaRPr lang="en-US" dirty="0"/>
          </a:p>
          <a:p>
            <a:pPr marL="742950" lvl="1" indent="-285750">
              <a:buFont typeface="+mj-lt"/>
              <a:buAutoNum type="arabicPeriod"/>
            </a:pPr>
            <a:r>
              <a:rPr lang="en-US" dirty="0"/>
              <a:t>Using apps that identify objects, plants, animals, or landmarks from photos.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84731" y="101790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0" y="-323169"/>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3581400" y="2782718"/>
            <a:ext cx="5029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3"/>
          <p:cNvSpPr>
            <a:spLocks noChangeArrowheads="1"/>
          </p:cNvSpPr>
          <p:nvPr/>
        </p:nvSpPr>
        <p:spPr bwMode="auto">
          <a:xfrm rot="10800000" flipV="1">
            <a:off x="2695574" y="2253734"/>
            <a:ext cx="105156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Frameworks: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TensorFlow</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Keras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PyTorch</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Libraries: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OpenCV</a:t>
            </a:r>
            <a:r>
              <a:rPr kumimoji="0" lang="en-US" altLang="en-US" sz="1800" b="0" i="0" u="none" strike="noStrike" cap="none" normalizeH="0" baseline="0" dirty="0" smtClean="0">
                <a:ln>
                  <a:noFill/>
                </a:ln>
                <a:solidFill>
                  <a:schemeClr val="tx1"/>
                </a:solidFill>
                <a:effectLst/>
                <a:latin typeface="Arial" panose="020B0604020202020204" pitchFamily="34" charset="0"/>
              </a:rPr>
              <a:t>, Pillow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Programming Language:</a:t>
            </a:r>
            <a:r>
              <a:rPr kumimoji="0" lang="en-US" altLang="en-US" sz="1800" b="0" i="0" u="none" strike="noStrike" cap="none" normalizeH="0" baseline="0" dirty="0" smtClean="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Models:</a:t>
            </a:r>
            <a:r>
              <a:rPr kumimoji="0" lang="en-US" altLang="en-US" sz="1800" b="0" i="0" u="none" strike="noStrike" cap="none" normalizeH="0" baseline="0" dirty="0" smtClean="0">
                <a:ln>
                  <a:noFill/>
                </a:ln>
                <a:solidFill>
                  <a:schemeClr val="tx1"/>
                </a:solidFill>
                <a:effectLst/>
                <a:latin typeface="Arial" panose="020B0604020202020204" pitchFamily="34" charset="0"/>
              </a:rPr>
              <a:t> CNN, Transfer Learning (</a:t>
            </a:r>
            <a:r>
              <a:rPr kumimoji="0" lang="en-US" altLang="en-US" sz="1800" b="0" i="0" u="none" strike="noStrike" cap="none" normalizeH="0" baseline="0" dirty="0" err="1" smtClean="0">
                <a:ln>
                  <a:noFill/>
                </a:ln>
                <a:solidFill>
                  <a:schemeClr val="tx1"/>
                </a:solidFill>
                <a:effectLst/>
                <a:latin typeface="Arial" panose="020B0604020202020204" pitchFamily="34" charset="0"/>
              </a:rPr>
              <a:t>ResNet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MobileNet</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Development: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Jupyter</a:t>
            </a:r>
            <a:r>
              <a:rPr kumimoji="0" lang="en-US" altLang="en-US" sz="1800" b="0" i="0" u="none" strike="noStrike" cap="none" normalizeH="0" baseline="0" dirty="0" smtClean="0">
                <a:ln>
                  <a:noFill/>
                </a:ln>
                <a:solidFill>
                  <a:schemeClr val="tx1"/>
                </a:solidFill>
                <a:effectLst/>
                <a:latin typeface="Arial" panose="020B0604020202020204" pitchFamily="34" charset="0"/>
              </a:rPr>
              <a:t> Notebook, Google </a:t>
            </a:r>
            <a:r>
              <a:rPr kumimoji="0" lang="en-US" altLang="en-US" sz="1800" b="0" i="0" u="none" strike="noStrike" cap="none" normalizeH="0" baseline="0" dirty="0" err="1" smtClean="0">
                <a:ln>
                  <a:noFill/>
                </a:ln>
                <a:solidFill>
                  <a:schemeClr val="tx1"/>
                </a:solidFill>
                <a:effectLst/>
                <a:latin typeface="Arial" panose="020B0604020202020204" pitchFamily="34" charset="0"/>
              </a:rPr>
              <a:t>Colab</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Techniques: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Image Preprocessing &amp; Augmentation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Supervised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Model Evaluation (Accuracy, F1-score)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Hyperparameter</a:t>
            </a:r>
            <a:r>
              <a:rPr kumimoji="0" lang="en-US" altLang="en-US" sz="1800" b="0" i="0" u="none" strike="noStrike" cap="none" normalizeH="0" baseline="0" dirty="0" smtClean="0">
                <a:ln>
                  <a:noFill/>
                </a:ln>
                <a:solidFill>
                  <a:schemeClr val="tx1"/>
                </a:solidFill>
                <a:effectLst/>
                <a:latin typeface="Arial" panose="020B0604020202020204" pitchFamily="34" charset="0"/>
              </a:rPr>
              <a:t> Tuning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3"/>
          <p:cNvSpPr>
            <a:spLocks noChangeArrowheads="1"/>
          </p:cNvSpPr>
          <p:nvPr/>
        </p:nvSpPr>
        <p:spPr bwMode="auto">
          <a:xfrm>
            <a:off x="0" y="-355689"/>
            <a:ext cx="18473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p:nvPr/>
        </p:nvSpPr>
        <p:spPr>
          <a:xfrm>
            <a:off x="739775" y="1305342"/>
            <a:ext cx="8404225" cy="4247317"/>
          </a:xfrm>
          <a:prstGeom prst="rect">
            <a:avLst/>
          </a:prstGeom>
        </p:spPr>
        <p:txBody>
          <a:bodyPr wrap="square">
            <a:spAutoFit/>
          </a:bodyPr>
          <a:lstStyle/>
          <a:p>
            <a:pPr>
              <a:buFont typeface="+mj-lt"/>
              <a:buAutoNum type="arabicPeriod"/>
            </a:pPr>
            <a:r>
              <a:rPr lang="en-US" b="1" dirty="0"/>
              <a:t>Cover Page</a:t>
            </a:r>
            <a:endParaRPr lang="en-US" dirty="0"/>
          </a:p>
          <a:p>
            <a:pPr marL="742950" lvl="1" indent="-285750">
              <a:buFont typeface="+mj-lt"/>
              <a:buAutoNum type="arabicPeriod"/>
            </a:pPr>
            <a:r>
              <a:rPr lang="en-US" dirty="0"/>
              <a:t>Project Title</a:t>
            </a:r>
          </a:p>
          <a:p>
            <a:pPr marL="742950" lvl="1" indent="-285750">
              <a:buFont typeface="+mj-lt"/>
              <a:buAutoNum type="arabicPeriod"/>
            </a:pPr>
            <a:r>
              <a:rPr lang="en-US" dirty="0"/>
              <a:t>Your Name &amp; Date</a:t>
            </a:r>
          </a:p>
          <a:p>
            <a:pPr>
              <a:buFont typeface="+mj-lt"/>
              <a:buAutoNum type="arabicPeriod"/>
            </a:pPr>
            <a:r>
              <a:rPr lang="en-US" b="1" dirty="0"/>
              <a:t>Introduction</a:t>
            </a:r>
            <a:endParaRPr lang="en-US" dirty="0"/>
          </a:p>
          <a:p>
            <a:pPr marL="742950" lvl="1" indent="-285750">
              <a:buFont typeface="+mj-lt"/>
              <a:buAutoNum type="arabicPeriod"/>
            </a:pPr>
            <a:r>
              <a:rPr lang="en-US" dirty="0"/>
              <a:t>Short summary &amp; problem statement</a:t>
            </a:r>
          </a:p>
          <a:p>
            <a:pPr>
              <a:buFont typeface="+mj-lt"/>
              <a:buAutoNum type="arabicPeriod"/>
            </a:pPr>
            <a:r>
              <a:rPr lang="en-US" b="1" dirty="0"/>
              <a:t>Overview</a:t>
            </a:r>
            <a:endParaRPr lang="en-US" dirty="0"/>
          </a:p>
          <a:p>
            <a:pPr marL="742950" lvl="1" indent="-285750">
              <a:buFont typeface="+mj-lt"/>
              <a:buAutoNum type="arabicPeriod"/>
            </a:pPr>
            <a:r>
              <a:rPr lang="en-US" dirty="0"/>
              <a:t>Project goals and key features</a:t>
            </a:r>
          </a:p>
          <a:p>
            <a:pPr>
              <a:buFont typeface="+mj-lt"/>
              <a:buAutoNum type="arabicPeriod"/>
            </a:pPr>
            <a:r>
              <a:rPr lang="en-US" b="1" dirty="0"/>
              <a:t>Tools &amp; Techniques</a:t>
            </a:r>
            <a:endParaRPr lang="en-US" dirty="0"/>
          </a:p>
          <a:p>
            <a:pPr marL="742950" lvl="1" indent="-285750">
              <a:buFont typeface="+mj-lt"/>
              <a:buAutoNum type="arabicPeriod"/>
            </a:pPr>
            <a:r>
              <a:rPr lang="en-US" dirty="0"/>
              <a:t>Main technologies and methods used</a:t>
            </a:r>
          </a:p>
          <a:p>
            <a:pPr>
              <a:buFont typeface="+mj-lt"/>
              <a:buAutoNum type="arabicPeriod"/>
            </a:pPr>
            <a:r>
              <a:rPr lang="en-US" b="1" dirty="0"/>
              <a:t>Methodology</a:t>
            </a:r>
            <a:endParaRPr lang="en-US" dirty="0"/>
          </a:p>
          <a:p>
            <a:pPr marL="742950" lvl="1" indent="-285750">
              <a:buFont typeface="+mj-lt"/>
              <a:buAutoNum type="arabicPeriod"/>
            </a:pPr>
            <a:r>
              <a:rPr lang="en-US" dirty="0"/>
              <a:t>Data preparation and model training</a:t>
            </a:r>
          </a:p>
          <a:p>
            <a:pPr>
              <a:buFont typeface="+mj-lt"/>
              <a:buAutoNum type="arabicPeriod"/>
            </a:pPr>
            <a:r>
              <a:rPr lang="en-US" b="1" dirty="0"/>
              <a:t>Results</a:t>
            </a:r>
            <a:endParaRPr lang="en-US" dirty="0"/>
          </a:p>
          <a:p>
            <a:pPr marL="742950" lvl="1" indent="-285750">
              <a:buFont typeface="+mj-lt"/>
              <a:buAutoNum type="arabicPeriod"/>
            </a:pPr>
            <a:r>
              <a:rPr lang="en-US" dirty="0"/>
              <a:t>Accuracy and sample outputs</a:t>
            </a:r>
          </a:p>
          <a:p>
            <a:pPr>
              <a:buFont typeface="+mj-lt"/>
              <a:buAutoNum type="arabicPeriod"/>
            </a:pPr>
            <a:r>
              <a:rPr lang="en-US" b="1" dirty="0"/>
              <a:t>Conclusion</a:t>
            </a:r>
            <a:endParaRPr lang="en-US" dirty="0"/>
          </a:p>
          <a:p>
            <a:pPr marL="742950" lvl="1" indent="-285750">
              <a:buFont typeface="+mj-lt"/>
              <a:buAutoNum type="arabicPeriod"/>
            </a:pPr>
            <a:r>
              <a:rPr lang="en-US" dirty="0"/>
              <a:t>Summary and future scope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5" name="Rectangle 3"/>
          <p:cNvSpPr>
            <a:spLocks noChangeArrowheads="1"/>
          </p:cNvSpPr>
          <p:nvPr/>
        </p:nvSpPr>
        <p:spPr bwMode="auto">
          <a:xfrm rot="10800000" flipV="1">
            <a:off x="457200" y="1524000"/>
            <a:ext cx="141732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Image Input:</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Upload images or capture via webcam for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Object Detection &amp; Classification:</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Identify and label multiple objects within an image accurately.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Real-Time Recognition:</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Process and recognize objects instantly in live video streams.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Confidence Scores:</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Display confidence levels for each identified object.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User-Friendly Interface:</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Simple dashboard for easy image upload and viewing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Data Preprocessing:</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Automatic resizing and normalization of images for better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Model Training &amp; Updates:</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Ability to retrain or fine-tune the model with new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Multi-Class Support:</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Recognize a wide variety of object categories.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381</TotalTime>
  <Words>680</Words>
  <Application>Microsoft Office PowerPoint</Application>
  <PresentationFormat>Widescreen</PresentationFormat>
  <Paragraphs>106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AI-Based Image Recognition System</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27</cp:revision>
  <dcterms:created xsi:type="dcterms:W3CDTF">2024-03-29T15:07:22Z</dcterms:created>
  <dcterms:modified xsi:type="dcterms:W3CDTF">2025-09-08T09:40:13Z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