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5"/>
  </p:notesMasterIdLst>
  <p:sldIdLst>
    <p:sldId id="256" r:id="rId2"/>
    <p:sldId id="372" r:id="rId3"/>
    <p:sldId id="386" r:id="rId4"/>
    <p:sldId id="375" r:id="rId5"/>
    <p:sldId id="348" r:id="rId6"/>
    <p:sldId id="415" r:id="rId7"/>
    <p:sldId id="371" r:id="rId8"/>
    <p:sldId id="403" r:id="rId9"/>
    <p:sldId id="404" r:id="rId10"/>
    <p:sldId id="393" r:id="rId11"/>
    <p:sldId id="379" r:id="rId12"/>
    <p:sldId id="405" r:id="rId13"/>
    <p:sldId id="406" r:id="rId14"/>
    <p:sldId id="413" r:id="rId15"/>
    <p:sldId id="414" r:id="rId16"/>
    <p:sldId id="407" r:id="rId17"/>
    <p:sldId id="389" r:id="rId18"/>
    <p:sldId id="408" r:id="rId19"/>
    <p:sldId id="409" r:id="rId20"/>
    <p:sldId id="410" r:id="rId21"/>
    <p:sldId id="411" r:id="rId22"/>
    <p:sldId id="412" r:id="rId23"/>
    <p:sldId id="397" r:id="rId24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627"/>
    <a:srgbClr val="5C6670"/>
    <a:srgbClr val="000000"/>
    <a:srgbClr val="FFC425"/>
    <a:srgbClr val="8C1D40"/>
    <a:srgbClr val="FFB310"/>
    <a:srgbClr val="FFFFFF"/>
    <a:srgbClr val="4F55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4" autoAdjust="0"/>
    <p:restoredTop sz="94270" autoAdjust="0"/>
  </p:normalViewPr>
  <p:slideViewPr>
    <p:cSldViewPr snapToGrid="0" snapToObjects="1">
      <p:cViewPr varScale="1">
        <p:scale>
          <a:sx n="68" d="100"/>
          <a:sy n="68" d="100"/>
        </p:scale>
        <p:origin x="79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39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7F710229-4D45-4872-AFFD-54636330810B}" type="datetimeFigureOut">
              <a:rPr lang="en-US" altLang="en-US"/>
              <a:pPr>
                <a:defRPr/>
              </a:pPr>
              <a:t>4/27/2019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3748741B-5953-40C1-9924-CF136179C2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74140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7B1D556-5396-4983-838B-3EF41D5F5D87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786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7D1609E-277A-4050-83AD-69AC1280DA23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905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4D0788E-EA7C-4871-8A71-0F9B900AF7CD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3569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7D1609E-277A-4050-83AD-69AC1280DA23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5267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7D1609E-277A-4050-83AD-69AC1280DA23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1751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249147C-3253-419D-B33D-BEEF171E19C2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7658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249147C-3253-419D-B33D-BEEF171E19C2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9259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4D0788E-EA7C-4871-8A71-0F9B900AF7CD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18889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249147C-3253-419D-B33D-BEEF171E19C2}" type="slidenum">
              <a:rPr lang="en-US" altLang="en-US" smtClean="0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98824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249147C-3253-419D-B33D-BEEF171E19C2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03405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249147C-3253-419D-B33D-BEEF171E19C2}" type="slidenum">
              <a:rPr lang="en-US" altLang="en-US" smtClean="0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4807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664DC14-52D4-4E7E-B0C7-543B71C2190E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5311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249147C-3253-419D-B33D-BEEF171E19C2}" type="slidenum">
              <a:rPr lang="en-US" altLang="en-US" smtClean="0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21501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249147C-3253-419D-B33D-BEEF171E19C2}" type="slidenum">
              <a:rPr lang="en-US" altLang="en-US" smtClean="0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23837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249147C-3253-419D-B33D-BEEF171E19C2}" type="slidenum">
              <a:rPr lang="en-US" altLang="en-US" smtClean="0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65255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B705B56-D071-4AC8-B72E-C30AD75C8029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6142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1FA8D56-B1DA-4F9B-AD2E-1AC98A0F5CF7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642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0C412BE-583A-40C3-BC8F-A4B60291C951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5378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CCA012F-3DD3-4670-A901-D8F52DFB6953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1551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249147C-3253-419D-B33D-BEEF171E19C2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4830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62B9616-1CE8-499C-84CA-5EDF8A0A5871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309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62B9616-1CE8-499C-84CA-5EDF8A0A5871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235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62B9616-1CE8-499C-84CA-5EDF8A0A5871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3914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62F759-3580-4F07-973A-D24A7CA72404}" type="datetimeFigureOut">
              <a:rPr lang="en-US" altLang="en-US"/>
              <a:pPr>
                <a:defRPr/>
              </a:pPr>
              <a:t>4/27/2019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3769A-18BD-4F93-9B8B-0BD846C622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6390000"/>
      </p:ext>
    </p:extLst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B95A8-705B-4DC9-997E-C17E78792008}" type="datetimeFigureOut">
              <a:rPr lang="en-US" altLang="en-US"/>
              <a:pPr>
                <a:defRPr/>
              </a:pPr>
              <a:t>4/27/2019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942C7-E683-4850-8383-3B1B894F83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2059016"/>
      </p:ext>
    </p:extLst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2B28E-25E3-4D9D-BE11-0A3A475BFC13}" type="datetimeFigureOut">
              <a:rPr lang="en-US" altLang="en-US"/>
              <a:pPr>
                <a:defRPr/>
              </a:pPr>
              <a:t>4/27/2019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8993E-D48C-4FAC-9979-A3C1758D01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4290249"/>
      </p:ext>
    </p:extLst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50362-0D2D-4C20-BE9B-253092BE41BD}" type="datetimeFigureOut">
              <a:rPr lang="en-US" altLang="en-US"/>
              <a:pPr>
                <a:defRPr/>
              </a:pPr>
              <a:t>4/27/2019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4DAE75-F874-4353-BAC0-E4D7679B94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9318027"/>
      </p:ext>
    </p:extLst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115AB-1B58-4A37-87E1-0996203DA4EE}" type="datetimeFigureOut">
              <a:rPr lang="en-US" altLang="en-US"/>
              <a:pPr>
                <a:defRPr/>
              </a:pPr>
              <a:t>4/27/2019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02782-F0F8-407A-8BD9-3A96D9E2BE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0079802"/>
      </p:ext>
    </p:extLst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9E1DB-C9A4-4B9B-9D7D-DF6593DB21E6}" type="datetimeFigureOut">
              <a:rPr lang="en-US" altLang="en-US"/>
              <a:pPr>
                <a:defRPr/>
              </a:pPr>
              <a:t>4/27/2019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C846D-7CAC-4E0E-AE62-ABFD4FEC20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0171802"/>
      </p:ext>
    </p:extLst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55C10-9E41-4D12-9CF7-FC52B366257D}" type="datetimeFigureOut">
              <a:rPr lang="en-US" altLang="en-US"/>
              <a:pPr>
                <a:defRPr/>
              </a:pPr>
              <a:t>4/27/2019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A2A40-9AB9-4F3C-A0F7-B58FEFFA65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7823955"/>
      </p:ext>
    </p:extLst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20A31-ED3E-46E3-A63E-DB0F74F173FB}" type="datetimeFigureOut">
              <a:rPr lang="en-US" altLang="en-US"/>
              <a:pPr>
                <a:defRPr/>
              </a:pPr>
              <a:t>4/27/2019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1473-B1FF-4742-8FCF-D1FA7DAEC5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6551258"/>
      </p:ext>
    </p:extLst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33DDA-321B-4251-ABBC-784A692E6550}" type="datetimeFigureOut">
              <a:rPr lang="en-US" altLang="en-US"/>
              <a:pPr>
                <a:defRPr/>
              </a:pPr>
              <a:t>4/27/2019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4648A4-1456-4956-B1A6-C3B7D582C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0628622"/>
      </p:ext>
    </p:extLst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EB04C-A831-40B7-A97E-768446AE4AB0}" type="datetimeFigureOut">
              <a:rPr lang="en-US" altLang="en-US"/>
              <a:pPr>
                <a:defRPr/>
              </a:pPr>
              <a:t>4/27/2019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0037C-E2A2-4CAF-9FE2-8D19BC5372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120397"/>
      </p:ext>
    </p:extLst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7EBE9-303D-40CA-80BF-DF10BB80D4C6}" type="datetimeFigureOut">
              <a:rPr lang="en-US" altLang="en-US"/>
              <a:pPr>
                <a:defRPr/>
              </a:pPr>
              <a:t>4/27/2019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61A05-65FF-42B0-8B0E-9EBAC70CD8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7068"/>
      </p:ext>
    </p:extLst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smtClean="0">
                <a:solidFill>
                  <a:srgbClr val="898989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C906A35-E3F3-4858-9D3E-F80C6DFF1710}" type="datetimeFigureOut">
              <a:rPr lang="en-US" altLang="en-US"/>
              <a:pPr>
                <a:defRPr/>
              </a:pPr>
              <a:t>4/27/2019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>
                <a:solidFill>
                  <a:srgbClr val="898989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04B723B-1B94-438F-94A4-E05BB04765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push/>
  </p:transition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Black" panose="020B0A04020102020204" pitchFamily="34" charset="0"/>
          <a:ea typeface="ＭＳ Ｐゴシック" panose="020B0600070205080204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ＭＳ Ｐゴシック" panose="020B0600070205080204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ＭＳ Ｐゴシック" panose="020B0600070205080204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ＭＳ Ｐゴシック" panose="020B0600070205080204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Black" panose="020B0A04020102020204" pitchFamily="34" charset="0"/>
          <a:ea typeface="ＭＳ Ｐゴシック" panose="020B0600070205080204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  <a:cs typeface="Arial" panose="020B0604020202020204" pitchFamily="34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  <a:cs typeface="Arial" panose="020B0604020202020204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  <a:cs typeface="Arial" panose="020B0604020202020204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  <a:cs typeface="Arial" panose="020B0604020202020204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e.gov/video/?videoid=6076156700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e.gov/video/?videoid=6076156700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e.gov/video/?videoid=6076156700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e.gov/video/?videoid=6076156700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e.gov/video/?videoid=6076156700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e.gov/video/?videoid=6076156700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e.gov/video/?videoid=6076156700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493713" y="2017713"/>
            <a:ext cx="9942374" cy="175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65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6500" b="1" dirty="0" err="1"/>
              <a:t>bSharp</a:t>
            </a:r>
            <a:r>
              <a:rPr lang="en-US" altLang="en-US" sz="6500" b="1" dirty="0"/>
              <a:t> Programming Language</a:t>
            </a:r>
          </a:p>
        </p:txBody>
      </p:sp>
      <p:sp>
        <p:nvSpPr>
          <p:cNvPr id="3075" name="TextBox 11"/>
          <p:cNvSpPr txBox="1">
            <a:spLocks noChangeArrowheads="1"/>
          </p:cNvSpPr>
          <p:nvPr/>
        </p:nvSpPr>
        <p:spPr bwMode="auto">
          <a:xfrm>
            <a:off x="611187" y="1608138"/>
            <a:ext cx="5869125" cy="369332"/>
          </a:xfrm>
          <a:prstGeom prst="rect">
            <a:avLst/>
          </a:prstGeom>
          <a:solidFill>
            <a:srgbClr val="FFC6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/>
              <a:t>SER 502- Languages and Programming Paradigm</a:t>
            </a:r>
          </a:p>
        </p:txBody>
      </p:sp>
      <p:sp>
        <p:nvSpPr>
          <p:cNvPr id="3076" name="Subtitle 2"/>
          <p:cNvSpPr>
            <a:spLocks noGrp="1"/>
          </p:cNvSpPr>
          <p:nvPr>
            <p:ph type="subTitle" idx="1"/>
          </p:nvPr>
        </p:nvSpPr>
        <p:spPr>
          <a:xfrm>
            <a:off x="3545749" y="4411661"/>
            <a:ext cx="8123237" cy="1954213"/>
          </a:xfr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r"/>
            <a:r>
              <a:rPr lang="en-US" altLang="en-US" sz="2500" b="1" dirty="0">
                <a:solidFill>
                  <a:schemeClr val="tx1"/>
                </a:solidFill>
              </a:rPr>
              <a:t>Team 16</a:t>
            </a:r>
            <a:r>
              <a:rPr lang="en-US" altLang="en-US" sz="2500" dirty="0">
                <a:solidFill>
                  <a:schemeClr val="tx1"/>
                </a:solidFill>
              </a:rPr>
              <a:t>:</a:t>
            </a:r>
          </a:p>
          <a:p>
            <a:pPr algn="r"/>
            <a:r>
              <a:rPr lang="en-US" altLang="en-US" sz="2500" dirty="0">
                <a:solidFill>
                  <a:schemeClr val="tx1"/>
                </a:solidFill>
              </a:rPr>
              <a:t>Harika </a:t>
            </a:r>
            <a:r>
              <a:rPr lang="en-US" altLang="en-US" sz="2500" dirty="0" err="1">
                <a:solidFill>
                  <a:schemeClr val="tx1"/>
                </a:solidFill>
              </a:rPr>
              <a:t>Kolli</a:t>
            </a:r>
            <a:endParaRPr lang="en-US" altLang="en-US" sz="2500" dirty="0">
              <a:solidFill>
                <a:schemeClr val="tx1"/>
              </a:solidFill>
            </a:endParaRPr>
          </a:p>
          <a:p>
            <a:pPr algn="r"/>
            <a:r>
              <a:rPr lang="en-US" altLang="en-US" sz="2500" dirty="0">
                <a:solidFill>
                  <a:schemeClr val="tx1"/>
                </a:solidFill>
              </a:rPr>
              <a:t>Pradeep </a:t>
            </a:r>
            <a:r>
              <a:rPr lang="en-US" altLang="en-US" sz="2500" dirty="0" err="1">
                <a:solidFill>
                  <a:schemeClr val="tx1"/>
                </a:solidFill>
              </a:rPr>
              <a:t>Ambalam</a:t>
            </a:r>
            <a:r>
              <a:rPr lang="en-US" altLang="en-US" sz="2500" dirty="0">
                <a:solidFill>
                  <a:schemeClr val="tx1"/>
                </a:solidFill>
              </a:rPr>
              <a:t> Jawaharlal</a:t>
            </a:r>
          </a:p>
          <a:p>
            <a:pPr algn="r"/>
            <a:r>
              <a:rPr lang="en-US" altLang="en-US" sz="2500" dirty="0">
                <a:solidFill>
                  <a:schemeClr val="tx1"/>
                </a:solidFill>
              </a:rPr>
              <a:t>Sneha </a:t>
            </a:r>
            <a:r>
              <a:rPr lang="en-US" altLang="en-US" sz="2500" dirty="0" err="1">
                <a:solidFill>
                  <a:schemeClr val="tx1"/>
                </a:solidFill>
              </a:rPr>
              <a:t>Lakshminarasimhan</a:t>
            </a:r>
            <a:endParaRPr lang="en-US" altLang="en-US" sz="2500" dirty="0">
              <a:solidFill>
                <a:schemeClr val="tx1"/>
              </a:solidFill>
            </a:endParaRPr>
          </a:p>
          <a:p>
            <a:pPr algn="r"/>
            <a:endParaRPr lang="en-US" altLang="en-US" sz="2500" dirty="0">
              <a:solidFill>
                <a:schemeClr val="tx1"/>
              </a:solidFill>
            </a:endParaRPr>
          </a:p>
        </p:txBody>
      </p:sp>
      <p:pic>
        <p:nvPicPr>
          <p:cNvPr id="307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5557838"/>
            <a:ext cx="2909887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" name="Rectangle 14">
            <a:hlinkClick r:id="rId3"/>
          </p:cNvPr>
          <p:cNvSpPr>
            <a:spLocks noChangeArrowheads="1"/>
          </p:cNvSpPr>
          <p:nvPr/>
        </p:nvSpPr>
        <p:spPr bwMode="auto">
          <a:xfrm>
            <a:off x="0" y="5648325"/>
            <a:ext cx="12192000" cy="1209675"/>
          </a:xfrm>
          <a:prstGeom prst="rect">
            <a:avLst/>
          </a:prstGeom>
          <a:solidFill>
            <a:srgbClr val="FFC62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>
              <a:solidFill>
                <a:schemeClr val="lt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413" name="TextBox 6"/>
          <p:cNvSpPr txBox="1">
            <a:spLocks noChangeArrowheads="1"/>
          </p:cNvSpPr>
          <p:nvPr/>
        </p:nvSpPr>
        <p:spPr bwMode="auto">
          <a:xfrm>
            <a:off x="1528762" y="5699164"/>
            <a:ext cx="9134475" cy="1107996"/>
          </a:xfrm>
          <a:prstGeom prst="rect">
            <a:avLst/>
          </a:prstGeom>
          <a:solidFill>
            <a:srgbClr val="FFC6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5888" indent="-11588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>
                <a:solidFill>
                  <a:srgbClr val="000000"/>
                </a:solidFill>
              </a:rPr>
              <a:t>EXAMPLES: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>
                <a:solidFill>
                  <a:srgbClr val="000000"/>
                </a:solidFill>
              </a:rPr>
              <a:t>double value = 10.09;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 b="1">
                <a:solidFill>
                  <a:srgbClr val="000000"/>
                </a:solidFill>
              </a:rPr>
              <a:t>bool case = False;</a:t>
            </a:r>
            <a:endParaRPr lang="en-US" altLang="en-US" sz="2200" b="1" dirty="0">
              <a:solidFill>
                <a:srgbClr val="00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AEA850-D19A-48FD-BB1B-E8CD6DEE2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Assignment Examples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4CB2C-1AD2-45BB-BA7A-6C258518D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57404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chemeClr val="accent2"/>
                </a:solidFill>
              </a:rPr>
              <a:t>Grammar Rule and Flow</a:t>
            </a:r>
          </a:p>
          <a:p>
            <a:endParaRPr lang="en-US" sz="1500" dirty="0">
              <a:solidFill>
                <a:schemeClr val="bg2"/>
              </a:solidFill>
            </a:endParaRPr>
          </a:p>
          <a:p>
            <a:r>
              <a:rPr lang="en-US" sz="1800" dirty="0" err="1">
                <a:solidFill>
                  <a:schemeClr val="bg2"/>
                </a:solidFill>
              </a:rPr>
              <a:t>assignmentStatement</a:t>
            </a:r>
            <a:r>
              <a:rPr lang="en-US" sz="1800" dirty="0">
                <a:solidFill>
                  <a:schemeClr val="bg2"/>
                </a:solidFill>
              </a:rPr>
              <a:t>     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/>
                </a:solidFill>
              </a:rPr>
              <a:t>	  VARIABLE EQUAL DOUBLEVALUE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/>
                </a:solidFill>
              </a:rPr>
              <a:t>	| VARIABLE EQUAL BOOLVALUE</a:t>
            </a:r>
          </a:p>
          <a:p>
            <a:endParaRPr lang="en-US" sz="1800" dirty="0">
              <a:solidFill>
                <a:schemeClr val="bg2"/>
              </a:solidFill>
            </a:endParaRPr>
          </a:p>
          <a:p>
            <a:r>
              <a:rPr lang="en-US" sz="1800" dirty="0" err="1">
                <a:solidFill>
                  <a:schemeClr val="bg2"/>
                </a:solidFill>
              </a:rPr>
              <a:t>boolAssignment</a:t>
            </a:r>
            <a:r>
              <a:rPr lang="en-US" sz="1800" dirty="0">
                <a:solidFill>
                  <a:schemeClr val="bg2"/>
                </a:solidFill>
              </a:rPr>
              <a:t>	 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/>
                </a:solidFill>
              </a:rPr>
              <a:t>	  VARIABLE EQUAL BOOLVALUE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/>
                </a:solidFill>
              </a:rPr>
              <a:t>	| BOOL VARIABLE EQUAL BOOLVALUE;</a:t>
            </a:r>
          </a:p>
          <a:p>
            <a:pPr marL="0" indent="0">
              <a:buNone/>
            </a:pPr>
            <a:endParaRPr lang="en-US" sz="1600" dirty="0">
              <a:solidFill>
                <a:schemeClr val="bg2"/>
              </a:solidFill>
            </a:endParaRPr>
          </a:p>
          <a:p>
            <a:endParaRPr lang="en-US" sz="1500" dirty="0">
              <a:solidFill>
                <a:schemeClr val="bg2"/>
              </a:solidFill>
            </a:endParaRPr>
          </a:p>
          <a:p>
            <a:endParaRPr lang="en-US" sz="1500" dirty="0">
              <a:solidFill>
                <a:schemeClr val="bg2"/>
              </a:solidFill>
            </a:endParaRPr>
          </a:p>
          <a:p>
            <a:endParaRPr lang="en-US" sz="15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DDF091-F1F8-471D-9D0F-474001B24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902" y="4314877"/>
            <a:ext cx="7743825" cy="1047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76A422-A596-423C-A837-1D6C28A41C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9957" y="1677512"/>
            <a:ext cx="6154906" cy="2008664"/>
          </a:xfrm>
          <a:prstGeom prst="rect">
            <a:avLst/>
          </a:prstGeom>
        </p:spPr>
      </p:pic>
    </p:spTree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2F865-914F-4FF8-BBB5-B159648C1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92F2A-B859-40A0-A678-8771198C3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Supported Operations:</a:t>
            </a:r>
          </a:p>
          <a:p>
            <a:r>
              <a:rPr lang="en-US" sz="2400" dirty="0">
                <a:solidFill>
                  <a:schemeClr val="bg2"/>
                </a:solidFill>
              </a:rPr>
              <a:t>Arithmetic Operations: +, -, *, /</a:t>
            </a:r>
          </a:p>
          <a:p>
            <a:r>
              <a:rPr lang="en-US" sz="2400" dirty="0">
                <a:solidFill>
                  <a:schemeClr val="bg2"/>
                </a:solidFill>
              </a:rPr>
              <a:t>Logical Operations: &lt;, &gt;, &lt;=, &gt;=, ==, !=</a:t>
            </a:r>
          </a:p>
          <a:p>
            <a:r>
              <a:rPr lang="en-US" sz="2400" dirty="0">
                <a:solidFill>
                  <a:schemeClr val="bg2"/>
                </a:solidFill>
              </a:rPr>
              <a:t>Boolean Operations: &amp;&amp;, ||</a:t>
            </a:r>
          </a:p>
          <a:p>
            <a:endParaRPr lang="en-US" sz="24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Operator Precedence:</a:t>
            </a:r>
          </a:p>
          <a:p>
            <a:r>
              <a:rPr lang="en-US" sz="2400" dirty="0">
                <a:solidFill>
                  <a:schemeClr val="bg2"/>
                </a:solidFill>
              </a:rPr>
              <a:t>Multiply and Divide have greater precedence over addition and subtraction.</a:t>
            </a:r>
          </a:p>
          <a:p>
            <a:r>
              <a:rPr lang="en-US" sz="2400" dirty="0">
                <a:solidFill>
                  <a:schemeClr val="bg2"/>
                </a:solidFill>
              </a:rPr>
              <a:t>Operator on the left is given greater priority over the one on the right, when it encounters same priority operator (* and /, + and -)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" name="Rectangle 14">
            <a:hlinkClick r:id="rId3"/>
          </p:cNvPr>
          <p:cNvSpPr>
            <a:spLocks noChangeArrowheads="1"/>
          </p:cNvSpPr>
          <p:nvPr/>
        </p:nvSpPr>
        <p:spPr bwMode="auto">
          <a:xfrm>
            <a:off x="0" y="5648325"/>
            <a:ext cx="12192000" cy="1209675"/>
          </a:xfrm>
          <a:prstGeom prst="rect">
            <a:avLst/>
          </a:prstGeom>
          <a:solidFill>
            <a:srgbClr val="FFC62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>
              <a:solidFill>
                <a:schemeClr val="lt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413" name="TextBox 6"/>
          <p:cNvSpPr txBox="1">
            <a:spLocks noChangeArrowheads="1"/>
          </p:cNvSpPr>
          <p:nvPr/>
        </p:nvSpPr>
        <p:spPr bwMode="auto">
          <a:xfrm>
            <a:off x="1528762" y="5699164"/>
            <a:ext cx="9134475" cy="1107996"/>
          </a:xfrm>
          <a:prstGeom prst="rect">
            <a:avLst/>
          </a:prstGeom>
          <a:solidFill>
            <a:srgbClr val="FFC6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5888" indent="-11588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en-US" sz="2200" b="1" u="sng" dirty="0">
                <a:solidFill>
                  <a:srgbClr val="000000"/>
                </a:solidFill>
              </a:rPr>
              <a:t>Examples: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en-US" sz="2200" b="1" dirty="0">
                <a:solidFill>
                  <a:srgbClr val="000000"/>
                </a:solidFill>
              </a:rPr>
              <a:t>Val = 45.0*2.8-9.0/8.3;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en-US" sz="2200" b="1" dirty="0">
                <a:solidFill>
                  <a:srgbClr val="000000"/>
                </a:solidFill>
              </a:rPr>
              <a:t>Val = a/b-c*d+e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AEA850-D19A-48FD-BB1B-E8CD6DEE2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Arithmetic Expressions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4CB2C-1AD2-45BB-BA7A-6C258518D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5537201" cy="361891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chemeClr val="accent2"/>
                </a:solidFill>
              </a:rPr>
              <a:t>Grammar Rule and Flow</a:t>
            </a:r>
          </a:p>
          <a:p>
            <a:endParaRPr lang="en-US" sz="15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arithmeticExpression</a:t>
            </a:r>
            <a:r>
              <a:rPr lang="en-US" sz="2000" dirty="0">
                <a:solidFill>
                  <a:schemeClr val="bg1"/>
                </a:solidFill>
              </a:rPr>
              <a:t> :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	  left=</a:t>
            </a:r>
            <a:r>
              <a:rPr lang="en-US" sz="2000" dirty="0" err="1">
                <a:solidFill>
                  <a:schemeClr val="bg1"/>
                </a:solidFill>
              </a:rPr>
              <a:t>arithmeticExpression</a:t>
            </a:r>
            <a:r>
              <a:rPr lang="en-US" sz="2000" dirty="0">
                <a:solidFill>
                  <a:schemeClr val="bg1"/>
                </a:solidFill>
              </a:rPr>
              <a:t> op=('*' | '/’ ) 	      	  right=</a:t>
            </a:r>
            <a:r>
              <a:rPr lang="en-US" sz="2000" dirty="0" err="1">
                <a:solidFill>
                  <a:schemeClr val="bg1"/>
                </a:solidFill>
              </a:rPr>
              <a:t>arithmeticExpression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   | left=</a:t>
            </a:r>
            <a:r>
              <a:rPr lang="en-US" sz="2000" dirty="0" err="1">
                <a:solidFill>
                  <a:schemeClr val="bg1"/>
                </a:solidFill>
              </a:rPr>
              <a:t>arithmeticExpression</a:t>
            </a:r>
            <a:r>
              <a:rPr lang="en-US" sz="2000" dirty="0">
                <a:solidFill>
                  <a:schemeClr val="bg1"/>
                </a:solidFill>
              </a:rPr>
              <a:t> op=('+' | '-’ ) 	 	   right=</a:t>
            </a:r>
            <a:r>
              <a:rPr lang="en-US" sz="2000" dirty="0" err="1">
                <a:solidFill>
                  <a:schemeClr val="bg1"/>
                </a:solidFill>
              </a:rPr>
              <a:t>arithmeticExpression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   | VARIABLE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   | DOUBLEVALUE;</a:t>
            </a:r>
          </a:p>
          <a:p>
            <a:pPr marL="0" indent="0">
              <a:buNone/>
            </a:pPr>
            <a:endParaRPr lang="en-US" sz="1600" dirty="0">
              <a:solidFill>
                <a:schemeClr val="bg2"/>
              </a:solidFill>
            </a:endParaRPr>
          </a:p>
          <a:p>
            <a:endParaRPr lang="en-US" sz="1500" dirty="0">
              <a:solidFill>
                <a:schemeClr val="bg2"/>
              </a:solidFill>
            </a:endParaRPr>
          </a:p>
          <a:p>
            <a:endParaRPr lang="en-US" sz="1500" dirty="0">
              <a:solidFill>
                <a:schemeClr val="bg2"/>
              </a:solidFill>
            </a:endParaRPr>
          </a:p>
          <a:p>
            <a:endParaRPr lang="en-US" sz="15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175F9FF-B4B1-4B88-9E8F-AE9B94953E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97600" y="2222694"/>
            <a:ext cx="5384800" cy="244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02104"/>
      </p:ext>
    </p:extLst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-1" y="-185186"/>
            <a:ext cx="12192000" cy="7043185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" name="Rectangle 14">
            <a:hlinkClick r:id="rId3"/>
          </p:cNvPr>
          <p:cNvSpPr>
            <a:spLocks noChangeArrowheads="1"/>
          </p:cNvSpPr>
          <p:nvPr/>
        </p:nvSpPr>
        <p:spPr bwMode="auto">
          <a:xfrm>
            <a:off x="0" y="5628087"/>
            <a:ext cx="12192000" cy="1209675"/>
          </a:xfrm>
          <a:prstGeom prst="rect">
            <a:avLst/>
          </a:prstGeom>
          <a:solidFill>
            <a:srgbClr val="FFC62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>
              <a:solidFill>
                <a:schemeClr val="lt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413" name="TextBox 6"/>
          <p:cNvSpPr txBox="1">
            <a:spLocks noChangeArrowheads="1"/>
          </p:cNvSpPr>
          <p:nvPr/>
        </p:nvSpPr>
        <p:spPr bwMode="auto">
          <a:xfrm>
            <a:off x="1528762" y="5699164"/>
            <a:ext cx="9134475" cy="1107996"/>
          </a:xfrm>
          <a:prstGeom prst="rect">
            <a:avLst/>
          </a:prstGeom>
          <a:solidFill>
            <a:srgbClr val="FFC6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5888" indent="-11588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en-US" sz="2200" b="1" u="sng" dirty="0">
                <a:solidFill>
                  <a:srgbClr val="000000"/>
                </a:solidFill>
              </a:rPr>
              <a:t>Examples: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en-US" sz="2200" b="1" dirty="0">
                <a:solidFill>
                  <a:srgbClr val="000000"/>
                </a:solidFill>
              </a:rPr>
              <a:t>result1 = a &gt;b;		result3 = a&lt;= 5.0; 		   result5 = a &amp;&amp;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en-US" sz="2200" b="1" dirty="0">
                <a:solidFill>
                  <a:srgbClr val="000000"/>
                </a:solidFill>
              </a:rPr>
              <a:t>result2 = a !=b;		result4 = a==b;			   result6 =  a != True;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AEA850-D19A-48FD-BB1B-E8CD6DEE2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Boolean Expressions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4CB2C-1AD2-45BB-BA7A-6C258518D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8661" y="1493440"/>
            <a:ext cx="5978939" cy="409896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chemeClr val="accent2"/>
                </a:solidFill>
              </a:rPr>
              <a:t>Grammar Rule</a:t>
            </a:r>
            <a:endParaRPr lang="en-US" sz="15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sz="1700" b="1" dirty="0" err="1">
                <a:solidFill>
                  <a:schemeClr val="bg1"/>
                </a:solidFill>
              </a:rPr>
              <a:t>booleanExpression</a:t>
            </a:r>
            <a:r>
              <a:rPr lang="en-US" sz="1700" b="1" dirty="0">
                <a:solidFill>
                  <a:schemeClr val="bg1"/>
                </a:solidFill>
              </a:rPr>
              <a:t>  : </a:t>
            </a:r>
            <a:r>
              <a:rPr lang="en-US" sz="1700" b="1" dirty="0" err="1">
                <a:solidFill>
                  <a:schemeClr val="bg1"/>
                </a:solidFill>
              </a:rPr>
              <a:t>relationalExpression</a:t>
            </a:r>
            <a:r>
              <a:rPr lang="en-US" sz="1700" b="1" dirty="0">
                <a:solidFill>
                  <a:schemeClr val="bg1"/>
                </a:solidFill>
              </a:rPr>
              <a:t> | </a:t>
            </a:r>
            <a:r>
              <a:rPr lang="en-US" sz="1700" b="1" dirty="0" err="1">
                <a:solidFill>
                  <a:schemeClr val="bg1"/>
                </a:solidFill>
              </a:rPr>
              <a:t>logicalExpression</a:t>
            </a:r>
            <a:r>
              <a:rPr lang="en-US" sz="1700" b="1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endParaRPr lang="en-US" sz="17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700" dirty="0" err="1">
                <a:solidFill>
                  <a:schemeClr val="bg2"/>
                </a:solidFill>
              </a:rPr>
              <a:t>logicalExpression</a:t>
            </a:r>
            <a:r>
              <a:rPr lang="en-US" sz="1700" dirty="0">
                <a:solidFill>
                  <a:schemeClr val="bg2"/>
                </a:solidFill>
              </a:rPr>
              <a:t>       : </a:t>
            </a:r>
            <a:r>
              <a:rPr lang="en-US" sz="1700" dirty="0" err="1">
                <a:solidFill>
                  <a:schemeClr val="bg2"/>
                </a:solidFill>
              </a:rPr>
              <a:t>arithmeticExpression</a:t>
            </a:r>
            <a:endParaRPr lang="en-US" sz="17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sz="1700" dirty="0">
                <a:solidFill>
                  <a:schemeClr val="bg2"/>
                </a:solidFill>
              </a:rPr>
              <a:t>| left=</a:t>
            </a:r>
            <a:r>
              <a:rPr lang="en-US" sz="1700" dirty="0" err="1">
                <a:solidFill>
                  <a:schemeClr val="bg2"/>
                </a:solidFill>
              </a:rPr>
              <a:t>logicalExpression</a:t>
            </a:r>
            <a:r>
              <a:rPr lang="en-US" sz="1700" dirty="0">
                <a:solidFill>
                  <a:schemeClr val="bg2"/>
                </a:solidFill>
              </a:rPr>
              <a:t> op=</a:t>
            </a:r>
            <a:r>
              <a:rPr lang="en-US" sz="1700" dirty="0" err="1">
                <a:solidFill>
                  <a:schemeClr val="bg2"/>
                </a:solidFill>
              </a:rPr>
              <a:t>logicalOperator</a:t>
            </a:r>
            <a:r>
              <a:rPr lang="en-US" sz="1700" dirty="0">
                <a:solidFill>
                  <a:schemeClr val="bg2"/>
                </a:solidFill>
              </a:rPr>
              <a:t> right=</a:t>
            </a:r>
            <a:r>
              <a:rPr lang="en-US" sz="1700" dirty="0" err="1">
                <a:solidFill>
                  <a:schemeClr val="bg2"/>
                </a:solidFill>
              </a:rPr>
              <a:t>logicalExpression</a:t>
            </a:r>
            <a:endParaRPr lang="en-US" sz="17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sz="1700" dirty="0">
                <a:solidFill>
                  <a:schemeClr val="bg2"/>
                </a:solidFill>
              </a:rPr>
              <a:t>| VARIABLE | BOOLVALUE;</a:t>
            </a:r>
          </a:p>
          <a:p>
            <a:pPr marL="0" indent="0">
              <a:buNone/>
            </a:pPr>
            <a:endParaRPr lang="en-US" sz="17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sz="1700" dirty="0" err="1">
                <a:solidFill>
                  <a:schemeClr val="bg2"/>
                </a:solidFill>
              </a:rPr>
              <a:t>relationalExpression</a:t>
            </a:r>
            <a:r>
              <a:rPr lang="en-US" sz="1700" dirty="0">
                <a:solidFill>
                  <a:schemeClr val="bg2"/>
                </a:solidFill>
              </a:rPr>
              <a:t> : VARIABLE | DOUBLEVALUE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bg2"/>
                </a:solidFill>
              </a:rPr>
              <a:t>| </a:t>
            </a:r>
            <a:r>
              <a:rPr lang="en-US" sz="1700" dirty="0" err="1">
                <a:solidFill>
                  <a:schemeClr val="bg2"/>
                </a:solidFill>
              </a:rPr>
              <a:t>arithmeticExpression</a:t>
            </a:r>
            <a:endParaRPr lang="en-US" sz="17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sz="1700" dirty="0">
                <a:solidFill>
                  <a:schemeClr val="bg2"/>
                </a:solidFill>
              </a:rPr>
              <a:t>| left=</a:t>
            </a:r>
            <a:r>
              <a:rPr lang="en-US" sz="1700" dirty="0" err="1">
                <a:solidFill>
                  <a:schemeClr val="bg2"/>
                </a:solidFill>
              </a:rPr>
              <a:t>relationalExpression</a:t>
            </a:r>
            <a:r>
              <a:rPr lang="en-US" sz="1700" dirty="0">
                <a:solidFill>
                  <a:schemeClr val="bg2"/>
                </a:solidFill>
              </a:rPr>
              <a:t> op=</a:t>
            </a:r>
            <a:r>
              <a:rPr lang="en-US" sz="1700" dirty="0" err="1">
                <a:solidFill>
                  <a:schemeClr val="bg2"/>
                </a:solidFill>
              </a:rPr>
              <a:t>relationalOperator</a:t>
            </a:r>
            <a:r>
              <a:rPr lang="en-US" sz="1700" dirty="0">
                <a:solidFill>
                  <a:schemeClr val="bg2"/>
                </a:solidFill>
              </a:rPr>
              <a:t> right=</a:t>
            </a:r>
            <a:r>
              <a:rPr lang="en-US" sz="1700" dirty="0" err="1">
                <a:solidFill>
                  <a:schemeClr val="bg2"/>
                </a:solidFill>
              </a:rPr>
              <a:t>relationalExpression</a:t>
            </a:r>
            <a:r>
              <a:rPr lang="en-US" sz="1700" dirty="0">
                <a:solidFill>
                  <a:schemeClr val="bg2"/>
                </a:solidFill>
              </a:rPr>
              <a:t>;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DEFBD96-339D-468C-B929-655574ABDB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95999" y="1483991"/>
            <a:ext cx="5384800" cy="11938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39BD58-D00B-4D68-A616-F9D862270A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6925" y="2920238"/>
            <a:ext cx="5924550" cy="11620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CCA165-3185-46C0-93F9-605606F1CA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1907" y="4379240"/>
            <a:ext cx="649458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29280"/>
      </p:ext>
    </p:extLst>
  </p:cSld>
  <p:clrMapOvr>
    <a:masterClrMapping/>
  </p:clrMapOvr>
  <p:transition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14068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0BF4F2-687A-4CEA-A601-323EAA7C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>
                <a:solidFill>
                  <a:schemeClr val="accent1"/>
                </a:solidFill>
              </a:rPr>
              <a:t>Relational Expressions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06C15A6-FC3D-43E1-8B22-4AF8DF41E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42867" y="3217665"/>
            <a:ext cx="3812345" cy="2908499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chemeClr val="accent2"/>
                </a:solidFill>
              </a:rPr>
              <a:t>Example</a:t>
            </a:r>
          </a:p>
          <a:p>
            <a:pPr marL="0" indent="0">
              <a:buNone/>
            </a:pPr>
            <a:endParaRPr lang="en-US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2"/>
                </a:solidFill>
              </a:rPr>
              <a:t>double a;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/>
                </a:solidFill>
              </a:rPr>
              <a:t>number = 10.0;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/>
                </a:solidFill>
              </a:rPr>
              <a:t>a = number + 3.66;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/>
                </a:solidFill>
              </a:rPr>
              <a:t>result = a &gt;= number;</a:t>
            </a:r>
          </a:p>
          <a:p>
            <a:pPr marL="0" indent="0">
              <a:buNone/>
            </a:pP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D10C5EC-761C-4753-A545-AF8390C1C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4399" y="3217665"/>
            <a:ext cx="4861171" cy="2908499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chemeClr val="accent2"/>
                </a:solidFill>
              </a:rPr>
              <a:t>Grammar Rule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bg2"/>
                </a:solidFill>
              </a:rPr>
              <a:t>relationalExpression</a:t>
            </a:r>
            <a:r>
              <a:rPr lang="en-US" sz="1800" dirty="0">
                <a:solidFill>
                  <a:schemeClr val="bg2"/>
                </a:solidFill>
              </a:rPr>
              <a:t>   : VARIABLE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/>
                </a:solidFill>
              </a:rPr>
              <a:t>                                | DOUBLEVALUE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/>
                </a:solidFill>
              </a:rPr>
              <a:t>                                | </a:t>
            </a:r>
            <a:r>
              <a:rPr lang="en-US" sz="1800" dirty="0" err="1">
                <a:solidFill>
                  <a:schemeClr val="bg2"/>
                </a:solidFill>
              </a:rPr>
              <a:t>arithmeticExpression</a:t>
            </a:r>
            <a:endParaRPr lang="en-US" sz="18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2"/>
                </a:solidFill>
              </a:rPr>
              <a:t>                                | left=</a:t>
            </a:r>
            <a:r>
              <a:rPr lang="en-US" sz="1800" dirty="0" err="1">
                <a:solidFill>
                  <a:schemeClr val="bg2"/>
                </a:solidFill>
              </a:rPr>
              <a:t>relationalExpression</a:t>
            </a:r>
            <a:r>
              <a:rPr lang="en-US" sz="1800" dirty="0">
                <a:solidFill>
                  <a:schemeClr val="bg2"/>
                </a:solidFill>
              </a:rPr>
              <a:t> op=</a:t>
            </a:r>
            <a:r>
              <a:rPr lang="en-US" sz="1800" dirty="0" err="1">
                <a:solidFill>
                  <a:schemeClr val="bg2"/>
                </a:solidFill>
              </a:rPr>
              <a:t>relationalOperator</a:t>
            </a:r>
            <a:r>
              <a:rPr lang="en-US" sz="1800" dirty="0">
                <a:solidFill>
                  <a:schemeClr val="bg2"/>
                </a:solidFill>
              </a:rPr>
              <a:t> right=</a:t>
            </a:r>
            <a:r>
              <a:rPr lang="en-US" sz="1800" dirty="0" err="1">
                <a:solidFill>
                  <a:schemeClr val="bg2"/>
                </a:solidFill>
              </a:rPr>
              <a:t>relationalExpression</a:t>
            </a:r>
            <a:r>
              <a:rPr lang="en-US" sz="1800" dirty="0">
                <a:solidFill>
                  <a:schemeClr val="bg2"/>
                </a:solidFill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37D1BD-DC70-445B-AEF4-DE04E22A0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400" y="1541364"/>
            <a:ext cx="94869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17016"/>
      </p:ext>
    </p:extLst>
  </p:cSld>
  <p:clrMapOvr>
    <a:masterClrMapping/>
  </p:clrMapOvr>
  <p:transition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14068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0BF4F2-687A-4CEA-A601-323EAA7C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>
                <a:solidFill>
                  <a:schemeClr val="accent1"/>
                </a:solidFill>
              </a:rPr>
              <a:t>Logical Expressions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06C15A6-FC3D-43E1-8B22-4AF8DF41E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2019" y="3217664"/>
            <a:ext cx="3509107" cy="2908499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chemeClr val="accent2"/>
                </a:solidFill>
              </a:rPr>
              <a:t>Example</a:t>
            </a:r>
          </a:p>
          <a:p>
            <a:pPr marL="0" indent="0">
              <a:buNone/>
            </a:pPr>
            <a:endParaRPr lang="en-US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2"/>
                </a:solidFill>
              </a:rPr>
              <a:t>double a;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/>
                </a:solidFill>
              </a:rPr>
              <a:t>number = 10.0;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/>
                </a:solidFill>
              </a:rPr>
              <a:t>a = number + 3.66;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2"/>
                </a:solidFill>
              </a:rPr>
              <a:t>result = a &gt;= number;</a:t>
            </a:r>
          </a:p>
          <a:p>
            <a:pPr marL="0" indent="0">
              <a:buNone/>
            </a:pP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D10C5EC-761C-4753-A545-AF8390C1C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41181" y="3213827"/>
            <a:ext cx="5273823" cy="2908499"/>
          </a:xfrm>
        </p:spPr>
        <p:txBody>
          <a:bodyPr/>
          <a:lstStyle/>
          <a:p>
            <a:pPr marL="0" indent="0">
              <a:buNone/>
            </a:pPr>
            <a:r>
              <a:rPr lang="en-US" sz="2400" b="1" u="sng" dirty="0">
                <a:solidFill>
                  <a:schemeClr val="accent2"/>
                </a:solidFill>
              </a:rPr>
              <a:t>Grammar Rule</a:t>
            </a:r>
          </a:p>
          <a:p>
            <a:pPr marL="0" indent="0">
              <a:buNone/>
            </a:pPr>
            <a:endParaRPr lang="en-US" sz="2400" b="1" u="sng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bg2"/>
                </a:solidFill>
              </a:rPr>
              <a:t>logicalExpression</a:t>
            </a:r>
            <a:r>
              <a:rPr lang="en-US" sz="1800" dirty="0">
                <a:solidFill>
                  <a:schemeClr val="bg2"/>
                </a:solidFill>
              </a:rPr>
              <a:t>  : </a:t>
            </a:r>
            <a:r>
              <a:rPr lang="en-US" sz="1800" dirty="0" err="1">
                <a:solidFill>
                  <a:schemeClr val="bg2"/>
                </a:solidFill>
              </a:rPr>
              <a:t>arithmeticExpression</a:t>
            </a:r>
            <a:endParaRPr lang="en-US" sz="18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2"/>
                </a:solidFill>
              </a:rPr>
              <a:t>                                    | left=</a:t>
            </a:r>
            <a:r>
              <a:rPr lang="en-US" sz="1800" dirty="0" err="1">
                <a:solidFill>
                  <a:schemeClr val="bg2"/>
                </a:solidFill>
              </a:rPr>
              <a:t>logicalExpression</a:t>
            </a:r>
            <a:r>
              <a:rPr lang="en-US" sz="1800" dirty="0">
                <a:solidFill>
                  <a:schemeClr val="bg2"/>
                </a:solidFill>
              </a:rPr>
              <a:t> op=</a:t>
            </a:r>
            <a:r>
              <a:rPr lang="en-US" sz="1800" dirty="0" err="1">
                <a:solidFill>
                  <a:schemeClr val="bg2"/>
                </a:solidFill>
              </a:rPr>
              <a:t>logicalOperator</a:t>
            </a:r>
            <a:r>
              <a:rPr lang="en-US" sz="1800" dirty="0">
                <a:solidFill>
                  <a:schemeClr val="bg2"/>
                </a:solidFill>
              </a:rPr>
              <a:t> right=</a:t>
            </a:r>
            <a:r>
              <a:rPr lang="en-US" sz="1800" dirty="0" err="1">
                <a:solidFill>
                  <a:schemeClr val="bg2"/>
                </a:solidFill>
              </a:rPr>
              <a:t>logicalExpression</a:t>
            </a:r>
            <a:endParaRPr lang="en-US" sz="18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2"/>
                </a:solidFill>
              </a:rPr>
              <a:t>                                    | VARIABLE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/>
                </a:solidFill>
              </a:rPr>
              <a:t>                                    | BOOLVALUE;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C40730-3EE1-4664-813B-4794D074A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189" y="1417638"/>
            <a:ext cx="88963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44697"/>
      </p:ext>
    </p:extLst>
  </p:cSld>
  <p:clrMapOvr>
    <a:masterClrMapping/>
  </p:clrMapOvr>
  <p:transition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2F865-914F-4FF8-BBB5-B159648C1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92F2A-B859-40A0-A678-8771198C3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Supports </a:t>
            </a:r>
            <a:r>
              <a:rPr lang="en-US" dirty="0">
                <a:solidFill>
                  <a:schemeClr val="accent2"/>
                </a:solidFill>
              </a:rPr>
              <a:t>If-Else</a:t>
            </a:r>
            <a:r>
              <a:rPr lang="en-US" dirty="0">
                <a:solidFill>
                  <a:schemeClr val="bg2"/>
                </a:solidFill>
              </a:rPr>
              <a:t> decision statements.</a:t>
            </a:r>
          </a:p>
          <a:p>
            <a:r>
              <a:rPr lang="en-US" dirty="0">
                <a:solidFill>
                  <a:schemeClr val="bg2"/>
                </a:solidFill>
              </a:rPr>
              <a:t>Also supports </a:t>
            </a:r>
            <a:r>
              <a:rPr lang="en-US" dirty="0">
                <a:solidFill>
                  <a:schemeClr val="accent2"/>
                </a:solidFill>
              </a:rPr>
              <a:t>Nested-If </a:t>
            </a:r>
            <a:r>
              <a:rPr lang="en-US" dirty="0">
                <a:solidFill>
                  <a:schemeClr val="bg1"/>
                </a:solidFill>
              </a:rPr>
              <a:t>conditions.</a:t>
            </a:r>
          </a:p>
          <a:p>
            <a:r>
              <a:rPr lang="en-US" dirty="0">
                <a:solidFill>
                  <a:schemeClr val="bg1"/>
                </a:solidFill>
              </a:rPr>
              <a:t>If the ‘if’ condition is met, the block of code inside the ‘if’ block is executed.</a:t>
            </a:r>
          </a:p>
          <a:p>
            <a:r>
              <a:rPr lang="en-US" dirty="0">
                <a:solidFill>
                  <a:schemeClr val="bg1"/>
                </a:solidFill>
              </a:rPr>
              <a:t>When it is not, the ‘else’ block is executed.</a:t>
            </a:r>
          </a:p>
          <a:p>
            <a:r>
              <a:rPr lang="en-US" dirty="0">
                <a:solidFill>
                  <a:schemeClr val="bg1"/>
                </a:solidFill>
              </a:rPr>
              <a:t>For multiple ‘if’, it sequentially executes one if after the other, evaluating them if the corresponding order.</a:t>
            </a:r>
          </a:p>
        </p:txBody>
      </p:sp>
    </p:spTree>
    <p:extLst>
      <p:ext uri="{BB962C8B-B14F-4D97-AF65-F5344CB8AC3E}">
        <p14:creationId xmlns:p14="http://schemas.microsoft.com/office/powerpoint/2010/main" val="3623839265"/>
      </p:ext>
    </p:extLst>
  </p:cSld>
  <p:clrMapOvr>
    <a:masterClrMapping/>
  </p:clrMapOvr>
  <p:transition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14068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996812" y="700121"/>
            <a:ext cx="8575675" cy="85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65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4800" b="1" dirty="0">
                <a:solidFill>
                  <a:schemeClr val="accent1"/>
                </a:solidFill>
              </a:rPr>
              <a:t>If-Else Block Grammar Flow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807F0D-4732-4273-9DDA-8A7138853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812" y="2219324"/>
            <a:ext cx="9685475" cy="3098263"/>
          </a:xfrm>
          <a:prstGeom prst="rect">
            <a:avLst/>
          </a:prstGeom>
        </p:spPr>
      </p:pic>
    </p:spTree>
  </p:cSld>
  <p:clrMapOvr>
    <a:masterClrMapping/>
  </p:clrMapOvr>
  <p:transition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996812" y="700121"/>
            <a:ext cx="8575675" cy="925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65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6000" b="1" dirty="0">
                <a:solidFill>
                  <a:schemeClr val="accent1"/>
                </a:solidFill>
              </a:rPr>
              <a:t>If-Else Block Examples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B26192-CE3C-4E58-B97E-37747FB26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2888" y="1634246"/>
            <a:ext cx="3774730" cy="559654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chemeClr val="accent2"/>
                </a:solidFill>
              </a:rPr>
              <a:t>Examples</a:t>
            </a:r>
            <a:endParaRPr lang="en-US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</a:rPr>
              <a:t>double x = 10.0; 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</a:rPr>
              <a:t>double y = 12.0;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</a:rPr>
              <a:t>double z = 15.0;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</a:rPr>
              <a:t>if(x &lt; y) {     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</a:rPr>
              <a:t>	if (y &lt; z)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</a:rPr>
              <a:t>		write("z is the greatest");     	} else {     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</a:rPr>
              <a:t>		write("y is the greatest");    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</a:rPr>
              <a:t>	} 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</a:rPr>
              <a:t>else {    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</a:rPr>
              <a:t>	if (x &lt; z) {        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</a:rPr>
              <a:t>		write("z is the greatest");   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</a:rPr>
              <a:t> 	} else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</a:rPr>
              <a:t>	 write("x is the greatest");    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</a:rPr>
              <a:t>	  }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</a:rPr>
              <a:t> 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32FD5C-4E4F-4414-8624-98C042CF8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87618" y="1600201"/>
            <a:ext cx="5281681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chemeClr val="accent2"/>
                </a:solidFill>
              </a:rPr>
              <a:t>Grammar Rule</a:t>
            </a:r>
          </a:p>
          <a:p>
            <a:pPr marL="0" indent="0">
              <a:buNone/>
            </a:pPr>
            <a:endParaRPr lang="en-US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conditionalStatement</a:t>
            </a:r>
            <a:r>
              <a:rPr lang="en-US" sz="2000" dirty="0">
                <a:solidFill>
                  <a:schemeClr val="bg1"/>
                </a:solidFill>
              </a:rPr>
              <a:t> : </a:t>
            </a:r>
            <a:r>
              <a:rPr lang="en-US" sz="2000" dirty="0" err="1">
                <a:solidFill>
                  <a:schemeClr val="bg1"/>
                </a:solidFill>
              </a:rPr>
              <a:t>ifBlock</a:t>
            </a:r>
            <a:r>
              <a:rPr lang="en-US" sz="2000" dirty="0">
                <a:solidFill>
                  <a:schemeClr val="bg1"/>
                </a:solidFill>
              </a:rPr>
              <a:t> (</a:t>
            </a:r>
            <a:r>
              <a:rPr lang="en-US" sz="2000" dirty="0" err="1">
                <a:solidFill>
                  <a:schemeClr val="bg1"/>
                </a:solidFill>
              </a:rPr>
              <a:t>elseBlock</a:t>
            </a:r>
            <a:r>
              <a:rPr lang="en-US" sz="2000" dirty="0">
                <a:solidFill>
                  <a:schemeClr val="bg1"/>
                </a:solidFill>
              </a:rPr>
              <a:t>)?;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ifBlock</a:t>
            </a:r>
            <a:r>
              <a:rPr lang="en-US" sz="2000" dirty="0">
                <a:solidFill>
                  <a:schemeClr val="bg1"/>
                </a:solidFill>
              </a:rPr>
              <a:t>   : IF '(' </a:t>
            </a:r>
            <a:r>
              <a:rPr lang="en-US" sz="2000" dirty="0" err="1">
                <a:solidFill>
                  <a:schemeClr val="bg1"/>
                </a:solidFill>
              </a:rPr>
              <a:t>booleanExpression</a:t>
            </a:r>
            <a:r>
              <a:rPr lang="en-US" sz="2000" dirty="0">
                <a:solidFill>
                  <a:schemeClr val="bg1"/>
                </a:solidFill>
              </a:rPr>
              <a:t> ')' </a:t>
            </a:r>
            <a:r>
              <a:rPr lang="en-US" sz="2000" dirty="0" err="1">
                <a:solidFill>
                  <a:schemeClr val="bg1"/>
                </a:solidFill>
              </a:rPr>
              <a:t>trueBlock</a:t>
            </a:r>
            <a:r>
              <a:rPr lang="en-US" sz="2000" dirty="0">
                <a:solidFill>
                  <a:schemeClr val="bg1"/>
                </a:solidFill>
              </a:rPr>
              <a:t>=</a:t>
            </a:r>
            <a:r>
              <a:rPr lang="en-US" sz="2000" dirty="0" err="1">
                <a:solidFill>
                  <a:schemeClr val="bg1"/>
                </a:solidFill>
              </a:rPr>
              <a:t>blockOfStatements</a:t>
            </a:r>
            <a:r>
              <a:rPr lang="en-US" sz="20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elseBlock</a:t>
            </a:r>
            <a:r>
              <a:rPr lang="en-US" sz="2000" dirty="0">
                <a:solidFill>
                  <a:schemeClr val="bg1"/>
                </a:solidFill>
              </a:rPr>
              <a:t>  : ELSE </a:t>
            </a:r>
            <a:r>
              <a:rPr lang="en-US" sz="2000" dirty="0" err="1">
                <a:solidFill>
                  <a:schemeClr val="bg1"/>
                </a:solidFill>
              </a:rPr>
              <a:t>falseBlock</a:t>
            </a:r>
            <a:r>
              <a:rPr lang="en-US" sz="2000" dirty="0">
                <a:solidFill>
                  <a:schemeClr val="bg1"/>
                </a:solidFill>
              </a:rPr>
              <a:t>=</a:t>
            </a:r>
            <a:r>
              <a:rPr lang="en-US" sz="2000" dirty="0" err="1">
                <a:solidFill>
                  <a:schemeClr val="bg1"/>
                </a:solidFill>
              </a:rPr>
              <a:t>blockOfStatements</a:t>
            </a:r>
            <a:r>
              <a:rPr lang="en-US" sz="20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458195"/>
      </p:ext>
    </p:extLst>
  </p:cSld>
  <p:clrMapOvr>
    <a:masterClrMapping/>
  </p:clrMapOvr>
  <p:transition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14068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996812" y="700121"/>
            <a:ext cx="8575675" cy="85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65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4800" b="1" dirty="0">
                <a:solidFill>
                  <a:schemeClr val="accent1"/>
                </a:solidFill>
              </a:rPr>
              <a:t>While Loop Grammar Flow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88A0DD-D9D2-4589-9184-5D84D463E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242" y="4882470"/>
            <a:ext cx="9775963" cy="6953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41A3FC-5E80-4EB6-B3D0-EAF18D151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412" y="2292217"/>
            <a:ext cx="69627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308469"/>
      </p:ext>
    </p:extLst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934278" y="1944829"/>
            <a:ext cx="5456997" cy="175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65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6500" b="1" dirty="0">
                <a:solidFill>
                  <a:schemeClr val="bg1"/>
                </a:solidFill>
              </a:rPr>
              <a:t>Key Components</a:t>
            </a: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7176052" y="1249767"/>
            <a:ext cx="3578087" cy="490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marL="457200" indent="-457200" eaLnBrk="1" hangingPunct="1">
              <a:spcBef>
                <a:spcPct val="0"/>
              </a:spcBef>
            </a:pPr>
            <a:r>
              <a:rPr lang="en-US" altLang="en-US" sz="3400" dirty="0">
                <a:solidFill>
                  <a:srgbClr val="FFC627"/>
                </a:solidFill>
              </a:rPr>
              <a:t>Grammar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dirty="0">
              <a:solidFill>
                <a:srgbClr val="FFC627"/>
              </a:solidFill>
            </a:endParaRPr>
          </a:p>
          <a:p>
            <a:pPr marL="457200" indent="-457200" eaLnBrk="1" hangingPunct="1">
              <a:spcBef>
                <a:spcPct val="0"/>
              </a:spcBef>
            </a:pPr>
            <a:r>
              <a:rPr lang="en-US" altLang="en-US" sz="3400" dirty="0">
                <a:solidFill>
                  <a:srgbClr val="FFC627"/>
                </a:solidFill>
              </a:rPr>
              <a:t>Parse Tree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dirty="0">
              <a:solidFill>
                <a:srgbClr val="FFC627"/>
              </a:solidFill>
            </a:endParaRPr>
          </a:p>
          <a:p>
            <a:pPr marL="457200" indent="-457200" eaLnBrk="1" hangingPunct="1">
              <a:spcBef>
                <a:spcPct val="0"/>
              </a:spcBef>
            </a:pPr>
            <a:r>
              <a:rPr lang="en-US" altLang="en-US" sz="3400" dirty="0">
                <a:solidFill>
                  <a:srgbClr val="FFC627"/>
                </a:solidFill>
              </a:rPr>
              <a:t>Compiler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500" dirty="0">
              <a:solidFill>
                <a:srgbClr val="FFC627"/>
              </a:solidFill>
            </a:endParaRPr>
          </a:p>
          <a:p>
            <a:pPr marL="457200" indent="-457200" eaLnBrk="1" hangingPunct="1">
              <a:spcBef>
                <a:spcPct val="0"/>
              </a:spcBef>
            </a:pPr>
            <a:r>
              <a:rPr lang="en-US" altLang="en-US" sz="3400" dirty="0">
                <a:solidFill>
                  <a:srgbClr val="FFC627"/>
                </a:solidFill>
              </a:rPr>
              <a:t>Runtime</a:t>
            </a:r>
          </a:p>
          <a:p>
            <a:pPr marL="457200" indent="-457200" eaLnBrk="1" hangingPunct="1">
              <a:spcBef>
                <a:spcPct val="0"/>
              </a:spcBef>
            </a:pPr>
            <a:endParaRPr lang="en-US" altLang="en-US" sz="3400" dirty="0">
              <a:solidFill>
                <a:srgbClr val="FFC627"/>
              </a:solidFill>
            </a:endParaRPr>
          </a:p>
          <a:p>
            <a:pPr marL="457200" indent="-457200" eaLnBrk="1" hangingPunct="1">
              <a:spcBef>
                <a:spcPct val="0"/>
              </a:spcBef>
            </a:pPr>
            <a:r>
              <a:rPr lang="en-US" altLang="en-US" sz="3400" dirty="0">
                <a:solidFill>
                  <a:srgbClr val="FFC627"/>
                </a:solidFill>
              </a:rPr>
              <a:t>Sample Programs</a:t>
            </a:r>
          </a:p>
        </p:txBody>
      </p:sp>
    </p:spTree>
  </p:cSld>
  <p:clrMapOvr>
    <a:masterClrMapping/>
  </p:clrMapOvr>
  <p:transition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19878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996812" y="700121"/>
            <a:ext cx="8575675" cy="925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65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6000" b="1" dirty="0">
                <a:solidFill>
                  <a:schemeClr val="accent1"/>
                </a:solidFill>
              </a:rPr>
              <a:t>While Loop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B26192-CE3C-4E58-B97E-37747FB26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2696" y="1669776"/>
            <a:ext cx="4903304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chemeClr val="accent2"/>
                </a:solidFill>
              </a:rPr>
              <a:t>Examples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</a:p>
          <a:p>
            <a:pPr marL="0" indent="0">
              <a:buNone/>
            </a:pPr>
            <a:endParaRPr lang="en-US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while (x &gt;y){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.....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while (True){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..…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32FD5C-4E4F-4414-8624-98C042CF8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26157" y="1600201"/>
            <a:ext cx="5854606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chemeClr val="accent2"/>
                </a:solidFill>
              </a:rPr>
              <a:t>Grammar Rule:</a:t>
            </a:r>
          </a:p>
          <a:p>
            <a:pPr marL="0" indent="0">
              <a:buNone/>
            </a:pPr>
            <a:endParaRPr lang="en-US" b="1" u="sng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200" dirty="0" err="1">
                <a:solidFill>
                  <a:schemeClr val="bg1"/>
                </a:solidFill>
              </a:rPr>
              <a:t>whileStatement</a:t>
            </a:r>
            <a:r>
              <a:rPr lang="en-US" sz="2200" dirty="0">
                <a:solidFill>
                  <a:schemeClr val="bg1"/>
                </a:solidFill>
              </a:rPr>
              <a:t>	 :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WHILE '(' </a:t>
            </a:r>
            <a:r>
              <a:rPr lang="en-US" sz="2200" dirty="0" err="1">
                <a:solidFill>
                  <a:schemeClr val="bg1"/>
                </a:solidFill>
              </a:rPr>
              <a:t>booleanExpression</a:t>
            </a:r>
            <a:r>
              <a:rPr lang="en-US" sz="2200" dirty="0">
                <a:solidFill>
                  <a:schemeClr val="bg1"/>
                </a:solidFill>
              </a:rPr>
              <a:t> ')' </a:t>
            </a:r>
            <a:r>
              <a:rPr lang="en-US" sz="2200" dirty="0" err="1">
                <a:solidFill>
                  <a:schemeClr val="bg1"/>
                </a:solidFill>
              </a:rPr>
              <a:t>blockOfStatements</a:t>
            </a:r>
            <a:r>
              <a:rPr lang="en-US" sz="2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200" dirty="0" err="1">
                <a:solidFill>
                  <a:schemeClr val="bg1"/>
                </a:solidFill>
              </a:rPr>
              <a:t>booleanExpression</a:t>
            </a:r>
            <a:r>
              <a:rPr lang="en-US" sz="2200" dirty="0">
                <a:solidFill>
                  <a:schemeClr val="bg1"/>
                </a:solidFill>
              </a:rPr>
              <a:t> :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	</a:t>
            </a:r>
            <a:r>
              <a:rPr lang="en-US" sz="2200" dirty="0" err="1">
                <a:solidFill>
                  <a:schemeClr val="bg1"/>
                </a:solidFill>
              </a:rPr>
              <a:t>relationalExpression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    | </a:t>
            </a:r>
            <a:r>
              <a:rPr lang="en-US" sz="2200" dirty="0" err="1">
                <a:solidFill>
                  <a:schemeClr val="bg1"/>
                </a:solidFill>
              </a:rPr>
              <a:t>logicalExpression</a:t>
            </a:r>
            <a:r>
              <a:rPr lang="en-US" sz="2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WHILE       : 'while';</a:t>
            </a:r>
          </a:p>
        </p:txBody>
      </p:sp>
    </p:spTree>
    <p:extLst>
      <p:ext uri="{BB962C8B-B14F-4D97-AF65-F5344CB8AC3E}">
        <p14:creationId xmlns:p14="http://schemas.microsoft.com/office/powerpoint/2010/main" val="2858475722"/>
      </p:ext>
    </p:extLst>
  </p:cSld>
  <p:clrMapOvr>
    <a:masterClrMapping/>
  </p:clrMapOvr>
  <p:transition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-14068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996812" y="700121"/>
            <a:ext cx="8575675" cy="925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65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6000" b="1" dirty="0">
                <a:solidFill>
                  <a:schemeClr val="accent1"/>
                </a:solidFill>
              </a:rPr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6D255-3123-4692-9563-18F20E50B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bSharp</a:t>
            </a:r>
            <a:r>
              <a:rPr lang="en-US" dirty="0">
                <a:solidFill>
                  <a:schemeClr val="bg1"/>
                </a:solidFill>
              </a:rPr>
              <a:t> language supports </a:t>
            </a:r>
            <a:r>
              <a:rPr lang="en-US" dirty="0">
                <a:solidFill>
                  <a:schemeClr val="accent2"/>
                </a:solidFill>
              </a:rPr>
              <a:t>Comments</a:t>
            </a:r>
            <a:r>
              <a:rPr lang="en-US" dirty="0">
                <a:solidFill>
                  <a:schemeClr val="bg1"/>
                </a:solidFill>
              </a:rPr>
              <a:t> of ‘/* */’ and ‘//’ form.</a:t>
            </a:r>
          </a:p>
          <a:p>
            <a:pPr marL="0" indent="0">
              <a:buNone/>
            </a:pPr>
            <a:r>
              <a:rPr lang="en-US" sz="2800" b="1" u="sng" dirty="0">
                <a:solidFill>
                  <a:schemeClr val="accent2"/>
                </a:solidFill>
              </a:rPr>
              <a:t>Grammar Flow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328E1F-FA9A-4D05-B285-D7BD6A640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081" y="3559188"/>
            <a:ext cx="65817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00313"/>
      </p:ext>
    </p:extLst>
  </p:cSld>
  <p:clrMapOvr>
    <a:masterClrMapping/>
  </p:clrMapOvr>
  <p:transition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-14068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996812" y="700121"/>
            <a:ext cx="8575675" cy="925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65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6000" b="1" dirty="0">
                <a:solidFill>
                  <a:schemeClr val="accent1"/>
                </a:solidFill>
              </a:rPr>
              <a:t>Comments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B201B-3122-4B17-9F55-B8028455B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2493" y="1613108"/>
            <a:ext cx="4591188" cy="4379729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chemeClr val="accent2"/>
                </a:solidFill>
              </a:rPr>
              <a:t>Example</a:t>
            </a:r>
            <a:endParaRPr lang="en-US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write("I'm being printed");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//write("Do not print");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write("I am getting printed, too");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write("Print Me");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/* double a = 10.78;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double b = 2.333;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double c;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c = </a:t>
            </a:r>
            <a:r>
              <a:rPr lang="en-US" sz="2000" dirty="0" err="1">
                <a:solidFill>
                  <a:schemeClr val="bg1"/>
                </a:solidFill>
              </a:rPr>
              <a:t>a+b</a:t>
            </a:r>
            <a:r>
              <a:rPr lang="en-US" sz="2000" dirty="0">
                <a:solidFill>
                  <a:schemeClr val="bg1"/>
                </a:solidFill>
              </a:rPr>
              <a:t>;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*/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print(c);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EB4813-4A92-4A0E-B22D-0F8B10F47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37973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chemeClr val="accent2"/>
                </a:solidFill>
              </a:rPr>
              <a:t>Grammar Rule</a:t>
            </a:r>
          </a:p>
          <a:p>
            <a:pPr marL="0" indent="0">
              <a:buNone/>
            </a:pPr>
            <a:endParaRPr lang="en-US" b="1" u="sng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BLOCKCOMMENT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 :   '/*' .*? '*/'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     -&gt; skip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 ;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LINECOMMENT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 :   '//' ~[\r\n]*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     -&gt; skip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  ;</a:t>
            </a:r>
          </a:p>
        </p:txBody>
      </p:sp>
    </p:spTree>
    <p:extLst>
      <p:ext uri="{BB962C8B-B14F-4D97-AF65-F5344CB8AC3E}">
        <p14:creationId xmlns:p14="http://schemas.microsoft.com/office/powerpoint/2010/main" val="3972659139"/>
      </p:ext>
    </p:extLst>
  </p:cSld>
  <p:clrMapOvr>
    <a:masterClrMapping/>
  </p:clrMapOvr>
  <p:transition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5"/>
          <p:cNvSpPr>
            <a:spLocks noChangeArrowheads="1"/>
          </p:cNvSpPr>
          <p:nvPr/>
        </p:nvSpPr>
        <p:spPr bwMode="auto">
          <a:xfrm>
            <a:off x="493713" y="1951038"/>
            <a:ext cx="8305800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65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7000" b="1"/>
              <a:t>Thank you!</a:t>
            </a:r>
          </a:p>
        </p:txBody>
      </p:sp>
      <p:sp>
        <p:nvSpPr>
          <p:cNvPr id="63491" name="Subtitle 2"/>
          <p:cNvSpPr>
            <a:spLocks noGrp="1"/>
          </p:cNvSpPr>
          <p:nvPr>
            <p:ph type="subTitle" idx="1"/>
          </p:nvPr>
        </p:nvSpPr>
        <p:spPr>
          <a:xfrm>
            <a:off x="619126" y="2909888"/>
            <a:ext cx="5016362" cy="538162"/>
          </a:xfrm>
          <a:solidFill>
            <a:srgbClr val="FFC425"/>
          </a:solidFill>
        </p:spPr>
        <p:txBody>
          <a:bodyPr/>
          <a:lstStyle/>
          <a:p>
            <a:pPr algn="l"/>
            <a:r>
              <a:rPr lang="en-US" altLang="en-US" sz="2500" b="1" dirty="0">
                <a:solidFill>
                  <a:schemeClr val="tx1"/>
                </a:solidFill>
              </a:rPr>
              <a:t>Try </a:t>
            </a:r>
            <a:r>
              <a:rPr lang="en-US" altLang="en-US" sz="2500" b="1" dirty="0" err="1">
                <a:solidFill>
                  <a:schemeClr val="tx1"/>
                </a:solidFill>
              </a:rPr>
              <a:t>bSharp</a:t>
            </a:r>
            <a:r>
              <a:rPr lang="en-US" altLang="en-US" sz="2500" b="1" dirty="0">
                <a:solidFill>
                  <a:schemeClr val="tx1"/>
                </a:solidFill>
              </a:rPr>
              <a:t>!</a:t>
            </a:r>
          </a:p>
        </p:txBody>
      </p:sp>
      <p:pic>
        <p:nvPicPr>
          <p:cNvPr id="6349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5557838"/>
            <a:ext cx="2909887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638550" y="2898776"/>
            <a:ext cx="1439863" cy="1047014"/>
          </a:xfrm>
          <a:prstGeom prst="rect">
            <a:avLst/>
          </a:prstGeom>
          <a:solidFill>
            <a:srgbClr val="FFC627"/>
          </a:solidFill>
          <a:ln w="12700" cap="flat" cmpd="sng" algn="ctr">
            <a:solidFill>
              <a:srgbClr val="FFB31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0" y="2898776"/>
            <a:ext cx="1655763" cy="1047014"/>
          </a:xfrm>
          <a:prstGeom prst="rect">
            <a:avLst/>
          </a:prstGeom>
          <a:solidFill>
            <a:srgbClr val="8C1D40"/>
          </a:solidFill>
          <a:ln>
            <a:solidFill>
              <a:srgbClr val="9900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4663" y="2898775"/>
            <a:ext cx="1438275" cy="1884160"/>
          </a:xfrm>
          <a:prstGeom prst="rect">
            <a:avLst/>
          </a:prstGeom>
          <a:solidFill>
            <a:srgbClr val="FFFFFF"/>
          </a:solidFill>
          <a:ln>
            <a:solidFill>
              <a:srgbClr val="5C667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415338" y="2898775"/>
            <a:ext cx="1439862" cy="18841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22" name="Rectangle 9"/>
          <p:cNvSpPr>
            <a:spLocks noChangeArrowheads="1"/>
          </p:cNvSpPr>
          <p:nvPr/>
        </p:nvSpPr>
        <p:spPr bwMode="auto">
          <a:xfrm>
            <a:off x="2044700" y="1604963"/>
            <a:ext cx="80645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65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6500" b="1" dirty="0">
                <a:solidFill>
                  <a:srgbClr val="000000"/>
                </a:solidFill>
              </a:rPr>
              <a:t>Language Features:</a:t>
            </a:r>
          </a:p>
        </p:txBody>
      </p:sp>
      <p:sp>
        <p:nvSpPr>
          <p:cNvPr id="9223" name="TextBox 10"/>
          <p:cNvSpPr txBox="1">
            <a:spLocks noChangeArrowheads="1"/>
          </p:cNvSpPr>
          <p:nvPr/>
        </p:nvSpPr>
        <p:spPr bwMode="auto">
          <a:xfrm>
            <a:off x="2130425" y="3040063"/>
            <a:ext cx="13541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bg1"/>
                </a:solidFill>
              </a:rPr>
              <a:t>Simple Syntax</a:t>
            </a:r>
          </a:p>
        </p:txBody>
      </p:sp>
      <p:sp>
        <p:nvSpPr>
          <p:cNvPr id="9224" name="TextBox 11"/>
          <p:cNvSpPr txBox="1">
            <a:spLocks noChangeArrowheads="1"/>
          </p:cNvSpPr>
          <p:nvPr/>
        </p:nvSpPr>
        <p:spPr bwMode="auto">
          <a:xfrm>
            <a:off x="3757613" y="3040063"/>
            <a:ext cx="1320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bg1"/>
                </a:solidFill>
              </a:rPr>
              <a:t>Datatypes: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bg1"/>
                </a:solidFill>
              </a:rPr>
              <a:t>Double, Boolean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32400" y="2898775"/>
            <a:ext cx="1439863" cy="1884160"/>
          </a:xfrm>
          <a:prstGeom prst="rect">
            <a:avLst/>
          </a:prstGeom>
          <a:solidFill>
            <a:srgbClr val="5C6670"/>
          </a:solidFill>
          <a:ln>
            <a:solidFill>
              <a:srgbClr val="4F555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26" name="TextBox 13"/>
          <p:cNvSpPr txBox="1">
            <a:spLocks noChangeArrowheads="1"/>
          </p:cNvSpPr>
          <p:nvPr/>
        </p:nvSpPr>
        <p:spPr bwMode="auto">
          <a:xfrm>
            <a:off x="5316538" y="3040063"/>
            <a:ext cx="135572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bg1"/>
                </a:solidFill>
              </a:rPr>
              <a:t>Operators: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bg1"/>
                </a:solidFill>
              </a:rPr>
              <a:t>Arithmetic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bg1"/>
                </a:solidFill>
              </a:rPr>
              <a:t>Logical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bg1"/>
                </a:solidFill>
              </a:rPr>
              <a:t>Relational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bg1"/>
                </a:solidFill>
              </a:rPr>
              <a:t>Boolean</a:t>
            </a:r>
          </a:p>
        </p:txBody>
      </p:sp>
      <p:sp>
        <p:nvSpPr>
          <p:cNvPr id="9227" name="TextBox 14"/>
          <p:cNvSpPr txBox="1">
            <a:spLocks noChangeArrowheads="1"/>
          </p:cNvSpPr>
          <p:nvPr/>
        </p:nvSpPr>
        <p:spPr bwMode="auto">
          <a:xfrm>
            <a:off x="6823076" y="3040063"/>
            <a:ext cx="14398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/>
              <a:t>Expressions evaluation with operator Precedence</a:t>
            </a:r>
          </a:p>
        </p:txBody>
      </p:sp>
      <p:sp>
        <p:nvSpPr>
          <p:cNvPr id="9228" name="TextBox 15"/>
          <p:cNvSpPr txBox="1">
            <a:spLocks noChangeArrowheads="1"/>
          </p:cNvSpPr>
          <p:nvPr/>
        </p:nvSpPr>
        <p:spPr bwMode="auto">
          <a:xfrm>
            <a:off x="8501063" y="3040063"/>
            <a:ext cx="135413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bg1"/>
                </a:solidFill>
              </a:rPr>
              <a:t>Decisions based 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bg1"/>
                </a:solidFill>
              </a:rPr>
              <a:t>If-else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bg1"/>
                </a:solidFill>
              </a:rPr>
              <a:t>Nested If </a:t>
            </a:r>
          </a:p>
        </p:txBody>
      </p:sp>
      <p:sp>
        <p:nvSpPr>
          <p:cNvPr id="18" name="Rectangle 17">
            <a:hlinkClick r:id="rId3"/>
          </p:cNvPr>
          <p:cNvSpPr/>
          <p:nvPr/>
        </p:nvSpPr>
        <p:spPr>
          <a:xfrm>
            <a:off x="0" y="5257800"/>
            <a:ext cx="12192000" cy="1600200"/>
          </a:xfrm>
          <a:prstGeom prst="rect">
            <a:avLst/>
          </a:prstGeom>
          <a:solidFill>
            <a:srgbClr val="5C667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>
              <a:cs typeface="Arial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6F4C11-0B31-401F-8ADA-90A0FC4842A2}"/>
              </a:ext>
            </a:extLst>
          </p:cNvPr>
          <p:cNvSpPr/>
          <p:nvPr/>
        </p:nvSpPr>
        <p:spPr>
          <a:xfrm>
            <a:off x="1828799" y="4010551"/>
            <a:ext cx="1655763" cy="800100"/>
          </a:xfrm>
          <a:prstGeom prst="rect">
            <a:avLst/>
          </a:prstGeom>
          <a:solidFill>
            <a:srgbClr val="8C1D40"/>
          </a:solidFill>
          <a:ln>
            <a:solidFill>
              <a:srgbClr val="9900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Loops using while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6572E0-B849-4FB8-AE1B-11D79BAB68B6}"/>
              </a:ext>
            </a:extLst>
          </p:cNvPr>
          <p:cNvSpPr/>
          <p:nvPr/>
        </p:nvSpPr>
        <p:spPr>
          <a:xfrm>
            <a:off x="3638550" y="4059194"/>
            <a:ext cx="1439863" cy="723741"/>
          </a:xfrm>
          <a:prstGeom prst="rect">
            <a:avLst/>
          </a:prstGeom>
          <a:solidFill>
            <a:srgbClr val="FFC627"/>
          </a:solidFill>
          <a:ln w="12700" cap="flat" cmpd="sng" algn="ctr">
            <a:solidFill>
              <a:srgbClr val="FFB31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Comments</a:t>
            </a:r>
          </a:p>
        </p:txBody>
      </p:sp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C62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B31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897421" y="1140428"/>
            <a:ext cx="8566150" cy="925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65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6500" b="1" dirty="0">
                <a:solidFill>
                  <a:srgbClr val="FFFFFF"/>
                </a:solidFill>
              </a:rPr>
              <a:t>Workflow:</a:t>
            </a:r>
            <a:endParaRPr lang="en-US" altLang="en-US" sz="6500" b="1" dirty="0">
              <a:solidFill>
                <a:srgbClr val="0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3AD2A0-68D6-4B53-B75C-23EB0B560FA6}"/>
              </a:ext>
            </a:extLst>
          </p:cNvPr>
          <p:cNvSpPr/>
          <p:nvPr/>
        </p:nvSpPr>
        <p:spPr>
          <a:xfrm>
            <a:off x="2287241" y="2612336"/>
            <a:ext cx="1769165" cy="10038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Lexical Analyzer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119435-353C-4A7E-9D1D-F7CD02EB6AA2}"/>
              </a:ext>
            </a:extLst>
          </p:cNvPr>
          <p:cNvSpPr/>
          <p:nvPr/>
        </p:nvSpPr>
        <p:spPr>
          <a:xfrm>
            <a:off x="2724148" y="4479235"/>
            <a:ext cx="1769165" cy="10038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5BBA64-B1E5-4254-B939-8B3D7562147E}"/>
              </a:ext>
            </a:extLst>
          </p:cNvPr>
          <p:cNvSpPr/>
          <p:nvPr/>
        </p:nvSpPr>
        <p:spPr>
          <a:xfrm>
            <a:off x="5886877" y="4479235"/>
            <a:ext cx="1769165" cy="10038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FA2A4D-A38A-41B1-BF14-63602597FE4F}"/>
              </a:ext>
            </a:extLst>
          </p:cNvPr>
          <p:cNvSpPr/>
          <p:nvPr/>
        </p:nvSpPr>
        <p:spPr>
          <a:xfrm>
            <a:off x="9060908" y="4479235"/>
            <a:ext cx="1769165" cy="10038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C1178C1-E569-408A-B955-557E2C644E1E}"/>
              </a:ext>
            </a:extLst>
          </p:cNvPr>
          <p:cNvSpPr/>
          <p:nvPr/>
        </p:nvSpPr>
        <p:spPr>
          <a:xfrm>
            <a:off x="669925" y="2815579"/>
            <a:ext cx="1481619" cy="566530"/>
          </a:xfrm>
          <a:prstGeom prst="right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Grammar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6BEC43B-1DB8-4459-A8A0-EF02106FB791}"/>
              </a:ext>
            </a:extLst>
          </p:cNvPr>
          <p:cNvSpPr/>
          <p:nvPr/>
        </p:nvSpPr>
        <p:spPr>
          <a:xfrm>
            <a:off x="4482011" y="4697896"/>
            <a:ext cx="1389820" cy="566530"/>
          </a:xfrm>
          <a:prstGeom prst="right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 Tree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B0C1604-2E81-4402-8830-D33DD28ED497}"/>
              </a:ext>
            </a:extLst>
          </p:cNvPr>
          <p:cNvSpPr/>
          <p:nvPr/>
        </p:nvSpPr>
        <p:spPr>
          <a:xfrm>
            <a:off x="7656042" y="4697896"/>
            <a:ext cx="1404866" cy="56653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Intermediate Code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AB871AF-E9C6-4C5F-BC38-10989C9C39E4}"/>
              </a:ext>
            </a:extLst>
          </p:cNvPr>
          <p:cNvSpPr/>
          <p:nvPr/>
        </p:nvSpPr>
        <p:spPr>
          <a:xfrm>
            <a:off x="1323026" y="4697896"/>
            <a:ext cx="1389820" cy="572880"/>
          </a:xfrm>
          <a:prstGeom prst="right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Code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6564F10-BA57-437F-8AEB-0D3E9A8F014A}"/>
              </a:ext>
            </a:extLst>
          </p:cNvPr>
          <p:cNvSpPr/>
          <p:nvPr/>
        </p:nvSpPr>
        <p:spPr>
          <a:xfrm>
            <a:off x="10830073" y="4697896"/>
            <a:ext cx="1076518" cy="566530"/>
          </a:xfrm>
          <a:prstGeom prst="right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65EEE97-F0A6-404C-9824-CA464B78DFA2}"/>
              </a:ext>
            </a:extLst>
          </p:cNvPr>
          <p:cNvSpPr/>
          <p:nvPr/>
        </p:nvSpPr>
        <p:spPr>
          <a:xfrm>
            <a:off x="3077539" y="3616189"/>
            <a:ext cx="484632" cy="863046"/>
          </a:xfrm>
          <a:prstGeom prst="down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7BD201-0D13-487C-9946-A166F2CF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619D9-4714-43FF-B31B-18D169C68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</a:rPr>
              <a:t> Datatypes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</a:rPr>
              <a:t>Assignment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</a:rPr>
              <a:t>Arithmetic Expressions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</a:rPr>
              <a:t>Boolean Expressions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</a:rPr>
              <a:t>Relational Expression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</a:rPr>
              <a:t>Loops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</a:rPr>
              <a:t>Miscellaneous</a:t>
            </a:r>
          </a:p>
        </p:txBody>
      </p:sp>
    </p:spTree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14068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0BF4F2-687A-4CEA-A601-323EAA7CA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96520"/>
            <a:ext cx="10972800" cy="1143000"/>
          </a:xfrm>
        </p:spPr>
        <p:txBody>
          <a:bodyPr/>
          <a:lstStyle/>
          <a:p>
            <a:pPr algn="l"/>
            <a:r>
              <a:rPr lang="en-US" sz="4000" dirty="0">
                <a:solidFill>
                  <a:schemeClr val="accent1"/>
                </a:solidFill>
              </a:rPr>
              <a:t>Declaration Block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4DA6DFB-A685-45FB-B8B2-D92D15F5F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92702" y="1828799"/>
            <a:ext cx="10189698" cy="274952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Grammar Rule and Flow</a:t>
            </a:r>
          </a:p>
          <a:p>
            <a:pPr marL="0" indent="0">
              <a:buNone/>
            </a:pPr>
            <a:endParaRPr lang="en-US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bg2"/>
                </a:solidFill>
              </a:rPr>
              <a:t>declaration     		 : DOUBLE VARIABLE SEMICOLON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2"/>
                </a:solidFill>
              </a:rPr>
              <a:t>                                    | DOUBLE VARIABLE EQUAL DOUBLEVALUE SEMICOLON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2"/>
                </a:solidFill>
              </a:rPr>
              <a:t>                                    | BOOL VARIABLE SEMICOLON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bg2"/>
                </a:solidFill>
              </a:rPr>
              <a:t>                                    | BOOL VARIABLE EQUAL BOOLVALUE SEMICOLON;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55F9A3-6D6D-48B1-ABF6-A626261A7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983" y="4409197"/>
            <a:ext cx="89058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03170"/>
      </p:ext>
    </p:extLst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" name="Rectangle 14">
            <a:hlinkClick r:id="rId3"/>
          </p:cNvPr>
          <p:cNvSpPr>
            <a:spLocks noChangeArrowheads="1"/>
          </p:cNvSpPr>
          <p:nvPr/>
        </p:nvSpPr>
        <p:spPr bwMode="auto">
          <a:xfrm>
            <a:off x="0" y="5248275"/>
            <a:ext cx="12192000" cy="1609725"/>
          </a:xfrm>
          <a:prstGeom prst="rect">
            <a:avLst/>
          </a:prstGeom>
          <a:solidFill>
            <a:srgbClr val="FFC62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chemeClr val="lt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365" name="TextBox 6"/>
          <p:cNvSpPr txBox="1">
            <a:spLocks noChangeArrowheads="1"/>
          </p:cNvSpPr>
          <p:nvPr/>
        </p:nvSpPr>
        <p:spPr bwMode="auto">
          <a:xfrm>
            <a:off x="1212574" y="5435600"/>
            <a:ext cx="9464951" cy="904863"/>
          </a:xfrm>
          <a:prstGeom prst="rect">
            <a:avLst/>
          </a:prstGeom>
          <a:solidFill>
            <a:srgbClr val="FFC6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15888" indent="-11588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en-US" sz="2400" b="1" u="sng" dirty="0"/>
              <a:t>EXAMPLES: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double x;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4EC515-5875-42BC-AAAA-5D6D025E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7537"/>
            <a:ext cx="8098302" cy="1132358"/>
          </a:xfrm>
        </p:spPr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Datatypes - Double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55FD3A-E333-4171-912D-9CE862C14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5234609" cy="3268663"/>
          </a:xfrm>
        </p:spPr>
        <p:txBody>
          <a:bodyPr/>
          <a:lstStyle/>
          <a:p>
            <a:endParaRPr lang="en-US" sz="2000" b="1" u="sng" dirty="0">
              <a:solidFill>
                <a:schemeClr val="bg2"/>
              </a:solidFill>
            </a:endParaRPr>
          </a:p>
          <a:p>
            <a:endParaRPr lang="en-US" sz="2000" b="1" u="sng" dirty="0">
              <a:solidFill>
                <a:schemeClr val="bg2"/>
              </a:solidFill>
            </a:endParaRPr>
          </a:p>
          <a:p>
            <a:r>
              <a:rPr lang="en-US" sz="2000" b="1" u="sng" dirty="0">
                <a:solidFill>
                  <a:schemeClr val="accent2"/>
                </a:solidFill>
              </a:rPr>
              <a:t>Grammar Rule And Flow</a:t>
            </a:r>
          </a:p>
          <a:p>
            <a:endParaRPr lang="en-US" sz="2000" b="1" u="sng" dirty="0">
              <a:solidFill>
                <a:schemeClr val="bg2"/>
              </a:solidFill>
            </a:endParaRPr>
          </a:p>
          <a:p>
            <a:r>
              <a:rPr lang="en-US" sz="1800" dirty="0">
                <a:solidFill>
                  <a:schemeClr val="bg2"/>
                </a:solidFill>
              </a:rPr>
              <a:t>DOUBLE	       : 'double';</a:t>
            </a:r>
          </a:p>
          <a:p>
            <a:r>
              <a:rPr lang="en-US" sz="1800" dirty="0">
                <a:solidFill>
                  <a:schemeClr val="bg2"/>
                </a:solidFill>
              </a:rPr>
              <a:t>DOUBLEVALUE	: MINUS? DIGIT+ '.' DIGIT+ ;</a:t>
            </a:r>
          </a:p>
          <a:p>
            <a:endParaRPr lang="en-US" sz="1800" dirty="0">
              <a:solidFill>
                <a:schemeClr val="bg2"/>
              </a:solidFill>
            </a:endParaRPr>
          </a:p>
          <a:p>
            <a:r>
              <a:rPr lang="en-US" sz="1800" dirty="0">
                <a:solidFill>
                  <a:schemeClr val="bg2"/>
                </a:solidFill>
              </a:rPr>
              <a:t>fragment DIGIT        : [0-9];</a:t>
            </a:r>
          </a:p>
          <a:p>
            <a:r>
              <a:rPr lang="en-US" sz="1800" dirty="0">
                <a:solidFill>
                  <a:schemeClr val="bg2"/>
                </a:solidFill>
              </a:rPr>
              <a:t>fragment MINUS      : '-';</a:t>
            </a:r>
          </a:p>
        </p:txBody>
      </p:sp>
      <p:pic>
        <p:nvPicPr>
          <p:cNvPr id="31" name="Content Placeholder 30">
            <a:extLst>
              <a:ext uri="{FF2B5EF4-FFF2-40B4-BE49-F238E27FC236}">
                <a16:creationId xmlns:a16="http://schemas.microsoft.com/office/drawing/2014/main" id="{CDEDC23D-D1F1-4592-BEAD-A735F57F3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096000" y="1532426"/>
            <a:ext cx="5181600" cy="752475"/>
          </a:xfrm>
          <a:prstGeom prst="rect">
            <a:avLst/>
          </a:prstGeom>
        </p:spPr>
      </p:pic>
      <p:pic>
        <p:nvPicPr>
          <p:cNvPr id="15360" name="Picture 15359">
            <a:extLst>
              <a:ext uri="{FF2B5EF4-FFF2-40B4-BE49-F238E27FC236}">
                <a16:creationId xmlns:a16="http://schemas.microsoft.com/office/drawing/2014/main" id="{52F26B48-C1D9-47F0-A1CA-809FA7EFB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1737" y="2947438"/>
            <a:ext cx="4810125" cy="819150"/>
          </a:xfrm>
          <a:prstGeom prst="rect">
            <a:avLst/>
          </a:prstGeom>
        </p:spPr>
      </p:pic>
      <p:pic>
        <p:nvPicPr>
          <p:cNvPr id="15361" name="Picture 15360">
            <a:extLst>
              <a:ext uri="{FF2B5EF4-FFF2-40B4-BE49-F238E27FC236}">
                <a16:creationId xmlns:a16="http://schemas.microsoft.com/office/drawing/2014/main" id="{0A3B5BBF-7AE3-40AE-80E9-130B38F692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5836" y="4173537"/>
            <a:ext cx="7715250" cy="981075"/>
          </a:xfrm>
          <a:prstGeom prst="rect">
            <a:avLst/>
          </a:prstGeom>
        </p:spPr>
      </p:pic>
    </p:spTree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" name="Rectangle 14">
            <a:hlinkClick r:id="rId3"/>
          </p:cNvPr>
          <p:cNvSpPr>
            <a:spLocks noChangeArrowheads="1"/>
          </p:cNvSpPr>
          <p:nvPr/>
        </p:nvSpPr>
        <p:spPr bwMode="auto">
          <a:xfrm>
            <a:off x="0" y="5248275"/>
            <a:ext cx="12192000" cy="1609725"/>
          </a:xfrm>
          <a:prstGeom prst="rect">
            <a:avLst/>
          </a:prstGeom>
          <a:solidFill>
            <a:srgbClr val="FFC62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chemeClr val="lt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365" name="TextBox 6"/>
          <p:cNvSpPr txBox="1">
            <a:spLocks noChangeArrowheads="1"/>
          </p:cNvSpPr>
          <p:nvPr/>
        </p:nvSpPr>
        <p:spPr bwMode="auto">
          <a:xfrm>
            <a:off x="1111733" y="5452133"/>
            <a:ext cx="9464951" cy="904863"/>
          </a:xfrm>
          <a:prstGeom prst="rect">
            <a:avLst/>
          </a:prstGeom>
          <a:solidFill>
            <a:srgbClr val="FFC6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15888" indent="-11588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en-US" sz="2400" b="1" u="sng" dirty="0"/>
              <a:t>EXAMPLES: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bool case;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4EC515-5875-42BC-AAAA-5D6D025E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4266"/>
            <a:ext cx="6069496" cy="1575629"/>
          </a:xfrm>
        </p:spPr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Datatypes - Boolean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55FD3A-E333-4171-912D-9CE862C14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1649895"/>
            <a:ext cx="5075583" cy="3268663"/>
          </a:xfrm>
        </p:spPr>
        <p:txBody>
          <a:bodyPr/>
          <a:lstStyle/>
          <a:p>
            <a:endParaRPr lang="en-US" sz="2000" b="1" u="sng" dirty="0">
              <a:solidFill>
                <a:schemeClr val="bg2"/>
              </a:solidFill>
            </a:endParaRPr>
          </a:p>
          <a:p>
            <a:r>
              <a:rPr lang="en-US" sz="2400" b="1" u="sng" dirty="0">
                <a:solidFill>
                  <a:schemeClr val="accent2"/>
                </a:solidFill>
              </a:rPr>
              <a:t>Grammar Rule and Flow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r>
              <a:rPr lang="en-US" sz="1800" dirty="0">
                <a:solidFill>
                  <a:schemeClr val="bg2"/>
                </a:solidFill>
              </a:rPr>
              <a:t>BOOL       	   : 'bool’;</a:t>
            </a:r>
          </a:p>
          <a:p>
            <a:r>
              <a:rPr lang="en-US" sz="1800" dirty="0">
                <a:solidFill>
                  <a:schemeClr val="bg2"/>
                </a:solidFill>
              </a:rPr>
              <a:t>BOOLVALUE   : TRUE | FALSE ;</a:t>
            </a:r>
          </a:p>
          <a:p>
            <a:endParaRPr lang="en-US" sz="1800" dirty="0">
              <a:solidFill>
                <a:schemeClr val="bg2"/>
              </a:solidFill>
            </a:endParaRPr>
          </a:p>
          <a:p>
            <a:r>
              <a:rPr lang="en-US" sz="1800" dirty="0">
                <a:solidFill>
                  <a:schemeClr val="bg2"/>
                </a:solidFill>
              </a:rPr>
              <a:t>fragment TRUE		: 'True';</a:t>
            </a:r>
          </a:p>
          <a:p>
            <a:r>
              <a:rPr lang="en-US" sz="1800" dirty="0">
                <a:solidFill>
                  <a:schemeClr val="bg2"/>
                </a:solidFill>
              </a:rPr>
              <a:t>fragment FALSE		: 'False';</a:t>
            </a:r>
            <a:endParaRPr lang="en-US" sz="2000" dirty="0">
              <a:solidFill>
                <a:schemeClr val="bg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FF72A9-BAE2-491B-9247-2E214F29B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783" y="1210731"/>
            <a:ext cx="4800600" cy="752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B32ACA-EAAD-48FD-9906-8CD8AC8F07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4783" y="2382285"/>
            <a:ext cx="4848225" cy="1066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7BBEBE-0CC0-47A6-B961-8F9594B836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4783" y="3700568"/>
            <a:ext cx="49625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925932"/>
      </p:ext>
    </p:extLst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19878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" name="Rectangle 14">
            <a:hlinkClick r:id="rId3"/>
          </p:cNvPr>
          <p:cNvSpPr>
            <a:spLocks noChangeArrowheads="1"/>
          </p:cNvSpPr>
          <p:nvPr/>
        </p:nvSpPr>
        <p:spPr bwMode="auto">
          <a:xfrm>
            <a:off x="0" y="5268153"/>
            <a:ext cx="12192000" cy="1609725"/>
          </a:xfrm>
          <a:prstGeom prst="rect">
            <a:avLst/>
          </a:prstGeom>
          <a:solidFill>
            <a:srgbClr val="FFC627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chemeClr val="lt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365" name="TextBox 6"/>
          <p:cNvSpPr txBox="1">
            <a:spLocks noChangeArrowheads="1"/>
          </p:cNvSpPr>
          <p:nvPr/>
        </p:nvSpPr>
        <p:spPr bwMode="auto">
          <a:xfrm>
            <a:off x="1212574" y="5435600"/>
            <a:ext cx="9464951" cy="461665"/>
          </a:xfrm>
          <a:prstGeom prst="rect">
            <a:avLst/>
          </a:prstGeom>
          <a:solidFill>
            <a:srgbClr val="FFC62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15888" indent="-115888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4EC515-5875-42BC-AAAA-5D6D025E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96" y="74266"/>
            <a:ext cx="5062330" cy="1575629"/>
          </a:xfrm>
        </p:spPr>
        <p:txBody>
          <a:bodyPr/>
          <a:lstStyle/>
          <a:p>
            <a:r>
              <a:rPr lang="en-US" sz="4000" dirty="0">
                <a:solidFill>
                  <a:schemeClr val="accent1"/>
                </a:solidFill>
              </a:rPr>
              <a:t>Assignment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55FD3A-E333-4171-912D-9CE862C14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3095" y="1649895"/>
            <a:ext cx="5062331" cy="3268663"/>
          </a:xfrm>
        </p:spPr>
        <p:txBody>
          <a:bodyPr/>
          <a:lstStyle/>
          <a:p>
            <a:endParaRPr lang="en-US" sz="2400" dirty="0">
              <a:solidFill>
                <a:schemeClr val="bg2"/>
              </a:solidFill>
              <a:latin typeface="+mn-lt"/>
            </a:endParaRPr>
          </a:p>
          <a:p>
            <a:r>
              <a:rPr lang="en-US" sz="3200" b="1" dirty="0">
                <a:solidFill>
                  <a:schemeClr val="accent2"/>
                </a:solidFill>
                <a:latin typeface="+mn-lt"/>
              </a:rPr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  <a:latin typeface="+mn-lt"/>
              </a:rPr>
              <a:t>Language uses ‘= ‘ for variable assignment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  <a:latin typeface="+mn-lt"/>
              </a:rPr>
              <a:t>Provides flexibility to the writer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  <a:latin typeface="+mn-lt"/>
              </a:rPr>
              <a:t>Has expressiveness and ensures Syntactic Sugar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59318D-E84D-420C-BEF2-49359E4DA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541" y="2691640"/>
            <a:ext cx="46101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61816"/>
      </p:ext>
    </p:extLst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ASU-BrandColors">
  <a:themeElements>
    <a:clrScheme name="ASU Brand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C1D40"/>
      </a:accent1>
      <a:accent2>
        <a:srgbClr val="FFC627"/>
      </a:accent2>
      <a:accent3>
        <a:srgbClr val="78BE20"/>
      </a:accent3>
      <a:accent4>
        <a:srgbClr val="00A3E0"/>
      </a:accent4>
      <a:accent5>
        <a:srgbClr val="FF7F32"/>
      </a:accent5>
      <a:accent6>
        <a:srgbClr val="5C6670"/>
      </a:accent6>
      <a:hlink>
        <a:srgbClr val="8C1D40"/>
      </a:hlink>
      <a:folHlink>
        <a:srgbClr val="FFC627"/>
      </a:folHlink>
    </a:clrScheme>
    <a:fontScheme name="ASU Brand fon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SU Template and Guide PowerPoint v.1 (16x9).potx" id="{DD6C1EAC-8256-4A99-9515-3C9C1F264C25}" vid="{B930B6B1-98E7-4329-83C0-D8E1916774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ASU Guide for PowerPoint v.1 (16x9)</Template>
  <TotalTime>834</TotalTime>
  <Words>612</Words>
  <Application>Microsoft Office PowerPoint</Application>
  <PresentationFormat>Widescreen</PresentationFormat>
  <Paragraphs>257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MS PGothic</vt:lpstr>
      <vt:lpstr>MS PGothic</vt:lpstr>
      <vt:lpstr>Arial</vt:lpstr>
      <vt:lpstr>Arial Black</vt:lpstr>
      <vt:lpstr>Calibri</vt:lpstr>
      <vt:lpstr>Wingdings</vt:lpstr>
      <vt:lpstr>ASU-BrandColors</vt:lpstr>
      <vt:lpstr>PowerPoint Presentation</vt:lpstr>
      <vt:lpstr>PowerPoint Presentation</vt:lpstr>
      <vt:lpstr>PowerPoint Presentation</vt:lpstr>
      <vt:lpstr>PowerPoint Presentation</vt:lpstr>
      <vt:lpstr>Grammar</vt:lpstr>
      <vt:lpstr>Declaration Block</vt:lpstr>
      <vt:lpstr>Datatypes - Double</vt:lpstr>
      <vt:lpstr>Datatypes - Boolean</vt:lpstr>
      <vt:lpstr>Assignment</vt:lpstr>
      <vt:lpstr>Assignment Examples</vt:lpstr>
      <vt:lpstr>Operators</vt:lpstr>
      <vt:lpstr>Arithmetic Expressions</vt:lpstr>
      <vt:lpstr>Boolean Expressions</vt:lpstr>
      <vt:lpstr>Relational Expressions</vt:lpstr>
      <vt:lpstr>Logical Expressions</vt:lpstr>
      <vt:lpstr>Decisions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Finden</dc:creator>
  <cp:lastModifiedBy>Sreya Narasimhan</cp:lastModifiedBy>
  <cp:revision>212</cp:revision>
  <dcterms:created xsi:type="dcterms:W3CDTF">2017-04-25T16:06:11Z</dcterms:created>
  <dcterms:modified xsi:type="dcterms:W3CDTF">2019-04-28T02:17:01Z</dcterms:modified>
</cp:coreProperties>
</file>