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46063-E3B6-46BF-A34F-C77EC0C88F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B67EDEE-62F1-438F-A5B0-2C01810F028B}">
      <dgm:prSet/>
      <dgm:spPr/>
      <dgm:t>
        <a:bodyPr/>
        <a:lstStyle/>
        <a:p>
          <a:r>
            <a:rPr lang="en-US" b="0" i="0">
              <a:latin typeface="Montserrat" pitchFamily="2" charset="0"/>
            </a:rPr>
            <a:t>Simple Segmentation</a:t>
          </a:r>
          <a:endParaRPr lang="en-US">
            <a:latin typeface="Montserrat" pitchFamily="2" charset="0"/>
          </a:endParaRPr>
        </a:p>
      </dgm:t>
    </dgm:pt>
    <dgm:pt modelId="{C9914AC7-C83B-4DE2-B744-188D9E87CAA5}" type="parTrans" cxnId="{84304D97-F6C5-41CE-B193-7330FB873A28}">
      <dgm:prSet/>
      <dgm:spPr/>
      <dgm:t>
        <a:bodyPr/>
        <a:lstStyle/>
        <a:p>
          <a:endParaRPr lang="en-US">
            <a:latin typeface="Montserrat" pitchFamily="2" charset="0"/>
          </a:endParaRPr>
        </a:p>
      </dgm:t>
    </dgm:pt>
    <dgm:pt modelId="{B91854BE-8B57-4F0D-B425-23A81C957263}" type="sibTrans" cxnId="{84304D97-F6C5-41CE-B193-7330FB873A28}">
      <dgm:prSet/>
      <dgm:spPr/>
      <dgm:t>
        <a:bodyPr/>
        <a:lstStyle/>
        <a:p>
          <a:endParaRPr lang="en-US">
            <a:latin typeface="Montserrat" pitchFamily="2" charset="0"/>
          </a:endParaRPr>
        </a:p>
      </dgm:t>
    </dgm:pt>
    <dgm:pt modelId="{5EC4EEF0-B83B-4DD0-B62A-04961050D6A3}">
      <dgm:prSet/>
      <dgm:spPr/>
      <dgm:t>
        <a:bodyPr/>
        <a:lstStyle/>
        <a:p>
          <a:r>
            <a:rPr lang="en-US" b="0" i="0">
              <a:latin typeface="Montserrat" pitchFamily="2" charset="0"/>
            </a:rPr>
            <a:t>Identify Valuable Customers</a:t>
          </a:r>
          <a:endParaRPr lang="en-US">
            <a:latin typeface="Montserrat" pitchFamily="2" charset="0"/>
          </a:endParaRPr>
        </a:p>
      </dgm:t>
    </dgm:pt>
    <dgm:pt modelId="{F52E4CA1-6D71-48EE-8A8B-43208968C763}" type="parTrans" cxnId="{9B7E068D-B798-414B-9A0E-16AC4F718EA2}">
      <dgm:prSet/>
      <dgm:spPr/>
      <dgm:t>
        <a:bodyPr/>
        <a:lstStyle/>
        <a:p>
          <a:endParaRPr lang="en-US">
            <a:latin typeface="Montserrat" pitchFamily="2" charset="0"/>
          </a:endParaRPr>
        </a:p>
      </dgm:t>
    </dgm:pt>
    <dgm:pt modelId="{D756876A-2A2F-4EF0-848F-DDFDE29A77AB}" type="sibTrans" cxnId="{9B7E068D-B798-414B-9A0E-16AC4F718EA2}">
      <dgm:prSet/>
      <dgm:spPr/>
      <dgm:t>
        <a:bodyPr/>
        <a:lstStyle/>
        <a:p>
          <a:endParaRPr lang="en-US">
            <a:latin typeface="Montserrat" pitchFamily="2" charset="0"/>
          </a:endParaRPr>
        </a:p>
      </dgm:t>
    </dgm:pt>
    <dgm:pt modelId="{EE67C884-7758-4744-AB46-648A3392696A}">
      <dgm:prSet/>
      <dgm:spPr/>
      <dgm:t>
        <a:bodyPr/>
        <a:lstStyle/>
        <a:p>
          <a:r>
            <a:rPr lang="en-US" b="0" i="0">
              <a:latin typeface="Montserrat" pitchFamily="2" charset="0"/>
            </a:rPr>
            <a:t>Personalized Marketing</a:t>
          </a:r>
          <a:endParaRPr lang="en-US">
            <a:latin typeface="Montserrat" pitchFamily="2" charset="0"/>
          </a:endParaRPr>
        </a:p>
      </dgm:t>
    </dgm:pt>
    <dgm:pt modelId="{5EA42581-8C33-4B7D-8934-81F094F0E599}" type="parTrans" cxnId="{416DC4CC-21EB-43BC-86A8-79DE8CB554F2}">
      <dgm:prSet/>
      <dgm:spPr/>
      <dgm:t>
        <a:bodyPr/>
        <a:lstStyle/>
        <a:p>
          <a:endParaRPr lang="en-US">
            <a:latin typeface="Montserrat" pitchFamily="2" charset="0"/>
          </a:endParaRPr>
        </a:p>
      </dgm:t>
    </dgm:pt>
    <dgm:pt modelId="{870B9E0E-F8EA-46BD-A7C4-62C7E003AC60}" type="sibTrans" cxnId="{416DC4CC-21EB-43BC-86A8-79DE8CB554F2}">
      <dgm:prSet/>
      <dgm:spPr/>
      <dgm:t>
        <a:bodyPr/>
        <a:lstStyle/>
        <a:p>
          <a:endParaRPr lang="en-US">
            <a:latin typeface="Montserrat" pitchFamily="2" charset="0"/>
          </a:endParaRPr>
        </a:p>
      </dgm:t>
    </dgm:pt>
    <dgm:pt modelId="{3D2E9E26-1586-4DB2-832C-FA3EB23C1672}">
      <dgm:prSet/>
      <dgm:spPr/>
      <dgm:t>
        <a:bodyPr/>
        <a:lstStyle/>
        <a:p>
          <a:r>
            <a:rPr lang="en-US" b="0" i="0">
              <a:latin typeface="Montserrat" pitchFamily="2" charset="0"/>
            </a:rPr>
            <a:t>Improve ROI</a:t>
          </a:r>
          <a:endParaRPr lang="en-US">
            <a:latin typeface="Montserrat" pitchFamily="2" charset="0"/>
          </a:endParaRPr>
        </a:p>
      </dgm:t>
    </dgm:pt>
    <dgm:pt modelId="{DCA14E31-F4FD-4ADE-940C-1BA744690AD9}" type="parTrans" cxnId="{178783C8-C1AE-4BEA-BAE8-05BD9120C6B0}">
      <dgm:prSet/>
      <dgm:spPr/>
      <dgm:t>
        <a:bodyPr/>
        <a:lstStyle/>
        <a:p>
          <a:endParaRPr lang="en-US">
            <a:latin typeface="Montserrat" pitchFamily="2" charset="0"/>
          </a:endParaRPr>
        </a:p>
      </dgm:t>
    </dgm:pt>
    <dgm:pt modelId="{C0AF7A09-A228-49C0-B499-C7A301A55D66}" type="sibTrans" cxnId="{178783C8-C1AE-4BEA-BAE8-05BD9120C6B0}">
      <dgm:prSet/>
      <dgm:spPr/>
      <dgm:t>
        <a:bodyPr/>
        <a:lstStyle/>
        <a:p>
          <a:endParaRPr lang="en-US">
            <a:latin typeface="Montserrat" pitchFamily="2" charset="0"/>
          </a:endParaRPr>
        </a:p>
      </dgm:t>
    </dgm:pt>
    <dgm:pt modelId="{CADEEEC3-288D-4A6E-BAC3-F23DF5496ACC}">
      <dgm:prSet/>
      <dgm:spPr/>
      <dgm:t>
        <a:bodyPr/>
        <a:lstStyle/>
        <a:p>
          <a:r>
            <a:rPr lang="en-US" b="0" i="0">
              <a:latin typeface="Montserrat" pitchFamily="2" charset="0"/>
            </a:rPr>
            <a:t>Strategic Decision Making</a:t>
          </a:r>
          <a:endParaRPr lang="en-US">
            <a:latin typeface="Montserrat" pitchFamily="2" charset="0"/>
          </a:endParaRPr>
        </a:p>
      </dgm:t>
    </dgm:pt>
    <dgm:pt modelId="{33423FE8-4E3B-489F-94AE-CBCB49E3A873}" type="parTrans" cxnId="{3B3C73FF-44C8-4411-A467-6787BCDD3BFA}">
      <dgm:prSet/>
      <dgm:spPr/>
      <dgm:t>
        <a:bodyPr/>
        <a:lstStyle/>
        <a:p>
          <a:endParaRPr lang="en-US">
            <a:latin typeface="Montserrat" pitchFamily="2" charset="0"/>
          </a:endParaRPr>
        </a:p>
      </dgm:t>
    </dgm:pt>
    <dgm:pt modelId="{950F6F4E-031D-4A16-86C7-C8368692D96E}" type="sibTrans" cxnId="{3B3C73FF-44C8-4411-A467-6787BCDD3BFA}">
      <dgm:prSet/>
      <dgm:spPr/>
      <dgm:t>
        <a:bodyPr/>
        <a:lstStyle/>
        <a:p>
          <a:endParaRPr lang="en-US">
            <a:latin typeface="Montserrat" pitchFamily="2" charset="0"/>
          </a:endParaRPr>
        </a:p>
      </dgm:t>
    </dgm:pt>
    <dgm:pt modelId="{1C176C43-A3D0-4D76-A65A-3A7884E7401B}" type="pres">
      <dgm:prSet presAssocID="{DB746063-E3B6-46BF-A34F-C77EC0C88F69}" presName="root" presStyleCnt="0">
        <dgm:presLayoutVars>
          <dgm:dir/>
          <dgm:resizeHandles val="exact"/>
        </dgm:presLayoutVars>
      </dgm:prSet>
      <dgm:spPr/>
    </dgm:pt>
    <dgm:pt modelId="{31E5F485-7023-494F-A178-750CCEB47514}" type="pres">
      <dgm:prSet presAssocID="{7B67EDEE-62F1-438F-A5B0-2C01810F028B}" presName="compNode" presStyleCnt="0"/>
      <dgm:spPr/>
    </dgm:pt>
    <dgm:pt modelId="{F496E83B-B5C0-4399-BC26-867407111938}" type="pres">
      <dgm:prSet presAssocID="{7B67EDEE-62F1-438F-A5B0-2C01810F02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E05B67-6237-4163-964B-A52006D0510D}" type="pres">
      <dgm:prSet presAssocID="{7B67EDEE-62F1-438F-A5B0-2C01810F028B}" presName="spaceRect" presStyleCnt="0"/>
      <dgm:spPr/>
    </dgm:pt>
    <dgm:pt modelId="{F1F62CBC-A50E-4899-817C-3616DA812FE3}" type="pres">
      <dgm:prSet presAssocID="{7B67EDEE-62F1-438F-A5B0-2C01810F028B}" presName="textRect" presStyleLbl="revTx" presStyleIdx="0" presStyleCnt="5">
        <dgm:presLayoutVars>
          <dgm:chMax val="1"/>
          <dgm:chPref val="1"/>
        </dgm:presLayoutVars>
      </dgm:prSet>
      <dgm:spPr/>
    </dgm:pt>
    <dgm:pt modelId="{EAB73AD7-BD4C-455D-9501-ADE63A216B9B}" type="pres">
      <dgm:prSet presAssocID="{B91854BE-8B57-4F0D-B425-23A81C957263}" presName="sibTrans" presStyleCnt="0"/>
      <dgm:spPr/>
    </dgm:pt>
    <dgm:pt modelId="{94044205-71D7-4660-AD15-00A46B8735DB}" type="pres">
      <dgm:prSet presAssocID="{5EC4EEF0-B83B-4DD0-B62A-04961050D6A3}" presName="compNode" presStyleCnt="0"/>
      <dgm:spPr/>
    </dgm:pt>
    <dgm:pt modelId="{631FEDFB-B33C-4931-BA7D-4A1E56689005}" type="pres">
      <dgm:prSet presAssocID="{5EC4EEF0-B83B-4DD0-B62A-04961050D6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D5EBD30-6C4A-4627-A74C-C04E0844249B}" type="pres">
      <dgm:prSet presAssocID="{5EC4EEF0-B83B-4DD0-B62A-04961050D6A3}" presName="spaceRect" presStyleCnt="0"/>
      <dgm:spPr/>
    </dgm:pt>
    <dgm:pt modelId="{5C8D5A54-D3FF-4937-8A92-7E79C0145A1E}" type="pres">
      <dgm:prSet presAssocID="{5EC4EEF0-B83B-4DD0-B62A-04961050D6A3}" presName="textRect" presStyleLbl="revTx" presStyleIdx="1" presStyleCnt="5">
        <dgm:presLayoutVars>
          <dgm:chMax val="1"/>
          <dgm:chPref val="1"/>
        </dgm:presLayoutVars>
      </dgm:prSet>
      <dgm:spPr/>
    </dgm:pt>
    <dgm:pt modelId="{F9EE3AF0-EA7D-4E2A-A9B6-FC8904ABCDF3}" type="pres">
      <dgm:prSet presAssocID="{D756876A-2A2F-4EF0-848F-DDFDE29A77AB}" presName="sibTrans" presStyleCnt="0"/>
      <dgm:spPr/>
    </dgm:pt>
    <dgm:pt modelId="{75336859-0FEF-4F21-8F5D-8B244644AEF8}" type="pres">
      <dgm:prSet presAssocID="{EE67C884-7758-4744-AB46-648A3392696A}" presName="compNode" presStyleCnt="0"/>
      <dgm:spPr/>
    </dgm:pt>
    <dgm:pt modelId="{BAE3B7A8-24D4-4E8A-AC55-D8B1704C34A7}" type="pres">
      <dgm:prSet presAssocID="{EE67C884-7758-4744-AB46-648A339269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1C86E03-23D3-4B5E-A0F8-E7AC35420785}" type="pres">
      <dgm:prSet presAssocID="{EE67C884-7758-4744-AB46-648A3392696A}" presName="spaceRect" presStyleCnt="0"/>
      <dgm:spPr/>
    </dgm:pt>
    <dgm:pt modelId="{4281C5D3-333F-43C8-BE1B-C30F625D584A}" type="pres">
      <dgm:prSet presAssocID="{EE67C884-7758-4744-AB46-648A3392696A}" presName="textRect" presStyleLbl="revTx" presStyleIdx="2" presStyleCnt="5">
        <dgm:presLayoutVars>
          <dgm:chMax val="1"/>
          <dgm:chPref val="1"/>
        </dgm:presLayoutVars>
      </dgm:prSet>
      <dgm:spPr/>
    </dgm:pt>
    <dgm:pt modelId="{8B88559E-A29A-418A-8C0A-EBEE2D0062A6}" type="pres">
      <dgm:prSet presAssocID="{870B9E0E-F8EA-46BD-A7C4-62C7E003AC60}" presName="sibTrans" presStyleCnt="0"/>
      <dgm:spPr/>
    </dgm:pt>
    <dgm:pt modelId="{8F56447B-B0B9-43F1-AB59-6259E83CB1F4}" type="pres">
      <dgm:prSet presAssocID="{3D2E9E26-1586-4DB2-832C-FA3EB23C1672}" presName="compNode" presStyleCnt="0"/>
      <dgm:spPr/>
    </dgm:pt>
    <dgm:pt modelId="{88444850-6E0A-4F12-9BAB-BBA6D54F8BEC}" type="pres">
      <dgm:prSet presAssocID="{3D2E9E26-1586-4DB2-832C-FA3EB23C16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BCB126E-7AE5-494E-AC08-B1009254A6ED}" type="pres">
      <dgm:prSet presAssocID="{3D2E9E26-1586-4DB2-832C-FA3EB23C1672}" presName="spaceRect" presStyleCnt="0"/>
      <dgm:spPr/>
    </dgm:pt>
    <dgm:pt modelId="{F9B67855-4858-490D-8FEA-5B72EB674D47}" type="pres">
      <dgm:prSet presAssocID="{3D2E9E26-1586-4DB2-832C-FA3EB23C1672}" presName="textRect" presStyleLbl="revTx" presStyleIdx="3" presStyleCnt="5">
        <dgm:presLayoutVars>
          <dgm:chMax val="1"/>
          <dgm:chPref val="1"/>
        </dgm:presLayoutVars>
      </dgm:prSet>
      <dgm:spPr/>
    </dgm:pt>
    <dgm:pt modelId="{4C3D8709-3FBB-408C-88A3-684CD546DB5C}" type="pres">
      <dgm:prSet presAssocID="{C0AF7A09-A228-49C0-B499-C7A301A55D66}" presName="sibTrans" presStyleCnt="0"/>
      <dgm:spPr/>
    </dgm:pt>
    <dgm:pt modelId="{1903E0A8-F781-4AD4-91DD-440327EA5AC6}" type="pres">
      <dgm:prSet presAssocID="{CADEEEC3-288D-4A6E-BAC3-F23DF5496ACC}" presName="compNode" presStyleCnt="0"/>
      <dgm:spPr/>
    </dgm:pt>
    <dgm:pt modelId="{A8ACC153-892F-4F53-90DC-CD4CEB70FD01}" type="pres">
      <dgm:prSet presAssocID="{CADEEEC3-288D-4A6E-BAC3-F23DF5496AC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A3C033-4EE9-49B7-8888-858544231D83}" type="pres">
      <dgm:prSet presAssocID="{CADEEEC3-288D-4A6E-BAC3-F23DF5496ACC}" presName="spaceRect" presStyleCnt="0"/>
      <dgm:spPr/>
    </dgm:pt>
    <dgm:pt modelId="{12394210-81C7-4DC5-8681-131A1C29921E}" type="pres">
      <dgm:prSet presAssocID="{CADEEEC3-288D-4A6E-BAC3-F23DF5496AC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307C214-3575-4F7C-A271-6791B146D9CC}" type="presOf" srcId="{DB746063-E3B6-46BF-A34F-C77EC0C88F69}" destId="{1C176C43-A3D0-4D76-A65A-3A7884E7401B}" srcOrd="0" destOrd="0" presId="urn:microsoft.com/office/officeart/2018/2/layout/IconLabelList"/>
    <dgm:cxn modelId="{B02FC11D-9887-4725-8748-C6D63B050A37}" type="presOf" srcId="{EE67C884-7758-4744-AB46-648A3392696A}" destId="{4281C5D3-333F-43C8-BE1B-C30F625D584A}" srcOrd="0" destOrd="0" presId="urn:microsoft.com/office/officeart/2018/2/layout/IconLabelList"/>
    <dgm:cxn modelId="{3B264F7D-71DE-4279-BD80-63AAED9CF1B5}" type="presOf" srcId="{5EC4EEF0-B83B-4DD0-B62A-04961050D6A3}" destId="{5C8D5A54-D3FF-4937-8A92-7E79C0145A1E}" srcOrd="0" destOrd="0" presId="urn:microsoft.com/office/officeart/2018/2/layout/IconLabelList"/>
    <dgm:cxn modelId="{BF0F1C88-DDC8-45D9-9CC8-B3AB155EAB36}" type="presOf" srcId="{3D2E9E26-1586-4DB2-832C-FA3EB23C1672}" destId="{F9B67855-4858-490D-8FEA-5B72EB674D47}" srcOrd="0" destOrd="0" presId="urn:microsoft.com/office/officeart/2018/2/layout/IconLabelList"/>
    <dgm:cxn modelId="{9B7E068D-B798-414B-9A0E-16AC4F718EA2}" srcId="{DB746063-E3B6-46BF-A34F-C77EC0C88F69}" destId="{5EC4EEF0-B83B-4DD0-B62A-04961050D6A3}" srcOrd="1" destOrd="0" parTransId="{F52E4CA1-6D71-48EE-8A8B-43208968C763}" sibTransId="{D756876A-2A2F-4EF0-848F-DDFDE29A77AB}"/>
    <dgm:cxn modelId="{84304D97-F6C5-41CE-B193-7330FB873A28}" srcId="{DB746063-E3B6-46BF-A34F-C77EC0C88F69}" destId="{7B67EDEE-62F1-438F-A5B0-2C01810F028B}" srcOrd="0" destOrd="0" parTransId="{C9914AC7-C83B-4DE2-B744-188D9E87CAA5}" sibTransId="{B91854BE-8B57-4F0D-B425-23A81C957263}"/>
    <dgm:cxn modelId="{CD34AB9E-B386-4EE9-B56F-4F7E1FE6A94F}" type="presOf" srcId="{7B67EDEE-62F1-438F-A5B0-2C01810F028B}" destId="{F1F62CBC-A50E-4899-817C-3616DA812FE3}" srcOrd="0" destOrd="0" presId="urn:microsoft.com/office/officeart/2018/2/layout/IconLabelList"/>
    <dgm:cxn modelId="{178783C8-C1AE-4BEA-BAE8-05BD9120C6B0}" srcId="{DB746063-E3B6-46BF-A34F-C77EC0C88F69}" destId="{3D2E9E26-1586-4DB2-832C-FA3EB23C1672}" srcOrd="3" destOrd="0" parTransId="{DCA14E31-F4FD-4ADE-940C-1BA744690AD9}" sibTransId="{C0AF7A09-A228-49C0-B499-C7A301A55D66}"/>
    <dgm:cxn modelId="{416DC4CC-21EB-43BC-86A8-79DE8CB554F2}" srcId="{DB746063-E3B6-46BF-A34F-C77EC0C88F69}" destId="{EE67C884-7758-4744-AB46-648A3392696A}" srcOrd="2" destOrd="0" parTransId="{5EA42581-8C33-4B7D-8934-81F094F0E599}" sibTransId="{870B9E0E-F8EA-46BD-A7C4-62C7E003AC60}"/>
    <dgm:cxn modelId="{D37DCBD0-27B3-4075-AD31-633A226F0496}" type="presOf" srcId="{CADEEEC3-288D-4A6E-BAC3-F23DF5496ACC}" destId="{12394210-81C7-4DC5-8681-131A1C29921E}" srcOrd="0" destOrd="0" presId="urn:microsoft.com/office/officeart/2018/2/layout/IconLabelList"/>
    <dgm:cxn modelId="{3B3C73FF-44C8-4411-A467-6787BCDD3BFA}" srcId="{DB746063-E3B6-46BF-A34F-C77EC0C88F69}" destId="{CADEEEC3-288D-4A6E-BAC3-F23DF5496ACC}" srcOrd="4" destOrd="0" parTransId="{33423FE8-4E3B-489F-94AE-CBCB49E3A873}" sibTransId="{950F6F4E-031D-4A16-86C7-C8368692D96E}"/>
    <dgm:cxn modelId="{5161C92F-14BF-491A-AF87-C63576245C5A}" type="presParOf" srcId="{1C176C43-A3D0-4D76-A65A-3A7884E7401B}" destId="{31E5F485-7023-494F-A178-750CCEB47514}" srcOrd="0" destOrd="0" presId="urn:microsoft.com/office/officeart/2018/2/layout/IconLabelList"/>
    <dgm:cxn modelId="{54BF65FE-2831-44D1-B491-77342F292924}" type="presParOf" srcId="{31E5F485-7023-494F-A178-750CCEB47514}" destId="{F496E83B-B5C0-4399-BC26-867407111938}" srcOrd="0" destOrd="0" presId="urn:microsoft.com/office/officeart/2018/2/layout/IconLabelList"/>
    <dgm:cxn modelId="{D89E548C-F565-4FBF-AA89-A734BFC70684}" type="presParOf" srcId="{31E5F485-7023-494F-A178-750CCEB47514}" destId="{72E05B67-6237-4163-964B-A52006D0510D}" srcOrd="1" destOrd="0" presId="urn:microsoft.com/office/officeart/2018/2/layout/IconLabelList"/>
    <dgm:cxn modelId="{B4674269-AE6F-431A-8211-2A87919877F1}" type="presParOf" srcId="{31E5F485-7023-494F-A178-750CCEB47514}" destId="{F1F62CBC-A50E-4899-817C-3616DA812FE3}" srcOrd="2" destOrd="0" presId="urn:microsoft.com/office/officeart/2018/2/layout/IconLabelList"/>
    <dgm:cxn modelId="{1D59B38D-4B75-48D1-BB49-5ABC93E2C5F6}" type="presParOf" srcId="{1C176C43-A3D0-4D76-A65A-3A7884E7401B}" destId="{EAB73AD7-BD4C-455D-9501-ADE63A216B9B}" srcOrd="1" destOrd="0" presId="urn:microsoft.com/office/officeart/2018/2/layout/IconLabelList"/>
    <dgm:cxn modelId="{D5B73198-A40C-40CF-A0EA-11E6C895EB2B}" type="presParOf" srcId="{1C176C43-A3D0-4D76-A65A-3A7884E7401B}" destId="{94044205-71D7-4660-AD15-00A46B8735DB}" srcOrd="2" destOrd="0" presId="urn:microsoft.com/office/officeart/2018/2/layout/IconLabelList"/>
    <dgm:cxn modelId="{49219CC0-0E59-4E91-BEBE-C92A7F2CA778}" type="presParOf" srcId="{94044205-71D7-4660-AD15-00A46B8735DB}" destId="{631FEDFB-B33C-4931-BA7D-4A1E56689005}" srcOrd="0" destOrd="0" presId="urn:microsoft.com/office/officeart/2018/2/layout/IconLabelList"/>
    <dgm:cxn modelId="{241C38C5-7F09-413E-B601-B3B92664AD67}" type="presParOf" srcId="{94044205-71D7-4660-AD15-00A46B8735DB}" destId="{DD5EBD30-6C4A-4627-A74C-C04E0844249B}" srcOrd="1" destOrd="0" presId="urn:microsoft.com/office/officeart/2018/2/layout/IconLabelList"/>
    <dgm:cxn modelId="{32F9A033-506E-43D5-BD37-941B5BD6F415}" type="presParOf" srcId="{94044205-71D7-4660-AD15-00A46B8735DB}" destId="{5C8D5A54-D3FF-4937-8A92-7E79C0145A1E}" srcOrd="2" destOrd="0" presId="urn:microsoft.com/office/officeart/2018/2/layout/IconLabelList"/>
    <dgm:cxn modelId="{F36FF121-EB02-4005-9659-64A839086D1B}" type="presParOf" srcId="{1C176C43-A3D0-4D76-A65A-3A7884E7401B}" destId="{F9EE3AF0-EA7D-4E2A-A9B6-FC8904ABCDF3}" srcOrd="3" destOrd="0" presId="urn:microsoft.com/office/officeart/2018/2/layout/IconLabelList"/>
    <dgm:cxn modelId="{147AFC8A-579B-4284-B49D-BD3653079DFC}" type="presParOf" srcId="{1C176C43-A3D0-4D76-A65A-3A7884E7401B}" destId="{75336859-0FEF-4F21-8F5D-8B244644AEF8}" srcOrd="4" destOrd="0" presId="urn:microsoft.com/office/officeart/2018/2/layout/IconLabelList"/>
    <dgm:cxn modelId="{31D7FD8A-9AA8-4520-A37F-F9FC9A699672}" type="presParOf" srcId="{75336859-0FEF-4F21-8F5D-8B244644AEF8}" destId="{BAE3B7A8-24D4-4E8A-AC55-D8B1704C34A7}" srcOrd="0" destOrd="0" presId="urn:microsoft.com/office/officeart/2018/2/layout/IconLabelList"/>
    <dgm:cxn modelId="{CD964266-7603-4056-98E5-B948CF6674EF}" type="presParOf" srcId="{75336859-0FEF-4F21-8F5D-8B244644AEF8}" destId="{71C86E03-23D3-4B5E-A0F8-E7AC35420785}" srcOrd="1" destOrd="0" presId="urn:microsoft.com/office/officeart/2018/2/layout/IconLabelList"/>
    <dgm:cxn modelId="{E7B01F04-A6D6-43EE-A27A-67B9465054FA}" type="presParOf" srcId="{75336859-0FEF-4F21-8F5D-8B244644AEF8}" destId="{4281C5D3-333F-43C8-BE1B-C30F625D584A}" srcOrd="2" destOrd="0" presId="urn:microsoft.com/office/officeart/2018/2/layout/IconLabelList"/>
    <dgm:cxn modelId="{E6D78317-B215-4237-A0DF-11F9B4D85557}" type="presParOf" srcId="{1C176C43-A3D0-4D76-A65A-3A7884E7401B}" destId="{8B88559E-A29A-418A-8C0A-EBEE2D0062A6}" srcOrd="5" destOrd="0" presId="urn:microsoft.com/office/officeart/2018/2/layout/IconLabelList"/>
    <dgm:cxn modelId="{3E2033BF-2FB5-4989-9779-61D2FC9CF2D4}" type="presParOf" srcId="{1C176C43-A3D0-4D76-A65A-3A7884E7401B}" destId="{8F56447B-B0B9-43F1-AB59-6259E83CB1F4}" srcOrd="6" destOrd="0" presId="urn:microsoft.com/office/officeart/2018/2/layout/IconLabelList"/>
    <dgm:cxn modelId="{41F2671D-FA03-4BC2-BF9F-1A89EF509F7B}" type="presParOf" srcId="{8F56447B-B0B9-43F1-AB59-6259E83CB1F4}" destId="{88444850-6E0A-4F12-9BAB-BBA6D54F8BEC}" srcOrd="0" destOrd="0" presId="urn:microsoft.com/office/officeart/2018/2/layout/IconLabelList"/>
    <dgm:cxn modelId="{C6034932-D2EF-43D3-B975-F7E82CFDD90E}" type="presParOf" srcId="{8F56447B-B0B9-43F1-AB59-6259E83CB1F4}" destId="{CBCB126E-7AE5-494E-AC08-B1009254A6ED}" srcOrd="1" destOrd="0" presId="urn:microsoft.com/office/officeart/2018/2/layout/IconLabelList"/>
    <dgm:cxn modelId="{78991A2A-44C8-46E6-9BEA-275BB59CB034}" type="presParOf" srcId="{8F56447B-B0B9-43F1-AB59-6259E83CB1F4}" destId="{F9B67855-4858-490D-8FEA-5B72EB674D47}" srcOrd="2" destOrd="0" presId="urn:microsoft.com/office/officeart/2018/2/layout/IconLabelList"/>
    <dgm:cxn modelId="{EB3F0A4F-AB31-4AAD-BA6B-7400B0C6FBCA}" type="presParOf" srcId="{1C176C43-A3D0-4D76-A65A-3A7884E7401B}" destId="{4C3D8709-3FBB-408C-88A3-684CD546DB5C}" srcOrd="7" destOrd="0" presId="urn:microsoft.com/office/officeart/2018/2/layout/IconLabelList"/>
    <dgm:cxn modelId="{B849D02F-6BEB-4DD6-B962-CDE4937EFB62}" type="presParOf" srcId="{1C176C43-A3D0-4D76-A65A-3A7884E7401B}" destId="{1903E0A8-F781-4AD4-91DD-440327EA5AC6}" srcOrd="8" destOrd="0" presId="urn:microsoft.com/office/officeart/2018/2/layout/IconLabelList"/>
    <dgm:cxn modelId="{17F1782F-07E2-4CB9-859D-21CC30E89EEA}" type="presParOf" srcId="{1903E0A8-F781-4AD4-91DD-440327EA5AC6}" destId="{A8ACC153-892F-4F53-90DC-CD4CEB70FD01}" srcOrd="0" destOrd="0" presId="urn:microsoft.com/office/officeart/2018/2/layout/IconLabelList"/>
    <dgm:cxn modelId="{F863EA5C-0B6C-4DF6-87C2-78EF1C90135F}" type="presParOf" srcId="{1903E0A8-F781-4AD4-91DD-440327EA5AC6}" destId="{83A3C033-4EE9-49B7-8888-858544231D83}" srcOrd="1" destOrd="0" presId="urn:microsoft.com/office/officeart/2018/2/layout/IconLabelList"/>
    <dgm:cxn modelId="{ABB567F3-358C-457E-8A89-57A97A934CA9}" type="presParOf" srcId="{1903E0A8-F781-4AD4-91DD-440327EA5AC6}" destId="{12394210-81C7-4DC5-8681-131A1C2992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6E83B-B5C0-4399-BC26-867407111938}">
      <dsp:nvSpPr>
        <dsp:cNvPr id="0" name=""/>
        <dsp:cNvSpPr/>
      </dsp:nvSpPr>
      <dsp:spPr>
        <a:xfrm>
          <a:off x="381894" y="1180377"/>
          <a:ext cx="617783" cy="617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62CBC-A50E-4899-817C-3616DA812FE3}">
      <dsp:nvSpPr>
        <dsp:cNvPr id="0" name=""/>
        <dsp:cNvSpPr/>
      </dsp:nvSpPr>
      <dsp:spPr>
        <a:xfrm>
          <a:off x="4360" y="2023331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Montserrat" pitchFamily="2" charset="0"/>
            </a:rPr>
            <a:t>Simple Segmentation</a:t>
          </a:r>
          <a:endParaRPr lang="en-US" sz="1300" kern="1200">
            <a:latin typeface="Montserrat" pitchFamily="2" charset="0"/>
          </a:endParaRPr>
        </a:p>
      </dsp:txBody>
      <dsp:txXfrm>
        <a:off x="4360" y="2023331"/>
        <a:ext cx="1372851" cy="549140"/>
      </dsp:txXfrm>
    </dsp:sp>
    <dsp:sp modelId="{631FEDFB-B33C-4931-BA7D-4A1E56689005}">
      <dsp:nvSpPr>
        <dsp:cNvPr id="0" name=""/>
        <dsp:cNvSpPr/>
      </dsp:nvSpPr>
      <dsp:spPr>
        <a:xfrm>
          <a:off x="1994995" y="1180377"/>
          <a:ext cx="617783" cy="617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D5A54-D3FF-4937-8A92-7E79C0145A1E}">
      <dsp:nvSpPr>
        <dsp:cNvPr id="0" name=""/>
        <dsp:cNvSpPr/>
      </dsp:nvSpPr>
      <dsp:spPr>
        <a:xfrm>
          <a:off x="1617461" y="2023331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Montserrat" pitchFamily="2" charset="0"/>
            </a:rPr>
            <a:t>Identify Valuable Customers</a:t>
          </a:r>
          <a:endParaRPr lang="en-US" sz="1300" kern="1200">
            <a:latin typeface="Montserrat" pitchFamily="2" charset="0"/>
          </a:endParaRPr>
        </a:p>
      </dsp:txBody>
      <dsp:txXfrm>
        <a:off x="1617461" y="2023331"/>
        <a:ext cx="1372851" cy="549140"/>
      </dsp:txXfrm>
    </dsp:sp>
    <dsp:sp modelId="{BAE3B7A8-24D4-4E8A-AC55-D8B1704C34A7}">
      <dsp:nvSpPr>
        <dsp:cNvPr id="0" name=""/>
        <dsp:cNvSpPr/>
      </dsp:nvSpPr>
      <dsp:spPr>
        <a:xfrm>
          <a:off x="3608095" y="1180377"/>
          <a:ext cx="617783" cy="6177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1C5D3-333F-43C8-BE1B-C30F625D584A}">
      <dsp:nvSpPr>
        <dsp:cNvPr id="0" name=""/>
        <dsp:cNvSpPr/>
      </dsp:nvSpPr>
      <dsp:spPr>
        <a:xfrm>
          <a:off x="3230561" y="2023331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Montserrat" pitchFamily="2" charset="0"/>
            </a:rPr>
            <a:t>Personalized Marketing</a:t>
          </a:r>
          <a:endParaRPr lang="en-US" sz="1300" kern="1200">
            <a:latin typeface="Montserrat" pitchFamily="2" charset="0"/>
          </a:endParaRPr>
        </a:p>
      </dsp:txBody>
      <dsp:txXfrm>
        <a:off x="3230561" y="2023331"/>
        <a:ext cx="1372851" cy="549140"/>
      </dsp:txXfrm>
    </dsp:sp>
    <dsp:sp modelId="{88444850-6E0A-4F12-9BAB-BBA6D54F8BEC}">
      <dsp:nvSpPr>
        <dsp:cNvPr id="0" name=""/>
        <dsp:cNvSpPr/>
      </dsp:nvSpPr>
      <dsp:spPr>
        <a:xfrm>
          <a:off x="5221196" y="1180377"/>
          <a:ext cx="617783" cy="6177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67855-4858-490D-8FEA-5B72EB674D47}">
      <dsp:nvSpPr>
        <dsp:cNvPr id="0" name=""/>
        <dsp:cNvSpPr/>
      </dsp:nvSpPr>
      <dsp:spPr>
        <a:xfrm>
          <a:off x="4843662" y="2023331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Montserrat" pitchFamily="2" charset="0"/>
            </a:rPr>
            <a:t>Improve ROI</a:t>
          </a:r>
          <a:endParaRPr lang="en-US" sz="1300" kern="1200">
            <a:latin typeface="Montserrat" pitchFamily="2" charset="0"/>
          </a:endParaRPr>
        </a:p>
      </dsp:txBody>
      <dsp:txXfrm>
        <a:off x="4843662" y="2023331"/>
        <a:ext cx="1372851" cy="549140"/>
      </dsp:txXfrm>
    </dsp:sp>
    <dsp:sp modelId="{A8ACC153-892F-4F53-90DC-CD4CEB70FD01}">
      <dsp:nvSpPr>
        <dsp:cNvPr id="0" name=""/>
        <dsp:cNvSpPr/>
      </dsp:nvSpPr>
      <dsp:spPr>
        <a:xfrm>
          <a:off x="6834297" y="1180377"/>
          <a:ext cx="617783" cy="6177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94210-81C7-4DC5-8681-131A1C29921E}">
      <dsp:nvSpPr>
        <dsp:cNvPr id="0" name=""/>
        <dsp:cNvSpPr/>
      </dsp:nvSpPr>
      <dsp:spPr>
        <a:xfrm>
          <a:off x="6456762" y="2023331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Montserrat" pitchFamily="2" charset="0"/>
            </a:rPr>
            <a:t>Strategic Decision Making</a:t>
          </a:r>
          <a:endParaRPr lang="en-US" sz="1300" kern="1200">
            <a:latin typeface="Montserrat" pitchFamily="2" charset="0"/>
          </a:endParaRPr>
        </a:p>
      </dsp:txBody>
      <dsp:txXfrm>
        <a:off x="6456762" y="2023331"/>
        <a:ext cx="1372851" cy="54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52E2-E37F-BD64-ED1C-C5772A04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B7747-E36C-A7FC-E460-DB121CE5C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984-9125-5D0B-9A63-37A570FE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9AFE-26E8-4FF6-C9E0-89CEBE13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285C-3BDD-EF3D-E34A-C1F8A867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4FAA-EFC9-6C4E-5CC5-7950ACD9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7E7DA-E0D1-2936-5CE7-3097E3D5F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C139-9A73-4D85-246F-6C344DFA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789A8-AFE0-5BDF-81E2-961EC74E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29D1A-984B-4D77-1A55-E2620FBD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AD243-656B-91FC-80DC-F76687BF1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54255-52B0-DC27-96DB-BBD4E322A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967D-5073-BBAD-9F4B-3FE71E1F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EFAB-006A-80FF-683B-2268177E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FB3A-C16A-58CA-AC03-DA763D7E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8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5E62-64F9-0DB9-8767-BF6CDB47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7AFB-79B1-38D1-20D9-ED16E8AA5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C769-A979-0EC6-1799-864B088B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CB9A7-5832-3B5E-CF0D-7FC22B75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98D3-0845-A06B-D078-33E1069B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5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638-636B-BF9C-4B59-AE8647DE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5AA72-A344-D6EC-44EC-A36386E4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D63A-6AE6-704A-A75C-9A50B2F2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F58D-A166-6B1A-3258-EDB5A557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DFFE-83BA-F252-AF16-C49C093C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CB0C-40F8-EA47-79E7-DB4FA92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799F-5B44-F56A-819B-FD5BA5468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D8EE0-78F0-5505-CC81-9BDFD025A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3182B-7A1E-96E2-C7C5-30B011F1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AC4BB-DADB-529C-76D7-624AA835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027C7-87CF-80C2-BE67-2C9D9445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22DB-DF28-55B5-474E-5C2E83E5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FF1FA-0C8E-0076-AA08-7BEB9C84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D2F3E-CC06-E628-0E1F-8DBDDD2B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13765-63AA-61EE-699F-EED0E480D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C8AD5-274D-CB7A-C9A0-2ED79FA5B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2F047-1360-E32C-7F9A-F48B991D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F4F34-7B5C-EF5D-2ADB-C8C3C966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084C8-9A9E-5A59-78CD-B09CA72A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312D-EF42-DA4F-5D46-154B5999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CAE21-8D65-40C9-0A61-917DFF60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41E60-C1F5-7EC4-914C-11DF53B6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F3CCE-B72B-5BBC-CC86-47A03DEC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7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FF9BD-D123-9DA1-A653-813CC52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14787-BA63-B33F-2C37-41A0884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C375A-D61C-CDD8-4FBA-D8627DE4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9558-7B1D-B28C-7195-82ECAA4F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2269-27E6-14CC-109E-BF553B9A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3BCF-9D08-AB14-F688-CED6B6053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8593-EFEB-8A19-8284-CB913A33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96DD-7F23-225B-DBF3-9537F8E6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01BD-3D08-5761-72F3-D2C5E075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23E4-5C7D-2493-9938-E3022985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C700C-2B1A-EAA3-689E-5DC52751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8C2D-8E73-3559-CA39-DD51D9B4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FFBB6-879C-F20F-132A-9CA77D7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F646E-E497-2C77-34B0-B5FAEAED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F91F1-46EE-4279-5977-A8FE25E6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E1FAF-E876-8CC9-5F37-DD246E47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93F50-30E3-678A-CFB9-EE17B93A3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6CA9-6739-38AA-FB1D-C3BCF3AB3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CD09-BE1E-55A6-6301-DA0E8AFC3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0CD4-B894-C0AB-90B1-13B923438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7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yellow figures and a red figure on the other side">
            <a:extLst>
              <a:ext uri="{FF2B5EF4-FFF2-40B4-BE49-F238E27FC236}">
                <a16:creationId xmlns:a16="http://schemas.microsoft.com/office/drawing/2014/main" id="{C6C345E5-7224-5DEE-CBA4-328DB8ED8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D8194-E533-40C2-B03E-04480C8A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i="0">
                <a:solidFill>
                  <a:schemeClr val="bg1"/>
                </a:solidFill>
                <a:effectLst/>
              </a:rPr>
              <a:t>Customer Segmentation and </a:t>
            </a:r>
            <a:br>
              <a:rPr lang="en-US" sz="6600" b="1" i="0">
                <a:solidFill>
                  <a:schemeClr val="bg1"/>
                </a:solidFill>
                <a:effectLst/>
              </a:rPr>
            </a:br>
            <a:r>
              <a:rPr lang="en-US" sz="6600" b="1" i="0">
                <a:solidFill>
                  <a:schemeClr val="bg1"/>
                </a:solidFill>
                <a:effectLst/>
              </a:rPr>
              <a:t>RFM Strategies</a:t>
            </a:r>
            <a:endParaRPr lang="en-US" sz="6600" b="1">
              <a:solidFill>
                <a:schemeClr val="bg1"/>
              </a:solidFill>
            </a:endParaRPr>
          </a:p>
        </p:txBody>
      </p:sp>
      <p:sp>
        <p:nvSpPr>
          <p:cNvPr id="4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F28EA-1D2A-5861-84B4-5BF6DE72691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i="0" u="sng" dirty="0">
                <a:solidFill>
                  <a:srgbClr val="0D0D0D"/>
                </a:solidFill>
                <a:effectLst/>
                <a:latin typeface="Montserrat" pitchFamily="2" charset="0"/>
              </a:rPr>
              <a:t>Concatenating RFM Scores</a:t>
            </a:r>
            <a:endParaRPr lang="en-US" sz="4400" i="0" u="sng" kern="1200" dirty="0">
              <a:solidFill>
                <a:schemeClr val="tx1"/>
              </a:solidFill>
              <a:effectLst/>
              <a:latin typeface="Montserrat" pitchFamily="2" charset="0"/>
              <a:ea typeface="+mj-ea"/>
              <a:cs typeface="+mj-cs"/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1626-3740-C5FF-D3D4-3C08E26B9794}"/>
              </a:ext>
            </a:extLst>
          </p:cNvPr>
          <p:cNvSpPr txBox="1"/>
          <p:nvPr/>
        </p:nvSpPr>
        <p:spPr>
          <a:xfrm>
            <a:off x="6345381" y="2633370"/>
            <a:ext cx="4525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0"/>
              </a:rPr>
              <a:t>This part of the query concatenates the individual RFM scores (R_score, F_score, M_score) into a single string format (RFM_STRING).</a:t>
            </a:r>
          </a:p>
          <a:p>
            <a:endParaRPr lang="en-US" dirty="0">
              <a:latin typeface="Montserrat" pitchFamily="2" charset="0"/>
            </a:endParaRPr>
          </a:p>
          <a:p>
            <a:r>
              <a:rPr lang="en-US" b="1" dirty="0">
                <a:latin typeface="Montserrat" pitchFamily="2" charset="0"/>
              </a:rPr>
              <a:t>CONCAT</a:t>
            </a:r>
            <a:r>
              <a:rPr lang="en-US" dirty="0">
                <a:latin typeface="Montserrat" pitchFamily="2" charset="0"/>
              </a:rPr>
              <a:t>:  combines the scores with hyphens (-) as separators to create the RFM_STRING.</a:t>
            </a:r>
            <a:endParaRPr lang="en-IN" dirty="0">
              <a:latin typeface="Montserra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69C46-DAFD-9F56-6511-541F905C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0" y="2148031"/>
            <a:ext cx="5048841" cy="35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1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F28EA-1D2A-5861-84B4-5BF6DE72691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i="0" u="sng" dirty="0">
                <a:solidFill>
                  <a:srgbClr val="0D0D0D"/>
                </a:solidFill>
                <a:effectLst/>
                <a:latin typeface="Montserrat" pitchFamily="2" charset="0"/>
              </a:rPr>
              <a:t>Assigning RFM Segments</a:t>
            </a:r>
            <a:endParaRPr lang="en-US" sz="4400" i="0" u="sng" kern="1200" dirty="0">
              <a:solidFill>
                <a:schemeClr val="tx1"/>
              </a:solidFill>
              <a:effectLst/>
              <a:latin typeface="Montserrat" pitchFamily="2" charset="0"/>
              <a:ea typeface="+mj-ea"/>
              <a:cs typeface="+mj-cs"/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1626-3740-C5FF-D3D4-3C08E26B9794}"/>
              </a:ext>
            </a:extLst>
          </p:cNvPr>
          <p:cNvSpPr txBox="1"/>
          <p:nvPr/>
        </p:nvSpPr>
        <p:spPr>
          <a:xfrm>
            <a:off x="6281373" y="2024866"/>
            <a:ext cx="4525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final part of the query assigns RFM segments to customers based on their RFM_STRING.</a:t>
            </a:r>
          </a:p>
          <a:p>
            <a:endParaRPr lang="en-US" dirty="0"/>
          </a:p>
          <a:p>
            <a:r>
              <a:rPr lang="en-US" dirty="0"/>
              <a:t>The CASE statement checks the RFM_STRING values and assigns corresponding segment names ('Champion', 'Loyal', etc.).</a:t>
            </a:r>
          </a:p>
          <a:p>
            <a:endParaRPr lang="en-US" dirty="0"/>
          </a:p>
          <a:p>
            <a:r>
              <a:rPr lang="en-US" dirty="0"/>
              <a:t>You can add more WHEN conditions for other RFM segments as needed.</a:t>
            </a:r>
          </a:p>
          <a:p>
            <a:r>
              <a:rPr lang="en-US" dirty="0"/>
              <a:t>The ELSE part specifies a default segment ('Other Segment') for RFM_STRING values that do not match any specified conditions.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1FF59-8F7F-7EE1-1530-5E4A4DAE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86" y="1931900"/>
            <a:ext cx="5099832" cy="41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6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F28EA-1D2A-5861-84B4-5BF6DE726913}"/>
              </a:ext>
            </a:extLst>
          </p:cNvPr>
          <p:cNvSpPr txBox="1"/>
          <p:nvPr/>
        </p:nvSpPr>
        <p:spPr>
          <a:xfrm>
            <a:off x="838200" y="1070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u="sng" dirty="0">
                <a:solidFill>
                  <a:srgbClr val="0D0D0D"/>
                </a:solidFill>
                <a:effectLst/>
                <a:latin typeface="Montserrat" pitchFamily="2" charset="0"/>
              </a:rPr>
              <a:t>Comprehensive SQL Query for RFM Segmentation and Customer Analysis</a:t>
            </a:r>
            <a:endParaRPr lang="en-US" sz="4000" b="1" i="0" u="sng" kern="1200" dirty="0">
              <a:solidFill>
                <a:schemeClr val="tx1"/>
              </a:solidFill>
              <a:effectLst/>
              <a:latin typeface="Montserrat" pitchFamily="2" charset="0"/>
              <a:ea typeface="+mj-ea"/>
              <a:cs typeface="+mj-cs"/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61286-B979-5024-4BD2-0B1AF5C9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09" y="1866198"/>
            <a:ext cx="4881822" cy="428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EA089-2B0A-7B98-6D59-494545FA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033" y="1883513"/>
            <a:ext cx="5338158" cy="42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1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D6EFA6-AE88-D5D9-B6D5-2D0CBB53F67B}"/>
              </a:ext>
            </a:extLst>
          </p:cNvPr>
          <p:cNvSpPr txBox="1"/>
          <p:nvPr/>
        </p:nvSpPr>
        <p:spPr>
          <a:xfrm>
            <a:off x="6399260" y="139555"/>
            <a:ext cx="5291663" cy="1628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u="sng" dirty="0">
                <a:effectLst/>
                <a:highlight>
                  <a:srgbClr val="FFFFFF"/>
                </a:highlight>
                <a:latin typeface="Montserrat" pitchFamily="2" charset="0"/>
                <a:ea typeface="+mj-ea"/>
                <a:cs typeface="+mj-cs"/>
              </a:rPr>
              <a:t>Strategic Insights from RFM Analysis</a:t>
            </a:r>
            <a:endParaRPr lang="en-US" sz="4000" u="sng" dirty="0">
              <a:latin typeface="Montserrat" pitchFamily="2" charset="0"/>
              <a:ea typeface="+mj-ea"/>
              <a:cs typeface="+mj-cs"/>
            </a:endParaRPr>
          </a:p>
        </p:txBody>
      </p:sp>
      <p:pic>
        <p:nvPicPr>
          <p:cNvPr id="16" name="Picture 15" descr="Person holding a puzzle piece">
            <a:extLst>
              <a:ext uri="{FF2B5EF4-FFF2-40B4-BE49-F238E27FC236}">
                <a16:creationId xmlns:a16="http://schemas.microsoft.com/office/drawing/2014/main" id="{2B91F28C-A7E3-9E09-436D-EDA4E04E2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74" r="19989" b="-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12733E-5B2E-E5EB-A0F7-A300B84088E9}"/>
              </a:ext>
            </a:extLst>
          </p:cNvPr>
          <p:cNvSpPr txBox="1"/>
          <p:nvPr/>
        </p:nvSpPr>
        <p:spPr>
          <a:xfrm>
            <a:off x="6269952" y="1968067"/>
            <a:ext cx="5291663" cy="4395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highlight>
                  <a:srgbClr val="FFFFFF"/>
                </a:highlight>
                <a:latin typeface="Montserrat" pitchFamily="2" charset="0"/>
              </a:rPr>
              <a:t>Customer Engagement Trends</a:t>
            </a:r>
            <a:endParaRPr lang="en-US" sz="1400" b="0" i="0" dirty="0">
              <a:effectLst/>
              <a:highlight>
                <a:srgbClr val="FFFFFF"/>
              </a:highlight>
              <a:latin typeface="Montserrat" pitchFamily="2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Montserrat" pitchFamily="2" charset="0"/>
              </a:rPr>
              <a:t>Active and engaged customers are often categorized as "Champion" or "Loyal," with higher Recency and Frequency scores.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highlight>
                <a:srgbClr val="FFFFFF"/>
              </a:highlight>
              <a:latin typeface="Montserrat" pitchFamily="2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highlight>
                  <a:srgbClr val="FFFFFF"/>
                </a:highlight>
                <a:latin typeface="Montserrat" pitchFamily="2" charset="0"/>
              </a:rPr>
              <a:t>Revenue Contribution</a:t>
            </a:r>
            <a:endParaRPr lang="en-US" sz="1400" b="0" i="0" dirty="0">
              <a:effectLst/>
              <a:highlight>
                <a:srgbClr val="FFFFFF"/>
              </a:highlight>
              <a:latin typeface="Montserrat" pitchFamily="2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Montserrat" pitchFamily="2" charset="0"/>
              </a:rPr>
              <a:t>RFM Monetary values help identify segments contributing the most revenue, guiding strategies for retaining high-value customers.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FF"/>
              </a:highlight>
              <a:latin typeface="Montserrat" pitchFamily="2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highlight>
                  <a:srgbClr val="FFFFFF"/>
                </a:highlight>
                <a:latin typeface="Montserrat" pitchFamily="2" charset="0"/>
              </a:rPr>
              <a:t>Identifying New Opportunities</a:t>
            </a:r>
            <a:endParaRPr lang="en-US" sz="1400" b="0" i="0" dirty="0">
              <a:effectLst/>
              <a:highlight>
                <a:srgbClr val="FFFFFF"/>
              </a:highlight>
              <a:latin typeface="Montserrat" pitchFamily="2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Montserrat" pitchFamily="2" charset="0"/>
              </a:rPr>
              <a:t>Growth opportunities lie within the "New Customer" segment, which can be nurtured into loyal and high-value customers.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highlight>
                  <a:srgbClr val="FFFFFF"/>
                </a:highlight>
                <a:latin typeface="Montserrat" pitchFamily="2" charset="0"/>
              </a:rPr>
              <a:t>Risk Mitigation</a:t>
            </a:r>
            <a:endParaRPr lang="en-US" sz="1400" b="0" i="0" dirty="0">
              <a:effectLst/>
              <a:highlight>
                <a:srgbClr val="FFFFFF"/>
              </a:highlight>
              <a:latin typeface="Montserrat" pitchFamily="2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Montserrat" pitchFamily="2" charset="0"/>
              </a:rPr>
              <a:t>Proactive measures for "At Risk" and "Lost Customers" segments to mitigate churn and improve retention rates.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297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80903-486E-5811-D12D-9D8D328BA7E1}"/>
              </a:ext>
            </a:extLst>
          </p:cNvPr>
          <p:cNvSpPr txBox="1"/>
          <p:nvPr/>
        </p:nvSpPr>
        <p:spPr>
          <a:xfrm>
            <a:off x="1685637" y="1761190"/>
            <a:ext cx="8491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In conclusion, RFM analysis has been instrumental in uncovering valuable insights about our customer 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By evaluating Recency, Frequency, and Monetary aspects, we've identified distinct customer segments and their purchasing behaviors.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This knowledge equips us to tailor marketing strategies, improve customer retention, target high-potential segments, and make data-driven decisions for business growth.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As we continue leveraging RFM analysis, we aim to deepen customer relationships, enhance satisfaction, and drive sustainable success in our market.</a:t>
            </a:r>
            <a:endParaRPr lang="en-IN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171D8-C1DE-BB82-5460-DED2EA019648}"/>
              </a:ext>
            </a:extLst>
          </p:cNvPr>
          <p:cNvSpPr txBox="1"/>
          <p:nvPr/>
        </p:nvSpPr>
        <p:spPr>
          <a:xfrm>
            <a:off x="1685637" y="594360"/>
            <a:ext cx="507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Montserrat" pitchFamily="2" charset="0"/>
              </a:rPr>
              <a:t>CONCLUSION</a:t>
            </a:r>
            <a:endParaRPr lang="en-IN" sz="4400" u="sng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5F35-0BC3-82DF-3B61-6B80C47D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665" y="490537"/>
            <a:ext cx="5989731" cy="1628775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Montserrat" pitchFamily="2" charset="0"/>
              </a:rPr>
              <a:t>Customer Segmentation</a:t>
            </a:r>
            <a:endParaRPr lang="en-IN" b="1" dirty="0">
              <a:latin typeface="Montserrat" pitchFamily="2" charset="0"/>
            </a:endParaRP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82AC5F68-A4FB-51C6-5923-3C913C7BC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7" r="12302" b="1"/>
          <a:stretch/>
        </p:blipFill>
        <p:spPr>
          <a:xfrm>
            <a:off x="3" y="1587"/>
            <a:ext cx="5187818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67C28-0AA3-579A-8FEB-B47D8775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036" y="2322381"/>
            <a:ext cx="6120360" cy="375284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000" dirty="0">
                <a:latin typeface="Montserrat" pitchFamily="2" charset="0"/>
              </a:rPr>
            </a:br>
            <a:r>
              <a:rPr lang="en-US" sz="2000" b="0" i="0" dirty="0"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Customer segmentation is like sorting your customers into different groups based on things like age, how often they shop, what they like to buy, or where they live.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This helps businesses understand their customers better and offer products or services that match what each group likes.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It's like personalizing your approach to each group, which makes customers happier, keeps them coming back, and boosts sales.</a:t>
            </a:r>
            <a:endParaRPr lang="en-IN" sz="2000" dirty="0">
              <a:latin typeface="Montserra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7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05A-1316-DA36-651B-8B189181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3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Montserrat" pitchFamily="2" charset="0"/>
              </a:rPr>
              <a:t>RFM (Recency , Frequency, Monetary)</a:t>
            </a:r>
            <a:endParaRPr lang="en-IN" sz="4000" u="sng" dirty="0">
              <a:latin typeface="Montserra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52FE-BDDF-AFD4-CAB8-94DA3B3D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563"/>
            <a:ext cx="10515600" cy="391009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Recency (R)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shows how long it's been since a customer bought something, telling us how active they are.</a:t>
            </a:r>
          </a:p>
          <a:p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Montserrat" pitchFamily="2" charset="0"/>
              <a:cs typeface="Times New Roman" panose="02020603050405020304" pitchFamily="18" charset="0"/>
            </a:endParaRP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Frequency (F)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tells us how often a customer buys from us, showing how loyal they are.</a:t>
            </a:r>
          </a:p>
          <a:p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Montserrat" pitchFamily="2" charset="0"/>
              <a:cs typeface="Times New Roman" panose="02020603050405020304" pitchFamily="18" charset="0"/>
            </a:endParaRP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Monetary Value (M)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is about how much a customer spends, helping us see how valuable they are to our business.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1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F1ACD-69CD-F14E-E117-A7A14D4E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91" y="472383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 u="sng" dirty="0">
                <a:latin typeface="Montserrat" pitchFamily="2" charset="0"/>
              </a:rPr>
              <a:t>Why RFM Analysis?</a:t>
            </a:r>
            <a:endParaRPr lang="en-IN" sz="4000" u="sng" dirty="0">
              <a:latin typeface="Montserrat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2B6F9A-8337-C4EA-6273-2E47AF83D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761196"/>
              </p:ext>
            </p:extLst>
          </p:nvPr>
        </p:nvGraphicFramePr>
        <p:xfrm>
          <a:off x="1510558" y="2101158"/>
          <a:ext cx="7833975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30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4468-2BFF-8810-7931-A638E38D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latin typeface="Montserrat" pitchFamily="2" charset="0"/>
              </a:rPr>
              <a:t>RFM Analysis Process</a:t>
            </a:r>
            <a:endParaRPr lang="en-IN" sz="4000" u="sng" dirty="0">
              <a:latin typeface="Montserra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F0FC-CE3E-3BF1-6FE9-FCCE3AEC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Data Collection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: Gather customer transaction data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RFM Calculation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: Calculate Recency, Frequency, and Monetary values for each customer based on their transaction history.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RFM Segmentation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: Segment customers into RFM groups (e.g., Champion, Loyal, Potential Loyalist) using predefined criteria or percentiles.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Analysis and Insights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ontserrat" pitchFamily="2" charset="0"/>
                <a:cs typeface="Times New Roman" panose="02020603050405020304" pitchFamily="18" charset="0"/>
              </a:rPr>
              <a:t>: Analyze each RFM segment's characteristics, behavior, and value to the business.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78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F28EA-1D2A-5861-84B4-5BF6DE72691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kern="1200" dirty="0">
                <a:solidFill>
                  <a:schemeClr val="tx1"/>
                </a:solidFill>
                <a:latin typeface="Montserrat" pitchFamily="2" charset="0"/>
                <a:ea typeface="+mj-ea"/>
                <a:cs typeface="+mj-cs"/>
              </a:rPr>
              <a:t>Overview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1E4B5F-1981-8DCB-A716-9BC1747E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886686"/>
            <a:ext cx="9875520" cy="22466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0886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F28EA-1D2A-5861-84B4-5BF6DE72691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0" u="sng" kern="1200" dirty="0">
                <a:solidFill>
                  <a:schemeClr val="tx1"/>
                </a:solidFill>
                <a:effectLst/>
                <a:latin typeface="Montserrat" pitchFamily="2" charset="0"/>
                <a:ea typeface="+mj-ea"/>
                <a:cs typeface="+mj-cs"/>
              </a:rPr>
              <a:t>Creating RFM Metrics</a:t>
            </a:r>
            <a:endParaRPr lang="en-US" sz="4400" u="sng" kern="1200" dirty="0">
              <a:solidFill>
                <a:schemeClr val="tx1"/>
              </a:solidFill>
              <a:latin typeface="Montserrat" pitchFamily="2" charset="0"/>
              <a:ea typeface="+mj-ea"/>
              <a:cs typeface="+mj-cs"/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AAA12-D925-7D85-E07A-F4FAFDBD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96" y="2067069"/>
            <a:ext cx="5141632" cy="3721608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B01626-3740-C5FF-D3D4-3C08E26B9794}"/>
              </a:ext>
            </a:extLst>
          </p:cNvPr>
          <p:cNvSpPr txBox="1"/>
          <p:nvPr/>
        </p:nvSpPr>
        <p:spPr>
          <a:xfrm>
            <a:off x="6354618" y="2067069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0"/>
              </a:rPr>
              <a:t>This part of the query calculates RFM metrics for each customer in the dataset. </a:t>
            </a:r>
          </a:p>
          <a:p>
            <a:endParaRPr lang="en-US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 pitchFamily="2" charset="0"/>
              </a:rPr>
              <a:t>First_order_date</a:t>
            </a:r>
            <a:r>
              <a:rPr lang="en-US" dirty="0">
                <a:latin typeface="Montserrat" pitchFamily="2" charset="0"/>
              </a:rPr>
              <a:t>: The earliest order date for each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 pitchFamily="2" charset="0"/>
              </a:rPr>
              <a:t>Last_order_date</a:t>
            </a:r>
            <a:r>
              <a:rPr lang="en-US" dirty="0">
                <a:latin typeface="Montserrat" pitchFamily="2" charset="0"/>
              </a:rPr>
              <a:t>: The latest order date for each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 pitchFamily="2" charset="0"/>
              </a:rPr>
              <a:t>Total_orders</a:t>
            </a:r>
            <a:r>
              <a:rPr lang="en-US" dirty="0">
                <a:latin typeface="Montserrat" pitchFamily="2" charset="0"/>
              </a:rPr>
              <a:t>: The total number of orders placed by each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 pitchFamily="2" charset="0"/>
              </a:rPr>
              <a:t>Total_amount</a:t>
            </a:r>
            <a:r>
              <a:rPr lang="en-US" dirty="0">
                <a:latin typeface="Montserrat" pitchFamily="2" charset="0"/>
              </a:rPr>
              <a:t>: The total monetary amount spend by each customer</a:t>
            </a:r>
            <a:endParaRPr lang="en-IN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F28EA-1D2A-5861-84B4-5BF6DE72691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0" u="sng" kern="1200" dirty="0">
                <a:solidFill>
                  <a:schemeClr val="tx1"/>
                </a:solidFill>
                <a:effectLst/>
                <a:latin typeface="Montserrat" pitchFamily="2" charset="0"/>
                <a:ea typeface="+mj-ea"/>
                <a:cs typeface="+mj-cs"/>
              </a:rPr>
              <a:t>Calculating Recency, Frequency, and Monetary (RFM) Metrics: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1626-3740-C5FF-D3D4-3C08E26B9794}"/>
              </a:ext>
            </a:extLst>
          </p:cNvPr>
          <p:cNvSpPr txBox="1"/>
          <p:nvPr/>
        </p:nvSpPr>
        <p:spPr>
          <a:xfrm>
            <a:off x="6218382" y="2131724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0"/>
              </a:rPr>
              <a:t>Recency</a:t>
            </a:r>
            <a:r>
              <a:rPr lang="en-US" dirty="0">
                <a:latin typeface="Montserrat" pitchFamily="2" charset="0"/>
              </a:rPr>
              <a:t>: Calculates the number of days between the last order date and the maximum order date in the dataset</a:t>
            </a:r>
          </a:p>
          <a:p>
            <a:endParaRPr lang="en-US" dirty="0">
              <a:latin typeface="Montserrat" pitchFamily="2" charset="0"/>
            </a:endParaRPr>
          </a:p>
          <a:p>
            <a:r>
              <a:rPr lang="en-US" b="1" dirty="0">
                <a:latin typeface="Montserrat" pitchFamily="2" charset="0"/>
              </a:rPr>
              <a:t>Frequency</a:t>
            </a:r>
            <a:r>
              <a:rPr lang="en-US" dirty="0">
                <a:latin typeface="Montserrat" pitchFamily="2" charset="0"/>
              </a:rPr>
              <a:t>: Calculates the average number of order per month by dividing ‘Total_order’ by the number of months between the first and last order dates</a:t>
            </a:r>
          </a:p>
          <a:p>
            <a:endParaRPr lang="en-US" dirty="0">
              <a:latin typeface="Montserrat" pitchFamily="2" charset="0"/>
            </a:endParaRPr>
          </a:p>
          <a:p>
            <a:r>
              <a:rPr lang="en-US" b="1" dirty="0">
                <a:latin typeface="Montserrat" pitchFamily="2" charset="0"/>
              </a:rPr>
              <a:t>Monetary</a:t>
            </a:r>
            <a:r>
              <a:rPr lang="en-US" dirty="0">
                <a:latin typeface="Montserrat" pitchFamily="2" charset="0"/>
              </a:rPr>
              <a:t>: Represents the total amount spent by each customer</a:t>
            </a:r>
            <a:endParaRPr lang="en-IN" dirty="0">
              <a:latin typeface="Montserrat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9F2BDE-BF5F-A0E6-D8FA-89E29F36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2067069"/>
            <a:ext cx="5135418" cy="37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F28EA-1D2A-5861-84B4-5BF6DE72691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0" u="sng" kern="1200" dirty="0">
                <a:solidFill>
                  <a:schemeClr val="tx1"/>
                </a:solidFill>
                <a:effectLst/>
                <a:latin typeface="Montserrat" pitchFamily="2" charset="0"/>
                <a:ea typeface="+mj-ea"/>
                <a:cs typeface="+mj-cs"/>
              </a:rPr>
              <a:t>Creating RFM Scores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1626-3740-C5FF-D3D4-3C08E26B9794}"/>
              </a:ext>
            </a:extLst>
          </p:cNvPr>
          <p:cNvSpPr txBox="1"/>
          <p:nvPr/>
        </p:nvSpPr>
        <p:spPr>
          <a:xfrm>
            <a:off x="5994111" y="2633370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0"/>
              </a:rPr>
              <a:t>NTILE(5): </a:t>
            </a:r>
            <a:r>
              <a:rPr lang="en-US" dirty="0">
                <a:latin typeface="Montserrat" pitchFamily="2" charset="0"/>
              </a:rPr>
              <a:t>Divides the customer into 5 equal-sized groups(quintile) based on their Recency, Frequency, Monetary Values</a:t>
            </a:r>
          </a:p>
          <a:p>
            <a:endParaRPr lang="en-US" dirty="0">
              <a:latin typeface="Montserrat" pitchFamily="2" charset="0"/>
            </a:endParaRPr>
          </a:p>
          <a:p>
            <a:r>
              <a:rPr lang="en-US" b="1" dirty="0">
                <a:latin typeface="Montserrat" pitchFamily="2" charset="0"/>
              </a:rPr>
              <a:t>Order by</a:t>
            </a:r>
            <a:r>
              <a:rPr lang="en-US" dirty="0">
                <a:latin typeface="Montserrat" pitchFamily="2" charset="0"/>
              </a:rPr>
              <a:t>: Specifies the ordering of customer within each quintile, such as recency in desc order (putting the most recent customers at the top of the list).</a:t>
            </a:r>
          </a:p>
          <a:p>
            <a:endParaRPr lang="en-IN" dirty="0"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81FD0-49BA-6310-055C-23DE5143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18" y="2199409"/>
            <a:ext cx="4638675" cy="34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1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771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Montserrat</vt:lpstr>
      <vt:lpstr>Office Theme</vt:lpstr>
      <vt:lpstr>Customer Segmentation and  RFM Strategies</vt:lpstr>
      <vt:lpstr>Customer Segmentation</vt:lpstr>
      <vt:lpstr>RFM (Recency , Frequency, Monetary)</vt:lpstr>
      <vt:lpstr>Why RFM Analysis?</vt:lpstr>
      <vt:lpstr>RFM Analysis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and  RFM Strategies</dc:title>
  <dc:creator>pradeepa raja</dc:creator>
  <cp:lastModifiedBy>pradeepa raja</cp:lastModifiedBy>
  <cp:revision>1</cp:revision>
  <dcterms:created xsi:type="dcterms:W3CDTF">2024-05-06T12:46:49Z</dcterms:created>
  <dcterms:modified xsi:type="dcterms:W3CDTF">2024-05-06T17:01:23Z</dcterms:modified>
</cp:coreProperties>
</file>