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0.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32"/>
  </p:notesMasterIdLst>
  <p:handoutMasterIdLst>
    <p:handoutMasterId r:id="rId33"/>
  </p:handoutMasterIdLst>
  <p:sldIdLst>
    <p:sldId id="356" r:id="rId5"/>
    <p:sldId id="427" r:id="rId6"/>
    <p:sldId id="428" r:id="rId7"/>
    <p:sldId id="429" r:id="rId8"/>
    <p:sldId id="430" r:id="rId9"/>
    <p:sldId id="431" r:id="rId10"/>
    <p:sldId id="432" r:id="rId11"/>
    <p:sldId id="433" r:id="rId12"/>
    <p:sldId id="434" r:id="rId13"/>
    <p:sldId id="411" r:id="rId14"/>
    <p:sldId id="425" r:id="rId15"/>
    <p:sldId id="413" r:id="rId16"/>
    <p:sldId id="419" r:id="rId17"/>
    <p:sldId id="435" r:id="rId18"/>
    <p:sldId id="436" r:id="rId19"/>
    <p:sldId id="437" r:id="rId20"/>
    <p:sldId id="438" r:id="rId21"/>
    <p:sldId id="439" r:id="rId22"/>
    <p:sldId id="440" r:id="rId23"/>
    <p:sldId id="424" r:id="rId24"/>
    <p:sldId id="426" r:id="rId25"/>
    <p:sldId id="441" r:id="rId26"/>
    <p:sldId id="442" r:id="rId27"/>
    <p:sldId id="443" r:id="rId28"/>
    <p:sldId id="444" r:id="rId29"/>
    <p:sldId id="445" r:id="rId30"/>
    <p:sldId id="44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1E4"/>
    <a:srgbClr val="D0D4E8"/>
    <a:srgbClr val="E6E8F2"/>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65" autoAdjust="0"/>
    <p:restoredTop sz="95382" autoAdjust="0"/>
  </p:normalViewPr>
  <p:slideViewPr>
    <p:cSldViewPr snapToGrid="0">
      <p:cViewPr>
        <p:scale>
          <a:sx n="100" d="100"/>
          <a:sy n="100" d="100"/>
        </p:scale>
        <p:origin x="-534" y="750"/>
      </p:cViewPr>
      <p:guideLst>
        <p:guide orient="horz" pos="2174"/>
        <p:guide orient="horz" pos="744"/>
        <p:guide orient="horz" pos="4192"/>
        <p:guide orient="horz" pos="650"/>
        <p:guide orient="horz"/>
        <p:guide pos="2880"/>
        <p:guide pos="256"/>
        <p:guide pos="5520"/>
      </p:guideLst>
    </p:cSldViewPr>
  </p:slideViewPr>
  <p:notesTextViewPr>
    <p:cViewPr>
      <p:scale>
        <a:sx n="1" d="1"/>
        <a:sy n="1" d="1"/>
      </p:scale>
      <p:origin x="0" y="0"/>
    </p:cViewPr>
  </p:notesTextViewPr>
  <p:notesViewPr>
    <p:cSldViewPr snapToGrid="0">
      <p:cViewPr varScale="1">
        <p:scale>
          <a:sx n="68" d="100"/>
          <a:sy n="68" d="100"/>
        </p:scale>
        <p:origin x="-32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0038FD-2886-4743-BE20-9F32D67C49D3}" type="datetimeFigureOut">
              <a:rPr lang="en-US" smtClean="0"/>
              <a:t>10/5/2016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B89152-32C6-403F-A002-D49E501DA928}" type="slidenum">
              <a:rPr lang="en-US" smtClean="0"/>
              <a:t>‹#›</a:t>
            </a:fld>
            <a:endParaRPr lang="en-US"/>
          </a:p>
        </p:txBody>
      </p:sp>
    </p:spTree>
    <p:extLst>
      <p:ext uri="{BB962C8B-B14F-4D97-AF65-F5344CB8AC3E}">
        <p14:creationId xmlns:p14="http://schemas.microsoft.com/office/powerpoint/2010/main" val="41606008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FDE7B7-9C84-4310-8975-D238F9323F57}" type="datetimeFigureOut">
              <a:rPr lang="en-US" smtClean="0"/>
              <a:t>10/5/2016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2C0AA9-5F18-48B3-BC22-AF761F352F78}" type="slidenum">
              <a:rPr lang="en-US" smtClean="0"/>
              <a:t>‹#›</a:t>
            </a:fld>
            <a:endParaRPr lang="en-US"/>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3891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defRPr/>
            </a:pPr>
            <a:fld id="{539C6CFD-6CE7-4EB6-94CB-EF74553AEAB5}" type="slidenum">
              <a:rPr lang="en-US" altLang="en-US" sz="1300" smtClean="0">
                <a:solidFill>
                  <a:prstClr val="black"/>
                </a:solidFill>
                <a:latin typeface="Calibri" pitchFamily="34" charset="0"/>
              </a:rPr>
              <a:pPr>
                <a:defRPr/>
              </a:pPr>
              <a:t>1</a:t>
            </a:fld>
            <a:endParaRPr lang="en-US" altLang="en-US" sz="1300" dirty="0" smtClean="0">
              <a:solidFill>
                <a:prstClr val="black"/>
              </a:solidFill>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1.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image" Target="../media/image1.emf"/><Relationship Id="rId4" Type="http://schemas.openxmlformats.org/officeDocument/2006/relationships/tags" Target="../tags/tag12.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16.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image" Target="../media/image1.emf"/><Relationship Id="rId4" Type="http://schemas.openxmlformats.org/officeDocument/2006/relationships/tags" Target="../tags/tag17.xml"/><Relationship Id="rId9"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1.emf"/><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oleObject" Target="../embeddings/oleObject4.bin"/><Relationship Id="rId2" Type="http://schemas.openxmlformats.org/officeDocument/2006/relationships/tags" Target="../tags/tag20.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4.xml"/><Relationship Id="rId11" Type="http://schemas.openxmlformats.org/officeDocument/2006/relationships/slideMaster" Target="../slideMasters/slideMaster1.xml"/><Relationship Id="rId5" Type="http://schemas.openxmlformats.org/officeDocument/2006/relationships/tags" Target="../tags/tag23.xml"/><Relationship Id="rId15" Type="http://schemas.openxmlformats.org/officeDocument/2006/relationships/image" Target="../media/image7.jpeg"/><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image" Target="../media/image2.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1.emf"/><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tags" Target="../tags/tag33.xml"/><Relationship Id="rId11" Type="http://schemas.openxmlformats.org/officeDocument/2006/relationships/oleObject" Target="../embeddings/oleObject6.bin"/><Relationship Id="rId5" Type="http://schemas.openxmlformats.org/officeDocument/2006/relationships/tags" Target="../tags/tag32.xml"/><Relationship Id="rId10" Type="http://schemas.openxmlformats.org/officeDocument/2006/relationships/slideMaster" Target="../slideMasters/slideMaster1.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oleObject" Target="../embeddings/oleObject7.bin"/></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2.png"/><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1.emf"/><Relationship Id="rId2" Type="http://schemas.openxmlformats.org/officeDocument/2006/relationships/tags" Target="../tags/tag37.xml"/><Relationship Id="rId1" Type="http://schemas.openxmlformats.org/officeDocument/2006/relationships/vmlDrawing" Target="../drawings/vmlDrawing6.vml"/><Relationship Id="rId6" Type="http://schemas.openxmlformats.org/officeDocument/2006/relationships/tags" Target="../tags/tag41.xml"/><Relationship Id="rId11" Type="http://schemas.openxmlformats.org/officeDocument/2006/relationships/oleObject" Target="../embeddings/oleObject8.bin"/><Relationship Id="rId5" Type="http://schemas.openxmlformats.org/officeDocument/2006/relationships/tags" Target="../tags/tag40.xml"/><Relationship Id="rId10" Type="http://schemas.openxmlformats.org/officeDocument/2006/relationships/slideMaster" Target="../slideMasters/slideMaster1.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image" Target="../media/image2.png"/><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7.vml"/><Relationship Id="rId6" Type="http://schemas.openxmlformats.org/officeDocument/2006/relationships/tags" Target="../tags/tag49.xml"/><Relationship Id="rId11" Type="http://schemas.openxmlformats.org/officeDocument/2006/relationships/oleObject" Target="../embeddings/oleObject10.bin"/><Relationship Id="rId5" Type="http://schemas.openxmlformats.org/officeDocument/2006/relationships/tags" Target="../tags/tag48.xml"/><Relationship Id="rId10" Type="http://schemas.openxmlformats.org/officeDocument/2006/relationships/slideMaster" Target="../slideMasters/slideMaster1.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2.pn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8.vml"/><Relationship Id="rId6" Type="http://schemas.openxmlformats.org/officeDocument/2006/relationships/tags" Target="../tags/tag57.xml"/><Relationship Id="rId11" Type="http://schemas.openxmlformats.org/officeDocument/2006/relationships/oleObject" Target="../embeddings/oleObject12.bin"/><Relationship Id="rId5" Type="http://schemas.openxmlformats.org/officeDocument/2006/relationships/tags" Target="../tags/tag56.xml"/><Relationship Id="rId10" Type="http://schemas.openxmlformats.org/officeDocument/2006/relationships/slideMaster" Target="../slideMasters/slideMaster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image" Target="../media/image2.png"/><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media/image1.emf"/><Relationship Id="rId2" Type="http://schemas.openxmlformats.org/officeDocument/2006/relationships/tags" Target="../tags/tag61.xml"/><Relationship Id="rId1" Type="http://schemas.openxmlformats.org/officeDocument/2006/relationships/vmlDrawing" Target="../drawings/vmlDrawing9.vml"/><Relationship Id="rId6" Type="http://schemas.openxmlformats.org/officeDocument/2006/relationships/tags" Target="../tags/tag65.xml"/><Relationship Id="rId11" Type="http://schemas.openxmlformats.org/officeDocument/2006/relationships/oleObject" Target="../embeddings/oleObject14.bin"/><Relationship Id="rId5" Type="http://schemas.openxmlformats.org/officeDocument/2006/relationships/tags" Target="../tags/tag64.xml"/><Relationship Id="rId10" Type="http://schemas.openxmlformats.org/officeDocument/2006/relationships/slideMaster" Target="../slideMasters/slideMaster1.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a:extLst>
              <a:ext uri="{28A0092B-C50C-407E-A947-70E740481C1C}">
                <a14:useLocalDpi xmlns:a14="http://schemas.microsoft.com/office/drawing/2010/main" val="0"/>
              </a:ext>
            </a:extLst>
          </a:blip>
          <a:srcRect l="240" t="24" r="259" b="533"/>
          <a:stretch>
            <a:fillRect/>
          </a:stretch>
        </p:blipFill>
        <p:spPr bwMode="auto">
          <a:xfrm>
            <a:off x="0" y="1323976"/>
            <a:ext cx="9144000"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graphicFrame>
        <p:nvGraphicFramePr>
          <p:cNvPr id="7" name="Object 2" hidden="1"/>
          <p:cNvGraphicFramePr>
            <a:graphicFrameLocks noChangeAspect="1"/>
          </p:cNvGraphicFramePr>
          <p:nvPr userDrawn="1">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24"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6063766" y="6521459"/>
            <a:ext cx="277104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3" descr="C:\Users\UserSim\Desktop\Capgemini\Capgemini_logo_cmyk.png"/>
          <p:cNvPicPr>
            <a:picLocks noChangeAspect="1" noChangeArrowheads="1"/>
          </p:cNvPicPr>
          <p:nvPr userDrawn="1">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660889" y="652464"/>
            <a:ext cx="277104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0" y="2256613"/>
            <a:ext cx="4191400"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 y="4551798"/>
            <a:ext cx="4191905"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val="2582454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3" hidden="1"/>
          <p:cNvGraphicFramePr>
            <a:graphicFrameLocks noChangeAspect="1"/>
          </p:cNvGraphicFramePr>
          <p:nvPr userDrawn="1">
            <p:custDataLst>
              <p:tags r:id="rId2"/>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1051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4108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4"/>
            <a:ext cx="2133600" cy="365125"/>
          </a:xfrm>
          <a:prstGeom prst="rect">
            <a:avLst/>
          </a:prstGeom>
        </p:spPr>
        <p:txBody>
          <a:bodyPr/>
          <a:lstStyle/>
          <a:p>
            <a:fld id="{47CD3BC1-A2FE-477B-BC4B-91440EEA7D51}" type="datetimeFigureOut">
              <a:rPr lang="en-US" smtClean="0">
                <a:solidFill>
                  <a:srgbClr val="263147"/>
                </a:solidFill>
              </a:rPr>
              <a:pPr/>
              <a:t>10/5/2016</a:t>
            </a:fld>
            <a:endParaRPr lang="en-US">
              <a:solidFill>
                <a:srgbClr val="263147"/>
              </a:solidFill>
            </a:endParaRPr>
          </a:p>
        </p:txBody>
      </p:sp>
      <p:sp>
        <p:nvSpPr>
          <p:cNvPr id="4" name="Footer Placeholder 3"/>
          <p:cNvSpPr>
            <a:spLocks noGrp="1"/>
          </p:cNvSpPr>
          <p:nvPr>
            <p:ph type="ftr" sz="quarter" idx="11"/>
          </p:nvPr>
        </p:nvSpPr>
        <p:spPr>
          <a:xfrm>
            <a:off x="3124200" y="6356354"/>
            <a:ext cx="2895600" cy="365125"/>
          </a:xfrm>
          <a:prstGeom prst="rect">
            <a:avLst/>
          </a:prstGeom>
        </p:spPr>
        <p:txBody>
          <a:bodyPr/>
          <a:lstStyle/>
          <a:p>
            <a:endParaRPr lang="en-US">
              <a:solidFill>
                <a:srgbClr val="263147"/>
              </a:solidFill>
            </a:endParaRPr>
          </a:p>
        </p:txBody>
      </p:sp>
      <p:sp>
        <p:nvSpPr>
          <p:cNvPr id="5" name="Slide Number Placeholder 4"/>
          <p:cNvSpPr>
            <a:spLocks noGrp="1"/>
          </p:cNvSpPr>
          <p:nvPr>
            <p:ph type="sldNum" sz="quarter" idx="12"/>
          </p:nvPr>
        </p:nvSpPr>
        <p:spPr>
          <a:xfrm>
            <a:off x="6553200" y="6356354"/>
            <a:ext cx="2133600" cy="365125"/>
          </a:xfrm>
          <a:prstGeom prst="rect">
            <a:avLst/>
          </a:prstGeom>
        </p:spPr>
        <p:txBody>
          <a:bodyPr/>
          <a:lstStyle/>
          <a:p>
            <a:fld id="{277C1CF3-A711-4C17-A994-E6863511BAD7}" type="slidenum">
              <a:rPr lang="en-US" smtClean="0">
                <a:solidFill>
                  <a:srgbClr val="263147"/>
                </a:solidFill>
              </a:rPr>
              <a:pPr/>
              <a:t>‹#›</a:t>
            </a:fld>
            <a:endParaRPr lang="en-US">
              <a:solidFill>
                <a:srgbClr val="263147"/>
              </a:solidFill>
            </a:endParaRPr>
          </a:p>
        </p:txBody>
      </p:sp>
    </p:spTree>
    <p:extLst>
      <p:ext uri="{BB962C8B-B14F-4D97-AF65-F5344CB8AC3E}">
        <p14:creationId xmlns:p14="http://schemas.microsoft.com/office/powerpoint/2010/main" val="3026370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parator">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0" y="3200400"/>
            <a:ext cx="9144000" cy="457200"/>
          </a:xfrm>
          <a:prstGeom prst="rect">
            <a:avLst/>
          </a:prstGeom>
          <a:solidFill>
            <a:srgbClr val="FF9900"/>
          </a:solidFill>
        </p:spPr>
        <p:txBody>
          <a:bodyPr lIns="0" tIns="0" rIns="0" bIns="0" anchor="ctr" anchorCtr="1"/>
          <a:lstStyle>
            <a:lvl1pPr>
              <a:buNone/>
              <a:defRPr>
                <a:solidFill>
                  <a:schemeClr val="tx1"/>
                </a:solidFill>
              </a:defRPr>
            </a:lvl1pPr>
            <a:lvl2pPr>
              <a:buNone/>
              <a:defRPr/>
            </a:lvl2pPr>
            <a:lvl3pPr>
              <a:buNone/>
              <a:defRPr/>
            </a:lvl3pPr>
            <a:lvl4pPr>
              <a:buNone/>
              <a:defRPr/>
            </a:lvl4pPr>
            <a:lvl5pPr>
              <a:buNone/>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444732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a:extLst>
              <a:ext uri="{28A0092B-C50C-407E-A947-70E740481C1C}">
                <a14:useLocalDpi xmlns:a14="http://schemas.microsoft.com/office/drawing/2010/main" val="0"/>
              </a:ext>
            </a:extLst>
          </a:blip>
          <a:srcRect l="240" t="179" r="380" b="511"/>
          <a:stretch>
            <a:fillRect/>
          </a:stretch>
        </p:blipFill>
        <p:spPr bwMode="auto">
          <a:xfrm>
            <a:off x="0" y="1050929"/>
            <a:ext cx="9144000" cy="580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2" hidden="1"/>
          <p:cNvGraphicFramePr>
            <a:graphicFrameLocks noChangeAspect="1"/>
          </p:cNvGraphicFramePr>
          <p:nvPr userDrawn="1">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348"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a:extLst>
              <a:ext uri="{28A0092B-C50C-407E-A947-70E740481C1C}">
                <a14:useLocalDpi xmlns:a14="http://schemas.microsoft.com/office/drawing/2010/main" val="0"/>
              </a:ext>
            </a:extLst>
          </a:blip>
          <a:srcRect/>
          <a:stretch>
            <a:fillRect/>
          </a:stretch>
        </p:blipFill>
        <p:spPr bwMode="auto">
          <a:xfrm>
            <a:off x="660889" y="652464"/>
            <a:ext cx="277104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pic>
        <p:nvPicPr>
          <p:cNvPr id="9" name="Picture 104" descr="C:\Users\UserSim\Desktop\Capgemini\moto.emf"/>
          <p:cNvPicPr>
            <a:picLocks noChangeAspect="1" noChangeArrowheads="1"/>
          </p:cNvPicPr>
          <p:nvPr userDrawn="1">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6063766" y="6521459"/>
            <a:ext cx="277104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noGrp="1"/>
          </p:cNvSpPr>
          <p:nvPr>
            <p:ph type="title"/>
          </p:nvPr>
        </p:nvSpPr>
        <p:spPr>
          <a:xfrm>
            <a:off x="4145310" y="1968818"/>
            <a:ext cx="4998690"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618979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46" name="think-cell Slide" r:id="rId12" imgW="360" imgH="360" progId="">
                  <p:embed/>
                </p:oleObj>
              </mc:Choice>
              <mc:Fallback>
                <p:oleObj name="think-cell Slide" r:id="rId12"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DE6BF69E-9D5E-48F3-AD3A-5FF65A9467AA}"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7"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8"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9"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a:extLst>
              <a:ext uri="{28A0092B-C50C-407E-A947-70E740481C1C}">
                <a14:useLocalDpi xmlns:a14="http://schemas.microsoft.com/office/drawing/2010/main" val="0"/>
              </a:ext>
            </a:extLst>
          </a:blip>
          <a:srcRect l="121" t="188" r="380" b="565"/>
          <a:stretch>
            <a:fillRect/>
          </a:stretch>
        </p:blipFill>
        <p:spPr bwMode="auto">
          <a:xfrm>
            <a:off x="0" y="2"/>
            <a:ext cx="9144000" cy="635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47" name="think-cell Slide" r:id="rId16" imgW="360" imgH="360" progId="">
                  <p:embed/>
                </p:oleObj>
              </mc:Choice>
              <mc:Fallback>
                <p:oleObj name="think-cell Slide" r:id="rId16"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Freeform 4"/>
          <p:cNvSpPr>
            <a:spLocks/>
          </p:cNvSpPr>
          <p:nvPr userDrawn="1">
            <p:custDataLst>
              <p:tags r:id="rId10"/>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81"/>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90730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670"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85D98908-B353-440B-9608-755C2FD2FEF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6"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7"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8"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9"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userDrawn="1">
            <p:custDataLst>
              <p:tags r:id="rId9"/>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5671"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70"/>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2503983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694"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689C28AF-193F-45A0-9443-25CFF3F5368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7"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9"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userDrawn="1">
            <p:custDataLst>
              <p:tags r:id="rId9"/>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6695"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7"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365228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718"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9EC71CF8-D760-4124-8195-C0B63CD8010C}"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8"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9"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719"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78324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742"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ACE5C78E-F003-44BA-AEA9-91EB785DDF1E}"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11"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12"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3"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743"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166476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666639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766"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B1CE0FA7-2AF3-48B6-AC30-4DBE1D750BE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5"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6"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7"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767"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947586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4.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ags" Target="../tags/tag1.xml"/><Relationship Id="rId23" Type="http://schemas.openxmlformats.org/officeDocument/2006/relationships/tags" Target="../tags/tag9.xml"/><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00" name="think-cell Slide" r:id="rId24" imgW="360" imgH="360" progId="">
                  <p:embed/>
                </p:oleObj>
              </mc:Choice>
              <mc:Fallback>
                <p:oleObj name="think-cell Slide" r:id="rId24" imgW="360" imgH="360" progId="">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7" name="Title Placeholder 1"/>
          <p:cNvSpPr>
            <a:spLocks noGrp="1"/>
          </p:cNvSpPr>
          <p:nvPr>
            <p:ph type="title"/>
            <p:custDataLst>
              <p:tags r:id="rId16"/>
            </p:custDataLst>
          </p:nvPr>
        </p:nvSpPr>
        <p:spPr bwMode="auto">
          <a:xfrm>
            <a:off x="0" y="1"/>
            <a:ext cx="914400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7529" tIns="33059" rIns="165294" bIns="33059" numCol="1" anchor="ctr" anchorCtr="0" compatLnSpc="1">
            <a:prstTxWarp prst="textNoShape">
              <a:avLst/>
            </a:prstTxWarp>
          </a:bodyPr>
          <a:lstStyle/>
          <a:p>
            <a:pPr lvl="0"/>
            <a:r>
              <a:rPr lang="fr-FR" altLang="en-US" smtClean="0"/>
              <a:t>Cliquez pour modifier le style du titre</a:t>
            </a:r>
            <a:endParaRPr lang="en-US" altLang="en-US" smtClean="0"/>
          </a:p>
        </p:txBody>
      </p:sp>
      <p:sp>
        <p:nvSpPr>
          <p:cNvPr id="1028" name="Text Placeholder 2"/>
          <p:cNvSpPr>
            <a:spLocks noGrp="1"/>
          </p:cNvSpPr>
          <p:nvPr>
            <p:ph type="body" idx="1"/>
            <p:custDataLst>
              <p:tags r:id="rId17"/>
            </p:custDataLst>
          </p:nvPr>
        </p:nvSpPr>
        <p:spPr bwMode="auto">
          <a:xfrm>
            <a:off x="298938" y="1501775"/>
            <a:ext cx="8711712" cy="463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72000" rIns="72000" bIns="72000" numCol="1" anchor="t" anchorCtr="0" compatLnSpc="1">
            <a:prstTxWarp prst="textNoShape">
              <a:avLst/>
            </a:prstTxWarp>
          </a:bodyPr>
          <a:lstStyle/>
          <a:p>
            <a:pPr lvl="0"/>
            <a:r>
              <a:rPr lang="en-US" altLang="en-US" smtClean="0"/>
              <a:t>Click to edit Master text style</a:t>
            </a:r>
          </a:p>
          <a:p>
            <a:pPr lvl="1"/>
            <a:r>
              <a:rPr lang="en-US" altLang="en-US" smtClean="0"/>
              <a:t>Text style level 2</a:t>
            </a:r>
          </a:p>
          <a:p>
            <a:pPr lvl="2"/>
            <a:r>
              <a:rPr lang="en-US" altLang="en-US" smtClean="0"/>
              <a:t>Text style level 3</a:t>
            </a:r>
          </a:p>
          <a:p>
            <a:pPr lvl="3"/>
            <a:r>
              <a:rPr lang="en-US" altLang="en-US" smtClean="0"/>
              <a:t>Text style level 4</a:t>
            </a:r>
          </a:p>
        </p:txBody>
      </p:sp>
      <p:sp>
        <p:nvSpPr>
          <p:cNvPr id="1029" name="TextBox 10"/>
          <p:cNvSpPr txBox="1">
            <a:spLocks noChangeArrowheads="1"/>
          </p:cNvSpPr>
          <p:nvPr>
            <p:custDataLst>
              <p:tags r:id="rId18"/>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0A56B830-531E-470C-A19D-7D084BFD727C}"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9" name="Freeform 4"/>
          <p:cNvSpPr>
            <a:spLocks/>
          </p:cNvSpPr>
          <p:nvPr>
            <p:custDataLst>
              <p:tags r:id="rId19"/>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1031" name="Rectangle 11"/>
          <p:cNvSpPr>
            <a:spLocks noChangeArrowheads="1"/>
          </p:cNvSpPr>
          <p:nvPr>
            <p:custDataLst>
              <p:tags r:id="rId20"/>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32" name="Rectangle 12"/>
          <p:cNvSpPr>
            <a:spLocks noChangeArrowheads="1"/>
          </p:cNvSpPr>
          <p:nvPr>
            <p:custDataLst>
              <p:tags r:id="rId21"/>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033" name="Picture 103" descr="C:\Users\UserSim\Desktop\Capgemini\Capgemini_logo_cmyk.png"/>
          <p:cNvPicPr>
            <a:picLocks noChangeAspect="1" noChangeArrowheads="1"/>
          </p:cNvPicPr>
          <p:nvPr>
            <p:custDataLst>
              <p:tags r:id="rId22"/>
            </p:custDataLst>
          </p:nvPr>
        </p:nvPicPr>
        <p:blipFill>
          <a:blip r:embed="rId26">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5"/>
          <p:cNvCxnSpPr/>
          <p:nvPr>
            <p:custDataLst>
              <p:tags r:id="rId23"/>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137170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4" r:id="rId12"/>
  </p:sldLayoutIdLst>
  <p:timing>
    <p:tnLst>
      <p:par>
        <p:cTn id="1" dur="indefinite" restart="never" nodeType="tmRoot"/>
      </p:par>
    </p:tnLst>
  </p:timing>
  <p:txStyles>
    <p:titleStyle>
      <a:lvl1pPr algn="l" defTabSz="912813"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0" fontAlgn="base" hangingPunct="0">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0" fontAlgn="base" hangingPunct="0">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0" fontAlgn="base" hangingPunct="0">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11.xml"/><Relationship Id="rId1" Type="http://schemas.openxmlformats.org/officeDocument/2006/relationships/vmlDrawing" Target="../drawings/vmlDrawing13.vml"/><Relationship Id="rId5" Type="http://schemas.openxmlformats.org/officeDocument/2006/relationships/image" Target="../media/image24.png"/><Relationship Id="rId4" Type="http://schemas.openxmlformats.org/officeDocument/2006/relationships/image" Target="../media/image2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png"/><Relationship Id="rId1" Type="http://schemas.openxmlformats.org/officeDocument/2006/relationships/slideLayout" Target="../slideLayouts/slideLayout11.xml"/><Relationship Id="rId4" Type="http://schemas.openxmlformats.org/officeDocument/2006/relationships/image" Target="../media/image3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png"/><Relationship Id="rId1" Type="http://schemas.openxmlformats.org/officeDocument/2006/relationships/slideLayout" Target="../slideLayouts/slideLayout11.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11.xml"/><Relationship Id="rId1" Type="http://schemas.openxmlformats.org/officeDocument/2006/relationships/vmlDrawing" Target="../drawings/vmlDrawing12.v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54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itle 5"/>
          <p:cNvSpPr txBox="1">
            <a:spLocks noGrp="1"/>
          </p:cNvSpPr>
          <p:nvPr>
            <p:ph type="ctrTitle"/>
          </p:nvPr>
        </p:nvSpPr>
        <p:spPr>
          <a:xfrm>
            <a:off x="304804" y="2736743"/>
            <a:ext cx="2121011" cy="408978"/>
          </a:xfrm>
          <a:prstGeom prst="rect">
            <a:avLst/>
          </a:prstGeom>
          <a:noFill/>
        </p:spPr>
        <p:txBody>
          <a:bodyPr wrap="none" lIns="91399" tIns="45698" rIns="91399" bIns="45698" rtlCol="0">
            <a:spAutoFit/>
          </a:bodyPr>
          <a:lstStyle/>
          <a:p>
            <a:r>
              <a:rPr lang="en-US" sz="2400" dirty="0" smtClean="0">
                <a:solidFill>
                  <a:srgbClr val="00B0F0"/>
                </a:solidFill>
                <a:latin typeface="Candara" panose="020E0502030303020204" pitchFamily="34" charset="0"/>
              </a:rPr>
              <a:t>Anova Analysis</a:t>
            </a:r>
            <a:endParaRPr lang="en-US" sz="2400" dirty="0">
              <a:solidFill>
                <a:srgbClr val="00B0F0"/>
              </a:solidFill>
              <a:latin typeface="Candara" panose="020E0502030303020204" pitchFamily="34" charset="0"/>
            </a:endParaRPr>
          </a:p>
        </p:txBody>
      </p:sp>
      <p:sp>
        <p:nvSpPr>
          <p:cNvPr id="2"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9729988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Variance</a:t>
            </a:r>
            <a:endParaRPr lang="en-IN" dirty="0"/>
          </a:p>
        </p:txBody>
      </p:sp>
      <p:grpSp>
        <p:nvGrpSpPr>
          <p:cNvPr id="5" name="Group 4"/>
          <p:cNvGrpSpPr/>
          <p:nvPr/>
        </p:nvGrpSpPr>
        <p:grpSpPr>
          <a:xfrm>
            <a:off x="2478882" y="1831817"/>
            <a:ext cx="3433762" cy="1998821"/>
            <a:chOff x="2519363" y="1146017"/>
            <a:chExt cx="3433762" cy="1998821"/>
          </a:xfrm>
        </p:grpSpPr>
        <p:pic>
          <p:nvPicPr>
            <p:cNvPr id="133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8763" y="1631950"/>
              <a:ext cx="581025"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76" y="1668463"/>
              <a:ext cx="866775"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8888" y="1665288"/>
              <a:ext cx="60007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519363" y="1508839"/>
              <a:ext cx="647700" cy="246221"/>
            </a:xfrm>
            <a:prstGeom prst="rect">
              <a:avLst/>
            </a:prstGeom>
            <a:noFill/>
          </p:spPr>
          <p:txBody>
            <a:bodyPr wrap="square" rtlCol="0">
              <a:spAutoFit/>
            </a:bodyPr>
            <a:lstStyle/>
            <a:p>
              <a:r>
                <a:rPr lang="en-US" sz="1000" dirty="0" smtClean="0">
                  <a:solidFill>
                    <a:schemeClr val="tx2">
                      <a:lumMod val="50000"/>
                    </a:schemeClr>
                  </a:solidFill>
                </a:rPr>
                <a:t>Sample</a:t>
              </a:r>
              <a:endParaRPr lang="en-IN" sz="1000" dirty="0" err="1" smtClean="0">
                <a:solidFill>
                  <a:schemeClr val="tx2">
                    <a:lumMod val="50000"/>
                  </a:schemeClr>
                </a:solidFill>
              </a:endParaRPr>
            </a:p>
          </p:txBody>
        </p:sp>
        <p:sp>
          <p:nvSpPr>
            <p:cNvPr id="11" name="TextBox 10"/>
            <p:cNvSpPr txBox="1"/>
            <p:nvPr/>
          </p:nvSpPr>
          <p:spPr>
            <a:xfrm>
              <a:off x="3871913" y="1500902"/>
              <a:ext cx="647700" cy="246221"/>
            </a:xfrm>
            <a:prstGeom prst="rect">
              <a:avLst/>
            </a:prstGeom>
            <a:noFill/>
          </p:spPr>
          <p:txBody>
            <a:bodyPr wrap="square" rtlCol="0">
              <a:spAutoFit/>
            </a:bodyPr>
            <a:lstStyle/>
            <a:p>
              <a:r>
                <a:rPr lang="en-US" sz="1000" dirty="0" smtClean="0">
                  <a:solidFill>
                    <a:schemeClr val="tx2">
                      <a:lumMod val="50000"/>
                    </a:schemeClr>
                  </a:solidFill>
                </a:rPr>
                <a:t>Sample</a:t>
              </a:r>
              <a:endParaRPr lang="en-IN" sz="1000" dirty="0" err="1" smtClean="0">
                <a:solidFill>
                  <a:schemeClr val="tx2">
                    <a:lumMod val="50000"/>
                  </a:schemeClr>
                </a:solidFill>
              </a:endParaRPr>
            </a:p>
          </p:txBody>
        </p:sp>
        <p:sp>
          <p:nvSpPr>
            <p:cNvPr id="12" name="TextBox 11"/>
            <p:cNvSpPr txBox="1"/>
            <p:nvPr/>
          </p:nvSpPr>
          <p:spPr>
            <a:xfrm>
              <a:off x="5305425" y="1460342"/>
              <a:ext cx="647700" cy="246221"/>
            </a:xfrm>
            <a:prstGeom prst="rect">
              <a:avLst/>
            </a:prstGeom>
            <a:noFill/>
          </p:spPr>
          <p:txBody>
            <a:bodyPr wrap="square" rtlCol="0">
              <a:spAutoFit/>
            </a:bodyPr>
            <a:lstStyle/>
            <a:p>
              <a:r>
                <a:rPr lang="en-US" sz="1000" dirty="0" smtClean="0">
                  <a:solidFill>
                    <a:schemeClr val="tx2">
                      <a:lumMod val="50000"/>
                    </a:schemeClr>
                  </a:solidFill>
                </a:rPr>
                <a:t>Sample</a:t>
              </a:r>
              <a:endParaRPr lang="en-IN" sz="1000" dirty="0" err="1" smtClean="0">
                <a:solidFill>
                  <a:schemeClr val="tx2">
                    <a:lumMod val="50000"/>
                  </a:schemeClr>
                </a:solidFill>
              </a:endParaRPr>
            </a:p>
          </p:txBody>
        </p:sp>
        <p:sp>
          <p:nvSpPr>
            <p:cNvPr id="4" name="TextBox 3"/>
            <p:cNvSpPr txBox="1"/>
            <p:nvPr/>
          </p:nvSpPr>
          <p:spPr>
            <a:xfrm>
              <a:off x="3426619" y="1146017"/>
              <a:ext cx="1538288" cy="307777"/>
            </a:xfrm>
            <a:prstGeom prst="rect">
              <a:avLst/>
            </a:prstGeom>
            <a:noFill/>
          </p:spPr>
          <p:txBody>
            <a:bodyPr wrap="square" rtlCol="0">
              <a:spAutoFit/>
            </a:bodyPr>
            <a:lstStyle/>
            <a:p>
              <a:r>
                <a:rPr lang="en-US" sz="1400" dirty="0" smtClean="0">
                  <a:solidFill>
                    <a:schemeClr val="tx2">
                      <a:lumMod val="50000"/>
                    </a:schemeClr>
                  </a:solidFill>
                </a:rPr>
                <a:t>Levels of Stress</a:t>
              </a:r>
              <a:endParaRPr lang="en-IN" sz="1400" dirty="0" err="1" smtClean="0">
                <a:solidFill>
                  <a:schemeClr val="tx2">
                    <a:lumMod val="50000"/>
                  </a:schemeClr>
                </a:solidFill>
              </a:endParaRPr>
            </a:p>
          </p:txBody>
        </p:sp>
      </p:grpSp>
      <p:graphicFrame>
        <p:nvGraphicFramePr>
          <p:cNvPr id="13" name="Table 12"/>
          <p:cNvGraphicFramePr>
            <a:graphicFrameLocks noGrp="1"/>
          </p:cNvGraphicFramePr>
          <p:nvPr>
            <p:extLst>
              <p:ext uri="{D42A27DB-BD31-4B8C-83A1-F6EECF244321}">
                <p14:modId xmlns:p14="http://schemas.microsoft.com/office/powerpoint/2010/main" val="1466445328"/>
              </p:ext>
            </p:extLst>
          </p:nvPr>
        </p:nvGraphicFramePr>
        <p:xfrm>
          <a:off x="2340768" y="3971925"/>
          <a:ext cx="4276728" cy="1375569"/>
        </p:xfrm>
        <a:graphic>
          <a:graphicData uri="http://schemas.openxmlformats.org/drawingml/2006/table">
            <a:tbl>
              <a:tblPr/>
              <a:tblGrid>
                <a:gridCol w="844786"/>
                <a:gridCol w="844786"/>
                <a:gridCol w="844786"/>
                <a:gridCol w="844786"/>
                <a:gridCol w="897584"/>
              </a:tblGrid>
              <a:tr h="276147">
                <a:tc>
                  <a:txBody>
                    <a:bodyPr/>
                    <a:lstStyle/>
                    <a:p>
                      <a:pPr algn="l" fontAlgn="b"/>
                      <a:r>
                        <a:rPr lang="en-IN" sz="1100" b="1" i="0" u="none" strike="noStrike" dirty="0">
                          <a:solidFill>
                            <a:srgbClr val="000000"/>
                          </a:solidFill>
                          <a:effectLst/>
                          <a:latin typeface="Calibri"/>
                        </a:rPr>
                        <a:t>Source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df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MS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F</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6147">
                <a:tc>
                  <a:txBody>
                    <a:bodyPr/>
                    <a:lstStyle/>
                    <a:p>
                      <a:pPr algn="l" fontAlgn="b"/>
                      <a:r>
                        <a:rPr lang="en-IN" sz="1100" b="0" i="0" u="none" strike="noStrike" dirty="0">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a:rPr>
                        <a:t> </a:t>
                      </a:r>
                      <a:r>
                        <a:rPr lang="en-IN" sz="1100" b="0" i="0" u="none" strike="noStrike" dirty="0" smtClean="0">
                          <a:solidFill>
                            <a:srgbClr val="000000"/>
                          </a:solidFill>
                          <a:effectLst/>
                          <a:latin typeface="Calibri"/>
                        </a:rPr>
                        <a:t>2</a:t>
                      </a:r>
                      <a:endParaRPr lang="en-IN"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a:rPr>
                        <a:t> </a:t>
                      </a:r>
                      <a:r>
                        <a:rPr lang="en-IN" sz="1100" b="0" i="0" u="none" strike="noStrike" dirty="0" smtClean="0">
                          <a:solidFill>
                            <a:srgbClr val="000000"/>
                          </a:solidFill>
                          <a:effectLst/>
                          <a:latin typeface="Calibri"/>
                        </a:rPr>
                        <a:t>203.3</a:t>
                      </a:r>
                      <a:endParaRPr lang="en-IN"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a:rPr>
                        <a:t> </a:t>
                      </a:r>
                      <a:r>
                        <a:rPr lang="en-IN" sz="1100" b="0" i="0" u="none" strike="noStrike" dirty="0" smtClean="0">
                          <a:solidFill>
                            <a:srgbClr val="000000"/>
                          </a:solidFill>
                          <a:effectLst/>
                          <a:latin typeface="Calibri"/>
                        </a:rPr>
                        <a:t>101.667</a:t>
                      </a:r>
                      <a:endParaRPr lang="en-IN"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6147">
                <a:tc>
                  <a:txBody>
                    <a:bodyPr/>
                    <a:lstStyle/>
                    <a:p>
                      <a:pPr algn="l" fontAlgn="b"/>
                      <a:r>
                        <a:rPr lang="en-IN" sz="11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a:rPr>
                        <a:t> </a:t>
                      </a:r>
                      <a:r>
                        <a:rPr lang="en-IN" sz="1100" b="0" i="0" u="none" strike="noStrike" dirty="0" smtClean="0">
                          <a:solidFill>
                            <a:srgbClr val="000000"/>
                          </a:solidFill>
                          <a:effectLst/>
                          <a:latin typeface="Calibri"/>
                        </a:rPr>
                        <a:t>12</a:t>
                      </a:r>
                      <a:endParaRPr lang="en-IN"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a:rPr>
                        <a:t> </a:t>
                      </a:r>
                      <a:r>
                        <a:rPr lang="en-IN" sz="1100" b="0" i="0" u="none" strike="noStrike" dirty="0" smtClean="0">
                          <a:solidFill>
                            <a:srgbClr val="000000"/>
                          </a:solidFill>
                          <a:effectLst/>
                          <a:latin typeface="Calibri"/>
                        </a:rPr>
                        <a:t>54</a:t>
                      </a:r>
                      <a:endParaRPr lang="en-IN"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a:rPr>
                        <a:t> </a:t>
                      </a:r>
                      <a:r>
                        <a:rPr lang="en-IN" sz="1100" b="0" i="0" u="none" strike="noStrike" dirty="0" smtClean="0">
                          <a:solidFill>
                            <a:srgbClr val="000000"/>
                          </a:solidFill>
                          <a:effectLst/>
                          <a:latin typeface="Calibri"/>
                        </a:rPr>
                        <a:t>4.5</a:t>
                      </a:r>
                      <a:endParaRPr lang="en-IN"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7128">
                <a:tc>
                  <a:txBody>
                    <a:bodyPr/>
                    <a:lstStyle/>
                    <a:p>
                      <a:pPr algn="l" fontAlgn="b"/>
                      <a:r>
                        <a:rPr lang="en-IN" sz="1100" b="0" i="0" u="none" strike="noStrike" dirty="0">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a:rPr>
                        <a:t> </a:t>
                      </a:r>
                      <a:r>
                        <a:rPr lang="en-IN" sz="1100" b="0" i="0" u="none" strike="noStrike" dirty="0" smtClean="0">
                          <a:solidFill>
                            <a:srgbClr val="000000"/>
                          </a:solidFill>
                          <a:effectLst/>
                          <a:latin typeface="Calibri"/>
                        </a:rPr>
                        <a:t>257.3</a:t>
                      </a:r>
                      <a:endParaRPr lang="en-IN"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847725" y="3971925"/>
            <a:ext cx="1752600" cy="307777"/>
          </a:xfrm>
          <a:prstGeom prst="rect">
            <a:avLst/>
          </a:prstGeom>
          <a:noFill/>
        </p:spPr>
        <p:txBody>
          <a:bodyPr wrap="square" rtlCol="0">
            <a:spAutoFit/>
          </a:bodyPr>
          <a:lstStyle/>
          <a:p>
            <a:r>
              <a:rPr lang="en-US" sz="1400" dirty="0" smtClean="0">
                <a:solidFill>
                  <a:schemeClr val="tx2">
                    <a:lumMod val="50000"/>
                  </a:schemeClr>
                </a:solidFill>
              </a:rPr>
              <a:t>Anova Table</a:t>
            </a:r>
            <a:endParaRPr lang="en-IN" sz="1400" dirty="0" err="1" smtClean="0">
              <a:solidFill>
                <a:schemeClr val="tx2">
                  <a:lumMod val="50000"/>
                </a:schemeClr>
              </a:solidFill>
            </a:endParaRPr>
          </a:p>
        </p:txBody>
      </p:sp>
    </p:spTree>
    <p:extLst>
      <p:ext uri="{BB962C8B-B14F-4D97-AF65-F5344CB8AC3E}">
        <p14:creationId xmlns:p14="http://schemas.microsoft.com/office/powerpoint/2010/main" val="2316417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 of Squares</a:t>
            </a:r>
            <a:endParaRPr lang="en-IN" dirty="0"/>
          </a:p>
        </p:txBody>
      </p:sp>
      <p:pic>
        <p:nvPicPr>
          <p:cNvPr id="163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76" y="1181101"/>
            <a:ext cx="4029074" cy="19811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6338" y="1181100"/>
            <a:ext cx="3964484" cy="198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6" y="3348039"/>
            <a:ext cx="4029074" cy="229076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6338" y="3281364"/>
            <a:ext cx="3964484" cy="2271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170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pSp>
        <p:nvGrpSpPr>
          <p:cNvPr id="23" name="Group 22"/>
          <p:cNvGrpSpPr/>
          <p:nvPr/>
        </p:nvGrpSpPr>
        <p:grpSpPr>
          <a:xfrm>
            <a:off x="1676400" y="1720350"/>
            <a:ext cx="6051260" cy="3703049"/>
            <a:chOff x="2283115" y="2171700"/>
            <a:chExt cx="6051260" cy="3703049"/>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950" y="2171700"/>
              <a:ext cx="5448300"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Plus 2"/>
            <p:cNvSpPr/>
            <p:nvPr/>
          </p:nvSpPr>
          <p:spPr>
            <a:xfrm>
              <a:off x="5686425" y="3495675"/>
              <a:ext cx="266700" cy="285750"/>
            </a:xfrm>
            <a:prstGeom prst="mathPlus">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err="1" smtClean="0">
                <a:solidFill>
                  <a:schemeClr val="tx2">
                    <a:lumMod val="50000"/>
                  </a:schemeClr>
                </a:solidFill>
              </a:endParaRPr>
            </a:p>
          </p:txBody>
        </p:sp>
        <p:sp>
          <p:nvSpPr>
            <p:cNvPr id="4" name="Equal 3"/>
            <p:cNvSpPr/>
            <p:nvPr/>
          </p:nvSpPr>
          <p:spPr>
            <a:xfrm>
              <a:off x="3419475" y="3571875"/>
              <a:ext cx="304800" cy="219075"/>
            </a:xfrm>
            <a:prstGeom prst="mathEqual">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err="1" smtClean="0">
                <a:solidFill>
                  <a:schemeClr val="tx2">
                    <a:lumMod val="50000"/>
                  </a:schemeClr>
                </a:solidFill>
              </a:endParaRPr>
            </a:p>
          </p:txBody>
        </p:sp>
        <p:sp>
          <p:nvSpPr>
            <p:cNvPr id="5" name="TextBox 4"/>
            <p:cNvSpPr txBox="1"/>
            <p:nvPr/>
          </p:nvSpPr>
          <p:spPr>
            <a:xfrm>
              <a:off x="2283115" y="5288920"/>
              <a:ext cx="1533525" cy="246221"/>
            </a:xfrm>
            <a:prstGeom prst="rect">
              <a:avLst/>
            </a:prstGeom>
            <a:noFill/>
          </p:spPr>
          <p:txBody>
            <a:bodyPr wrap="square" rtlCol="0">
              <a:spAutoFit/>
            </a:bodyPr>
            <a:lstStyle/>
            <a:p>
              <a:r>
                <a:rPr lang="en-US" sz="1000" b="1" dirty="0" smtClean="0">
                  <a:solidFill>
                    <a:schemeClr val="tx2">
                      <a:lumMod val="50000"/>
                    </a:schemeClr>
                  </a:solidFill>
                </a:rPr>
                <a:t>Total Sum of Square</a:t>
              </a:r>
              <a:endParaRPr lang="en-IN" sz="1000" b="1" dirty="0" err="1" smtClean="0">
                <a:solidFill>
                  <a:schemeClr val="tx2">
                    <a:lumMod val="50000"/>
                  </a:schemeClr>
                </a:solidFill>
              </a:endParaRPr>
            </a:p>
          </p:txBody>
        </p:sp>
        <p:sp>
          <p:nvSpPr>
            <p:cNvPr id="9" name="TextBox 8"/>
            <p:cNvSpPr txBox="1"/>
            <p:nvPr/>
          </p:nvSpPr>
          <p:spPr>
            <a:xfrm>
              <a:off x="3971925" y="5288920"/>
              <a:ext cx="1981200" cy="246221"/>
            </a:xfrm>
            <a:prstGeom prst="rect">
              <a:avLst/>
            </a:prstGeom>
            <a:noFill/>
          </p:spPr>
          <p:txBody>
            <a:bodyPr wrap="square" rtlCol="0">
              <a:spAutoFit/>
            </a:bodyPr>
            <a:lstStyle/>
            <a:p>
              <a:r>
                <a:rPr lang="en-US" sz="1000" b="1" dirty="0">
                  <a:solidFill>
                    <a:schemeClr val="tx2">
                      <a:lumMod val="50000"/>
                    </a:schemeClr>
                  </a:solidFill>
                </a:rPr>
                <a:t>Sum</a:t>
              </a:r>
              <a:r>
                <a:rPr lang="en-US" sz="1000" b="1" dirty="0" smtClean="0">
                  <a:solidFill>
                    <a:schemeClr val="tx2">
                      <a:lumMod val="50000"/>
                    </a:schemeClr>
                  </a:solidFill>
                </a:rPr>
                <a:t> of Square Within Group</a:t>
              </a:r>
              <a:endParaRPr lang="en-IN" sz="1000" b="1" dirty="0" err="1" smtClean="0">
                <a:solidFill>
                  <a:schemeClr val="tx2">
                    <a:lumMod val="50000"/>
                  </a:schemeClr>
                </a:solidFill>
              </a:endParaRPr>
            </a:p>
          </p:txBody>
        </p:sp>
        <p:sp>
          <p:nvSpPr>
            <p:cNvPr id="10" name="TextBox 9"/>
            <p:cNvSpPr txBox="1"/>
            <p:nvPr/>
          </p:nvSpPr>
          <p:spPr>
            <a:xfrm>
              <a:off x="6162675" y="5293355"/>
              <a:ext cx="2171700" cy="246221"/>
            </a:xfrm>
            <a:prstGeom prst="rect">
              <a:avLst/>
            </a:prstGeom>
            <a:noFill/>
          </p:spPr>
          <p:txBody>
            <a:bodyPr wrap="square" rtlCol="0">
              <a:spAutoFit/>
            </a:bodyPr>
            <a:lstStyle/>
            <a:p>
              <a:r>
                <a:rPr lang="en-US" sz="1000" b="1" dirty="0" smtClean="0">
                  <a:solidFill>
                    <a:schemeClr val="tx2">
                      <a:lumMod val="50000"/>
                    </a:schemeClr>
                  </a:solidFill>
                </a:rPr>
                <a:t>Sum of Square Between  Group</a:t>
              </a:r>
              <a:endParaRPr lang="en-IN" sz="1000" b="1" dirty="0" err="1" smtClean="0">
                <a:solidFill>
                  <a:schemeClr val="tx2">
                    <a:lumMod val="50000"/>
                  </a:schemeClr>
                </a:solidFill>
              </a:endParaRPr>
            </a:p>
          </p:txBody>
        </p:sp>
        <p:sp>
          <p:nvSpPr>
            <p:cNvPr id="7" name="TextBox 6"/>
            <p:cNvSpPr txBox="1"/>
            <p:nvPr/>
          </p:nvSpPr>
          <p:spPr>
            <a:xfrm>
              <a:off x="3635664" y="5258141"/>
              <a:ext cx="247651" cy="307777"/>
            </a:xfrm>
            <a:prstGeom prst="rect">
              <a:avLst/>
            </a:prstGeom>
            <a:noFill/>
          </p:spPr>
          <p:txBody>
            <a:bodyPr wrap="square" rtlCol="0">
              <a:spAutoFit/>
            </a:bodyPr>
            <a:lstStyle/>
            <a:p>
              <a:r>
                <a:rPr lang="en-US" sz="1400" dirty="0" smtClean="0">
                  <a:solidFill>
                    <a:schemeClr val="tx2">
                      <a:lumMod val="50000"/>
                    </a:schemeClr>
                  </a:solidFill>
                </a:rPr>
                <a:t>=</a:t>
              </a:r>
              <a:endParaRPr lang="en-IN" sz="1400" dirty="0" err="1" smtClean="0">
                <a:solidFill>
                  <a:schemeClr val="tx2">
                    <a:lumMod val="50000"/>
                  </a:schemeClr>
                </a:solidFill>
              </a:endParaRPr>
            </a:p>
          </p:txBody>
        </p:sp>
        <p:sp>
          <p:nvSpPr>
            <p:cNvPr id="8" name="TextBox 7"/>
            <p:cNvSpPr txBox="1"/>
            <p:nvPr/>
          </p:nvSpPr>
          <p:spPr>
            <a:xfrm>
              <a:off x="5819775" y="5256311"/>
              <a:ext cx="301917" cy="307777"/>
            </a:xfrm>
            <a:prstGeom prst="rect">
              <a:avLst/>
            </a:prstGeom>
            <a:noFill/>
          </p:spPr>
          <p:txBody>
            <a:bodyPr wrap="square" rtlCol="0">
              <a:spAutoFit/>
            </a:bodyPr>
            <a:lstStyle/>
            <a:p>
              <a:r>
                <a:rPr lang="en-US" sz="1400" dirty="0" smtClean="0">
                  <a:solidFill>
                    <a:schemeClr val="tx2">
                      <a:lumMod val="50000"/>
                    </a:schemeClr>
                  </a:solidFill>
                </a:rPr>
                <a:t>+</a:t>
              </a:r>
              <a:endParaRPr lang="en-IN" sz="1400" dirty="0" err="1" smtClean="0">
                <a:solidFill>
                  <a:schemeClr val="tx2">
                    <a:lumMod val="50000"/>
                  </a:schemeClr>
                </a:solidFill>
              </a:endParaRPr>
            </a:p>
          </p:txBody>
        </p:sp>
        <p:sp>
          <p:nvSpPr>
            <p:cNvPr id="12" name="TextBox 11"/>
            <p:cNvSpPr txBox="1"/>
            <p:nvPr/>
          </p:nvSpPr>
          <p:spPr>
            <a:xfrm>
              <a:off x="2754602" y="5583107"/>
              <a:ext cx="590550" cy="261610"/>
            </a:xfrm>
            <a:prstGeom prst="rect">
              <a:avLst/>
            </a:prstGeom>
            <a:noFill/>
          </p:spPr>
          <p:txBody>
            <a:bodyPr wrap="square" rtlCol="0">
              <a:spAutoFit/>
            </a:bodyPr>
            <a:lstStyle/>
            <a:p>
              <a:r>
                <a:rPr lang="en-US" sz="1100" b="1" dirty="0" smtClean="0">
                  <a:solidFill>
                    <a:schemeClr val="tx2">
                      <a:lumMod val="50000"/>
                    </a:schemeClr>
                  </a:solidFill>
                </a:rPr>
                <a:t>257.3</a:t>
              </a:r>
              <a:endParaRPr lang="en-IN" sz="1100" b="1" dirty="0" err="1" smtClean="0">
                <a:solidFill>
                  <a:schemeClr val="tx2">
                    <a:lumMod val="50000"/>
                  </a:schemeClr>
                </a:solidFill>
              </a:endParaRPr>
            </a:p>
          </p:txBody>
        </p:sp>
        <p:sp>
          <p:nvSpPr>
            <p:cNvPr id="15" name="TextBox 14"/>
            <p:cNvSpPr txBox="1"/>
            <p:nvPr/>
          </p:nvSpPr>
          <p:spPr>
            <a:xfrm>
              <a:off x="4667250" y="5613139"/>
              <a:ext cx="590550" cy="261610"/>
            </a:xfrm>
            <a:prstGeom prst="rect">
              <a:avLst/>
            </a:prstGeom>
            <a:noFill/>
          </p:spPr>
          <p:txBody>
            <a:bodyPr wrap="square" rtlCol="0">
              <a:spAutoFit/>
            </a:bodyPr>
            <a:lstStyle/>
            <a:p>
              <a:r>
                <a:rPr lang="en-US" sz="1100" b="1" dirty="0" smtClean="0">
                  <a:solidFill>
                    <a:schemeClr val="tx2">
                      <a:lumMod val="50000"/>
                    </a:schemeClr>
                  </a:solidFill>
                </a:rPr>
                <a:t>54</a:t>
              </a:r>
              <a:endParaRPr lang="en-IN" sz="1100" b="1" dirty="0" err="1" smtClean="0">
                <a:solidFill>
                  <a:schemeClr val="tx2">
                    <a:lumMod val="50000"/>
                  </a:schemeClr>
                </a:solidFill>
              </a:endParaRPr>
            </a:p>
          </p:txBody>
        </p:sp>
        <p:sp>
          <p:nvSpPr>
            <p:cNvPr id="16" name="TextBox 15"/>
            <p:cNvSpPr txBox="1"/>
            <p:nvPr/>
          </p:nvSpPr>
          <p:spPr>
            <a:xfrm>
              <a:off x="6858001" y="5613139"/>
              <a:ext cx="590550" cy="261610"/>
            </a:xfrm>
            <a:prstGeom prst="rect">
              <a:avLst/>
            </a:prstGeom>
            <a:noFill/>
          </p:spPr>
          <p:txBody>
            <a:bodyPr wrap="square" rtlCol="0">
              <a:spAutoFit/>
            </a:bodyPr>
            <a:lstStyle/>
            <a:p>
              <a:r>
                <a:rPr lang="en-US" sz="1100" b="1" dirty="0" smtClean="0">
                  <a:solidFill>
                    <a:schemeClr val="tx2">
                      <a:lumMod val="50000"/>
                    </a:schemeClr>
                  </a:solidFill>
                </a:rPr>
                <a:t>203.3</a:t>
              </a:r>
              <a:endParaRPr lang="en-IN" sz="1100" b="1" dirty="0" err="1" smtClean="0">
                <a:solidFill>
                  <a:schemeClr val="tx2">
                    <a:lumMod val="50000"/>
                  </a:schemeClr>
                </a:solidFill>
              </a:endParaRPr>
            </a:p>
          </p:txBody>
        </p:sp>
        <p:cxnSp>
          <p:nvCxnSpPr>
            <p:cNvPr id="18" name="Straight Arrow Connector 17"/>
            <p:cNvCxnSpPr/>
            <p:nvPr/>
          </p:nvCxnSpPr>
          <p:spPr>
            <a:xfrm>
              <a:off x="4467225" y="3133725"/>
              <a:ext cx="0" cy="981075"/>
            </a:xfrm>
            <a:prstGeom prst="straightConnector1">
              <a:avLst/>
            </a:prstGeom>
            <a:ln w="1905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067300" y="3133724"/>
              <a:ext cx="0" cy="981075"/>
            </a:xfrm>
            <a:prstGeom prst="straightConnector1">
              <a:avLst/>
            </a:prstGeom>
            <a:ln w="1905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619750" y="3148012"/>
              <a:ext cx="0" cy="981075"/>
            </a:xfrm>
            <a:prstGeom prst="straightConnector1">
              <a:avLst/>
            </a:prstGeom>
            <a:ln w="1905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162676" y="4248150"/>
              <a:ext cx="1466849" cy="0"/>
            </a:xfrm>
            <a:prstGeom prst="straightConnector1">
              <a:avLst/>
            </a:prstGeom>
            <a:ln w="1905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77340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Calculations</a:t>
            </a:r>
            <a:endParaRPr lang="en-IN"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675" y="1388023"/>
            <a:ext cx="3869805" cy="21460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8883" y="1388023"/>
            <a:ext cx="3569792" cy="21460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252" y="3789486"/>
            <a:ext cx="4482326" cy="2464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000624" y="4699746"/>
            <a:ext cx="3609975" cy="1169551"/>
          </a:xfrm>
          <a:prstGeom prst="rect">
            <a:avLst/>
          </a:prstGeom>
        </p:spPr>
        <p:txBody>
          <a:bodyPr wrap="square">
            <a:spAutoFit/>
          </a:bodyPr>
          <a:lstStyle/>
          <a:p>
            <a:pPr algn="just"/>
            <a:r>
              <a:rPr lang="en-IN" sz="1400" b="1" dirty="0">
                <a:solidFill>
                  <a:srgbClr val="FF0000"/>
                </a:solidFill>
                <a:latin typeface="Times New Roman" panose="02020603050405020304" pitchFamily="18" charset="0"/>
                <a:cs typeface="Times New Roman" panose="02020603050405020304" pitchFamily="18" charset="0"/>
              </a:rPr>
              <a:t>ANOVA</a:t>
            </a:r>
            <a:r>
              <a:rPr lang="en-IN" sz="1400" dirty="0">
                <a:solidFill>
                  <a:srgbClr val="FF0000"/>
                </a:solidFill>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is testing the </a:t>
            </a:r>
            <a:r>
              <a:rPr lang="en-IN" sz="1400" b="1" dirty="0">
                <a:solidFill>
                  <a:srgbClr val="FF0000"/>
                </a:solidFill>
                <a:latin typeface="Times New Roman" panose="02020603050405020304" pitchFamily="18" charset="0"/>
                <a:cs typeface="Times New Roman" panose="02020603050405020304" pitchFamily="18" charset="0"/>
              </a:rPr>
              <a:t>effect</a:t>
            </a:r>
            <a:r>
              <a:rPr lang="en-IN" sz="1400" dirty="0">
                <a:solidFill>
                  <a:srgbClr val="FF0000"/>
                </a:solidFill>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of the </a:t>
            </a:r>
            <a:r>
              <a:rPr lang="en-IN" sz="1400" b="1" dirty="0">
                <a:solidFill>
                  <a:srgbClr val="FF0000"/>
                </a:solidFill>
                <a:latin typeface="Times New Roman" panose="02020603050405020304" pitchFamily="18" charset="0"/>
                <a:cs typeface="Times New Roman" panose="02020603050405020304" pitchFamily="18" charset="0"/>
              </a:rPr>
              <a:t>treatment</a:t>
            </a:r>
            <a:r>
              <a:rPr lang="en-IN" sz="1400" dirty="0">
                <a:latin typeface="Times New Roman" panose="02020603050405020304" pitchFamily="18" charset="0"/>
                <a:cs typeface="Times New Roman" panose="02020603050405020304" pitchFamily="18" charset="0"/>
              </a:rPr>
              <a:t> relative to the amount of </a:t>
            </a:r>
            <a:r>
              <a:rPr lang="en-IN" sz="1400" b="1" dirty="0">
                <a:solidFill>
                  <a:srgbClr val="FF0000"/>
                </a:solidFill>
                <a:latin typeface="Times New Roman" panose="02020603050405020304" pitchFamily="18" charset="0"/>
                <a:cs typeface="Times New Roman" panose="02020603050405020304" pitchFamily="18" charset="0"/>
              </a:rPr>
              <a:t>error</a:t>
            </a:r>
            <a:r>
              <a:rPr lang="en-IN" sz="1400" dirty="0">
                <a:latin typeface="Times New Roman" panose="02020603050405020304" pitchFamily="18" charset="0"/>
                <a:cs typeface="Times New Roman" panose="02020603050405020304" pitchFamily="18" charset="0"/>
              </a:rPr>
              <a:t>.  In statistics, we call this the partitioning of variability (that due to our treatment and that left over due to random variability in the measurements).</a:t>
            </a:r>
          </a:p>
        </p:txBody>
      </p:sp>
    </p:spTree>
    <p:extLst>
      <p:ext uri="{BB962C8B-B14F-4D97-AF65-F5344CB8AC3E}">
        <p14:creationId xmlns:p14="http://schemas.microsoft.com/office/powerpoint/2010/main" val="3420044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3" name="Object 2"/>
          <p:cNvGraphicFramePr>
            <a:graphicFrameLocks noChangeAspect="1"/>
          </p:cNvGraphicFramePr>
          <p:nvPr>
            <p:extLst>
              <p:ext uri="{D42A27DB-BD31-4B8C-83A1-F6EECF244321}">
                <p14:modId xmlns:p14="http://schemas.microsoft.com/office/powerpoint/2010/main" val="696518920"/>
              </p:ext>
            </p:extLst>
          </p:nvPr>
        </p:nvGraphicFramePr>
        <p:xfrm>
          <a:off x="2566988" y="1457325"/>
          <a:ext cx="4129087" cy="1114425"/>
        </p:xfrm>
        <a:graphic>
          <a:graphicData uri="http://schemas.openxmlformats.org/presentationml/2006/ole">
            <mc:AlternateContent xmlns:mc="http://schemas.openxmlformats.org/markup-compatibility/2006">
              <mc:Choice xmlns:v="urn:schemas-microsoft-com:vml" Requires="v">
                <p:oleObj spid="_x0000_s16398" name="Worksheet" r:id="rId3" imgW="3743270" imgH="876204" progId="Excel.Sheet.12">
                  <p:embed/>
                </p:oleObj>
              </mc:Choice>
              <mc:Fallback>
                <p:oleObj name="Worksheet" r:id="rId3" imgW="3743270" imgH="876204" progId="Excel.Sheet.12">
                  <p:embed/>
                  <p:pic>
                    <p:nvPicPr>
                      <p:cNvPr id="0" name=""/>
                      <p:cNvPicPr/>
                      <p:nvPr/>
                    </p:nvPicPr>
                    <p:blipFill>
                      <a:blip r:embed="rId4"/>
                      <a:stretch>
                        <a:fillRect/>
                      </a:stretch>
                    </p:blipFill>
                    <p:spPr>
                      <a:xfrm>
                        <a:off x="2566988" y="1457325"/>
                        <a:ext cx="4129087" cy="1114425"/>
                      </a:xfrm>
                      <a:prstGeom prst="rect">
                        <a:avLst/>
                      </a:prstGeom>
                    </p:spPr>
                  </p:pic>
                </p:oleObj>
              </mc:Fallback>
            </mc:AlternateContent>
          </a:graphicData>
        </a:graphic>
      </p:graphicFrame>
      <p:sp>
        <p:nvSpPr>
          <p:cNvPr id="4" name="TextBox 3"/>
          <p:cNvSpPr txBox="1"/>
          <p:nvPr/>
        </p:nvSpPr>
        <p:spPr>
          <a:xfrm>
            <a:off x="1095375" y="1236761"/>
            <a:ext cx="1714500" cy="307777"/>
          </a:xfrm>
          <a:prstGeom prst="rect">
            <a:avLst/>
          </a:prstGeom>
          <a:noFill/>
        </p:spPr>
        <p:txBody>
          <a:bodyPr wrap="square" rtlCol="0">
            <a:spAutoFit/>
          </a:bodyPr>
          <a:lstStyle/>
          <a:p>
            <a:r>
              <a:rPr lang="en-US" sz="1400" dirty="0" smtClean="0">
                <a:solidFill>
                  <a:schemeClr val="tx2">
                    <a:lumMod val="50000"/>
                  </a:schemeClr>
                </a:solidFill>
              </a:rPr>
              <a:t>Anova Table</a:t>
            </a:r>
            <a:endParaRPr lang="en-IN" sz="1400" dirty="0" err="1" smtClean="0">
              <a:solidFill>
                <a:schemeClr val="tx2">
                  <a:lumMod val="50000"/>
                </a:schemeClr>
              </a:solidFill>
            </a:endParaRPr>
          </a:p>
        </p:txBody>
      </p:sp>
      <p:pic>
        <p:nvPicPr>
          <p:cNvPr id="1638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924" y="2701924"/>
            <a:ext cx="6886575" cy="298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57225" y="5858876"/>
            <a:ext cx="8248650" cy="338554"/>
          </a:xfrm>
          <a:prstGeom prst="rect">
            <a:avLst/>
          </a:prstGeom>
        </p:spPr>
        <p:txBody>
          <a:bodyPr wrap="square">
            <a:spAutoFit/>
          </a:bodyPr>
          <a:lstStyle/>
          <a:p>
            <a:r>
              <a:rPr lang="en-IN" sz="1600" b="1" dirty="0">
                <a:solidFill>
                  <a:srgbClr val="00B0F0"/>
                </a:solidFill>
              </a:rPr>
              <a:t>The </a:t>
            </a:r>
            <a:r>
              <a:rPr lang="en-IN" sz="1600" b="1" dirty="0" err="1">
                <a:solidFill>
                  <a:srgbClr val="00B0F0"/>
                </a:solidFill>
              </a:rPr>
              <a:t>Fcalculated</a:t>
            </a:r>
            <a:r>
              <a:rPr lang="en-IN" sz="1600" b="1" dirty="0">
                <a:solidFill>
                  <a:srgbClr val="00B0F0"/>
                </a:solidFill>
              </a:rPr>
              <a:t> </a:t>
            </a:r>
            <a:r>
              <a:rPr lang="en-IN" sz="1600" b="1" dirty="0" smtClean="0">
                <a:solidFill>
                  <a:srgbClr val="00B0F0"/>
                </a:solidFill>
              </a:rPr>
              <a:t> (22.59) &gt; Fα (3.89)  </a:t>
            </a:r>
            <a:r>
              <a:rPr lang="en-IN" sz="1600" b="1" dirty="0">
                <a:solidFill>
                  <a:srgbClr val="00B0F0"/>
                </a:solidFill>
              </a:rPr>
              <a:t>so we Reject H</a:t>
            </a:r>
            <a:r>
              <a:rPr lang="en-IN" sz="1600" b="1" baseline="-25000" dirty="0">
                <a:solidFill>
                  <a:srgbClr val="00B0F0"/>
                </a:solidFill>
              </a:rPr>
              <a:t>0</a:t>
            </a:r>
            <a:r>
              <a:rPr lang="en-IN" sz="1600" b="1" dirty="0">
                <a:solidFill>
                  <a:srgbClr val="00B0F0"/>
                </a:solidFill>
              </a:rPr>
              <a:t> and accept the alternative H</a:t>
            </a:r>
            <a:r>
              <a:rPr lang="en-IN" sz="1600" b="1" baseline="-25000" dirty="0">
                <a:solidFill>
                  <a:srgbClr val="00B0F0"/>
                </a:solidFill>
              </a:rPr>
              <a:t>A</a:t>
            </a:r>
            <a:r>
              <a:rPr lang="en-IN" sz="1600" b="1" dirty="0">
                <a:solidFill>
                  <a:srgbClr val="00B0F0"/>
                </a:solidFill>
              </a:rPr>
              <a:t>.</a:t>
            </a:r>
          </a:p>
        </p:txBody>
      </p:sp>
    </p:spTree>
    <p:extLst>
      <p:ext uri="{BB962C8B-B14F-4D97-AF65-F5344CB8AC3E}">
        <p14:creationId xmlns:p14="http://schemas.microsoft.com/office/powerpoint/2010/main" val="931436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panose="02020603050405020304" pitchFamily="18" charset="0"/>
                <a:cs typeface="Times New Roman" panose="02020603050405020304" pitchFamily="18" charset="0"/>
              </a:rPr>
              <a:t>Mean Comparison </a:t>
            </a:r>
            <a:endParaRPr lang="en-IN"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800100" y="1243043"/>
            <a:ext cx="7877175" cy="1169551"/>
          </a:xfrm>
          <a:prstGeom prst="rect">
            <a:avLst/>
          </a:prstGeom>
        </p:spPr>
        <p:txBody>
          <a:bodyPr wrap="square">
            <a:spAutoFit/>
          </a:bodyPr>
          <a:lstStyle/>
          <a:p>
            <a:r>
              <a:rPr lang="en-IN" sz="1400" dirty="0">
                <a:latin typeface="Times New Roman" panose="02020603050405020304" pitchFamily="18" charset="0"/>
                <a:cs typeface="Times New Roman" panose="02020603050405020304" pitchFamily="18" charset="0"/>
              </a:rPr>
              <a:t>If (and only if) we reject the Null Hypothesis, we then conclude at least one group is different from one other (importantly we do NOT conclude that all the groups are different).  </a:t>
            </a:r>
            <a:endParaRPr lang="en-IN" sz="1400" dirty="0" smtClean="0">
              <a:latin typeface="Times New Roman" panose="02020603050405020304" pitchFamily="18" charset="0"/>
              <a:cs typeface="Times New Roman" panose="02020603050405020304" pitchFamily="18" charset="0"/>
            </a:endParaRPr>
          </a:p>
          <a:p>
            <a:endParaRPr lang="en-IN" sz="1400" dirty="0" smtClean="0">
              <a:latin typeface="Times New Roman" panose="02020603050405020304" pitchFamily="18" charset="0"/>
              <a:cs typeface="Times New Roman" panose="02020603050405020304" pitchFamily="18" charset="0"/>
            </a:endParaRPr>
          </a:p>
          <a:p>
            <a:pPr algn="just"/>
            <a:r>
              <a:rPr lang="en-IN" sz="1400" dirty="0" smtClean="0">
                <a:latin typeface="Times New Roman" panose="02020603050405020304" pitchFamily="18" charset="0"/>
                <a:cs typeface="Times New Roman" panose="02020603050405020304" pitchFamily="18" charset="0"/>
              </a:rPr>
              <a:t>To </a:t>
            </a:r>
            <a:r>
              <a:rPr lang="en-IN" sz="1400" dirty="0">
                <a:latin typeface="Times New Roman" panose="02020603050405020304" pitchFamily="18" charset="0"/>
                <a:cs typeface="Times New Roman" panose="02020603050405020304" pitchFamily="18" charset="0"/>
              </a:rPr>
              <a:t>answer this question, we can follow up the ANOVA with a mean comparison procedure to find out which means differ from each other and which ones don’t.</a:t>
            </a:r>
          </a:p>
        </p:txBody>
      </p:sp>
      <p:sp>
        <p:nvSpPr>
          <p:cNvPr id="4" name="Rectangle 3"/>
          <p:cNvSpPr/>
          <p:nvPr/>
        </p:nvSpPr>
        <p:spPr>
          <a:xfrm>
            <a:off x="800098" y="2527161"/>
            <a:ext cx="7877175" cy="954107"/>
          </a:xfrm>
          <a:prstGeom prst="rect">
            <a:avLst/>
          </a:prstGeom>
        </p:spPr>
        <p:txBody>
          <a:bodyPr wrap="square">
            <a:spAutoFit/>
          </a:bodyPr>
          <a:lstStyle/>
          <a:p>
            <a:pPr algn="just"/>
            <a:r>
              <a:rPr lang="en-IN" sz="1400" dirty="0">
                <a:latin typeface="Times New Roman" panose="02020603050405020304" pitchFamily="18" charset="0"/>
                <a:cs typeface="Times New Roman" panose="02020603050405020304" pitchFamily="18" charset="0"/>
              </a:rPr>
              <a:t>You might think we could not bother with the ANOVA and proceed with a series of t tests to compare the groups.  While that is intuitively simple, it creates an inflation of type I error.  How does this inflation of type I error happen?  For a single test</a:t>
            </a:r>
            <a:r>
              <a:rPr lang="en-IN" sz="1400" dirty="0" smtClean="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algn="just"/>
            <a:r>
              <a:rPr lang="en-IN" sz="1400" dirty="0" smtClean="0">
                <a:latin typeface="Times New Roman" panose="02020603050405020304" pitchFamily="18" charset="0"/>
                <a:cs typeface="Times New Roman" panose="02020603050405020304" pitchFamily="18" charset="0"/>
              </a:rPr>
              <a:t>				α=1</a:t>
            </a:r>
            <a:r>
              <a:rPr lang="en-IN" sz="1400" dirty="0">
                <a:latin typeface="Times New Roman" panose="02020603050405020304" pitchFamily="18" charset="0"/>
                <a:cs typeface="Times New Roman" panose="02020603050405020304" pitchFamily="18" charset="0"/>
              </a:rPr>
              <a:t>−(.95)</a:t>
            </a:r>
          </a:p>
        </p:txBody>
      </p:sp>
      <p:sp>
        <p:nvSpPr>
          <p:cNvPr id="5" name="Rectangle 4"/>
          <p:cNvSpPr/>
          <p:nvPr/>
        </p:nvSpPr>
        <p:spPr>
          <a:xfrm>
            <a:off x="704848" y="3536604"/>
            <a:ext cx="7877175" cy="1169551"/>
          </a:xfrm>
          <a:prstGeom prst="rect">
            <a:avLst/>
          </a:prstGeom>
        </p:spPr>
        <p:txBody>
          <a:bodyPr wrap="square">
            <a:spAutoFit/>
          </a:bodyPr>
          <a:lstStyle/>
          <a:p>
            <a:pPr algn="just"/>
            <a:r>
              <a:rPr lang="en-IN" sz="1400" dirty="0">
                <a:latin typeface="Times New Roman" panose="02020603050405020304" pitchFamily="18" charset="0"/>
                <a:cs typeface="Times New Roman" panose="02020603050405020304" pitchFamily="18" charset="0"/>
              </a:rPr>
              <a:t>The probability of committing a type I error (by random chance) for two simultaneous tests follows from the Multiplication Rule for independent events in Probability,  Recall that, for two independent events A and B the Probability of A and B both occurring is P(A and B) = P(A) * P(B).  So for two tests, we have </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smtClean="0">
                <a:latin typeface="Times New Roman" panose="02020603050405020304" pitchFamily="18" charset="0"/>
                <a:cs typeface="Times New Roman" panose="02020603050405020304" pitchFamily="18" charset="0"/>
              </a:rPr>
              <a:t>			           α=1</a:t>
            </a:r>
            <a:r>
              <a:rPr lang="en-IN" sz="1400" dirty="0">
                <a:latin typeface="Times New Roman" panose="02020603050405020304" pitchFamily="18" charset="0"/>
                <a:cs typeface="Times New Roman" panose="02020603050405020304" pitchFamily="18" charset="0"/>
              </a:rPr>
              <a:t>−((.95)∗(.95))=0.0975</a:t>
            </a:r>
          </a:p>
        </p:txBody>
      </p:sp>
      <p:sp>
        <p:nvSpPr>
          <p:cNvPr id="6" name="Rectangle 5"/>
          <p:cNvSpPr/>
          <p:nvPr/>
        </p:nvSpPr>
        <p:spPr>
          <a:xfrm>
            <a:off x="704848" y="4716485"/>
            <a:ext cx="7877175" cy="738664"/>
          </a:xfrm>
          <a:prstGeom prst="rect">
            <a:avLst/>
          </a:prstGeom>
        </p:spPr>
        <p:txBody>
          <a:bodyPr wrap="square">
            <a:spAutoFit/>
          </a:bodyPr>
          <a:lstStyle/>
          <a:p>
            <a:pPr algn="just"/>
            <a:r>
              <a:rPr lang="en-IN" sz="1400" dirty="0">
                <a:latin typeface="Times New Roman" panose="02020603050405020304" pitchFamily="18" charset="0"/>
                <a:cs typeface="Times New Roman" panose="02020603050405020304" pitchFamily="18" charset="0"/>
              </a:rPr>
              <a:t>which is now larger than the α that we original set.  For our example, we have 6 comparisons, </a:t>
            </a:r>
            <a:r>
              <a:rPr lang="en-IN" sz="1400" dirty="0" smtClean="0">
                <a:latin typeface="Times New Roman" panose="02020603050405020304" pitchFamily="18" charset="0"/>
                <a:cs typeface="Times New Roman" panose="02020603050405020304" pitchFamily="18" charset="0"/>
              </a:rPr>
              <a:t>so α=1</a:t>
            </a:r>
            <a:r>
              <a:rPr lang="en-IN" sz="1400" dirty="0">
                <a:latin typeface="Times New Roman" panose="02020603050405020304" pitchFamily="18" charset="0"/>
                <a:cs typeface="Times New Roman" panose="02020603050405020304" pitchFamily="18" charset="0"/>
              </a:rPr>
              <a:t>−(.</a:t>
            </a:r>
            <a:r>
              <a:rPr lang="en-IN" sz="1400" dirty="0" smtClean="0">
                <a:latin typeface="Times New Roman" panose="02020603050405020304" pitchFamily="18" charset="0"/>
                <a:cs typeface="Times New Roman" panose="02020603050405020304" pitchFamily="18" charset="0"/>
              </a:rPr>
              <a:t>95)</a:t>
            </a:r>
            <a:r>
              <a:rPr lang="en-IN" sz="1400" baseline="30000" dirty="0" smtClean="0">
                <a:latin typeface="Times New Roman" panose="02020603050405020304" pitchFamily="18" charset="0"/>
                <a:cs typeface="Times New Roman" panose="02020603050405020304" pitchFamily="18" charset="0"/>
              </a:rPr>
              <a:t>6</a:t>
            </a:r>
            <a:r>
              <a:rPr lang="en-IN" sz="1400" dirty="0" smtClean="0">
                <a:latin typeface="Times New Roman" panose="02020603050405020304" pitchFamily="18" charset="0"/>
                <a:cs typeface="Times New Roman" panose="02020603050405020304" pitchFamily="18" charset="0"/>
              </a:rPr>
              <a:t>=0.2649  which </a:t>
            </a:r>
            <a:r>
              <a:rPr lang="en-IN" sz="1400" dirty="0">
                <a:latin typeface="Times New Roman" panose="02020603050405020304" pitchFamily="18" charset="0"/>
                <a:cs typeface="Times New Roman" panose="02020603050405020304" pitchFamily="18" charset="0"/>
              </a:rPr>
              <a:t>is a much larger (inflated) probability of committing a type I error than we originally set. </a:t>
            </a:r>
          </a:p>
        </p:txBody>
      </p:sp>
      <p:sp>
        <p:nvSpPr>
          <p:cNvPr id="7" name="Rectangle 6"/>
          <p:cNvSpPr/>
          <p:nvPr/>
        </p:nvSpPr>
        <p:spPr>
          <a:xfrm>
            <a:off x="733424" y="5568166"/>
            <a:ext cx="7972426" cy="523220"/>
          </a:xfrm>
          <a:prstGeom prst="rect">
            <a:avLst/>
          </a:prstGeom>
        </p:spPr>
        <p:txBody>
          <a:bodyPr wrap="square">
            <a:spAutoFit/>
          </a:bodyPr>
          <a:lstStyle/>
          <a:p>
            <a:pPr algn="just"/>
            <a:r>
              <a:rPr lang="en-IN" sz="1400" dirty="0">
                <a:latin typeface="Times New Roman" panose="02020603050405020304" pitchFamily="18" charset="0"/>
                <a:cs typeface="Times New Roman" panose="02020603050405020304" pitchFamily="18" charset="0"/>
              </a:rPr>
              <a:t>The multiple comparison procedures compensate for the type I error inflation (although each does so in a slightly different way</a:t>
            </a:r>
            <a:r>
              <a:rPr lang="en-IN" sz="1400" dirty="0" smtClean="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2674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Tukey </a:t>
            </a:r>
            <a:r>
              <a:rPr lang="en-IN" sz="2800" dirty="0" smtClean="0">
                <a:latin typeface="Times New Roman" panose="02020603050405020304" pitchFamily="18" charset="0"/>
                <a:cs typeface="Times New Roman" panose="02020603050405020304" pitchFamily="18" charset="0"/>
              </a:rPr>
              <a:t>procedure for </a:t>
            </a:r>
            <a:r>
              <a:rPr lang="en-IN" sz="2800" dirty="0">
                <a:latin typeface="Times New Roman" panose="02020603050405020304" pitchFamily="18" charset="0"/>
                <a:cs typeface="Times New Roman" panose="02020603050405020304" pitchFamily="18" charset="0"/>
              </a:rPr>
              <a:t>M</a:t>
            </a:r>
            <a:r>
              <a:rPr lang="en-IN" sz="2800" dirty="0" smtClean="0">
                <a:latin typeface="Times New Roman" panose="02020603050405020304" pitchFamily="18" charset="0"/>
                <a:cs typeface="Times New Roman" panose="02020603050405020304" pitchFamily="18" charset="0"/>
              </a:rPr>
              <a:t>ean comparison </a:t>
            </a:r>
            <a:endParaRPr lang="en-IN" sz="2800" dirty="0"/>
          </a:p>
        </p:txBody>
      </p:sp>
      <p:sp>
        <p:nvSpPr>
          <p:cNvPr id="3" name="Rectangle 2"/>
          <p:cNvSpPr/>
          <p:nvPr/>
        </p:nvSpPr>
        <p:spPr>
          <a:xfrm>
            <a:off x="609600" y="1378446"/>
            <a:ext cx="8401050" cy="830997"/>
          </a:xfrm>
          <a:prstGeom prst="rect">
            <a:avLst/>
          </a:prstGeom>
        </p:spPr>
        <p:txBody>
          <a:bodyPr wrap="square">
            <a:spAutoFit/>
          </a:bodyPr>
          <a:lstStyle/>
          <a:p>
            <a:pPr algn="just"/>
            <a:r>
              <a:rPr lang="en-IN" sz="1600" dirty="0" smtClean="0">
                <a:latin typeface="Times New Roman" panose="02020603050405020304" pitchFamily="18" charset="0"/>
                <a:cs typeface="Times New Roman" panose="02020603050405020304" pitchFamily="18" charset="0"/>
              </a:rPr>
              <a:t>In </a:t>
            </a:r>
            <a:r>
              <a:rPr lang="en-IN" sz="1600" dirty="0">
                <a:latin typeface="Times New Roman" panose="02020603050405020304" pitchFamily="18" charset="0"/>
                <a:cs typeface="Times New Roman" panose="02020603050405020304" pitchFamily="18" charset="0"/>
              </a:rPr>
              <a:t>the Tukey procedure we compute a ‘yardstick’ value based on the </a:t>
            </a:r>
            <a:r>
              <a:rPr lang="en-IN" sz="1600" dirty="0" err="1">
                <a:latin typeface="Times New Roman" panose="02020603050405020304" pitchFamily="18" charset="0"/>
                <a:cs typeface="Times New Roman" panose="02020603050405020304" pitchFamily="18" charset="0"/>
              </a:rPr>
              <a:t>MSError</a:t>
            </a:r>
            <a:r>
              <a:rPr lang="en-IN" sz="1600" dirty="0">
                <a:latin typeface="Times New Roman" panose="02020603050405020304" pitchFamily="18" charset="0"/>
                <a:cs typeface="Times New Roman" panose="02020603050405020304" pitchFamily="18" charset="0"/>
              </a:rPr>
              <a:t> and the number of means being compared. If any two means differ by more than the Tukey w value, then they are significantly different</a:t>
            </a:r>
            <a:r>
              <a:rPr lang="en-IN"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pic>
        <p:nvPicPr>
          <p:cNvPr id="174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3138" y="4467225"/>
            <a:ext cx="37338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3138" y="2424113"/>
            <a:ext cx="406717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0594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138" y="97466"/>
            <a:ext cx="8229600" cy="792162"/>
          </a:xfrm>
        </p:spPr>
        <p:txBody>
          <a:bodyPr/>
          <a:lstStyle/>
          <a:p>
            <a:r>
              <a:rPr lang="en-US" sz="2800" dirty="0" smtClean="0"/>
              <a:t>Mean Difference calculation  for Plant Treatment example </a:t>
            </a:r>
            <a:endParaRPr lang="en-IN" sz="28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8" y="1271588"/>
            <a:ext cx="8467725"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0411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Difference calculation </a:t>
            </a:r>
            <a:endParaRPr lang="en-IN"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8" y="1419225"/>
            <a:ext cx="8467725"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1254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panose="02020603050405020304" pitchFamily="18" charset="0"/>
                <a:cs typeface="Times New Roman" panose="02020603050405020304" pitchFamily="18" charset="0"/>
              </a:rPr>
              <a:t>Final Result</a:t>
            </a:r>
            <a:endParaRPr lang="en-IN" sz="2800" dirty="0">
              <a:latin typeface="Times New Roman" panose="02020603050405020304" pitchFamily="18" charset="0"/>
              <a:cs typeface="Times New Roman" panose="02020603050405020304" pitchFamily="18" charset="0"/>
            </a:endParaRP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664" y="1138238"/>
            <a:ext cx="4561386" cy="309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 y="4130740"/>
            <a:ext cx="4413250" cy="144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6175" y="4412050"/>
            <a:ext cx="3821113"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8442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Anova- Analysis of Variance</a:t>
            </a:r>
            <a:endParaRPr lang="en-IN" dirty="0"/>
          </a:p>
        </p:txBody>
      </p:sp>
      <p:sp>
        <p:nvSpPr>
          <p:cNvPr id="3" name="Rectangle 2"/>
          <p:cNvSpPr/>
          <p:nvPr/>
        </p:nvSpPr>
        <p:spPr>
          <a:xfrm>
            <a:off x="742950" y="1196965"/>
            <a:ext cx="7943850" cy="3139321"/>
          </a:xfrm>
          <a:prstGeom prst="rect">
            <a:avLst/>
          </a:prstGeom>
        </p:spPr>
        <p:txBody>
          <a:bodyPr wrap="square">
            <a:spAutoFit/>
          </a:bodyPr>
          <a:lstStyle/>
          <a:p>
            <a:pPr algn="just"/>
            <a:r>
              <a:rPr lang="en-IN" dirty="0">
                <a:latin typeface="Times New Roman" panose="02020603050405020304" pitchFamily="18" charset="0"/>
                <a:cs typeface="Times New Roman" panose="02020603050405020304" pitchFamily="18" charset="0"/>
              </a:rPr>
              <a:t>‘Classic’ analysis of variance (ANOVA) is a method to compare average (mean) responses to experimental manipulations in controlled environments. </a:t>
            </a:r>
            <a:endParaRPr lang="en-IN" dirty="0" smtClean="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For </a:t>
            </a:r>
            <a:r>
              <a:rPr lang="en-IN" dirty="0">
                <a:latin typeface="Times New Roman" panose="02020603050405020304" pitchFamily="18" charset="0"/>
                <a:cs typeface="Times New Roman" panose="02020603050405020304" pitchFamily="18" charset="0"/>
              </a:rPr>
              <a:t>example, if people who want to loose weight are randomly selected to participate in a weight loss study, each person might be randomly assigned to </a:t>
            </a:r>
            <a:endParaRPr lang="en-IN" dirty="0" smtClean="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a </a:t>
            </a:r>
            <a:r>
              <a:rPr lang="en-IN" dirty="0">
                <a:latin typeface="Times New Roman" panose="02020603050405020304" pitchFamily="18" charset="0"/>
                <a:cs typeface="Times New Roman" panose="02020603050405020304" pitchFamily="18" charset="0"/>
              </a:rPr>
              <a:t>dieting group, </a:t>
            </a:r>
            <a:endParaRPr lang="en-IN"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an </a:t>
            </a:r>
            <a:r>
              <a:rPr lang="en-IN" dirty="0">
                <a:latin typeface="Times New Roman" panose="02020603050405020304" pitchFamily="18" charset="0"/>
                <a:cs typeface="Times New Roman" panose="02020603050405020304" pitchFamily="18" charset="0"/>
              </a:rPr>
              <a:t>exercise group and </a:t>
            </a:r>
            <a:endParaRPr lang="en-IN"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a </a:t>
            </a:r>
            <a:r>
              <a:rPr lang="en-IN" dirty="0">
                <a:latin typeface="Times New Roman" panose="02020603050405020304" pitchFamily="18" charset="0"/>
                <a:cs typeface="Times New Roman" panose="02020603050405020304" pitchFamily="18" charset="0"/>
              </a:rPr>
              <a:t>"control" group (for which there is no intervention).  </a:t>
            </a:r>
            <a:endParaRPr lang="en-IN" dirty="0" smtClean="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MEAN weight loss for each group is compared to every other group. </a:t>
            </a:r>
          </a:p>
        </p:txBody>
      </p:sp>
    </p:spTree>
    <p:extLst>
      <p:ext uri="{BB962C8B-B14F-4D97-AF65-F5344CB8AC3E}">
        <p14:creationId xmlns:p14="http://schemas.microsoft.com/office/powerpoint/2010/main" val="124665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panose="02020603050405020304" pitchFamily="18" charset="0"/>
                <a:cs typeface="Times New Roman" panose="02020603050405020304" pitchFamily="18" charset="0"/>
              </a:rPr>
              <a:t>Pooled Sample statistics</a:t>
            </a:r>
            <a:endParaRPr lang="en-IN"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771525" y="1312545"/>
            <a:ext cx="7658100" cy="2462213"/>
          </a:xfrm>
          <a:prstGeom prst="rect">
            <a:avLst/>
          </a:prstGeom>
        </p:spPr>
        <p:txBody>
          <a:bodyPr wrap="square">
            <a:spAutoFit/>
          </a:bodyPr>
          <a:lstStyle/>
          <a:p>
            <a:pPr algn="just"/>
            <a:r>
              <a:rPr lang="en-IN" sz="1400" dirty="0">
                <a:latin typeface="Times New Roman" panose="02020603050405020304" pitchFamily="18" charset="0"/>
                <a:cs typeface="Times New Roman" panose="02020603050405020304" pitchFamily="18" charset="0"/>
              </a:rPr>
              <a:t>In statistics, </a:t>
            </a:r>
            <a:r>
              <a:rPr lang="en-IN" sz="1400" b="1" dirty="0">
                <a:latin typeface="Times New Roman" panose="02020603050405020304" pitchFamily="18" charset="0"/>
                <a:cs typeface="Times New Roman" panose="02020603050405020304" pitchFamily="18" charset="0"/>
              </a:rPr>
              <a:t>pooled variance</a:t>
            </a:r>
            <a:r>
              <a:rPr lang="en-IN" sz="1400" dirty="0">
                <a:latin typeface="Times New Roman" panose="02020603050405020304" pitchFamily="18" charset="0"/>
                <a:cs typeface="Times New Roman" panose="02020603050405020304" pitchFamily="18" charset="0"/>
              </a:rPr>
              <a:t> (also known as </a:t>
            </a:r>
            <a:r>
              <a:rPr lang="en-IN" sz="1400" b="1" dirty="0">
                <a:latin typeface="Times New Roman" panose="02020603050405020304" pitchFamily="18" charset="0"/>
                <a:cs typeface="Times New Roman" panose="02020603050405020304" pitchFamily="18" charset="0"/>
              </a:rPr>
              <a:t>combined</a:t>
            </a:r>
            <a:r>
              <a:rPr lang="en-IN" sz="1400" dirty="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composite</a:t>
            </a:r>
            <a:r>
              <a:rPr lang="en-IN" sz="1400" dirty="0">
                <a:latin typeface="Times New Roman" panose="02020603050405020304" pitchFamily="18" charset="0"/>
                <a:cs typeface="Times New Roman" panose="02020603050405020304" pitchFamily="18" charset="0"/>
              </a:rPr>
              <a:t>, or </a:t>
            </a:r>
            <a:r>
              <a:rPr lang="en-IN" sz="1400" b="1" dirty="0">
                <a:latin typeface="Times New Roman" panose="02020603050405020304" pitchFamily="18" charset="0"/>
                <a:cs typeface="Times New Roman" panose="02020603050405020304" pitchFamily="18" charset="0"/>
              </a:rPr>
              <a:t>overall</a:t>
            </a:r>
            <a:r>
              <a:rPr lang="en-IN" sz="1400" dirty="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variance</a:t>
            </a:r>
            <a:r>
              <a:rPr lang="en-IN" sz="1400" dirty="0">
                <a:latin typeface="Times New Roman" panose="02020603050405020304" pitchFamily="18" charset="0"/>
                <a:cs typeface="Times New Roman" panose="02020603050405020304" pitchFamily="18" charset="0"/>
              </a:rPr>
              <a:t>) is a method for estimating </a:t>
            </a:r>
            <a:r>
              <a:rPr lang="en-IN" sz="1400" dirty="0" smtClean="0">
                <a:latin typeface="Times New Roman" panose="02020603050405020304" pitchFamily="18" charset="0"/>
                <a:cs typeface="Times New Roman" panose="02020603050405020304" pitchFamily="18" charset="0"/>
              </a:rPr>
              <a:t>variance</a:t>
            </a:r>
            <a:r>
              <a:rPr lang="en-IN" sz="1400" dirty="0">
                <a:latin typeface="Times New Roman" panose="02020603050405020304" pitchFamily="18" charset="0"/>
                <a:cs typeface="Times New Roman" panose="02020603050405020304" pitchFamily="18" charset="0"/>
              </a:rPr>
              <a:t> of several different populations when the mean of each population may be different, but one may assume that the variance of each population is the same</a:t>
            </a:r>
            <a:r>
              <a:rPr lang="en-IN" sz="1400" dirty="0" smtClean="0">
                <a:latin typeface="Times New Roman" panose="02020603050405020304" pitchFamily="18" charset="0"/>
                <a:cs typeface="Times New Roman" panose="02020603050405020304" pitchFamily="18" charset="0"/>
              </a:rPr>
              <a:t>.</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Under the assumption of equal population variances, the pooled sample variance provides a higher precision estimate of variance than the individual sample variances. This higher precision can lead to increased statistical power when used in statistical tests that compare the populations, such as the t-test</a:t>
            </a:r>
            <a:r>
              <a:rPr lang="en-IN" sz="1400" dirty="0" smtClean="0">
                <a:latin typeface="Times New Roman" panose="02020603050405020304" pitchFamily="18" charset="0"/>
                <a:cs typeface="Times New Roman" panose="02020603050405020304" pitchFamily="18" charset="0"/>
              </a:rPr>
              <a:t>.</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The square-root of a pooled variance estimator is known as a </a:t>
            </a:r>
            <a:r>
              <a:rPr lang="en-IN" sz="1400" b="1" dirty="0">
                <a:latin typeface="Times New Roman" panose="02020603050405020304" pitchFamily="18" charset="0"/>
                <a:cs typeface="Times New Roman" panose="02020603050405020304" pitchFamily="18" charset="0"/>
              </a:rPr>
              <a:t>pooled standard deviation</a:t>
            </a:r>
            <a:r>
              <a:rPr lang="en-IN" sz="1400" dirty="0">
                <a:latin typeface="Times New Roman" panose="02020603050405020304" pitchFamily="18" charset="0"/>
                <a:cs typeface="Times New Roman" panose="02020603050405020304" pitchFamily="18" charset="0"/>
              </a:rPr>
              <a:t> (also known as </a:t>
            </a:r>
            <a:r>
              <a:rPr lang="en-IN" sz="1400" b="1" dirty="0">
                <a:latin typeface="Times New Roman" panose="02020603050405020304" pitchFamily="18" charset="0"/>
                <a:cs typeface="Times New Roman" panose="02020603050405020304" pitchFamily="18" charset="0"/>
              </a:rPr>
              <a:t>combined</a:t>
            </a:r>
            <a:r>
              <a:rPr lang="en-IN" sz="1400" dirty="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composite</a:t>
            </a:r>
            <a:r>
              <a:rPr lang="en-IN" sz="1400" dirty="0">
                <a:latin typeface="Times New Roman" panose="02020603050405020304" pitchFamily="18" charset="0"/>
                <a:cs typeface="Times New Roman" panose="02020603050405020304" pitchFamily="18" charset="0"/>
              </a:rPr>
              <a:t>, or </a:t>
            </a:r>
            <a:r>
              <a:rPr lang="en-IN" sz="1400" b="1" dirty="0">
                <a:latin typeface="Times New Roman" panose="02020603050405020304" pitchFamily="18" charset="0"/>
                <a:cs typeface="Times New Roman" panose="02020603050405020304" pitchFamily="18" charset="0"/>
              </a:rPr>
              <a:t>overall</a:t>
            </a:r>
            <a:r>
              <a:rPr lang="en-IN" sz="1400" dirty="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standard deviation</a:t>
            </a:r>
            <a:r>
              <a:rPr lang="en-IN" sz="1400" dirty="0">
                <a:latin typeface="Times New Roman" panose="02020603050405020304" pitchFamily="18" charset="0"/>
                <a:cs typeface="Times New Roman" panose="02020603050405020304" pitchFamily="18" charset="0"/>
              </a:rPr>
              <a:t>).</a:t>
            </a:r>
          </a:p>
        </p:txBody>
      </p:sp>
      <p:sp>
        <p:nvSpPr>
          <p:cNvPr id="5" name="Rectangle 4"/>
          <p:cNvSpPr/>
          <p:nvPr/>
        </p:nvSpPr>
        <p:spPr>
          <a:xfrm>
            <a:off x="771525" y="4147720"/>
            <a:ext cx="7343776" cy="307777"/>
          </a:xfrm>
          <a:prstGeom prst="rect">
            <a:avLst/>
          </a:prstGeom>
        </p:spPr>
        <p:txBody>
          <a:bodyPr wrap="square">
            <a:spAutoFit/>
          </a:bodyPr>
          <a:lstStyle/>
          <a:p>
            <a:pPr algn="just"/>
            <a:r>
              <a:rPr lang="en-IN" sz="1400" dirty="0">
                <a:latin typeface="Times New Roman" panose="02020603050405020304" pitchFamily="18" charset="0"/>
                <a:cs typeface="Times New Roman" panose="02020603050405020304" pitchFamily="18" charset="0"/>
              </a:rPr>
              <a:t>Consider the following set of data for </a:t>
            </a:r>
            <a:r>
              <a:rPr lang="en-IN" sz="1400" i="1" dirty="0">
                <a:latin typeface="Times New Roman" panose="02020603050405020304" pitchFamily="18" charset="0"/>
                <a:cs typeface="Times New Roman" panose="02020603050405020304" pitchFamily="18" charset="0"/>
              </a:rPr>
              <a:t>y</a:t>
            </a:r>
            <a:r>
              <a:rPr lang="en-IN" sz="1400" dirty="0">
                <a:latin typeface="Times New Roman" panose="02020603050405020304" pitchFamily="18" charset="0"/>
                <a:cs typeface="Times New Roman" panose="02020603050405020304" pitchFamily="18" charset="0"/>
              </a:rPr>
              <a:t> obtained at various levels of the independent variable </a:t>
            </a:r>
            <a:r>
              <a:rPr lang="en-IN" sz="1400" i="1" dirty="0">
                <a:latin typeface="Times New Roman" panose="02020603050405020304" pitchFamily="18" charset="0"/>
                <a:cs typeface="Times New Roman" panose="02020603050405020304" pitchFamily="18" charset="0"/>
              </a:rPr>
              <a:t>x</a:t>
            </a:r>
            <a:r>
              <a:rPr lang="en-IN" sz="1400" dirty="0">
                <a:latin typeface="Times New Roman" panose="02020603050405020304" pitchFamily="18" charset="0"/>
                <a:cs typeface="Times New Roman" panose="02020603050405020304" pitchFamily="18" charset="0"/>
              </a:rPr>
              <a:t>.</a:t>
            </a:r>
          </a:p>
        </p:txBody>
      </p:sp>
      <p:sp>
        <p:nvSpPr>
          <p:cNvPr id="6" name="Rectangle 5"/>
          <p:cNvSpPr/>
          <p:nvPr/>
        </p:nvSpPr>
        <p:spPr>
          <a:xfrm>
            <a:off x="933450" y="4804113"/>
            <a:ext cx="1743075" cy="1200329"/>
          </a:xfrm>
          <a:prstGeom prst="rect">
            <a:avLst/>
          </a:prstGeom>
          <a:ln>
            <a:solidFill>
              <a:schemeClr val="accent1"/>
            </a:solidFill>
          </a:ln>
        </p:spPr>
        <p:txBody>
          <a:bodyPr wrap="square">
            <a:spAutoFit/>
          </a:bodyPr>
          <a:lstStyle/>
          <a:p>
            <a:pPr>
              <a:tabLst>
                <a:tab pos="266700" algn="l"/>
              </a:tabLst>
            </a:pPr>
            <a:r>
              <a:rPr lang="es-ES" sz="1200" dirty="0" smtClean="0"/>
              <a:t>X    Y</a:t>
            </a:r>
            <a:endParaRPr lang="es-ES" sz="1200" dirty="0"/>
          </a:p>
          <a:p>
            <a:pPr>
              <a:tabLst>
                <a:tab pos="266700" algn="l"/>
              </a:tabLst>
            </a:pPr>
            <a:r>
              <a:rPr lang="es-ES" sz="1200" dirty="0" smtClean="0"/>
              <a:t>1    31</a:t>
            </a:r>
            <a:r>
              <a:rPr lang="es-ES" sz="1200" dirty="0"/>
              <a:t>, 30, 29</a:t>
            </a:r>
          </a:p>
          <a:p>
            <a:pPr>
              <a:tabLst>
                <a:tab pos="266700" algn="l"/>
              </a:tabLst>
            </a:pPr>
            <a:r>
              <a:rPr lang="es-ES" sz="1200" dirty="0" smtClean="0"/>
              <a:t>2    42</a:t>
            </a:r>
            <a:r>
              <a:rPr lang="es-ES" sz="1200" dirty="0"/>
              <a:t>, 41, 40, 39</a:t>
            </a:r>
          </a:p>
          <a:p>
            <a:pPr>
              <a:tabLst>
                <a:tab pos="266700" algn="l"/>
              </a:tabLst>
            </a:pPr>
            <a:r>
              <a:rPr lang="es-ES" sz="1200" dirty="0" smtClean="0"/>
              <a:t>3    	31</a:t>
            </a:r>
            <a:r>
              <a:rPr lang="es-ES" sz="1200" dirty="0"/>
              <a:t>, 28</a:t>
            </a:r>
          </a:p>
          <a:p>
            <a:pPr>
              <a:tabLst>
                <a:tab pos="266700" algn="l"/>
              </a:tabLst>
            </a:pPr>
            <a:r>
              <a:rPr lang="es-ES" sz="1200" dirty="0" smtClean="0"/>
              <a:t>4   	23</a:t>
            </a:r>
            <a:r>
              <a:rPr lang="es-ES" sz="1200" dirty="0"/>
              <a:t>, 22, 21, 19, 18</a:t>
            </a:r>
          </a:p>
          <a:p>
            <a:pPr>
              <a:tabLst>
                <a:tab pos="266700" algn="l"/>
              </a:tabLst>
            </a:pPr>
            <a:r>
              <a:rPr lang="es-ES" sz="1200" dirty="0" smtClean="0"/>
              <a:t>5   	21</a:t>
            </a:r>
            <a:r>
              <a:rPr lang="es-ES" sz="1200" dirty="0"/>
              <a:t>, 20, 19, 18,17</a:t>
            </a:r>
          </a:p>
        </p:txBody>
      </p:sp>
      <p:sp>
        <p:nvSpPr>
          <p:cNvPr id="7" name="Rectangle 6"/>
          <p:cNvSpPr/>
          <p:nvPr/>
        </p:nvSpPr>
        <p:spPr>
          <a:xfrm>
            <a:off x="3581400" y="4850279"/>
            <a:ext cx="2809875" cy="1107996"/>
          </a:xfrm>
          <a:prstGeom prst="rect">
            <a:avLst/>
          </a:prstGeom>
          <a:ln>
            <a:solidFill>
              <a:schemeClr val="accent1"/>
            </a:solidFill>
          </a:ln>
        </p:spPr>
        <p:txBody>
          <a:bodyPr wrap="square">
            <a:spAutoFit/>
          </a:bodyPr>
          <a:lstStyle/>
          <a:p>
            <a:pPr>
              <a:tabLst>
                <a:tab pos="361950" algn="l"/>
                <a:tab pos="714375" algn="l"/>
                <a:tab pos="1524000" algn="l"/>
                <a:tab pos="2152650" algn="l"/>
              </a:tabLst>
            </a:pPr>
            <a:r>
              <a:rPr lang="en-IN" sz="1100" dirty="0" smtClean="0"/>
              <a:t>X</a:t>
            </a:r>
            <a:r>
              <a:rPr lang="en-IN" sz="1100" dirty="0"/>
              <a:t>	n	</a:t>
            </a:r>
            <a:r>
              <a:rPr lang="en-IN" sz="1100" dirty="0" err="1" smtClean="0"/>
              <a:t>Ymean</a:t>
            </a:r>
            <a:r>
              <a:rPr lang="en-IN" sz="1100" dirty="0"/>
              <a:t>	Sy2	S</a:t>
            </a:r>
          </a:p>
          <a:p>
            <a:pPr>
              <a:tabLst>
                <a:tab pos="361950" algn="l"/>
                <a:tab pos="714375" algn="l"/>
                <a:tab pos="1524000" algn="l"/>
                <a:tab pos="2152650" algn="l"/>
              </a:tabLst>
            </a:pPr>
            <a:r>
              <a:rPr lang="en-IN" sz="1100" dirty="0"/>
              <a:t>1	3	30.0	1.0	1.0</a:t>
            </a:r>
          </a:p>
          <a:p>
            <a:pPr>
              <a:tabLst>
                <a:tab pos="361950" algn="l"/>
                <a:tab pos="714375" algn="l"/>
                <a:tab pos="1524000" algn="l"/>
                <a:tab pos="2152650" algn="l"/>
              </a:tabLst>
            </a:pPr>
            <a:r>
              <a:rPr lang="en-IN" sz="1100" dirty="0"/>
              <a:t>2	4	40.5	1.67	1.29</a:t>
            </a:r>
          </a:p>
          <a:p>
            <a:pPr>
              <a:tabLst>
                <a:tab pos="361950" algn="l"/>
                <a:tab pos="714375" algn="l"/>
                <a:tab pos="1524000" algn="l"/>
                <a:tab pos="2152650" algn="l"/>
              </a:tabLst>
            </a:pPr>
            <a:r>
              <a:rPr lang="en-IN" sz="1100" dirty="0"/>
              <a:t>3	2	29.5	4.5	2.12</a:t>
            </a:r>
          </a:p>
          <a:p>
            <a:pPr>
              <a:tabLst>
                <a:tab pos="361950" algn="l"/>
                <a:tab pos="714375" algn="l"/>
                <a:tab pos="1524000" algn="l"/>
                <a:tab pos="2152650" algn="l"/>
              </a:tabLst>
            </a:pPr>
            <a:r>
              <a:rPr lang="en-IN" sz="1100" dirty="0"/>
              <a:t>4	5	20.6	4.3	2.07</a:t>
            </a:r>
          </a:p>
          <a:p>
            <a:pPr>
              <a:tabLst>
                <a:tab pos="361950" algn="l"/>
                <a:tab pos="714375" algn="l"/>
                <a:tab pos="1524000" algn="l"/>
                <a:tab pos="2152650" algn="l"/>
              </a:tabLst>
            </a:pPr>
            <a:r>
              <a:rPr lang="en-IN" sz="1100" dirty="0"/>
              <a:t>5	5	19.0	2.5	1.58</a:t>
            </a:r>
          </a:p>
        </p:txBody>
      </p:sp>
      <p:sp>
        <p:nvSpPr>
          <p:cNvPr id="8" name="Right Arrow 7"/>
          <p:cNvSpPr/>
          <p:nvPr/>
        </p:nvSpPr>
        <p:spPr>
          <a:xfrm>
            <a:off x="2809875" y="5196528"/>
            <a:ext cx="647700" cy="415498"/>
          </a:xfrm>
          <a:prstGeom prst="rightArrow">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err="1" smtClean="0">
              <a:solidFill>
                <a:schemeClr val="tx2">
                  <a:lumMod val="50000"/>
                </a:schemeClr>
              </a:solidFill>
            </a:endParaRPr>
          </a:p>
        </p:txBody>
      </p:sp>
    </p:spTree>
    <p:extLst>
      <p:ext uri="{BB962C8B-B14F-4D97-AF65-F5344CB8AC3E}">
        <p14:creationId xmlns:p14="http://schemas.microsoft.com/office/powerpoint/2010/main" val="2118241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Pooled Sample </a:t>
            </a:r>
            <a:r>
              <a:rPr lang="en-US" dirty="0" smtClean="0">
                <a:latin typeface="Times New Roman" panose="02020603050405020304" pitchFamily="18" charset="0"/>
                <a:cs typeface="Times New Roman" panose="02020603050405020304" pitchFamily="18" charset="0"/>
              </a:rPr>
              <a:t>statistics  cont..</a:t>
            </a:r>
            <a:endParaRPr lang="en-IN" dirty="0"/>
          </a:p>
        </p:txBody>
      </p:sp>
      <p:sp>
        <p:nvSpPr>
          <p:cNvPr id="3" name="Rectangle 2"/>
          <p:cNvSpPr/>
          <p:nvPr/>
        </p:nvSpPr>
        <p:spPr>
          <a:xfrm>
            <a:off x="790575" y="1234291"/>
            <a:ext cx="7677149" cy="1384995"/>
          </a:xfrm>
          <a:prstGeom prst="rect">
            <a:avLst/>
          </a:prstGeom>
        </p:spPr>
        <p:txBody>
          <a:bodyPr wrap="square">
            <a:spAutoFit/>
          </a:bodyPr>
          <a:lstStyle/>
          <a:p>
            <a:pPr algn="just"/>
            <a:r>
              <a:rPr lang="en-IN" sz="1400" dirty="0">
                <a:latin typeface="Times New Roman" panose="02020603050405020304" pitchFamily="18" charset="0"/>
                <a:cs typeface="Times New Roman" panose="02020603050405020304" pitchFamily="18" charset="0"/>
              </a:rPr>
              <a:t>These statistics represent the variance and standard deviation for each subset of data at the various levels of x. If we can assume that the same phenomena are generating random error at every level of x, the above data can be “pooled” to express a single estimate of variance and standard deviation. In a sense, this suggests finding a mean variance or standard deviation among the five results above. This mean variance is calculated by weighting the individual values with the size of the subset for each level of x. Thus, the pooled variance is defined by</a:t>
            </a:r>
          </a:p>
        </p:txBody>
      </p:sp>
      <p:sp>
        <p:nvSpPr>
          <p:cNvPr id="4" name="AutoShape 4" descr="S_{P}^{2}={\frac  {(n_{1}-1)S_{1}^{2}+(n_{2}-1)S_{2}^{2}+\cdots +(n_{k}-1)S_{k}^{2}}{(n_{1}-1)+(n_{2}-1)+\cdots +(n_{k}-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2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2867025"/>
            <a:ext cx="364807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4" y="3871913"/>
            <a:ext cx="7720012"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7785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2800" dirty="0"/>
              <a:t>Why is polynomial regression considered a kind of linear regression</a:t>
            </a:r>
            <a:r>
              <a:rPr lang="en-IN" sz="2800" dirty="0" smtClean="0"/>
              <a:t>?</a:t>
            </a:r>
            <a:endParaRPr lang="en-IN" sz="2800" dirty="0"/>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838" y="1200150"/>
            <a:ext cx="574357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200150" y="2982010"/>
            <a:ext cx="7010400" cy="276999"/>
          </a:xfrm>
          <a:prstGeom prst="rect">
            <a:avLst/>
          </a:prstGeom>
        </p:spPr>
        <p:txBody>
          <a:bodyPr wrap="square">
            <a:spAutoFit/>
          </a:bodyPr>
          <a:lstStyle/>
          <a:p>
            <a:r>
              <a:rPr lang="en-IN" sz="1200" dirty="0"/>
              <a:t>This is a form of linear regression because it takes the form</a:t>
            </a:r>
            <a:endParaRPr lang="en-IN" sz="1200" dirty="0"/>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729"/>
                </a:solidFill>
                <a:effectLst/>
                <a:latin typeface="Georgia" pitchFamily="18" charset="0"/>
                <a:cs typeface="Arial" pitchFamily="34" charset="0"/>
              </a:rPr>
              <a:t>which is a linear combination of functions </a:t>
            </a:r>
            <a:r>
              <a:rPr kumimoji="0" lang="en-US" sz="1200" b="0" i="0" u="none" strike="noStrike" cap="none" normalizeH="0" baseline="0" smtClean="0">
                <a:ln>
                  <a:noFill/>
                </a:ln>
                <a:solidFill>
                  <a:srgbClr val="242729"/>
                </a:solidFill>
                <a:effectLst/>
                <a:latin typeface="MathJax_Math-italic"/>
                <a:cs typeface="Arial" pitchFamily="34" charset="0"/>
              </a:rPr>
              <a:t>f</a:t>
            </a:r>
            <a:r>
              <a:rPr kumimoji="0" lang="en-US" sz="800" b="0" i="0" u="none" strike="noStrike" cap="none" normalizeH="0" baseline="0" smtClean="0">
                <a:ln>
                  <a:noFill/>
                </a:ln>
                <a:solidFill>
                  <a:srgbClr val="242729"/>
                </a:solidFill>
                <a:effectLst/>
                <a:latin typeface="MathJax_Math-italic"/>
                <a:cs typeface="Arial" pitchFamily="34" charset="0"/>
              </a:rPr>
              <a:t>i</a:t>
            </a:r>
            <a:r>
              <a:rPr kumimoji="0" lang="en-US" sz="1200" b="0" i="0" u="none" strike="noStrike" cap="none" normalizeH="0" baseline="0" smtClean="0">
                <a:ln>
                  <a:noFill/>
                </a:ln>
                <a:solidFill>
                  <a:srgbClr val="242729"/>
                </a:solidFill>
                <a:effectLst/>
                <a:latin typeface="MathJax_Main"/>
                <a:cs typeface="Arial" pitchFamily="34" charset="0"/>
              </a:rPr>
              <a:t>(</a:t>
            </a:r>
            <a:r>
              <a:rPr kumimoji="0" lang="en-US" sz="1200" b="0" i="0" u="none" strike="noStrike" cap="none" normalizeH="0" baseline="0" smtClean="0">
                <a:ln>
                  <a:noFill/>
                </a:ln>
                <a:solidFill>
                  <a:srgbClr val="242729"/>
                </a:solidFill>
                <a:effectLst/>
                <a:latin typeface="MathJax_Math-italic"/>
                <a:cs typeface="Arial" pitchFamily="34" charset="0"/>
              </a:rPr>
              <a:t>x</a:t>
            </a:r>
            <a:r>
              <a:rPr kumimoji="0" lang="en-US" sz="1200" b="0" i="0" u="none" strike="noStrike" cap="none" normalizeH="0" baseline="0" smtClean="0">
                <a:ln>
                  <a:noFill/>
                </a:ln>
                <a:solidFill>
                  <a:srgbClr val="242729"/>
                </a:solidFill>
                <a:effectLst/>
                <a:latin typeface="MathJax_Main"/>
                <a:cs typeface="Arial" pitchFamily="34" charset="0"/>
              </a:rPr>
              <a:t>)</a:t>
            </a:r>
            <a:r>
              <a:rPr kumimoji="0" lang="en-US" sz="1100" b="0" i="0" u="none" strike="noStrike" cap="none" normalizeH="0" baseline="0" smtClean="0">
                <a:ln>
                  <a:noFill/>
                </a:ln>
                <a:solidFill>
                  <a:srgbClr val="242729"/>
                </a:solidFill>
                <a:effectLst/>
                <a:latin typeface="Georgia" pitchFamily="18" charset="0"/>
                <a:cs typeface="Arial" pitchFamily="34" charset="0"/>
              </a:rPr>
              <a:t>fi(x) and is amenable to a solution using only linear algebra. The non-linearity of the functions </a:t>
            </a:r>
            <a:r>
              <a:rPr kumimoji="0" lang="en-US" sz="1200" b="0" i="0" u="none" strike="noStrike" cap="none" normalizeH="0" baseline="0" smtClean="0">
                <a:ln>
                  <a:noFill/>
                </a:ln>
                <a:solidFill>
                  <a:srgbClr val="242729"/>
                </a:solidFill>
                <a:effectLst/>
                <a:latin typeface="MathJax_Math-italic"/>
                <a:cs typeface="Arial" pitchFamily="34" charset="0"/>
              </a:rPr>
              <a:t>f</a:t>
            </a:r>
            <a:r>
              <a:rPr kumimoji="0" lang="en-US" sz="800" b="0" i="0" u="none" strike="noStrike" cap="none" normalizeH="0" baseline="0" smtClean="0">
                <a:ln>
                  <a:noFill/>
                </a:ln>
                <a:solidFill>
                  <a:srgbClr val="242729"/>
                </a:solidFill>
                <a:effectLst/>
                <a:latin typeface="MathJax_Math-italic"/>
                <a:cs typeface="Arial" pitchFamily="34" charset="0"/>
              </a:rPr>
              <a:t>i</a:t>
            </a:r>
            <a:r>
              <a:rPr kumimoji="0" lang="en-US" sz="1200" b="0" i="0" u="none" strike="noStrike" cap="none" normalizeH="0" baseline="0" smtClean="0">
                <a:ln>
                  <a:noFill/>
                </a:ln>
                <a:solidFill>
                  <a:srgbClr val="242729"/>
                </a:solidFill>
                <a:effectLst/>
                <a:latin typeface="MathJax_Main"/>
                <a:cs typeface="Arial" pitchFamily="34" charset="0"/>
              </a:rPr>
              <a:t>(</a:t>
            </a:r>
            <a:r>
              <a:rPr kumimoji="0" lang="en-US" sz="1200" b="0" i="0" u="none" strike="noStrike" cap="none" normalizeH="0" baseline="0" smtClean="0">
                <a:ln>
                  <a:noFill/>
                </a:ln>
                <a:solidFill>
                  <a:srgbClr val="242729"/>
                </a:solidFill>
                <a:effectLst/>
                <a:latin typeface="MathJax_Math-italic"/>
                <a:cs typeface="Arial" pitchFamily="34" charset="0"/>
              </a:rPr>
              <a:t>x</a:t>
            </a:r>
            <a:r>
              <a:rPr kumimoji="0" lang="en-US" sz="1200" b="0" i="0" u="none" strike="noStrike" cap="none" normalizeH="0" baseline="0" smtClean="0">
                <a:ln>
                  <a:noFill/>
                </a:ln>
                <a:solidFill>
                  <a:srgbClr val="242729"/>
                </a:solidFill>
                <a:effectLst/>
                <a:latin typeface="MathJax_Main"/>
                <a:cs typeface="Arial" pitchFamily="34" charset="0"/>
              </a:rPr>
              <a:t>)</a:t>
            </a:r>
            <a:r>
              <a:rPr kumimoji="0" lang="en-US" sz="1100" b="0" i="0" u="none" strike="noStrike" cap="none" normalizeH="0" baseline="0" smtClean="0">
                <a:ln>
                  <a:noFill/>
                </a:ln>
                <a:solidFill>
                  <a:srgbClr val="242729"/>
                </a:solidFill>
                <a:effectLst/>
                <a:latin typeface="Georgia" pitchFamily="18" charset="0"/>
                <a:cs typeface="Arial" pitchFamily="34" charset="0"/>
              </a:rPr>
              <a:t>fi(x) doesn't complicate the solution; it enters only in calculating the values </a:t>
            </a:r>
            <a:r>
              <a:rPr kumimoji="0" lang="en-US" sz="1200" b="0" i="0" u="none" strike="noStrike" cap="none" normalizeH="0" baseline="0" smtClean="0">
                <a:ln>
                  <a:noFill/>
                </a:ln>
                <a:solidFill>
                  <a:srgbClr val="242729"/>
                </a:solidFill>
                <a:effectLst/>
                <a:latin typeface="MathJax_Math-italic"/>
                <a:cs typeface="Arial" pitchFamily="34" charset="0"/>
              </a:rPr>
              <a:t>f</a:t>
            </a:r>
            <a:r>
              <a:rPr kumimoji="0" lang="en-US" sz="800" b="0" i="0" u="none" strike="noStrike" cap="none" normalizeH="0" baseline="0" smtClean="0">
                <a:ln>
                  <a:noFill/>
                </a:ln>
                <a:solidFill>
                  <a:srgbClr val="242729"/>
                </a:solidFill>
                <a:effectLst/>
                <a:latin typeface="MathJax_Math-italic"/>
                <a:cs typeface="Arial" pitchFamily="34" charset="0"/>
              </a:rPr>
              <a:t>i</a:t>
            </a:r>
            <a:r>
              <a:rPr kumimoji="0" lang="en-US" sz="1200" b="0" i="0" u="none" strike="noStrike" cap="none" normalizeH="0" baseline="0" smtClean="0">
                <a:ln>
                  <a:noFill/>
                </a:ln>
                <a:solidFill>
                  <a:srgbClr val="242729"/>
                </a:solidFill>
                <a:effectLst/>
                <a:latin typeface="MathJax_Main"/>
                <a:cs typeface="Arial" pitchFamily="34" charset="0"/>
              </a:rPr>
              <a:t>(</a:t>
            </a:r>
            <a:r>
              <a:rPr kumimoji="0" lang="en-US" sz="1200" b="0" i="0" u="none" strike="noStrike" cap="none" normalizeH="0" baseline="0" smtClean="0">
                <a:ln>
                  <a:noFill/>
                </a:ln>
                <a:solidFill>
                  <a:srgbClr val="242729"/>
                </a:solidFill>
                <a:effectLst/>
                <a:latin typeface="MathJax_Math-italic"/>
                <a:cs typeface="Arial" pitchFamily="34" charset="0"/>
              </a:rPr>
              <a:t>x</a:t>
            </a:r>
            <a:r>
              <a:rPr kumimoji="0" lang="en-US" sz="800" b="0" i="0" u="none" strike="noStrike" cap="none" normalizeH="0" baseline="0" smtClean="0">
                <a:ln>
                  <a:noFill/>
                </a:ln>
                <a:solidFill>
                  <a:srgbClr val="242729"/>
                </a:solidFill>
                <a:effectLst/>
                <a:latin typeface="MathJax_Math-italic"/>
                <a:cs typeface="Arial" pitchFamily="34" charset="0"/>
              </a:rPr>
              <a:t>j</a:t>
            </a:r>
            <a:r>
              <a:rPr kumimoji="0" lang="en-US" sz="1200" b="0" i="0" u="none" strike="noStrike" cap="none" normalizeH="0" baseline="0" smtClean="0">
                <a:ln>
                  <a:noFill/>
                </a:ln>
                <a:solidFill>
                  <a:srgbClr val="242729"/>
                </a:solidFill>
                <a:effectLst/>
                <a:latin typeface="MathJax_Main"/>
                <a:cs typeface="Arial" pitchFamily="34" charset="0"/>
              </a:rPr>
              <a:t>)</a:t>
            </a:r>
            <a:r>
              <a:rPr kumimoji="0" lang="en-US" sz="1100" b="0" i="0" u="none" strike="noStrike" cap="none" normalizeH="0" baseline="0" smtClean="0">
                <a:ln>
                  <a:noFill/>
                </a:ln>
                <a:solidFill>
                  <a:srgbClr val="242729"/>
                </a:solidFill>
                <a:effectLst/>
                <a:latin typeface="Georgia" pitchFamily="18" charset="0"/>
                <a:cs typeface="Arial" pitchFamily="34" charset="0"/>
              </a:rPr>
              <a:t>fi(xj), and everything is then linear in these values. What's important is that the function is linear in the parameters </a:t>
            </a:r>
            <a:r>
              <a:rPr kumimoji="0" lang="en-US" sz="1200" b="0" i="0" u="none" strike="noStrike" cap="none" normalizeH="0" baseline="0" smtClean="0">
                <a:ln>
                  <a:noFill/>
                </a:ln>
                <a:solidFill>
                  <a:srgbClr val="242729"/>
                </a:solidFill>
                <a:effectLst/>
                <a:latin typeface="MathJax_Math-italic"/>
                <a:cs typeface="Arial" pitchFamily="34" charset="0"/>
              </a:rPr>
              <a:t>t</a:t>
            </a:r>
            <a:r>
              <a:rPr kumimoji="0" lang="en-US" sz="800" b="0" i="0" u="none" strike="noStrike" cap="none" normalizeH="0" baseline="0" smtClean="0">
                <a:ln>
                  <a:noFill/>
                </a:ln>
                <a:solidFill>
                  <a:srgbClr val="242729"/>
                </a:solidFill>
                <a:effectLst/>
                <a:latin typeface="MathJax_Math-italic"/>
                <a:cs typeface="Arial" pitchFamily="34" charset="0"/>
              </a:rPr>
              <a:t>i</a:t>
            </a:r>
            <a:r>
              <a:rPr kumimoji="0" lang="en-US" sz="1100" b="0" i="0" u="none" strike="noStrike" cap="none" normalizeH="0" baseline="0" smtClean="0">
                <a:ln>
                  <a:noFill/>
                </a:ln>
                <a:solidFill>
                  <a:srgbClr val="242729"/>
                </a:solidFill>
                <a:effectLst/>
                <a:latin typeface="Georgia" pitchFamily="18" charset="0"/>
                <a:cs typeface="Arial" pitchFamily="34" charset="0"/>
              </a:rPr>
              <a:t>ti; otherwise these need to be determined by non-linear optimization.</a:t>
            </a: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25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7781" y="3457574"/>
            <a:ext cx="1468438"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6362" y="4133850"/>
            <a:ext cx="639127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548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Analysis and Anova </a:t>
            </a:r>
            <a:endParaRPr lang="en-IN" dirty="0"/>
          </a:p>
        </p:txBody>
      </p:sp>
      <p:sp>
        <p:nvSpPr>
          <p:cNvPr id="3" name="Rectangle 2"/>
          <p:cNvSpPr/>
          <p:nvPr/>
        </p:nvSpPr>
        <p:spPr>
          <a:xfrm>
            <a:off x="742950" y="1543467"/>
            <a:ext cx="7753350" cy="1169551"/>
          </a:xfrm>
          <a:prstGeom prst="rect">
            <a:avLst/>
          </a:prstGeom>
        </p:spPr>
        <p:txBody>
          <a:bodyPr wrap="square">
            <a:spAutoFit/>
          </a:bodyPr>
          <a:lstStyle/>
          <a:p>
            <a:r>
              <a:rPr lang="en-IN" sz="1400" dirty="0" smtClean="0">
                <a:latin typeface="Times New Roman" panose="02020603050405020304" pitchFamily="18" charset="0"/>
                <a:cs typeface="Times New Roman" panose="02020603050405020304" pitchFamily="18" charset="0"/>
              </a:rPr>
              <a:t>In </a:t>
            </a:r>
            <a:r>
              <a:rPr lang="en-IN" sz="1400" dirty="0">
                <a:latin typeface="Times New Roman" panose="02020603050405020304" pitchFamily="18" charset="0"/>
                <a:cs typeface="Times New Roman" panose="02020603050405020304" pitchFamily="18" charset="0"/>
              </a:rPr>
              <a:t>regression analysis you have one variable fixed and you want to know how the variable goes with the other variable.</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In analysis of variance you want to know for example: If this specific animal food influences the weight of animals... </a:t>
            </a:r>
            <a:r>
              <a:rPr lang="en-IN" sz="1400" dirty="0" smtClean="0">
                <a:latin typeface="Times New Roman" panose="02020603050405020304" pitchFamily="18" charset="0"/>
                <a:cs typeface="Times New Roman" panose="02020603050405020304" pitchFamily="18" charset="0"/>
              </a:rPr>
              <a:t>So </a:t>
            </a:r>
            <a:r>
              <a:rPr lang="en-IN" sz="1400" dirty="0">
                <a:latin typeface="Times New Roman" panose="02020603050405020304" pitchFamily="18" charset="0"/>
                <a:cs typeface="Times New Roman" panose="02020603050405020304" pitchFamily="18" charset="0"/>
              </a:rPr>
              <a:t>one fixed </a:t>
            </a:r>
            <a:r>
              <a:rPr lang="en-IN" sz="1400" dirty="0" err="1">
                <a:latin typeface="Times New Roman" panose="02020603050405020304" pitchFamily="18" charset="0"/>
                <a:cs typeface="Times New Roman" panose="02020603050405020304" pitchFamily="18" charset="0"/>
              </a:rPr>
              <a:t>var</a:t>
            </a:r>
            <a:r>
              <a:rPr lang="en-IN" sz="1400" dirty="0">
                <a:latin typeface="Times New Roman" panose="02020603050405020304" pitchFamily="18" charset="0"/>
                <a:cs typeface="Times New Roman" panose="02020603050405020304" pitchFamily="18" charset="0"/>
              </a:rPr>
              <a:t> and the influence on the others...</a:t>
            </a:r>
          </a:p>
        </p:txBody>
      </p:sp>
    </p:spTree>
    <p:extLst>
      <p:ext uri="{BB962C8B-B14F-4D97-AF65-F5344CB8AC3E}">
        <p14:creationId xmlns:p14="http://schemas.microsoft.com/office/powerpoint/2010/main" val="1185762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163" y="1138238"/>
            <a:ext cx="6543675" cy="530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1221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763" y="1443038"/>
            <a:ext cx="6657975"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941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1397136"/>
            <a:ext cx="8362950" cy="3477875"/>
          </a:xfrm>
          <a:prstGeom prst="rect">
            <a:avLst/>
          </a:prstGeom>
        </p:spPr>
        <p:txBody>
          <a:bodyPr wrap="square">
            <a:spAutoFit/>
          </a:bodyPr>
          <a:lstStyle/>
          <a:p>
            <a:r>
              <a:rPr lang="en-IN" sz="1000" dirty="0"/>
              <a:t>Someone asked me to explain the difference between regression and ANOVA. That's challenging because regression and ANOVA are like the flip sides of the same coin. They are different, but they have more in common that you might think at first glance.</a:t>
            </a:r>
          </a:p>
          <a:p>
            <a:endParaRPr lang="en-IN" sz="1000" dirty="0"/>
          </a:p>
          <a:p>
            <a:r>
              <a:rPr lang="en-IN" sz="1000" dirty="0"/>
              <a:t>A very simple explanation is that regression is the statistical model that you use to predict a continuous outcome on the basis of one or more continuous predictor variables. In contrast, ANOVA is the statistical model that you use to predict a continuous outcome on the basis of one or more categorical predictor variables. Most people will carve out one big exception to the "one or more categorical variables" statement. If you have a single categorical variable, and it only has two levels (in other words, a binary category), then most people would describe the method/approach as a two-sample t-test. A single categorical predictor with three or more levels or two plus categorical predictor variables with any number of levels would be considered an ANOVA model.</a:t>
            </a:r>
          </a:p>
          <a:p>
            <a:endParaRPr lang="en-IN" sz="1000" dirty="0"/>
          </a:p>
          <a:p>
            <a:r>
              <a:rPr lang="en-IN" sz="1000" dirty="0"/>
              <a:t>So if you're trying to predict the duration of breastfeeding in weeks using mother's age as a predictor variable, then you would use a regression model. If you are trying to predict the duration of breastfeeding in weeks using mother's marital status (single, married, divorced, widowed), the you would use an ANOVA model. If you are trying to predict the duration of breastfeeding in weeks using prenatal smoking status (smoked during pregnancy, did not smoke during pregnancy), then you would use a two-sample t-test. If you added delivery type (vaginal/</a:t>
            </a:r>
            <a:r>
              <a:rPr lang="en-IN" sz="1000" dirty="0" err="1"/>
              <a:t>c-section</a:t>
            </a:r>
            <a:r>
              <a:rPr lang="en-IN" sz="1000" dirty="0"/>
              <a:t>) to prenatal smoking status, then the two binary predictor variables would be </a:t>
            </a:r>
            <a:r>
              <a:rPr lang="en-IN" sz="1000" dirty="0" err="1"/>
              <a:t>analyzed</a:t>
            </a:r>
            <a:r>
              <a:rPr lang="en-IN" sz="1000" dirty="0"/>
              <a:t> using an ANOVA model.</a:t>
            </a:r>
          </a:p>
          <a:p>
            <a:endParaRPr lang="en-IN" sz="1000" dirty="0"/>
          </a:p>
          <a:p>
            <a:r>
              <a:rPr lang="en-IN" sz="1000" dirty="0"/>
              <a:t>What if you had two predictor variables, one continuous and one categorical? Suppose, for example, that you wanted to predict duration of breastfeeding in weeks using both the mother's age and the delivery type? Is it a regression model, an ANOVA model, or a t-test? Some people would use an entirely new term to describe this model, ANCOVA (Analysis of Covariance). Others might quibble with this terminology. In general, the language of statistics is not as standardized as you might like, and sometimes different people will use different terms for essentially the same model.</a:t>
            </a:r>
          </a:p>
          <a:p>
            <a:endParaRPr lang="en-IN" sz="1000" dirty="0"/>
          </a:p>
        </p:txBody>
      </p:sp>
    </p:spTree>
    <p:extLst>
      <p:ext uri="{BB962C8B-B14F-4D97-AF65-F5344CB8AC3E}">
        <p14:creationId xmlns:p14="http://schemas.microsoft.com/office/powerpoint/2010/main" val="3526674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3"/>
          <p:cNvSpPr/>
          <p:nvPr/>
        </p:nvSpPr>
        <p:spPr>
          <a:xfrm>
            <a:off x="485775" y="1270665"/>
            <a:ext cx="8401049" cy="4862870"/>
          </a:xfrm>
          <a:prstGeom prst="rect">
            <a:avLst/>
          </a:prstGeom>
        </p:spPr>
        <p:txBody>
          <a:bodyPr wrap="square">
            <a:spAutoFit/>
          </a:bodyPr>
          <a:lstStyle/>
          <a:p>
            <a:pPr lvl="0"/>
            <a:r>
              <a:rPr lang="en-IN" sz="1000" dirty="0">
                <a:solidFill>
                  <a:srgbClr val="263147"/>
                </a:solidFill>
              </a:rPr>
              <a:t>But one thing you should always keep in mind is that regression and ANOVA have a lot in common. </a:t>
            </a:r>
            <a:endParaRPr lang="en-IN" sz="1000" dirty="0" smtClean="0">
              <a:solidFill>
                <a:srgbClr val="263147"/>
              </a:solidFill>
            </a:endParaRPr>
          </a:p>
          <a:p>
            <a:pPr lvl="0"/>
            <a:endParaRPr lang="en-IN" sz="1000" dirty="0">
              <a:solidFill>
                <a:srgbClr val="263147"/>
              </a:solidFill>
            </a:endParaRPr>
          </a:p>
          <a:p>
            <a:pPr marL="171450" lvl="0" indent="-171450">
              <a:buFont typeface="Arial" panose="020B0604020202020204" pitchFamily="34" charset="0"/>
              <a:buChar char="•"/>
            </a:pPr>
            <a:r>
              <a:rPr lang="en-IN" sz="1000" dirty="0" smtClean="0">
                <a:solidFill>
                  <a:srgbClr val="263147"/>
                </a:solidFill>
              </a:rPr>
              <a:t>First</a:t>
            </a:r>
            <a:r>
              <a:rPr lang="en-IN" sz="1000" dirty="0">
                <a:solidFill>
                  <a:srgbClr val="263147"/>
                </a:solidFill>
              </a:rPr>
              <a:t>, both models are applicable only when you have a continuous outcome variable. A categorical outcome variable would rule out the use of either a regression model or an ANOVA model.</a:t>
            </a:r>
          </a:p>
          <a:p>
            <a:pPr marL="171450" lvl="0" indent="-171450">
              <a:buFont typeface="Arial" panose="020B0604020202020204" pitchFamily="34" charset="0"/>
              <a:buChar char="•"/>
            </a:pPr>
            <a:endParaRPr lang="en-IN" sz="1000" dirty="0">
              <a:solidFill>
                <a:srgbClr val="263147"/>
              </a:solidFill>
            </a:endParaRPr>
          </a:p>
          <a:p>
            <a:pPr marL="171450" lvl="0" indent="-171450">
              <a:buFont typeface="Arial" panose="020B0604020202020204" pitchFamily="34" charset="0"/>
              <a:buChar char="•"/>
            </a:pPr>
            <a:r>
              <a:rPr lang="en-IN" sz="1000" dirty="0">
                <a:solidFill>
                  <a:srgbClr val="263147"/>
                </a:solidFill>
              </a:rPr>
              <a:t>Second, you can use the regression algorithm, which is based on the principle of least squares, to fit an ANOVA model. You don't have to use the least squares principle because there are other ways to produce the ANOVA model. But because least squares, the basis for regression models, also works for ANOVA models, some people consider the regression model to be the more general model. you can incorporate categorical predictors into a regression model by using indicator variables. An indicator variable is equal to one for a particular category and zero for the remaining categories. If you have a categorical predictor variable with k levels, then you can input k-1 indicator variables (the last indicator is always redundant) in a regression program and effectively get the same results as an ANOVA model.</a:t>
            </a:r>
          </a:p>
          <a:p>
            <a:pPr marL="171450" lvl="0" indent="-171450">
              <a:buFont typeface="Arial" panose="020B0604020202020204" pitchFamily="34" charset="0"/>
              <a:buChar char="•"/>
            </a:pPr>
            <a:endParaRPr lang="en-IN" sz="1000" dirty="0">
              <a:solidFill>
                <a:srgbClr val="263147"/>
              </a:solidFill>
            </a:endParaRPr>
          </a:p>
          <a:p>
            <a:pPr marL="171450" lvl="0" indent="-171450">
              <a:buFont typeface="Arial" panose="020B0604020202020204" pitchFamily="34" charset="0"/>
              <a:buChar char="•"/>
            </a:pPr>
            <a:r>
              <a:rPr lang="en-IN" sz="1000" dirty="0">
                <a:solidFill>
                  <a:srgbClr val="263147"/>
                </a:solidFill>
              </a:rPr>
              <a:t>Third, the concept of partitioning variation into sums of squares (SS) in an ANOVA model also provides a nice way to examine complex regression models. In an ANOVA model, the total variation (total SS) is partitioned into variation between groups (between SS) and variation within groups (within SS). You can do the same sort of thing for a regression model, partitioning total variation into variation due to the model (model SS) and variation unexplained by the model (error SS).</a:t>
            </a:r>
          </a:p>
          <a:p>
            <a:pPr marL="171450" lvl="0" indent="-171450">
              <a:buFont typeface="Arial" panose="020B0604020202020204" pitchFamily="34" charset="0"/>
              <a:buChar char="•"/>
            </a:pPr>
            <a:endParaRPr lang="en-IN" sz="1000" dirty="0">
              <a:solidFill>
                <a:srgbClr val="263147"/>
              </a:solidFill>
            </a:endParaRPr>
          </a:p>
          <a:p>
            <a:pPr marL="171450" lvl="0" indent="-171450">
              <a:buFont typeface="Arial" panose="020B0604020202020204" pitchFamily="34" charset="0"/>
              <a:buChar char="•"/>
            </a:pPr>
            <a:r>
              <a:rPr lang="en-IN" sz="1000" dirty="0">
                <a:solidFill>
                  <a:srgbClr val="263147"/>
                </a:solidFill>
              </a:rPr>
              <a:t>Fourth, regression models and ANOVA models share many of the same diagnostic procedures (procedures used to examine the underlying assumptions). In particular, you can compute residuals in both models and the plots involving those residuals are often very helpful.</a:t>
            </a:r>
          </a:p>
          <a:p>
            <a:pPr lvl="0"/>
            <a:endParaRPr lang="en-IN" sz="1000" dirty="0">
              <a:solidFill>
                <a:srgbClr val="263147"/>
              </a:solidFill>
            </a:endParaRPr>
          </a:p>
          <a:p>
            <a:pPr lvl="0"/>
            <a:r>
              <a:rPr lang="en-IN" sz="1000" dirty="0">
                <a:solidFill>
                  <a:srgbClr val="263147"/>
                </a:solidFill>
              </a:rPr>
              <a:t>In most scientific circles, there are "lumpers" and "splitters." The lumpers try to find common elements in diverse objects and organize things into small groups with many members. The splitters try to create a large number of groups that have fewer members, but have many things in common. If you are a lumper, then you would describe most if not all models involving a continuous outcome as regression models. ANOVA models and even the t-test are quite different from most other regression models, but the lumpers find enough commonality to use a single term for all these models. The splitters are perfectly comfortable with different names and would draw a careful distinction between regression, ANOVA, and t-tests, and would come up with new terms like ANCOVA to handle other situations.</a:t>
            </a:r>
          </a:p>
          <a:p>
            <a:pPr lvl="0"/>
            <a:endParaRPr lang="en-IN" sz="1000" dirty="0">
              <a:solidFill>
                <a:srgbClr val="263147"/>
              </a:solidFill>
            </a:endParaRPr>
          </a:p>
          <a:p>
            <a:pPr lvl="0"/>
            <a:r>
              <a:rPr lang="en-IN" sz="1000" dirty="0">
                <a:solidFill>
                  <a:srgbClr val="263147"/>
                </a:solidFill>
              </a:rPr>
              <a:t>I'm a lumper in my heart, but it's easier during publication time to behave like a splitter. So I use ANOVA in a paper, even though in my heart, I view the ANOVA model much in the same way I treat a regression model. The problem is that the people who make a sharp distinction between regression and ANOVA are more likely to give you a hard time about your publication than the people who view regression and ANOVA as pretty much the same thing.</a:t>
            </a:r>
            <a:endParaRPr lang="en-IN" sz="1000" dirty="0">
              <a:solidFill>
                <a:srgbClr val="263147"/>
              </a:solidFill>
            </a:endParaRPr>
          </a:p>
        </p:txBody>
      </p:sp>
    </p:spTree>
    <p:extLst>
      <p:ext uri="{BB962C8B-B14F-4D97-AF65-F5344CB8AC3E}">
        <p14:creationId xmlns:p14="http://schemas.microsoft.com/office/powerpoint/2010/main" val="1071568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Rectangle 2"/>
          <p:cNvSpPr/>
          <p:nvPr/>
        </p:nvSpPr>
        <p:spPr>
          <a:xfrm>
            <a:off x="676272" y="1281649"/>
            <a:ext cx="8296275" cy="4832092"/>
          </a:xfrm>
          <a:prstGeom prst="rect">
            <a:avLst/>
          </a:prstGeom>
        </p:spPr>
        <p:txBody>
          <a:bodyPr wrap="square">
            <a:spAutoFit/>
          </a:bodyPr>
          <a:lstStyle/>
          <a:p>
            <a:pPr algn="just"/>
            <a:r>
              <a:rPr lang="en-IN" sz="1400" dirty="0">
                <a:latin typeface="Times New Roman" panose="02020603050405020304" pitchFamily="18" charset="0"/>
                <a:cs typeface="Times New Roman" panose="02020603050405020304" pitchFamily="18" charset="0"/>
              </a:rPr>
              <a:t>Using the scientific method, before any statistical analysis can be conducted, a researcher must generate a guess, or hypothesis about what is going on.  The process begins with a Working Hypothesis. </a:t>
            </a:r>
            <a:endParaRPr lang="en-IN" sz="1400" dirty="0" smtClean="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r>
              <a:rPr lang="en-IN" sz="1400" dirty="0" smtClean="0">
                <a:latin typeface="Times New Roman" panose="02020603050405020304" pitchFamily="18" charset="0"/>
                <a:cs typeface="Times New Roman" panose="02020603050405020304" pitchFamily="18" charset="0"/>
              </a:rPr>
              <a:t>This </a:t>
            </a:r>
            <a:r>
              <a:rPr lang="en-IN" sz="1400" dirty="0">
                <a:latin typeface="Times New Roman" panose="02020603050405020304" pitchFamily="18" charset="0"/>
                <a:cs typeface="Times New Roman" panose="02020603050405020304" pitchFamily="18" charset="0"/>
              </a:rPr>
              <a:t>is a direct statement of the research idea. </a:t>
            </a:r>
            <a:endParaRPr lang="en-IN" sz="1400" dirty="0" smtClean="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r>
              <a:rPr lang="en-IN" sz="1400" dirty="0" smtClean="0">
                <a:latin typeface="Times New Roman" panose="02020603050405020304" pitchFamily="18" charset="0"/>
                <a:cs typeface="Times New Roman" panose="02020603050405020304" pitchFamily="18" charset="0"/>
              </a:rPr>
              <a:t>For </a:t>
            </a:r>
            <a:r>
              <a:rPr lang="en-IN" sz="1400" dirty="0">
                <a:latin typeface="Times New Roman" panose="02020603050405020304" pitchFamily="18" charset="0"/>
                <a:cs typeface="Times New Roman" panose="02020603050405020304" pitchFamily="18" charset="0"/>
              </a:rPr>
              <a:t>example, </a:t>
            </a:r>
            <a:r>
              <a:rPr lang="en-IN" sz="1400" dirty="0" smtClean="0">
                <a:latin typeface="Times New Roman" panose="02020603050405020304" pitchFamily="18" charset="0"/>
                <a:cs typeface="Times New Roman" panose="02020603050405020304" pitchFamily="18" charset="0"/>
              </a:rPr>
              <a:t>a plant </a:t>
            </a:r>
            <a:r>
              <a:rPr lang="en-IN" sz="1400" dirty="0">
                <a:latin typeface="Times New Roman" panose="02020603050405020304" pitchFamily="18" charset="0"/>
                <a:cs typeface="Times New Roman" panose="02020603050405020304" pitchFamily="18" charset="0"/>
              </a:rPr>
              <a:t>biologist may think that plant height may be affected by applying different fertilizers.  </a:t>
            </a:r>
            <a:endParaRPr lang="en-IN" sz="1400" dirty="0" smtClean="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r>
              <a:rPr lang="en-IN" sz="1400" dirty="0" smtClean="0">
                <a:latin typeface="Times New Roman" panose="02020603050405020304" pitchFamily="18" charset="0"/>
                <a:cs typeface="Times New Roman" panose="02020603050405020304" pitchFamily="18" charset="0"/>
              </a:rPr>
              <a:t>So </a:t>
            </a:r>
            <a:r>
              <a:rPr lang="en-IN" sz="1400" dirty="0">
                <a:latin typeface="Times New Roman" panose="02020603050405020304" pitchFamily="18" charset="0"/>
                <a:cs typeface="Times New Roman" panose="02020603050405020304" pitchFamily="18" charset="0"/>
              </a:rPr>
              <a:t>they might say: "Plants with different fertilizers will grow to different heights".  </a:t>
            </a:r>
            <a:endParaRPr lang="en-IN" sz="1400" dirty="0" smtClean="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r>
              <a:rPr lang="en-IN" sz="1400" dirty="0" smtClean="0">
                <a:latin typeface="Times New Roman" panose="02020603050405020304" pitchFamily="18" charset="0"/>
                <a:cs typeface="Times New Roman" panose="02020603050405020304" pitchFamily="18" charset="0"/>
              </a:rPr>
              <a:t>But </a:t>
            </a:r>
            <a:r>
              <a:rPr lang="en-IN" sz="1400" dirty="0">
                <a:latin typeface="Times New Roman" panose="02020603050405020304" pitchFamily="18" charset="0"/>
                <a:cs typeface="Times New Roman" panose="02020603050405020304" pitchFamily="18" charset="0"/>
              </a:rPr>
              <a:t>according to the </a:t>
            </a:r>
            <a:r>
              <a:rPr lang="en-IN" sz="1400" dirty="0" err="1">
                <a:latin typeface="Times New Roman" panose="02020603050405020304" pitchFamily="18" charset="0"/>
                <a:cs typeface="Times New Roman" panose="02020603050405020304" pitchFamily="18" charset="0"/>
              </a:rPr>
              <a:t>Popperian</a:t>
            </a:r>
            <a:r>
              <a:rPr lang="en-IN" sz="1400" dirty="0">
                <a:latin typeface="Times New Roman" panose="02020603050405020304" pitchFamily="18" charset="0"/>
                <a:cs typeface="Times New Roman" panose="02020603050405020304" pitchFamily="18" charset="0"/>
              </a:rPr>
              <a:t> Principle of Falsification, we can't conclusively affirm a hypothesis, but we can conclusively negate a hypothesis. </a:t>
            </a:r>
            <a:endParaRPr lang="en-IN" sz="1400" dirty="0" smtClean="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r>
              <a:rPr lang="en-IN" sz="1400" dirty="0" smtClean="0">
                <a:latin typeface="Times New Roman" panose="02020603050405020304" pitchFamily="18" charset="0"/>
                <a:cs typeface="Times New Roman" panose="02020603050405020304" pitchFamily="18" charset="0"/>
              </a:rPr>
              <a:t>(The </a:t>
            </a:r>
            <a:r>
              <a:rPr lang="en-IN" sz="1400" dirty="0">
                <a:latin typeface="Times New Roman" panose="02020603050405020304" pitchFamily="18" charset="0"/>
                <a:cs typeface="Times New Roman" panose="02020603050405020304" pitchFamily="18" charset="0"/>
              </a:rPr>
              <a:t>core element of a scientific hypothesis is that it must be capability of being proven false</a:t>
            </a:r>
            <a:r>
              <a:rPr lang="en-IN" sz="1400" dirty="0" smtClean="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r>
              <a:rPr lang="en-IN" sz="1400" dirty="0" smtClean="0">
                <a:latin typeface="Times New Roman" panose="02020603050405020304" pitchFamily="18" charset="0"/>
                <a:cs typeface="Times New Roman" panose="02020603050405020304" pitchFamily="18" charset="0"/>
              </a:rPr>
              <a:t>So </a:t>
            </a:r>
            <a:r>
              <a:rPr lang="en-IN" sz="1400" dirty="0">
                <a:latin typeface="Times New Roman" panose="02020603050405020304" pitchFamily="18" charset="0"/>
                <a:cs typeface="Times New Roman" panose="02020603050405020304" pitchFamily="18" charset="0"/>
              </a:rPr>
              <a:t>we need to translate the working hypothesis into </a:t>
            </a:r>
            <a:r>
              <a:rPr lang="en-IN" sz="1400" dirty="0" smtClean="0">
                <a:latin typeface="Times New Roman" panose="02020603050405020304" pitchFamily="18" charset="0"/>
                <a:cs typeface="Times New Roman" panose="02020603050405020304" pitchFamily="18" charset="0"/>
              </a:rPr>
              <a:t>a </a:t>
            </a:r>
            <a:r>
              <a:rPr lang="en-IN" sz="1400" dirty="0">
                <a:latin typeface="Times New Roman" panose="02020603050405020304" pitchFamily="18" charset="0"/>
                <a:cs typeface="Times New Roman" panose="02020603050405020304" pitchFamily="18" charset="0"/>
              </a:rPr>
              <a:t>null hypothesis that the average height (or mean height) for plants with the different fertilizers will all be the same.  </a:t>
            </a:r>
            <a:endParaRPr lang="en-IN" sz="1400" dirty="0" smtClean="0">
              <a:latin typeface="Times New Roman" panose="02020603050405020304" pitchFamily="18" charset="0"/>
              <a:cs typeface="Times New Roman" panose="02020603050405020304" pitchFamily="18" charset="0"/>
            </a:endParaRPr>
          </a:p>
          <a:p>
            <a:pPr algn="just"/>
            <a:endParaRPr lang="en-IN" sz="1400" dirty="0" smtClean="0">
              <a:latin typeface="Times New Roman" panose="02020603050405020304" pitchFamily="18" charset="0"/>
              <a:cs typeface="Times New Roman" panose="02020603050405020304" pitchFamily="18" charset="0"/>
            </a:endParaRPr>
          </a:p>
          <a:p>
            <a:pPr algn="just"/>
            <a:r>
              <a:rPr lang="en-IN" sz="1400" dirty="0" smtClean="0">
                <a:latin typeface="Times New Roman" panose="02020603050405020304" pitchFamily="18" charset="0"/>
                <a:cs typeface="Times New Roman" panose="02020603050405020304" pitchFamily="18" charset="0"/>
              </a:rPr>
              <a:t>The </a:t>
            </a:r>
            <a:r>
              <a:rPr lang="en-IN" sz="1400" dirty="0">
                <a:latin typeface="Times New Roman" panose="02020603050405020304" pitchFamily="18" charset="0"/>
                <a:cs typeface="Times New Roman" panose="02020603050405020304" pitchFamily="18" charset="0"/>
              </a:rPr>
              <a:t>alternative hypothesis (which the biologist hopes to show) is that they are not all equal, but rather some of the fertilizer treatments have produced plants with different mean heights. </a:t>
            </a:r>
            <a:endParaRPr lang="en-IN" sz="1400" dirty="0" smtClean="0">
              <a:latin typeface="Times New Roman" panose="02020603050405020304" pitchFamily="18" charset="0"/>
              <a:cs typeface="Times New Roman" panose="02020603050405020304" pitchFamily="18" charset="0"/>
            </a:endParaRPr>
          </a:p>
          <a:p>
            <a:pPr algn="just"/>
            <a:endParaRPr lang="en-IN" sz="1400" dirty="0" smtClean="0">
              <a:latin typeface="Times New Roman" panose="02020603050405020304" pitchFamily="18" charset="0"/>
              <a:cs typeface="Times New Roman" panose="02020603050405020304" pitchFamily="18" charset="0"/>
            </a:endParaRPr>
          </a:p>
          <a:p>
            <a:pPr algn="just"/>
            <a:r>
              <a:rPr lang="en-IN" sz="1400" dirty="0" smtClean="0">
                <a:latin typeface="Times New Roman" panose="02020603050405020304" pitchFamily="18" charset="0"/>
                <a:cs typeface="Times New Roman" panose="02020603050405020304" pitchFamily="18" charset="0"/>
              </a:rPr>
              <a:t>The </a:t>
            </a:r>
            <a:r>
              <a:rPr lang="en-IN" sz="1400" dirty="0">
                <a:latin typeface="Times New Roman" panose="02020603050405020304" pitchFamily="18" charset="0"/>
                <a:cs typeface="Times New Roman" panose="02020603050405020304" pitchFamily="18" charset="0"/>
              </a:rPr>
              <a:t>strength of the data will determine whether the null hypothesis can be rejected with a specified level of confidence.</a:t>
            </a:r>
          </a:p>
        </p:txBody>
      </p:sp>
    </p:spTree>
    <p:extLst>
      <p:ext uri="{BB962C8B-B14F-4D97-AF65-F5344CB8AC3E}">
        <p14:creationId xmlns:p14="http://schemas.microsoft.com/office/powerpoint/2010/main" val="813637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454" y="2412673"/>
            <a:ext cx="4532195" cy="276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9649" y="1452562"/>
            <a:ext cx="3933825" cy="2934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238750" y="4701521"/>
            <a:ext cx="3695700" cy="954107"/>
          </a:xfrm>
          <a:prstGeom prst="rect">
            <a:avLst/>
          </a:prstGeom>
        </p:spPr>
        <p:txBody>
          <a:bodyPr wrap="square">
            <a:spAutoFit/>
          </a:bodyPr>
          <a:lstStyle/>
          <a:p>
            <a:pPr algn="just"/>
            <a:r>
              <a:rPr lang="en-IN" sz="1400" dirty="0" smtClean="0">
                <a:latin typeface="Times New Roman" panose="02020603050405020304" pitchFamily="18" charset="0"/>
                <a:cs typeface="Times New Roman" panose="02020603050405020304" pitchFamily="18" charset="0"/>
              </a:rPr>
              <a:t>The </a:t>
            </a:r>
            <a:r>
              <a:rPr lang="en-IN" sz="1400" dirty="0">
                <a:latin typeface="Times New Roman" panose="02020603050405020304" pitchFamily="18" charset="0"/>
                <a:cs typeface="Times New Roman" panose="02020603050405020304" pitchFamily="18" charset="0"/>
              </a:rPr>
              <a:t>lower case letters a, ab, b, and c in each of the graphs above?  Any two means that do not share the same letter are significantly different after running the ANOVA.</a:t>
            </a:r>
          </a:p>
        </p:txBody>
      </p:sp>
    </p:spTree>
    <p:extLst>
      <p:ext uri="{BB962C8B-B14F-4D97-AF65-F5344CB8AC3E}">
        <p14:creationId xmlns:p14="http://schemas.microsoft.com/office/powerpoint/2010/main" val="2507568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Step 1: State the Null Hypothesis</a:t>
            </a:r>
            <a:r>
              <a:rPr lang="en-IN" sz="2800" dirty="0" smtClean="0">
                <a:latin typeface="Times New Roman" panose="02020603050405020304" pitchFamily="18" charset="0"/>
                <a:cs typeface="Times New Roman" panose="02020603050405020304" pitchFamily="18" charset="0"/>
              </a:rPr>
              <a:t>.</a:t>
            </a:r>
            <a:endParaRPr lang="en-IN" sz="2800" dirty="0"/>
          </a:p>
        </p:txBody>
      </p:sp>
      <p:sp>
        <p:nvSpPr>
          <p:cNvPr id="3" name="Rectangle 2"/>
          <p:cNvSpPr/>
          <p:nvPr/>
        </p:nvSpPr>
        <p:spPr>
          <a:xfrm>
            <a:off x="628650" y="1241227"/>
            <a:ext cx="8124825" cy="5016758"/>
          </a:xfrm>
          <a:prstGeom prst="rect">
            <a:avLst/>
          </a:prstGeom>
        </p:spPr>
        <p:txBody>
          <a:bodyPr wrap="square">
            <a:spAutoFit/>
          </a:bodyPr>
          <a:lstStyle/>
          <a:p>
            <a:pPr algn="just"/>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null hypothesis can be thought of as the opposite of the "guess" the research made (in this example the biologist thinks the plant height will be different for the fertilizers).  </a:t>
            </a:r>
            <a:endParaRPr lang="en-IN" sz="1600" dirty="0" smtClean="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r>
              <a:rPr lang="en-IN" sz="1600" dirty="0" smtClean="0">
                <a:latin typeface="Times New Roman" panose="02020603050405020304" pitchFamily="18" charset="0"/>
                <a:cs typeface="Times New Roman" panose="02020603050405020304" pitchFamily="18" charset="0"/>
              </a:rPr>
              <a:t>So </a:t>
            </a:r>
            <a:r>
              <a:rPr lang="en-IN" sz="1600" dirty="0">
                <a:latin typeface="Times New Roman" panose="02020603050405020304" pitchFamily="18" charset="0"/>
                <a:cs typeface="Times New Roman" panose="02020603050405020304" pitchFamily="18" charset="0"/>
              </a:rPr>
              <a:t>the null would be that there will be no difference among the groups of plants.  Specifically in more statistical language the null for an ANOVA is that the means are the same.  </a:t>
            </a:r>
            <a:endParaRPr lang="en-IN" sz="1600" dirty="0" smtClean="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r>
              <a:rPr lang="en-IN" sz="1600" dirty="0" smtClean="0">
                <a:latin typeface="Times New Roman" panose="02020603050405020304" pitchFamily="18" charset="0"/>
                <a:cs typeface="Times New Roman" panose="02020603050405020304" pitchFamily="18" charset="0"/>
              </a:rPr>
              <a:t>We </a:t>
            </a:r>
            <a:r>
              <a:rPr lang="en-IN" sz="1600" dirty="0">
                <a:latin typeface="Times New Roman" panose="02020603050405020304" pitchFamily="18" charset="0"/>
                <a:cs typeface="Times New Roman" panose="02020603050405020304" pitchFamily="18" charset="0"/>
              </a:rPr>
              <a:t>state the Null hypothesis as:</a:t>
            </a:r>
          </a:p>
          <a:p>
            <a:pPr algn="just"/>
            <a:endParaRPr lang="en-IN" sz="1600" dirty="0">
              <a:latin typeface="Times New Roman" panose="02020603050405020304" pitchFamily="18" charset="0"/>
              <a:cs typeface="Times New Roman" panose="02020603050405020304" pitchFamily="18" charset="0"/>
            </a:endParaRPr>
          </a:p>
          <a:p>
            <a:pPr marL="2238375" algn="just"/>
            <a:r>
              <a:rPr lang="en-IN" sz="1600" dirty="0">
                <a:latin typeface="Times New Roman" panose="02020603050405020304" pitchFamily="18" charset="0"/>
                <a:cs typeface="Times New Roman" panose="02020603050405020304" pitchFamily="18" charset="0"/>
              </a:rPr>
              <a:t>H</a:t>
            </a:r>
            <a:r>
              <a:rPr lang="en-IN" sz="1600" baseline="-25000" dirty="0">
                <a:latin typeface="Times New Roman" panose="02020603050405020304" pitchFamily="18" charset="0"/>
                <a:cs typeface="Times New Roman" panose="02020603050405020304" pitchFamily="18" charset="0"/>
              </a:rPr>
              <a:t>0</a:t>
            </a:r>
            <a:r>
              <a:rPr lang="en-IN" sz="1600" dirty="0" smtClean="0">
                <a:latin typeface="Times New Roman" panose="02020603050405020304" pitchFamily="18" charset="0"/>
                <a:cs typeface="Times New Roman" panose="02020603050405020304" pitchFamily="18" charset="0"/>
              </a:rPr>
              <a:t>: μ1 = μ2 = ⋯</a:t>
            </a:r>
            <a:r>
              <a:rPr lang="en-IN" sz="1600" dirty="0">
                <a:latin typeface="Times New Roman" panose="02020603050405020304" pitchFamily="18" charset="0"/>
                <a:cs typeface="Times New Roman" panose="02020603050405020304" pitchFamily="18" charset="0"/>
              </a:rPr>
              <a:t>⋯</a:t>
            </a:r>
            <a:r>
              <a:rPr lang="en-IN" sz="1600" dirty="0" smtClean="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μk</a:t>
            </a:r>
            <a:endParaRPr lang="en-IN" sz="1600" dirty="0">
              <a:latin typeface="Times New Roman" panose="02020603050405020304" pitchFamily="18" charset="0"/>
              <a:cs typeface="Times New Roman" panose="02020603050405020304" pitchFamily="18" charset="0"/>
            </a:endParaRPr>
          </a:p>
          <a:p>
            <a:pPr algn="just"/>
            <a:r>
              <a:rPr lang="en-IN" sz="1600" dirty="0" smtClean="0">
                <a:latin typeface="Times New Roman" panose="02020603050405020304" pitchFamily="18" charset="0"/>
                <a:cs typeface="Times New Roman" panose="02020603050405020304" pitchFamily="18" charset="0"/>
              </a:rPr>
              <a:t>for </a:t>
            </a:r>
            <a:r>
              <a:rPr lang="en-IN" sz="1600" dirty="0">
                <a:latin typeface="Times New Roman" panose="02020603050405020304" pitchFamily="18" charset="0"/>
                <a:cs typeface="Times New Roman" panose="02020603050405020304" pitchFamily="18" charset="0"/>
              </a:rPr>
              <a:t>k levels of an experimental treatment. </a:t>
            </a:r>
          </a:p>
          <a:p>
            <a:pPr algn="just"/>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Note: Why do we do this? Why not simply test the working hypothesis directly? The answer lies in the </a:t>
            </a:r>
            <a:r>
              <a:rPr lang="en-IN" sz="1600" dirty="0" err="1">
                <a:latin typeface="Times New Roman" panose="02020603050405020304" pitchFamily="18" charset="0"/>
                <a:cs typeface="Times New Roman" panose="02020603050405020304" pitchFamily="18" charset="0"/>
              </a:rPr>
              <a:t>Popperian</a:t>
            </a:r>
            <a:r>
              <a:rPr lang="en-IN" sz="1600" dirty="0">
                <a:latin typeface="Times New Roman" panose="02020603050405020304" pitchFamily="18" charset="0"/>
                <a:cs typeface="Times New Roman" panose="02020603050405020304" pitchFamily="18" charset="0"/>
              </a:rPr>
              <a:t> Principle of Falsification. Karl Popper (a philosopher) discovered that we can’t conclusively confirm a hypothesis, but we can conclusively negate one. </a:t>
            </a:r>
            <a:endParaRPr lang="en-IN" sz="1600" dirty="0" smtClean="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r>
              <a:rPr lang="en-IN" sz="1600" dirty="0" smtClean="0">
                <a:latin typeface="Times New Roman" panose="02020603050405020304" pitchFamily="18" charset="0"/>
                <a:cs typeface="Times New Roman" panose="02020603050405020304" pitchFamily="18" charset="0"/>
              </a:rPr>
              <a:t>So </a:t>
            </a:r>
            <a:r>
              <a:rPr lang="en-IN" sz="1600" dirty="0">
                <a:latin typeface="Times New Roman" panose="02020603050405020304" pitchFamily="18" charset="0"/>
                <a:cs typeface="Times New Roman" panose="02020603050405020304" pitchFamily="18" charset="0"/>
              </a:rPr>
              <a:t>we set up a Null hypothesis which is effectively the opposite of the working hypothesis. The hope is that based on the strength of the data we will be able to negate or Reject the Null hypothesis and accept an alternative hypothesis. </a:t>
            </a:r>
            <a:endParaRPr lang="en-IN" sz="1600" dirty="0" smtClean="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r>
              <a:rPr lang="en-IN" sz="1600" dirty="0" smtClean="0">
                <a:latin typeface="Times New Roman" panose="02020603050405020304" pitchFamily="18" charset="0"/>
                <a:cs typeface="Times New Roman" panose="02020603050405020304" pitchFamily="18" charset="0"/>
              </a:rPr>
              <a:t>In </a:t>
            </a:r>
            <a:r>
              <a:rPr lang="en-IN" sz="1600" dirty="0">
                <a:latin typeface="Times New Roman" panose="02020603050405020304" pitchFamily="18" charset="0"/>
                <a:cs typeface="Times New Roman" panose="02020603050405020304" pitchFamily="18" charset="0"/>
              </a:rPr>
              <a:t>other words, we usually see the working hypothesis in H</a:t>
            </a:r>
            <a:r>
              <a:rPr lang="en-IN" sz="1600" baseline="-25000" dirty="0">
                <a:latin typeface="Times New Roman" panose="02020603050405020304" pitchFamily="18" charset="0"/>
                <a:cs typeface="Times New Roman" panose="02020603050405020304" pitchFamily="18" charset="0"/>
              </a:rPr>
              <a:t>A</a:t>
            </a:r>
            <a:r>
              <a:rPr lang="en-IN"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2921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116516"/>
            <a:ext cx="8229600" cy="792162"/>
          </a:xfrm>
        </p:spPr>
        <p:txBody>
          <a:bodyPr/>
          <a:lstStyle/>
          <a:p>
            <a:r>
              <a:rPr lang="en-IN" sz="2800" dirty="0">
                <a:latin typeface="Times New Roman" panose="02020603050405020304" pitchFamily="18" charset="0"/>
                <a:cs typeface="Times New Roman" panose="02020603050405020304" pitchFamily="18" charset="0"/>
              </a:rPr>
              <a:t>Step 2: State the Alternative Hypothesis</a:t>
            </a:r>
          </a:p>
        </p:txBody>
      </p:sp>
      <p:sp>
        <p:nvSpPr>
          <p:cNvPr id="3" name="Rectangle 2"/>
          <p:cNvSpPr/>
          <p:nvPr/>
        </p:nvSpPr>
        <p:spPr>
          <a:xfrm>
            <a:off x="695324" y="1156038"/>
            <a:ext cx="8210551" cy="1077218"/>
          </a:xfrm>
          <a:prstGeom prst="rect">
            <a:avLst/>
          </a:prstGeom>
        </p:spPr>
        <p:txBody>
          <a:bodyPr wrap="square">
            <a:spAutoFit/>
          </a:bodyPr>
          <a:lstStyle/>
          <a:p>
            <a:r>
              <a:rPr lang="en-IN" sz="1600" dirty="0" smtClean="0">
                <a:latin typeface="Times New Roman" panose="02020603050405020304" pitchFamily="18" charset="0"/>
                <a:cs typeface="Times New Roman" panose="02020603050405020304" pitchFamily="18" charset="0"/>
              </a:rPr>
              <a:t>H</a:t>
            </a:r>
            <a:r>
              <a:rPr lang="en-IN" sz="1600" baseline="-25000" dirty="0" smtClean="0">
                <a:latin typeface="Times New Roman" panose="02020603050405020304" pitchFamily="18" charset="0"/>
                <a:cs typeface="Times New Roman" panose="02020603050405020304" pitchFamily="18" charset="0"/>
              </a:rPr>
              <a:t>A</a:t>
            </a:r>
            <a:r>
              <a:rPr lang="en-IN" sz="1600" dirty="0">
                <a:latin typeface="Times New Roman" panose="02020603050405020304" pitchFamily="18" charset="0"/>
                <a:cs typeface="Times New Roman" panose="02020603050405020304" pitchFamily="18" charset="0"/>
              </a:rPr>
              <a:t>: treatment level means not all equal</a:t>
            </a:r>
          </a:p>
          <a:p>
            <a:endParaRPr lang="en-IN" sz="1600" dirty="0" smtClean="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reason we state the alternative hypothesis this way is that if the Null is rejected, there are many possibilities.</a:t>
            </a:r>
          </a:p>
        </p:txBody>
      </p:sp>
      <p:sp>
        <p:nvSpPr>
          <p:cNvPr id="4" name="Rectangle 3"/>
          <p:cNvSpPr/>
          <p:nvPr/>
        </p:nvSpPr>
        <p:spPr>
          <a:xfrm>
            <a:off x="695323" y="2399169"/>
            <a:ext cx="8058151" cy="3293209"/>
          </a:xfrm>
          <a:prstGeom prst="rect">
            <a:avLst/>
          </a:prstGeom>
        </p:spPr>
        <p:txBody>
          <a:bodyPr wrap="square">
            <a:spAutoFit/>
          </a:bodyPr>
          <a:lstStyle/>
          <a:p>
            <a:r>
              <a:rPr lang="en-IN" sz="1600" dirty="0">
                <a:latin typeface="Times New Roman" panose="02020603050405020304" pitchFamily="18" charset="0"/>
                <a:cs typeface="Times New Roman" panose="02020603050405020304" pitchFamily="18" charset="0"/>
              </a:rPr>
              <a:t>For example, </a:t>
            </a:r>
            <a:r>
              <a:rPr lang="en-IN" sz="1600" dirty="0" smtClean="0">
                <a:latin typeface="Times New Roman" panose="02020603050405020304" pitchFamily="18" charset="0"/>
                <a:cs typeface="Times New Roman" panose="02020603050405020304" pitchFamily="18" charset="0"/>
              </a:rPr>
              <a:t>μ1 ≠ μ2 = ⋯ = </a:t>
            </a:r>
            <a:r>
              <a:rPr lang="en-IN" sz="1600" dirty="0" err="1" smtClean="0">
                <a:latin typeface="Times New Roman" panose="02020603050405020304" pitchFamily="18" charset="0"/>
                <a:cs typeface="Times New Roman" panose="02020603050405020304" pitchFamily="18" charset="0"/>
              </a:rPr>
              <a:t>μk</a:t>
            </a:r>
            <a:r>
              <a:rPr lang="en-IN" sz="1600" dirty="0" smtClean="0">
                <a:latin typeface="Times New Roman" panose="02020603050405020304" pitchFamily="18" charset="0"/>
                <a:cs typeface="Times New Roman" panose="02020603050405020304" pitchFamily="18" charset="0"/>
              </a:rPr>
              <a:t>  is </a:t>
            </a:r>
            <a:r>
              <a:rPr lang="en-IN" sz="1600" dirty="0">
                <a:latin typeface="Times New Roman" panose="02020603050405020304" pitchFamily="18" charset="0"/>
                <a:cs typeface="Times New Roman" panose="02020603050405020304" pitchFamily="18" charset="0"/>
              </a:rPr>
              <a:t>one possibility, as is </a:t>
            </a:r>
            <a:r>
              <a:rPr lang="en-IN" sz="1600" dirty="0" smtClean="0">
                <a:latin typeface="Times New Roman" panose="02020603050405020304" pitchFamily="18" charset="0"/>
                <a:cs typeface="Times New Roman" panose="02020603050405020304" pitchFamily="18" charset="0"/>
              </a:rPr>
              <a:t>μ1 = μ2 ≠ μ3 = ⋯ =</a:t>
            </a:r>
            <a:r>
              <a:rPr lang="en-IN" sz="1600" dirty="0" err="1" smtClean="0">
                <a:latin typeface="Times New Roman" panose="02020603050405020304" pitchFamily="18" charset="0"/>
                <a:cs typeface="Times New Roman" panose="02020603050405020304" pitchFamily="18" charset="0"/>
              </a:rPr>
              <a:t>μk</a:t>
            </a:r>
            <a:r>
              <a:rPr lang="en-IN" sz="1600" dirty="0" smtClean="0">
                <a:latin typeface="Times New Roman" panose="02020603050405020304" pitchFamily="18" charset="0"/>
                <a:cs typeface="Times New Roman" panose="02020603050405020304" pitchFamily="18" charset="0"/>
              </a:rPr>
              <a:t>. </a:t>
            </a:r>
          </a:p>
          <a:p>
            <a:endParaRPr lang="en-IN" sz="1600" dirty="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Many </a:t>
            </a:r>
            <a:r>
              <a:rPr lang="en-IN" sz="1600" dirty="0">
                <a:latin typeface="Times New Roman" panose="02020603050405020304" pitchFamily="18" charset="0"/>
                <a:cs typeface="Times New Roman" panose="02020603050405020304" pitchFamily="18" charset="0"/>
              </a:rPr>
              <a:t>people make the mistake of stating the Alternative Hypothesis as: </a:t>
            </a:r>
            <a:endParaRPr lang="en-IN" sz="1600" dirty="0" smtClean="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 μ1 ≠ μ2≠⋯ ≠ </a:t>
            </a:r>
            <a:r>
              <a:rPr lang="en-IN" sz="1600" dirty="0" err="1" smtClean="0">
                <a:latin typeface="Times New Roman" panose="02020603050405020304" pitchFamily="18" charset="0"/>
                <a:cs typeface="Times New Roman" panose="02020603050405020304" pitchFamily="18" charset="0"/>
              </a:rPr>
              <a:t>μk</a:t>
            </a:r>
            <a:r>
              <a:rPr lang="en-IN" sz="1600" dirty="0" smtClean="0">
                <a:latin typeface="Times New Roman" panose="02020603050405020304" pitchFamily="18" charset="0"/>
                <a:cs typeface="Times New Roman" panose="02020603050405020304" pitchFamily="18" charset="0"/>
              </a:rPr>
              <a:t>  which </a:t>
            </a:r>
            <a:r>
              <a:rPr lang="en-IN" sz="1600" dirty="0">
                <a:latin typeface="Times New Roman" panose="02020603050405020304" pitchFamily="18" charset="0"/>
                <a:cs typeface="Times New Roman" panose="02020603050405020304" pitchFamily="18" charset="0"/>
              </a:rPr>
              <a:t>says that every mean differs from every other mean. </a:t>
            </a:r>
            <a:endParaRPr lang="en-IN" sz="1600" dirty="0" smtClean="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This </a:t>
            </a:r>
            <a:r>
              <a:rPr lang="en-IN" sz="1600" dirty="0">
                <a:latin typeface="Times New Roman" panose="02020603050405020304" pitchFamily="18" charset="0"/>
                <a:cs typeface="Times New Roman" panose="02020603050405020304" pitchFamily="18" charset="0"/>
              </a:rPr>
              <a:t>is a possibility, but only one of many possibilities. To cover all alternative outcomes, we resort to a verbal statement of ‘not all equal’ and then follow up with mean comparisons to find out where differences among means exist.  In our example, this means that fertilizer 1 may result in plants that are really tall, but fertilizers 2, 3 and the plants with no fertilizers don't differ from one another.  </a:t>
            </a:r>
            <a:endParaRPr lang="en-IN" sz="1600" dirty="0" smtClean="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A </a:t>
            </a:r>
            <a:r>
              <a:rPr lang="en-IN" sz="1600" dirty="0">
                <a:latin typeface="Times New Roman" panose="02020603050405020304" pitchFamily="18" charset="0"/>
                <a:cs typeface="Times New Roman" panose="02020603050405020304" pitchFamily="18" charset="0"/>
              </a:rPr>
              <a:t>simpler way of thinking about this is that at least one mean is different from all others.</a:t>
            </a:r>
          </a:p>
        </p:txBody>
      </p:sp>
    </p:spTree>
    <p:extLst>
      <p:ext uri="{BB962C8B-B14F-4D97-AF65-F5344CB8AC3E}">
        <p14:creationId xmlns:p14="http://schemas.microsoft.com/office/powerpoint/2010/main" val="2244468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5" name="Object 4"/>
          <p:cNvGraphicFramePr>
            <a:graphicFrameLocks noChangeAspect="1"/>
          </p:cNvGraphicFramePr>
          <p:nvPr>
            <p:extLst>
              <p:ext uri="{D42A27DB-BD31-4B8C-83A1-F6EECF244321}">
                <p14:modId xmlns:p14="http://schemas.microsoft.com/office/powerpoint/2010/main" val="289583679"/>
              </p:ext>
            </p:extLst>
          </p:nvPr>
        </p:nvGraphicFramePr>
        <p:xfrm>
          <a:off x="1828800" y="1819274"/>
          <a:ext cx="4752975" cy="2824233"/>
        </p:xfrm>
        <a:graphic>
          <a:graphicData uri="http://schemas.openxmlformats.org/presentationml/2006/ole">
            <mc:AlternateContent xmlns:mc="http://schemas.openxmlformats.org/markup-compatibility/2006">
              <mc:Choice xmlns:v="urn:schemas-microsoft-com:vml" Requires="v">
                <p:oleObj spid="_x0000_s13326" name="Worksheet" r:id="rId3" imgW="3229033" imgH="2209676" progId="Excel.Sheet.12">
                  <p:embed/>
                </p:oleObj>
              </mc:Choice>
              <mc:Fallback>
                <p:oleObj name="Worksheet" r:id="rId3" imgW="3229033" imgH="2209676" progId="Excel.Sheet.12">
                  <p:embed/>
                  <p:pic>
                    <p:nvPicPr>
                      <p:cNvPr id="0" name=""/>
                      <p:cNvPicPr/>
                      <p:nvPr/>
                    </p:nvPicPr>
                    <p:blipFill>
                      <a:blip r:embed="rId4"/>
                      <a:stretch>
                        <a:fillRect/>
                      </a:stretch>
                    </p:blipFill>
                    <p:spPr>
                      <a:xfrm>
                        <a:off x="1828800" y="1819274"/>
                        <a:ext cx="4752975" cy="2824233"/>
                      </a:xfrm>
                      <a:prstGeom prst="rect">
                        <a:avLst/>
                      </a:prstGeom>
                    </p:spPr>
                  </p:pic>
                </p:oleObj>
              </mc:Fallback>
            </mc:AlternateContent>
          </a:graphicData>
        </a:graphic>
      </p:graphicFrame>
      <p:sp>
        <p:nvSpPr>
          <p:cNvPr id="7" name="Rectangle 6"/>
          <p:cNvSpPr/>
          <p:nvPr/>
        </p:nvSpPr>
        <p:spPr>
          <a:xfrm>
            <a:off x="590549" y="1317337"/>
            <a:ext cx="8458201" cy="338554"/>
          </a:xfrm>
          <a:prstGeom prst="rect">
            <a:avLst/>
          </a:prstGeom>
        </p:spPr>
        <p:txBody>
          <a:bodyPr wrap="square">
            <a:spAutoFit/>
          </a:bodyPr>
          <a:lstStyle/>
          <a:p>
            <a:r>
              <a:rPr lang="en-IN" sz="1600" dirty="0">
                <a:latin typeface="Times New Roman" panose="02020603050405020304" pitchFamily="18" charset="0"/>
                <a:cs typeface="Times New Roman" panose="02020603050405020304" pitchFamily="18" charset="0"/>
              </a:rPr>
              <a:t>If we look at what can happen in a hypothesis test, we can construct the following contingency table:</a:t>
            </a:r>
          </a:p>
        </p:txBody>
      </p:sp>
      <p:sp>
        <p:nvSpPr>
          <p:cNvPr id="8" name="Rectangle 7"/>
          <p:cNvSpPr/>
          <p:nvPr/>
        </p:nvSpPr>
        <p:spPr>
          <a:xfrm>
            <a:off x="714374" y="4923562"/>
            <a:ext cx="7762876" cy="1200329"/>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It is important to note that we want to set </a:t>
            </a:r>
            <a:r>
              <a:rPr lang="en-IN" dirty="0" smtClean="0">
                <a:latin typeface="Times New Roman" panose="02020603050405020304" pitchFamily="18" charset="0"/>
                <a:cs typeface="Times New Roman" panose="02020603050405020304" pitchFamily="18" charset="0"/>
              </a:rPr>
              <a:t>α </a:t>
            </a:r>
            <a:r>
              <a:rPr lang="en-IN" dirty="0">
                <a:latin typeface="Times New Roman" panose="02020603050405020304" pitchFamily="18" charset="0"/>
                <a:cs typeface="Times New Roman" panose="02020603050405020304" pitchFamily="18" charset="0"/>
              </a:rPr>
              <a:t>before the experiment (a-priori) because the Type I error is the more </a:t>
            </a:r>
            <a:r>
              <a:rPr lang="en-IN" dirty="0" smtClean="0">
                <a:latin typeface="Times New Roman" panose="02020603050405020304" pitchFamily="18" charset="0"/>
                <a:cs typeface="Times New Roman" panose="02020603050405020304" pitchFamily="18" charset="0"/>
              </a:rPr>
              <a:t>‘grievous’ </a:t>
            </a:r>
            <a:r>
              <a:rPr lang="en-IN" dirty="0">
                <a:latin typeface="Times New Roman" panose="02020603050405020304" pitchFamily="18" charset="0"/>
                <a:cs typeface="Times New Roman" panose="02020603050405020304" pitchFamily="18" charset="0"/>
              </a:rPr>
              <a:t>error to make. </a:t>
            </a:r>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typical value of </a:t>
            </a:r>
            <a:r>
              <a:rPr lang="en-IN" dirty="0" smtClean="0">
                <a:latin typeface="Times New Roman" panose="02020603050405020304" pitchFamily="18" charset="0"/>
                <a:cs typeface="Times New Roman" panose="02020603050405020304" pitchFamily="18" charset="0"/>
              </a:rPr>
              <a:t>α  is </a:t>
            </a:r>
            <a:r>
              <a:rPr lang="en-IN" dirty="0">
                <a:latin typeface="Times New Roman" panose="02020603050405020304" pitchFamily="18" charset="0"/>
                <a:cs typeface="Times New Roman" panose="02020603050405020304" pitchFamily="18" charset="0"/>
              </a:rPr>
              <a:t>0.05, establishing a 95% confidence level.</a:t>
            </a:r>
          </a:p>
        </p:txBody>
      </p:sp>
    </p:spTree>
    <p:extLst>
      <p:ext uri="{BB962C8B-B14F-4D97-AF65-F5344CB8AC3E}">
        <p14:creationId xmlns:p14="http://schemas.microsoft.com/office/powerpoint/2010/main" val="1466345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Rectangle 2"/>
          <p:cNvSpPr/>
          <p:nvPr/>
        </p:nvSpPr>
        <p:spPr>
          <a:xfrm>
            <a:off x="657225" y="1541651"/>
            <a:ext cx="7867650" cy="4031873"/>
          </a:xfrm>
          <a:prstGeom prst="rect">
            <a:avLst/>
          </a:prstGeom>
        </p:spPr>
        <p:txBody>
          <a:bodyPr wrap="square">
            <a:spAutoFit/>
          </a:bodyPr>
          <a:lstStyle/>
          <a:p>
            <a:r>
              <a:rPr lang="en-IN" sz="1600" dirty="0">
                <a:latin typeface="Times New Roman" panose="02020603050405020304" pitchFamily="18" charset="0"/>
                <a:cs typeface="Times New Roman" panose="02020603050405020304" pitchFamily="18" charset="0"/>
              </a:rPr>
              <a:t>Step 4: Collect Data</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Remember the importance of recognizing whether data is collected through an experimental design or observational. </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Step 5: Calculate a test statistic.</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For categorical treatment level means, we use an F statistic, named after R.A. Fisher. </a:t>
            </a:r>
            <a:endParaRPr lang="en-IN" sz="1600" dirty="0" smtClean="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Step 6: Construct Acceptance / Rejection regions.</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As with all other test statistics, a threshold (critical) value of F is established. This F value can be obtained from statistical tables, and is referred to as </a:t>
            </a:r>
            <a:r>
              <a:rPr lang="en-IN" sz="1600" dirty="0" err="1">
                <a:latin typeface="Times New Roman" panose="02020603050405020304" pitchFamily="18" charset="0"/>
                <a:cs typeface="Times New Roman" panose="02020603050405020304" pitchFamily="18" charset="0"/>
              </a:rPr>
              <a:t>Fcritical</a:t>
            </a:r>
            <a:r>
              <a:rPr lang="en-IN" sz="1600" dirty="0">
                <a:latin typeface="Times New Roman" panose="02020603050405020304" pitchFamily="18" charset="0"/>
                <a:cs typeface="Times New Roman" panose="02020603050405020304" pitchFamily="18" charset="0"/>
              </a:rPr>
              <a:t> or </a:t>
            </a:r>
            <a:r>
              <a:rPr lang="en-IN" sz="1600" dirty="0" smtClean="0">
                <a:latin typeface="Times New Roman" panose="02020603050405020304" pitchFamily="18" charset="0"/>
                <a:cs typeface="Times New Roman" panose="02020603050405020304" pitchFamily="18" charset="0"/>
              </a:rPr>
              <a:t>Fα. </a:t>
            </a:r>
          </a:p>
          <a:p>
            <a:endParaRPr lang="en-IN" sz="1600" dirty="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This </a:t>
            </a:r>
            <a:r>
              <a:rPr lang="en-IN" sz="1600" dirty="0">
                <a:latin typeface="Times New Roman" panose="02020603050405020304" pitchFamily="18" charset="0"/>
                <a:cs typeface="Times New Roman" panose="02020603050405020304" pitchFamily="18" charset="0"/>
              </a:rPr>
              <a:t>critical value is the minimum value for the test statistic (in this case the F test) for us to be able to reject the null. </a:t>
            </a:r>
          </a:p>
        </p:txBody>
      </p:sp>
    </p:spTree>
    <p:extLst>
      <p:ext uri="{BB962C8B-B14F-4D97-AF65-F5344CB8AC3E}">
        <p14:creationId xmlns:p14="http://schemas.microsoft.com/office/powerpoint/2010/main" val="2460200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 distribution</a:t>
            </a:r>
            <a:endParaRPr lang="en-IN" dirty="0"/>
          </a:p>
        </p:txBody>
      </p:sp>
      <p:sp>
        <p:nvSpPr>
          <p:cNvPr id="3" name="Rectangle 2"/>
          <p:cNvSpPr/>
          <p:nvPr/>
        </p:nvSpPr>
        <p:spPr>
          <a:xfrm>
            <a:off x="4833936" y="1473496"/>
            <a:ext cx="4191000" cy="830997"/>
          </a:xfrm>
          <a:prstGeom prst="rect">
            <a:avLst/>
          </a:prstGeom>
        </p:spPr>
        <p:txBody>
          <a:bodyPr wrap="square">
            <a:spAutoFit/>
          </a:bodyPr>
          <a:lstStyle/>
          <a:p>
            <a:r>
              <a:rPr lang="en-IN" sz="1600" dirty="0"/>
              <a:t>The F distribution, Fα and the location of Acceptance / Rejection regions are shown in the graph below:</a:t>
            </a: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474" y="2820986"/>
            <a:ext cx="3971925" cy="2341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5780" y="1325561"/>
            <a:ext cx="4183857" cy="4524315"/>
          </a:xfrm>
          <a:prstGeom prst="rect">
            <a:avLst/>
          </a:prstGeom>
        </p:spPr>
        <p:txBody>
          <a:bodyPr wrap="square">
            <a:spAutoFit/>
          </a:bodyPr>
          <a:lstStyle/>
          <a:p>
            <a:pPr algn="just"/>
            <a:r>
              <a:rPr lang="en-IN" sz="1600" dirty="0" smtClean="0">
                <a:latin typeface="Times New Roman" panose="02020603050405020304" pitchFamily="18" charset="0"/>
                <a:cs typeface="Times New Roman" panose="02020603050405020304" pitchFamily="18" charset="0"/>
              </a:rPr>
              <a:t>If </a:t>
            </a:r>
            <a:r>
              <a:rPr lang="en-IN" sz="1600" dirty="0">
                <a:latin typeface="Times New Roman" panose="02020603050405020304" pitchFamily="18" charset="0"/>
                <a:cs typeface="Times New Roman" panose="02020603050405020304" pitchFamily="18" charset="0"/>
              </a:rPr>
              <a:t>the </a:t>
            </a:r>
            <a:r>
              <a:rPr lang="en-IN" sz="1600" dirty="0" err="1">
                <a:latin typeface="Times New Roman" panose="02020603050405020304" pitchFamily="18" charset="0"/>
                <a:cs typeface="Times New Roman" panose="02020603050405020304" pitchFamily="18" charset="0"/>
              </a:rPr>
              <a:t>Fcalculated</a:t>
            </a:r>
            <a:r>
              <a:rPr lang="en-IN" sz="1600" dirty="0">
                <a:latin typeface="Times New Roman" panose="02020603050405020304" pitchFamily="18" charset="0"/>
                <a:cs typeface="Times New Roman" panose="02020603050405020304" pitchFamily="18" charset="0"/>
              </a:rPr>
              <a:t> from the data is larger than the Fα, then you are in the Rejection region and you can reject the Null Hypothesis with (1-α) level of confidence.</a:t>
            </a:r>
          </a:p>
          <a:p>
            <a:pPr algn="just"/>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Note that modern statistical software </a:t>
            </a:r>
            <a:r>
              <a:rPr lang="en-IN" sz="1600" dirty="0" smtClean="0">
                <a:latin typeface="Times New Roman" panose="02020603050405020304" pitchFamily="18" charset="0"/>
                <a:cs typeface="Times New Roman" panose="02020603050405020304" pitchFamily="18" charset="0"/>
              </a:rPr>
              <a:t> provides </a:t>
            </a:r>
            <a:r>
              <a:rPr lang="en-IN" sz="1600" dirty="0">
                <a:latin typeface="Times New Roman" panose="02020603050405020304" pitchFamily="18" charset="0"/>
                <a:cs typeface="Times New Roman" panose="02020603050405020304" pitchFamily="18" charset="0"/>
              </a:rPr>
              <a:t>a p-value. The p-value here is the probability of getting an </a:t>
            </a:r>
            <a:r>
              <a:rPr lang="en-IN" sz="1600" dirty="0" err="1">
                <a:latin typeface="Times New Roman" panose="02020603050405020304" pitchFamily="18" charset="0"/>
                <a:cs typeface="Times New Roman" panose="02020603050405020304" pitchFamily="18" charset="0"/>
              </a:rPr>
              <a:t>Fcalculated</a:t>
            </a:r>
            <a:r>
              <a:rPr lang="en-IN" sz="1600" dirty="0">
                <a:latin typeface="Times New Roman" panose="02020603050405020304" pitchFamily="18" charset="0"/>
                <a:cs typeface="Times New Roman" panose="02020603050405020304" pitchFamily="18" charset="0"/>
              </a:rPr>
              <a:t> even greater than what you observe. If by chance, the </a:t>
            </a:r>
            <a:r>
              <a:rPr lang="en-IN" sz="1600" dirty="0" err="1">
                <a:latin typeface="Times New Roman" panose="02020603050405020304" pitchFamily="18" charset="0"/>
                <a:cs typeface="Times New Roman" panose="02020603050405020304" pitchFamily="18" charset="0"/>
              </a:rPr>
              <a:t>Fcalculated</a:t>
            </a:r>
            <a:r>
              <a:rPr lang="en-IN" sz="1600" dirty="0">
                <a:latin typeface="Times New Roman" panose="02020603050405020304" pitchFamily="18" charset="0"/>
                <a:cs typeface="Times New Roman" panose="02020603050405020304" pitchFamily="18" charset="0"/>
              </a:rPr>
              <a:t> = </a:t>
            </a:r>
            <a:r>
              <a:rPr lang="en-IN" sz="1600" dirty="0" smtClean="0">
                <a:latin typeface="Times New Roman" panose="02020603050405020304" pitchFamily="18" charset="0"/>
                <a:cs typeface="Times New Roman" panose="02020603050405020304" pitchFamily="18" charset="0"/>
              </a:rPr>
              <a:t>Fα, </a:t>
            </a:r>
            <a:r>
              <a:rPr lang="en-IN" sz="1600" dirty="0">
                <a:latin typeface="Times New Roman" panose="02020603050405020304" pitchFamily="18" charset="0"/>
                <a:cs typeface="Times New Roman" panose="02020603050405020304" pitchFamily="18" charset="0"/>
              </a:rPr>
              <a:t>then the p-value would exactly equal to α. </a:t>
            </a:r>
            <a:endParaRPr lang="en-IN" sz="1600" dirty="0" smtClean="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r>
              <a:rPr lang="en-IN" sz="1600" dirty="0" smtClean="0">
                <a:latin typeface="Times New Roman" panose="02020603050405020304" pitchFamily="18" charset="0"/>
                <a:cs typeface="Times New Roman" panose="02020603050405020304" pitchFamily="18" charset="0"/>
              </a:rPr>
              <a:t>With </a:t>
            </a:r>
            <a:r>
              <a:rPr lang="en-IN" sz="1600" dirty="0">
                <a:latin typeface="Times New Roman" panose="02020603050405020304" pitchFamily="18" charset="0"/>
                <a:cs typeface="Times New Roman" panose="02020603050405020304" pitchFamily="18" charset="0"/>
              </a:rPr>
              <a:t>larger </a:t>
            </a:r>
            <a:r>
              <a:rPr lang="en-IN" sz="1600" dirty="0" err="1">
                <a:latin typeface="Times New Roman" panose="02020603050405020304" pitchFamily="18" charset="0"/>
                <a:cs typeface="Times New Roman" panose="02020603050405020304" pitchFamily="18" charset="0"/>
              </a:rPr>
              <a:t>Fcalculated</a:t>
            </a:r>
            <a:r>
              <a:rPr lang="en-IN" sz="1600" dirty="0">
                <a:latin typeface="Times New Roman" panose="02020603050405020304" pitchFamily="18" charset="0"/>
                <a:cs typeface="Times New Roman" panose="02020603050405020304" pitchFamily="18" charset="0"/>
              </a:rPr>
              <a:t> values, we move further into the rejection region and the p-value becomes less than α. So the decision rule is as follows:</a:t>
            </a:r>
          </a:p>
          <a:p>
            <a:pPr algn="just"/>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If the p-value obtained from the ANOVA is less than α, then Reject H</a:t>
            </a:r>
            <a:r>
              <a:rPr lang="en-IN" sz="1600" baseline="-25000" dirty="0">
                <a:latin typeface="Times New Roman" panose="02020603050405020304" pitchFamily="18" charset="0"/>
                <a:cs typeface="Times New Roman" panose="02020603050405020304" pitchFamily="18" charset="0"/>
              </a:rPr>
              <a:t>0</a:t>
            </a:r>
            <a:r>
              <a:rPr lang="en-IN" sz="1600" dirty="0">
                <a:latin typeface="Times New Roman" panose="02020603050405020304" pitchFamily="18" charset="0"/>
                <a:cs typeface="Times New Roman" panose="02020603050405020304" pitchFamily="18" charset="0"/>
              </a:rPr>
              <a:t> and Accept H</a:t>
            </a:r>
            <a:r>
              <a:rPr lang="en-IN" sz="1600" baseline="-25000" dirty="0">
                <a:latin typeface="Times New Roman" panose="02020603050405020304" pitchFamily="18" charset="0"/>
                <a:cs typeface="Times New Roman" panose="02020603050405020304" pitchFamily="18" charset="0"/>
              </a:rPr>
              <a:t>A</a:t>
            </a:r>
            <a:r>
              <a:rPr lang="en-IN"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276713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ppt_Template_Capgemini">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F2F27FA532E1440BBB216045CCA2436" ma:contentTypeVersion="0" ma:contentTypeDescription="Create a new document." ma:contentTypeScope="" ma:versionID="3ba8609c7665c84a77543b3bac825d5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4EC633-1627-4A60-A2BF-2426CB35E7A3}">
  <ds:schemaRefs>
    <ds:schemaRef ds:uri="http://schemas.microsoft.com/sharepoint/v3/contenttype/forms"/>
  </ds:schemaRefs>
</ds:datastoreItem>
</file>

<file path=customXml/itemProps2.xml><?xml version="1.0" encoding="utf-8"?>
<ds:datastoreItem xmlns:ds="http://schemas.openxmlformats.org/officeDocument/2006/customXml" ds:itemID="{73A9FC01-6108-4C10-935C-A22E44F3E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C8A0C4F-596F-49FD-B18B-0ACB1AC42ADE}">
  <ds:schemaRefs>
    <ds:schemaRef ds:uri="http://purl.org/dc/elements/1.1/"/>
    <ds:schemaRef ds:uri="http://schemas.openxmlformats.org/package/2006/metadata/core-properties"/>
    <ds:schemaRef ds:uri="http://purl.org/dc/dcmitype/"/>
    <ds:schemaRef ds:uri="http://purl.org/dc/terms/"/>
    <ds:schemaRef ds:uri="http://schemas.microsoft.com/office/2006/documentManagement/types"/>
    <ds:schemaRef ds:uri="http://www.w3.org/XML/1998/namespac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30757</TotalTime>
  <Words>2725</Words>
  <Application>Microsoft Office PowerPoint</Application>
  <PresentationFormat>On-screen Show (4:3)</PresentationFormat>
  <Paragraphs>186</Paragraphs>
  <Slides>27</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27</vt:i4>
      </vt:variant>
    </vt:vector>
  </HeadingPairs>
  <TitlesOfParts>
    <vt:vector size="30" baseType="lpstr">
      <vt:lpstr>ppt_Template_Capgemini</vt:lpstr>
      <vt:lpstr>think-cell Slide</vt:lpstr>
      <vt:lpstr>Worksheet</vt:lpstr>
      <vt:lpstr>Anova Analysis</vt:lpstr>
      <vt:lpstr>Classic Anova- Analysis of Variance</vt:lpstr>
      <vt:lpstr>PowerPoint Presentation</vt:lpstr>
      <vt:lpstr>PowerPoint Presentation</vt:lpstr>
      <vt:lpstr>Step 1: State the Null Hypothesis.</vt:lpstr>
      <vt:lpstr>Step 2: State the Alternative Hypothesis</vt:lpstr>
      <vt:lpstr>PowerPoint Presentation</vt:lpstr>
      <vt:lpstr>PowerPoint Presentation</vt:lpstr>
      <vt:lpstr>F distribution</vt:lpstr>
      <vt:lpstr>Analysis of Variance</vt:lpstr>
      <vt:lpstr>Sum of Squares</vt:lpstr>
      <vt:lpstr>PowerPoint Presentation</vt:lpstr>
      <vt:lpstr>Final Calculations</vt:lpstr>
      <vt:lpstr>PowerPoint Presentation</vt:lpstr>
      <vt:lpstr>Mean Comparison </vt:lpstr>
      <vt:lpstr>Tukey procedure for Mean comparison </vt:lpstr>
      <vt:lpstr>Mean Difference calculation  for Plant Treatment example </vt:lpstr>
      <vt:lpstr>Mean Difference calculation </vt:lpstr>
      <vt:lpstr>Final Result</vt:lpstr>
      <vt:lpstr>Pooled Sample statistics</vt:lpstr>
      <vt:lpstr>Pooled Sample statistics  cont..</vt:lpstr>
      <vt:lpstr>Why is polynomial regression considered a kind of linear regression?</vt:lpstr>
      <vt:lpstr>Regression Analysis and Anova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P Thulaseedharan</dc:creator>
  <cp:lastModifiedBy>Pradeep Bilurkar (RTIC)</cp:lastModifiedBy>
  <cp:revision>397</cp:revision>
  <dcterms:created xsi:type="dcterms:W3CDTF">2014-04-28T11:21:39Z</dcterms:created>
  <dcterms:modified xsi:type="dcterms:W3CDTF">2016-10-13T11:22:26Z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0x010100AF2F27FA532E1440BBB216045CCA2436</vt:lpwstr>
  </property>
</Properties>
</file>