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Lst>
  <p:notesMasterIdLst>
    <p:notesMasterId r:id="rId28"/>
  </p:notesMasterIdLst>
  <p:handoutMasterIdLst>
    <p:handoutMasterId r:id="rId29"/>
  </p:handoutMasterIdLst>
  <p:sldIdLst>
    <p:sldId id="411" r:id="rId6"/>
    <p:sldId id="412" r:id="rId7"/>
    <p:sldId id="413" r:id="rId8"/>
    <p:sldId id="414" r:id="rId9"/>
    <p:sldId id="430" r:id="rId10"/>
    <p:sldId id="431" r:id="rId11"/>
    <p:sldId id="416" r:id="rId12"/>
    <p:sldId id="417" r:id="rId13"/>
    <p:sldId id="418" r:id="rId14"/>
    <p:sldId id="432" r:id="rId15"/>
    <p:sldId id="433" r:id="rId16"/>
    <p:sldId id="434" r:id="rId17"/>
    <p:sldId id="435" r:id="rId18"/>
    <p:sldId id="419" r:id="rId19"/>
    <p:sldId id="420" r:id="rId20"/>
    <p:sldId id="421" r:id="rId21"/>
    <p:sldId id="422" r:id="rId22"/>
    <p:sldId id="423" r:id="rId23"/>
    <p:sldId id="424" r:id="rId24"/>
    <p:sldId id="425" r:id="rId25"/>
    <p:sldId id="426" r:id="rId26"/>
    <p:sldId id="42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1980" y="-378"/>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2/10/2017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dirty="0"/>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2/10/2017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dirty="0"/>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34852" indent="-282635" eaLnBrk="0" hangingPunct="0">
              <a:defRPr sz="2400">
                <a:solidFill>
                  <a:schemeClr val="tx1"/>
                </a:solidFill>
                <a:latin typeface="Times New Roman" pitchFamily="18" charset="0"/>
              </a:defRPr>
            </a:lvl2pPr>
            <a:lvl3pPr marL="1130541" indent="-226108" eaLnBrk="0" hangingPunct="0">
              <a:defRPr sz="2400">
                <a:solidFill>
                  <a:schemeClr val="tx1"/>
                </a:solidFill>
                <a:latin typeface="Times New Roman" pitchFamily="18" charset="0"/>
              </a:defRPr>
            </a:lvl3pPr>
            <a:lvl4pPr marL="1582758" indent="-226108" eaLnBrk="0" hangingPunct="0">
              <a:defRPr sz="2400">
                <a:solidFill>
                  <a:schemeClr val="tx1"/>
                </a:solidFill>
                <a:latin typeface="Times New Roman" pitchFamily="18" charset="0"/>
              </a:defRPr>
            </a:lvl4pPr>
            <a:lvl5pPr marL="2034974" indent="-226108" eaLnBrk="0" hangingPunct="0">
              <a:defRPr sz="2400">
                <a:solidFill>
                  <a:schemeClr val="tx1"/>
                </a:solidFill>
                <a:latin typeface="Times New Roman" pitchFamily="18" charset="0"/>
              </a:defRPr>
            </a:lvl5pPr>
            <a:lvl6pPr marL="2487191" indent="-226108" eaLnBrk="0" fontAlgn="base" hangingPunct="0">
              <a:spcBef>
                <a:spcPct val="0"/>
              </a:spcBef>
              <a:spcAft>
                <a:spcPct val="0"/>
              </a:spcAft>
              <a:defRPr sz="2400">
                <a:solidFill>
                  <a:schemeClr val="tx1"/>
                </a:solidFill>
                <a:latin typeface="Times New Roman" pitchFamily="18" charset="0"/>
              </a:defRPr>
            </a:lvl6pPr>
            <a:lvl7pPr marL="2939407" indent="-226108" eaLnBrk="0" fontAlgn="base" hangingPunct="0">
              <a:spcBef>
                <a:spcPct val="0"/>
              </a:spcBef>
              <a:spcAft>
                <a:spcPct val="0"/>
              </a:spcAft>
              <a:defRPr sz="2400">
                <a:solidFill>
                  <a:schemeClr val="tx1"/>
                </a:solidFill>
                <a:latin typeface="Times New Roman" pitchFamily="18" charset="0"/>
              </a:defRPr>
            </a:lvl7pPr>
            <a:lvl8pPr marL="3391624" indent="-226108" eaLnBrk="0" fontAlgn="base" hangingPunct="0">
              <a:spcBef>
                <a:spcPct val="0"/>
              </a:spcBef>
              <a:spcAft>
                <a:spcPct val="0"/>
              </a:spcAft>
              <a:defRPr sz="2400">
                <a:solidFill>
                  <a:schemeClr val="tx1"/>
                </a:solidFill>
                <a:latin typeface="Times New Roman" pitchFamily="18" charset="0"/>
              </a:defRPr>
            </a:lvl8pPr>
            <a:lvl9pPr marL="3843840" indent="-226108" eaLnBrk="0" fontAlgn="base" hangingPunct="0">
              <a:spcBef>
                <a:spcPct val="0"/>
              </a:spcBef>
              <a:spcAft>
                <a:spcPct val="0"/>
              </a:spcAft>
              <a:defRPr sz="2400">
                <a:solidFill>
                  <a:schemeClr val="tx1"/>
                </a:solidFill>
                <a:latin typeface="Times New Roman" pitchFamily="18" charset="0"/>
              </a:defRPr>
            </a:lvl9pPr>
          </a:lstStyle>
          <a:p>
            <a:pPr eaLnBrk="1" hangingPunct="1"/>
            <a:fld id="{8EFF78A2-2D50-43DD-8B87-16C89A551ACE}" type="slidenum">
              <a:rPr lang="en-US" sz="1200"/>
              <a:pPr eaLnBrk="1" hangingPunct="1"/>
              <a:t>1</a:t>
            </a:fld>
            <a:endParaRPr lang="en-US" sz="1200" dirty="0"/>
          </a:p>
        </p:txBody>
      </p:sp>
      <p:sp>
        <p:nvSpPr>
          <p:cNvPr id="32771" name="Rectangle 2"/>
          <p:cNvSpPr>
            <a:spLocks noGrp="1" noRot="1" noChangeAspect="1" noChangeArrowheads="1" noTextEdit="1"/>
          </p:cNvSpPr>
          <p:nvPr>
            <p:ph type="sldImg"/>
          </p:nvPr>
        </p:nvSpPr>
        <p:spPr>
          <a:xfrm>
            <a:off x="1143000" y="685800"/>
            <a:ext cx="4573588" cy="3429000"/>
          </a:xfrm>
          <a:ln/>
        </p:spPr>
      </p:sp>
      <p:sp>
        <p:nvSpPr>
          <p:cNvPr id="32772"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1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50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2/10/2017</a:t>
            </a:fld>
            <a:endParaRPr lang="en-US" dirty="0">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dirty="0">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dirty="0">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4473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2900" y="155122"/>
            <a:ext cx="7921625" cy="688521"/>
          </a:xfrm>
          <a:prstGeom prst="rect">
            <a:avLst/>
          </a:prstGeom>
        </p:spPr>
        <p:txBody>
          <a:bodyPr/>
          <a:lstStyle>
            <a:lvl1pPr>
              <a:defRPr sz="2200"/>
            </a:lvl1pPr>
          </a:lstStyle>
          <a:p>
            <a:r>
              <a:rPr lang="en-US" smtClean="0"/>
              <a:t>Click to edit Master title style</a:t>
            </a:r>
            <a:endParaRPr lang="en-AU" dirty="0"/>
          </a:p>
        </p:txBody>
      </p:sp>
      <p:sp>
        <p:nvSpPr>
          <p:cNvPr id="3" name="Content Placeholder 2"/>
          <p:cNvSpPr>
            <a:spLocks noGrp="1"/>
          </p:cNvSpPr>
          <p:nvPr>
            <p:ph idx="1"/>
          </p:nvPr>
        </p:nvSpPr>
        <p:spPr>
          <a:xfrm>
            <a:off x="183634" y="1026661"/>
            <a:ext cx="8566407" cy="5395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9"/>
          <p:cNvSpPr>
            <a:spLocks noGrp="1" noChangeArrowheads="1"/>
          </p:cNvSpPr>
          <p:nvPr>
            <p:ph type="sldNum" sz="quarter" idx="10"/>
          </p:nvPr>
        </p:nvSpPr>
        <p:spPr>
          <a:xfrm>
            <a:off x="7459669" y="6529388"/>
            <a:ext cx="1417636" cy="249238"/>
          </a:xfrm>
          <a:prstGeom prst="rect">
            <a:avLst/>
          </a:prstGeom>
        </p:spPr>
        <p:txBody>
          <a:bodyPr lIns="73884" tIns="36942" rIns="73884" bIns="36942"/>
          <a:lstStyle>
            <a:lvl1pPr>
              <a:defRPr/>
            </a:lvl1pPr>
          </a:lstStyle>
          <a:p>
            <a:pPr>
              <a:defRPr/>
            </a:pPr>
            <a:fld id="{2988EDFA-DFC0-43E9-A6DA-9F56E3B1C649}" type="slidenum">
              <a:rPr lang="en-AU">
                <a:solidFill>
                  <a:srgbClr val="665546"/>
                </a:solidFill>
              </a:rPr>
              <a:pPr>
                <a:defRPr/>
              </a:pPr>
              <a:t>‹#›</a:t>
            </a:fld>
            <a:endParaRPr lang="en-AU" dirty="0">
              <a:solidFill>
                <a:srgbClr val="665546"/>
              </a:solidFill>
            </a:endParaRPr>
          </a:p>
        </p:txBody>
      </p:sp>
      <p:sp>
        <p:nvSpPr>
          <p:cNvPr id="5"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82846" tIns="41423" rIns="82846" bIns="41423" numCol="1" anchor="t" anchorCtr="0" compatLnSpc="1">
            <a:prstTxWarp prst="textNoShape">
              <a:avLst/>
            </a:prstTxWarp>
          </a:bodyPr>
          <a:lstStyle>
            <a:lvl1pPr marL="0" marR="0" indent="0" algn="ctr" defTabSz="828456" rtl="0" eaLnBrk="1" fontAlgn="auto" latinLnBrk="0" hangingPunct="1">
              <a:lnSpc>
                <a:spcPct val="100000"/>
              </a:lnSpc>
              <a:spcBef>
                <a:spcPts val="0"/>
              </a:spcBef>
              <a:spcAft>
                <a:spcPts val="0"/>
              </a:spcAft>
              <a:buClrTx/>
              <a:buSzTx/>
              <a:buFontTx/>
              <a:buNone/>
              <a:tabLst/>
              <a:defRPr sz="9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4091616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B2E6F3-B53E-43C7-9DC6-799303047F80}"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724BE-0AF3-471B-882C-D401F0DED018}" type="slidenum">
              <a:rPr lang="en-US" smtClean="0"/>
              <a:t>‹#›</a:t>
            </a:fld>
            <a:endParaRPr lang="en-US"/>
          </a:p>
        </p:txBody>
      </p:sp>
    </p:spTree>
    <p:extLst>
      <p:ext uri="{BB962C8B-B14F-4D97-AF65-F5344CB8AC3E}">
        <p14:creationId xmlns:p14="http://schemas.microsoft.com/office/powerpoint/2010/main" val="2437976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5191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652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2E6F3-B53E-43C7-9DC6-799303047F80}"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724BE-0AF3-471B-882C-D401F0DED018}" type="slidenum">
              <a:rPr lang="en-US" smtClean="0"/>
              <a:t>‹#›</a:t>
            </a:fld>
            <a:endParaRPr lang="en-US"/>
          </a:p>
        </p:txBody>
      </p:sp>
    </p:spTree>
    <p:extLst>
      <p:ext uri="{BB962C8B-B14F-4D97-AF65-F5344CB8AC3E}">
        <p14:creationId xmlns:p14="http://schemas.microsoft.com/office/powerpoint/2010/main" val="735776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B2E6F3-B53E-43C7-9DC6-799303047F80}"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724BE-0AF3-471B-882C-D401F0DED018}" type="slidenum">
              <a:rPr lang="en-US" smtClean="0"/>
              <a:t>‹#›</a:t>
            </a:fld>
            <a:endParaRPr lang="en-US"/>
          </a:p>
        </p:txBody>
      </p:sp>
    </p:spTree>
    <p:extLst>
      <p:ext uri="{BB962C8B-B14F-4D97-AF65-F5344CB8AC3E}">
        <p14:creationId xmlns:p14="http://schemas.microsoft.com/office/powerpoint/2010/main" val="3568719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B2E6F3-B53E-43C7-9DC6-799303047F80}" type="datetimeFigureOut">
              <a:rPr lang="en-US" smtClean="0"/>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8724BE-0AF3-471B-882C-D401F0DED018}" type="slidenum">
              <a:rPr lang="en-US" smtClean="0"/>
              <a:t>‹#›</a:t>
            </a:fld>
            <a:endParaRPr lang="en-US"/>
          </a:p>
        </p:txBody>
      </p:sp>
    </p:spTree>
    <p:extLst>
      <p:ext uri="{BB962C8B-B14F-4D97-AF65-F5344CB8AC3E}">
        <p14:creationId xmlns:p14="http://schemas.microsoft.com/office/powerpoint/2010/main" val="357032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D3BC1-A2FE-477B-BC4B-91440EEA7D51}" type="datetimeFigureOut">
              <a:rPr lang="en-US" smtClean="0">
                <a:solidFill>
                  <a:srgbClr val="263147"/>
                </a:solidFill>
              </a:rPr>
              <a:pPr/>
              <a:t>2/10/2017</a:t>
            </a:fld>
            <a:endParaRPr lang="en-US" dirty="0">
              <a:solidFill>
                <a:srgbClr val="263147"/>
              </a:solidFill>
            </a:endParaRPr>
          </a:p>
        </p:txBody>
      </p:sp>
      <p:sp>
        <p:nvSpPr>
          <p:cNvPr id="4" name="Footer Placeholder 3"/>
          <p:cNvSpPr>
            <a:spLocks noGrp="1"/>
          </p:cNvSpPr>
          <p:nvPr>
            <p:ph type="ftr" sz="quarter" idx="11"/>
          </p:nvPr>
        </p:nvSpPr>
        <p:spPr/>
        <p:txBody>
          <a:bodyPr/>
          <a:lstStyle/>
          <a:p>
            <a:endParaRPr lang="en-US" dirty="0">
              <a:solidFill>
                <a:srgbClr val="263147"/>
              </a:solidFill>
            </a:endParaRPr>
          </a:p>
        </p:txBody>
      </p:sp>
      <p:sp>
        <p:nvSpPr>
          <p:cNvPr id="5" name="Slide Number Placeholder 4"/>
          <p:cNvSpPr>
            <a:spLocks noGrp="1"/>
          </p:cNvSpPr>
          <p:nvPr>
            <p:ph type="sldNum" sz="quarter" idx="12"/>
          </p:nvPr>
        </p:nvSpPr>
        <p:spPr/>
        <p:txBody>
          <a:bodyPr/>
          <a:lstStyle/>
          <a:p>
            <a:fld id="{277C1CF3-A711-4C17-A994-E6863511BAD7}" type="slidenum">
              <a:rPr lang="en-US" smtClean="0">
                <a:solidFill>
                  <a:srgbClr val="263147"/>
                </a:solidFill>
              </a:rPr>
              <a:pPr/>
              <a:t>‹#›</a:t>
            </a:fld>
            <a:endParaRPr lang="en-US" dirty="0">
              <a:solidFill>
                <a:srgbClr val="263147"/>
              </a:solidFill>
            </a:endParaRPr>
          </a:p>
        </p:txBody>
      </p:sp>
    </p:spTree>
    <p:extLst>
      <p:ext uri="{BB962C8B-B14F-4D97-AF65-F5344CB8AC3E}">
        <p14:creationId xmlns:p14="http://schemas.microsoft.com/office/powerpoint/2010/main" val="9402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3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2E6F3-B53E-43C7-9DC6-799303047F80}" type="datetimeFigureOut">
              <a:rPr lang="en-US" smtClean="0"/>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8724BE-0AF3-471B-882C-D401F0DED018}" type="slidenum">
              <a:rPr lang="en-US" smtClean="0"/>
              <a:t>‹#›</a:t>
            </a:fld>
            <a:endParaRPr lang="en-US"/>
          </a:p>
        </p:txBody>
      </p:sp>
    </p:spTree>
    <p:extLst>
      <p:ext uri="{BB962C8B-B14F-4D97-AF65-F5344CB8AC3E}">
        <p14:creationId xmlns:p14="http://schemas.microsoft.com/office/powerpoint/2010/main" val="2116398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E6F3-B53E-43C7-9DC6-799303047F80}"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724BE-0AF3-471B-882C-D401F0DED018}" type="slidenum">
              <a:rPr lang="en-US" smtClean="0"/>
              <a:t>‹#›</a:t>
            </a:fld>
            <a:endParaRPr lang="en-US"/>
          </a:p>
        </p:txBody>
      </p:sp>
    </p:spTree>
    <p:extLst>
      <p:ext uri="{BB962C8B-B14F-4D97-AF65-F5344CB8AC3E}">
        <p14:creationId xmlns:p14="http://schemas.microsoft.com/office/powerpoint/2010/main" val="27935829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E6F3-B53E-43C7-9DC6-799303047F80}"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724BE-0AF3-471B-882C-D401F0DED018}" type="slidenum">
              <a:rPr lang="en-US" smtClean="0"/>
              <a:t>‹#›</a:t>
            </a:fld>
            <a:endParaRPr lang="en-US"/>
          </a:p>
        </p:txBody>
      </p:sp>
    </p:spTree>
    <p:extLst>
      <p:ext uri="{BB962C8B-B14F-4D97-AF65-F5344CB8AC3E}">
        <p14:creationId xmlns:p14="http://schemas.microsoft.com/office/powerpoint/2010/main" val="221446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B2E6F3-B53E-43C7-9DC6-799303047F80}"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724BE-0AF3-471B-882C-D401F0DED018}" type="slidenum">
              <a:rPr lang="en-US" smtClean="0"/>
              <a:t>‹#›</a:t>
            </a:fld>
            <a:endParaRPr lang="en-US"/>
          </a:p>
        </p:txBody>
      </p:sp>
    </p:spTree>
    <p:extLst>
      <p:ext uri="{BB962C8B-B14F-4D97-AF65-F5344CB8AC3E}">
        <p14:creationId xmlns:p14="http://schemas.microsoft.com/office/powerpoint/2010/main" val="2407026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B2E6F3-B53E-43C7-9DC6-799303047F80}"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724BE-0AF3-471B-882C-D401F0DED018}" type="slidenum">
              <a:rPr lang="en-US" smtClean="0"/>
              <a:t>‹#›</a:t>
            </a:fld>
            <a:endParaRPr lang="en-US"/>
          </a:p>
        </p:txBody>
      </p:sp>
    </p:spTree>
    <p:extLst>
      <p:ext uri="{BB962C8B-B14F-4D97-AF65-F5344CB8AC3E}">
        <p14:creationId xmlns:p14="http://schemas.microsoft.com/office/powerpoint/2010/main" val="22626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18"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dirty="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19"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4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dirty="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4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6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dirty="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66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9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dirty="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9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1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dirty="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1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3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dirty="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3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7.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86"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7"/>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8"/>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9"/>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dirty="0" smtClean="0">
              <a:solidFill>
                <a:srgbClr val="998C85"/>
              </a:solidFill>
              <a:cs typeface="Arial" pitchFamily="34" charset="0"/>
            </a:endParaRPr>
          </a:p>
        </p:txBody>
      </p:sp>
      <p:sp>
        <p:nvSpPr>
          <p:cNvPr id="9" name="Freeform 4"/>
          <p:cNvSpPr>
            <a:spLocks/>
          </p:cNvSpPr>
          <p:nvPr>
            <p:custDataLst>
              <p:tags r:id="rId2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1031" name="Rectangle 11"/>
          <p:cNvSpPr>
            <a:spLocks noChangeArrowheads="1"/>
          </p:cNvSpPr>
          <p:nvPr>
            <p:custDataLst>
              <p:tags r:id="rId21"/>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2"/>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3"/>
            </p:custDataLst>
          </p:nvPr>
        </p:nvPicPr>
        <p:blipFill>
          <a:blip r:embed="rId27">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4"/>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2E6F3-B53E-43C7-9DC6-799303047F80}" type="datetimeFigureOut">
              <a:rPr lang="en-US" smtClean="0"/>
              <a:t>2/10/2017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724BE-0AF3-471B-882C-D401F0DED018}" type="slidenum">
              <a:rPr lang="en-US" smtClean="0"/>
              <a:t>‹#›</a:t>
            </a:fld>
            <a:endParaRPr lang="en-US"/>
          </a:p>
        </p:txBody>
      </p:sp>
    </p:spTree>
    <p:extLst>
      <p:ext uri="{BB962C8B-B14F-4D97-AF65-F5344CB8AC3E}">
        <p14:creationId xmlns:p14="http://schemas.microsoft.com/office/powerpoint/2010/main" val="275419612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9.xml"/><Relationship Id="rId5" Type="http://schemas.openxmlformats.org/officeDocument/2006/relationships/image" Target="../media/image14.emf"/><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emf"/><Relationship Id="rId7" Type="http://schemas.openxmlformats.org/officeDocument/2006/relationships/image" Target="../media/image37.png"/><Relationship Id="rId2" Type="http://schemas.openxmlformats.org/officeDocument/2006/relationships/image" Target="../media/image32.emf"/><Relationship Id="rId1" Type="http://schemas.openxmlformats.org/officeDocument/2006/relationships/slideLayout" Target="../slideLayouts/slideLayout15.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5.xml"/><Relationship Id="rId1" Type="http://schemas.openxmlformats.org/officeDocument/2006/relationships/vmlDrawing" Target="../drawings/vmlDrawing11.vml"/><Relationship Id="rId4" Type="http://schemas.openxmlformats.org/officeDocument/2006/relationships/image" Target="../media/image39.emf"/></Relationships>
</file>

<file path=ppt/slides/_rels/slide2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9.xml"/><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15.xml"/><Relationship Id="rId6" Type="http://schemas.openxmlformats.org/officeDocument/2006/relationships/image" Target="../media/image25.emf"/><Relationship Id="rId11" Type="http://schemas.openxmlformats.org/officeDocument/2006/relationships/image" Target="../media/image30.png"/><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p:cNvSpPr>
            <a:spLocks noGrp="1" noChangeArrowheads="1"/>
          </p:cNvSpPr>
          <p:nvPr>
            <p:ph type="ctrTitle"/>
          </p:nvPr>
        </p:nvSpPr>
        <p:spPr/>
        <p:txBody>
          <a:bodyPr/>
          <a:lstStyle/>
          <a:p>
            <a:r>
              <a:rPr lang="en-US" dirty="0" smtClean="0"/>
              <a:t>Artificial Neural Network– Back Propagation</a:t>
            </a:r>
            <a:endParaRPr lang="en-US" dirty="0"/>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8924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Compound expressions with chain </a:t>
            </a:r>
            <a:r>
              <a:rPr lang="en-US" sz="2800" dirty="0" smtClean="0"/>
              <a:t>rule</a:t>
            </a:r>
            <a:endParaRPr lang="en-US" sz="2800" dirty="0"/>
          </a:p>
        </p:txBody>
      </p:sp>
      <p:sp>
        <p:nvSpPr>
          <p:cNvPr id="4" name="Rectangle 3"/>
          <p:cNvSpPr/>
          <p:nvPr/>
        </p:nvSpPr>
        <p:spPr>
          <a:xfrm>
            <a:off x="1170071" y="1413094"/>
            <a:ext cx="6207494" cy="1754326"/>
          </a:xfrm>
          <a:prstGeom prst="rect">
            <a:avLst/>
          </a:prstGeom>
        </p:spPr>
        <p:txBody>
          <a:bodyPr wrap="square">
            <a:spAutoFit/>
          </a:bodyPr>
          <a:lstStyle/>
          <a:p>
            <a:r>
              <a:rPr lang="en-US" dirty="0" smtClean="0"/>
              <a:t>Consider the expression f(</a:t>
            </a:r>
            <a:r>
              <a:rPr lang="en-US" dirty="0" err="1" smtClean="0"/>
              <a:t>x,y,z</a:t>
            </a:r>
            <a:r>
              <a:rPr lang="en-US" dirty="0" smtClean="0"/>
              <a:t>) = (</a:t>
            </a:r>
            <a:r>
              <a:rPr lang="en-US" dirty="0" err="1" smtClean="0"/>
              <a:t>x+y</a:t>
            </a:r>
            <a:r>
              <a:rPr lang="en-US" dirty="0" smtClean="0"/>
              <a:t>) z</a:t>
            </a:r>
          </a:p>
          <a:p>
            <a:endParaRPr lang="en-US" dirty="0"/>
          </a:p>
          <a:p>
            <a:r>
              <a:rPr lang="en-US" dirty="0" smtClean="0"/>
              <a:t>              Let  q=(</a:t>
            </a:r>
            <a:r>
              <a:rPr lang="en-US" dirty="0" err="1" smtClean="0"/>
              <a:t>x+y</a:t>
            </a:r>
            <a:r>
              <a:rPr lang="en-US" dirty="0" smtClean="0"/>
              <a:t>)   then f= </a:t>
            </a:r>
            <a:r>
              <a:rPr lang="en-US" dirty="0" err="1" smtClean="0"/>
              <a:t>qz</a:t>
            </a:r>
            <a:endParaRPr lang="en-US" dirty="0" smtClean="0"/>
          </a:p>
          <a:p>
            <a:endParaRPr lang="en-US" dirty="0"/>
          </a:p>
          <a:p>
            <a:r>
              <a:rPr lang="en-US" dirty="0" smtClean="0"/>
              <a:t>              </a:t>
            </a:r>
            <a:r>
              <a:rPr lang="en-US" dirty="0" err="1" smtClean="0"/>
              <a:t>df</a:t>
            </a:r>
            <a:r>
              <a:rPr lang="en-US" dirty="0" smtClean="0"/>
              <a:t>/</a:t>
            </a:r>
            <a:r>
              <a:rPr lang="en-US" dirty="0" err="1" smtClean="0"/>
              <a:t>dq</a:t>
            </a:r>
            <a:r>
              <a:rPr lang="en-US" dirty="0" smtClean="0"/>
              <a:t> =  z  and </a:t>
            </a:r>
          </a:p>
          <a:p>
            <a:r>
              <a:rPr lang="en-US" dirty="0" smtClean="0"/>
              <a:t>              </a:t>
            </a:r>
            <a:r>
              <a:rPr lang="en-US" dirty="0" err="1" smtClean="0"/>
              <a:t>df</a:t>
            </a:r>
            <a:r>
              <a:rPr lang="en-US" dirty="0" smtClean="0"/>
              <a:t>/</a:t>
            </a:r>
            <a:r>
              <a:rPr lang="en-US" dirty="0" err="1" smtClean="0"/>
              <a:t>fz</a:t>
            </a:r>
            <a:r>
              <a:rPr lang="en-US" dirty="0" smtClean="0"/>
              <a:t>  =  q =   but q= (</a:t>
            </a:r>
            <a:r>
              <a:rPr lang="en-US" dirty="0" err="1" smtClean="0"/>
              <a:t>x+Y</a:t>
            </a:r>
            <a:r>
              <a:rPr lang="en-US" dirty="0" smtClean="0"/>
              <a:t>) =&gt; </a:t>
            </a:r>
            <a:r>
              <a:rPr lang="en-US" dirty="0" err="1" smtClean="0"/>
              <a:t>dq</a:t>
            </a:r>
            <a:r>
              <a:rPr lang="en-US" dirty="0" smtClean="0"/>
              <a:t>/dx=1, </a:t>
            </a:r>
            <a:r>
              <a:rPr lang="en-US" dirty="0" err="1" smtClean="0"/>
              <a:t>dq</a:t>
            </a:r>
            <a:r>
              <a:rPr lang="en-US" dirty="0" smtClean="0"/>
              <a:t>/</a:t>
            </a:r>
            <a:r>
              <a:rPr lang="en-US" dirty="0" err="1" smtClean="0"/>
              <a:t>dy</a:t>
            </a:r>
            <a:r>
              <a:rPr lang="en-US" dirty="0" smtClean="0"/>
              <a:t> =1 </a:t>
            </a:r>
            <a:endParaRPr lang="en-US" dirty="0"/>
          </a:p>
        </p:txBody>
      </p:sp>
      <p:grpSp>
        <p:nvGrpSpPr>
          <p:cNvPr id="5" name="Group 4"/>
          <p:cNvGrpSpPr/>
          <p:nvPr/>
        </p:nvGrpSpPr>
        <p:grpSpPr>
          <a:xfrm>
            <a:off x="2899724" y="3480236"/>
            <a:ext cx="2928256" cy="627240"/>
            <a:chOff x="1774455" y="3216464"/>
            <a:chExt cx="2928256" cy="627240"/>
          </a:xfrm>
        </p:grpSpPr>
        <p:sp>
          <p:nvSpPr>
            <p:cNvPr id="6" name="Rectangle 5"/>
            <p:cNvSpPr/>
            <p:nvPr/>
          </p:nvSpPr>
          <p:spPr>
            <a:xfrm>
              <a:off x="1774455" y="3360807"/>
              <a:ext cx="1374094" cy="338554"/>
            </a:xfrm>
            <a:prstGeom prst="rect">
              <a:avLst/>
            </a:prstGeom>
          </p:spPr>
          <p:txBody>
            <a:bodyPr wrap="none">
              <a:spAutoFit/>
            </a:bodyPr>
            <a:lstStyle/>
            <a:p>
              <a:r>
                <a:rPr lang="en-US" sz="1600" dirty="0" smtClean="0"/>
                <a:t>Chain Rule =</a:t>
              </a:r>
              <a:endParaRPr lang="en-US" sz="1600" dirty="0"/>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549" y="3216464"/>
              <a:ext cx="1554162" cy="62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Rectangle 6"/>
          <p:cNvSpPr/>
          <p:nvPr/>
        </p:nvSpPr>
        <p:spPr>
          <a:xfrm>
            <a:off x="895350" y="4633436"/>
            <a:ext cx="7600949" cy="1338828"/>
          </a:xfrm>
          <a:prstGeom prst="rect">
            <a:avLst/>
          </a:prstGeom>
        </p:spPr>
        <p:txBody>
          <a:bodyPr wrap="square">
            <a:spAutoFit/>
          </a:bodyPr>
          <a:lstStyle/>
          <a:p>
            <a:pPr algn="just">
              <a:lnSpc>
                <a:spcPct val="150000"/>
              </a:lnSpc>
            </a:pPr>
            <a:r>
              <a:rPr lang="en-US" dirty="0"/>
              <a:t>At the end we are left with the gradient in the variables [</a:t>
            </a:r>
            <a:r>
              <a:rPr lang="en-US" dirty="0" err="1" smtClean="0"/>
              <a:t>df</a:t>
            </a:r>
            <a:r>
              <a:rPr lang="en-US" dirty="0" smtClean="0"/>
              <a:t>/</a:t>
            </a:r>
            <a:r>
              <a:rPr lang="en-US" dirty="0" err="1" smtClean="0"/>
              <a:t>dx,df</a:t>
            </a:r>
            <a:r>
              <a:rPr lang="en-US" dirty="0" smtClean="0"/>
              <a:t>/</a:t>
            </a:r>
            <a:r>
              <a:rPr lang="en-US" dirty="0" err="1" smtClean="0"/>
              <a:t>dy,df</a:t>
            </a:r>
            <a:r>
              <a:rPr lang="en-US" dirty="0" smtClean="0"/>
              <a:t>/</a:t>
            </a:r>
            <a:r>
              <a:rPr lang="en-US" dirty="0" err="1" smtClean="0"/>
              <a:t>dz</a:t>
            </a:r>
            <a:r>
              <a:rPr lang="en-US" dirty="0"/>
              <a:t>], which tell us the sensitivity of the variables </a:t>
            </a:r>
            <a:r>
              <a:rPr lang="en-US" dirty="0" err="1"/>
              <a:t>x,y,z</a:t>
            </a:r>
            <a:r>
              <a:rPr lang="en-US" dirty="0"/>
              <a:t> on </a:t>
            </a:r>
            <a:r>
              <a:rPr lang="en-US" dirty="0" smtClean="0"/>
              <a:t>f. </a:t>
            </a:r>
            <a:r>
              <a:rPr lang="en-US" dirty="0"/>
              <a:t>This is the simplest example of backpropagation.</a:t>
            </a:r>
          </a:p>
        </p:txBody>
      </p:sp>
    </p:spTree>
    <p:extLst>
      <p:ext uri="{BB962C8B-B14F-4D97-AF65-F5344CB8AC3E}">
        <p14:creationId xmlns:p14="http://schemas.microsoft.com/office/powerpoint/2010/main" val="196102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457200" y="6356350"/>
            <a:ext cx="2133600" cy="365125"/>
          </a:xfrm>
          <a:prstGeom prst="rect">
            <a:avLst/>
          </a:prstGeom>
        </p:spPr>
        <p:txBody>
          <a:bodyPr/>
          <a:lstStyle/>
          <a:p>
            <a:fld id="{FDA4EA2C-4819-4A80-8F95-F779EE04D339}" type="datetime1">
              <a:rPr lang="en-US" smtClean="0"/>
              <a:t>2/10/2017</a:t>
            </a:fld>
            <a:endParaRPr lang="en-US" dirty="0"/>
          </a:p>
        </p:txBody>
      </p:sp>
      <p:grpSp>
        <p:nvGrpSpPr>
          <p:cNvPr id="56" name="Group 55"/>
          <p:cNvGrpSpPr/>
          <p:nvPr/>
        </p:nvGrpSpPr>
        <p:grpSpPr>
          <a:xfrm>
            <a:off x="1066800" y="1189077"/>
            <a:ext cx="3809999" cy="3154323"/>
            <a:chOff x="1828801" y="1600200"/>
            <a:chExt cx="3809999" cy="3154323"/>
          </a:xfrm>
        </p:grpSpPr>
        <p:cxnSp>
          <p:nvCxnSpPr>
            <p:cNvPr id="6" name="Straight Connector 5"/>
            <p:cNvCxnSpPr/>
            <p:nvPr/>
          </p:nvCxnSpPr>
          <p:spPr>
            <a:xfrm>
              <a:off x="2743200" y="1600200"/>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43200" y="4343400"/>
              <a:ext cx="2895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743200" y="43434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743200" y="1600200"/>
              <a:ext cx="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895600" y="1905000"/>
              <a:ext cx="8382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5600" y="2971800"/>
              <a:ext cx="21336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Flowchart: Connector 16"/>
            <p:cNvSpPr/>
            <p:nvPr/>
          </p:nvSpPr>
          <p:spPr>
            <a:xfrm>
              <a:off x="3371850" y="3886200"/>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4602481" y="3181350"/>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7" idx="5"/>
            </p:cNvCxnSpPr>
            <p:nvPr/>
          </p:nvCxnSpPr>
          <p:spPr>
            <a:xfrm>
              <a:off x="3410874" y="3925224"/>
              <a:ext cx="6695" cy="41817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5"/>
            </p:cNvCxnSpPr>
            <p:nvPr/>
          </p:nvCxnSpPr>
          <p:spPr>
            <a:xfrm>
              <a:off x="4641505" y="3220374"/>
              <a:ext cx="6695" cy="11230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7" idx="5"/>
            </p:cNvCxnSpPr>
            <p:nvPr/>
          </p:nvCxnSpPr>
          <p:spPr>
            <a:xfrm flipV="1">
              <a:off x="2743200" y="3925224"/>
              <a:ext cx="667674" cy="669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6"/>
            </p:cNvCxnSpPr>
            <p:nvPr/>
          </p:nvCxnSpPr>
          <p:spPr>
            <a:xfrm flipV="1">
              <a:off x="2743200" y="3204210"/>
              <a:ext cx="1905000" cy="1616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53018" y="4366141"/>
              <a:ext cx="294813" cy="369332"/>
            </a:xfrm>
            <a:prstGeom prst="rect">
              <a:avLst/>
            </a:prstGeom>
            <a:noFill/>
          </p:spPr>
          <p:txBody>
            <a:bodyPr wrap="square" rtlCol="0">
              <a:spAutoFit/>
            </a:bodyPr>
            <a:lstStyle/>
            <a:p>
              <a:r>
                <a:rPr lang="en-US" dirty="0" smtClean="0"/>
                <a:t>x</a:t>
              </a:r>
              <a:endParaRPr lang="en-US" dirty="0"/>
            </a:p>
          </p:txBody>
        </p:sp>
        <p:sp>
          <p:nvSpPr>
            <p:cNvPr id="36" name="TextBox 35"/>
            <p:cNvSpPr txBox="1"/>
            <p:nvPr/>
          </p:nvSpPr>
          <p:spPr>
            <a:xfrm>
              <a:off x="4381500" y="4385191"/>
              <a:ext cx="675092" cy="369332"/>
            </a:xfrm>
            <a:prstGeom prst="rect">
              <a:avLst/>
            </a:prstGeom>
            <a:noFill/>
          </p:spPr>
          <p:txBody>
            <a:bodyPr wrap="square" rtlCol="0">
              <a:spAutoFit/>
            </a:bodyPr>
            <a:lstStyle/>
            <a:p>
              <a:r>
                <a:rPr lang="en-US" dirty="0" err="1" smtClean="0"/>
                <a:t>X+h</a:t>
              </a:r>
              <a:endParaRPr lang="en-US" dirty="0"/>
            </a:p>
          </p:txBody>
        </p:sp>
        <p:sp>
          <p:nvSpPr>
            <p:cNvPr id="37" name="TextBox 36"/>
            <p:cNvSpPr txBox="1"/>
            <p:nvPr/>
          </p:nvSpPr>
          <p:spPr>
            <a:xfrm>
              <a:off x="2057400" y="3764980"/>
              <a:ext cx="685801" cy="369332"/>
            </a:xfrm>
            <a:prstGeom prst="rect">
              <a:avLst/>
            </a:prstGeom>
            <a:noFill/>
          </p:spPr>
          <p:txBody>
            <a:bodyPr wrap="square" rtlCol="0">
              <a:spAutoFit/>
            </a:bodyPr>
            <a:lstStyle/>
            <a:p>
              <a:r>
                <a:rPr lang="en-US" dirty="0" smtClean="0">
                  <a:latin typeface="Bradley Hand ITC" panose="03070402050302030203" pitchFamily="66" charset="0"/>
                </a:rPr>
                <a:t>F</a:t>
              </a:r>
              <a:r>
                <a:rPr lang="en-US" dirty="0" smtClean="0"/>
                <a:t>(x)</a:t>
              </a:r>
              <a:endParaRPr lang="en-US" dirty="0"/>
            </a:p>
          </p:txBody>
        </p:sp>
        <p:sp>
          <p:nvSpPr>
            <p:cNvPr id="38" name="TextBox 37"/>
            <p:cNvSpPr txBox="1"/>
            <p:nvPr/>
          </p:nvSpPr>
          <p:spPr>
            <a:xfrm>
              <a:off x="1828801" y="3042403"/>
              <a:ext cx="914400" cy="369332"/>
            </a:xfrm>
            <a:prstGeom prst="rect">
              <a:avLst/>
            </a:prstGeom>
            <a:noFill/>
          </p:spPr>
          <p:txBody>
            <a:bodyPr wrap="square" rtlCol="0">
              <a:spAutoFit/>
            </a:bodyPr>
            <a:lstStyle/>
            <a:p>
              <a:r>
                <a:rPr lang="en-US" dirty="0" smtClean="0">
                  <a:latin typeface="Bradley Hand ITC" panose="03070402050302030203" pitchFamily="66" charset="0"/>
                </a:rPr>
                <a:t>F</a:t>
              </a:r>
              <a:r>
                <a:rPr lang="en-US" dirty="0" smtClean="0"/>
                <a:t>(</a:t>
              </a:r>
              <a:r>
                <a:rPr lang="en-US" dirty="0" err="1" smtClean="0"/>
                <a:t>x+h</a:t>
              </a:r>
              <a:r>
                <a:rPr lang="en-US" dirty="0" smtClean="0"/>
                <a:t>)</a:t>
              </a:r>
              <a:endParaRPr lang="en-US" dirty="0"/>
            </a:p>
          </p:txBody>
        </p:sp>
      </p:grpSp>
      <p:grpSp>
        <p:nvGrpSpPr>
          <p:cNvPr id="57" name="Group 56"/>
          <p:cNvGrpSpPr/>
          <p:nvPr/>
        </p:nvGrpSpPr>
        <p:grpSpPr>
          <a:xfrm>
            <a:off x="5349509" y="1434942"/>
            <a:ext cx="2419155" cy="791528"/>
            <a:chOff x="6123712" y="1434942"/>
            <a:chExt cx="2419155" cy="791528"/>
          </a:xfrm>
        </p:grpSpPr>
        <p:sp>
          <p:nvSpPr>
            <p:cNvPr id="39" name="TextBox 38"/>
            <p:cNvSpPr txBox="1"/>
            <p:nvPr/>
          </p:nvSpPr>
          <p:spPr>
            <a:xfrm>
              <a:off x="6256867" y="1434942"/>
              <a:ext cx="2286000" cy="369332"/>
            </a:xfrm>
            <a:prstGeom prst="rect">
              <a:avLst/>
            </a:prstGeom>
            <a:noFill/>
          </p:spPr>
          <p:txBody>
            <a:bodyPr wrap="square" rtlCol="0">
              <a:spAutoFit/>
            </a:bodyPr>
            <a:lstStyle/>
            <a:p>
              <a:r>
                <a:rPr lang="en-US" dirty="0" smtClean="0"/>
                <a:t>              f(</a:t>
              </a:r>
              <a:r>
                <a:rPr lang="en-US" dirty="0" err="1" smtClean="0"/>
                <a:t>x+h</a:t>
              </a:r>
              <a:r>
                <a:rPr lang="en-US" dirty="0" smtClean="0"/>
                <a:t>)-f(x)</a:t>
              </a:r>
              <a:endParaRPr lang="en-US" dirty="0"/>
            </a:p>
          </p:txBody>
        </p:sp>
        <p:cxnSp>
          <p:nvCxnSpPr>
            <p:cNvPr id="41" name="Straight Connector 40"/>
            <p:cNvCxnSpPr/>
            <p:nvPr/>
          </p:nvCxnSpPr>
          <p:spPr>
            <a:xfrm>
              <a:off x="7018867" y="1842374"/>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018867" y="1857138"/>
              <a:ext cx="1143000" cy="369332"/>
            </a:xfrm>
            <a:prstGeom prst="rect">
              <a:avLst/>
            </a:prstGeom>
            <a:noFill/>
          </p:spPr>
          <p:txBody>
            <a:bodyPr wrap="square" rtlCol="0">
              <a:spAutoFit/>
            </a:bodyPr>
            <a:lstStyle/>
            <a:p>
              <a:r>
                <a:rPr lang="en-US" dirty="0" smtClean="0"/>
                <a:t>(</a:t>
              </a:r>
              <a:r>
                <a:rPr lang="en-US" dirty="0" err="1" smtClean="0"/>
                <a:t>x+h</a:t>
              </a:r>
              <a:r>
                <a:rPr lang="en-US" dirty="0" smtClean="0"/>
                <a:t>)-x</a:t>
              </a:r>
              <a:endParaRPr lang="en-US" dirty="0"/>
            </a:p>
          </p:txBody>
        </p:sp>
        <p:sp>
          <p:nvSpPr>
            <p:cNvPr id="44" name="Rectangle 43"/>
            <p:cNvSpPr/>
            <p:nvPr/>
          </p:nvSpPr>
          <p:spPr>
            <a:xfrm>
              <a:off x="6123712" y="1657708"/>
              <a:ext cx="870751" cy="369332"/>
            </a:xfrm>
            <a:prstGeom prst="rect">
              <a:avLst/>
            </a:prstGeom>
          </p:spPr>
          <p:txBody>
            <a:bodyPr wrap="none">
              <a:spAutoFit/>
            </a:bodyPr>
            <a:lstStyle/>
            <a:p>
              <a:r>
                <a:rPr lang="en-US" dirty="0"/>
                <a:t>Slope= </a:t>
              </a:r>
            </a:p>
          </p:txBody>
        </p:sp>
      </p:grpSp>
      <p:grpSp>
        <p:nvGrpSpPr>
          <p:cNvPr id="58" name="Group 57"/>
          <p:cNvGrpSpPr/>
          <p:nvPr/>
        </p:nvGrpSpPr>
        <p:grpSpPr>
          <a:xfrm>
            <a:off x="5399812" y="2579236"/>
            <a:ext cx="2524988" cy="791528"/>
            <a:chOff x="6114187" y="2710697"/>
            <a:chExt cx="2524988" cy="791528"/>
          </a:xfrm>
        </p:grpSpPr>
        <p:sp>
          <p:nvSpPr>
            <p:cNvPr id="45" name="Rectangle 44"/>
            <p:cNvSpPr/>
            <p:nvPr/>
          </p:nvSpPr>
          <p:spPr>
            <a:xfrm>
              <a:off x="6114187" y="2948227"/>
              <a:ext cx="856325" cy="369332"/>
            </a:xfrm>
            <a:prstGeom prst="rect">
              <a:avLst/>
            </a:prstGeom>
          </p:spPr>
          <p:txBody>
            <a:bodyPr wrap="none">
              <a:spAutoFit/>
            </a:bodyPr>
            <a:lstStyle/>
            <a:p>
              <a:r>
                <a:rPr lang="en-US" dirty="0" err="1"/>
                <a:t>d</a:t>
              </a:r>
              <a:r>
                <a:rPr lang="en-US" dirty="0" err="1" smtClean="0"/>
                <a:t>f</a:t>
              </a:r>
              <a:r>
                <a:rPr lang="en-US" dirty="0" smtClean="0"/>
                <a:t>/dx= </a:t>
              </a:r>
              <a:endParaRPr lang="en-US" dirty="0"/>
            </a:p>
          </p:txBody>
        </p:sp>
        <p:sp>
          <p:nvSpPr>
            <p:cNvPr id="46" name="TextBox 45"/>
            <p:cNvSpPr txBox="1"/>
            <p:nvPr/>
          </p:nvSpPr>
          <p:spPr>
            <a:xfrm>
              <a:off x="6353175" y="2710697"/>
              <a:ext cx="2286000" cy="369332"/>
            </a:xfrm>
            <a:prstGeom prst="rect">
              <a:avLst/>
            </a:prstGeom>
            <a:noFill/>
          </p:spPr>
          <p:txBody>
            <a:bodyPr wrap="square" rtlCol="0">
              <a:spAutoFit/>
            </a:bodyPr>
            <a:lstStyle/>
            <a:p>
              <a:r>
                <a:rPr lang="en-US" dirty="0" smtClean="0"/>
                <a:t>              f(</a:t>
              </a:r>
              <a:r>
                <a:rPr lang="en-US" dirty="0" err="1" smtClean="0"/>
                <a:t>x+h</a:t>
              </a:r>
              <a:r>
                <a:rPr lang="en-US" dirty="0" smtClean="0"/>
                <a:t>)-f(x)</a:t>
              </a:r>
              <a:endParaRPr lang="en-US" dirty="0"/>
            </a:p>
          </p:txBody>
        </p:sp>
        <p:sp>
          <p:nvSpPr>
            <p:cNvPr id="47" name="TextBox 46"/>
            <p:cNvSpPr txBox="1"/>
            <p:nvPr/>
          </p:nvSpPr>
          <p:spPr>
            <a:xfrm>
              <a:off x="7115175" y="3132893"/>
              <a:ext cx="1143000" cy="369332"/>
            </a:xfrm>
            <a:prstGeom prst="rect">
              <a:avLst/>
            </a:prstGeom>
            <a:noFill/>
          </p:spPr>
          <p:txBody>
            <a:bodyPr wrap="square" rtlCol="0">
              <a:spAutoFit/>
            </a:bodyPr>
            <a:lstStyle/>
            <a:p>
              <a:r>
                <a:rPr lang="en-US" dirty="0"/>
                <a:t> </a:t>
              </a:r>
              <a:r>
                <a:rPr lang="en-US" dirty="0" smtClean="0"/>
                <a:t>       h</a:t>
              </a:r>
              <a:endParaRPr lang="en-US" dirty="0"/>
            </a:p>
          </p:txBody>
        </p:sp>
        <p:cxnSp>
          <p:nvCxnSpPr>
            <p:cNvPr id="48" name="Straight Connector 47"/>
            <p:cNvCxnSpPr/>
            <p:nvPr/>
          </p:nvCxnSpPr>
          <p:spPr>
            <a:xfrm>
              <a:off x="6974880" y="3132893"/>
              <a:ext cx="1143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893479" y="5164666"/>
            <a:ext cx="7620000" cy="646331"/>
          </a:xfrm>
          <a:prstGeom prst="rect">
            <a:avLst/>
          </a:prstGeom>
          <a:noFill/>
        </p:spPr>
        <p:txBody>
          <a:bodyPr wrap="square" rtlCol="0">
            <a:spAutoFit/>
          </a:bodyPr>
          <a:lstStyle/>
          <a:p>
            <a:pPr algn="ctr"/>
            <a:r>
              <a:rPr lang="en-US" dirty="0" smtClean="0">
                <a:solidFill>
                  <a:srgbClr val="0070C0"/>
                </a:solidFill>
              </a:rPr>
              <a:t>Slope/derivative/gradient</a:t>
            </a:r>
            <a:r>
              <a:rPr lang="en-US" dirty="0" smtClean="0"/>
              <a:t> gives the sensitivity of the function w.r.t. the small change in the variable.</a:t>
            </a:r>
            <a:endParaRPr lang="en-US" dirty="0"/>
          </a:p>
        </p:txBody>
      </p:sp>
      <p:sp>
        <p:nvSpPr>
          <p:cNvPr id="50" name="TextBox 49"/>
          <p:cNvSpPr txBox="1"/>
          <p:nvPr/>
        </p:nvSpPr>
        <p:spPr>
          <a:xfrm>
            <a:off x="2548166" y="152400"/>
            <a:ext cx="4310627" cy="584775"/>
          </a:xfrm>
          <a:prstGeom prst="rect">
            <a:avLst/>
          </a:prstGeom>
          <a:noFill/>
        </p:spPr>
        <p:txBody>
          <a:bodyPr wrap="square" rtlCol="0">
            <a:spAutoFit/>
          </a:bodyPr>
          <a:lstStyle/>
          <a:p>
            <a:r>
              <a:rPr lang="en-US" sz="3200" dirty="0" smtClean="0"/>
              <a:t>Slope and Derivative</a:t>
            </a:r>
            <a:endParaRPr lang="en-US" sz="3200" dirty="0"/>
          </a:p>
        </p:txBody>
      </p:sp>
    </p:spTree>
    <p:extLst>
      <p:ext uri="{BB962C8B-B14F-4D97-AF65-F5344CB8AC3E}">
        <p14:creationId xmlns:p14="http://schemas.microsoft.com/office/powerpoint/2010/main" val="1104363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4616"/>
            <a:ext cx="8229600" cy="792162"/>
          </a:xfrm>
        </p:spPr>
        <p:txBody>
          <a:bodyPr/>
          <a:lstStyle/>
          <a:p>
            <a:r>
              <a:rPr lang="en-US" sz="2800" dirty="0"/>
              <a:t>Backpropagation,</a:t>
            </a:r>
          </a:p>
        </p:txBody>
      </p:sp>
      <p:grpSp>
        <p:nvGrpSpPr>
          <p:cNvPr id="6" name="Group 5"/>
          <p:cNvGrpSpPr/>
          <p:nvPr/>
        </p:nvGrpSpPr>
        <p:grpSpPr>
          <a:xfrm>
            <a:off x="676275" y="1146513"/>
            <a:ext cx="8058150" cy="792897"/>
            <a:chOff x="676275" y="1146513"/>
            <a:chExt cx="8058150" cy="792897"/>
          </a:xfrm>
        </p:grpSpPr>
        <p:sp>
          <p:nvSpPr>
            <p:cNvPr id="4" name="Rectangle 3"/>
            <p:cNvSpPr/>
            <p:nvPr/>
          </p:nvSpPr>
          <p:spPr>
            <a:xfrm>
              <a:off x="676275" y="1146513"/>
              <a:ext cx="8058150" cy="723275"/>
            </a:xfrm>
            <a:prstGeom prst="rect">
              <a:avLst/>
            </a:prstGeom>
          </p:spPr>
          <p:txBody>
            <a:bodyPr wrap="square">
              <a:spAutoFit/>
            </a:bodyPr>
            <a:lstStyle/>
            <a:p>
              <a:r>
                <a:rPr lang="en-US" sz="1600" dirty="0"/>
                <a:t>Simple expressions and interpretation of the gradient</a:t>
              </a:r>
            </a:p>
            <a:p>
              <a:endParaRPr lang="en-US" sz="900" dirty="0"/>
            </a:p>
            <a:p>
              <a:r>
                <a:rPr lang="en-US" sz="1600" dirty="0" smtClean="0"/>
                <a:t>Consider </a:t>
              </a:r>
              <a:r>
                <a:rPr lang="en-US" sz="1600" dirty="0"/>
                <a:t>a simple multiplication function of two </a:t>
              </a:r>
              <a:r>
                <a:rPr lang="en-US" sz="1600" dirty="0" smtClean="0"/>
                <a:t>numbers </a:t>
              </a:r>
              <a:endParaRPr lang="en-US" sz="1600"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53660"/>
              <a:ext cx="9715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Rectangle 6"/>
          <p:cNvSpPr/>
          <p:nvPr/>
        </p:nvSpPr>
        <p:spPr>
          <a:xfrm>
            <a:off x="676275" y="1915986"/>
            <a:ext cx="8143875" cy="338554"/>
          </a:xfrm>
          <a:prstGeom prst="rect">
            <a:avLst/>
          </a:prstGeom>
        </p:spPr>
        <p:txBody>
          <a:bodyPr wrap="square">
            <a:spAutoFit/>
          </a:bodyPr>
          <a:lstStyle/>
          <a:p>
            <a:r>
              <a:rPr lang="en-US" sz="1600" dirty="0"/>
              <a:t>It is a matter of simple calculus to derive the partial derivative for either input:</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295" y="2254540"/>
            <a:ext cx="3777005" cy="49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76275" y="2737944"/>
            <a:ext cx="8267700" cy="584775"/>
          </a:xfrm>
          <a:prstGeom prst="rect">
            <a:avLst/>
          </a:prstGeom>
        </p:spPr>
        <p:txBody>
          <a:bodyPr wrap="square">
            <a:spAutoFit/>
          </a:bodyPr>
          <a:lstStyle/>
          <a:p>
            <a:pPr algn="just"/>
            <a:r>
              <a:rPr lang="en-US" sz="1600" b="1" dirty="0">
                <a:solidFill>
                  <a:srgbClr val="000000"/>
                </a:solidFill>
                <a:latin typeface="Roboto"/>
              </a:rPr>
              <a:t>Interpretation</a:t>
            </a:r>
            <a:r>
              <a:rPr lang="en-US" sz="1600" dirty="0">
                <a:solidFill>
                  <a:srgbClr val="000000"/>
                </a:solidFill>
                <a:latin typeface="Roboto"/>
              </a:rPr>
              <a:t>. </a:t>
            </a:r>
            <a:r>
              <a:rPr lang="en-US" sz="1600" dirty="0" smtClean="0">
                <a:solidFill>
                  <a:srgbClr val="000000"/>
                </a:solidFill>
                <a:latin typeface="Roboto"/>
              </a:rPr>
              <a:t>Actually Derivatives indicate </a:t>
            </a:r>
            <a:r>
              <a:rPr lang="en-US" sz="1600" dirty="0">
                <a:solidFill>
                  <a:srgbClr val="000000"/>
                </a:solidFill>
                <a:latin typeface="Roboto"/>
              </a:rPr>
              <a:t>the rate of change of a function with respect to that variable surrounding an infinitesimally small region near a particular point:</a:t>
            </a:r>
            <a:endParaRPr lang="en-US" sz="1600" dirty="0"/>
          </a:p>
        </p:txBody>
      </p:sp>
      <p:sp>
        <p:nvSpPr>
          <p:cNvPr id="10" name="Rectangle 9"/>
          <p:cNvSpPr/>
          <p:nvPr/>
        </p:nvSpPr>
        <p:spPr>
          <a:xfrm>
            <a:off x="676274" y="3857576"/>
            <a:ext cx="8143875" cy="830997"/>
          </a:xfrm>
          <a:prstGeom prst="rect">
            <a:avLst/>
          </a:prstGeom>
        </p:spPr>
        <p:txBody>
          <a:bodyPr wrap="square">
            <a:spAutoFit/>
          </a:bodyPr>
          <a:lstStyle/>
          <a:p>
            <a:pPr algn="just"/>
            <a:r>
              <a:rPr lang="en-US" sz="1600" dirty="0" smtClean="0"/>
              <a:t>When </a:t>
            </a:r>
            <a:r>
              <a:rPr lang="en-US" sz="1600" dirty="0"/>
              <a:t>h is very small, then the function is well-approximated by a straight line, and the derivative is its slope. In other words, the derivative on each variable tells you the sensitivity of the whole expression on its value. </a:t>
            </a:r>
          </a:p>
        </p:txBody>
      </p:sp>
      <p:sp>
        <p:nvSpPr>
          <p:cNvPr id="18" name="TextBox 17"/>
          <p:cNvSpPr txBox="1"/>
          <p:nvPr/>
        </p:nvSpPr>
        <p:spPr>
          <a:xfrm>
            <a:off x="676274" y="4772025"/>
            <a:ext cx="8058150" cy="1077218"/>
          </a:xfrm>
          <a:prstGeom prst="rect">
            <a:avLst/>
          </a:prstGeom>
          <a:noFill/>
        </p:spPr>
        <p:txBody>
          <a:bodyPr wrap="square" rtlCol="0">
            <a:spAutoFit/>
          </a:bodyPr>
          <a:lstStyle/>
          <a:p>
            <a:pPr algn="just"/>
            <a:r>
              <a:rPr lang="en-US" sz="1600" dirty="0" smtClean="0">
                <a:solidFill>
                  <a:schemeClr val="tx2">
                    <a:lumMod val="50000"/>
                  </a:schemeClr>
                </a:solidFill>
              </a:rPr>
              <a:t>Fore example if  x= 4 and y =3 then f(</a:t>
            </a:r>
            <a:r>
              <a:rPr lang="en-US" sz="1600" dirty="0" err="1" smtClean="0">
                <a:solidFill>
                  <a:schemeClr val="tx2">
                    <a:lumMod val="50000"/>
                  </a:schemeClr>
                </a:solidFill>
              </a:rPr>
              <a:t>x,y</a:t>
            </a:r>
            <a:r>
              <a:rPr lang="en-US" sz="1600" dirty="0" smtClean="0">
                <a:solidFill>
                  <a:schemeClr val="tx2">
                    <a:lumMod val="50000"/>
                  </a:schemeClr>
                </a:solidFill>
              </a:rPr>
              <a:t>) =-12, and the derivative </a:t>
            </a:r>
            <a:r>
              <a:rPr lang="en-US" sz="1600" dirty="0" err="1" smtClean="0">
                <a:solidFill>
                  <a:schemeClr val="tx2">
                    <a:lumMod val="50000"/>
                  </a:schemeClr>
                </a:solidFill>
              </a:rPr>
              <a:t>wrt</a:t>
            </a:r>
            <a:r>
              <a:rPr lang="en-US" sz="1600" dirty="0" smtClean="0">
                <a:solidFill>
                  <a:schemeClr val="tx2">
                    <a:lumMod val="50000"/>
                  </a:schemeClr>
                </a:solidFill>
              </a:rPr>
              <a:t> x (</a:t>
            </a:r>
            <a:r>
              <a:rPr lang="en-US" sz="1600" dirty="0" err="1" smtClean="0">
                <a:solidFill>
                  <a:schemeClr val="tx2">
                    <a:lumMod val="50000"/>
                  </a:schemeClr>
                </a:solidFill>
              </a:rPr>
              <a:t>df</a:t>
            </a:r>
            <a:r>
              <a:rPr lang="en-US" sz="1600" dirty="0" smtClean="0">
                <a:solidFill>
                  <a:schemeClr val="tx2">
                    <a:lumMod val="50000"/>
                  </a:schemeClr>
                </a:solidFill>
              </a:rPr>
              <a:t>/</a:t>
            </a:r>
            <a:r>
              <a:rPr lang="en-US" sz="1600" dirty="0" err="1" smtClean="0">
                <a:solidFill>
                  <a:schemeClr val="tx2">
                    <a:lumMod val="50000"/>
                  </a:schemeClr>
                </a:solidFill>
              </a:rPr>
              <a:t>dfx</a:t>
            </a:r>
            <a:r>
              <a:rPr lang="en-US" sz="1600" dirty="0" smtClean="0">
                <a:solidFill>
                  <a:schemeClr val="tx2">
                    <a:lumMod val="50000"/>
                  </a:schemeClr>
                </a:solidFill>
              </a:rPr>
              <a:t>) =-3. This tells us that if we were to increase the value of this variable by a tiny amount the effect of the whole expression would be to decrease it and by amount three times the amount.  This can be see by rearranging the above equation as</a:t>
            </a:r>
          </a:p>
        </p:txBody>
      </p:sp>
      <p:grpSp>
        <p:nvGrpSpPr>
          <p:cNvPr id="12" name="Group 11"/>
          <p:cNvGrpSpPr/>
          <p:nvPr/>
        </p:nvGrpSpPr>
        <p:grpSpPr>
          <a:xfrm>
            <a:off x="2764997" y="3308174"/>
            <a:ext cx="4631165" cy="547895"/>
            <a:chOff x="2764997" y="3308174"/>
            <a:chExt cx="4631165" cy="547895"/>
          </a:xfrm>
        </p:grpSpPr>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4997" y="3308174"/>
              <a:ext cx="2138791" cy="54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1587" y="3341769"/>
              <a:ext cx="2314575" cy="41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837906" y="3427007"/>
              <a:ext cx="230187" cy="307777"/>
            </a:xfrm>
            <a:prstGeom prst="rect">
              <a:avLst/>
            </a:prstGeom>
            <a:noFill/>
          </p:spPr>
          <p:txBody>
            <a:bodyPr wrap="square" rtlCol="0">
              <a:spAutoFit/>
            </a:bodyPr>
            <a:lstStyle/>
            <a:p>
              <a:r>
                <a:rPr lang="en-US" sz="1400" dirty="0" smtClean="0">
                  <a:solidFill>
                    <a:schemeClr val="tx2">
                      <a:lumMod val="50000"/>
                    </a:schemeClr>
                  </a:solidFill>
                </a:rPr>
                <a:t>=</a:t>
              </a:r>
            </a:p>
          </p:txBody>
        </p:sp>
      </p:grpSp>
      <p:sp>
        <p:nvSpPr>
          <p:cNvPr id="13" name="Rectangle 12"/>
          <p:cNvSpPr/>
          <p:nvPr/>
        </p:nvSpPr>
        <p:spPr>
          <a:xfrm>
            <a:off x="476249" y="5909101"/>
            <a:ext cx="8458199" cy="338554"/>
          </a:xfrm>
          <a:prstGeom prst="rect">
            <a:avLst/>
          </a:prstGeom>
        </p:spPr>
        <p:txBody>
          <a:bodyPr wrap="square">
            <a:spAutoFit/>
          </a:bodyPr>
          <a:lstStyle/>
          <a:p>
            <a:r>
              <a:rPr lang="en-US" sz="1600" i="1" dirty="0">
                <a:solidFill>
                  <a:srgbClr val="FF0000"/>
                </a:solidFill>
              </a:rPr>
              <a:t>The derivative on each variable tells you the sensitivity of the whole expression on its value</a:t>
            </a:r>
            <a:r>
              <a:rPr lang="en-US" sz="1600" i="1" dirty="0">
                <a:solidFill>
                  <a:srgbClr val="000000"/>
                </a:solidFill>
              </a:rPr>
              <a:t>.</a:t>
            </a:r>
            <a:endParaRPr lang="en-US" sz="1600" dirty="0"/>
          </a:p>
        </p:txBody>
      </p:sp>
    </p:spTree>
    <p:extLst>
      <p:ext uri="{BB962C8B-B14F-4D97-AF65-F5344CB8AC3E}">
        <p14:creationId xmlns:p14="http://schemas.microsoft.com/office/powerpoint/2010/main" val="1206369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Compound expressions with chain </a:t>
            </a:r>
            <a:r>
              <a:rPr lang="en-US" sz="2800" dirty="0" smtClean="0"/>
              <a:t>rule</a:t>
            </a:r>
            <a:endParaRPr lang="en-US" sz="2800" dirty="0"/>
          </a:p>
        </p:txBody>
      </p:sp>
      <p:sp>
        <p:nvSpPr>
          <p:cNvPr id="4" name="Rectangle 3"/>
          <p:cNvSpPr/>
          <p:nvPr/>
        </p:nvSpPr>
        <p:spPr>
          <a:xfrm>
            <a:off x="1170071" y="1413094"/>
            <a:ext cx="6207494" cy="1754326"/>
          </a:xfrm>
          <a:prstGeom prst="rect">
            <a:avLst/>
          </a:prstGeom>
        </p:spPr>
        <p:txBody>
          <a:bodyPr wrap="square">
            <a:spAutoFit/>
          </a:bodyPr>
          <a:lstStyle/>
          <a:p>
            <a:r>
              <a:rPr lang="en-US" dirty="0" smtClean="0"/>
              <a:t>Consider the expression f(</a:t>
            </a:r>
            <a:r>
              <a:rPr lang="en-US" dirty="0" err="1" smtClean="0"/>
              <a:t>x,y,z</a:t>
            </a:r>
            <a:r>
              <a:rPr lang="en-US" dirty="0" smtClean="0"/>
              <a:t>) = (</a:t>
            </a:r>
            <a:r>
              <a:rPr lang="en-US" dirty="0" err="1" smtClean="0"/>
              <a:t>x+y</a:t>
            </a:r>
            <a:r>
              <a:rPr lang="en-US" dirty="0" smtClean="0"/>
              <a:t>) z</a:t>
            </a:r>
          </a:p>
          <a:p>
            <a:endParaRPr lang="en-US" dirty="0"/>
          </a:p>
          <a:p>
            <a:r>
              <a:rPr lang="en-US" dirty="0" smtClean="0"/>
              <a:t>              Let  q=(</a:t>
            </a:r>
            <a:r>
              <a:rPr lang="en-US" dirty="0" err="1" smtClean="0"/>
              <a:t>x+y</a:t>
            </a:r>
            <a:r>
              <a:rPr lang="en-US" dirty="0" smtClean="0"/>
              <a:t>)   then f= </a:t>
            </a:r>
            <a:r>
              <a:rPr lang="en-US" dirty="0" err="1" smtClean="0"/>
              <a:t>qz</a:t>
            </a:r>
            <a:endParaRPr lang="en-US" dirty="0" smtClean="0"/>
          </a:p>
          <a:p>
            <a:endParaRPr lang="en-US" dirty="0"/>
          </a:p>
          <a:p>
            <a:r>
              <a:rPr lang="en-US" dirty="0" smtClean="0"/>
              <a:t>              </a:t>
            </a:r>
            <a:r>
              <a:rPr lang="en-US" dirty="0" err="1" smtClean="0"/>
              <a:t>df</a:t>
            </a:r>
            <a:r>
              <a:rPr lang="en-US" dirty="0" smtClean="0"/>
              <a:t>/</a:t>
            </a:r>
            <a:r>
              <a:rPr lang="en-US" dirty="0" err="1" smtClean="0"/>
              <a:t>dq</a:t>
            </a:r>
            <a:r>
              <a:rPr lang="en-US" dirty="0" smtClean="0"/>
              <a:t> =  z  and </a:t>
            </a:r>
          </a:p>
          <a:p>
            <a:r>
              <a:rPr lang="en-US" dirty="0" smtClean="0"/>
              <a:t>              </a:t>
            </a:r>
            <a:r>
              <a:rPr lang="en-US" dirty="0" err="1" smtClean="0"/>
              <a:t>df</a:t>
            </a:r>
            <a:r>
              <a:rPr lang="en-US" dirty="0" smtClean="0"/>
              <a:t>/</a:t>
            </a:r>
            <a:r>
              <a:rPr lang="en-US" dirty="0" err="1" smtClean="0"/>
              <a:t>fz</a:t>
            </a:r>
            <a:r>
              <a:rPr lang="en-US" dirty="0" smtClean="0"/>
              <a:t>  =  q =   but q= (</a:t>
            </a:r>
            <a:r>
              <a:rPr lang="en-US" dirty="0" err="1" smtClean="0"/>
              <a:t>x+Y</a:t>
            </a:r>
            <a:r>
              <a:rPr lang="en-US" dirty="0" smtClean="0"/>
              <a:t>) =&gt; </a:t>
            </a:r>
            <a:r>
              <a:rPr lang="en-US" dirty="0" err="1" smtClean="0"/>
              <a:t>dq</a:t>
            </a:r>
            <a:r>
              <a:rPr lang="en-US" dirty="0" smtClean="0"/>
              <a:t>/dx=1, </a:t>
            </a:r>
            <a:r>
              <a:rPr lang="en-US" dirty="0" err="1" smtClean="0"/>
              <a:t>dq</a:t>
            </a:r>
            <a:r>
              <a:rPr lang="en-US" dirty="0" smtClean="0"/>
              <a:t>/</a:t>
            </a:r>
            <a:r>
              <a:rPr lang="en-US" dirty="0" err="1" smtClean="0"/>
              <a:t>dy</a:t>
            </a:r>
            <a:r>
              <a:rPr lang="en-US" dirty="0" smtClean="0"/>
              <a:t> =1 </a:t>
            </a:r>
            <a:endParaRPr lang="en-US" dirty="0"/>
          </a:p>
        </p:txBody>
      </p:sp>
      <p:grpSp>
        <p:nvGrpSpPr>
          <p:cNvPr id="5" name="Group 4"/>
          <p:cNvGrpSpPr/>
          <p:nvPr/>
        </p:nvGrpSpPr>
        <p:grpSpPr>
          <a:xfrm>
            <a:off x="2899724" y="3480236"/>
            <a:ext cx="2928256" cy="627240"/>
            <a:chOff x="1774455" y="3216464"/>
            <a:chExt cx="2928256" cy="627240"/>
          </a:xfrm>
        </p:grpSpPr>
        <p:sp>
          <p:nvSpPr>
            <p:cNvPr id="6" name="Rectangle 5"/>
            <p:cNvSpPr/>
            <p:nvPr/>
          </p:nvSpPr>
          <p:spPr>
            <a:xfrm>
              <a:off x="1774455" y="3360807"/>
              <a:ext cx="1374094" cy="338554"/>
            </a:xfrm>
            <a:prstGeom prst="rect">
              <a:avLst/>
            </a:prstGeom>
          </p:spPr>
          <p:txBody>
            <a:bodyPr wrap="none">
              <a:spAutoFit/>
            </a:bodyPr>
            <a:lstStyle/>
            <a:p>
              <a:r>
                <a:rPr lang="en-US" sz="1600" dirty="0" smtClean="0"/>
                <a:t>Chain Rule =</a:t>
              </a:r>
              <a:endParaRPr lang="en-US" sz="1600" dirty="0"/>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549" y="3216464"/>
              <a:ext cx="1554162" cy="62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Rectangle 6"/>
          <p:cNvSpPr/>
          <p:nvPr/>
        </p:nvSpPr>
        <p:spPr>
          <a:xfrm>
            <a:off x="895350" y="4633436"/>
            <a:ext cx="7600949" cy="1338828"/>
          </a:xfrm>
          <a:prstGeom prst="rect">
            <a:avLst/>
          </a:prstGeom>
        </p:spPr>
        <p:txBody>
          <a:bodyPr wrap="square">
            <a:spAutoFit/>
          </a:bodyPr>
          <a:lstStyle/>
          <a:p>
            <a:pPr algn="just">
              <a:lnSpc>
                <a:spcPct val="150000"/>
              </a:lnSpc>
            </a:pPr>
            <a:r>
              <a:rPr lang="en-US" dirty="0"/>
              <a:t>At the end we are left with the gradient in the variables [</a:t>
            </a:r>
            <a:r>
              <a:rPr lang="en-US" dirty="0" err="1" smtClean="0"/>
              <a:t>df</a:t>
            </a:r>
            <a:r>
              <a:rPr lang="en-US" dirty="0" smtClean="0"/>
              <a:t>/</a:t>
            </a:r>
            <a:r>
              <a:rPr lang="en-US" dirty="0" err="1" smtClean="0"/>
              <a:t>dx,df</a:t>
            </a:r>
            <a:r>
              <a:rPr lang="en-US" dirty="0" smtClean="0"/>
              <a:t>/</a:t>
            </a:r>
            <a:r>
              <a:rPr lang="en-US" dirty="0" err="1" smtClean="0"/>
              <a:t>dy,df</a:t>
            </a:r>
            <a:r>
              <a:rPr lang="en-US" dirty="0" smtClean="0"/>
              <a:t>/</a:t>
            </a:r>
            <a:r>
              <a:rPr lang="en-US" dirty="0" err="1" smtClean="0"/>
              <a:t>dz</a:t>
            </a:r>
            <a:r>
              <a:rPr lang="en-US" dirty="0"/>
              <a:t>], which tell us the sensitivity of the variables </a:t>
            </a:r>
            <a:r>
              <a:rPr lang="en-US" dirty="0" err="1"/>
              <a:t>x,y,z</a:t>
            </a:r>
            <a:r>
              <a:rPr lang="en-US" dirty="0"/>
              <a:t> on </a:t>
            </a:r>
            <a:r>
              <a:rPr lang="en-US" dirty="0" smtClean="0"/>
              <a:t>f. </a:t>
            </a:r>
            <a:r>
              <a:rPr lang="en-US" dirty="0"/>
              <a:t>This is the simplest example of backpropagation.</a:t>
            </a:r>
          </a:p>
        </p:txBody>
      </p:sp>
    </p:spTree>
    <p:extLst>
      <p:ext uri="{BB962C8B-B14F-4D97-AF65-F5344CB8AC3E}">
        <p14:creationId xmlns:p14="http://schemas.microsoft.com/office/powerpoint/2010/main" val="196102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Weight change rule for an input to hidden weight</a:t>
            </a:r>
            <a:endParaRPr lang="en-IN" dirty="0"/>
          </a:p>
        </p:txBody>
      </p:sp>
      <p:sp>
        <p:nvSpPr>
          <p:cNvPr id="5" name="Footer Placeholder 4"/>
          <p:cNvSpPr>
            <a:spLocks noGrp="1"/>
          </p:cNvSpPr>
          <p:nvPr>
            <p:ph type="ftr" sz="quarter" idx="4294967295"/>
          </p:nvPr>
        </p:nvSpPr>
        <p:spPr>
          <a:xfrm>
            <a:off x="3124200" y="6356350"/>
            <a:ext cx="2895600" cy="365125"/>
          </a:xfrm>
        </p:spPr>
        <p:txBody>
          <a:bodyPr/>
          <a:lstStyle/>
          <a:p>
            <a:r>
              <a:rPr lang="en-GB" dirty="0" smtClean="0"/>
              <a:t>Commercial in Confidence - Contains Rio Tinto Business Secrets </a:t>
            </a:r>
            <a:endParaRPr lang="en-GB" dirty="0"/>
          </a:p>
        </p:txBody>
      </p:sp>
      <p:sp>
        <p:nvSpPr>
          <p:cNvPr id="4" name="Slide Number Placeholder 3"/>
          <p:cNvSpPr>
            <a:spLocks noGrp="1"/>
          </p:cNvSpPr>
          <p:nvPr>
            <p:ph type="sldNum" sz="quarter" idx="4294967295"/>
          </p:nvPr>
        </p:nvSpPr>
        <p:spPr>
          <a:xfrm>
            <a:off x="6553200" y="6356350"/>
            <a:ext cx="2133600" cy="365125"/>
          </a:xfrm>
        </p:spPr>
        <p:txBody>
          <a:bodyPr/>
          <a:lstStyle/>
          <a:p>
            <a:fld id="{2988EDFA-DFC0-43E9-A6DA-9F56E3B1C649}" type="slidenum">
              <a:rPr lang="en-AU" smtClean="0"/>
              <a:pPr/>
              <a:t>14</a:t>
            </a:fld>
            <a:endParaRPr lang="en-AU" dirty="0"/>
          </a:p>
        </p:txBody>
      </p:sp>
      <p:sp>
        <p:nvSpPr>
          <p:cNvPr id="7" name="TextBox 6"/>
          <p:cNvSpPr txBox="1"/>
          <p:nvPr/>
        </p:nvSpPr>
        <p:spPr>
          <a:xfrm>
            <a:off x="745045" y="1253838"/>
            <a:ext cx="7913180" cy="813269"/>
          </a:xfrm>
          <a:prstGeom prst="rect">
            <a:avLst/>
          </a:prstGeom>
          <a:noFill/>
        </p:spPr>
        <p:txBody>
          <a:bodyPr wrap="square" lIns="73884" tIns="36942" rIns="73884" bIns="36942" rtlCol="0">
            <a:spAutoFit/>
          </a:bodyPr>
          <a:lstStyle/>
          <a:p>
            <a:pPr algn="just"/>
            <a:r>
              <a:rPr lang="en-IN" sz="1600" dirty="0"/>
              <a:t>Now </a:t>
            </a:r>
            <a:r>
              <a:rPr lang="en-IN" sz="1600" dirty="0" smtClean="0"/>
              <a:t>to </a:t>
            </a:r>
            <a:r>
              <a:rPr lang="en-IN" sz="1600" dirty="0"/>
              <a:t>determine the appropriate weight change for an </a:t>
            </a:r>
            <a:r>
              <a:rPr lang="en-IN" sz="1600" dirty="0">
                <a:solidFill>
                  <a:srgbClr val="FF0000"/>
                </a:solidFill>
              </a:rPr>
              <a:t>input to hidden </a:t>
            </a:r>
            <a:r>
              <a:rPr lang="en-IN" sz="1600" dirty="0"/>
              <a:t>weight. This </a:t>
            </a:r>
            <a:r>
              <a:rPr lang="en-IN" sz="1600" dirty="0" smtClean="0"/>
              <a:t>is more </a:t>
            </a:r>
            <a:r>
              <a:rPr lang="en-IN" sz="1600" dirty="0"/>
              <a:t>complicated because it depends on the error at all of the nodes this weighted connection </a:t>
            </a:r>
            <a:r>
              <a:rPr lang="en-IN" sz="1600" dirty="0" smtClean="0"/>
              <a:t>can lead to</a:t>
            </a:r>
            <a:r>
              <a:rPr lang="en-IN" sz="1600" dirty="0"/>
              <a:t>.</a:t>
            </a:r>
          </a:p>
        </p:txBody>
      </p:sp>
      <p:grpSp>
        <p:nvGrpSpPr>
          <p:cNvPr id="9" name="Group 8"/>
          <p:cNvGrpSpPr/>
          <p:nvPr/>
        </p:nvGrpSpPr>
        <p:grpSpPr>
          <a:xfrm>
            <a:off x="278984" y="2352675"/>
            <a:ext cx="4009366" cy="3411231"/>
            <a:chOff x="3187700" y="1749286"/>
            <a:chExt cx="6032500" cy="4105414"/>
          </a:xfrm>
        </p:grpSpPr>
        <p:sp>
          <p:nvSpPr>
            <p:cNvPr id="8" name="Rectangle 7"/>
            <p:cNvSpPr/>
            <p:nvPr/>
          </p:nvSpPr>
          <p:spPr>
            <a:xfrm>
              <a:off x="3187700" y="1749286"/>
              <a:ext cx="6032500" cy="410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930400"/>
              <a:ext cx="5232400"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692401"/>
              <a:ext cx="5676899" cy="120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852864"/>
              <a:ext cx="4584701"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5033965"/>
              <a:ext cx="2362200" cy="693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 15"/>
          <p:cNvGrpSpPr/>
          <p:nvPr/>
        </p:nvGrpSpPr>
        <p:grpSpPr>
          <a:xfrm>
            <a:off x="4500210" y="2628675"/>
            <a:ext cx="4643790" cy="2858198"/>
            <a:chOff x="4500210" y="2437866"/>
            <a:chExt cx="4643790" cy="2858198"/>
          </a:xfrm>
        </p:grpSpPr>
        <p:sp>
          <p:nvSpPr>
            <p:cNvPr id="3" name="Rectangle 2"/>
            <p:cNvSpPr/>
            <p:nvPr/>
          </p:nvSpPr>
          <p:spPr>
            <a:xfrm>
              <a:off x="4500210" y="2437866"/>
              <a:ext cx="4160325" cy="584775"/>
            </a:xfrm>
            <a:prstGeom prst="rect">
              <a:avLst/>
            </a:prstGeom>
          </p:spPr>
          <p:txBody>
            <a:bodyPr wrap="square">
              <a:spAutoFit/>
            </a:bodyPr>
            <a:lstStyle/>
            <a:p>
              <a:r>
                <a:rPr lang="en-IN" sz="1400" dirty="0"/>
                <a:t>Change in weight is proportional to error at (L+1)</a:t>
              </a:r>
              <a:r>
                <a:rPr lang="en-IN" sz="1400" dirty="0" err="1"/>
                <a:t>th</a:t>
              </a:r>
              <a:r>
                <a:rPr lang="en-IN" sz="1400" dirty="0"/>
                <a:t> layer  multiplied by activation at Lth Layer</a:t>
              </a:r>
              <a:r>
                <a:rPr lang="en-IN" dirty="0" smtClean="0"/>
                <a:t>.  </a:t>
              </a:r>
            </a:p>
          </p:txBody>
        </p:sp>
        <p:grpSp>
          <p:nvGrpSpPr>
            <p:cNvPr id="10" name="Group 9"/>
            <p:cNvGrpSpPr/>
            <p:nvPr/>
          </p:nvGrpSpPr>
          <p:grpSpPr>
            <a:xfrm>
              <a:off x="4509735" y="3140579"/>
              <a:ext cx="3281595" cy="320073"/>
              <a:chOff x="3871445" y="3546014"/>
              <a:chExt cx="3281595" cy="320073"/>
            </a:xfrm>
          </p:grpSpPr>
          <p:pic>
            <p:nvPicPr>
              <p:cNvPr id="153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4171" y="3617868"/>
                <a:ext cx="418869" cy="24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71445" y="3546014"/>
                <a:ext cx="2720617" cy="307777"/>
              </a:xfrm>
              <a:prstGeom prst="rect">
                <a:avLst/>
              </a:prstGeom>
            </p:spPr>
            <p:txBody>
              <a:bodyPr wrap="none">
                <a:spAutoFit/>
              </a:bodyPr>
              <a:lstStyle/>
              <a:p>
                <a:r>
                  <a:rPr lang="en-IN" sz="1400" dirty="0"/>
                  <a:t>For Change in weight  form j to </a:t>
                </a:r>
                <a:r>
                  <a:rPr lang="en-IN" sz="1400" dirty="0" err="1"/>
                  <a:t>i</a:t>
                </a:r>
                <a:endParaRPr lang="en-IN" sz="1400" dirty="0"/>
              </a:p>
            </p:txBody>
          </p:sp>
        </p:grpSp>
        <p:sp>
          <p:nvSpPr>
            <p:cNvPr id="11" name="TextBox 10"/>
            <p:cNvSpPr txBox="1"/>
            <p:nvPr/>
          </p:nvSpPr>
          <p:spPr>
            <a:xfrm>
              <a:off x="4509735" y="3405808"/>
              <a:ext cx="4150340" cy="523220"/>
            </a:xfrm>
            <a:prstGeom prst="rect">
              <a:avLst/>
            </a:prstGeom>
            <a:noFill/>
          </p:spPr>
          <p:txBody>
            <a:bodyPr wrap="square" rtlCol="0">
              <a:spAutoFit/>
            </a:bodyPr>
            <a:lstStyle/>
            <a:p>
              <a:r>
                <a:rPr lang="en-US" sz="1400" dirty="0" smtClean="0">
                  <a:solidFill>
                    <a:schemeClr val="tx2">
                      <a:lumMod val="50000"/>
                    </a:schemeClr>
                  </a:solidFill>
                </a:rPr>
                <a:t>Error Propagated from K to J  multiplied by rate of change of activation at j  w r t net and  weight</a:t>
              </a:r>
              <a:endParaRPr lang="en-IN" sz="1400" dirty="0" err="1" smtClean="0">
                <a:solidFill>
                  <a:schemeClr val="tx2">
                    <a:lumMod val="50000"/>
                  </a:schemeClr>
                </a:solidFill>
              </a:endParaRPr>
            </a:p>
          </p:txBody>
        </p:sp>
        <p:grpSp>
          <p:nvGrpSpPr>
            <p:cNvPr id="13" name="Group 12"/>
            <p:cNvGrpSpPr/>
            <p:nvPr/>
          </p:nvGrpSpPr>
          <p:grpSpPr>
            <a:xfrm>
              <a:off x="4514850" y="4057774"/>
              <a:ext cx="3562350" cy="307777"/>
              <a:chOff x="4848225" y="3976040"/>
              <a:chExt cx="3562350" cy="307777"/>
            </a:xfrm>
          </p:grpSpPr>
          <p:sp>
            <p:nvSpPr>
              <p:cNvPr id="12" name="TextBox 11"/>
              <p:cNvSpPr txBox="1"/>
              <p:nvPr/>
            </p:nvSpPr>
            <p:spPr>
              <a:xfrm>
                <a:off x="4848225" y="3976040"/>
                <a:ext cx="3562350" cy="307777"/>
              </a:xfrm>
              <a:prstGeom prst="rect">
                <a:avLst/>
              </a:prstGeom>
              <a:noFill/>
            </p:spPr>
            <p:txBody>
              <a:bodyPr wrap="square" rtlCol="0">
                <a:spAutoFit/>
              </a:bodyPr>
              <a:lstStyle/>
              <a:p>
                <a:r>
                  <a:rPr lang="en-US" sz="1400" dirty="0" smtClean="0">
                    <a:solidFill>
                      <a:schemeClr val="tx2">
                        <a:lumMod val="50000"/>
                      </a:schemeClr>
                    </a:solidFill>
                  </a:rPr>
                  <a:t>Error propagated from layer k to j is </a:t>
                </a:r>
                <a:endParaRPr lang="en-IN" sz="1400" dirty="0" err="1" smtClean="0">
                  <a:solidFill>
                    <a:schemeClr val="tx2">
                      <a:lumMod val="50000"/>
                    </a:schemeClr>
                  </a:solidFill>
                </a:endParaRPr>
              </a:p>
            </p:txBody>
          </p:sp>
          <p:pic>
            <p:nvPicPr>
              <p:cNvPr id="1536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1330" y="3976040"/>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TextBox 13"/>
            <p:cNvSpPr txBox="1"/>
            <p:nvPr/>
          </p:nvSpPr>
          <p:spPr>
            <a:xfrm>
              <a:off x="4514850" y="4495800"/>
              <a:ext cx="4629150" cy="523220"/>
            </a:xfrm>
            <a:prstGeom prst="rect">
              <a:avLst/>
            </a:prstGeom>
            <a:noFill/>
          </p:spPr>
          <p:txBody>
            <a:bodyPr wrap="square" rtlCol="0">
              <a:spAutoFit/>
            </a:bodyPr>
            <a:lstStyle/>
            <a:p>
              <a:r>
                <a:rPr lang="en-US" sz="1400" dirty="0" smtClean="0">
                  <a:solidFill>
                    <a:schemeClr val="tx2">
                      <a:lumMod val="50000"/>
                    </a:schemeClr>
                  </a:solidFill>
                </a:rPr>
                <a:t>The rate </a:t>
              </a:r>
              <a:r>
                <a:rPr lang="en-US" sz="1400" dirty="0">
                  <a:solidFill>
                    <a:schemeClr val="tx2">
                      <a:lumMod val="50000"/>
                    </a:schemeClr>
                  </a:solidFill>
                </a:rPr>
                <a:t>of change of activation at j </a:t>
              </a:r>
              <a:r>
                <a:rPr lang="en-US" sz="1400" dirty="0" smtClean="0">
                  <a:solidFill>
                    <a:schemeClr val="tx2">
                      <a:lumMod val="50000"/>
                    </a:schemeClr>
                  </a:solidFill>
                </a:rPr>
                <a:t>wrt </a:t>
              </a:r>
              <a:r>
                <a:rPr lang="en-US" sz="1400" dirty="0">
                  <a:solidFill>
                    <a:schemeClr val="tx2">
                      <a:lumMod val="50000"/>
                    </a:schemeClr>
                  </a:solidFill>
                </a:rPr>
                <a:t>net and  weight</a:t>
              </a:r>
              <a:endParaRPr lang="en-IN" sz="1400" dirty="0">
                <a:solidFill>
                  <a:schemeClr val="tx2">
                    <a:lumMod val="50000"/>
                  </a:schemeClr>
                </a:solidFill>
              </a:endParaRPr>
            </a:p>
            <a:p>
              <a:endParaRPr lang="en-IN" sz="1400" dirty="0" err="1" smtClean="0">
                <a:solidFill>
                  <a:schemeClr val="tx2">
                    <a:lumMod val="50000"/>
                  </a:schemeClr>
                </a:solidFill>
              </a:endParaRPr>
            </a:p>
          </p:txBody>
        </p:sp>
        <p:pic>
          <p:nvPicPr>
            <p:cNvPr id="1536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0555" y="4810290"/>
              <a:ext cx="1028700" cy="48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8384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Learning by Example</a:t>
            </a:r>
          </a:p>
        </p:txBody>
      </p:sp>
      <p:sp>
        <p:nvSpPr>
          <p:cNvPr id="13315" name="Rectangle 3"/>
          <p:cNvSpPr>
            <a:spLocks noGrp="1" noChangeArrowheads="1"/>
          </p:cNvSpPr>
          <p:nvPr>
            <p:ph idx="1"/>
          </p:nvPr>
        </p:nvSpPr>
        <p:spPr/>
        <p:txBody>
          <a:bodyPr/>
          <a:lstStyle/>
          <a:p>
            <a:r>
              <a:rPr lang="en-US" dirty="0" smtClean="0"/>
              <a:t>Training Algorithm: backpropagation of errors using gradient descent training.</a:t>
            </a:r>
          </a:p>
          <a:p>
            <a:r>
              <a:rPr lang="en-US" dirty="0" smtClean="0"/>
              <a:t>Colors:</a:t>
            </a:r>
          </a:p>
          <a:p>
            <a:pPr lvl="1"/>
            <a:r>
              <a:rPr lang="en-US" dirty="0" smtClean="0"/>
              <a:t>Red: Current weights</a:t>
            </a:r>
          </a:p>
          <a:p>
            <a:pPr lvl="1"/>
            <a:r>
              <a:rPr lang="en-US" dirty="0" smtClean="0"/>
              <a:t>Orange: Updated weights</a:t>
            </a:r>
          </a:p>
          <a:p>
            <a:pPr lvl="1"/>
            <a:r>
              <a:rPr lang="en-US" dirty="0" smtClean="0"/>
              <a:t>Black boxes: Inputs and outputs to a neuron</a:t>
            </a:r>
          </a:p>
          <a:p>
            <a:pPr lvl="1"/>
            <a:r>
              <a:rPr lang="en-US" dirty="0" smtClean="0"/>
              <a:t>Blue: Sensitivities at each layer</a:t>
            </a:r>
          </a:p>
          <a:p>
            <a:pPr lvl="1"/>
            <a:endParaRPr lang="en-US" dirty="0" smtClean="0"/>
          </a:p>
        </p:txBody>
      </p:sp>
    </p:spTree>
    <p:extLst>
      <p:ext uri="{BB962C8B-B14F-4D97-AF65-F5344CB8AC3E}">
        <p14:creationId xmlns:p14="http://schemas.microsoft.com/office/powerpoint/2010/main" val="2652061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US" dirty="0" smtClean="0"/>
              <a:t>First Pass</a:t>
            </a:r>
          </a:p>
        </p:txBody>
      </p:sp>
      <p:grpSp>
        <p:nvGrpSpPr>
          <p:cNvPr id="14339" name="Group 39"/>
          <p:cNvGrpSpPr>
            <a:grpSpLocks/>
          </p:cNvGrpSpPr>
          <p:nvPr/>
        </p:nvGrpSpPr>
        <p:grpSpPr bwMode="auto">
          <a:xfrm>
            <a:off x="1219200" y="3048000"/>
            <a:ext cx="6096000" cy="1295400"/>
            <a:chOff x="288" y="1536"/>
            <a:chExt cx="3840" cy="816"/>
          </a:xfrm>
        </p:grpSpPr>
        <p:sp>
          <p:nvSpPr>
            <p:cNvPr id="14371" name="Oval 21"/>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4372" name="Oval 22"/>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4373" name="Oval 25"/>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4374" name="Oval 26"/>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4375" name="Oval 27"/>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4376" name="Oval 30"/>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4377" name="Line 31"/>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378" name="Line 32"/>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379" name="Line 33"/>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380" name="Line 34"/>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381" name="Line 35"/>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382" name="Line 36"/>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383" name="Line 37"/>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384" name="Line 38"/>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grpSp>
      <p:grpSp>
        <p:nvGrpSpPr>
          <p:cNvPr id="19504" name="Group 48"/>
          <p:cNvGrpSpPr>
            <a:grpSpLocks/>
          </p:cNvGrpSpPr>
          <p:nvPr/>
        </p:nvGrpSpPr>
        <p:grpSpPr bwMode="auto">
          <a:xfrm>
            <a:off x="1600200" y="2819401"/>
            <a:ext cx="5029200" cy="1905001"/>
            <a:chOff x="1008" y="1776"/>
            <a:chExt cx="3168" cy="1200"/>
          </a:xfrm>
        </p:grpSpPr>
        <p:sp>
          <p:nvSpPr>
            <p:cNvPr id="14363" name="Text Box 40"/>
            <p:cNvSpPr txBox="1">
              <a:spLocks noChangeArrowheads="1"/>
            </p:cNvSpPr>
            <p:nvPr/>
          </p:nvSpPr>
          <p:spPr bwMode="auto">
            <a:xfrm>
              <a:off x="1008" y="1968"/>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a:t>
              </a:r>
            </a:p>
          </p:txBody>
        </p:sp>
        <p:sp>
          <p:nvSpPr>
            <p:cNvPr id="14364" name="Text Box 41"/>
            <p:cNvSpPr txBox="1">
              <a:spLocks noChangeArrowheads="1"/>
            </p:cNvSpPr>
            <p:nvPr/>
          </p:nvSpPr>
          <p:spPr bwMode="auto">
            <a:xfrm>
              <a:off x="1920" y="2304"/>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a:t>
              </a:r>
            </a:p>
          </p:txBody>
        </p:sp>
        <p:sp>
          <p:nvSpPr>
            <p:cNvPr id="14365" name="Text Box 42"/>
            <p:cNvSpPr txBox="1">
              <a:spLocks noChangeArrowheads="1"/>
            </p:cNvSpPr>
            <p:nvPr/>
          </p:nvSpPr>
          <p:spPr bwMode="auto">
            <a:xfrm>
              <a:off x="3840" y="1920"/>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a:t>
              </a:r>
            </a:p>
          </p:txBody>
        </p:sp>
        <p:sp>
          <p:nvSpPr>
            <p:cNvPr id="14366" name="Text Box 43"/>
            <p:cNvSpPr txBox="1">
              <a:spLocks noChangeArrowheads="1"/>
            </p:cNvSpPr>
            <p:nvPr/>
          </p:nvSpPr>
          <p:spPr bwMode="auto">
            <a:xfrm>
              <a:off x="3792" y="2544"/>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a:t>
              </a:r>
            </a:p>
          </p:txBody>
        </p:sp>
        <p:sp>
          <p:nvSpPr>
            <p:cNvPr id="14367" name="Text Box 44"/>
            <p:cNvSpPr txBox="1">
              <a:spLocks noChangeArrowheads="1"/>
            </p:cNvSpPr>
            <p:nvPr/>
          </p:nvSpPr>
          <p:spPr bwMode="auto">
            <a:xfrm>
              <a:off x="1008" y="2544"/>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a:t>
              </a:r>
            </a:p>
          </p:txBody>
        </p:sp>
        <p:sp>
          <p:nvSpPr>
            <p:cNvPr id="14368" name="Text Box 45"/>
            <p:cNvSpPr txBox="1">
              <a:spLocks noChangeArrowheads="1"/>
            </p:cNvSpPr>
            <p:nvPr/>
          </p:nvSpPr>
          <p:spPr bwMode="auto">
            <a:xfrm>
              <a:off x="2400" y="2736"/>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a:t>
              </a:r>
            </a:p>
          </p:txBody>
        </p:sp>
        <p:sp>
          <p:nvSpPr>
            <p:cNvPr id="14369" name="Text Box 46"/>
            <p:cNvSpPr txBox="1">
              <a:spLocks noChangeArrowheads="1"/>
            </p:cNvSpPr>
            <p:nvPr/>
          </p:nvSpPr>
          <p:spPr bwMode="auto">
            <a:xfrm>
              <a:off x="2352" y="1776"/>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a:t>
              </a:r>
            </a:p>
          </p:txBody>
        </p:sp>
        <p:sp>
          <p:nvSpPr>
            <p:cNvPr id="14370" name="Text Box 47"/>
            <p:cNvSpPr txBox="1">
              <a:spLocks noChangeArrowheads="1"/>
            </p:cNvSpPr>
            <p:nvPr/>
          </p:nvSpPr>
          <p:spPr bwMode="auto">
            <a:xfrm>
              <a:off x="2880" y="2304"/>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a:t>
              </a:r>
            </a:p>
          </p:txBody>
        </p:sp>
      </p:grpSp>
      <p:sp>
        <p:nvSpPr>
          <p:cNvPr id="14341" name="Text Box 49"/>
          <p:cNvSpPr txBox="1">
            <a:spLocks noChangeArrowheads="1"/>
          </p:cNvSpPr>
          <p:nvPr/>
        </p:nvSpPr>
        <p:spPr bwMode="auto">
          <a:xfrm>
            <a:off x="762000" y="3581400"/>
            <a:ext cx="320675" cy="400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t>1</a:t>
            </a:r>
          </a:p>
        </p:txBody>
      </p:sp>
      <p:grpSp>
        <p:nvGrpSpPr>
          <p:cNvPr id="19518" name="Group 62"/>
          <p:cNvGrpSpPr>
            <a:grpSpLocks/>
          </p:cNvGrpSpPr>
          <p:nvPr/>
        </p:nvGrpSpPr>
        <p:grpSpPr bwMode="auto">
          <a:xfrm>
            <a:off x="2057400" y="2743201"/>
            <a:ext cx="533400" cy="1954213"/>
            <a:chOff x="1296" y="1728"/>
            <a:chExt cx="336" cy="1231"/>
          </a:xfrm>
        </p:grpSpPr>
        <p:sp>
          <p:nvSpPr>
            <p:cNvPr id="14361" name="Text Box 50"/>
            <p:cNvSpPr txBox="1">
              <a:spLocks noChangeArrowheads="1"/>
            </p:cNvSpPr>
            <p:nvPr/>
          </p:nvSpPr>
          <p:spPr bwMode="auto">
            <a:xfrm>
              <a:off x="1296" y="1728"/>
              <a:ext cx="33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0.5</a:t>
              </a:r>
            </a:p>
          </p:txBody>
        </p:sp>
        <p:sp>
          <p:nvSpPr>
            <p:cNvPr id="14362" name="Text Box 51"/>
            <p:cNvSpPr txBox="1">
              <a:spLocks noChangeArrowheads="1"/>
            </p:cNvSpPr>
            <p:nvPr/>
          </p:nvSpPr>
          <p:spPr bwMode="auto">
            <a:xfrm>
              <a:off x="1296" y="2736"/>
              <a:ext cx="33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0.5</a:t>
              </a:r>
            </a:p>
          </p:txBody>
        </p:sp>
      </p:grpSp>
      <p:grpSp>
        <p:nvGrpSpPr>
          <p:cNvPr id="19520" name="Group 64"/>
          <p:cNvGrpSpPr>
            <a:grpSpLocks/>
          </p:cNvGrpSpPr>
          <p:nvPr/>
        </p:nvGrpSpPr>
        <p:grpSpPr bwMode="auto">
          <a:xfrm>
            <a:off x="4267200" y="2667001"/>
            <a:ext cx="990600" cy="2106613"/>
            <a:chOff x="2688" y="1680"/>
            <a:chExt cx="624" cy="1327"/>
          </a:xfrm>
        </p:grpSpPr>
        <p:sp>
          <p:nvSpPr>
            <p:cNvPr id="14359" name="Text Box 55"/>
            <p:cNvSpPr txBox="1">
              <a:spLocks noChangeArrowheads="1"/>
            </p:cNvSpPr>
            <p:nvPr/>
          </p:nvSpPr>
          <p:spPr bwMode="auto">
            <a:xfrm>
              <a:off x="2736" y="2784"/>
              <a:ext cx="57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0.6225</a:t>
              </a:r>
            </a:p>
          </p:txBody>
        </p:sp>
        <p:sp>
          <p:nvSpPr>
            <p:cNvPr id="14360" name="Text Box 56"/>
            <p:cNvSpPr txBox="1">
              <a:spLocks noChangeArrowheads="1"/>
            </p:cNvSpPr>
            <p:nvPr/>
          </p:nvSpPr>
          <p:spPr bwMode="auto">
            <a:xfrm>
              <a:off x="2688" y="1680"/>
              <a:ext cx="57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0.6225</a:t>
              </a:r>
            </a:p>
          </p:txBody>
        </p:sp>
      </p:grpSp>
      <p:grpSp>
        <p:nvGrpSpPr>
          <p:cNvPr id="19519" name="Group 63"/>
          <p:cNvGrpSpPr>
            <a:grpSpLocks/>
          </p:cNvGrpSpPr>
          <p:nvPr/>
        </p:nvGrpSpPr>
        <p:grpSpPr bwMode="auto">
          <a:xfrm>
            <a:off x="2819400" y="2590801"/>
            <a:ext cx="914400" cy="2182813"/>
            <a:chOff x="1776" y="1632"/>
            <a:chExt cx="576" cy="1375"/>
          </a:xfrm>
        </p:grpSpPr>
        <p:sp>
          <p:nvSpPr>
            <p:cNvPr id="14357" name="Text Box 53"/>
            <p:cNvSpPr txBox="1">
              <a:spLocks noChangeArrowheads="1"/>
            </p:cNvSpPr>
            <p:nvPr/>
          </p:nvSpPr>
          <p:spPr bwMode="auto">
            <a:xfrm>
              <a:off x="1776" y="1632"/>
              <a:ext cx="57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0.6225</a:t>
              </a:r>
            </a:p>
          </p:txBody>
        </p:sp>
        <p:sp>
          <p:nvSpPr>
            <p:cNvPr id="14358" name="Text Box 57"/>
            <p:cNvSpPr txBox="1">
              <a:spLocks noChangeArrowheads="1"/>
            </p:cNvSpPr>
            <p:nvPr/>
          </p:nvSpPr>
          <p:spPr bwMode="auto">
            <a:xfrm>
              <a:off x="1776" y="2784"/>
              <a:ext cx="57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0.6225</a:t>
              </a:r>
            </a:p>
          </p:txBody>
        </p:sp>
      </p:grpSp>
      <p:sp>
        <p:nvSpPr>
          <p:cNvPr id="19514" name="Text Box 58"/>
          <p:cNvSpPr txBox="1">
            <a:spLocks noChangeArrowheads="1"/>
          </p:cNvSpPr>
          <p:nvPr/>
        </p:nvSpPr>
        <p:spPr bwMode="auto">
          <a:xfrm>
            <a:off x="6553200" y="4038601"/>
            <a:ext cx="914400" cy="353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0.6508</a:t>
            </a:r>
          </a:p>
        </p:txBody>
      </p:sp>
      <p:grpSp>
        <p:nvGrpSpPr>
          <p:cNvPr id="19521" name="Group 65"/>
          <p:cNvGrpSpPr>
            <a:grpSpLocks/>
          </p:cNvGrpSpPr>
          <p:nvPr/>
        </p:nvGrpSpPr>
        <p:grpSpPr bwMode="auto">
          <a:xfrm>
            <a:off x="5562600" y="2667001"/>
            <a:ext cx="914400" cy="2106613"/>
            <a:chOff x="3504" y="1680"/>
            <a:chExt cx="576" cy="1327"/>
          </a:xfrm>
        </p:grpSpPr>
        <p:sp>
          <p:nvSpPr>
            <p:cNvPr id="14355" name="Text Box 54"/>
            <p:cNvSpPr txBox="1">
              <a:spLocks noChangeArrowheads="1"/>
            </p:cNvSpPr>
            <p:nvPr/>
          </p:nvSpPr>
          <p:spPr bwMode="auto">
            <a:xfrm>
              <a:off x="3504" y="1680"/>
              <a:ext cx="57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0.6508</a:t>
              </a:r>
            </a:p>
          </p:txBody>
        </p:sp>
        <p:sp>
          <p:nvSpPr>
            <p:cNvPr id="14356" name="Text Box 59"/>
            <p:cNvSpPr txBox="1">
              <a:spLocks noChangeArrowheads="1"/>
            </p:cNvSpPr>
            <p:nvPr/>
          </p:nvSpPr>
          <p:spPr bwMode="auto">
            <a:xfrm>
              <a:off x="3504" y="2784"/>
              <a:ext cx="57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0.6508</a:t>
              </a:r>
            </a:p>
          </p:txBody>
        </p:sp>
      </p:grpSp>
      <p:sp>
        <p:nvSpPr>
          <p:cNvPr id="19516" name="Text Box 60"/>
          <p:cNvSpPr txBox="1">
            <a:spLocks noChangeArrowheads="1"/>
          </p:cNvSpPr>
          <p:nvPr/>
        </p:nvSpPr>
        <p:spPr bwMode="auto">
          <a:xfrm>
            <a:off x="7391400" y="2971801"/>
            <a:ext cx="914400" cy="353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0.6508</a:t>
            </a:r>
          </a:p>
        </p:txBody>
      </p:sp>
      <p:sp>
        <p:nvSpPr>
          <p:cNvPr id="14348" name="Line 61"/>
          <p:cNvSpPr>
            <a:spLocks noChangeShapeType="1"/>
          </p:cNvSpPr>
          <p:nvPr/>
        </p:nvSpPr>
        <p:spPr bwMode="auto">
          <a:xfrm>
            <a:off x="7315200" y="3733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lstStyle/>
          <a:p>
            <a:endParaRPr lang="en-IN" dirty="0"/>
          </a:p>
        </p:txBody>
      </p:sp>
      <p:sp>
        <p:nvSpPr>
          <p:cNvPr id="19522" name="Text Box 66"/>
          <p:cNvSpPr txBox="1">
            <a:spLocks noChangeArrowheads="1"/>
          </p:cNvSpPr>
          <p:nvPr/>
        </p:nvSpPr>
        <p:spPr bwMode="auto">
          <a:xfrm>
            <a:off x="6248400" y="5943600"/>
            <a:ext cx="2667000"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t>Error=1-0.6508=0.3492</a:t>
            </a:r>
          </a:p>
        </p:txBody>
      </p:sp>
      <p:sp>
        <p:nvSpPr>
          <p:cNvPr id="19523" name="Text Box 67"/>
          <p:cNvSpPr txBox="1">
            <a:spLocks noChangeArrowheads="1"/>
          </p:cNvSpPr>
          <p:nvPr/>
        </p:nvSpPr>
        <p:spPr bwMode="auto">
          <a:xfrm>
            <a:off x="6781800" y="4800601"/>
            <a:ext cx="2209800" cy="1061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0000FF"/>
                </a:solidFill>
                <a:latin typeface="Times New Roman" pitchFamily="18" charset="0"/>
                <a:cs typeface="Times New Roman" pitchFamily="18" charset="0"/>
              </a:rPr>
              <a:t>G3=(1)(0.3492)=0.3492</a:t>
            </a:r>
          </a:p>
          <a:p>
            <a:pPr eaLnBrk="1" hangingPunct="1">
              <a:spcBef>
                <a:spcPct val="50000"/>
              </a:spcBef>
            </a:pPr>
            <a:endParaRPr lang="el-GR">
              <a:latin typeface="Times New Roman" pitchFamily="18" charset="0"/>
              <a:cs typeface="Times New Roman" pitchFamily="18" charset="0"/>
            </a:endParaRPr>
          </a:p>
        </p:txBody>
      </p:sp>
      <p:sp>
        <p:nvSpPr>
          <p:cNvPr id="19524" name="Text Box 68"/>
          <p:cNvSpPr txBox="1">
            <a:spLocks noChangeArrowheads="1"/>
          </p:cNvSpPr>
          <p:nvPr/>
        </p:nvSpPr>
        <p:spPr bwMode="auto">
          <a:xfrm>
            <a:off x="5105400" y="1600200"/>
            <a:ext cx="3581400" cy="1061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0000FF"/>
                </a:solidFill>
                <a:latin typeface="Times New Roman" pitchFamily="18" charset="0"/>
                <a:cs typeface="Times New Roman" pitchFamily="18" charset="0"/>
              </a:rPr>
              <a:t>G2= (0.6508)(1-0.6508)(0.3492)(0.5)=0.0397</a:t>
            </a:r>
          </a:p>
          <a:p>
            <a:pPr eaLnBrk="1" hangingPunct="1">
              <a:spcBef>
                <a:spcPct val="50000"/>
              </a:spcBef>
            </a:pPr>
            <a:endParaRPr lang="el-GR">
              <a:latin typeface="Times New Roman" pitchFamily="18" charset="0"/>
              <a:cs typeface="Times New Roman" pitchFamily="18" charset="0"/>
            </a:endParaRPr>
          </a:p>
        </p:txBody>
      </p:sp>
      <p:sp>
        <p:nvSpPr>
          <p:cNvPr id="19525" name="Text Box 69"/>
          <p:cNvSpPr txBox="1">
            <a:spLocks noChangeArrowheads="1"/>
          </p:cNvSpPr>
          <p:nvPr/>
        </p:nvSpPr>
        <p:spPr bwMode="auto">
          <a:xfrm>
            <a:off x="685800" y="1600200"/>
            <a:ext cx="3581400" cy="1061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0000FF"/>
                </a:solidFill>
                <a:latin typeface="Times New Roman" pitchFamily="18" charset="0"/>
                <a:cs typeface="Times New Roman" pitchFamily="18" charset="0"/>
              </a:rPr>
              <a:t>G1= (0.6225)(1-0.6225)(0.0397)(0.5)(2)=0.0093</a:t>
            </a:r>
          </a:p>
          <a:p>
            <a:pPr eaLnBrk="1" hangingPunct="1">
              <a:spcBef>
                <a:spcPct val="50000"/>
              </a:spcBef>
            </a:pPr>
            <a:endParaRPr lang="el-GR">
              <a:latin typeface="Times New Roman" pitchFamily="18" charset="0"/>
              <a:cs typeface="Times New Roman" pitchFamily="18" charset="0"/>
            </a:endParaRPr>
          </a:p>
        </p:txBody>
      </p:sp>
      <p:sp>
        <p:nvSpPr>
          <p:cNvPr id="19526" name="Text Box 70"/>
          <p:cNvSpPr txBox="1">
            <a:spLocks noChangeArrowheads="1"/>
          </p:cNvSpPr>
          <p:nvPr/>
        </p:nvSpPr>
        <p:spPr bwMode="auto">
          <a:xfrm>
            <a:off x="288926" y="4913313"/>
            <a:ext cx="3216275" cy="150809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Gradient of the neuron= </a:t>
            </a:r>
            <a:r>
              <a:rPr lang="en-US" sz="2000" b="1" dirty="0">
                <a:solidFill>
                  <a:srgbClr val="0000FF"/>
                </a:solidFill>
              </a:rPr>
              <a:t>G</a:t>
            </a:r>
            <a:r>
              <a:rPr lang="en-US" dirty="0"/>
              <a:t> =slope of the transfer function</a:t>
            </a:r>
            <a:r>
              <a:rPr lang="en-US" dirty="0">
                <a:latin typeface="Times New Roman" pitchFamily="18" charset="0"/>
                <a:cs typeface="Times New Roman" pitchFamily="18" charset="0"/>
              </a:rPr>
              <a:t>×[</a:t>
            </a:r>
            <a:r>
              <a:rPr lang="el-GR">
                <a:latin typeface="Times New Roman" pitchFamily="18" charset="0"/>
                <a:cs typeface="Times New Roman" pitchFamily="18" charset="0"/>
              </a:rPr>
              <a:t>Σ</a:t>
            </a:r>
            <a:r>
              <a:rPr lang="en-US" dirty="0">
                <a:latin typeface="Times New Roman" pitchFamily="18" charset="0"/>
                <a:cs typeface="Times New Roman" pitchFamily="18" charset="0"/>
              </a:rPr>
              <a:t>{</a:t>
            </a:r>
            <a:r>
              <a:rPr lang="en-US" dirty="0">
                <a:cs typeface="Times New Roman" pitchFamily="18" charset="0"/>
              </a:rPr>
              <a:t>(weight of the neuron to the next neuron) </a:t>
            </a:r>
            <a:r>
              <a:rPr lang="en-US" dirty="0">
                <a:latin typeface="Times New Roman" pitchFamily="18" charset="0"/>
                <a:cs typeface="Times New Roman" pitchFamily="18" charset="0"/>
              </a:rPr>
              <a:t>× (</a:t>
            </a:r>
            <a:r>
              <a:rPr lang="en-US" dirty="0">
                <a:cs typeface="Times New Roman" pitchFamily="18" charset="0"/>
              </a:rPr>
              <a:t>output of the neuron)}]</a:t>
            </a:r>
            <a:endParaRPr lang="en-US" dirty="0">
              <a:latin typeface="Times New Roman" pitchFamily="18" charset="0"/>
              <a:cs typeface="Times New Roman" pitchFamily="18" charset="0"/>
            </a:endParaRPr>
          </a:p>
        </p:txBody>
      </p:sp>
      <p:sp>
        <p:nvSpPr>
          <p:cNvPr id="19528" name="Text Box 72"/>
          <p:cNvSpPr txBox="1">
            <a:spLocks noChangeArrowheads="1"/>
          </p:cNvSpPr>
          <p:nvPr/>
        </p:nvSpPr>
        <p:spPr bwMode="auto">
          <a:xfrm>
            <a:off x="3581401" y="4876800"/>
            <a:ext cx="2835275" cy="923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Gradient of the output neuron = slope of the transfer function </a:t>
            </a:r>
            <a:r>
              <a:rPr lang="en-US" dirty="0">
                <a:latin typeface="Times New Roman" pitchFamily="18" charset="0"/>
                <a:cs typeface="Times New Roman" pitchFamily="18" charset="0"/>
              </a:rPr>
              <a:t>× </a:t>
            </a:r>
            <a:r>
              <a:rPr lang="en-US" dirty="0">
                <a:cs typeface="Times New Roman" pitchFamily="18" charset="0"/>
              </a:rPr>
              <a:t>error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21226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5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5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5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5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5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52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5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52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52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14" grpId="0" animBg="1"/>
      <p:bldP spid="19516" grpId="0" animBg="1"/>
      <p:bldP spid="19522" grpId="0"/>
      <p:bldP spid="19523" grpId="0"/>
      <p:bldP spid="19524" grpId="0"/>
      <p:bldP spid="19525" grpId="0"/>
      <p:bldP spid="19526" grpId="0" animBg="1"/>
      <p:bldP spid="195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dirty="0" smtClean="0"/>
              <a:t>Weight Update 1</a:t>
            </a:r>
          </a:p>
        </p:txBody>
      </p:sp>
      <p:grpSp>
        <p:nvGrpSpPr>
          <p:cNvPr id="15363" name="Group 5"/>
          <p:cNvGrpSpPr>
            <a:grpSpLocks/>
          </p:cNvGrpSpPr>
          <p:nvPr/>
        </p:nvGrpSpPr>
        <p:grpSpPr bwMode="auto">
          <a:xfrm>
            <a:off x="1371600" y="3048000"/>
            <a:ext cx="6096000" cy="1295400"/>
            <a:chOff x="288" y="1536"/>
            <a:chExt cx="3840" cy="816"/>
          </a:xfrm>
        </p:grpSpPr>
        <p:sp>
          <p:nvSpPr>
            <p:cNvPr id="15376" name="Oval 6"/>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5377" name="Oval 7"/>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5378" name="Oval 8"/>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5379" name="Oval 9"/>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5380" name="Oval 10"/>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5381" name="Oval 11"/>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5382" name="Line 12"/>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5383" name="Line 13"/>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5384" name="Line 14"/>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5385" name="Line 15"/>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5386" name="Line 16"/>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5387" name="Line 17"/>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5388" name="Line 18"/>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5389" name="Line 19"/>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grpSp>
      <p:sp>
        <p:nvSpPr>
          <p:cNvPr id="15364" name="Text Box 21"/>
          <p:cNvSpPr txBox="1">
            <a:spLocks noChangeArrowheads="1"/>
          </p:cNvSpPr>
          <p:nvPr/>
        </p:nvSpPr>
        <p:spPr bwMode="auto">
          <a:xfrm>
            <a:off x="762000" y="1524000"/>
            <a:ext cx="6857628"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New Weight=Old Weight + {(learning rate)(gradient)(prior output)}</a:t>
            </a:r>
          </a:p>
        </p:txBody>
      </p:sp>
      <p:sp>
        <p:nvSpPr>
          <p:cNvPr id="15365" name="Text Box 27"/>
          <p:cNvSpPr txBox="1">
            <a:spLocks noChangeArrowheads="1"/>
          </p:cNvSpPr>
          <p:nvPr/>
        </p:nvSpPr>
        <p:spPr bwMode="auto">
          <a:xfrm>
            <a:off x="6248400" y="2362200"/>
            <a:ext cx="2667000" cy="64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0.5+(0.5)(0.3492)(0.6508)</a:t>
            </a:r>
          </a:p>
        </p:txBody>
      </p:sp>
      <p:sp>
        <p:nvSpPr>
          <p:cNvPr id="15366" name="Text Box 28"/>
          <p:cNvSpPr txBox="1">
            <a:spLocks noChangeArrowheads="1"/>
          </p:cNvSpPr>
          <p:nvPr/>
        </p:nvSpPr>
        <p:spPr bwMode="auto">
          <a:xfrm>
            <a:off x="6324600" y="31242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0.6136</a:t>
            </a:r>
          </a:p>
        </p:txBody>
      </p:sp>
      <p:sp>
        <p:nvSpPr>
          <p:cNvPr id="15367" name="Text Box 29"/>
          <p:cNvSpPr txBox="1">
            <a:spLocks noChangeArrowheads="1"/>
          </p:cNvSpPr>
          <p:nvPr/>
        </p:nvSpPr>
        <p:spPr bwMode="auto">
          <a:xfrm>
            <a:off x="2971800" y="36576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0.5124</a:t>
            </a:r>
          </a:p>
        </p:txBody>
      </p:sp>
      <p:sp>
        <p:nvSpPr>
          <p:cNvPr id="15368" name="Text Box 30"/>
          <p:cNvSpPr txBox="1">
            <a:spLocks noChangeArrowheads="1"/>
          </p:cNvSpPr>
          <p:nvPr/>
        </p:nvSpPr>
        <p:spPr bwMode="auto">
          <a:xfrm>
            <a:off x="4648200" y="36576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0.5124</a:t>
            </a:r>
          </a:p>
        </p:txBody>
      </p:sp>
      <p:sp>
        <p:nvSpPr>
          <p:cNvPr id="15369" name="Text Box 31"/>
          <p:cNvSpPr txBox="1">
            <a:spLocks noChangeArrowheads="1"/>
          </p:cNvSpPr>
          <p:nvPr/>
        </p:nvSpPr>
        <p:spPr bwMode="auto">
          <a:xfrm>
            <a:off x="3733800" y="43434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0.5124</a:t>
            </a:r>
          </a:p>
        </p:txBody>
      </p:sp>
      <p:sp>
        <p:nvSpPr>
          <p:cNvPr id="15370" name="Text Box 32"/>
          <p:cNvSpPr txBox="1">
            <a:spLocks noChangeArrowheads="1"/>
          </p:cNvSpPr>
          <p:nvPr/>
        </p:nvSpPr>
        <p:spPr bwMode="auto">
          <a:xfrm>
            <a:off x="6172200" y="41148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0.6136</a:t>
            </a:r>
          </a:p>
        </p:txBody>
      </p:sp>
      <p:sp>
        <p:nvSpPr>
          <p:cNvPr id="15371" name="Text Box 33"/>
          <p:cNvSpPr txBox="1">
            <a:spLocks noChangeArrowheads="1"/>
          </p:cNvSpPr>
          <p:nvPr/>
        </p:nvSpPr>
        <p:spPr bwMode="auto">
          <a:xfrm>
            <a:off x="3810000" y="28194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0.5124</a:t>
            </a:r>
          </a:p>
        </p:txBody>
      </p:sp>
      <p:sp>
        <p:nvSpPr>
          <p:cNvPr id="15372" name="Text Box 34"/>
          <p:cNvSpPr txBox="1">
            <a:spLocks noChangeArrowheads="1"/>
          </p:cNvSpPr>
          <p:nvPr/>
        </p:nvSpPr>
        <p:spPr bwMode="auto">
          <a:xfrm>
            <a:off x="1524000" y="41148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0.5047</a:t>
            </a:r>
          </a:p>
        </p:txBody>
      </p:sp>
      <p:sp>
        <p:nvSpPr>
          <p:cNvPr id="15373" name="Text Box 35"/>
          <p:cNvSpPr txBox="1">
            <a:spLocks noChangeArrowheads="1"/>
          </p:cNvSpPr>
          <p:nvPr/>
        </p:nvSpPr>
        <p:spPr bwMode="auto">
          <a:xfrm>
            <a:off x="1524000" y="31242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0.5047</a:t>
            </a:r>
          </a:p>
        </p:txBody>
      </p:sp>
      <p:sp>
        <p:nvSpPr>
          <p:cNvPr id="15374" name="Text Box 36"/>
          <p:cNvSpPr txBox="1">
            <a:spLocks noChangeArrowheads="1"/>
          </p:cNvSpPr>
          <p:nvPr/>
        </p:nvSpPr>
        <p:spPr bwMode="auto">
          <a:xfrm>
            <a:off x="3124200" y="2362200"/>
            <a:ext cx="2667000" cy="64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0.5+(0.5)(0.0397)(0.6225)</a:t>
            </a:r>
          </a:p>
        </p:txBody>
      </p:sp>
      <p:sp>
        <p:nvSpPr>
          <p:cNvPr id="15375" name="Text Box 37"/>
          <p:cNvSpPr txBox="1">
            <a:spLocks noChangeArrowheads="1"/>
          </p:cNvSpPr>
          <p:nvPr/>
        </p:nvSpPr>
        <p:spPr bwMode="auto">
          <a:xfrm>
            <a:off x="228601" y="2590800"/>
            <a:ext cx="2667000"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0.5+(0.5)(0.0093)(1)</a:t>
            </a:r>
          </a:p>
        </p:txBody>
      </p:sp>
    </p:spTree>
    <p:extLst>
      <p:ext uri="{BB962C8B-B14F-4D97-AF65-F5344CB8AC3E}">
        <p14:creationId xmlns:p14="http://schemas.microsoft.com/office/powerpoint/2010/main" val="2283362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Second Pass</a:t>
            </a:r>
          </a:p>
        </p:txBody>
      </p:sp>
      <p:sp>
        <p:nvSpPr>
          <p:cNvPr id="25643" name="Text Box 43"/>
          <p:cNvSpPr txBox="1">
            <a:spLocks noChangeArrowheads="1"/>
          </p:cNvSpPr>
          <p:nvPr/>
        </p:nvSpPr>
        <p:spPr bwMode="auto">
          <a:xfrm>
            <a:off x="6248400" y="5943600"/>
            <a:ext cx="2667000"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t>Error=1-0.8033=0.1967</a:t>
            </a:r>
          </a:p>
        </p:txBody>
      </p:sp>
      <p:grpSp>
        <p:nvGrpSpPr>
          <p:cNvPr id="2" name="Group 1"/>
          <p:cNvGrpSpPr/>
          <p:nvPr/>
        </p:nvGrpSpPr>
        <p:grpSpPr>
          <a:xfrm>
            <a:off x="685799" y="1600200"/>
            <a:ext cx="8086726" cy="3886200"/>
            <a:chOff x="685800" y="1600200"/>
            <a:chExt cx="8343900" cy="3835041"/>
          </a:xfrm>
        </p:grpSpPr>
        <p:grpSp>
          <p:nvGrpSpPr>
            <p:cNvPr id="16387" name="Group 3"/>
            <p:cNvGrpSpPr>
              <a:grpSpLocks/>
            </p:cNvGrpSpPr>
            <p:nvPr/>
          </p:nvGrpSpPr>
          <p:grpSpPr bwMode="auto">
            <a:xfrm>
              <a:off x="1219200" y="3048000"/>
              <a:ext cx="6096000" cy="1295400"/>
              <a:chOff x="288" y="1536"/>
              <a:chExt cx="3840" cy="816"/>
            </a:xfrm>
          </p:grpSpPr>
          <p:sp>
            <p:nvSpPr>
              <p:cNvPr id="16417" name="Oval 4"/>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200" dirty="0"/>
              </a:p>
            </p:txBody>
          </p:sp>
          <p:sp>
            <p:nvSpPr>
              <p:cNvPr id="16418" name="Oval 5"/>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200" dirty="0"/>
              </a:p>
            </p:txBody>
          </p:sp>
          <p:sp>
            <p:nvSpPr>
              <p:cNvPr id="16419" name="Oval 6"/>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200" dirty="0"/>
              </a:p>
            </p:txBody>
          </p:sp>
          <p:sp>
            <p:nvSpPr>
              <p:cNvPr id="16420" name="Oval 7"/>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200" dirty="0"/>
              </a:p>
            </p:txBody>
          </p:sp>
          <p:sp>
            <p:nvSpPr>
              <p:cNvPr id="16421" name="Oval 8"/>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200" dirty="0"/>
              </a:p>
            </p:txBody>
          </p:sp>
          <p:sp>
            <p:nvSpPr>
              <p:cNvPr id="16422" name="Oval 9"/>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200" dirty="0"/>
              </a:p>
            </p:txBody>
          </p:sp>
          <p:sp>
            <p:nvSpPr>
              <p:cNvPr id="16423" name="Line 10"/>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dirty="0"/>
              </a:p>
            </p:txBody>
          </p:sp>
          <p:sp>
            <p:nvSpPr>
              <p:cNvPr id="16424" name="Line 11"/>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dirty="0"/>
              </a:p>
            </p:txBody>
          </p:sp>
          <p:sp>
            <p:nvSpPr>
              <p:cNvPr id="16425" name="Line 12"/>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dirty="0"/>
              </a:p>
            </p:txBody>
          </p:sp>
          <p:sp>
            <p:nvSpPr>
              <p:cNvPr id="16426" name="Line 13"/>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dirty="0"/>
              </a:p>
            </p:txBody>
          </p:sp>
          <p:sp>
            <p:nvSpPr>
              <p:cNvPr id="16427" name="Line 14"/>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dirty="0"/>
              </a:p>
            </p:txBody>
          </p:sp>
          <p:sp>
            <p:nvSpPr>
              <p:cNvPr id="16428" name="Line 15"/>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dirty="0"/>
              </a:p>
            </p:txBody>
          </p:sp>
          <p:sp>
            <p:nvSpPr>
              <p:cNvPr id="16429" name="Line 16"/>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dirty="0"/>
              </a:p>
            </p:txBody>
          </p:sp>
          <p:sp>
            <p:nvSpPr>
              <p:cNvPr id="16430" name="Line 17"/>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dirty="0"/>
              </a:p>
            </p:txBody>
          </p:sp>
        </p:grpSp>
        <p:grpSp>
          <p:nvGrpSpPr>
            <p:cNvPr id="25647" name="Group 47"/>
            <p:cNvGrpSpPr>
              <a:grpSpLocks/>
            </p:cNvGrpSpPr>
            <p:nvPr/>
          </p:nvGrpSpPr>
          <p:grpSpPr bwMode="auto">
            <a:xfrm>
              <a:off x="1219200" y="2819401"/>
              <a:ext cx="5638800" cy="1800226"/>
              <a:chOff x="768" y="1776"/>
              <a:chExt cx="3552" cy="1134"/>
            </a:xfrm>
          </p:grpSpPr>
          <p:sp>
            <p:nvSpPr>
              <p:cNvPr id="16409" name="Text Box 19"/>
              <p:cNvSpPr txBox="1">
                <a:spLocks noChangeArrowheads="1"/>
              </p:cNvSpPr>
              <p:nvPr/>
            </p:nvSpPr>
            <p:spPr bwMode="auto">
              <a:xfrm>
                <a:off x="768" y="1968"/>
                <a:ext cx="52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FF3300"/>
                    </a:solidFill>
                  </a:rPr>
                  <a:t>0.5047</a:t>
                </a:r>
              </a:p>
            </p:txBody>
          </p:sp>
          <p:sp>
            <p:nvSpPr>
              <p:cNvPr id="16410" name="Text Box 20"/>
              <p:cNvSpPr txBox="1">
                <a:spLocks noChangeArrowheads="1"/>
              </p:cNvSpPr>
              <p:nvPr/>
            </p:nvSpPr>
            <p:spPr bwMode="auto">
              <a:xfrm>
                <a:off x="1728" y="2304"/>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FF3300"/>
                    </a:solidFill>
                  </a:rPr>
                  <a:t>0.5124</a:t>
                </a:r>
              </a:p>
            </p:txBody>
          </p:sp>
          <p:sp>
            <p:nvSpPr>
              <p:cNvPr id="16411" name="Text Box 21"/>
              <p:cNvSpPr txBox="1">
                <a:spLocks noChangeArrowheads="1"/>
              </p:cNvSpPr>
              <p:nvPr/>
            </p:nvSpPr>
            <p:spPr bwMode="auto">
              <a:xfrm>
                <a:off x="3744" y="1920"/>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FF3300"/>
                    </a:solidFill>
                  </a:rPr>
                  <a:t>0.6136</a:t>
                </a:r>
              </a:p>
            </p:txBody>
          </p:sp>
          <p:sp>
            <p:nvSpPr>
              <p:cNvPr id="16412" name="Text Box 22"/>
              <p:cNvSpPr txBox="1">
                <a:spLocks noChangeArrowheads="1"/>
              </p:cNvSpPr>
              <p:nvPr/>
            </p:nvSpPr>
            <p:spPr bwMode="auto">
              <a:xfrm>
                <a:off x="3696" y="2544"/>
                <a:ext cx="52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FF3300"/>
                    </a:solidFill>
                  </a:rPr>
                  <a:t>0.6136</a:t>
                </a:r>
              </a:p>
            </p:txBody>
          </p:sp>
          <p:sp>
            <p:nvSpPr>
              <p:cNvPr id="16413" name="Text Box 23"/>
              <p:cNvSpPr txBox="1">
                <a:spLocks noChangeArrowheads="1"/>
              </p:cNvSpPr>
              <p:nvPr/>
            </p:nvSpPr>
            <p:spPr bwMode="auto">
              <a:xfrm>
                <a:off x="768" y="2544"/>
                <a:ext cx="52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FF3300"/>
                    </a:solidFill>
                  </a:rPr>
                  <a:t>0.5047</a:t>
                </a:r>
              </a:p>
            </p:txBody>
          </p:sp>
          <p:sp>
            <p:nvSpPr>
              <p:cNvPr id="16414" name="Text Box 24"/>
              <p:cNvSpPr txBox="1">
                <a:spLocks noChangeArrowheads="1"/>
              </p:cNvSpPr>
              <p:nvPr/>
            </p:nvSpPr>
            <p:spPr bwMode="auto">
              <a:xfrm>
                <a:off x="2352" y="2736"/>
                <a:ext cx="52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FF3300"/>
                    </a:solidFill>
                  </a:rPr>
                  <a:t>0.5124</a:t>
                </a:r>
              </a:p>
            </p:txBody>
          </p:sp>
          <p:sp>
            <p:nvSpPr>
              <p:cNvPr id="16415" name="Text Box 25"/>
              <p:cNvSpPr txBox="1">
                <a:spLocks noChangeArrowheads="1"/>
              </p:cNvSpPr>
              <p:nvPr/>
            </p:nvSpPr>
            <p:spPr bwMode="auto">
              <a:xfrm>
                <a:off x="2304" y="1776"/>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FF3300"/>
                    </a:solidFill>
                  </a:rPr>
                  <a:t>0.5124</a:t>
                </a:r>
              </a:p>
            </p:txBody>
          </p:sp>
          <p:sp>
            <p:nvSpPr>
              <p:cNvPr id="16416" name="Text Box 26"/>
              <p:cNvSpPr txBox="1">
                <a:spLocks noChangeArrowheads="1"/>
              </p:cNvSpPr>
              <p:nvPr/>
            </p:nvSpPr>
            <p:spPr bwMode="auto">
              <a:xfrm>
                <a:off x="2832" y="2304"/>
                <a:ext cx="6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FF3300"/>
                    </a:solidFill>
                  </a:rPr>
                  <a:t>0.5124</a:t>
                </a:r>
              </a:p>
            </p:txBody>
          </p:sp>
        </p:grpSp>
        <p:sp>
          <p:nvSpPr>
            <p:cNvPr id="16389" name="Text Box 27"/>
            <p:cNvSpPr txBox="1">
              <a:spLocks noChangeArrowheads="1"/>
            </p:cNvSpPr>
            <p:nvPr/>
          </p:nvSpPr>
          <p:spPr bwMode="auto">
            <a:xfrm>
              <a:off x="762000" y="3581400"/>
              <a:ext cx="320675" cy="27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dirty="0"/>
                <a:t>1</a:t>
              </a:r>
            </a:p>
          </p:txBody>
        </p:sp>
        <p:grpSp>
          <p:nvGrpSpPr>
            <p:cNvPr id="25648" name="Group 48"/>
            <p:cNvGrpSpPr>
              <a:grpSpLocks/>
            </p:cNvGrpSpPr>
            <p:nvPr/>
          </p:nvGrpSpPr>
          <p:grpSpPr bwMode="auto">
            <a:xfrm>
              <a:off x="1676400" y="2743200"/>
              <a:ext cx="914400" cy="1876425"/>
              <a:chOff x="1056" y="1728"/>
              <a:chExt cx="576" cy="1182"/>
            </a:xfrm>
          </p:grpSpPr>
          <p:sp>
            <p:nvSpPr>
              <p:cNvPr id="16407" name="Text Box 29"/>
              <p:cNvSpPr txBox="1">
                <a:spLocks noChangeArrowheads="1"/>
              </p:cNvSpPr>
              <p:nvPr/>
            </p:nvSpPr>
            <p:spPr bwMode="auto">
              <a:xfrm>
                <a:off x="1056" y="1728"/>
                <a:ext cx="576"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0.5047</a:t>
                </a:r>
              </a:p>
            </p:txBody>
          </p:sp>
          <p:sp>
            <p:nvSpPr>
              <p:cNvPr id="16408" name="Text Box 30"/>
              <p:cNvSpPr txBox="1">
                <a:spLocks noChangeArrowheads="1"/>
              </p:cNvSpPr>
              <p:nvPr/>
            </p:nvSpPr>
            <p:spPr bwMode="auto">
              <a:xfrm>
                <a:off x="1056" y="2736"/>
                <a:ext cx="576"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0.5047</a:t>
                </a:r>
              </a:p>
            </p:txBody>
          </p:sp>
        </p:grpSp>
        <p:grpSp>
          <p:nvGrpSpPr>
            <p:cNvPr id="25651" name="Group 51"/>
            <p:cNvGrpSpPr>
              <a:grpSpLocks/>
            </p:cNvGrpSpPr>
            <p:nvPr/>
          </p:nvGrpSpPr>
          <p:grpSpPr bwMode="auto">
            <a:xfrm>
              <a:off x="4267200" y="2362201"/>
              <a:ext cx="990600" cy="2562225"/>
              <a:chOff x="2688" y="1488"/>
              <a:chExt cx="624" cy="1614"/>
            </a:xfrm>
          </p:grpSpPr>
          <p:sp>
            <p:nvSpPr>
              <p:cNvPr id="16405" name="Text Box 32"/>
              <p:cNvSpPr txBox="1">
                <a:spLocks noChangeArrowheads="1"/>
              </p:cNvSpPr>
              <p:nvPr/>
            </p:nvSpPr>
            <p:spPr bwMode="auto">
              <a:xfrm>
                <a:off x="2736" y="2928"/>
                <a:ext cx="576"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0.6391</a:t>
                </a:r>
              </a:p>
            </p:txBody>
          </p:sp>
          <p:sp>
            <p:nvSpPr>
              <p:cNvPr id="16406" name="Text Box 33"/>
              <p:cNvSpPr txBox="1">
                <a:spLocks noChangeArrowheads="1"/>
              </p:cNvSpPr>
              <p:nvPr/>
            </p:nvSpPr>
            <p:spPr bwMode="auto">
              <a:xfrm>
                <a:off x="2688" y="1488"/>
                <a:ext cx="576"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0.6391</a:t>
                </a:r>
              </a:p>
            </p:txBody>
          </p:sp>
        </p:grpSp>
        <p:grpSp>
          <p:nvGrpSpPr>
            <p:cNvPr id="25650" name="Group 50"/>
            <p:cNvGrpSpPr>
              <a:grpSpLocks/>
            </p:cNvGrpSpPr>
            <p:nvPr/>
          </p:nvGrpSpPr>
          <p:grpSpPr bwMode="auto">
            <a:xfrm>
              <a:off x="2819400" y="2362201"/>
              <a:ext cx="914400" cy="2562225"/>
              <a:chOff x="1776" y="1488"/>
              <a:chExt cx="576" cy="1614"/>
            </a:xfrm>
          </p:grpSpPr>
          <p:sp>
            <p:nvSpPr>
              <p:cNvPr id="16403" name="Text Box 35"/>
              <p:cNvSpPr txBox="1">
                <a:spLocks noChangeArrowheads="1"/>
              </p:cNvSpPr>
              <p:nvPr/>
            </p:nvSpPr>
            <p:spPr bwMode="auto">
              <a:xfrm>
                <a:off x="1776" y="1488"/>
                <a:ext cx="576"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0.6236</a:t>
                </a:r>
              </a:p>
            </p:txBody>
          </p:sp>
          <p:sp>
            <p:nvSpPr>
              <p:cNvPr id="16404" name="Text Box 36"/>
              <p:cNvSpPr txBox="1">
                <a:spLocks noChangeArrowheads="1"/>
              </p:cNvSpPr>
              <p:nvPr/>
            </p:nvSpPr>
            <p:spPr bwMode="auto">
              <a:xfrm>
                <a:off x="1776" y="2928"/>
                <a:ext cx="576"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0.6236</a:t>
                </a:r>
              </a:p>
            </p:txBody>
          </p:sp>
        </p:grpSp>
        <p:sp>
          <p:nvSpPr>
            <p:cNvPr id="25637" name="Text Box 37"/>
            <p:cNvSpPr txBox="1">
              <a:spLocks noChangeArrowheads="1"/>
            </p:cNvSpPr>
            <p:nvPr/>
          </p:nvSpPr>
          <p:spPr bwMode="auto">
            <a:xfrm>
              <a:off x="6705599" y="4038601"/>
              <a:ext cx="914401" cy="2769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0.8033</a:t>
              </a:r>
            </a:p>
          </p:txBody>
        </p:sp>
        <p:grpSp>
          <p:nvGrpSpPr>
            <p:cNvPr id="25652" name="Group 52"/>
            <p:cNvGrpSpPr>
              <a:grpSpLocks/>
            </p:cNvGrpSpPr>
            <p:nvPr/>
          </p:nvGrpSpPr>
          <p:grpSpPr bwMode="auto">
            <a:xfrm>
              <a:off x="5562600" y="2514600"/>
              <a:ext cx="914400" cy="2409825"/>
              <a:chOff x="3504" y="1584"/>
              <a:chExt cx="576" cy="1518"/>
            </a:xfrm>
          </p:grpSpPr>
          <p:sp>
            <p:nvSpPr>
              <p:cNvPr id="16401" name="Text Box 39"/>
              <p:cNvSpPr txBox="1">
                <a:spLocks noChangeArrowheads="1"/>
              </p:cNvSpPr>
              <p:nvPr/>
            </p:nvSpPr>
            <p:spPr bwMode="auto">
              <a:xfrm>
                <a:off x="3504" y="1584"/>
                <a:ext cx="576"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0.6545</a:t>
                </a:r>
              </a:p>
            </p:txBody>
          </p:sp>
          <p:sp>
            <p:nvSpPr>
              <p:cNvPr id="16402" name="Text Box 40"/>
              <p:cNvSpPr txBox="1">
                <a:spLocks noChangeArrowheads="1"/>
              </p:cNvSpPr>
              <p:nvPr/>
            </p:nvSpPr>
            <p:spPr bwMode="auto">
              <a:xfrm>
                <a:off x="3504" y="2928"/>
                <a:ext cx="576"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0.6545</a:t>
                </a:r>
              </a:p>
            </p:txBody>
          </p:sp>
        </p:grpSp>
        <p:sp>
          <p:nvSpPr>
            <p:cNvPr id="25641" name="Text Box 41"/>
            <p:cNvSpPr txBox="1">
              <a:spLocks noChangeArrowheads="1"/>
            </p:cNvSpPr>
            <p:nvPr/>
          </p:nvSpPr>
          <p:spPr bwMode="auto">
            <a:xfrm>
              <a:off x="7391400" y="2971801"/>
              <a:ext cx="914401" cy="2769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t>0.8033</a:t>
              </a:r>
            </a:p>
          </p:txBody>
        </p:sp>
        <p:sp>
          <p:nvSpPr>
            <p:cNvPr id="16396" name="Line 42"/>
            <p:cNvSpPr>
              <a:spLocks noChangeShapeType="1"/>
            </p:cNvSpPr>
            <p:nvPr/>
          </p:nvSpPr>
          <p:spPr bwMode="auto">
            <a:xfrm>
              <a:off x="7315200" y="3733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lstStyle/>
            <a:p>
              <a:endParaRPr lang="en-IN" sz="1200" dirty="0"/>
            </a:p>
          </p:txBody>
        </p:sp>
        <p:sp>
          <p:nvSpPr>
            <p:cNvPr id="25644" name="Text Box 44"/>
            <p:cNvSpPr txBox="1">
              <a:spLocks noChangeArrowheads="1"/>
            </p:cNvSpPr>
            <p:nvPr/>
          </p:nvSpPr>
          <p:spPr bwMode="auto">
            <a:xfrm>
              <a:off x="6515101" y="5158251"/>
              <a:ext cx="2514599" cy="27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0000FF"/>
                  </a:solidFill>
                  <a:latin typeface="Times New Roman" pitchFamily="18" charset="0"/>
                  <a:cs typeface="Times New Roman" pitchFamily="18" charset="0"/>
                </a:rPr>
                <a:t>G3=(1)(0.1967)=</a:t>
              </a:r>
              <a:r>
                <a:rPr lang="en-US" sz="1200" b="1" dirty="0" smtClean="0">
                  <a:solidFill>
                    <a:srgbClr val="0000FF"/>
                  </a:solidFill>
                  <a:latin typeface="Times New Roman" pitchFamily="18" charset="0"/>
                  <a:cs typeface="Times New Roman" pitchFamily="18" charset="0"/>
                </a:rPr>
                <a:t>0.1967</a:t>
              </a:r>
              <a:endParaRPr lang="en-US" sz="1200" b="1" dirty="0">
                <a:solidFill>
                  <a:srgbClr val="0000FF"/>
                </a:solidFill>
                <a:latin typeface="Times New Roman" pitchFamily="18" charset="0"/>
                <a:cs typeface="Times New Roman" pitchFamily="18" charset="0"/>
              </a:endParaRPr>
            </a:p>
          </p:txBody>
        </p:sp>
        <p:sp>
          <p:nvSpPr>
            <p:cNvPr id="25645" name="Text Box 45"/>
            <p:cNvSpPr txBox="1">
              <a:spLocks noChangeArrowheads="1"/>
            </p:cNvSpPr>
            <p:nvPr/>
          </p:nvSpPr>
          <p:spPr bwMode="auto">
            <a:xfrm>
              <a:off x="5105400" y="1600200"/>
              <a:ext cx="3581400" cy="55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0000FF"/>
                  </a:solidFill>
                  <a:latin typeface="Times New Roman" pitchFamily="18" charset="0"/>
                  <a:cs typeface="Times New Roman" pitchFamily="18" charset="0"/>
                </a:rPr>
                <a:t>G2= (0.6545)(1-0.6545)(0.1967)(0.6136)=0.0273</a:t>
              </a:r>
            </a:p>
            <a:p>
              <a:pPr eaLnBrk="1" hangingPunct="1">
                <a:spcBef>
                  <a:spcPct val="50000"/>
                </a:spcBef>
              </a:pPr>
              <a:endParaRPr lang="el-GR" sz="1200">
                <a:latin typeface="Times New Roman" pitchFamily="18" charset="0"/>
                <a:cs typeface="Times New Roman" pitchFamily="18" charset="0"/>
              </a:endParaRPr>
            </a:p>
          </p:txBody>
        </p:sp>
        <p:sp>
          <p:nvSpPr>
            <p:cNvPr id="25646" name="Text Box 46"/>
            <p:cNvSpPr txBox="1">
              <a:spLocks noChangeArrowheads="1"/>
            </p:cNvSpPr>
            <p:nvPr/>
          </p:nvSpPr>
          <p:spPr bwMode="auto">
            <a:xfrm>
              <a:off x="685800" y="1600200"/>
              <a:ext cx="3581400" cy="55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rgbClr val="0000FF"/>
                  </a:solidFill>
                  <a:latin typeface="Times New Roman" pitchFamily="18" charset="0"/>
                  <a:cs typeface="Times New Roman" pitchFamily="18" charset="0"/>
                </a:rPr>
                <a:t>G1= (0.6236)(1-0.6236)(0.5124)(0.0273)(2)=0.0066</a:t>
              </a:r>
            </a:p>
            <a:p>
              <a:pPr eaLnBrk="1" hangingPunct="1">
                <a:spcBef>
                  <a:spcPct val="50000"/>
                </a:spcBef>
              </a:pPr>
              <a:endParaRPr lang="el-GR" sz="12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160962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Weight Update 2</a:t>
            </a:r>
          </a:p>
        </p:txBody>
      </p:sp>
      <p:grpSp>
        <p:nvGrpSpPr>
          <p:cNvPr id="17411" name="Group 3"/>
          <p:cNvGrpSpPr>
            <a:grpSpLocks/>
          </p:cNvGrpSpPr>
          <p:nvPr/>
        </p:nvGrpSpPr>
        <p:grpSpPr bwMode="auto">
          <a:xfrm>
            <a:off x="1371600" y="3048000"/>
            <a:ext cx="6096000" cy="1295400"/>
            <a:chOff x="288" y="1536"/>
            <a:chExt cx="3840" cy="816"/>
          </a:xfrm>
        </p:grpSpPr>
        <p:sp>
          <p:nvSpPr>
            <p:cNvPr id="17424" name="Oval 4"/>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7425" name="Oval 5"/>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7426" name="Oval 6"/>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7427" name="Oval 7"/>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7428" name="Oval 8"/>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7429" name="Oval 9"/>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7430" name="Line 10"/>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7431" name="Line 11"/>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7432" name="Line 12"/>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7433" name="Line 13"/>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7434" name="Line 14"/>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7435" name="Line 15"/>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7436" name="Line 16"/>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7437" name="Line 17"/>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grpSp>
      <p:sp>
        <p:nvSpPr>
          <p:cNvPr id="17412" name="Text Box 18"/>
          <p:cNvSpPr txBox="1">
            <a:spLocks noChangeArrowheads="1"/>
          </p:cNvSpPr>
          <p:nvPr/>
        </p:nvSpPr>
        <p:spPr bwMode="auto">
          <a:xfrm>
            <a:off x="762000" y="1524000"/>
            <a:ext cx="6857628"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New Weight=Old Weight + {(learning rate)(gradient)(prior output)}</a:t>
            </a:r>
          </a:p>
        </p:txBody>
      </p:sp>
      <p:sp>
        <p:nvSpPr>
          <p:cNvPr id="17413" name="Text Box 19"/>
          <p:cNvSpPr txBox="1">
            <a:spLocks noChangeArrowheads="1"/>
          </p:cNvSpPr>
          <p:nvPr/>
        </p:nvSpPr>
        <p:spPr bwMode="auto">
          <a:xfrm>
            <a:off x="6019801" y="2362200"/>
            <a:ext cx="2895600" cy="64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0.6136+(0.5)(0.1967)(0.6545)</a:t>
            </a:r>
          </a:p>
        </p:txBody>
      </p:sp>
      <p:sp>
        <p:nvSpPr>
          <p:cNvPr id="17414" name="Text Box 20"/>
          <p:cNvSpPr txBox="1">
            <a:spLocks noChangeArrowheads="1"/>
          </p:cNvSpPr>
          <p:nvPr/>
        </p:nvSpPr>
        <p:spPr bwMode="auto">
          <a:xfrm>
            <a:off x="6324600" y="31242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0.6779</a:t>
            </a:r>
          </a:p>
        </p:txBody>
      </p:sp>
      <p:sp>
        <p:nvSpPr>
          <p:cNvPr id="17415" name="Text Box 21"/>
          <p:cNvSpPr txBox="1">
            <a:spLocks noChangeArrowheads="1"/>
          </p:cNvSpPr>
          <p:nvPr/>
        </p:nvSpPr>
        <p:spPr bwMode="auto">
          <a:xfrm>
            <a:off x="2971800" y="36576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0.5209</a:t>
            </a:r>
          </a:p>
        </p:txBody>
      </p:sp>
      <p:sp>
        <p:nvSpPr>
          <p:cNvPr id="17416" name="Text Box 22"/>
          <p:cNvSpPr txBox="1">
            <a:spLocks noChangeArrowheads="1"/>
          </p:cNvSpPr>
          <p:nvPr/>
        </p:nvSpPr>
        <p:spPr bwMode="auto">
          <a:xfrm>
            <a:off x="4648200" y="36576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0.5209</a:t>
            </a:r>
          </a:p>
        </p:txBody>
      </p:sp>
      <p:sp>
        <p:nvSpPr>
          <p:cNvPr id="17417" name="Text Box 23"/>
          <p:cNvSpPr txBox="1">
            <a:spLocks noChangeArrowheads="1"/>
          </p:cNvSpPr>
          <p:nvPr/>
        </p:nvSpPr>
        <p:spPr bwMode="auto">
          <a:xfrm>
            <a:off x="3733800" y="43434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0.5209</a:t>
            </a:r>
          </a:p>
        </p:txBody>
      </p:sp>
      <p:sp>
        <p:nvSpPr>
          <p:cNvPr id="17418" name="Text Box 24"/>
          <p:cNvSpPr txBox="1">
            <a:spLocks noChangeArrowheads="1"/>
          </p:cNvSpPr>
          <p:nvPr/>
        </p:nvSpPr>
        <p:spPr bwMode="auto">
          <a:xfrm>
            <a:off x="6172200" y="41148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0.6779</a:t>
            </a:r>
          </a:p>
        </p:txBody>
      </p:sp>
      <p:sp>
        <p:nvSpPr>
          <p:cNvPr id="17419" name="Text Box 25"/>
          <p:cNvSpPr txBox="1">
            <a:spLocks noChangeArrowheads="1"/>
          </p:cNvSpPr>
          <p:nvPr/>
        </p:nvSpPr>
        <p:spPr bwMode="auto">
          <a:xfrm>
            <a:off x="3810000" y="28194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0.5209</a:t>
            </a:r>
          </a:p>
        </p:txBody>
      </p:sp>
      <p:sp>
        <p:nvSpPr>
          <p:cNvPr id="17420" name="Text Box 26"/>
          <p:cNvSpPr txBox="1">
            <a:spLocks noChangeArrowheads="1"/>
          </p:cNvSpPr>
          <p:nvPr/>
        </p:nvSpPr>
        <p:spPr bwMode="auto">
          <a:xfrm>
            <a:off x="1524000" y="41148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0.508</a:t>
            </a:r>
          </a:p>
        </p:txBody>
      </p:sp>
      <p:sp>
        <p:nvSpPr>
          <p:cNvPr id="17421" name="Text Box 27"/>
          <p:cNvSpPr txBox="1">
            <a:spLocks noChangeArrowheads="1"/>
          </p:cNvSpPr>
          <p:nvPr/>
        </p:nvSpPr>
        <p:spPr bwMode="auto">
          <a:xfrm>
            <a:off x="1524000" y="3124200"/>
            <a:ext cx="1066800" cy="3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solidFill>
                  <a:srgbClr val="FF6600"/>
                </a:solidFill>
              </a:rPr>
              <a:t>0.508</a:t>
            </a:r>
          </a:p>
        </p:txBody>
      </p:sp>
      <p:sp>
        <p:nvSpPr>
          <p:cNvPr id="17422" name="Text Box 28"/>
          <p:cNvSpPr txBox="1">
            <a:spLocks noChangeArrowheads="1"/>
          </p:cNvSpPr>
          <p:nvPr/>
        </p:nvSpPr>
        <p:spPr bwMode="auto">
          <a:xfrm>
            <a:off x="2895601" y="2362200"/>
            <a:ext cx="2895600" cy="64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0.5124+(0.5)(0.0273)(0.6236)</a:t>
            </a:r>
          </a:p>
        </p:txBody>
      </p:sp>
      <p:sp>
        <p:nvSpPr>
          <p:cNvPr id="17423" name="Text Box 29"/>
          <p:cNvSpPr txBox="1">
            <a:spLocks noChangeArrowheads="1"/>
          </p:cNvSpPr>
          <p:nvPr/>
        </p:nvSpPr>
        <p:spPr bwMode="auto">
          <a:xfrm>
            <a:off x="228601" y="2590800"/>
            <a:ext cx="2667000"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0.5047+(0.5)(0.0066)(1)</a:t>
            </a:r>
          </a:p>
        </p:txBody>
      </p:sp>
    </p:spTree>
    <p:extLst>
      <p:ext uri="{BB962C8B-B14F-4D97-AF65-F5344CB8AC3E}">
        <p14:creationId xmlns:p14="http://schemas.microsoft.com/office/powerpoint/2010/main" val="2773740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r>
              <a:rPr lang="en-US" dirty="0" smtClean="0"/>
              <a:t>Artificial Neural Network</a:t>
            </a:r>
            <a:endParaRPr lang="en-US" dirty="0"/>
          </a:p>
        </p:txBody>
      </p:sp>
      <p:grpSp>
        <p:nvGrpSpPr>
          <p:cNvPr id="14342" name="Group 6"/>
          <p:cNvGrpSpPr>
            <a:grpSpLocks/>
          </p:cNvGrpSpPr>
          <p:nvPr/>
        </p:nvGrpSpPr>
        <p:grpSpPr bwMode="auto">
          <a:xfrm>
            <a:off x="556559" y="1155976"/>
            <a:ext cx="3672127" cy="2812671"/>
            <a:chOff x="336" y="1104"/>
            <a:chExt cx="4795" cy="2462"/>
          </a:xfrm>
        </p:grpSpPr>
        <p:sp>
          <p:nvSpPr>
            <p:cNvPr id="14343" name="Oval 7"/>
            <p:cNvSpPr>
              <a:spLocks noChangeArrowheads="1"/>
            </p:cNvSpPr>
            <p:nvPr/>
          </p:nvSpPr>
          <p:spPr bwMode="auto">
            <a:xfrm>
              <a:off x="1584" y="1104"/>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44" name="Oval 8"/>
            <p:cNvSpPr>
              <a:spLocks noChangeArrowheads="1"/>
            </p:cNvSpPr>
            <p:nvPr/>
          </p:nvSpPr>
          <p:spPr bwMode="auto">
            <a:xfrm>
              <a:off x="4080" y="187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45" name="Oval 9"/>
            <p:cNvSpPr>
              <a:spLocks noChangeArrowheads="1"/>
            </p:cNvSpPr>
            <p:nvPr/>
          </p:nvSpPr>
          <p:spPr bwMode="auto">
            <a:xfrm>
              <a:off x="1584" y="1536"/>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46" name="Oval 10"/>
            <p:cNvSpPr>
              <a:spLocks noChangeArrowheads="1"/>
            </p:cNvSpPr>
            <p:nvPr/>
          </p:nvSpPr>
          <p:spPr bwMode="auto">
            <a:xfrm>
              <a:off x="1584" y="1920"/>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47" name="Oval 11"/>
            <p:cNvSpPr>
              <a:spLocks noChangeArrowheads="1"/>
            </p:cNvSpPr>
            <p:nvPr/>
          </p:nvSpPr>
          <p:spPr bwMode="auto">
            <a:xfrm>
              <a:off x="1584" y="283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48" name="Oval 12"/>
            <p:cNvSpPr>
              <a:spLocks noChangeArrowheads="1"/>
            </p:cNvSpPr>
            <p:nvPr/>
          </p:nvSpPr>
          <p:spPr bwMode="auto">
            <a:xfrm>
              <a:off x="2976" y="115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49" name="Oval 13"/>
            <p:cNvSpPr>
              <a:spLocks noChangeArrowheads="1"/>
            </p:cNvSpPr>
            <p:nvPr/>
          </p:nvSpPr>
          <p:spPr bwMode="auto">
            <a:xfrm>
              <a:off x="2976" y="1536"/>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0" name="Oval 14"/>
            <p:cNvSpPr>
              <a:spLocks noChangeArrowheads="1"/>
            </p:cNvSpPr>
            <p:nvPr/>
          </p:nvSpPr>
          <p:spPr bwMode="auto">
            <a:xfrm>
              <a:off x="2976" y="1920"/>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1" name="Oval 15"/>
            <p:cNvSpPr>
              <a:spLocks noChangeArrowheads="1"/>
            </p:cNvSpPr>
            <p:nvPr/>
          </p:nvSpPr>
          <p:spPr bwMode="auto">
            <a:xfrm>
              <a:off x="4080" y="2304"/>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2" name="Oval 16"/>
            <p:cNvSpPr>
              <a:spLocks noChangeArrowheads="1"/>
            </p:cNvSpPr>
            <p:nvPr/>
          </p:nvSpPr>
          <p:spPr bwMode="auto">
            <a:xfrm>
              <a:off x="2976" y="283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3" name="Oval 17"/>
            <p:cNvSpPr>
              <a:spLocks noChangeArrowheads="1"/>
            </p:cNvSpPr>
            <p:nvPr/>
          </p:nvSpPr>
          <p:spPr bwMode="auto">
            <a:xfrm>
              <a:off x="4080" y="1440"/>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4" name="Oval 18"/>
            <p:cNvSpPr>
              <a:spLocks noChangeArrowheads="1"/>
            </p:cNvSpPr>
            <p:nvPr/>
          </p:nvSpPr>
          <p:spPr bwMode="auto">
            <a:xfrm>
              <a:off x="480" y="12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5" name="Oval 19"/>
            <p:cNvSpPr>
              <a:spLocks noChangeArrowheads="1"/>
            </p:cNvSpPr>
            <p:nvPr/>
          </p:nvSpPr>
          <p:spPr bwMode="auto">
            <a:xfrm>
              <a:off x="480" y="163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6" name="Oval 20"/>
            <p:cNvSpPr>
              <a:spLocks noChangeArrowheads="1"/>
            </p:cNvSpPr>
            <p:nvPr/>
          </p:nvSpPr>
          <p:spPr bwMode="auto">
            <a:xfrm>
              <a:off x="480" y="19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7" name="Oval 21"/>
            <p:cNvSpPr>
              <a:spLocks noChangeArrowheads="1"/>
            </p:cNvSpPr>
            <p:nvPr/>
          </p:nvSpPr>
          <p:spPr bwMode="auto">
            <a:xfrm>
              <a:off x="480" y="292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8" name="Oval 22"/>
            <p:cNvSpPr>
              <a:spLocks noChangeArrowheads="1"/>
            </p:cNvSpPr>
            <p:nvPr/>
          </p:nvSpPr>
          <p:spPr bwMode="auto">
            <a:xfrm>
              <a:off x="528"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59" name="Oval 23"/>
            <p:cNvSpPr>
              <a:spLocks noChangeArrowheads="1"/>
            </p:cNvSpPr>
            <p:nvPr/>
          </p:nvSpPr>
          <p:spPr bwMode="auto">
            <a:xfrm>
              <a:off x="528"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60" name="Oval 24"/>
            <p:cNvSpPr>
              <a:spLocks noChangeArrowheads="1"/>
            </p:cNvSpPr>
            <p:nvPr/>
          </p:nvSpPr>
          <p:spPr bwMode="auto">
            <a:xfrm>
              <a:off x="528"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61" name="Oval 25"/>
            <p:cNvSpPr>
              <a:spLocks noChangeArrowheads="1"/>
            </p:cNvSpPr>
            <p:nvPr/>
          </p:nvSpPr>
          <p:spPr bwMode="auto">
            <a:xfrm>
              <a:off x="3072"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62" name="Oval 26"/>
            <p:cNvSpPr>
              <a:spLocks noChangeArrowheads="1"/>
            </p:cNvSpPr>
            <p:nvPr/>
          </p:nvSpPr>
          <p:spPr bwMode="auto">
            <a:xfrm>
              <a:off x="1680"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63" name="Oval 27"/>
            <p:cNvSpPr>
              <a:spLocks noChangeArrowheads="1"/>
            </p:cNvSpPr>
            <p:nvPr/>
          </p:nvSpPr>
          <p:spPr bwMode="auto">
            <a:xfrm>
              <a:off x="1680"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64" name="Oval 28"/>
            <p:cNvSpPr>
              <a:spLocks noChangeArrowheads="1"/>
            </p:cNvSpPr>
            <p:nvPr/>
          </p:nvSpPr>
          <p:spPr bwMode="auto">
            <a:xfrm>
              <a:off x="1680"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65" name="Oval 29"/>
            <p:cNvSpPr>
              <a:spLocks noChangeArrowheads="1"/>
            </p:cNvSpPr>
            <p:nvPr/>
          </p:nvSpPr>
          <p:spPr bwMode="auto">
            <a:xfrm>
              <a:off x="3072"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66" name="Oval 30"/>
            <p:cNvSpPr>
              <a:spLocks noChangeArrowheads="1"/>
            </p:cNvSpPr>
            <p:nvPr/>
          </p:nvSpPr>
          <p:spPr bwMode="auto">
            <a:xfrm>
              <a:off x="3072"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14367" name="Line 31"/>
            <p:cNvSpPr>
              <a:spLocks noChangeShapeType="1"/>
            </p:cNvSpPr>
            <p:nvPr/>
          </p:nvSpPr>
          <p:spPr bwMode="auto">
            <a:xfrm flipV="1">
              <a:off x="576" y="1248"/>
              <a:ext cx="100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68" name="Line 32"/>
            <p:cNvSpPr>
              <a:spLocks noChangeShapeType="1"/>
            </p:cNvSpPr>
            <p:nvPr/>
          </p:nvSpPr>
          <p:spPr bwMode="auto">
            <a:xfrm>
              <a:off x="576" y="1344"/>
              <a:ext cx="100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69" name="Line 33"/>
            <p:cNvSpPr>
              <a:spLocks noChangeShapeType="1"/>
            </p:cNvSpPr>
            <p:nvPr/>
          </p:nvSpPr>
          <p:spPr bwMode="auto">
            <a:xfrm>
              <a:off x="576" y="1344"/>
              <a:ext cx="1008"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0" name="Line 34"/>
            <p:cNvSpPr>
              <a:spLocks noChangeShapeType="1"/>
            </p:cNvSpPr>
            <p:nvPr/>
          </p:nvSpPr>
          <p:spPr bwMode="auto">
            <a:xfrm>
              <a:off x="576" y="1344"/>
              <a:ext cx="1008" cy="16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1" name="Line 35"/>
            <p:cNvSpPr>
              <a:spLocks noChangeShapeType="1"/>
            </p:cNvSpPr>
            <p:nvPr/>
          </p:nvSpPr>
          <p:spPr bwMode="auto">
            <a:xfrm flipV="1">
              <a:off x="576" y="1248"/>
              <a:ext cx="100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2" name="Line 36"/>
            <p:cNvSpPr>
              <a:spLocks noChangeShapeType="1"/>
            </p:cNvSpPr>
            <p:nvPr/>
          </p:nvSpPr>
          <p:spPr bwMode="auto">
            <a:xfrm flipV="1">
              <a:off x="576" y="1632"/>
              <a:ext cx="100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3" name="Line 37"/>
            <p:cNvSpPr>
              <a:spLocks noChangeShapeType="1"/>
            </p:cNvSpPr>
            <p:nvPr/>
          </p:nvSpPr>
          <p:spPr bwMode="auto">
            <a:xfrm>
              <a:off x="576" y="1680"/>
              <a:ext cx="100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4" name="Line 38"/>
            <p:cNvSpPr>
              <a:spLocks noChangeShapeType="1"/>
            </p:cNvSpPr>
            <p:nvPr/>
          </p:nvSpPr>
          <p:spPr bwMode="auto">
            <a:xfrm>
              <a:off x="576" y="1680"/>
              <a:ext cx="1008"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5" name="Line 39"/>
            <p:cNvSpPr>
              <a:spLocks noChangeShapeType="1"/>
            </p:cNvSpPr>
            <p:nvPr/>
          </p:nvSpPr>
          <p:spPr bwMode="auto">
            <a:xfrm flipV="1">
              <a:off x="576" y="1248"/>
              <a:ext cx="1008"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6" name="Line 40"/>
            <p:cNvSpPr>
              <a:spLocks noChangeShapeType="1"/>
            </p:cNvSpPr>
            <p:nvPr/>
          </p:nvSpPr>
          <p:spPr bwMode="auto">
            <a:xfrm flipV="1">
              <a:off x="576" y="1632"/>
              <a:ext cx="100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7" name="Line 41"/>
            <p:cNvSpPr>
              <a:spLocks noChangeShapeType="1"/>
            </p:cNvSpPr>
            <p:nvPr/>
          </p:nvSpPr>
          <p:spPr bwMode="auto">
            <a:xfrm>
              <a:off x="576" y="1968"/>
              <a:ext cx="100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8" name="Line 42"/>
            <p:cNvSpPr>
              <a:spLocks noChangeShapeType="1"/>
            </p:cNvSpPr>
            <p:nvPr/>
          </p:nvSpPr>
          <p:spPr bwMode="auto">
            <a:xfrm>
              <a:off x="576" y="1968"/>
              <a:ext cx="100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79" name="Line 43"/>
            <p:cNvSpPr>
              <a:spLocks noChangeShapeType="1"/>
            </p:cNvSpPr>
            <p:nvPr/>
          </p:nvSpPr>
          <p:spPr bwMode="auto">
            <a:xfrm flipV="1">
              <a:off x="576" y="1248"/>
              <a:ext cx="1008"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0" name="Line 44"/>
            <p:cNvSpPr>
              <a:spLocks noChangeShapeType="1"/>
            </p:cNvSpPr>
            <p:nvPr/>
          </p:nvSpPr>
          <p:spPr bwMode="auto">
            <a:xfrm flipV="1">
              <a:off x="576" y="1632"/>
              <a:ext cx="1008"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1" name="Line 45"/>
            <p:cNvSpPr>
              <a:spLocks noChangeShapeType="1"/>
            </p:cNvSpPr>
            <p:nvPr/>
          </p:nvSpPr>
          <p:spPr bwMode="auto">
            <a:xfrm flipV="1">
              <a:off x="576" y="2064"/>
              <a:ext cx="100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2" name="Line 46"/>
            <p:cNvSpPr>
              <a:spLocks noChangeShapeType="1"/>
            </p:cNvSpPr>
            <p:nvPr/>
          </p:nvSpPr>
          <p:spPr bwMode="auto">
            <a:xfrm>
              <a:off x="576" y="2976"/>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3" name="Line 47"/>
            <p:cNvSpPr>
              <a:spLocks noChangeShapeType="1"/>
            </p:cNvSpPr>
            <p:nvPr/>
          </p:nvSpPr>
          <p:spPr bwMode="auto">
            <a:xfrm>
              <a:off x="1872" y="1248"/>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4" name="Line 48"/>
            <p:cNvSpPr>
              <a:spLocks noChangeShapeType="1"/>
            </p:cNvSpPr>
            <p:nvPr/>
          </p:nvSpPr>
          <p:spPr bwMode="auto">
            <a:xfrm>
              <a:off x="1872" y="1248"/>
              <a:ext cx="110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5" name="Line 49"/>
            <p:cNvSpPr>
              <a:spLocks noChangeShapeType="1"/>
            </p:cNvSpPr>
            <p:nvPr/>
          </p:nvSpPr>
          <p:spPr bwMode="auto">
            <a:xfrm>
              <a:off x="1872" y="1248"/>
              <a:ext cx="110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6" name="Line 50"/>
            <p:cNvSpPr>
              <a:spLocks noChangeShapeType="1"/>
            </p:cNvSpPr>
            <p:nvPr/>
          </p:nvSpPr>
          <p:spPr bwMode="auto">
            <a:xfrm>
              <a:off x="1872" y="1248"/>
              <a:ext cx="1104"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7" name="Line 51"/>
            <p:cNvSpPr>
              <a:spLocks noChangeShapeType="1"/>
            </p:cNvSpPr>
            <p:nvPr/>
          </p:nvSpPr>
          <p:spPr bwMode="auto">
            <a:xfrm flipV="1">
              <a:off x="1872" y="1248"/>
              <a:ext cx="110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8" name="Line 52"/>
            <p:cNvSpPr>
              <a:spLocks noChangeShapeType="1"/>
            </p:cNvSpPr>
            <p:nvPr/>
          </p:nvSpPr>
          <p:spPr bwMode="auto">
            <a:xfrm>
              <a:off x="1872" y="1680"/>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89" name="Line 53"/>
            <p:cNvSpPr>
              <a:spLocks noChangeShapeType="1"/>
            </p:cNvSpPr>
            <p:nvPr/>
          </p:nvSpPr>
          <p:spPr bwMode="auto">
            <a:xfrm>
              <a:off x="1872" y="1680"/>
              <a:ext cx="110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0" name="Line 54"/>
            <p:cNvSpPr>
              <a:spLocks noChangeShapeType="1"/>
            </p:cNvSpPr>
            <p:nvPr/>
          </p:nvSpPr>
          <p:spPr bwMode="auto">
            <a:xfrm>
              <a:off x="1872" y="1680"/>
              <a:ext cx="1104"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1" name="Line 55"/>
            <p:cNvSpPr>
              <a:spLocks noChangeShapeType="1"/>
            </p:cNvSpPr>
            <p:nvPr/>
          </p:nvSpPr>
          <p:spPr bwMode="auto">
            <a:xfrm flipV="1">
              <a:off x="1872" y="1248"/>
              <a:ext cx="1056"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2" name="Line 56"/>
            <p:cNvSpPr>
              <a:spLocks noChangeShapeType="1"/>
            </p:cNvSpPr>
            <p:nvPr/>
          </p:nvSpPr>
          <p:spPr bwMode="auto">
            <a:xfrm flipV="1">
              <a:off x="1872" y="1680"/>
              <a:ext cx="110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3" name="Line 57"/>
            <p:cNvSpPr>
              <a:spLocks noChangeShapeType="1"/>
            </p:cNvSpPr>
            <p:nvPr/>
          </p:nvSpPr>
          <p:spPr bwMode="auto">
            <a:xfrm>
              <a:off x="1872" y="2016"/>
              <a:ext cx="110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4" name="Line 58"/>
            <p:cNvSpPr>
              <a:spLocks noChangeShapeType="1"/>
            </p:cNvSpPr>
            <p:nvPr/>
          </p:nvSpPr>
          <p:spPr bwMode="auto">
            <a:xfrm>
              <a:off x="1872" y="2016"/>
              <a:ext cx="1104"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5" name="Line 59"/>
            <p:cNvSpPr>
              <a:spLocks noChangeShapeType="1"/>
            </p:cNvSpPr>
            <p:nvPr/>
          </p:nvSpPr>
          <p:spPr bwMode="auto">
            <a:xfrm flipV="1">
              <a:off x="1872" y="1248"/>
              <a:ext cx="1104"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6" name="Line 60"/>
            <p:cNvSpPr>
              <a:spLocks noChangeShapeType="1"/>
            </p:cNvSpPr>
            <p:nvPr/>
          </p:nvSpPr>
          <p:spPr bwMode="auto">
            <a:xfrm flipV="1">
              <a:off x="1872" y="1680"/>
              <a:ext cx="1104"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7" name="Line 61"/>
            <p:cNvSpPr>
              <a:spLocks noChangeShapeType="1"/>
            </p:cNvSpPr>
            <p:nvPr/>
          </p:nvSpPr>
          <p:spPr bwMode="auto">
            <a:xfrm flipV="1">
              <a:off x="1872" y="2064"/>
              <a:ext cx="1104"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8" name="Line 62"/>
            <p:cNvSpPr>
              <a:spLocks noChangeShapeType="1"/>
            </p:cNvSpPr>
            <p:nvPr/>
          </p:nvSpPr>
          <p:spPr bwMode="auto">
            <a:xfrm>
              <a:off x="1872" y="2976"/>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399" name="Line 63"/>
            <p:cNvSpPr>
              <a:spLocks noChangeShapeType="1"/>
            </p:cNvSpPr>
            <p:nvPr/>
          </p:nvSpPr>
          <p:spPr bwMode="auto">
            <a:xfrm>
              <a:off x="3264" y="1248"/>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0" name="Line 64"/>
            <p:cNvSpPr>
              <a:spLocks noChangeShapeType="1"/>
            </p:cNvSpPr>
            <p:nvPr/>
          </p:nvSpPr>
          <p:spPr bwMode="auto">
            <a:xfrm>
              <a:off x="3264" y="1248"/>
              <a:ext cx="816"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1" name="Line 65"/>
            <p:cNvSpPr>
              <a:spLocks noChangeShapeType="1"/>
            </p:cNvSpPr>
            <p:nvPr/>
          </p:nvSpPr>
          <p:spPr bwMode="auto">
            <a:xfrm>
              <a:off x="3264" y="1248"/>
              <a:ext cx="816"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2" name="Line 66"/>
            <p:cNvSpPr>
              <a:spLocks noChangeShapeType="1"/>
            </p:cNvSpPr>
            <p:nvPr/>
          </p:nvSpPr>
          <p:spPr bwMode="auto">
            <a:xfrm flipV="1">
              <a:off x="3264" y="1584"/>
              <a:ext cx="81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3" name="Line 67"/>
            <p:cNvSpPr>
              <a:spLocks noChangeShapeType="1"/>
            </p:cNvSpPr>
            <p:nvPr/>
          </p:nvSpPr>
          <p:spPr bwMode="auto">
            <a:xfrm>
              <a:off x="3264" y="1680"/>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4" name="Line 68"/>
            <p:cNvSpPr>
              <a:spLocks noChangeShapeType="1"/>
            </p:cNvSpPr>
            <p:nvPr/>
          </p:nvSpPr>
          <p:spPr bwMode="auto">
            <a:xfrm>
              <a:off x="3264" y="1680"/>
              <a:ext cx="816"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5" name="Line 69"/>
            <p:cNvSpPr>
              <a:spLocks noChangeShapeType="1"/>
            </p:cNvSpPr>
            <p:nvPr/>
          </p:nvSpPr>
          <p:spPr bwMode="auto">
            <a:xfrm flipV="1">
              <a:off x="3264" y="1584"/>
              <a:ext cx="81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6" name="Line 70"/>
            <p:cNvSpPr>
              <a:spLocks noChangeShapeType="1"/>
            </p:cNvSpPr>
            <p:nvPr/>
          </p:nvSpPr>
          <p:spPr bwMode="auto">
            <a:xfrm flipV="1">
              <a:off x="3264" y="2016"/>
              <a:ext cx="81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7" name="Line 71"/>
            <p:cNvSpPr>
              <a:spLocks noChangeShapeType="1"/>
            </p:cNvSpPr>
            <p:nvPr/>
          </p:nvSpPr>
          <p:spPr bwMode="auto">
            <a:xfrm>
              <a:off x="3264" y="2064"/>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8" name="Line 72"/>
            <p:cNvSpPr>
              <a:spLocks noChangeShapeType="1"/>
            </p:cNvSpPr>
            <p:nvPr/>
          </p:nvSpPr>
          <p:spPr bwMode="auto">
            <a:xfrm flipV="1">
              <a:off x="3264" y="1632"/>
              <a:ext cx="816"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09" name="Line 73"/>
            <p:cNvSpPr>
              <a:spLocks noChangeShapeType="1"/>
            </p:cNvSpPr>
            <p:nvPr/>
          </p:nvSpPr>
          <p:spPr bwMode="auto">
            <a:xfrm flipV="1">
              <a:off x="3264" y="2016"/>
              <a:ext cx="816"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10" name="Line 74"/>
            <p:cNvSpPr>
              <a:spLocks noChangeShapeType="1"/>
            </p:cNvSpPr>
            <p:nvPr/>
          </p:nvSpPr>
          <p:spPr bwMode="auto">
            <a:xfrm flipV="1">
              <a:off x="3264" y="2400"/>
              <a:ext cx="81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11" name="Line 75"/>
            <p:cNvSpPr>
              <a:spLocks noChangeShapeType="1"/>
            </p:cNvSpPr>
            <p:nvPr/>
          </p:nvSpPr>
          <p:spPr bwMode="auto">
            <a:xfrm>
              <a:off x="4368" y="1584"/>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12" name="Line 76"/>
            <p:cNvSpPr>
              <a:spLocks noChangeShapeType="1"/>
            </p:cNvSpPr>
            <p:nvPr/>
          </p:nvSpPr>
          <p:spPr bwMode="auto">
            <a:xfrm>
              <a:off x="4368" y="201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13" name="Line 77"/>
            <p:cNvSpPr>
              <a:spLocks noChangeShapeType="1"/>
            </p:cNvSpPr>
            <p:nvPr/>
          </p:nvSpPr>
          <p:spPr bwMode="auto">
            <a:xfrm>
              <a:off x="4368" y="244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4414" name="Text Box 78"/>
            <p:cNvSpPr txBox="1">
              <a:spLocks noChangeArrowheads="1"/>
            </p:cNvSpPr>
            <p:nvPr/>
          </p:nvSpPr>
          <p:spPr bwMode="auto">
            <a:xfrm>
              <a:off x="336" y="3216"/>
              <a:ext cx="744"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000" b="1" dirty="0"/>
                <a:t>Inputs</a:t>
              </a:r>
            </a:p>
          </p:txBody>
        </p:sp>
        <p:sp>
          <p:nvSpPr>
            <p:cNvPr id="14415" name="Text Box 79"/>
            <p:cNvSpPr txBox="1">
              <a:spLocks noChangeArrowheads="1"/>
            </p:cNvSpPr>
            <p:nvPr/>
          </p:nvSpPr>
          <p:spPr bwMode="auto">
            <a:xfrm>
              <a:off x="1080" y="3216"/>
              <a:ext cx="1513"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000" b="1" dirty="0"/>
                <a:t>First Hidden layer</a:t>
              </a:r>
            </a:p>
          </p:txBody>
        </p:sp>
        <p:sp>
          <p:nvSpPr>
            <p:cNvPr id="14416" name="Text Box 80"/>
            <p:cNvSpPr txBox="1">
              <a:spLocks noChangeArrowheads="1"/>
            </p:cNvSpPr>
            <p:nvPr/>
          </p:nvSpPr>
          <p:spPr bwMode="auto">
            <a:xfrm>
              <a:off x="2593" y="3216"/>
              <a:ext cx="1439"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000" b="1" dirty="0"/>
                <a:t>Second Hidden Layer</a:t>
              </a:r>
            </a:p>
          </p:txBody>
        </p:sp>
        <p:sp>
          <p:nvSpPr>
            <p:cNvPr id="14417" name="Text Box 81"/>
            <p:cNvSpPr txBox="1">
              <a:spLocks noChangeArrowheads="1"/>
            </p:cNvSpPr>
            <p:nvPr/>
          </p:nvSpPr>
          <p:spPr bwMode="auto">
            <a:xfrm>
              <a:off x="4032" y="3216"/>
              <a:ext cx="1099"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000" b="1" dirty="0"/>
                <a:t>Output Layer</a:t>
              </a:r>
            </a:p>
          </p:txBody>
        </p:sp>
      </p:grpSp>
      <p:grpSp>
        <p:nvGrpSpPr>
          <p:cNvPr id="79" name="Group 4"/>
          <p:cNvGrpSpPr>
            <a:grpSpLocks/>
          </p:cNvGrpSpPr>
          <p:nvPr/>
        </p:nvGrpSpPr>
        <p:grpSpPr bwMode="auto">
          <a:xfrm>
            <a:off x="950286" y="4697778"/>
            <a:ext cx="2975082" cy="1641080"/>
            <a:chOff x="288" y="1344"/>
            <a:chExt cx="4752" cy="2030"/>
          </a:xfrm>
        </p:grpSpPr>
        <p:sp>
          <p:nvSpPr>
            <p:cNvPr id="80" name="Oval 5"/>
            <p:cNvSpPr>
              <a:spLocks noChangeArrowheads="1"/>
            </p:cNvSpPr>
            <p:nvPr/>
          </p:nvSpPr>
          <p:spPr bwMode="auto">
            <a:xfrm>
              <a:off x="1344" y="1344"/>
              <a:ext cx="528" cy="4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81" name="Oval 6"/>
            <p:cNvSpPr>
              <a:spLocks noChangeArrowheads="1"/>
            </p:cNvSpPr>
            <p:nvPr/>
          </p:nvSpPr>
          <p:spPr bwMode="auto">
            <a:xfrm>
              <a:off x="3888" y="1776"/>
              <a:ext cx="528" cy="4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82" name="Oval 7"/>
            <p:cNvSpPr>
              <a:spLocks noChangeArrowheads="1"/>
            </p:cNvSpPr>
            <p:nvPr/>
          </p:nvSpPr>
          <p:spPr bwMode="auto">
            <a:xfrm>
              <a:off x="1344" y="2352"/>
              <a:ext cx="528" cy="4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000" dirty="0"/>
            </a:p>
          </p:txBody>
        </p:sp>
        <p:sp>
          <p:nvSpPr>
            <p:cNvPr id="83" name="Line 8"/>
            <p:cNvSpPr>
              <a:spLocks noChangeShapeType="1"/>
            </p:cNvSpPr>
            <p:nvPr/>
          </p:nvSpPr>
          <p:spPr bwMode="auto">
            <a:xfrm>
              <a:off x="1872" y="153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84" name="Line 9"/>
            <p:cNvSpPr>
              <a:spLocks noChangeShapeType="1"/>
            </p:cNvSpPr>
            <p:nvPr/>
          </p:nvSpPr>
          <p:spPr bwMode="auto">
            <a:xfrm>
              <a:off x="1872" y="26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85" name="Line 10"/>
            <p:cNvSpPr>
              <a:spLocks noChangeShapeType="1"/>
            </p:cNvSpPr>
            <p:nvPr/>
          </p:nvSpPr>
          <p:spPr bwMode="auto">
            <a:xfrm>
              <a:off x="3216" y="1536"/>
              <a:ext cx="72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86" name="Line 11"/>
            <p:cNvSpPr>
              <a:spLocks noChangeShapeType="1"/>
            </p:cNvSpPr>
            <p:nvPr/>
          </p:nvSpPr>
          <p:spPr bwMode="auto">
            <a:xfrm flipV="1">
              <a:off x="3264" y="2208"/>
              <a:ext cx="76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87" name="Line 12"/>
            <p:cNvSpPr>
              <a:spLocks noChangeShapeType="1"/>
            </p:cNvSpPr>
            <p:nvPr/>
          </p:nvSpPr>
          <p:spPr bwMode="auto">
            <a:xfrm>
              <a:off x="4416" y="2016"/>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88" name="Line 13"/>
            <p:cNvSpPr>
              <a:spLocks noChangeShapeType="1"/>
            </p:cNvSpPr>
            <p:nvPr/>
          </p:nvSpPr>
          <p:spPr bwMode="auto">
            <a:xfrm flipH="1">
              <a:off x="3216" y="2160"/>
              <a:ext cx="720" cy="38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89" name="Line 14"/>
            <p:cNvSpPr>
              <a:spLocks noChangeShapeType="1"/>
            </p:cNvSpPr>
            <p:nvPr/>
          </p:nvSpPr>
          <p:spPr bwMode="auto">
            <a:xfrm flipH="1">
              <a:off x="1872" y="2544"/>
              <a:ext cx="1344"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90" name="Line 15"/>
            <p:cNvSpPr>
              <a:spLocks noChangeShapeType="1"/>
            </p:cNvSpPr>
            <p:nvPr/>
          </p:nvSpPr>
          <p:spPr bwMode="auto">
            <a:xfrm flipH="1" flipV="1">
              <a:off x="3216" y="1680"/>
              <a:ext cx="672"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91" name="Line 16"/>
            <p:cNvSpPr>
              <a:spLocks noChangeShapeType="1"/>
            </p:cNvSpPr>
            <p:nvPr/>
          </p:nvSpPr>
          <p:spPr bwMode="auto">
            <a:xfrm flipH="1">
              <a:off x="1872" y="1680"/>
              <a:ext cx="1344"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92" name="Line 17"/>
            <p:cNvSpPr>
              <a:spLocks noChangeShapeType="1"/>
            </p:cNvSpPr>
            <p:nvPr/>
          </p:nvSpPr>
          <p:spPr bwMode="auto">
            <a:xfrm flipH="1">
              <a:off x="4368" y="2112"/>
              <a:ext cx="624"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93" name="Line 18"/>
            <p:cNvSpPr>
              <a:spLocks noChangeShapeType="1"/>
            </p:cNvSpPr>
            <p:nvPr/>
          </p:nvSpPr>
          <p:spPr bwMode="auto">
            <a:xfrm>
              <a:off x="288" y="1536"/>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94" name="Line 19"/>
            <p:cNvSpPr>
              <a:spLocks noChangeShapeType="1"/>
            </p:cNvSpPr>
            <p:nvPr/>
          </p:nvSpPr>
          <p:spPr bwMode="auto">
            <a:xfrm>
              <a:off x="336" y="268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95" name="Line 20"/>
            <p:cNvSpPr>
              <a:spLocks noChangeShapeType="1"/>
            </p:cNvSpPr>
            <p:nvPr/>
          </p:nvSpPr>
          <p:spPr bwMode="auto">
            <a:xfrm flipH="1">
              <a:off x="288" y="1680"/>
              <a:ext cx="1056"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96" name="Line 21"/>
            <p:cNvSpPr>
              <a:spLocks noChangeShapeType="1"/>
            </p:cNvSpPr>
            <p:nvPr/>
          </p:nvSpPr>
          <p:spPr bwMode="auto">
            <a:xfrm flipH="1">
              <a:off x="384" y="2544"/>
              <a:ext cx="960"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97" name="Line 22"/>
            <p:cNvSpPr>
              <a:spLocks noChangeShapeType="1"/>
            </p:cNvSpPr>
            <p:nvPr/>
          </p:nvSpPr>
          <p:spPr bwMode="auto">
            <a:xfrm>
              <a:off x="2074" y="2973"/>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98" name="Text Box 23"/>
            <p:cNvSpPr txBox="1">
              <a:spLocks noChangeArrowheads="1"/>
            </p:cNvSpPr>
            <p:nvPr/>
          </p:nvSpPr>
          <p:spPr bwMode="auto">
            <a:xfrm>
              <a:off x="2928" y="2829"/>
              <a:ext cx="148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dirty="0"/>
                <a:t>Function Signals</a:t>
              </a:r>
            </a:p>
          </p:txBody>
        </p:sp>
        <p:sp>
          <p:nvSpPr>
            <p:cNvPr id="99" name="Line 24"/>
            <p:cNvSpPr>
              <a:spLocks noChangeShapeType="1"/>
            </p:cNvSpPr>
            <p:nvPr/>
          </p:nvSpPr>
          <p:spPr bwMode="auto">
            <a:xfrm flipH="1">
              <a:off x="2026" y="3213"/>
              <a:ext cx="816"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000" dirty="0"/>
            </a:p>
          </p:txBody>
        </p:sp>
        <p:sp>
          <p:nvSpPr>
            <p:cNvPr id="100" name="Text Box 25"/>
            <p:cNvSpPr txBox="1">
              <a:spLocks noChangeArrowheads="1"/>
            </p:cNvSpPr>
            <p:nvPr/>
          </p:nvSpPr>
          <p:spPr bwMode="auto">
            <a:xfrm>
              <a:off x="2928" y="3069"/>
              <a:ext cx="1475"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Error Signals</a:t>
              </a:r>
            </a:p>
          </p:txBody>
        </p:sp>
      </p:grpSp>
      <p:sp>
        <p:nvSpPr>
          <p:cNvPr id="101" name="Content Placeholder 2"/>
          <p:cNvSpPr txBox="1">
            <a:spLocks/>
          </p:cNvSpPr>
          <p:nvPr/>
        </p:nvSpPr>
        <p:spPr>
          <a:xfrm>
            <a:off x="4374776" y="2419053"/>
            <a:ext cx="4379872" cy="3287625"/>
          </a:xfrm>
          <a:prstGeom prst="rect">
            <a:avLst/>
          </a:prstGeom>
        </p:spPr>
        <p:txBody>
          <a:bodyPr lIns="73884" tIns="36942" rIns="73884" bIns="36942"/>
          <a:lstStyle>
            <a:lvl1pPr marL="384494" indent="-384494" algn="l" rtl="0" eaLnBrk="1" fontAlgn="base" hangingPunct="1">
              <a:lnSpc>
                <a:spcPct val="120000"/>
              </a:lnSpc>
              <a:spcBef>
                <a:spcPct val="35000"/>
              </a:spcBef>
              <a:spcAft>
                <a:spcPct val="0"/>
              </a:spcAft>
              <a:buChar char="•"/>
              <a:defRPr>
                <a:solidFill>
                  <a:srgbClr val="665546"/>
                </a:solidFill>
                <a:latin typeface="+mn-lt"/>
                <a:ea typeface="+mn-ea"/>
                <a:cs typeface="+mn-cs"/>
              </a:defRPr>
            </a:lvl1pPr>
            <a:lvl2pPr marL="833070" indent="-320411" algn="l" rtl="0" eaLnBrk="1" fontAlgn="base" hangingPunct="1">
              <a:lnSpc>
                <a:spcPct val="120000"/>
              </a:lnSpc>
              <a:spcBef>
                <a:spcPct val="35000"/>
              </a:spcBef>
              <a:spcAft>
                <a:spcPct val="0"/>
              </a:spcAft>
              <a:buChar char="–"/>
              <a:defRPr>
                <a:solidFill>
                  <a:srgbClr val="665546"/>
                </a:solidFill>
                <a:latin typeface="+mn-lt"/>
              </a:defRPr>
            </a:lvl2pPr>
            <a:lvl3pPr marL="1281646" indent="-256329" algn="l" rtl="0" eaLnBrk="1" fontAlgn="base" hangingPunct="1">
              <a:lnSpc>
                <a:spcPct val="120000"/>
              </a:lnSpc>
              <a:spcBef>
                <a:spcPct val="35000"/>
              </a:spcBef>
              <a:spcAft>
                <a:spcPct val="0"/>
              </a:spcAft>
              <a:buChar char="•"/>
              <a:defRPr sz="1800">
                <a:solidFill>
                  <a:srgbClr val="665546"/>
                </a:solidFill>
                <a:latin typeface="+mn-lt"/>
              </a:defRPr>
            </a:lvl3pPr>
            <a:lvl4pPr marL="1794304" indent="-256329" algn="l" rtl="0" eaLnBrk="1" fontAlgn="base" hangingPunct="1">
              <a:lnSpc>
                <a:spcPct val="120000"/>
              </a:lnSpc>
              <a:spcBef>
                <a:spcPct val="35000"/>
              </a:spcBef>
              <a:spcAft>
                <a:spcPct val="0"/>
              </a:spcAft>
              <a:buChar char="–"/>
              <a:defRPr sz="1600">
                <a:solidFill>
                  <a:srgbClr val="665546"/>
                </a:solidFill>
                <a:latin typeface="+mn-lt"/>
              </a:defRPr>
            </a:lvl4pPr>
            <a:lvl5pPr marL="2306963" indent="-256329" algn="l" rtl="0" eaLnBrk="1" fontAlgn="base" hangingPunct="1">
              <a:lnSpc>
                <a:spcPct val="120000"/>
              </a:lnSpc>
              <a:spcBef>
                <a:spcPct val="35000"/>
              </a:spcBef>
              <a:spcAft>
                <a:spcPct val="0"/>
              </a:spcAft>
              <a:buChar char="»"/>
              <a:defRPr sz="1300">
                <a:solidFill>
                  <a:srgbClr val="665546"/>
                </a:solidFill>
                <a:latin typeface="+mn-lt"/>
              </a:defRPr>
            </a:lvl5pPr>
            <a:lvl6pPr marL="2819621" indent="-256329" algn="l" rtl="0" eaLnBrk="1" fontAlgn="base" hangingPunct="1">
              <a:lnSpc>
                <a:spcPct val="120000"/>
              </a:lnSpc>
              <a:spcBef>
                <a:spcPct val="35000"/>
              </a:spcBef>
              <a:spcAft>
                <a:spcPct val="0"/>
              </a:spcAft>
              <a:buChar char="»"/>
              <a:defRPr sz="1300">
                <a:solidFill>
                  <a:srgbClr val="665546"/>
                </a:solidFill>
                <a:latin typeface="+mn-lt"/>
              </a:defRPr>
            </a:lvl6pPr>
            <a:lvl7pPr marL="3332279" indent="-256329" algn="l" rtl="0" eaLnBrk="1" fontAlgn="base" hangingPunct="1">
              <a:lnSpc>
                <a:spcPct val="120000"/>
              </a:lnSpc>
              <a:spcBef>
                <a:spcPct val="35000"/>
              </a:spcBef>
              <a:spcAft>
                <a:spcPct val="0"/>
              </a:spcAft>
              <a:buChar char="»"/>
              <a:defRPr sz="1300">
                <a:solidFill>
                  <a:srgbClr val="665546"/>
                </a:solidFill>
                <a:latin typeface="+mn-lt"/>
              </a:defRPr>
            </a:lvl7pPr>
            <a:lvl8pPr marL="3844938" indent="-256329" algn="l" rtl="0" eaLnBrk="1" fontAlgn="base" hangingPunct="1">
              <a:lnSpc>
                <a:spcPct val="120000"/>
              </a:lnSpc>
              <a:spcBef>
                <a:spcPct val="35000"/>
              </a:spcBef>
              <a:spcAft>
                <a:spcPct val="0"/>
              </a:spcAft>
              <a:buChar char="»"/>
              <a:defRPr sz="1300">
                <a:solidFill>
                  <a:srgbClr val="665546"/>
                </a:solidFill>
                <a:latin typeface="+mn-lt"/>
              </a:defRPr>
            </a:lvl8pPr>
            <a:lvl9pPr marL="4357596" indent="-256329" algn="l" rtl="0" eaLnBrk="1" fontAlgn="base" hangingPunct="1">
              <a:lnSpc>
                <a:spcPct val="120000"/>
              </a:lnSpc>
              <a:spcBef>
                <a:spcPct val="35000"/>
              </a:spcBef>
              <a:spcAft>
                <a:spcPct val="0"/>
              </a:spcAft>
              <a:buChar char="»"/>
              <a:defRPr sz="1300">
                <a:solidFill>
                  <a:srgbClr val="665546"/>
                </a:solidFill>
                <a:latin typeface="+mn-lt"/>
              </a:defRPr>
            </a:lvl9pPr>
          </a:lstStyle>
          <a:p>
            <a:r>
              <a:rPr lang="en-IN" sz="1300" dirty="0">
                <a:solidFill>
                  <a:schemeClr val="tx1"/>
                </a:solidFill>
              </a:rPr>
              <a:t>A Back Propagation network learns by example. </a:t>
            </a:r>
          </a:p>
          <a:p>
            <a:r>
              <a:rPr lang="en-IN" sz="1300" dirty="0">
                <a:solidFill>
                  <a:schemeClr val="tx1"/>
                </a:solidFill>
              </a:rPr>
              <a:t>You give the algorithm examples of what you want the network to do and it changes the network’s weights so that, when training is finished, it will give you the required output for a particular input. </a:t>
            </a:r>
          </a:p>
          <a:p>
            <a:r>
              <a:rPr lang="en-IN" sz="1300" dirty="0">
                <a:solidFill>
                  <a:schemeClr val="tx1"/>
                </a:solidFill>
              </a:rPr>
              <a:t>Back Propagation networks are ideal for simple Pattern Recognition and Mapping Tasks</a:t>
            </a:r>
          </a:p>
          <a:p>
            <a:r>
              <a:rPr lang="en-IN" sz="1300" dirty="0">
                <a:solidFill>
                  <a:schemeClr val="tx1"/>
                </a:solidFill>
              </a:rPr>
              <a:t>As mentioned, to train the network you need to give it examples of what you want – the output you want (called the Target) for a particular input.</a:t>
            </a:r>
          </a:p>
        </p:txBody>
      </p:sp>
    </p:spTree>
    <p:extLst>
      <p:ext uri="{BB962C8B-B14F-4D97-AF65-F5344CB8AC3E}">
        <p14:creationId xmlns:p14="http://schemas.microsoft.com/office/powerpoint/2010/main" val="1310251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Third Pass</a:t>
            </a:r>
          </a:p>
        </p:txBody>
      </p:sp>
      <p:grpSp>
        <p:nvGrpSpPr>
          <p:cNvPr id="3" name="Group 2"/>
          <p:cNvGrpSpPr/>
          <p:nvPr/>
        </p:nvGrpSpPr>
        <p:grpSpPr>
          <a:xfrm>
            <a:off x="419100" y="1562139"/>
            <a:ext cx="7543800" cy="2563735"/>
            <a:chOff x="762000" y="2438401"/>
            <a:chExt cx="7543800" cy="2563735"/>
          </a:xfrm>
        </p:grpSpPr>
        <p:sp>
          <p:nvSpPr>
            <p:cNvPr id="18441" name="Text Box 24"/>
            <p:cNvSpPr txBox="1">
              <a:spLocks noChangeArrowheads="1"/>
            </p:cNvSpPr>
            <p:nvPr/>
          </p:nvSpPr>
          <p:spPr bwMode="auto">
            <a:xfrm>
              <a:off x="3810000" y="4343400"/>
              <a:ext cx="838200" cy="64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0.5209</a:t>
              </a:r>
            </a:p>
          </p:txBody>
        </p:sp>
        <p:sp>
          <p:nvSpPr>
            <p:cNvPr id="18446" name="Text Box 32"/>
            <p:cNvSpPr txBox="1">
              <a:spLocks noChangeArrowheads="1"/>
            </p:cNvSpPr>
            <p:nvPr/>
          </p:nvSpPr>
          <p:spPr bwMode="auto">
            <a:xfrm>
              <a:off x="4343400" y="4648201"/>
              <a:ext cx="914400" cy="353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0.6504</a:t>
              </a:r>
            </a:p>
          </p:txBody>
        </p:sp>
        <p:sp>
          <p:nvSpPr>
            <p:cNvPr id="18449" name="Text Box 36"/>
            <p:cNvSpPr txBox="1">
              <a:spLocks noChangeArrowheads="1"/>
            </p:cNvSpPr>
            <p:nvPr/>
          </p:nvSpPr>
          <p:spPr bwMode="auto">
            <a:xfrm>
              <a:off x="2819400" y="4648201"/>
              <a:ext cx="914400" cy="353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0.6243</a:t>
              </a:r>
            </a:p>
          </p:txBody>
        </p:sp>
        <p:grpSp>
          <p:nvGrpSpPr>
            <p:cNvPr id="2" name="Group 1"/>
            <p:cNvGrpSpPr/>
            <p:nvPr/>
          </p:nvGrpSpPr>
          <p:grpSpPr>
            <a:xfrm>
              <a:off x="762000" y="2438401"/>
              <a:ext cx="7543800" cy="2335213"/>
              <a:chOff x="762000" y="2438401"/>
              <a:chExt cx="7543800" cy="2335213"/>
            </a:xfrm>
          </p:grpSpPr>
          <p:grpSp>
            <p:nvGrpSpPr>
              <p:cNvPr id="18435" name="Group 3"/>
              <p:cNvGrpSpPr>
                <a:grpSpLocks/>
              </p:cNvGrpSpPr>
              <p:nvPr/>
            </p:nvGrpSpPr>
            <p:grpSpPr bwMode="auto">
              <a:xfrm>
                <a:off x="1219200" y="3048000"/>
                <a:ext cx="6096000" cy="1295400"/>
                <a:chOff x="288" y="1536"/>
                <a:chExt cx="3840" cy="816"/>
              </a:xfrm>
            </p:grpSpPr>
            <p:sp>
              <p:nvSpPr>
                <p:cNvPr id="18458" name="Oval 4"/>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8459" name="Oval 5"/>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8460" name="Oval 6"/>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8461" name="Oval 7"/>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8462" name="Oval 8"/>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8463" name="Oval 9"/>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8464" name="Line 10"/>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8465" name="Line 11"/>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8466" name="Line 12"/>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8467" name="Line 13"/>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8468" name="Line 14"/>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8469" name="Line 15"/>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8470" name="Line 16"/>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8471" name="Line 17"/>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grpSp>
          <p:sp>
            <p:nvSpPr>
              <p:cNvPr id="18436" name="Text Box 19"/>
              <p:cNvSpPr txBox="1">
                <a:spLocks noChangeArrowheads="1"/>
              </p:cNvSpPr>
              <p:nvPr/>
            </p:nvSpPr>
            <p:spPr bwMode="auto">
              <a:xfrm>
                <a:off x="1447800" y="3124200"/>
                <a:ext cx="838200"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0.508</a:t>
                </a:r>
              </a:p>
            </p:txBody>
          </p:sp>
          <p:sp>
            <p:nvSpPr>
              <p:cNvPr id="18437" name="Text Box 20"/>
              <p:cNvSpPr txBox="1">
                <a:spLocks noChangeArrowheads="1"/>
              </p:cNvSpPr>
              <p:nvPr/>
            </p:nvSpPr>
            <p:spPr bwMode="auto">
              <a:xfrm>
                <a:off x="2667000" y="3657600"/>
                <a:ext cx="914400"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0.5209</a:t>
                </a:r>
              </a:p>
            </p:txBody>
          </p:sp>
          <p:sp>
            <p:nvSpPr>
              <p:cNvPr id="18438" name="Text Box 21"/>
              <p:cNvSpPr txBox="1">
                <a:spLocks noChangeArrowheads="1"/>
              </p:cNvSpPr>
              <p:nvPr/>
            </p:nvSpPr>
            <p:spPr bwMode="auto">
              <a:xfrm>
                <a:off x="6096000" y="3048000"/>
                <a:ext cx="914400"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0.6779</a:t>
                </a:r>
              </a:p>
            </p:txBody>
          </p:sp>
          <p:sp>
            <p:nvSpPr>
              <p:cNvPr id="18439" name="Text Box 22"/>
              <p:cNvSpPr txBox="1">
                <a:spLocks noChangeArrowheads="1"/>
              </p:cNvSpPr>
              <p:nvPr/>
            </p:nvSpPr>
            <p:spPr bwMode="auto">
              <a:xfrm>
                <a:off x="6019800" y="4038600"/>
                <a:ext cx="838200" cy="64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0.6779</a:t>
                </a:r>
              </a:p>
            </p:txBody>
          </p:sp>
          <p:sp>
            <p:nvSpPr>
              <p:cNvPr id="18440" name="Text Box 23"/>
              <p:cNvSpPr txBox="1">
                <a:spLocks noChangeArrowheads="1"/>
              </p:cNvSpPr>
              <p:nvPr/>
            </p:nvSpPr>
            <p:spPr bwMode="auto">
              <a:xfrm>
                <a:off x="1371600" y="4038600"/>
                <a:ext cx="762000"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0.508</a:t>
                </a:r>
              </a:p>
            </p:txBody>
          </p:sp>
          <p:sp>
            <p:nvSpPr>
              <p:cNvPr id="18442" name="Text Box 25"/>
              <p:cNvSpPr txBox="1">
                <a:spLocks noChangeArrowheads="1"/>
              </p:cNvSpPr>
              <p:nvPr/>
            </p:nvSpPr>
            <p:spPr bwMode="auto">
              <a:xfrm>
                <a:off x="3733800" y="2819400"/>
                <a:ext cx="914400" cy="3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0.5209</a:t>
                </a:r>
              </a:p>
            </p:txBody>
          </p:sp>
          <p:sp>
            <p:nvSpPr>
              <p:cNvPr id="18443" name="Text Box 26"/>
              <p:cNvSpPr txBox="1">
                <a:spLocks noChangeArrowheads="1"/>
              </p:cNvSpPr>
              <p:nvPr/>
            </p:nvSpPr>
            <p:spPr bwMode="auto">
              <a:xfrm>
                <a:off x="4572000" y="3657600"/>
                <a:ext cx="838200" cy="64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solidFill>
                      <a:srgbClr val="FF3300"/>
                    </a:solidFill>
                  </a:rPr>
                  <a:t>0.5209</a:t>
                </a:r>
              </a:p>
            </p:txBody>
          </p:sp>
          <p:sp>
            <p:nvSpPr>
              <p:cNvPr id="18444" name="Text Box 27"/>
              <p:cNvSpPr txBox="1">
                <a:spLocks noChangeArrowheads="1"/>
              </p:cNvSpPr>
              <p:nvPr/>
            </p:nvSpPr>
            <p:spPr bwMode="auto">
              <a:xfrm>
                <a:off x="762000" y="3581400"/>
                <a:ext cx="320675" cy="400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t>1</a:t>
                </a:r>
              </a:p>
            </p:txBody>
          </p:sp>
          <p:grpSp>
            <p:nvGrpSpPr>
              <p:cNvPr id="18445" name="Group 47"/>
              <p:cNvGrpSpPr>
                <a:grpSpLocks/>
              </p:cNvGrpSpPr>
              <p:nvPr/>
            </p:nvGrpSpPr>
            <p:grpSpPr bwMode="auto">
              <a:xfrm>
                <a:off x="1828800" y="2743201"/>
                <a:ext cx="762000" cy="1954213"/>
                <a:chOff x="1152" y="1728"/>
                <a:chExt cx="480" cy="1231"/>
              </a:xfrm>
            </p:grpSpPr>
            <p:sp>
              <p:nvSpPr>
                <p:cNvPr id="18456" name="Text Box 29"/>
                <p:cNvSpPr txBox="1">
                  <a:spLocks noChangeArrowheads="1"/>
                </p:cNvSpPr>
                <p:nvPr/>
              </p:nvSpPr>
              <p:spPr bwMode="auto">
                <a:xfrm>
                  <a:off x="1152" y="1728"/>
                  <a:ext cx="480"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0.508</a:t>
                  </a:r>
                </a:p>
              </p:txBody>
            </p:sp>
            <p:sp>
              <p:nvSpPr>
                <p:cNvPr id="18457" name="Text Box 30"/>
                <p:cNvSpPr txBox="1">
                  <a:spLocks noChangeArrowheads="1"/>
                </p:cNvSpPr>
                <p:nvPr/>
              </p:nvSpPr>
              <p:spPr bwMode="auto">
                <a:xfrm>
                  <a:off x="1152" y="2736"/>
                  <a:ext cx="480"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0.508</a:t>
                  </a:r>
                </a:p>
              </p:txBody>
            </p:sp>
          </p:grpSp>
          <p:sp>
            <p:nvSpPr>
              <p:cNvPr id="18447" name="Text Box 33"/>
              <p:cNvSpPr txBox="1">
                <a:spLocks noChangeArrowheads="1"/>
              </p:cNvSpPr>
              <p:nvPr/>
            </p:nvSpPr>
            <p:spPr bwMode="auto">
              <a:xfrm>
                <a:off x="4267200" y="2438401"/>
                <a:ext cx="914400" cy="353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0.6504</a:t>
                </a:r>
              </a:p>
            </p:txBody>
          </p:sp>
          <p:sp>
            <p:nvSpPr>
              <p:cNvPr id="18448" name="Text Box 35"/>
              <p:cNvSpPr txBox="1">
                <a:spLocks noChangeArrowheads="1"/>
              </p:cNvSpPr>
              <p:nvPr/>
            </p:nvSpPr>
            <p:spPr bwMode="auto">
              <a:xfrm>
                <a:off x="2819400" y="2438401"/>
                <a:ext cx="914400" cy="353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0.6243</a:t>
                </a:r>
              </a:p>
            </p:txBody>
          </p:sp>
          <p:sp>
            <p:nvSpPr>
              <p:cNvPr id="28709" name="Text Box 37"/>
              <p:cNvSpPr txBox="1">
                <a:spLocks noChangeArrowheads="1"/>
              </p:cNvSpPr>
              <p:nvPr/>
            </p:nvSpPr>
            <p:spPr bwMode="auto">
              <a:xfrm>
                <a:off x="6553200" y="4343401"/>
                <a:ext cx="914400" cy="353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0.8909</a:t>
                </a:r>
              </a:p>
            </p:txBody>
          </p:sp>
          <p:grpSp>
            <p:nvGrpSpPr>
              <p:cNvPr id="28710" name="Group 38"/>
              <p:cNvGrpSpPr>
                <a:grpSpLocks/>
              </p:cNvGrpSpPr>
              <p:nvPr/>
            </p:nvGrpSpPr>
            <p:grpSpPr bwMode="auto">
              <a:xfrm>
                <a:off x="5562600" y="2667001"/>
                <a:ext cx="914400" cy="2106613"/>
                <a:chOff x="3504" y="1680"/>
                <a:chExt cx="576" cy="1327"/>
              </a:xfrm>
            </p:grpSpPr>
            <p:sp>
              <p:nvSpPr>
                <p:cNvPr id="18454" name="Text Box 39"/>
                <p:cNvSpPr txBox="1">
                  <a:spLocks noChangeArrowheads="1"/>
                </p:cNvSpPr>
                <p:nvPr/>
              </p:nvSpPr>
              <p:spPr bwMode="auto">
                <a:xfrm>
                  <a:off x="3504" y="1680"/>
                  <a:ext cx="57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0.6571</a:t>
                  </a:r>
                </a:p>
              </p:txBody>
            </p:sp>
            <p:sp>
              <p:nvSpPr>
                <p:cNvPr id="18455" name="Text Box 40"/>
                <p:cNvSpPr txBox="1">
                  <a:spLocks noChangeArrowheads="1"/>
                </p:cNvSpPr>
                <p:nvPr/>
              </p:nvSpPr>
              <p:spPr bwMode="auto">
                <a:xfrm>
                  <a:off x="3504" y="2784"/>
                  <a:ext cx="576" cy="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0.6571</a:t>
                  </a:r>
                </a:p>
              </p:txBody>
            </p:sp>
          </p:grpSp>
          <p:sp>
            <p:nvSpPr>
              <p:cNvPr id="28713" name="Text Box 41"/>
              <p:cNvSpPr txBox="1">
                <a:spLocks noChangeArrowheads="1"/>
              </p:cNvSpPr>
              <p:nvPr/>
            </p:nvSpPr>
            <p:spPr bwMode="auto">
              <a:xfrm>
                <a:off x="7391400" y="2971801"/>
                <a:ext cx="914400" cy="353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700" b="1" dirty="0"/>
                  <a:t>0.8909</a:t>
                </a:r>
              </a:p>
            </p:txBody>
          </p:sp>
          <p:sp>
            <p:nvSpPr>
              <p:cNvPr id="18453" name="Line 42"/>
              <p:cNvSpPr>
                <a:spLocks noChangeShapeType="1"/>
              </p:cNvSpPr>
              <p:nvPr/>
            </p:nvSpPr>
            <p:spPr bwMode="auto">
              <a:xfrm>
                <a:off x="7315200" y="3733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lstStyle/>
              <a:p>
                <a:endParaRPr lang="en-IN" dirty="0"/>
              </a:p>
            </p:txBody>
          </p:sp>
        </p:grpSp>
      </p:grpSp>
    </p:spTree>
    <p:extLst>
      <p:ext uri="{BB962C8B-B14F-4D97-AF65-F5344CB8AC3E}">
        <p14:creationId xmlns:p14="http://schemas.microsoft.com/office/powerpoint/2010/main" val="594219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Weight Update Summary</a:t>
            </a:r>
          </a:p>
        </p:txBody>
      </p:sp>
      <p:graphicFrame>
        <p:nvGraphicFramePr>
          <p:cNvPr id="19459" name="Object 40"/>
          <p:cNvGraphicFramePr>
            <a:graphicFrameLocks noGrp="1" noChangeAspect="1"/>
          </p:cNvGraphicFramePr>
          <p:nvPr>
            <p:ph idx="1"/>
            <p:extLst>
              <p:ext uri="{D42A27DB-BD31-4B8C-83A1-F6EECF244321}">
                <p14:modId xmlns:p14="http://schemas.microsoft.com/office/powerpoint/2010/main" val="603448234"/>
              </p:ext>
            </p:extLst>
          </p:nvPr>
        </p:nvGraphicFramePr>
        <p:xfrm>
          <a:off x="1812925" y="1757363"/>
          <a:ext cx="5102225" cy="884237"/>
        </p:xfrm>
        <a:graphic>
          <a:graphicData uri="http://schemas.openxmlformats.org/presentationml/2006/ole">
            <mc:AlternateContent xmlns:mc="http://schemas.openxmlformats.org/markup-compatibility/2006">
              <mc:Choice xmlns:v="urn:schemas-microsoft-com:vml" Requires="v">
                <p:oleObj spid="_x0000_s12304" name="Worksheet" r:id="rId3" imgW="4724400" imgH="819302" progId="Excel.Sheet.8">
                  <p:embed/>
                </p:oleObj>
              </mc:Choice>
              <mc:Fallback>
                <p:oleObj name="Worksheet" r:id="rId3" imgW="4724400" imgH="81930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925" y="1757363"/>
                        <a:ext cx="5102225" cy="884237"/>
                      </a:xfrm>
                      <a:prstGeom prst="rect">
                        <a:avLst/>
                      </a:prstGeom>
                      <a:noFill/>
                      <a:ln>
                        <a:noFill/>
                      </a:ln>
                      <a:effectLst/>
                      <a:extLst/>
                    </p:spPr>
                  </p:pic>
                </p:oleObj>
              </mc:Fallback>
            </mc:AlternateContent>
          </a:graphicData>
        </a:graphic>
      </p:graphicFrame>
      <p:sp>
        <p:nvSpPr>
          <p:cNvPr id="19460" name="Text Box 42"/>
          <p:cNvSpPr txBox="1">
            <a:spLocks noChangeArrowheads="1"/>
          </p:cNvSpPr>
          <p:nvPr/>
        </p:nvSpPr>
        <p:spPr bwMode="auto">
          <a:xfrm>
            <a:off x="2028825" y="3057525"/>
            <a:ext cx="5033219" cy="83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t>W1: Weights from the input to the input layer</a:t>
            </a:r>
          </a:p>
          <a:p>
            <a:pPr eaLnBrk="1" hangingPunct="1"/>
            <a:r>
              <a:rPr lang="en-US" sz="1600" dirty="0"/>
              <a:t>W2: Weights from the input layer to the hidden layer</a:t>
            </a:r>
          </a:p>
          <a:p>
            <a:pPr eaLnBrk="1" hangingPunct="1"/>
            <a:r>
              <a:rPr lang="en-US" sz="1600" dirty="0"/>
              <a:t>W3: Weights from the hidden layer to the output layer</a:t>
            </a:r>
          </a:p>
        </p:txBody>
      </p:sp>
      <p:sp>
        <p:nvSpPr>
          <p:cNvPr id="5" name="Rectangle 5"/>
          <p:cNvSpPr txBox="1">
            <a:spLocks noChangeArrowheads="1"/>
          </p:cNvSpPr>
          <p:nvPr/>
        </p:nvSpPr>
        <p:spPr bwMode="auto">
          <a:xfrm>
            <a:off x="964685" y="4541386"/>
            <a:ext cx="7426840" cy="96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The process of feedforward and backpropagation continues until the required mean squared error has been reached. </a:t>
            </a:r>
          </a:p>
          <a:p>
            <a:r>
              <a:rPr lang="en-US" sz="1600" dirty="0" smtClean="0"/>
              <a:t>Typical MSE : 1e-5</a:t>
            </a:r>
          </a:p>
        </p:txBody>
      </p:sp>
      <p:sp>
        <p:nvSpPr>
          <p:cNvPr id="2" name="Rectangle 1"/>
          <p:cNvSpPr/>
          <p:nvPr/>
        </p:nvSpPr>
        <p:spPr>
          <a:xfrm>
            <a:off x="410939" y="4172054"/>
            <a:ext cx="2035622" cy="369332"/>
          </a:xfrm>
          <a:prstGeom prst="rect">
            <a:avLst/>
          </a:prstGeom>
        </p:spPr>
        <p:txBody>
          <a:bodyPr wrap="none">
            <a:spAutoFit/>
          </a:bodyPr>
          <a:lstStyle/>
          <a:p>
            <a:r>
              <a:rPr lang="en-IN" dirty="0"/>
              <a:t>Training Algorithm</a:t>
            </a:r>
          </a:p>
        </p:txBody>
      </p:sp>
    </p:spTree>
    <p:extLst>
      <p:ext uri="{BB962C8B-B14F-4D97-AF65-F5344CB8AC3E}">
        <p14:creationId xmlns:p14="http://schemas.microsoft.com/office/powerpoint/2010/main" val="3790155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endParaRPr lang="en-IN" dirty="0"/>
          </a:p>
        </p:txBody>
      </p:sp>
      <p:sp>
        <p:nvSpPr>
          <p:cNvPr id="5" name="Footer Placeholder 4"/>
          <p:cNvSpPr>
            <a:spLocks noGrp="1"/>
          </p:cNvSpPr>
          <p:nvPr>
            <p:ph type="ftr" sz="quarter" idx="4294967295"/>
          </p:nvPr>
        </p:nvSpPr>
        <p:spPr>
          <a:xfrm>
            <a:off x="3124200" y="6356350"/>
            <a:ext cx="2895600" cy="365125"/>
          </a:xfrm>
        </p:spPr>
        <p:txBody>
          <a:bodyPr/>
          <a:lstStyle/>
          <a:p>
            <a:r>
              <a:rPr lang="en-GB" dirty="0" smtClean="0"/>
              <a:t>Commercial in Confidence - Contains Rio Tinto Business Secrets </a:t>
            </a:r>
            <a:endParaRPr lang="en-GB" dirty="0"/>
          </a:p>
        </p:txBody>
      </p:sp>
      <p:sp>
        <p:nvSpPr>
          <p:cNvPr id="4" name="Slide Number Placeholder 3"/>
          <p:cNvSpPr>
            <a:spLocks noGrp="1"/>
          </p:cNvSpPr>
          <p:nvPr>
            <p:ph type="sldNum" sz="quarter" idx="4294967295"/>
          </p:nvPr>
        </p:nvSpPr>
        <p:spPr>
          <a:xfrm>
            <a:off x="6553200" y="6356350"/>
            <a:ext cx="2133600" cy="365125"/>
          </a:xfrm>
        </p:spPr>
        <p:txBody>
          <a:bodyPr/>
          <a:lstStyle/>
          <a:p>
            <a:fld id="{2988EDFA-DFC0-43E9-A6DA-9F56E3B1C649}" type="slidenum">
              <a:rPr lang="en-AU" smtClean="0"/>
              <a:pPr/>
              <a:t>22</a:t>
            </a:fld>
            <a:endParaRPr lang="en-AU" dirty="0"/>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72" y="949476"/>
            <a:ext cx="3331374" cy="377371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335" y="922777"/>
            <a:ext cx="5189606" cy="553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779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Training </a:t>
            </a:r>
            <a:endParaRPr lang="en-IN" dirty="0"/>
          </a:p>
        </p:txBody>
      </p:sp>
      <p:sp>
        <p:nvSpPr>
          <p:cNvPr id="3" name="Content Placeholder 2"/>
          <p:cNvSpPr>
            <a:spLocks noGrp="1"/>
          </p:cNvSpPr>
          <p:nvPr>
            <p:ph idx="1"/>
          </p:nvPr>
        </p:nvSpPr>
        <p:spPr>
          <a:xfrm>
            <a:off x="277117" y="1499288"/>
            <a:ext cx="4655066" cy="3463237"/>
          </a:xfrm>
        </p:spPr>
        <p:txBody>
          <a:bodyPr/>
          <a:lstStyle/>
          <a:p>
            <a:r>
              <a:rPr lang="en-IN" sz="1600" dirty="0" smtClean="0"/>
              <a:t>The backpropagation algorithm looks for the minimum of the error function in weight space using the method of gradient descent. </a:t>
            </a:r>
          </a:p>
          <a:p>
            <a:r>
              <a:rPr lang="en-IN" sz="1600" dirty="0" smtClean="0"/>
              <a:t>The combination of  weights which minimizes the error function is considered to be a solution of  the learning problem. </a:t>
            </a:r>
          </a:p>
          <a:p>
            <a:r>
              <a:rPr lang="en-IN" sz="1600" dirty="0" smtClean="0"/>
              <a:t>Since this method requires computation of the gradient of the error function at each iteration step, we must guarantee the continuity and differentiability of the error function. </a:t>
            </a:r>
          </a:p>
          <a:p>
            <a:r>
              <a:rPr lang="en-IN" sz="1600" dirty="0" smtClean="0"/>
              <a:t>One of the more popular activation functions for backpropagation networks is the sigmoid, a real function </a:t>
            </a:r>
            <a:r>
              <a:rPr lang="en-IN" sz="1600" dirty="0" err="1" smtClean="0"/>
              <a:t>Sc</a:t>
            </a:r>
            <a:r>
              <a:rPr lang="en-IN" sz="1600" dirty="0" smtClean="0"/>
              <a:t> : IR </a:t>
            </a:r>
            <a:r>
              <a:rPr lang="en-IN" sz="1600" dirty="0" smtClean="0">
                <a:sym typeface="Wingdings" pitchFamily="2" charset="2"/>
              </a:rPr>
              <a:t></a:t>
            </a:r>
            <a:r>
              <a:rPr lang="en-IN" sz="1600" dirty="0" smtClean="0"/>
              <a:t>(0, 1) defined by the expression</a:t>
            </a:r>
            <a:endParaRPr lang="en-IN" sz="1600" dirty="0"/>
          </a:p>
        </p:txBody>
      </p:sp>
      <p:sp>
        <p:nvSpPr>
          <p:cNvPr id="4" name="Slide Number Placeholder 3"/>
          <p:cNvSpPr>
            <a:spLocks noGrp="1"/>
          </p:cNvSpPr>
          <p:nvPr>
            <p:ph type="sldNum" sz="quarter" idx="4294967295"/>
          </p:nvPr>
        </p:nvSpPr>
        <p:spPr>
          <a:xfrm>
            <a:off x="6553200" y="6356350"/>
            <a:ext cx="2133600" cy="365125"/>
          </a:xfrm>
        </p:spPr>
        <p:txBody>
          <a:bodyPr/>
          <a:lstStyle/>
          <a:p>
            <a:fld id="{2988EDFA-DFC0-43E9-A6DA-9F56E3B1C649}" type="slidenum">
              <a:rPr lang="en-AU" smtClean="0"/>
              <a:pPr/>
              <a:t>3</a:t>
            </a:fld>
            <a:endParaRPr lang="en-AU" dirty="0"/>
          </a:p>
        </p:txBody>
      </p:sp>
      <p:grpSp>
        <p:nvGrpSpPr>
          <p:cNvPr id="8" name="Group 7"/>
          <p:cNvGrpSpPr/>
          <p:nvPr/>
        </p:nvGrpSpPr>
        <p:grpSpPr>
          <a:xfrm>
            <a:off x="904875" y="5085876"/>
            <a:ext cx="2776338" cy="763158"/>
            <a:chOff x="3686629" y="3938804"/>
            <a:chExt cx="3287493" cy="1122520"/>
          </a:xfrm>
        </p:grpSpPr>
        <mc:AlternateContent xmlns:mc="http://schemas.openxmlformats.org/markup-compatibility/2006" xmlns:a14="http://schemas.microsoft.com/office/drawing/2010/main">
          <mc:Choice Requires="a14">
            <p:sp>
              <p:nvSpPr>
                <p:cNvPr id="6" name="TextBox 5"/>
                <p:cNvSpPr txBox="1"/>
                <p:nvPr/>
              </p:nvSpPr>
              <p:spPr>
                <a:xfrm>
                  <a:off x="5109432" y="3938804"/>
                  <a:ext cx="1864690" cy="8013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300" i="1">
                                <a:latin typeface="Cambria Math"/>
                              </a:rPr>
                            </m:ctrlPr>
                          </m:fPr>
                          <m:num>
                            <m:r>
                              <a:rPr lang="en-US" sz="2300" i="1">
                                <a:latin typeface="Cambria Math"/>
                              </a:rPr>
                              <m:t>1</m:t>
                            </m:r>
                          </m:num>
                          <m:den>
                            <m:r>
                              <a:rPr lang="en-US" sz="2300" i="1">
                                <a:latin typeface="Cambria Math"/>
                              </a:rPr>
                              <m:t>1+</m:t>
                            </m:r>
                            <m:sSup>
                              <m:sSupPr>
                                <m:ctrlPr>
                                  <a:rPr lang="en-US" sz="2300" i="1">
                                    <a:latin typeface="Cambria Math"/>
                                  </a:rPr>
                                </m:ctrlPr>
                              </m:sSupPr>
                              <m:e>
                                <m:r>
                                  <a:rPr lang="en-US" sz="2300" i="1">
                                    <a:latin typeface="Cambria Math"/>
                                  </a:rPr>
                                  <m:t>𝑒</m:t>
                                </m:r>
                              </m:e>
                              <m:sup>
                                <m:r>
                                  <a:rPr lang="en-US" sz="2300" i="1">
                                    <a:latin typeface="Cambria Math"/>
                                  </a:rPr>
                                  <m:t>−</m:t>
                                </m:r>
                                <m:r>
                                  <a:rPr lang="en-US" sz="2300" i="1">
                                    <a:latin typeface="Cambria Math"/>
                                  </a:rPr>
                                  <m:t>𝑐𝑥</m:t>
                                </m:r>
                              </m:sup>
                            </m:sSup>
                          </m:den>
                        </m:f>
                      </m:oMath>
                    </m:oMathPara>
                  </a14:m>
                  <a:endParaRPr lang="en-IN" sz="2300" dirty="0"/>
                </a:p>
              </p:txBody>
            </p:sp>
          </mc:Choice>
          <mc:Fallback xmlns="">
            <p:sp>
              <p:nvSpPr>
                <p:cNvPr id="6" name="TextBox 5"/>
                <p:cNvSpPr txBox="1">
                  <a:spLocks noRot="1" noChangeAspect="1" noMove="1" noResize="1" noEditPoints="1" noAdjustHandles="1" noChangeArrowheads="1" noChangeShapeType="1" noTextEdit="1"/>
                </p:cNvSpPr>
                <p:nvPr/>
              </p:nvSpPr>
              <p:spPr>
                <a:xfrm>
                  <a:off x="5109432" y="3938804"/>
                  <a:ext cx="1608517" cy="908967"/>
                </a:xfrm>
                <a:prstGeom prst="rect">
                  <a:avLst/>
                </a:prstGeom>
                <a:blipFill rotWithShape="1">
                  <a:blip r:embed="rId2"/>
                  <a:stretch>
                    <a:fillRect/>
                  </a:stretch>
                </a:blipFill>
              </p:spPr>
              <p:txBody>
                <a:bodyPr/>
                <a:lstStyle/>
                <a:p>
                  <a:r>
                    <a:rPr lang="en-IN">
                      <a:noFill/>
                    </a:rPr>
                    <a:t> </a:t>
                  </a:r>
                </a:p>
              </p:txBody>
            </p:sp>
          </mc:Fallback>
        </mc:AlternateContent>
        <p:sp>
          <p:nvSpPr>
            <p:cNvPr id="7" name="TextBox 6"/>
            <p:cNvSpPr txBox="1"/>
            <p:nvPr/>
          </p:nvSpPr>
          <p:spPr>
            <a:xfrm>
              <a:off x="3686629" y="4124144"/>
              <a:ext cx="1640513" cy="937180"/>
            </a:xfrm>
            <a:prstGeom prst="rect">
              <a:avLst/>
            </a:prstGeom>
            <a:noFill/>
          </p:spPr>
          <p:txBody>
            <a:bodyPr wrap="square" rtlCol="0">
              <a:spAutoFit/>
            </a:bodyPr>
            <a:lstStyle/>
            <a:p>
              <a:r>
                <a:rPr lang="en-IN" sz="2600" dirty="0" err="1"/>
                <a:t>S</a:t>
              </a:r>
              <a:r>
                <a:rPr lang="en-IN" sz="2600" baseline="-25000" dirty="0" err="1"/>
                <a:t>c</a:t>
              </a:r>
              <a:r>
                <a:rPr lang="en-IN" sz="2600" dirty="0">
                  <a:latin typeface="Cambria Math" pitchFamily="18" charset="0"/>
                  <a:ea typeface="Cambria Math" pitchFamily="18" charset="0"/>
                </a:rPr>
                <a:t>(x) =</a:t>
              </a:r>
            </a:p>
          </p:txBody>
        </p:sp>
      </p:gr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5" y="1504950"/>
            <a:ext cx="3526662" cy="2438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295900" y="4147723"/>
            <a:ext cx="3317112" cy="274660"/>
          </a:xfrm>
          <a:prstGeom prst="rect">
            <a:avLst/>
          </a:prstGeom>
          <a:noFill/>
        </p:spPr>
        <p:txBody>
          <a:bodyPr wrap="square" lIns="73884" tIns="36942" rIns="73884" bIns="36942" rtlCol="0">
            <a:spAutoFit/>
          </a:bodyPr>
          <a:lstStyle/>
          <a:p>
            <a:r>
              <a:rPr lang="en-IN" sz="1300" dirty="0"/>
              <a:t>Three sigmoid (for c = 1, c = 2 and c = 3)</a:t>
            </a:r>
          </a:p>
        </p:txBody>
      </p:sp>
      <p:sp>
        <p:nvSpPr>
          <p:cNvPr id="11" name="TextBox 10"/>
          <p:cNvSpPr txBox="1"/>
          <p:nvPr/>
        </p:nvSpPr>
        <p:spPr>
          <a:xfrm>
            <a:off x="4945330" y="4422383"/>
            <a:ext cx="4084370" cy="874825"/>
          </a:xfrm>
          <a:prstGeom prst="rect">
            <a:avLst/>
          </a:prstGeom>
          <a:noFill/>
        </p:spPr>
        <p:txBody>
          <a:bodyPr wrap="square" lIns="73884" tIns="36942" rIns="73884" bIns="36942" rtlCol="0">
            <a:spAutoFit/>
          </a:bodyPr>
          <a:lstStyle/>
          <a:p>
            <a:pPr algn="just"/>
            <a:r>
              <a:rPr lang="en-IN" sz="1300" dirty="0"/>
              <a:t>Higher  values of c bring the shape of the sigmoid </a:t>
            </a:r>
            <a:r>
              <a:rPr lang="en-IN" sz="1300" dirty="0" smtClean="0"/>
              <a:t>closer  </a:t>
            </a:r>
            <a:r>
              <a:rPr lang="en-IN" sz="1300" dirty="0"/>
              <a:t>to </a:t>
            </a:r>
            <a:r>
              <a:rPr lang="en-IN" sz="1300" dirty="0" smtClean="0"/>
              <a:t> that  of  the  step </a:t>
            </a:r>
            <a:r>
              <a:rPr lang="en-IN" sz="1300" dirty="0"/>
              <a:t>function and </a:t>
            </a:r>
            <a:r>
              <a:rPr lang="en-IN" sz="1300" dirty="0" smtClean="0"/>
              <a:t> in </a:t>
            </a:r>
            <a:r>
              <a:rPr lang="en-IN" sz="1300" dirty="0"/>
              <a:t>the </a:t>
            </a:r>
            <a:r>
              <a:rPr lang="en-IN" sz="1300" dirty="0" smtClean="0"/>
              <a:t> limit </a:t>
            </a:r>
            <a:r>
              <a:rPr lang="en-IN" sz="1300" dirty="0"/>
              <a:t>c -&gt; ∞  the sigmoid converges to a step function at the origin.</a:t>
            </a:r>
          </a:p>
        </p:txBody>
      </p:sp>
    </p:spTree>
    <p:extLst>
      <p:ext uri="{BB962C8B-B14F-4D97-AF65-F5344CB8AC3E}">
        <p14:creationId xmlns:p14="http://schemas.microsoft.com/office/powerpoint/2010/main" val="235087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98" y="93663"/>
            <a:ext cx="8229600" cy="658812"/>
          </a:xfrm>
        </p:spPr>
        <p:txBody>
          <a:bodyPr>
            <a:normAutofit/>
          </a:bodyPr>
          <a:lstStyle/>
          <a:p>
            <a:r>
              <a:rPr lang="en-US" sz="3200" dirty="0" smtClean="0"/>
              <a:t>ANN Training</a:t>
            </a:r>
            <a:endParaRPr lang="en-IN" sz="3200" dirty="0"/>
          </a:p>
        </p:txBody>
      </p:sp>
      <p:sp>
        <p:nvSpPr>
          <p:cNvPr id="4" name="Slide Number Placeholder 3"/>
          <p:cNvSpPr>
            <a:spLocks noGrp="1"/>
          </p:cNvSpPr>
          <p:nvPr>
            <p:ph type="sldNum" sz="quarter" idx="4294967295"/>
          </p:nvPr>
        </p:nvSpPr>
        <p:spPr>
          <a:xfrm>
            <a:off x="6553200" y="6356350"/>
            <a:ext cx="2133600" cy="365125"/>
          </a:xfrm>
        </p:spPr>
        <p:txBody>
          <a:bodyPr/>
          <a:lstStyle/>
          <a:p>
            <a:fld id="{2988EDFA-DFC0-43E9-A6DA-9F56E3B1C649}" type="slidenum">
              <a:rPr lang="en-AU" smtClean="0"/>
              <a:pPr/>
              <a:t>4</a:t>
            </a:fld>
            <a:endParaRPr lang="en-AU"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288" y="907699"/>
            <a:ext cx="3396705" cy="209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3195638"/>
            <a:ext cx="84105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2400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457200" y="6356350"/>
            <a:ext cx="2133600" cy="365125"/>
          </a:xfrm>
          <a:prstGeom prst="rect">
            <a:avLst/>
          </a:prstGeom>
        </p:spPr>
        <p:txBody>
          <a:bodyPr/>
          <a:lstStyle/>
          <a:p>
            <a:fld id="{FDA4EA2C-4819-4A80-8F95-F779EE04D339}" type="datetime1">
              <a:rPr lang="en-US" smtClean="0"/>
              <a:t>2/10/2017</a:t>
            </a:fld>
            <a:endParaRPr lang="en-US" dirty="0"/>
          </a:p>
        </p:txBody>
      </p:sp>
      <p:grpSp>
        <p:nvGrpSpPr>
          <p:cNvPr id="56" name="Group 55"/>
          <p:cNvGrpSpPr/>
          <p:nvPr/>
        </p:nvGrpSpPr>
        <p:grpSpPr>
          <a:xfrm>
            <a:off x="1066800" y="1189077"/>
            <a:ext cx="3809999" cy="3154323"/>
            <a:chOff x="1828801" y="1600200"/>
            <a:chExt cx="3809999" cy="3154323"/>
          </a:xfrm>
        </p:grpSpPr>
        <p:cxnSp>
          <p:nvCxnSpPr>
            <p:cNvPr id="6" name="Straight Connector 5"/>
            <p:cNvCxnSpPr/>
            <p:nvPr/>
          </p:nvCxnSpPr>
          <p:spPr>
            <a:xfrm>
              <a:off x="2743200" y="1600200"/>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43200" y="4343400"/>
              <a:ext cx="2895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743200" y="43434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743200" y="1600200"/>
              <a:ext cx="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895600" y="1905000"/>
              <a:ext cx="8382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5600" y="2971800"/>
              <a:ext cx="21336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Flowchart: Connector 16"/>
            <p:cNvSpPr/>
            <p:nvPr/>
          </p:nvSpPr>
          <p:spPr>
            <a:xfrm>
              <a:off x="3371850" y="3886200"/>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4602481" y="3181350"/>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7" idx="5"/>
            </p:cNvCxnSpPr>
            <p:nvPr/>
          </p:nvCxnSpPr>
          <p:spPr>
            <a:xfrm>
              <a:off x="3410874" y="3925224"/>
              <a:ext cx="6695" cy="41817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5"/>
            </p:cNvCxnSpPr>
            <p:nvPr/>
          </p:nvCxnSpPr>
          <p:spPr>
            <a:xfrm>
              <a:off x="4641505" y="3220374"/>
              <a:ext cx="6695" cy="11230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7" idx="5"/>
            </p:cNvCxnSpPr>
            <p:nvPr/>
          </p:nvCxnSpPr>
          <p:spPr>
            <a:xfrm flipV="1">
              <a:off x="2743200" y="3925224"/>
              <a:ext cx="667674" cy="669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6"/>
            </p:cNvCxnSpPr>
            <p:nvPr/>
          </p:nvCxnSpPr>
          <p:spPr>
            <a:xfrm flipV="1">
              <a:off x="2743200" y="3204210"/>
              <a:ext cx="1905000" cy="1616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53018" y="4366141"/>
              <a:ext cx="294813" cy="369332"/>
            </a:xfrm>
            <a:prstGeom prst="rect">
              <a:avLst/>
            </a:prstGeom>
            <a:noFill/>
          </p:spPr>
          <p:txBody>
            <a:bodyPr wrap="square" rtlCol="0">
              <a:spAutoFit/>
            </a:bodyPr>
            <a:lstStyle/>
            <a:p>
              <a:r>
                <a:rPr lang="en-US" dirty="0" smtClean="0"/>
                <a:t>x</a:t>
              </a:r>
              <a:endParaRPr lang="en-US" dirty="0"/>
            </a:p>
          </p:txBody>
        </p:sp>
        <p:sp>
          <p:nvSpPr>
            <p:cNvPr id="36" name="TextBox 35"/>
            <p:cNvSpPr txBox="1"/>
            <p:nvPr/>
          </p:nvSpPr>
          <p:spPr>
            <a:xfrm>
              <a:off x="4381500" y="4385191"/>
              <a:ext cx="675092" cy="369332"/>
            </a:xfrm>
            <a:prstGeom prst="rect">
              <a:avLst/>
            </a:prstGeom>
            <a:noFill/>
          </p:spPr>
          <p:txBody>
            <a:bodyPr wrap="square" rtlCol="0">
              <a:spAutoFit/>
            </a:bodyPr>
            <a:lstStyle/>
            <a:p>
              <a:r>
                <a:rPr lang="en-US" dirty="0" err="1" smtClean="0"/>
                <a:t>X+h</a:t>
              </a:r>
              <a:endParaRPr lang="en-US" dirty="0"/>
            </a:p>
          </p:txBody>
        </p:sp>
        <p:sp>
          <p:nvSpPr>
            <p:cNvPr id="37" name="TextBox 36"/>
            <p:cNvSpPr txBox="1"/>
            <p:nvPr/>
          </p:nvSpPr>
          <p:spPr>
            <a:xfrm>
              <a:off x="2057400" y="3764980"/>
              <a:ext cx="685801" cy="369332"/>
            </a:xfrm>
            <a:prstGeom prst="rect">
              <a:avLst/>
            </a:prstGeom>
            <a:noFill/>
          </p:spPr>
          <p:txBody>
            <a:bodyPr wrap="square" rtlCol="0">
              <a:spAutoFit/>
            </a:bodyPr>
            <a:lstStyle/>
            <a:p>
              <a:r>
                <a:rPr lang="en-US" dirty="0" smtClean="0">
                  <a:latin typeface="Bradley Hand ITC" panose="03070402050302030203" pitchFamily="66" charset="0"/>
                </a:rPr>
                <a:t>F</a:t>
              </a:r>
              <a:r>
                <a:rPr lang="en-US" dirty="0" smtClean="0"/>
                <a:t>(x)</a:t>
              </a:r>
              <a:endParaRPr lang="en-US" dirty="0"/>
            </a:p>
          </p:txBody>
        </p:sp>
        <p:sp>
          <p:nvSpPr>
            <p:cNvPr id="38" name="TextBox 37"/>
            <p:cNvSpPr txBox="1"/>
            <p:nvPr/>
          </p:nvSpPr>
          <p:spPr>
            <a:xfrm>
              <a:off x="1828801" y="3042403"/>
              <a:ext cx="914400" cy="369332"/>
            </a:xfrm>
            <a:prstGeom prst="rect">
              <a:avLst/>
            </a:prstGeom>
            <a:noFill/>
          </p:spPr>
          <p:txBody>
            <a:bodyPr wrap="square" rtlCol="0">
              <a:spAutoFit/>
            </a:bodyPr>
            <a:lstStyle/>
            <a:p>
              <a:r>
                <a:rPr lang="en-US" dirty="0" smtClean="0">
                  <a:latin typeface="Bradley Hand ITC" panose="03070402050302030203" pitchFamily="66" charset="0"/>
                </a:rPr>
                <a:t>F</a:t>
              </a:r>
              <a:r>
                <a:rPr lang="en-US" dirty="0" smtClean="0"/>
                <a:t>(</a:t>
              </a:r>
              <a:r>
                <a:rPr lang="en-US" dirty="0" err="1" smtClean="0"/>
                <a:t>x+h</a:t>
              </a:r>
              <a:r>
                <a:rPr lang="en-US" dirty="0" smtClean="0"/>
                <a:t>)</a:t>
              </a:r>
              <a:endParaRPr lang="en-US" dirty="0"/>
            </a:p>
          </p:txBody>
        </p:sp>
      </p:grpSp>
      <p:grpSp>
        <p:nvGrpSpPr>
          <p:cNvPr id="57" name="Group 56"/>
          <p:cNvGrpSpPr/>
          <p:nvPr/>
        </p:nvGrpSpPr>
        <p:grpSpPr>
          <a:xfrm>
            <a:off x="5349509" y="1434942"/>
            <a:ext cx="2419155" cy="791528"/>
            <a:chOff x="6123712" y="1434942"/>
            <a:chExt cx="2419155" cy="791528"/>
          </a:xfrm>
        </p:grpSpPr>
        <p:sp>
          <p:nvSpPr>
            <p:cNvPr id="39" name="TextBox 38"/>
            <p:cNvSpPr txBox="1"/>
            <p:nvPr/>
          </p:nvSpPr>
          <p:spPr>
            <a:xfrm>
              <a:off x="6256867" y="1434942"/>
              <a:ext cx="2286000" cy="369332"/>
            </a:xfrm>
            <a:prstGeom prst="rect">
              <a:avLst/>
            </a:prstGeom>
            <a:noFill/>
          </p:spPr>
          <p:txBody>
            <a:bodyPr wrap="square" rtlCol="0">
              <a:spAutoFit/>
            </a:bodyPr>
            <a:lstStyle/>
            <a:p>
              <a:r>
                <a:rPr lang="en-US" dirty="0" smtClean="0"/>
                <a:t>              f(</a:t>
              </a:r>
              <a:r>
                <a:rPr lang="en-US" dirty="0" err="1" smtClean="0"/>
                <a:t>x+h</a:t>
              </a:r>
              <a:r>
                <a:rPr lang="en-US" dirty="0" smtClean="0"/>
                <a:t>)-f(x)</a:t>
              </a:r>
              <a:endParaRPr lang="en-US" dirty="0"/>
            </a:p>
          </p:txBody>
        </p:sp>
        <p:cxnSp>
          <p:nvCxnSpPr>
            <p:cNvPr id="41" name="Straight Connector 40"/>
            <p:cNvCxnSpPr/>
            <p:nvPr/>
          </p:nvCxnSpPr>
          <p:spPr>
            <a:xfrm>
              <a:off x="7018867" y="1842374"/>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018867" y="1857138"/>
              <a:ext cx="1143000" cy="369332"/>
            </a:xfrm>
            <a:prstGeom prst="rect">
              <a:avLst/>
            </a:prstGeom>
            <a:noFill/>
          </p:spPr>
          <p:txBody>
            <a:bodyPr wrap="square" rtlCol="0">
              <a:spAutoFit/>
            </a:bodyPr>
            <a:lstStyle/>
            <a:p>
              <a:r>
                <a:rPr lang="en-US" dirty="0" smtClean="0"/>
                <a:t>(</a:t>
              </a:r>
              <a:r>
                <a:rPr lang="en-US" dirty="0" err="1" smtClean="0"/>
                <a:t>x+h</a:t>
              </a:r>
              <a:r>
                <a:rPr lang="en-US" dirty="0" smtClean="0"/>
                <a:t>)-x</a:t>
              </a:r>
              <a:endParaRPr lang="en-US" dirty="0"/>
            </a:p>
          </p:txBody>
        </p:sp>
        <p:sp>
          <p:nvSpPr>
            <p:cNvPr id="44" name="Rectangle 43"/>
            <p:cNvSpPr/>
            <p:nvPr/>
          </p:nvSpPr>
          <p:spPr>
            <a:xfrm>
              <a:off x="6123712" y="1657708"/>
              <a:ext cx="870751" cy="369332"/>
            </a:xfrm>
            <a:prstGeom prst="rect">
              <a:avLst/>
            </a:prstGeom>
          </p:spPr>
          <p:txBody>
            <a:bodyPr wrap="none">
              <a:spAutoFit/>
            </a:bodyPr>
            <a:lstStyle/>
            <a:p>
              <a:r>
                <a:rPr lang="en-US" dirty="0"/>
                <a:t>Slope= </a:t>
              </a:r>
            </a:p>
          </p:txBody>
        </p:sp>
      </p:grpSp>
      <p:grpSp>
        <p:nvGrpSpPr>
          <p:cNvPr id="58" name="Group 57"/>
          <p:cNvGrpSpPr/>
          <p:nvPr/>
        </p:nvGrpSpPr>
        <p:grpSpPr>
          <a:xfrm>
            <a:off x="5399812" y="2579236"/>
            <a:ext cx="2524988" cy="791528"/>
            <a:chOff x="6114187" y="2710697"/>
            <a:chExt cx="2524988" cy="791528"/>
          </a:xfrm>
        </p:grpSpPr>
        <p:sp>
          <p:nvSpPr>
            <p:cNvPr id="45" name="Rectangle 44"/>
            <p:cNvSpPr/>
            <p:nvPr/>
          </p:nvSpPr>
          <p:spPr>
            <a:xfrm>
              <a:off x="6114187" y="2948227"/>
              <a:ext cx="856325" cy="369332"/>
            </a:xfrm>
            <a:prstGeom prst="rect">
              <a:avLst/>
            </a:prstGeom>
          </p:spPr>
          <p:txBody>
            <a:bodyPr wrap="none">
              <a:spAutoFit/>
            </a:bodyPr>
            <a:lstStyle/>
            <a:p>
              <a:r>
                <a:rPr lang="en-US" dirty="0" err="1"/>
                <a:t>d</a:t>
              </a:r>
              <a:r>
                <a:rPr lang="en-US" dirty="0" err="1" smtClean="0"/>
                <a:t>f</a:t>
              </a:r>
              <a:r>
                <a:rPr lang="en-US" dirty="0" smtClean="0"/>
                <a:t>/dx= </a:t>
              </a:r>
              <a:endParaRPr lang="en-US" dirty="0"/>
            </a:p>
          </p:txBody>
        </p:sp>
        <p:sp>
          <p:nvSpPr>
            <p:cNvPr id="46" name="TextBox 45"/>
            <p:cNvSpPr txBox="1"/>
            <p:nvPr/>
          </p:nvSpPr>
          <p:spPr>
            <a:xfrm>
              <a:off x="6353175" y="2710697"/>
              <a:ext cx="2286000" cy="369332"/>
            </a:xfrm>
            <a:prstGeom prst="rect">
              <a:avLst/>
            </a:prstGeom>
            <a:noFill/>
          </p:spPr>
          <p:txBody>
            <a:bodyPr wrap="square" rtlCol="0">
              <a:spAutoFit/>
            </a:bodyPr>
            <a:lstStyle/>
            <a:p>
              <a:r>
                <a:rPr lang="en-US" dirty="0" smtClean="0"/>
                <a:t>              f(</a:t>
              </a:r>
              <a:r>
                <a:rPr lang="en-US" dirty="0" err="1" smtClean="0"/>
                <a:t>x+h</a:t>
              </a:r>
              <a:r>
                <a:rPr lang="en-US" dirty="0" smtClean="0"/>
                <a:t>)-f(x)</a:t>
              </a:r>
              <a:endParaRPr lang="en-US" dirty="0"/>
            </a:p>
          </p:txBody>
        </p:sp>
        <p:sp>
          <p:nvSpPr>
            <p:cNvPr id="47" name="TextBox 46"/>
            <p:cNvSpPr txBox="1"/>
            <p:nvPr/>
          </p:nvSpPr>
          <p:spPr>
            <a:xfrm>
              <a:off x="7115175" y="3132893"/>
              <a:ext cx="1143000" cy="369332"/>
            </a:xfrm>
            <a:prstGeom prst="rect">
              <a:avLst/>
            </a:prstGeom>
            <a:noFill/>
          </p:spPr>
          <p:txBody>
            <a:bodyPr wrap="square" rtlCol="0">
              <a:spAutoFit/>
            </a:bodyPr>
            <a:lstStyle/>
            <a:p>
              <a:r>
                <a:rPr lang="en-US" dirty="0"/>
                <a:t> </a:t>
              </a:r>
              <a:r>
                <a:rPr lang="en-US" dirty="0" smtClean="0"/>
                <a:t>       h</a:t>
              </a:r>
              <a:endParaRPr lang="en-US" dirty="0"/>
            </a:p>
          </p:txBody>
        </p:sp>
        <p:cxnSp>
          <p:nvCxnSpPr>
            <p:cNvPr id="48" name="Straight Connector 47"/>
            <p:cNvCxnSpPr/>
            <p:nvPr/>
          </p:nvCxnSpPr>
          <p:spPr>
            <a:xfrm>
              <a:off x="6974880" y="3132893"/>
              <a:ext cx="1143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893479" y="5164666"/>
            <a:ext cx="7620000" cy="646331"/>
          </a:xfrm>
          <a:prstGeom prst="rect">
            <a:avLst/>
          </a:prstGeom>
          <a:noFill/>
        </p:spPr>
        <p:txBody>
          <a:bodyPr wrap="square" rtlCol="0">
            <a:spAutoFit/>
          </a:bodyPr>
          <a:lstStyle/>
          <a:p>
            <a:pPr algn="ctr"/>
            <a:r>
              <a:rPr lang="en-US" dirty="0" smtClean="0">
                <a:solidFill>
                  <a:srgbClr val="0070C0"/>
                </a:solidFill>
              </a:rPr>
              <a:t>Slope/derivative/gradient</a:t>
            </a:r>
            <a:r>
              <a:rPr lang="en-US" dirty="0" smtClean="0"/>
              <a:t> gives the sensitivity of the function w.r.t. the small change in the variable.</a:t>
            </a:r>
            <a:endParaRPr lang="en-US" dirty="0"/>
          </a:p>
        </p:txBody>
      </p:sp>
      <p:sp>
        <p:nvSpPr>
          <p:cNvPr id="50" name="TextBox 49"/>
          <p:cNvSpPr txBox="1"/>
          <p:nvPr/>
        </p:nvSpPr>
        <p:spPr>
          <a:xfrm>
            <a:off x="2548166" y="152400"/>
            <a:ext cx="4310627" cy="584775"/>
          </a:xfrm>
          <a:prstGeom prst="rect">
            <a:avLst/>
          </a:prstGeom>
          <a:noFill/>
        </p:spPr>
        <p:txBody>
          <a:bodyPr wrap="square" rtlCol="0">
            <a:spAutoFit/>
          </a:bodyPr>
          <a:lstStyle/>
          <a:p>
            <a:r>
              <a:rPr lang="en-US" sz="3200" dirty="0" smtClean="0"/>
              <a:t>Slope and Derivative</a:t>
            </a:r>
            <a:endParaRPr lang="en-US" sz="3200" dirty="0"/>
          </a:p>
        </p:txBody>
      </p:sp>
    </p:spTree>
    <p:extLst>
      <p:ext uri="{BB962C8B-B14F-4D97-AF65-F5344CB8AC3E}">
        <p14:creationId xmlns:p14="http://schemas.microsoft.com/office/powerpoint/2010/main" val="1104363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4616"/>
            <a:ext cx="8229600" cy="792162"/>
          </a:xfrm>
        </p:spPr>
        <p:txBody>
          <a:bodyPr/>
          <a:lstStyle/>
          <a:p>
            <a:r>
              <a:rPr lang="en-US" sz="2800" dirty="0"/>
              <a:t>Backpropagation,</a:t>
            </a:r>
          </a:p>
        </p:txBody>
      </p:sp>
      <p:grpSp>
        <p:nvGrpSpPr>
          <p:cNvPr id="6" name="Group 5"/>
          <p:cNvGrpSpPr/>
          <p:nvPr/>
        </p:nvGrpSpPr>
        <p:grpSpPr>
          <a:xfrm>
            <a:off x="676275" y="1146513"/>
            <a:ext cx="8058150" cy="792897"/>
            <a:chOff x="676275" y="1146513"/>
            <a:chExt cx="8058150" cy="792897"/>
          </a:xfrm>
        </p:grpSpPr>
        <p:sp>
          <p:nvSpPr>
            <p:cNvPr id="4" name="Rectangle 3"/>
            <p:cNvSpPr/>
            <p:nvPr/>
          </p:nvSpPr>
          <p:spPr>
            <a:xfrm>
              <a:off x="676275" y="1146513"/>
              <a:ext cx="8058150" cy="723275"/>
            </a:xfrm>
            <a:prstGeom prst="rect">
              <a:avLst/>
            </a:prstGeom>
          </p:spPr>
          <p:txBody>
            <a:bodyPr wrap="square">
              <a:spAutoFit/>
            </a:bodyPr>
            <a:lstStyle/>
            <a:p>
              <a:r>
                <a:rPr lang="en-US" sz="1600" dirty="0"/>
                <a:t>Simple expressions and interpretation of the gradient</a:t>
              </a:r>
            </a:p>
            <a:p>
              <a:endParaRPr lang="en-US" sz="900" dirty="0"/>
            </a:p>
            <a:p>
              <a:r>
                <a:rPr lang="en-US" sz="1600" dirty="0" smtClean="0"/>
                <a:t>Consider </a:t>
              </a:r>
              <a:r>
                <a:rPr lang="en-US" sz="1600" dirty="0"/>
                <a:t>a simple multiplication function of two </a:t>
              </a:r>
              <a:r>
                <a:rPr lang="en-US" sz="1600" dirty="0" smtClean="0"/>
                <a:t>numbers </a:t>
              </a:r>
              <a:endParaRPr lang="en-US" sz="1600"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53660"/>
              <a:ext cx="9715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Rectangle 6"/>
          <p:cNvSpPr/>
          <p:nvPr/>
        </p:nvSpPr>
        <p:spPr>
          <a:xfrm>
            <a:off x="676275" y="1915986"/>
            <a:ext cx="8143875" cy="338554"/>
          </a:xfrm>
          <a:prstGeom prst="rect">
            <a:avLst/>
          </a:prstGeom>
        </p:spPr>
        <p:txBody>
          <a:bodyPr wrap="square">
            <a:spAutoFit/>
          </a:bodyPr>
          <a:lstStyle/>
          <a:p>
            <a:r>
              <a:rPr lang="en-US" sz="1600" dirty="0"/>
              <a:t>It is a matter of simple calculus to derive the partial derivative for either input:</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295" y="2254540"/>
            <a:ext cx="3777005" cy="49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76275" y="2737944"/>
            <a:ext cx="8267700" cy="584775"/>
          </a:xfrm>
          <a:prstGeom prst="rect">
            <a:avLst/>
          </a:prstGeom>
        </p:spPr>
        <p:txBody>
          <a:bodyPr wrap="square">
            <a:spAutoFit/>
          </a:bodyPr>
          <a:lstStyle/>
          <a:p>
            <a:pPr algn="just"/>
            <a:r>
              <a:rPr lang="en-US" sz="1600" b="1" dirty="0">
                <a:solidFill>
                  <a:srgbClr val="000000"/>
                </a:solidFill>
                <a:latin typeface="Roboto"/>
              </a:rPr>
              <a:t>Interpretation</a:t>
            </a:r>
            <a:r>
              <a:rPr lang="en-US" sz="1600" dirty="0">
                <a:solidFill>
                  <a:srgbClr val="000000"/>
                </a:solidFill>
                <a:latin typeface="Roboto"/>
              </a:rPr>
              <a:t>. </a:t>
            </a:r>
            <a:r>
              <a:rPr lang="en-US" sz="1600" dirty="0" smtClean="0">
                <a:solidFill>
                  <a:srgbClr val="000000"/>
                </a:solidFill>
                <a:latin typeface="Roboto"/>
              </a:rPr>
              <a:t>Actually Derivatives indicate </a:t>
            </a:r>
            <a:r>
              <a:rPr lang="en-US" sz="1600" dirty="0">
                <a:solidFill>
                  <a:srgbClr val="000000"/>
                </a:solidFill>
                <a:latin typeface="Roboto"/>
              </a:rPr>
              <a:t>the rate of change of a function with respect to that variable surrounding an infinitesimally small region near a particular point:</a:t>
            </a:r>
            <a:endParaRPr lang="en-US" sz="1600" dirty="0"/>
          </a:p>
        </p:txBody>
      </p:sp>
      <p:sp>
        <p:nvSpPr>
          <p:cNvPr id="10" name="Rectangle 9"/>
          <p:cNvSpPr/>
          <p:nvPr/>
        </p:nvSpPr>
        <p:spPr>
          <a:xfrm>
            <a:off x="676274" y="3857576"/>
            <a:ext cx="8143875" cy="830997"/>
          </a:xfrm>
          <a:prstGeom prst="rect">
            <a:avLst/>
          </a:prstGeom>
        </p:spPr>
        <p:txBody>
          <a:bodyPr wrap="square">
            <a:spAutoFit/>
          </a:bodyPr>
          <a:lstStyle/>
          <a:p>
            <a:pPr algn="just"/>
            <a:r>
              <a:rPr lang="en-US" sz="1600" dirty="0" smtClean="0"/>
              <a:t>When </a:t>
            </a:r>
            <a:r>
              <a:rPr lang="en-US" sz="1600" dirty="0"/>
              <a:t>h is very small, then the function is well-approximated by a straight line, and the derivative is its slope. In other words, the derivative on each variable tells you the sensitivity of the whole expression on its value. </a:t>
            </a:r>
          </a:p>
        </p:txBody>
      </p:sp>
      <p:sp>
        <p:nvSpPr>
          <p:cNvPr id="18" name="TextBox 17"/>
          <p:cNvSpPr txBox="1"/>
          <p:nvPr/>
        </p:nvSpPr>
        <p:spPr>
          <a:xfrm>
            <a:off x="676274" y="4772025"/>
            <a:ext cx="8058150" cy="1077218"/>
          </a:xfrm>
          <a:prstGeom prst="rect">
            <a:avLst/>
          </a:prstGeom>
          <a:noFill/>
        </p:spPr>
        <p:txBody>
          <a:bodyPr wrap="square" rtlCol="0">
            <a:spAutoFit/>
          </a:bodyPr>
          <a:lstStyle/>
          <a:p>
            <a:pPr algn="just"/>
            <a:r>
              <a:rPr lang="en-US" sz="1600" dirty="0" smtClean="0">
                <a:solidFill>
                  <a:schemeClr val="tx2">
                    <a:lumMod val="50000"/>
                  </a:schemeClr>
                </a:solidFill>
              </a:rPr>
              <a:t>Fore example if  x= 4 and y =3 then f(</a:t>
            </a:r>
            <a:r>
              <a:rPr lang="en-US" sz="1600" dirty="0" err="1" smtClean="0">
                <a:solidFill>
                  <a:schemeClr val="tx2">
                    <a:lumMod val="50000"/>
                  </a:schemeClr>
                </a:solidFill>
              </a:rPr>
              <a:t>x,y</a:t>
            </a:r>
            <a:r>
              <a:rPr lang="en-US" sz="1600" dirty="0" smtClean="0">
                <a:solidFill>
                  <a:schemeClr val="tx2">
                    <a:lumMod val="50000"/>
                  </a:schemeClr>
                </a:solidFill>
              </a:rPr>
              <a:t>) =-12, and the derivative </a:t>
            </a:r>
            <a:r>
              <a:rPr lang="en-US" sz="1600" dirty="0" err="1" smtClean="0">
                <a:solidFill>
                  <a:schemeClr val="tx2">
                    <a:lumMod val="50000"/>
                  </a:schemeClr>
                </a:solidFill>
              </a:rPr>
              <a:t>wrt</a:t>
            </a:r>
            <a:r>
              <a:rPr lang="en-US" sz="1600" dirty="0" smtClean="0">
                <a:solidFill>
                  <a:schemeClr val="tx2">
                    <a:lumMod val="50000"/>
                  </a:schemeClr>
                </a:solidFill>
              </a:rPr>
              <a:t> x (</a:t>
            </a:r>
            <a:r>
              <a:rPr lang="en-US" sz="1600" dirty="0" err="1" smtClean="0">
                <a:solidFill>
                  <a:schemeClr val="tx2">
                    <a:lumMod val="50000"/>
                  </a:schemeClr>
                </a:solidFill>
              </a:rPr>
              <a:t>df</a:t>
            </a:r>
            <a:r>
              <a:rPr lang="en-US" sz="1600" dirty="0" smtClean="0">
                <a:solidFill>
                  <a:schemeClr val="tx2">
                    <a:lumMod val="50000"/>
                  </a:schemeClr>
                </a:solidFill>
              </a:rPr>
              <a:t>/</a:t>
            </a:r>
            <a:r>
              <a:rPr lang="en-US" sz="1600" dirty="0" err="1" smtClean="0">
                <a:solidFill>
                  <a:schemeClr val="tx2">
                    <a:lumMod val="50000"/>
                  </a:schemeClr>
                </a:solidFill>
              </a:rPr>
              <a:t>dfx</a:t>
            </a:r>
            <a:r>
              <a:rPr lang="en-US" sz="1600" dirty="0" smtClean="0">
                <a:solidFill>
                  <a:schemeClr val="tx2">
                    <a:lumMod val="50000"/>
                  </a:schemeClr>
                </a:solidFill>
              </a:rPr>
              <a:t>) =-3. This tells us that if we were to increase the value of this variable by a tiny amount the effect of the whole expression would be to decrease it and by amount three times the amount.  This can be see by rearranging the above equation as</a:t>
            </a:r>
          </a:p>
        </p:txBody>
      </p:sp>
      <p:grpSp>
        <p:nvGrpSpPr>
          <p:cNvPr id="12" name="Group 11"/>
          <p:cNvGrpSpPr/>
          <p:nvPr/>
        </p:nvGrpSpPr>
        <p:grpSpPr>
          <a:xfrm>
            <a:off x="2764997" y="3308174"/>
            <a:ext cx="4631165" cy="547895"/>
            <a:chOff x="2764997" y="3308174"/>
            <a:chExt cx="4631165" cy="547895"/>
          </a:xfrm>
        </p:grpSpPr>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4997" y="3308174"/>
              <a:ext cx="2138791" cy="54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1587" y="3341769"/>
              <a:ext cx="2314575" cy="41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837906" y="3427007"/>
              <a:ext cx="230187" cy="307777"/>
            </a:xfrm>
            <a:prstGeom prst="rect">
              <a:avLst/>
            </a:prstGeom>
            <a:noFill/>
          </p:spPr>
          <p:txBody>
            <a:bodyPr wrap="square" rtlCol="0">
              <a:spAutoFit/>
            </a:bodyPr>
            <a:lstStyle/>
            <a:p>
              <a:r>
                <a:rPr lang="en-US" sz="1400" dirty="0" smtClean="0">
                  <a:solidFill>
                    <a:schemeClr val="tx2">
                      <a:lumMod val="50000"/>
                    </a:schemeClr>
                  </a:solidFill>
                </a:rPr>
                <a:t>=</a:t>
              </a:r>
            </a:p>
          </p:txBody>
        </p:sp>
      </p:grpSp>
      <p:sp>
        <p:nvSpPr>
          <p:cNvPr id="13" name="Rectangle 12"/>
          <p:cNvSpPr/>
          <p:nvPr/>
        </p:nvSpPr>
        <p:spPr>
          <a:xfrm>
            <a:off x="476249" y="5909101"/>
            <a:ext cx="8458199" cy="338554"/>
          </a:xfrm>
          <a:prstGeom prst="rect">
            <a:avLst/>
          </a:prstGeom>
        </p:spPr>
        <p:txBody>
          <a:bodyPr wrap="square">
            <a:spAutoFit/>
          </a:bodyPr>
          <a:lstStyle/>
          <a:p>
            <a:r>
              <a:rPr lang="en-US" sz="1600" i="1" dirty="0">
                <a:solidFill>
                  <a:srgbClr val="FF0000"/>
                </a:solidFill>
              </a:rPr>
              <a:t>The derivative on each variable tells you the sensitivity of the whole expression on its value</a:t>
            </a:r>
            <a:r>
              <a:rPr lang="en-US" sz="1600" i="1" dirty="0">
                <a:solidFill>
                  <a:srgbClr val="000000"/>
                </a:solidFill>
              </a:rPr>
              <a:t>.</a:t>
            </a:r>
            <a:endParaRPr lang="en-US" sz="1600" dirty="0"/>
          </a:p>
        </p:txBody>
      </p:sp>
    </p:spTree>
    <p:extLst>
      <p:ext uri="{BB962C8B-B14F-4D97-AF65-F5344CB8AC3E}">
        <p14:creationId xmlns:p14="http://schemas.microsoft.com/office/powerpoint/2010/main" val="1206369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52425" y="274639"/>
            <a:ext cx="8229600" cy="525462"/>
          </a:xfrm>
        </p:spPr>
        <p:txBody>
          <a:bodyPr>
            <a:normAutofit fontScale="90000"/>
          </a:bodyPr>
          <a:lstStyle/>
          <a:p>
            <a:r>
              <a:rPr lang="en-US" dirty="0" smtClean="0"/>
              <a:t>Gradient Descent Error</a:t>
            </a:r>
            <a:endParaRPr lang="en-IN" dirty="0"/>
          </a:p>
        </p:txBody>
      </p:sp>
      <p:sp>
        <p:nvSpPr>
          <p:cNvPr id="4" name="Slide Number Placeholder 3"/>
          <p:cNvSpPr>
            <a:spLocks noGrp="1"/>
          </p:cNvSpPr>
          <p:nvPr>
            <p:ph type="sldNum" sz="quarter" idx="4294967295"/>
          </p:nvPr>
        </p:nvSpPr>
        <p:spPr>
          <a:xfrm>
            <a:off x="6553200" y="6356350"/>
            <a:ext cx="2133600" cy="365125"/>
          </a:xfrm>
        </p:spPr>
        <p:txBody>
          <a:bodyPr/>
          <a:lstStyle/>
          <a:p>
            <a:fld id="{2988EDFA-DFC0-43E9-A6DA-9F56E3B1C649}" type="slidenum">
              <a:rPr lang="en-AU" smtClean="0"/>
              <a:pPr/>
              <a:t>7</a:t>
            </a:fld>
            <a:endParaRPr lang="en-AU" dirty="0"/>
          </a:p>
        </p:txBody>
      </p:sp>
      <p:sp>
        <p:nvSpPr>
          <p:cNvPr id="7" name="TextBox 6"/>
          <p:cNvSpPr txBox="1"/>
          <p:nvPr/>
        </p:nvSpPr>
        <p:spPr>
          <a:xfrm>
            <a:off x="218994" y="1091132"/>
            <a:ext cx="8848805" cy="905602"/>
          </a:xfrm>
          <a:prstGeom prst="rect">
            <a:avLst/>
          </a:prstGeom>
          <a:noFill/>
        </p:spPr>
        <p:txBody>
          <a:bodyPr wrap="square" lIns="73884" tIns="36942" rIns="73884" bIns="36942" rtlCol="0">
            <a:spAutoFit/>
          </a:bodyPr>
          <a:lstStyle/>
          <a:p>
            <a:r>
              <a:rPr lang="en-IN" dirty="0" smtClean="0"/>
              <a:t>Backpropagation </a:t>
            </a:r>
            <a:r>
              <a:rPr lang="en-IN" dirty="0"/>
              <a:t>learning algorithm </a:t>
            </a:r>
            <a:r>
              <a:rPr lang="en-IN" dirty="0" smtClean="0"/>
              <a:t>is  basically a  </a:t>
            </a:r>
            <a:r>
              <a:rPr lang="en-IN" dirty="0"/>
              <a:t>gradient descent on sum-squared error</a:t>
            </a:r>
          </a:p>
          <a:p>
            <a:endParaRPr lang="en-IN" dirty="0"/>
          </a:p>
          <a:p>
            <a:r>
              <a:rPr lang="en-IN" dirty="0" smtClean="0"/>
              <a:t>The </a:t>
            </a:r>
            <a:r>
              <a:rPr lang="en-IN" dirty="0"/>
              <a:t>total error in </a:t>
            </a:r>
            <a:r>
              <a:rPr lang="en-IN" dirty="0" smtClean="0"/>
              <a:t>a network </a:t>
            </a:r>
            <a:r>
              <a:rPr lang="en-IN" dirty="0"/>
              <a:t>is given by the following </a:t>
            </a:r>
            <a:r>
              <a:rPr lang="en-IN" dirty="0" smtClean="0"/>
              <a:t>equation</a:t>
            </a:r>
            <a:endParaRPr lang="en-IN"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432" y="2323527"/>
            <a:ext cx="1824653" cy="67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16" y="3489476"/>
            <a:ext cx="1454884" cy="78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43012" y="3000074"/>
            <a:ext cx="6994899" cy="351604"/>
          </a:xfrm>
          <a:prstGeom prst="rect">
            <a:avLst/>
          </a:prstGeom>
          <a:noFill/>
        </p:spPr>
        <p:txBody>
          <a:bodyPr wrap="square" lIns="73884" tIns="36942" rIns="73884" bIns="36942" rtlCol="0">
            <a:spAutoFit/>
          </a:bodyPr>
          <a:lstStyle/>
          <a:p>
            <a:r>
              <a:rPr lang="en-IN" dirty="0"/>
              <a:t>We want to adjust the network’s weights to reduce this overall error.</a:t>
            </a:r>
          </a:p>
        </p:txBody>
      </p:sp>
    </p:spTree>
    <p:extLst>
      <p:ext uri="{BB962C8B-B14F-4D97-AF65-F5344CB8AC3E}">
        <p14:creationId xmlns:p14="http://schemas.microsoft.com/office/powerpoint/2010/main" val="892873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87" y="288373"/>
            <a:ext cx="8566407" cy="4812449"/>
          </a:xfrm>
        </p:spPr>
        <p:txBody>
          <a:bodyPr/>
          <a:lstStyle/>
          <a:p>
            <a:pPr marL="0" indent="0">
              <a:buNone/>
            </a:pPr>
            <a:r>
              <a:rPr lang="en-IN" sz="1800" dirty="0" smtClean="0"/>
              <a:t>Lets begin at the output layer with a particular weight.</a:t>
            </a:r>
          </a:p>
          <a:p>
            <a:endParaRPr lang="en-IN" dirty="0"/>
          </a:p>
        </p:txBody>
      </p:sp>
      <p:sp>
        <p:nvSpPr>
          <p:cNvPr id="4" name="Slide Number Placeholder 3"/>
          <p:cNvSpPr>
            <a:spLocks noGrp="1"/>
          </p:cNvSpPr>
          <p:nvPr>
            <p:ph type="sldNum" sz="quarter" idx="4294967295"/>
          </p:nvPr>
        </p:nvSpPr>
        <p:spPr>
          <a:xfrm>
            <a:off x="6553200" y="6356350"/>
            <a:ext cx="2133600" cy="365125"/>
          </a:xfrm>
        </p:spPr>
        <p:txBody>
          <a:bodyPr/>
          <a:lstStyle/>
          <a:p>
            <a:fld id="{2988EDFA-DFC0-43E9-A6DA-9F56E3B1C649}" type="slidenum">
              <a:rPr lang="en-AU" smtClean="0"/>
              <a:pPr/>
              <a:t>8</a:t>
            </a:fld>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398" y="900416"/>
            <a:ext cx="2334002" cy="85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24908" y="2289910"/>
            <a:ext cx="7819016" cy="351604"/>
          </a:xfrm>
          <a:prstGeom prst="rect">
            <a:avLst/>
          </a:prstGeom>
          <a:noFill/>
        </p:spPr>
        <p:txBody>
          <a:bodyPr wrap="square" lIns="73884" tIns="36942" rIns="73884" bIns="36942" rtlCol="0">
            <a:spAutoFit/>
          </a:bodyPr>
          <a:lstStyle/>
          <a:p>
            <a:r>
              <a:rPr lang="en-IN" dirty="0">
                <a:solidFill>
                  <a:srgbClr val="FF0000"/>
                </a:solidFill>
              </a:rPr>
              <a:t>However error is not directly a function of a weight. We expand this as follows.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08" y="3523061"/>
            <a:ext cx="2396009" cy="68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618" y="2880068"/>
            <a:ext cx="4826576" cy="22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15334" y="5699437"/>
            <a:ext cx="8638165" cy="905602"/>
          </a:xfrm>
          <a:prstGeom prst="rect">
            <a:avLst/>
          </a:prstGeom>
          <a:noFill/>
        </p:spPr>
        <p:txBody>
          <a:bodyPr wrap="square" lIns="73884" tIns="36942" rIns="73884" bIns="36942" rtlCol="0">
            <a:spAutoFit/>
          </a:bodyPr>
          <a:lstStyle/>
          <a:p>
            <a:r>
              <a:rPr lang="en-IN" dirty="0"/>
              <a:t>Let’s consider each of these partial derivatives in turn. Note that only one term of the E </a:t>
            </a:r>
            <a:r>
              <a:rPr lang="en-IN" dirty="0" smtClean="0"/>
              <a:t>summation will </a:t>
            </a:r>
            <a:r>
              <a:rPr lang="en-IN" dirty="0"/>
              <a:t>have a non-zero derivative: the one associated with the particular weight we are considering.</a:t>
            </a:r>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951" y="505560"/>
            <a:ext cx="2685973"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74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Weight change rule for a hidden to output weight</a:t>
            </a:r>
            <a:endParaRPr lang="en-IN" dirty="0"/>
          </a:p>
        </p:txBody>
      </p:sp>
      <p:pic>
        <p:nvPicPr>
          <p:cNvPr id="2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7282" y="2188227"/>
            <a:ext cx="2504586" cy="425601"/>
          </a:xfrm>
        </p:spPr>
      </p:pic>
      <p:sp>
        <p:nvSpPr>
          <p:cNvPr id="4" name="Slide Number Placeholder 3"/>
          <p:cNvSpPr>
            <a:spLocks noGrp="1"/>
          </p:cNvSpPr>
          <p:nvPr>
            <p:ph type="sldNum" sz="quarter" idx="4294967295"/>
          </p:nvPr>
        </p:nvSpPr>
        <p:spPr>
          <a:xfrm>
            <a:off x="6553200" y="6356350"/>
            <a:ext cx="2133600" cy="365125"/>
          </a:xfrm>
        </p:spPr>
        <p:txBody>
          <a:bodyPr/>
          <a:lstStyle/>
          <a:p>
            <a:fld id="{2988EDFA-DFC0-43E9-A6DA-9F56E3B1C649}" type="slidenum">
              <a:rPr lang="en-AU" smtClean="0"/>
              <a:pPr/>
              <a:t>9</a:t>
            </a:fld>
            <a:endParaRPr lang="en-A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363" y="1189069"/>
            <a:ext cx="2397161" cy="4915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9894" y="1775837"/>
            <a:ext cx="4433447" cy="982546"/>
          </a:xfrm>
          <a:prstGeom prst="rect">
            <a:avLst/>
          </a:prstGeom>
          <a:ln>
            <a:solidFill>
              <a:schemeClr val="tx1"/>
            </a:solidFill>
          </a:ln>
        </p:spPr>
        <p:txBody>
          <a:bodyPr wrap="square" lIns="73884" tIns="36942" rIns="73884" bIns="36942">
            <a:spAutoFit/>
          </a:bodyPr>
          <a:lstStyle/>
          <a:p>
            <a:pPr marL="285750" indent="-285750">
              <a:buFont typeface="Arial" panose="020B0604020202020204" pitchFamily="34" charset="0"/>
              <a:buChar char="•"/>
            </a:pPr>
            <a:r>
              <a:rPr lang="en-IN" sz="1400" dirty="0"/>
              <a:t>Derivative of the error with respect to the activation</a:t>
            </a:r>
          </a:p>
          <a:p>
            <a:pPr marL="277063" indent="-277063">
              <a:buAutoNum type="arabicPeriod"/>
            </a:pPr>
            <a:endParaRPr lang="en-IN" sz="1500" dirty="0">
              <a:solidFill>
                <a:srgbClr val="FF0000"/>
              </a:solidFill>
            </a:endParaRPr>
          </a:p>
          <a:p>
            <a:pPr marL="277063" indent="-277063">
              <a:buAutoNum type="arabicPeriod"/>
            </a:pPr>
            <a:endParaRPr lang="en-IN" sz="1500" i="1" dirty="0">
              <a:solidFill>
                <a:srgbClr val="FF0000"/>
              </a:solidFill>
            </a:endParaRPr>
          </a:p>
          <a:p>
            <a:endParaRPr lang="en-IN" sz="1500" dirty="0">
              <a:solidFill>
                <a:srgbClr val="FF0000"/>
              </a:solidFill>
            </a:endParaRPr>
          </a:p>
        </p:txBody>
      </p:sp>
      <p:grpSp>
        <p:nvGrpSpPr>
          <p:cNvPr id="17" name="Group 16"/>
          <p:cNvGrpSpPr/>
          <p:nvPr/>
        </p:nvGrpSpPr>
        <p:grpSpPr>
          <a:xfrm>
            <a:off x="288083" y="2796483"/>
            <a:ext cx="4607710" cy="3506314"/>
            <a:chOff x="288083" y="2796483"/>
            <a:chExt cx="4607710" cy="3506314"/>
          </a:xfrm>
        </p:grpSpPr>
        <p:sp>
          <p:nvSpPr>
            <p:cNvPr id="8" name="TextBox 7"/>
            <p:cNvSpPr txBox="1"/>
            <p:nvPr/>
          </p:nvSpPr>
          <p:spPr>
            <a:xfrm>
              <a:off x="306412" y="2796483"/>
              <a:ext cx="4433447" cy="3506314"/>
            </a:xfrm>
            <a:prstGeom prst="rect">
              <a:avLst/>
            </a:prstGeom>
            <a:noFill/>
            <a:ln>
              <a:solidFill>
                <a:schemeClr val="tx1"/>
              </a:solidFill>
            </a:ln>
          </p:spPr>
          <p:txBody>
            <a:bodyPr wrap="square" lIns="73884" tIns="36942" rIns="73884" bIns="36942" rtlCol="0">
              <a:spAutoFit/>
            </a:bodyPr>
            <a:lstStyle/>
            <a:p>
              <a:pPr marL="342900" indent="-342900">
                <a:buFont typeface="Arial" panose="020B0604020202020204" pitchFamily="34" charset="0"/>
                <a:buChar char="•"/>
              </a:pPr>
              <a:r>
                <a:rPr lang="en-IN" sz="1400" dirty="0" smtClean="0"/>
                <a:t>Derivative </a:t>
              </a:r>
              <a:r>
                <a:rPr lang="en-IN" sz="1400" dirty="0"/>
                <a:t>of the activation with respect to the net input</a:t>
              </a: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smtClean="0">
                <a:solidFill>
                  <a:srgbClr val="FF0000"/>
                </a:solidFill>
              </a:endParaRPr>
            </a:p>
            <a:p>
              <a:endParaRPr lang="en-US" sz="1500" dirty="0">
                <a:solidFill>
                  <a:srgbClr val="FF0000"/>
                </a:solidFill>
              </a:endParaRPr>
            </a:p>
            <a:p>
              <a:endParaRPr lang="en-US" sz="1500" dirty="0" smtClean="0">
                <a:solidFill>
                  <a:srgbClr val="FF0000"/>
                </a:solidFill>
              </a:endParaRPr>
            </a:p>
            <a:p>
              <a:endParaRPr lang="en-US" sz="1500" dirty="0" smtClean="0">
                <a:solidFill>
                  <a:srgbClr val="FF0000"/>
                </a:solidFill>
              </a:endParaRPr>
            </a:p>
            <a:p>
              <a:endParaRPr lang="en-US" sz="1500" dirty="0">
                <a:solidFill>
                  <a:srgbClr val="FF0000"/>
                </a:solidFill>
              </a:endParaRPr>
            </a:p>
            <a:p>
              <a:endParaRPr lang="en-IN" sz="1500" dirty="0">
                <a:solidFill>
                  <a:srgbClr val="FF0000"/>
                </a:solidFill>
              </a:endParaRPr>
            </a:p>
            <a:p>
              <a:endParaRPr lang="en-US" sz="1500" dirty="0">
                <a:solidFill>
                  <a:srgbClr val="FF0000"/>
                </a:solidFill>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257" y="3408429"/>
              <a:ext cx="2766261" cy="447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184" y="4172397"/>
              <a:ext cx="2368363" cy="63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64609" y="3911488"/>
              <a:ext cx="773965" cy="290049"/>
            </a:xfrm>
            <a:prstGeom prst="rect">
              <a:avLst/>
            </a:prstGeom>
            <a:noFill/>
          </p:spPr>
          <p:txBody>
            <a:bodyPr wrap="square" lIns="73884" tIns="36942" rIns="73884" bIns="36942" rtlCol="0">
              <a:spAutoFit/>
            </a:bodyPr>
            <a:lstStyle/>
            <a:p>
              <a:r>
                <a:rPr lang="en-US" sz="1400" dirty="0"/>
                <a:t>Now as  </a:t>
              </a:r>
              <a:endParaRPr lang="en-IN" sz="1400" dirty="0"/>
            </a:p>
          </p:txBody>
        </p:sp>
        <p:sp>
          <p:nvSpPr>
            <p:cNvPr id="10" name="TextBox 9"/>
            <p:cNvSpPr txBox="1"/>
            <p:nvPr/>
          </p:nvSpPr>
          <p:spPr>
            <a:xfrm>
              <a:off x="288083" y="4879749"/>
              <a:ext cx="4607710" cy="290049"/>
            </a:xfrm>
            <a:prstGeom prst="rect">
              <a:avLst/>
            </a:prstGeom>
            <a:noFill/>
          </p:spPr>
          <p:txBody>
            <a:bodyPr wrap="square" lIns="73884" tIns="36942" rIns="73884" bIns="36942" rtlCol="0">
              <a:spAutoFit/>
            </a:bodyPr>
            <a:lstStyle/>
            <a:p>
              <a:r>
                <a:rPr lang="en-IN" sz="1400" dirty="0"/>
                <a:t>we can rewrite the result of the partial derivative as:</a:t>
              </a:r>
            </a:p>
          </p:txBody>
        </p:sp>
      </p:gr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661" y="5196722"/>
            <a:ext cx="1667408" cy="27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4775548" y="1766312"/>
            <a:ext cx="4266739" cy="2123658"/>
            <a:chOff x="6634039" y="2929592"/>
            <a:chExt cx="5880100" cy="1947068"/>
          </a:xfrm>
        </p:grpSpPr>
        <p:sp>
          <p:nvSpPr>
            <p:cNvPr id="11" name="TextBox 10"/>
            <p:cNvSpPr txBox="1"/>
            <p:nvPr/>
          </p:nvSpPr>
          <p:spPr>
            <a:xfrm>
              <a:off x="6634039" y="2929592"/>
              <a:ext cx="5880100" cy="194706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dirty="0" smtClean="0"/>
                <a:t>Derivative </a:t>
              </a:r>
              <a:r>
                <a:rPr lang="en-IN" sz="1400" dirty="0"/>
                <a:t>of the net input with respect to a </a:t>
              </a:r>
              <a:r>
                <a:rPr lang="en-IN" sz="1400" dirty="0" smtClean="0"/>
                <a:t>weight</a:t>
              </a:r>
            </a:p>
            <a:p>
              <a:pPr marL="285750" indent="-285750">
                <a:buFont typeface="Arial" panose="020B0604020202020204" pitchFamily="34" charset="0"/>
                <a:buChar char="•"/>
              </a:pPr>
              <a:endParaRPr lang="en-IN" sz="1400" dirty="0"/>
            </a:p>
            <a:p>
              <a:pPr>
                <a:lnSpc>
                  <a:spcPct val="50000"/>
                </a:lnSpc>
              </a:pPr>
              <a:endParaRPr lang="en-US" sz="1500" dirty="0">
                <a:solidFill>
                  <a:srgbClr val="FF0000"/>
                </a:solidFill>
              </a:endParaRPr>
            </a:p>
            <a:p>
              <a:pPr>
                <a:lnSpc>
                  <a:spcPct val="50000"/>
                </a:lnSpc>
              </a:pPr>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IN" sz="1500" dirty="0">
                <a:solidFill>
                  <a:srgbClr val="FF0000"/>
                </a:solidFill>
              </a:endParaRPr>
            </a:p>
          </p:txBody>
        </p:sp>
        <p:sp>
          <p:nvSpPr>
            <p:cNvPr id="12" name="TextBox 11"/>
            <p:cNvSpPr txBox="1"/>
            <p:nvPr/>
          </p:nvSpPr>
          <p:spPr>
            <a:xfrm>
              <a:off x="6865666" y="3472096"/>
              <a:ext cx="5647623" cy="807913"/>
            </a:xfrm>
            <a:prstGeom prst="rect">
              <a:avLst/>
            </a:prstGeom>
            <a:noFill/>
          </p:spPr>
          <p:txBody>
            <a:bodyPr wrap="square" rtlCol="0">
              <a:spAutoFit/>
            </a:bodyPr>
            <a:lstStyle/>
            <a:p>
              <a:r>
                <a:rPr lang="en-IN" sz="1300" dirty="0" smtClean="0"/>
                <a:t>Note </a:t>
              </a:r>
              <a:r>
                <a:rPr lang="en-IN" sz="1300" dirty="0"/>
                <a:t>that only one term of the net summation will have a non-zero derivative: again the one associated with the particular weight we are considering</a:t>
              </a:r>
              <a:r>
                <a:rPr lang="en-IN" dirty="0"/>
                <a:t>.</a:t>
              </a:r>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9001" y="4266649"/>
              <a:ext cx="2583338" cy="5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TextBox 14"/>
          <p:cNvSpPr txBox="1"/>
          <p:nvPr/>
        </p:nvSpPr>
        <p:spPr>
          <a:xfrm>
            <a:off x="4774931" y="3932302"/>
            <a:ext cx="4266739" cy="1121046"/>
          </a:xfrm>
          <a:prstGeom prst="rect">
            <a:avLst/>
          </a:prstGeom>
          <a:noFill/>
          <a:ln w="3175">
            <a:solidFill>
              <a:schemeClr val="tx1"/>
            </a:solidFill>
          </a:ln>
        </p:spPr>
        <p:txBody>
          <a:bodyPr wrap="square" lIns="73884" tIns="36942" rIns="73884" bIns="36942" rtlCol="0">
            <a:spAutoFit/>
          </a:bodyPr>
          <a:lstStyle/>
          <a:p>
            <a:r>
              <a:rPr lang="en-IN" sz="1400" u="sng" dirty="0"/>
              <a:t>Weight change rule for a </a:t>
            </a:r>
            <a:r>
              <a:rPr lang="en-IN" sz="1400" u="sng" dirty="0">
                <a:solidFill>
                  <a:srgbClr val="FF0000"/>
                </a:solidFill>
              </a:rPr>
              <a:t>hidden to output </a:t>
            </a:r>
            <a:r>
              <a:rPr lang="en-IN" sz="1400" u="sng" dirty="0" smtClean="0"/>
              <a:t>weight</a:t>
            </a:r>
          </a:p>
          <a:p>
            <a:endParaRPr lang="en-US" dirty="0">
              <a:solidFill>
                <a:schemeClr val="tx2">
                  <a:lumMod val="60000"/>
                  <a:lumOff val="40000"/>
                </a:schemeClr>
              </a:solidFill>
            </a:endParaRPr>
          </a:p>
          <a:p>
            <a:endParaRPr lang="en-US" dirty="0" smtClean="0">
              <a:solidFill>
                <a:schemeClr val="tx2">
                  <a:lumMod val="60000"/>
                  <a:lumOff val="40000"/>
                </a:schemeClr>
              </a:solidFill>
            </a:endParaRPr>
          </a:p>
          <a:p>
            <a:endParaRPr lang="en-US" dirty="0">
              <a:solidFill>
                <a:schemeClr val="tx2">
                  <a:lumMod val="60000"/>
                  <a:lumOff val="40000"/>
                </a:schemeClr>
              </a:solidFill>
            </a:endParaRPr>
          </a:p>
        </p:txBody>
      </p:sp>
      <p:grpSp>
        <p:nvGrpSpPr>
          <p:cNvPr id="13" name="Group 12"/>
          <p:cNvGrpSpPr/>
          <p:nvPr/>
        </p:nvGrpSpPr>
        <p:grpSpPr>
          <a:xfrm>
            <a:off x="5619069" y="4153434"/>
            <a:ext cx="2409699" cy="871339"/>
            <a:chOff x="5730466" y="4838470"/>
            <a:chExt cx="2409699" cy="871339"/>
          </a:xfrm>
        </p:grpSpPr>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0466" y="4838470"/>
              <a:ext cx="240969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2195" y="5326860"/>
              <a:ext cx="1569367" cy="38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1401091" y="5557714"/>
            <a:ext cx="2077456" cy="477838"/>
            <a:chOff x="1401091" y="5726977"/>
            <a:chExt cx="2077456" cy="477838"/>
          </a:xfrm>
        </p:grpSpPr>
        <p:pic>
          <p:nvPicPr>
            <p:cNvPr id="1433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1297" y="5726977"/>
              <a:ext cx="8572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1401091" y="5726977"/>
              <a:ext cx="1180946" cy="369332"/>
            </a:xfrm>
            <a:prstGeom prst="rect">
              <a:avLst/>
            </a:prstGeom>
            <a:noFill/>
          </p:spPr>
          <p:txBody>
            <a:bodyPr wrap="square" rtlCol="0">
              <a:spAutoFit/>
            </a:bodyPr>
            <a:lstStyle/>
            <a:p>
              <a:r>
                <a:rPr lang="en-US" sz="1400" dirty="0" smtClean="0"/>
                <a:t>Where </a:t>
              </a:r>
              <a:r>
                <a:rPr lang="en-US" dirty="0" err="1" smtClean="0"/>
                <a:t>a</a:t>
              </a:r>
              <a:r>
                <a:rPr lang="en-US" baseline="-25000" dirty="0" err="1" smtClean="0"/>
                <a:t>k</a:t>
              </a:r>
              <a:r>
                <a:rPr lang="en-US" baseline="-25000" dirty="0" smtClean="0"/>
                <a:t> </a:t>
              </a:r>
              <a:r>
                <a:rPr lang="en-US" dirty="0" smtClean="0"/>
                <a:t>= </a:t>
              </a:r>
              <a:endParaRPr lang="en-IN" baseline="-25000" dirty="0"/>
            </a:p>
          </p:txBody>
        </p:sp>
      </p:grpSp>
      <p:grpSp>
        <p:nvGrpSpPr>
          <p:cNvPr id="16" name="Group 15"/>
          <p:cNvGrpSpPr/>
          <p:nvPr/>
        </p:nvGrpSpPr>
        <p:grpSpPr>
          <a:xfrm>
            <a:off x="4775548" y="5073273"/>
            <a:ext cx="4237273" cy="1169551"/>
            <a:chOff x="4775548" y="5073273"/>
            <a:chExt cx="4237273" cy="1169551"/>
          </a:xfrm>
        </p:grpSpPr>
        <p:sp>
          <p:nvSpPr>
            <p:cNvPr id="7" name="TextBox 6"/>
            <p:cNvSpPr txBox="1"/>
            <p:nvPr/>
          </p:nvSpPr>
          <p:spPr>
            <a:xfrm>
              <a:off x="4775548" y="5073273"/>
              <a:ext cx="4237273" cy="1169551"/>
            </a:xfrm>
            <a:prstGeom prst="rect">
              <a:avLst/>
            </a:prstGeom>
            <a:noFill/>
          </p:spPr>
          <p:txBody>
            <a:bodyPr wrap="square" rtlCol="0">
              <a:spAutoFit/>
            </a:bodyPr>
            <a:lstStyle/>
            <a:p>
              <a:r>
                <a:rPr lang="en-US" sz="1400" dirty="0" smtClean="0">
                  <a:solidFill>
                    <a:schemeClr val="tx2">
                      <a:lumMod val="50000"/>
                    </a:schemeClr>
                  </a:solidFill>
                </a:rPr>
                <a:t>Change in weight            is proportional to error at K multiplied by activation j. </a:t>
              </a:r>
              <a:r>
                <a:rPr lang="en-US" sz="1400" dirty="0" err="1" smtClean="0">
                  <a:solidFill>
                    <a:schemeClr val="tx2">
                      <a:lumMod val="50000"/>
                    </a:schemeClr>
                  </a:solidFill>
                </a:rPr>
                <a:t>ie</a:t>
              </a:r>
              <a:r>
                <a:rPr lang="en-US" sz="1400" dirty="0" smtClean="0">
                  <a:solidFill>
                    <a:schemeClr val="tx2">
                      <a:lumMod val="50000"/>
                    </a:schemeClr>
                  </a:solidFill>
                </a:rPr>
                <a:t>  </a:t>
              </a:r>
            </a:p>
            <a:p>
              <a:endParaRPr lang="en-US" sz="1400" dirty="0">
                <a:solidFill>
                  <a:schemeClr val="tx2">
                    <a:lumMod val="50000"/>
                  </a:schemeClr>
                </a:solidFill>
              </a:endParaRPr>
            </a:p>
            <a:p>
              <a:r>
                <a:rPr lang="en-US" sz="1400" dirty="0" smtClean="0">
                  <a:solidFill>
                    <a:schemeClr val="tx2">
                      <a:lumMod val="50000"/>
                    </a:schemeClr>
                  </a:solidFill>
                </a:rPr>
                <a:t>Change in weight is proportional to error at (L+1)</a:t>
              </a:r>
              <a:r>
                <a:rPr lang="en-US" sz="1400" dirty="0" err="1" smtClean="0">
                  <a:solidFill>
                    <a:schemeClr val="tx2">
                      <a:lumMod val="50000"/>
                    </a:schemeClr>
                  </a:solidFill>
                </a:rPr>
                <a:t>th</a:t>
              </a:r>
              <a:r>
                <a:rPr lang="en-US" sz="1400" dirty="0" smtClean="0">
                  <a:solidFill>
                    <a:schemeClr val="tx2">
                      <a:lumMod val="50000"/>
                    </a:schemeClr>
                  </a:solidFill>
                </a:rPr>
                <a:t> layer  multiplied by activation at Lth Layer.</a:t>
              </a:r>
              <a:endParaRPr lang="en-IN" sz="1400" baseline="-25000" dirty="0" err="1" smtClean="0">
                <a:solidFill>
                  <a:schemeClr val="tx2">
                    <a:lumMod val="50000"/>
                  </a:schemeClr>
                </a:solidFill>
              </a:endParaRPr>
            </a:p>
          </p:txBody>
        </p:sp>
        <p:pic>
          <p:nvPicPr>
            <p:cNvPr id="1434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78423" y="5112648"/>
              <a:ext cx="495300" cy="20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83510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apgemini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C8A0C4F-596F-49FD-B18B-0ACB1AC42ADE}">
  <ds:schemaRefs>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CapgeminiTemplate</Template>
  <TotalTime>8952</TotalTime>
  <Words>1667</Words>
  <Application>Microsoft Office PowerPoint</Application>
  <PresentationFormat>On-screen Show (4:3)</PresentationFormat>
  <Paragraphs>252</Paragraphs>
  <Slides>22</Slides>
  <Notes>1</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22</vt:i4>
      </vt:variant>
    </vt:vector>
  </HeadingPairs>
  <TitlesOfParts>
    <vt:vector size="26" baseType="lpstr">
      <vt:lpstr>CapgeminiTemplate</vt:lpstr>
      <vt:lpstr>Office Theme</vt:lpstr>
      <vt:lpstr>think-cell Slide</vt:lpstr>
      <vt:lpstr>Worksheet</vt:lpstr>
      <vt:lpstr>Artificial Neural Network– Back Propagation</vt:lpstr>
      <vt:lpstr>Artificial Neural Network</vt:lpstr>
      <vt:lpstr>ANN Training </vt:lpstr>
      <vt:lpstr>ANN Training</vt:lpstr>
      <vt:lpstr>PowerPoint Presentation</vt:lpstr>
      <vt:lpstr>Backpropagation,</vt:lpstr>
      <vt:lpstr>Gradient Descent Error</vt:lpstr>
      <vt:lpstr>PowerPoint Presentation</vt:lpstr>
      <vt:lpstr>Weight change rule for a hidden to output weight</vt:lpstr>
      <vt:lpstr>Compound expressions with chain rule</vt:lpstr>
      <vt:lpstr>PowerPoint Presentation</vt:lpstr>
      <vt:lpstr>Backpropagation,</vt:lpstr>
      <vt:lpstr>Compound expressions with chain rule</vt:lpstr>
      <vt:lpstr>Weight change rule for an input to hidden weight</vt:lpstr>
      <vt:lpstr>Learning by Example</vt:lpstr>
      <vt:lpstr>First Pass</vt:lpstr>
      <vt:lpstr>Weight Update 1</vt:lpstr>
      <vt:lpstr>Second Pass</vt:lpstr>
      <vt:lpstr>Weight Update 2</vt:lpstr>
      <vt:lpstr>Third Pass</vt:lpstr>
      <vt:lpstr>Weight Update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 Back Propagation</dc:title>
  <dc:creator>Pradeep Bilurkar (RTIC)</dc:creator>
  <cp:lastModifiedBy>Bilurkar, Pradeep (TI)</cp:lastModifiedBy>
  <cp:revision>16</cp:revision>
  <dcterms:created xsi:type="dcterms:W3CDTF">2016-09-08T06:18:15Z</dcterms:created>
  <dcterms:modified xsi:type="dcterms:W3CDTF">2017-02-13T06:36:25Z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