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 id="2147483664" r:id="rId5"/>
    <p:sldMasterId id="2147483677" r:id="rId6"/>
  </p:sldMasterIdLst>
  <p:notesMasterIdLst>
    <p:notesMasterId r:id="rId65"/>
  </p:notesMasterIdLst>
  <p:sldIdLst>
    <p:sldId id="265" r:id="rId7"/>
    <p:sldId id="274" r:id="rId8"/>
    <p:sldId id="348" r:id="rId9"/>
    <p:sldId id="275" r:id="rId10"/>
    <p:sldId id="276" r:id="rId11"/>
    <p:sldId id="277" r:id="rId12"/>
    <p:sldId id="278" r:id="rId13"/>
    <p:sldId id="279" r:id="rId14"/>
    <p:sldId id="347" r:id="rId15"/>
    <p:sldId id="346" r:id="rId16"/>
    <p:sldId id="344" r:id="rId17"/>
    <p:sldId id="304" r:id="rId18"/>
    <p:sldId id="280"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86" r:id="rId51"/>
    <p:sldId id="387" r:id="rId52"/>
    <p:sldId id="380" r:id="rId53"/>
    <p:sldId id="381" r:id="rId54"/>
    <p:sldId id="382" r:id="rId55"/>
    <p:sldId id="383" r:id="rId56"/>
    <p:sldId id="384" r:id="rId57"/>
    <p:sldId id="385" r:id="rId58"/>
    <p:sldId id="375" r:id="rId59"/>
    <p:sldId id="377" r:id="rId60"/>
    <p:sldId id="378" r:id="rId61"/>
    <p:sldId id="374" r:id="rId62"/>
    <p:sldId id="372" r:id="rId63"/>
    <p:sldId id="37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66FF"/>
    <a:srgbClr val="2F83FF"/>
    <a:srgbClr val="99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579" autoAdjust="0"/>
  </p:normalViewPr>
  <p:slideViewPr>
    <p:cSldViewPr snapToGrid="0" showGuides="1">
      <p:cViewPr varScale="1">
        <p:scale>
          <a:sx n="107" d="100"/>
          <a:sy n="107" d="100"/>
        </p:scale>
        <p:origin x="-1662" y="-84"/>
      </p:cViewPr>
      <p:guideLst>
        <p:guide orient="horz" pos="2160"/>
        <p:guide pos="2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5" Type="http://schemas.openxmlformats.org/officeDocument/2006/relationships/image" Target="../media/image38.emf"/><Relationship Id="rId4"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C6B4D-F95A-4F5E-9030-58D9FBD754EB}" type="datetimeFigureOut">
              <a:rPr lang="en-IN" smtClean="0"/>
              <a:t>10-02-2017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E292E-C59D-4857-90E9-6F07A76CAD10}" type="slidenum">
              <a:rPr lang="en-IN" smtClean="0"/>
              <a:t>‹#›</a:t>
            </a:fld>
            <a:endParaRPr lang="en-IN"/>
          </a:p>
        </p:txBody>
      </p:sp>
    </p:spTree>
    <p:extLst>
      <p:ext uri="{BB962C8B-B14F-4D97-AF65-F5344CB8AC3E}">
        <p14:creationId xmlns:p14="http://schemas.microsoft.com/office/powerpoint/2010/main" val="3479584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1144588" y="687388"/>
            <a:ext cx="4568825"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NN 1</a:t>
            </a:r>
          </a:p>
        </p:txBody>
      </p:sp>
      <p:sp>
        <p:nvSpPr>
          <p:cNvPr id="56323"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10-00</a:t>
            </a:r>
          </a:p>
        </p:txBody>
      </p:sp>
      <p:sp>
        <p:nvSpPr>
          <p:cNvPr id="56324"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a:defRPr/>
            </a:pPr>
            <a:r>
              <a:rPr lang="en-US" smtClean="0">
                <a:solidFill>
                  <a:prstClr val="black"/>
                </a:solidFill>
              </a:rPr>
              <a:t>Elene Marchiori</a:t>
            </a:r>
          </a:p>
        </p:txBody>
      </p:sp>
      <p:sp>
        <p:nvSpPr>
          <p:cNvPr id="563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845E1C4-AF19-4BD2-A0A8-518D31B7760F}" type="slidenum">
              <a:rPr lang="en-US" smtClean="0">
                <a:solidFill>
                  <a:prstClr val="black"/>
                </a:solidFill>
              </a:rPr>
              <a:pPr>
                <a:defRPr/>
              </a:pPr>
              <a:t>9</a:t>
            </a:fld>
            <a:endParaRPr lang="en-US" smtClean="0">
              <a:solidFill>
                <a:prstClr val="black"/>
              </a:solidFill>
            </a:endParaRPr>
          </a:p>
        </p:txBody>
      </p:sp>
      <p:sp>
        <p:nvSpPr>
          <p:cNvPr id="532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NN 1</a:t>
            </a:r>
          </a:p>
        </p:txBody>
      </p:sp>
      <p:sp>
        <p:nvSpPr>
          <p:cNvPr id="57347"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a:defRPr/>
            </a:pPr>
            <a:r>
              <a:rPr lang="en-US" smtClean="0">
                <a:solidFill>
                  <a:prstClr val="black"/>
                </a:solidFill>
              </a:rPr>
              <a:t>10-00</a:t>
            </a:r>
          </a:p>
        </p:txBody>
      </p:sp>
      <p:sp>
        <p:nvSpPr>
          <p:cNvPr id="5734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a:defRPr/>
            </a:pPr>
            <a:r>
              <a:rPr lang="en-US" smtClean="0">
                <a:solidFill>
                  <a:prstClr val="black"/>
                </a:solidFill>
              </a:rPr>
              <a:t>Elene Marchiori</a:t>
            </a:r>
          </a:p>
        </p:txBody>
      </p:sp>
      <p:sp>
        <p:nvSpPr>
          <p:cNvPr id="573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54B92CF-BCDB-4434-8F74-61FCBB218085}" type="slidenum">
              <a:rPr lang="en-US" smtClean="0">
                <a:solidFill>
                  <a:prstClr val="black"/>
                </a:solidFill>
              </a:rPr>
              <a:pPr>
                <a:defRPr/>
              </a:pPr>
              <a:t>10</a:t>
            </a:fld>
            <a:endParaRPr lang="en-US" smtClean="0">
              <a:solidFill>
                <a:prstClr val="black"/>
              </a:solidFill>
            </a:endParaRPr>
          </a:p>
        </p:txBody>
      </p:sp>
      <p:sp>
        <p:nvSpPr>
          <p:cNvPr id="542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57F6724-250D-412E-BF07-50F1EEEA174C}"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72641E-E111-4130-8C2B-9EE03A30DD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2992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46A455D-9B9E-4135-A79C-97ABC41A489F}"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D019A7-25A2-4A18-A082-ECDDEFC819D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614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C6DA5D-2205-4A72-AFCB-1AF63F2EAA76}"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412CA7-16F3-4F79-B788-1F0C4F0ED8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2031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 Placeholder 22"/>
          <p:cNvSpPr>
            <a:spLocks noGrp="1"/>
          </p:cNvSpPr>
          <p:nvPr>
            <p:ph type="body" sz="quarter" idx="11" hasCustomPrompt="1"/>
          </p:nvPr>
        </p:nvSpPr>
        <p:spPr>
          <a:xfrm>
            <a:off x="1672070" y="4702742"/>
            <a:ext cx="5670562" cy="546679"/>
          </a:xfrm>
        </p:spPr>
        <p:txBody>
          <a:bodyPr wrap="square" tIns="36000" bIns="36000" anchor="t" anchorCtr="0">
            <a:spAutoFit/>
          </a:bodyPr>
          <a:lstStyle>
            <a:lvl1pPr marL="0" indent="0">
              <a:lnSpc>
                <a:spcPct val="100000"/>
              </a:lnSpc>
              <a:buNone/>
              <a:defRPr sz="1400" b="0">
                <a:solidFill>
                  <a:schemeClr val="bg1">
                    <a:lumMod val="50000"/>
                  </a:schemeClr>
                </a:solidFill>
              </a:defRPr>
            </a:lvl1pPr>
            <a:lvl2pPr marL="0" indent="0">
              <a:lnSpc>
                <a:spcPct val="150000"/>
              </a:lnSpc>
              <a:buNone/>
              <a:defRPr sz="1400" b="1">
                <a:solidFill>
                  <a:schemeClr val="bg1">
                    <a:lumMod val="50000"/>
                  </a:schemeClr>
                </a:solidFill>
              </a:defRPr>
            </a:lvl2pPr>
            <a:lvl3pPr>
              <a:buNone/>
              <a:defRPr/>
            </a:lvl3pPr>
            <a:lvl4pPr>
              <a:buNone/>
              <a:defRPr/>
            </a:lvl4pPr>
            <a:lvl5pPr>
              <a:buNone/>
              <a:defRPr/>
            </a:lvl5pPr>
          </a:lstStyle>
          <a:p>
            <a:pPr lvl="0"/>
            <a:r>
              <a:rPr lang="en-US" dirty="0" smtClean="0"/>
              <a:t>Name of the Presenter: </a:t>
            </a:r>
          </a:p>
          <a:p>
            <a:pPr lvl="0"/>
            <a:r>
              <a:rPr lang="en-US" dirty="0" smtClean="0"/>
              <a:t>Date:</a:t>
            </a:r>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rgbClr val="FF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cstate="print"/>
          <a:stretch>
            <a:fillRect/>
          </a:stretch>
        </p:blipFill>
        <p:spPr>
          <a:xfrm>
            <a:off x="7359110" y="265823"/>
            <a:ext cx="1450834" cy="592594"/>
          </a:xfrm>
          <a:prstGeom prst="rect">
            <a:avLst/>
          </a:prstGeom>
        </p:spPr>
      </p:pic>
      <p:cxnSp>
        <p:nvCxnSpPr>
          <p:cNvPr id="11" name="Straight Connector 10"/>
          <p:cNvCxnSpPr/>
          <p:nvPr userDrawn="1"/>
        </p:nvCxnSpPr>
        <p:spPr>
          <a:xfrm>
            <a:off x="1759143" y="4627475"/>
            <a:ext cx="557784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57F6724-250D-412E-BF07-50F1EEEA174C}"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72641E-E111-4130-8C2B-9EE03A30DD9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885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119582-8ED7-4778-BC17-6572A9243D0B}"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9052F51-D902-443A-BA8A-69D303FE07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148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EF5242D-374F-42A9-BE61-08E40DC8E4F4}"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B3A7328-945A-4B1E-9702-974C0A2DE5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144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0D9333-18A0-41D5-90BA-53D372B123DD}"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A036D4A-66A3-44E4-8B23-7093599EF8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720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45B21BA-945E-4C0E-A87C-F73581F0DFB8}" type="datetimeFigureOut">
              <a:rPr lang="en-US">
                <a:solidFill>
                  <a:prstClr val="black">
                    <a:tint val="75000"/>
                  </a:prstClr>
                </a:solidFill>
              </a:rPr>
              <a:pPr>
                <a:defRPr/>
              </a:pPr>
              <a:t>2/10/2017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5FED898-EB53-4D64-A512-4443BD2C9D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1349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04A753C-037B-435E-9711-A8F57DACA022}" type="datetimeFigureOut">
              <a:rPr lang="en-US">
                <a:solidFill>
                  <a:prstClr val="black">
                    <a:tint val="75000"/>
                  </a:prstClr>
                </a:solidFill>
              </a:rPr>
              <a:pPr>
                <a:defRPr/>
              </a:pPr>
              <a:t>2/10/2017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4B0BD78-4A42-4FEE-99AA-4A2CE1A3D6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20897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A9A1A-2CAF-4657-9736-7EC702E33A89}" type="datetimeFigureOut">
              <a:rPr lang="en-US">
                <a:solidFill>
                  <a:prstClr val="black">
                    <a:tint val="75000"/>
                  </a:prstClr>
                </a:solidFill>
              </a:rPr>
              <a:pPr>
                <a:defRPr/>
              </a:pPr>
              <a:t>2/10/2017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6F46F95-A953-48F0-A467-6116290323E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596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119582-8ED7-4778-BC17-6572A9243D0B}"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9052F51-D902-443A-BA8A-69D303FE071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446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CC41197-45E5-4705-A503-5E2CF3AEC4AA}"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E7C6D75-E1AA-458E-A174-2C5C14FF85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9952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405A91-3671-4329-B45E-7E8A540DBF3C}"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EAE6B5F-CF82-4868-ABBE-28B846B288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50362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46A455D-9B9E-4135-A79C-97ABC41A489F}"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D019A7-25A2-4A18-A082-ECDDEFC819D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2411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C6DA5D-2205-4A72-AFCB-1AF63F2EAA76}"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412CA7-16F3-4F79-B788-1F0C4F0ED8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80032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5"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32712FA1-F81F-4C60-B463-7BA175140E80}" type="slidenum">
              <a:rPr lang="en-CA"/>
              <a:pPr>
                <a:defRPr/>
              </a:pPr>
              <a:t>‹#›</a:t>
            </a:fld>
            <a:endParaRPr lang="en-CA"/>
          </a:p>
        </p:txBody>
      </p:sp>
    </p:spTree>
    <p:extLst>
      <p:ext uri="{BB962C8B-B14F-4D97-AF65-F5344CB8AC3E}">
        <p14:creationId xmlns:p14="http://schemas.microsoft.com/office/powerpoint/2010/main" val="2606751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5"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09A96C8F-5CD5-4D9D-9D76-CD8948EDAB8A}" type="slidenum">
              <a:rPr lang="en-CA"/>
              <a:pPr>
                <a:defRPr/>
              </a:pPr>
              <a:t>‹#›</a:t>
            </a:fld>
            <a:endParaRPr lang="en-CA"/>
          </a:p>
        </p:txBody>
      </p:sp>
    </p:spTree>
    <p:extLst>
      <p:ext uri="{BB962C8B-B14F-4D97-AF65-F5344CB8AC3E}">
        <p14:creationId xmlns:p14="http://schemas.microsoft.com/office/powerpoint/2010/main" val="782576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5"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E29710D5-D71C-446A-8CD5-85C36DF8C17B}" type="slidenum">
              <a:rPr lang="en-CA"/>
              <a:pPr>
                <a:defRPr/>
              </a:pPr>
              <a:t>‹#›</a:t>
            </a:fld>
            <a:endParaRPr lang="en-CA"/>
          </a:p>
        </p:txBody>
      </p:sp>
    </p:spTree>
    <p:extLst>
      <p:ext uri="{BB962C8B-B14F-4D97-AF65-F5344CB8AC3E}">
        <p14:creationId xmlns:p14="http://schemas.microsoft.com/office/powerpoint/2010/main" val="3728310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6"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1480A6D8-D0A6-4331-BF14-D112B303EF42}" type="slidenum">
              <a:rPr lang="en-CA"/>
              <a:pPr>
                <a:defRPr/>
              </a:pPr>
              <a:t>‹#›</a:t>
            </a:fld>
            <a:endParaRPr lang="en-CA"/>
          </a:p>
        </p:txBody>
      </p:sp>
    </p:spTree>
    <p:extLst>
      <p:ext uri="{BB962C8B-B14F-4D97-AF65-F5344CB8AC3E}">
        <p14:creationId xmlns:p14="http://schemas.microsoft.com/office/powerpoint/2010/main" val="1638664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8"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9" name="Rectangle 6"/>
          <p:cNvSpPr>
            <a:spLocks noGrp="1" noChangeArrowheads="1"/>
          </p:cNvSpPr>
          <p:nvPr>
            <p:ph type="sldNum" sz="quarter" idx="12"/>
          </p:nvPr>
        </p:nvSpPr>
        <p:spPr>
          <a:ln/>
        </p:spPr>
        <p:txBody>
          <a:bodyPr/>
          <a:lstStyle>
            <a:lvl1pPr>
              <a:defRPr/>
            </a:lvl1pPr>
          </a:lstStyle>
          <a:p>
            <a:pPr>
              <a:defRPr/>
            </a:pPr>
            <a:fld id="{E65295D0-0A5D-4EB1-BA6B-DA58EC688D5B}" type="slidenum">
              <a:rPr lang="en-CA"/>
              <a:pPr>
                <a:defRPr/>
              </a:pPr>
              <a:t>‹#›</a:t>
            </a:fld>
            <a:endParaRPr lang="en-CA"/>
          </a:p>
        </p:txBody>
      </p:sp>
    </p:spTree>
    <p:extLst>
      <p:ext uri="{BB962C8B-B14F-4D97-AF65-F5344CB8AC3E}">
        <p14:creationId xmlns:p14="http://schemas.microsoft.com/office/powerpoint/2010/main" val="1768863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4"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5" name="Rectangle 6"/>
          <p:cNvSpPr>
            <a:spLocks noGrp="1" noChangeArrowheads="1"/>
          </p:cNvSpPr>
          <p:nvPr>
            <p:ph type="sldNum" sz="quarter" idx="12"/>
          </p:nvPr>
        </p:nvSpPr>
        <p:spPr>
          <a:ln/>
        </p:spPr>
        <p:txBody>
          <a:bodyPr/>
          <a:lstStyle>
            <a:lvl1pPr>
              <a:defRPr/>
            </a:lvl1pPr>
          </a:lstStyle>
          <a:p>
            <a:pPr>
              <a:defRPr/>
            </a:pPr>
            <a:fld id="{7B8302F0-0710-4C40-A3BF-2D4019AA4EC3}" type="slidenum">
              <a:rPr lang="en-CA"/>
              <a:pPr>
                <a:defRPr/>
              </a:pPr>
              <a:t>‹#›</a:t>
            </a:fld>
            <a:endParaRPr lang="en-CA"/>
          </a:p>
        </p:txBody>
      </p:sp>
    </p:spTree>
    <p:extLst>
      <p:ext uri="{BB962C8B-B14F-4D97-AF65-F5344CB8AC3E}">
        <p14:creationId xmlns:p14="http://schemas.microsoft.com/office/powerpoint/2010/main" val="229556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EF5242D-374F-42A9-BE61-08E40DC8E4F4}"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B3A7328-945A-4B1E-9702-974C0A2DE5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058330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3"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4" name="Rectangle 6"/>
          <p:cNvSpPr>
            <a:spLocks noGrp="1" noChangeArrowheads="1"/>
          </p:cNvSpPr>
          <p:nvPr>
            <p:ph type="sldNum" sz="quarter" idx="12"/>
          </p:nvPr>
        </p:nvSpPr>
        <p:spPr>
          <a:ln/>
        </p:spPr>
        <p:txBody>
          <a:bodyPr/>
          <a:lstStyle>
            <a:lvl1pPr>
              <a:defRPr/>
            </a:lvl1pPr>
          </a:lstStyle>
          <a:p>
            <a:pPr>
              <a:defRPr/>
            </a:pPr>
            <a:fld id="{C4D0DB5F-7743-4C36-8570-57432EA4BB70}" type="slidenum">
              <a:rPr lang="en-CA"/>
              <a:pPr>
                <a:defRPr/>
              </a:pPr>
              <a:t>‹#›</a:t>
            </a:fld>
            <a:endParaRPr lang="en-CA"/>
          </a:p>
        </p:txBody>
      </p:sp>
    </p:spTree>
    <p:extLst>
      <p:ext uri="{BB962C8B-B14F-4D97-AF65-F5344CB8AC3E}">
        <p14:creationId xmlns:p14="http://schemas.microsoft.com/office/powerpoint/2010/main" val="38299755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6"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29B172E3-C07A-42A4-95D0-2BC0977278E0}" type="slidenum">
              <a:rPr lang="en-CA"/>
              <a:pPr>
                <a:defRPr/>
              </a:pPr>
              <a:t>‹#›</a:t>
            </a:fld>
            <a:endParaRPr lang="en-CA"/>
          </a:p>
        </p:txBody>
      </p:sp>
    </p:spTree>
    <p:extLst>
      <p:ext uri="{BB962C8B-B14F-4D97-AF65-F5344CB8AC3E}">
        <p14:creationId xmlns:p14="http://schemas.microsoft.com/office/powerpoint/2010/main" val="1187417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6"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7" name="Rectangle 6"/>
          <p:cNvSpPr>
            <a:spLocks noGrp="1" noChangeArrowheads="1"/>
          </p:cNvSpPr>
          <p:nvPr>
            <p:ph type="sldNum" sz="quarter" idx="12"/>
          </p:nvPr>
        </p:nvSpPr>
        <p:spPr>
          <a:ln/>
        </p:spPr>
        <p:txBody>
          <a:bodyPr/>
          <a:lstStyle>
            <a:lvl1pPr>
              <a:defRPr/>
            </a:lvl1pPr>
          </a:lstStyle>
          <a:p>
            <a:pPr>
              <a:defRPr/>
            </a:pPr>
            <a:fld id="{B322D7CA-19B6-456F-88EE-923A91F302C1}" type="slidenum">
              <a:rPr lang="en-CA"/>
              <a:pPr>
                <a:defRPr/>
              </a:pPr>
              <a:t>‹#›</a:t>
            </a:fld>
            <a:endParaRPr lang="en-CA"/>
          </a:p>
        </p:txBody>
      </p:sp>
    </p:spTree>
    <p:extLst>
      <p:ext uri="{BB962C8B-B14F-4D97-AF65-F5344CB8AC3E}">
        <p14:creationId xmlns:p14="http://schemas.microsoft.com/office/powerpoint/2010/main" val="2657067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5"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86586EA9-F6F5-4CEF-997A-A5770AF9F9EA}" type="slidenum">
              <a:rPr lang="en-CA"/>
              <a:pPr>
                <a:defRPr/>
              </a:pPr>
              <a:t>‹#›</a:t>
            </a:fld>
            <a:endParaRPr lang="en-CA"/>
          </a:p>
        </p:txBody>
      </p:sp>
    </p:spTree>
    <p:extLst>
      <p:ext uri="{BB962C8B-B14F-4D97-AF65-F5344CB8AC3E}">
        <p14:creationId xmlns:p14="http://schemas.microsoft.com/office/powerpoint/2010/main" val="20709678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September 30, 2010</a:t>
            </a:r>
            <a:endParaRPr lang="en-CA"/>
          </a:p>
        </p:txBody>
      </p:sp>
      <p:sp>
        <p:nvSpPr>
          <p:cNvPr id="5" name="Rectangle 5"/>
          <p:cNvSpPr>
            <a:spLocks noGrp="1" noChangeArrowheads="1"/>
          </p:cNvSpPr>
          <p:nvPr>
            <p:ph type="ftr" sz="quarter" idx="11"/>
          </p:nvPr>
        </p:nvSpPr>
        <p:spPr>
          <a:ln/>
        </p:spPr>
        <p:txBody>
          <a:bodyPr/>
          <a:lstStyle>
            <a:lvl1pPr>
              <a:defRPr/>
            </a:lvl1pPr>
          </a:lstStyle>
          <a:p>
            <a:pPr>
              <a:defRPr/>
            </a:pPr>
            <a:r>
              <a:rPr lang="en-US"/>
              <a:t>Neural Networks                                                                 Lecture 8: Backpropagation Learning</a:t>
            </a:r>
            <a:endParaRPr lang="en-CA"/>
          </a:p>
        </p:txBody>
      </p:sp>
      <p:sp>
        <p:nvSpPr>
          <p:cNvPr id="6" name="Rectangle 6"/>
          <p:cNvSpPr>
            <a:spLocks noGrp="1" noChangeArrowheads="1"/>
          </p:cNvSpPr>
          <p:nvPr>
            <p:ph type="sldNum" sz="quarter" idx="12"/>
          </p:nvPr>
        </p:nvSpPr>
        <p:spPr>
          <a:ln/>
        </p:spPr>
        <p:txBody>
          <a:bodyPr/>
          <a:lstStyle>
            <a:lvl1pPr>
              <a:defRPr/>
            </a:lvl1pPr>
          </a:lstStyle>
          <a:p>
            <a:pPr>
              <a:defRPr/>
            </a:pPr>
            <a:fld id="{2FCE3688-EE3B-4C0B-B1C7-C9C54BCCE0C2}" type="slidenum">
              <a:rPr lang="en-CA"/>
              <a:pPr>
                <a:defRPr/>
              </a:pPr>
              <a:t>‹#›</a:t>
            </a:fld>
            <a:endParaRPr lang="en-CA"/>
          </a:p>
        </p:txBody>
      </p:sp>
    </p:spTree>
    <p:extLst>
      <p:ext uri="{BB962C8B-B14F-4D97-AF65-F5344CB8AC3E}">
        <p14:creationId xmlns:p14="http://schemas.microsoft.com/office/powerpoint/2010/main" val="193433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50D9333-18A0-41D5-90BA-53D372B123DD}"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A036D4A-66A3-44E4-8B23-7093599EF8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5163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45B21BA-945E-4C0E-A87C-F73581F0DFB8}" type="datetimeFigureOut">
              <a:rPr lang="en-US">
                <a:solidFill>
                  <a:prstClr val="black">
                    <a:tint val="75000"/>
                  </a:prstClr>
                </a:solidFill>
              </a:rPr>
              <a:pPr>
                <a:defRPr/>
              </a:pPr>
              <a:t>2/10/2017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5FED898-EB53-4D64-A512-4443BD2C9DA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7081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04A753C-037B-435E-9711-A8F57DACA022}" type="datetimeFigureOut">
              <a:rPr lang="en-US">
                <a:solidFill>
                  <a:prstClr val="black">
                    <a:tint val="75000"/>
                  </a:prstClr>
                </a:solidFill>
              </a:rPr>
              <a:pPr>
                <a:defRPr/>
              </a:pPr>
              <a:t>2/10/2017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4B0BD78-4A42-4FEE-99AA-4A2CE1A3D6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2125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A9A1A-2CAF-4657-9736-7EC702E33A89}" type="datetimeFigureOut">
              <a:rPr lang="en-US">
                <a:solidFill>
                  <a:prstClr val="black">
                    <a:tint val="75000"/>
                  </a:prstClr>
                </a:solidFill>
              </a:rPr>
              <a:pPr>
                <a:defRPr/>
              </a:pPr>
              <a:t>2/10/2017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B6F46F95-A953-48F0-A467-6116290323E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289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CC41197-45E5-4705-A503-5E2CF3AEC4AA}"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E7C6D75-E1AA-458E-A174-2C5C14FF85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4298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405A91-3671-4329-B45E-7E8A540DBF3C}" type="datetimeFigureOut">
              <a:rPr lang="en-US">
                <a:solidFill>
                  <a:prstClr val="black">
                    <a:tint val="75000"/>
                  </a:prstClr>
                </a:solidFill>
              </a:rPr>
              <a:pPr>
                <a:defRPr/>
              </a:pPr>
              <a:t>2/10/2017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EAE6B5F-CF82-4868-ABBE-28B846B288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69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D45860-9F8A-4161-9775-FEA71CD54D1E}"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5A03D14-1047-4A99-8332-455A0B9BC37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4239417"/>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89"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D45860-9F8A-4161-9775-FEA71CD54D1E}" type="datetimeFigureOut">
              <a:rPr lang="en-US">
                <a:solidFill>
                  <a:prstClr val="black">
                    <a:tint val="75000"/>
                  </a:prstClr>
                </a:solidFill>
              </a:rPr>
              <a:pPr>
                <a:defRPr/>
              </a:pPr>
              <a:t>2/10/2017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5A03D14-1047-4A99-8332-455A0B9BC37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065743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First level</a:t>
            </a:r>
            <a:endParaRPr lang="en-CA" smtClean="0"/>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rgbClr val="00CCFF"/>
                </a:solidFill>
                <a:effectLst/>
                <a:latin typeface="Times New Roman" pitchFamily="18" charset="0"/>
              </a:defRPr>
            </a:lvl1pPr>
          </a:lstStyle>
          <a:p>
            <a:pPr fontAlgn="base">
              <a:spcAft>
                <a:spcPct val="0"/>
              </a:spcAft>
              <a:defRPr/>
            </a:pPr>
            <a:r>
              <a:rPr lang="en-US">
                <a:sym typeface="Symbol" pitchFamily="18" charset="2"/>
              </a:rPr>
              <a:t>September 30, 2010</a:t>
            </a:r>
            <a:endParaRPr lang="en-CA">
              <a:sym typeface="Symbol" pitchFamily="18" charset="2"/>
            </a:endParaRPr>
          </a:p>
        </p:txBody>
      </p:sp>
      <p:sp>
        <p:nvSpPr>
          <p:cNvPr id="1029" name="Rectangle 5"/>
          <p:cNvSpPr>
            <a:spLocks noGrp="1" noChangeArrowheads="1"/>
          </p:cNvSpPr>
          <p:nvPr>
            <p:ph type="ftr" sz="quarter" idx="3"/>
          </p:nvPr>
        </p:nvSpPr>
        <p:spPr bwMode="auto">
          <a:xfrm>
            <a:off x="2438400" y="6248400"/>
            <a:ext cx="426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rgbClr val="00CCFF"/>
                </a:solidFill>
                <a:effectLst/>
                <a:latin typeface="Times New Roman" pitchFamily="18" charset="0"/>
              </a:defRPr>
            </a:lvl1pPr>
          </a:lstStyle>
          <a:p>
            <a:pPr fontAlgn="base">
              <a:spcAft>
                <a:spcPct val="0"/>
              </a:spcAft>
              <a:defRPr/>
            </a:pPr>
            <a:r>
              <a:rPr lang="en-US">
                <a:sym typeface="Symbol" pitchFamily="18" charset="2"/>
              </a:rPr>
              <a:t>Neural Networks                                                                 Lecture 8: Backpropagation Learning</a:t>
            </a:r>
            <a:endParaRPr lang="en-CA">
              <a:sym typeface="Symbol" pitchFamily="18" charset="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rgbClr val="00CCFF"/>
                </a:solidFill>
                <a:effectLst/>
                <a:latin typeface="Times New Roman" pitchFamily="18" charset="0"/>
              </a:defRPr>
            </a:lvl1pPr>
          </a:lstStyle>
          <a:p>
            <a:pPr fontAlgn="base">
              <a:spcAft>
                <a:spcPct val="0"/>
              </a:spcAft>
              <a:defRPr/>
            </a:pPr>
            <a:fld id="{693A86B7-BE31-4713-8819-992CA8B2E2E7}" type="slidenum">
              <a:rPr lang="en-CA">
                <a:sym typeface="Symbol" pitchFamily="18" charset="2"/>
              </a:rPr>
              <a:pPr fontAlgn="base">
                <a:spcAft>
                  <a:spcPct val="0"/>
                </a:spcAft>
                <a:defRPr/>
              </a:pPr>
              <a:t>‹#›</a:t>
            </a:fld>
            <a:endParaRPr lang="en-CA">
              <a:sym typeface="Symbol" pitchFamily="18" charset="2"/>
            </a:endParaRPr>
          </a:p>
        </p:txBody>
      </p:sp>
    </p:spTree>
    <p:extLst>
      <p:ext uri="{BB962C8B-B14F-4D97-AF65-F5344CB8AC3E}">
        <p14:creationId xmlns:p14="http://schemas.microsoft.com/office/powerpoint/2010/main" val="27178796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hdr="0"/>
  <p:txStyles>
    <p:titleStyle>
      <a:lvl1pPr algn="ctr" rtl="0" eaLnBrk="0" fontAlgn="base" hangingPunct="0">
        <a:spcBef>
          <a:spcPct val="0"/>
        </a:spcBef>
        <a:spcAft>
          <a:spcPct val="0"/>
        </a:spcAft>
        <a:defRPr sz="36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wmf"/><Relationship Id="rId3" Type="http://schemas.openxmlformats.org/officeDocument/2006/relationships/notesSlide" Target="../notesSlides/notesSlide3.xml"/><Relationship Id="rId7" Type="http://schemas.openxmlformats.org/officeDocument/2006/relationships/image" Target="../media/image9.wmf"/><Relationship Id="rId12"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gif"/><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38.emf"/><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35.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7.emf"/><Relationship Id="rId4" Type="http://schemas.openxmlformats.org/officeDocument/2006/relationships/image" Target="../media/image34.emf"/><Relationship Id="rId9" Type="http://schemas.openxmlformats.org/officeDocument/2006/relationships/oleObject" Target="../embeddings/oleObject11.bin"/></Relationships>
</file>

<file path=ppt/slides/_rels/slide5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43.emf"/><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image" Target="../media/image40.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672070" y="4702742"/>
            <a:ext cx="5301936" cy="288147"/>
          </a:xfrm>
        </p:spPr>
        <p:txBody>
          <a:bodyPr/>
          <a:lstStyle/>
          <a:p>
            <a:r>
              <a:rPr lang="en-US" dirty="0" smtClean="0"/>
              <a:t>Name of the Presenter: </a:t>
            </a:r>
            <a:r>
              <a:rPr lang="en-US" dirty="0" smtClean="0">
                <a:latin typeface="Arial" charset="0"/>
              </a:rPr>
              <a:t>Pradeep Bilurkar</a:t>
            </a:r>
            <a:endParaRPr lang="en-US" dirty="0">
              <a:latin typeface="Arial" charset="0"/>
            </a:endParaRPr>
          </a:p>
        </p:txBody>
      </p:sp>
      <p:sp>
        <p:nvSpPr>
          <p:cNvPr id="8" name="Rectangle 2"/>
          <p:cNvSpPr>
            <a:spLocks noGrp="1" noChangeArrowheads="1"/>
          </p:cNvSpPr>
          <p:nvPr>
            <p:ph type="ctrTitle"/>
          </p:nvPr>
        </p:nvSpPr>
        <p:spPr/>
        <p:txBody>
          <a:bodyPr/>
          <a:lstStyle/>
          <a:p>
            <a:pPr algn="ctr" eaLnBrk="1" hangingPunct="1"/>
            <a:r>
              <a:rPr lang="en-US" altLang="en-US" sz="4000" dirty="0" smtClean="0"/>
              <a:t/>
            </a:r>
            <a:br>
              <a:rPr lang="en-US" altLang="en-US" sz="4000" dirty="0" smtClean="0"/>
            </a:br>
            <a:r>
              <a:rPr lang="en-US" altLang="en-US" sz="4000" b="1" dirty="0" smtClean="0"/>
              <a:t>ARTIFICIAL NEURAL </a:t>
            </a:r>
            <a:br>
              <a:rPr lang="en-US" altLang="en-US" sz="4000" b="1" dirty="0" smtClean="0"/>
            </a:br>
            <a:r>
              <a:rPr lang="en-US" altLang="en-US" sz="4000" b="1" dirty="0" smtClean="0"/>
              <a:t/>
            </a:r>
            <a:br>
              <a:rPr lang="en-US" altLang="en-US" sz="4000" b="1" dirty="0" smtClean="0"/>
            </a:br>
            <a:r>
              <a:rPr lang="en-US" altLang="en-US" sz="4000" b="1" dirty="0" smtClean="0"/>
              <a:t>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Date Placeholder 2"/>
          <p:cNvSpPr>
            <a:spLocks noGrp="1"/>
          </p:cNvSpPr>
          <p:nvPr>
            <p:ph type="dt" sz="quarter" idx="10"/>
          </p:nvPr>
        </p:nvSpPr>
        <p:spPr/>
        <p:txBody>
          <a:bodyPr/>
          <a:lstStyle/>
          <a:p>
            <a:pPr>
              <a:defRPr/>
            </a:pPr>
            <a:r>
              <a:rPr lang="en-US">
                <a:solidFill>
                  <a:prstClr val="black">
                    <a:tint val="75000"/>
                  </a:prstClr>
                </a:solidFill>
              </a:rPr>
              <a:t>Neural Networks</a:t>
            </a:r>
          </a:p>
        </p:txBody>
      </p:sp>
      <p:sp>
        <p:nvSpPr>
          <p:cNvPr id="13320" name="Footer Placeholder 3"/>
          <p:cNvSpPr>
            <a:spLocks noGrp="1"/>
          </p:cNvSpPr>
          <p:nvPr>
            <p:ph type="ftr" sz="quarter" idx="11"/>
          </p:nvPr>
        </p:nvSpPr>
        <p:spPr/>
        <p:txBody>
          <a:bodyPr/>
          <a:lstStyle/>
          <a:p>
            <a:pPr>
              <a:defRPr/>
            </a:pPr>
            <a:r>
              <a:rPr lang="en-US" smtClean="0">
                <a:solidFill>
                  <a:prstClr val="black">
                    <a:tint val="75000"/>
                  </a:prstClr>
                </a:solidFill>
              </a:rPr>
              <a:t>NN 1</a:t>
            </a:r>
          </a:p>
        </p:txBody>
      </p:sp>
      <p:sp>
        <p:nvSpPr>
          <p:cNvPr id="13321" name="Slide Number Placeholder 4"/>
          <p:cNvSpPr>
            <a:spLocks noGrp="1"/>
          </p:cNvSpPr>
          <p:nvPr>
            <p:ph type="sldNum" sz="quarter" idx="12"/>
          </p:nvPr>
        </p:nvSpPr>
        <p:spPr/>
        <p:txBody>
          <a:bodyPr/>
          <a:lstStyle/>
          <a:p>
            <a:pPr>
              <a:defRPr/>
            </a:pPr>
            <a:fld id="{6F780772-71EC-4DC8-9A4C-59A8973987AF}" type="slidenum">
              <a:rPr lang="en-US">
                <a:solidFill>
                  <a:prstClr val="black">
                    <a:tint val="75000"/>
                  </a:prstClr>
                </a:solidFill>
              </a:rPr>
              <a:pPr>
                <a:defRPr/>
              </a:pPr>
              <a:t>10</a:t>
            </a:fld>
            <a:endParaRPr lang="en-US">
              <a:solidFill>
                <a:prstClr val="black">
                  <a:tint val="75000"/>
                </a:prstClr>
              </a:solidFill>
            </a:endParaRPr>
          </a:p>
        </p:txBody>
      </p:sp>
      <p:sp>
        <p:nvSpPr>
          <p:cNvPr id="3082" name="Rectangle 2"/>
          <p:cNvSpPr>
            <a:spLocks noGrp="1" noChangeArrowheads="1"/>
          </p:cNvSpPr>
          <p:nvPr>
            <p:ph type="title"/>
          </p:nvPr>
        </p:nvSpPr>
        <p:spPr>
          <a:xfrm>
            <a:off x="685800" y="0"/>
            <a:ext cx="7772400" cy="1143000"/>
          </a:xfrm>
        </p:spPr>
        <p:txBody>
          <a:bodyPr/>
          <a:lstStyle/>
          <a:p>
            <a:pPr eaLnBrk="1" hangingPunct="1"/>
            <a:r>
              <a:rPr lang="en-US" smtClean="0"/>
              <a:t>The Neuron</a:t>
            </a:r>
          </a:p>
        </p:txBody>
      </p:sp>
      <p:graphicFrame>
        <p:nvGraphicFramePr>
          <p:cNvPr id="3074" name="Object 3"/>
          <p:cNvGraphicFramePr>
            <a:graphicFrameLocks/>
          </p:cNvGraphicFramePr>
          <p:nvPr/>
        </p:nvGraphicFramePr>
        <p:xfrm>
          <a:off x="457200" y="914400"/>
          <a:ext cx="8142288" cy="228600"/>
        </p:xfrm>
        <a:graphic>
          <a:graphicData uri="http://schemas.openxmlformats.org/presentationml/2006/ole">
            <mc:AlternateContent xmlns:mc="http://schemas.openxmlformats.org/markup-compatibility/2006">
              <mc:Choice xmlns:v="urn:schemas-microsoft-com:vml" Requires="v">
                <p:oleObj spid="_x0000_s7335" name="Document" r:id="rId4" imgW="1612800" imgH="153720" progId="Word.Document.8">
                  <p:embed/>
                </p:oleObj>
              </mc:Choice>
              <mc:Fallback>
                <p:oleObj name="Document" r:id="rId4" imgW="1612800" imgH="153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914400"/>
                        <a:ext cx="81422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3" name="Group 41"/>
          <p:cNvGrpSpPr>
            <a:grpSpLocks/>
          </p:cNvGrpSpPr>
          <p:nvPr/>
        </p:nvGrpSpPr>
        <p:grpSpPr bwMode="auto">
          <a:xfrm>
            <a:off x="152400" y="1219200"/>
            <a:ext cx="8991600" cy="4892675"/>
            <a:chOff x="96" y="768"/>
            <a:chExt cx="5664" cy="3082"/>
          </a:xfrm>
        </p:grpSpPr>
        <p:sp>
          <p:nvSpPr>
            <p:cNvPr id="3084" name="Oval 7"/>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5" name="Rectangle 8"/>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6" name="Oval 9"/>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7" name="Oval 10"/>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8" name="Oval 11"/>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089" name="AutoShape 12"/>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prstClr val="black"/>
                </a:solidFill>
                <a:cs typeface="Arial" charset="0"/>
              </a:endParaRPr>
            </a:p>
          </p:txBody>
        </p:sp>
        <p:sp>
          <p:nvSpPr>
            <p:cNvPr id="3090" name="Text Box 13"/>
            <p:cNvSpPr txBox="1">
              <a:spLocks noChangeArrowheads="1"/>
            </p:cNvSpPr>
            <p:nvPr/>
          </p:nvSpPr>
          <p:spPr bwMode="auto">
            <a:xfrm>
              <a:off x="96" y="2064"/>
              <a:ext cx="5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Input</a:t>
              </a:r>
            </a:p>
            <a:p>
              <a:pPr eaLnBrk="1" fontAlgn="base" hangingPunct="1">
                <a:spcBef>
                  <a:spcPct val="0"/>
                </a:spcBef>
                <a:spcAft>
                  <a:spcPct val="0"/>
                </a:spcAft>
              </a:pPr>
              <a:r>
                <a:rPr lang="en-US" sz="2000">
                  <a:solidFill>
                    <a:srgbClr val="0000FF"/>
                  </a:solidFill>
                  <a:latin typeface="Calibri" pitchFamily="34" charset="0"/>
                </a:rPr>
                <a:t>signal</a:t>
              </a:r>
              <a:endParaRPr lang="en-US" sz="2000">
                <a:solidFill>
                  <a:prstClr val="black"/>
                </a:solidFill>
                <a:latin typeface="Calibri" pitchFamily="34" charset="0"/>
              </a:endParaRPr>
            </a:p>
          </p:txBody>
        </p:sp>
        <p:sp>
          <p:nvSpPr>
            <p:cNvPr id="3091" name="Text Box 14"/>
            <p:cNvSpPr txBox="1">
              <a:spLocks noChangeArrowheads="1"/>
            </p:cNvSpPr>
            <p:nvPr/>
          </p:nvSpPr>
          <p:spPr bwMode="auto">
            <a:xfrm>
              <a:off x="1824" y="3408"/>
              <a:ext cx="73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Synaptic</a:t>
              </a:r>
            </a:p>
            <a:p>
              <a:pPr eaLnBrk="1" fontAlgn="base" hangingPunct="1">
                <a:spcBef>
                  <a:spcPct val="0"/>
                </a:spcBef>
                <a:spcAft>
                  <a:spcPct val="0"/>
                </a:spcAft>
              </a:pPr>
              <a:r>
                <a:rPr lang="en-US" sz="2000">
                  <a:solidFill>
                    <a:srgbClr val="0000FF"/>
                  </a:solidFill>
                  <a:latin typeface="Calibri" pitchFamily="34" charset="0"/>
                </a:rPr>
                <a:t>weights</a:t>
              </a:r>
              <a:endParaRPr lang="en-US" sz="2000">
                <a:solidFill>
                  <a:prstClr val="black"/>
                </a:solidFill>
                <a:latin typeface="Calibri" pitchFamily="34" charset="0"/>
              </a:endParaRPr>
            </a:p>
          </p:txBody>
        </p:sp>
        <p:sp>
          <p:nvSpPr>
            <p:cNvPr id="3092" name="Text Box 15"/>
            <p:cNvSpPr txBox="1">
              <a:spLocks noChangeArrowheads="1"/>
            </p:cNvSpPr>
            <p:nvPr/>
          </p:nvSpPr>
          <p:spPr bwMode="auto">
            <a:xfrm>
              <a:off x="3024" y="2544"/>
              <a:ext cx="7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Summing</a:t>
              </a:r>
            </a:p>
            <a:p>
              <a:pPr eaLnBrk="1" fontAlgn="base" hangingPunct="1">
                <a:spcBef>
                  <a:spcPct val="0"/>
                </a:spcBef>
                <a:spcAft>
                  <a:spcPct val="0"/>
                </a:spcAft>
              </a:pPr>
              <a:r>
                <a:rPr lang="en-US" sz="2000">
                  <a:solidFill>
                    <a:srgbClr val="0000FF"/>
                  </a:solidFill>
                  <a:latin typeface="Calibri" pitchFamily="34" charset="0"/>
                </a:rPr>
                <a:t>function</a:t>
              </a:r>
              <a:endParaRPr lang="en-US" sz="2000">
                <a:solidFill>
                  <a:prstClr val="black"/>
                </a:solidFill>
                <a:latin typeface="Calibri" pitchFamily="34" charset="0"/>
              </a:endParaRPr>
            </a:p>
          </p:txBody>
        </p:sp>
        <p:sp>
          <p:nvSpPr>
            <p:cNvPr id="3093" name="Text Box 16"/>
            <p:cNvSpPr txBox="1">
              <a:spLocks noChangeArrowheads="1"/>
            </p:cNvSpPr>
            <p:nvPr/>
          </p:nvSpPr>
          <p:spPr bwMode="auto">
            <a:xfrm>
              <a:off x="2928" y="768"/>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Bias</a:t>
              </a:r>
            </a:p>
            <a:p>
              <a:pPr algn="ctr" eaLnBrk="1" fontAlgn="base" hangingPunct="1">
                <a:spcBef>
                  <a:spcPct val="0"/>
                </a:spcBef>
                <a:spcAft>
                  <a:spcPct val="0"/>
                </a:spcAft>
              </a:pPr>
              <a:r>
                <a:rPr lang="en-US" i="1">
                  <a:solidFill>
                    <a:prstClr val="black"/>
                  </a:solidFill>
                  <a:latin typeface="Calibri" pitchFamily="34" charset="0"/>
                </a:rPr>
                <a:t>b</a:t>
              </a:r>
              <a:endParaRPr lang="en-US" sz="2000">
                <a:solidFill>
                  <a:prstClr val="black"/>
                </a:solidFill>
                <a:latin typeface="Calibri" pitchFamily="34" charset="0"/>
              </a:endParaRPr>
            </a:p>
          </p:txBody>
        </p:sp>
        <p:sp>
          <p:nvSpPr>
            <p:cNvPr id="3094" name="Text Box 17"/>
            <p:cNvSpPr txBox="1">
              <a:spLocks noChangeArrowheads="1"/>
            </p:cNvSpPr>
            <p:nvPr/>
          </p:nvSpPr>
          <p:spPr bwMode="auto">
            <a:xfrm>
              <a:off x="4272" y="1440"/>
              <a:ext cx="81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sz="2000">
                  <a:solidFill>
                    <a:srgbClr val="0000FF"/>
                  </a:solidFill>
                  <a:latin typeface="Calibri" pitchFamily="34" charset="0"/>
                </a:rPr>
                <a:t>Activation</a:t>
              </a:r>
            </a:p>
            <a:p>
              <a:pPr eaLnBrk="1" fontAlgn="base" hangingPunct="1">
                <a:spcBef>
                  <a:spcPct val="0"/>
                </a:spcBef>
                <a:spcAft>
                  <a:spcPct val="0"/>
                </a:spcAft>
              </a:pPr>
              <a:r>
                <a:rPr lang="en-US" sz="2000">
                  <a:solidFill>
                    <a:srgbClr val="0000FF"/>
                  </a:solidFill>
                  <a:latin typeface="Calibri" pitchFamily="34" charset="0"/>
                </a:rPr>
                <a:t>function</a:t>
              </a:r>
              <a:endParaRPr lang="en-US" sz="2000">
                <a:solidFill>
                  <a:prstClr val="black"/>
                </a:solidFill>
                <a:latin typeface="Calibri" pitchFamily="34" charset="0"/>
              </a:endParaRPr>
            </a:p>
          </p:txBody>
        </p:sp>
        <p:sp>
          <p:nvSpPr>
            <p:cNvPr id="3095" name="Text Box 18"/>
            <p:cNvSpPr txBox="1">
              <a:spLocks noChangeArrowheads="1"/>
            </p:cNvSpPr>
            <p:nvPr/>
          </p:nvSpPr>
          <p:spPr bwMode="auto">
            <a:xfrm>
              <a:off x="3552" y="1584"/>
              <a:ext cx="49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Local</a:t>
              </a:r>
            </a:p>
            <a:p>
              <a:pPr algn="ctr" eaLnBrk="1" fontAlgn="base" hangingPunct="1">
                <a:spcBef>
                  <a:spcPct val="0"/>
                </a:spcBef>
                <a:spcAft>
                  <a:spcPct val="0"/>
                </a:spcAft>
              </a:pPr>
              <a:r>
                <a:rPr lang="en-US" sz="2000">
                  <a:solidFill>
                    <a:srgbClr val="0000FF"/>
                  </a:solidFill>
                  <a:latin typeface="Calibri" pitchFamily="34" charset="0"/>
                </a:rPr>
                <a:t>Field</a:t>
              </a:r>
            </a:p>
            <a:p>
              <a:pPr algn="ctr" eaLnBrk="1" fontAlgn="base" hangingPunct="1">
                <a:spcBef>
                  <a:spcPct val="0"/>
                </a:spcBef>
                <a:spcAft>
                  <a:spcPct val="0"/>
                </a:spcAft>
              </a:pPr>
              <a:r>
                <a:rPr lang="en-US" i="1">
                  <a:solidFill>
                    <a:prstClr val="black"/>
                  </a:solidFill>
                  <a:latin typeface="Calibri" pitchFamily="34" charset="0"/>
                </a:rPr>
                <a:t>v</a:t>
              </a:r>
              <a:endParaRPr lang="en-US" sz="2000">
                <a:solidFill>
                  <a:prstClr val="black"/>
                </a:solidFill>
                <a:latin typeface="Calibri" pitchFamily="34" charset="0"/>
              </a:endParaRPr>
            </a:p>
          </p:txBody>
        </p:sp>
        <p:sp>
          <p:nvSpPr>
            <p:cNvPr id="3096" name="Text Box 19"/>
            <p:cNvSpPr txBox="1">
              <a:spLocks noChangeArrowheads="1"/>
            </p:cNvSpPr>
            <p:nvPr/>
          </p:nvSpPr>
          <p:spPr bwMode="auto">
            <a:xfrm>
              <a:off x="5165" y="1872"/>
              <a:ext cx="59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fontAlgn="base" hangingPunct="1">
                <a:spcBef>
                  <a:spcPct val="0"/>
                </a:spcBef>
                <a:spcAft>
                  <a:spcPct val="0"/>
                </a:spcAft>
              </a:pPr>
              <a:r>
                <a:rPr lang="en-US" sz="2000">
                  <a:solidFill>
                    <a:srgbClr val="0000FF"/>
                  </a:solidFill>
                  <a:latin typeface="Calibri" pitchFamily="34" charset="0"/>
                </a:rPr>
                <a:t>Output</a:t>
              </a:r>
            </a:p>
            <a:p>
              <a:pPr algn="ctr" eaLnBrk="1" fontAlgn="base" hangingPunct="1">
                <a:spcBef>
                  <a:spcPct val="0"/>
                </a:spcBef>
                <a:spcAft>
                  <a:spcPct val="0"/>
                </a:spcAft>
              </a:pPr>
              <a:r>
                <a:rPr lang="en-US" i="1">
                  <a:solidFill>
                    <a:prstClr val="black"/>
                  </a:solidFill>
                  <a:latin typeface="Calibri" pitchFamily="34" charset="0"/>
                </a:rPr>
                <a:t>y</a:t>
              </a:r>
              <a:endParaRPr lang="en-US" sz="2000">
                <a:solidFill>
                  <a:prstClr val="black"/>
                </a:solidFill>
                <a:latin typeface="Calibri" pitchFamily="34" charset="0"/>
              </a:endParaRPr>
            </a:p>
          </p:txBody>
        </p:sp>
        <p:sp>
          <p:nvSpPr>
            <p:cNvPr id="3097" name="Line 20"/>
            <p:cNvSpPr>
              <a:spLocks noChangeShapeType="1"/>
            </p:cNvSpPr>
            <p:nvPr/>
          </p:nvSpPr>
          <p:spPr bwMode="auto">
            <a:xfrm>
              <a:off x="4848" y="220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98" name="Line 21"/>
            <p:cNvSpPr>
              <a:spLocks noChangeShapeType="1"/>
            </p:cNvSpPr>
            <p:nvPr/>
          </p:nvSpPr>
          <p:spPr bwMode="auto">
            <a:xfrm>
              <a:off x="1104" y="13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099" name="Line 22"/>
            <p:cNvSpPr>
              <a:spLocks noChangeShapeType="1"/>
            </p:cNvSpPr>
            <p:nvPr/>
          </p:nvSpPr>
          <p:spPr bwMode="auto">
            <a:xfrm>
              <a:off x="1104"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0" name="Line 23"/>
            <p:cNvSpPr>
              <a:spLocks noChangeShapeType="1"/>
            </p:cNvSpPr>
            <p:nvPr/>
          </p:nvSpPr>
          <p:spPr bwMode="auto">
            <a:xfrm>
              <a:off x="1104" y="326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1" name="Line 24"/>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2" name="Line 25"/>
            <p:cNvSpPr>
              <a:spLocks noChangeShapeType="1"/>
            </p:cNvSpPr>
            <p:nvPr/>
          </p:nvSpPr>
          <p:spPr bwMode="auto">
            <a:xfrm>
              <a:off x="2160"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3" name="Line 26"/>
            <p:cNvSpPr>
              <a:spLocks noChangeShapeType="1"/>
            </p:cNvSpPr>
            <p:nvPr/>
          </p:nvSpPr>
          <p:spPr bwMode="auto">
            <a:xfrm>
              <a:off x="2160" y="1392"/>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4" name="Line 27"/>
            <p:cNvSpPr>
              <a:spLocks noChangeShapeType="1"/>
            </p:cNvSpPr>
            <p:nvPr/>
          </p:nvSpPr>
          <p:spPr bwMode="auto">
            <a:xfrm>
              <a:off x="3456" y="2208"/>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3105" name="Text Box 28"/>
            <p:cNvSpPr txBox="1">
              <a:spLocks noChangeArrowheads="1"/>
            </p:cNvSpPr>
            <p:nvPr/>
          </p:nvSpPr>
          <p:spPr bwMode="auto">
            <a:xfrm>
              <a:off x="720" y="1152"/>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1</a:t>
              </a:r>
              <a:endParaRPr lang="en-US">
                <a:solidFill>
                  <a:prstClr val="black"/>
                </a:solidFill>
                <a:latin typeface="Calibri" pitchFamily="34" charset="0"/>
              </a:endParaRPr>
            </a:p>
          </p:txBody>
        </p:sp>
        <p:sp>
          <p:nvSpPr>
            <p:cNvPr id="3106" name="Text Box 29"/>
            <p:cNvSpPr txBox="1">
              <a:spLocks noChangeArrowheads="1"/>
            </p:cNvSpPr>
            <p:nvPr/>
          </p:nvSpPr>
          <p:spPr bwMode="auto">
            <a:xfrm>
              <a:off x="720" y="206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2</a:t>
              </a:r>
              <a:endParaRPr lang="en-US">
                <a:solidFill>
                  <a:prstClr val="black"/>
                </a:solidFill>
                <a:latin typeface="Calibri" pitchFamily="34" charset="0"/>
              </a:endParaRPr>
            </a:p>
          </p:txBody>
        </p:sp>
        <p:sp>
          <p:nvSpPr>
            <p:cNvPr id="3107" name="Text Box 30"/>
            <p:cNvSpPr txBox="1">
              <a:spLocks noChangeArrowheads="1"/>
            </p:cNvSpPr>
            <p:nvPr/>
          </p:nvSpPr>
          <p:spPr bwMode="auto">
            <a:xfrm>
              <a:off x="720" y="312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x</a:t>
              </a:r>
              <a:r>
                <a:rPr lang="en-US" i="1" baseline="-25000">
                  <a:solidFill>
                    <a:prstClr val="black"/>
                  </a:solidFill>
                  <a:latin typeface="Calibri" pitchFamily="34" charset="0"/>
                </a:rPr>
                <a:t>m</a:t>
              </a:r>
              <a:endParaRPr lang="en-US">
                <a:solidFill>
                  <a:prstClr val="black"/>
                </a:solidFill>
                <a:latin typeface="Calibri" pitchFamily="34" charset="0"/>
              </a:endParaRPr>
            </a:p>
          </p:txBody>
        </p:sp>
        <p:sp>
          <p:nvSpPr>
            <p:cNvPr id="3108" name="Text Box 31"/>
            <p:cNvSpPr txBox="1">
              <a:spLocks noChangeArrowheads="1"/>
            </p:cNvSpPr>
            <p:nvPr/>
          </p:nvSpPr>
          <p:spPr bwMode="auto">
            <a:xfrm>
              <a:off x="1824" y="2064"/>
              <a:ext cx="326"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2</a:t>
              </a:r>
              <a:endParaRPr lang="en-US">
                <a:solidFill>
                  <a:prstClr val="black"/>
                </a:solidFill>
                <a:latin typeface="Calibri" pitchFamily="34" charset="0"/>
              </a:endParaRPr>
            </a:p>
          </p:txBody>
        </p:sp>
        <p:sp>
          <p:nvSpPr>
            <p:cNvPr id="3109" name="Text Box 32"/>
            <p:cNvSpPr txBox="1">
              <a:spLocks noChangeArrowheads="1"/>
            </p:cNvSpPr>
            <p:nvPr/>
          </p:nvSpPr>
          <p:spPr bwMode="auto">
            <a:xfrm>
              <a:off x="1776" y="3120"/>
              <a:ext cx="362"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m</a:t>
              </a:r>
              <a:endParaRPr lang="en-US">
                <a:solidFill>
                  <a:prstClr val="black"/>
                </a:solidFill>
                <a:latin typeface="Calibri" pitchFamily="34" charset="0"/>
              </a:endParaRPr>
            </a:p>
          </p:txBody>
        </p:sp>
        <p:sp>
          <p:nvSpPr>
            <p:cNvPr id="3110" name="Text Box 33"/>
            <p:cNvSpPr txBox="1">
              <a:spLocks noChangeArrowheads="1"/>
            </p:cNvSpPr>
            <p:nvPr/>
          </p:nvSpPr>
          <p:spPr bwMode="auto">
            <a:xfrm>
              <a:off x="1824" y="1200"/>
              <a:ext cx="326"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pPr>
              <a:r>
                <a:rPr lang="en-US" i="1">
                  <a:solidFill>
                    <a:prstClr val="black"/>
                  </a:solidFill>
                  <a:latin typeface="Calibri" pitchFamily="34" charset="0"/>
                </a:rPr>
                <a:t>w</a:t>
              </a:r>
              <a:r>
                <a:rPr lang="en-US" i="1" baseline="-25000">
                  <a:solidFill>
                    <a:prstClr val="black"/>
                  </a:solidFill>
                  <a:latin typeface="Calibri" pitchFamily="34" charset="0"/>
                </a:rPr>
                <a:t>1</a:t>
              </a:r>
              <a:endParaRPr lang="en-US">
                <a:solidFill>
                  <a:prstClr val="black"/>
                </a:solidFill>
                <a:latin typeface="Calibri" pitchFamily="34" charset="0"/>
              </a:endParaRPr>
            </a:p>
          </p:txBody>
        </p:sp>
        <p:sp>
          <p:nvSpPr>
            <p:cNvPr id="3111" name="Oval 34"/>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a:solidFill>
                  <a:prstClr val="black"/>
                </a:solidFill>
                <a:cs typeface="Arial" charset="0"/>
              </a:endParaRPr>
            </a:p>
          </p:txBody>
        </p:sp>
        <p:sp>
          <p:nvSpPr>
            <p:cNvPr id="3112" name="Line 35"/>
            <p:cNvSpPr>
              <a:spLocks noChangeShapeType="1"/>
            </p:cNvSpPr>
            <p:nvPr/>
          </p:nvSpPr>
          <p:spPr bwMode="auto">
            <a:xfrm>
              <a:off x="3120" y="129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aphicFrame>
          <p:nvGraphicFramePr>
            <p:cNvPr id="3075" name="Object 36"/>
            <p:cNvGraphicFramePr>
              <a:graphicFrameLocks noChangeAspect="1"/>
            </p:cNvGraphicFramePr>
            <p:nvPr/>
          </p:nvGraphicFramePr>
          <p:xfrm>
            <a:off x="960" y="2448"/>
            <a:ext cx="230" cy="588"/>
          </p:xfrm>
          <a:graphic>
            <a:graphicData uri="http://schemas.openxmlformats.org/presentationml/2006/ole">
              <mc:AlternateContent xmlns:mc="http://schemas.openxmlformats.org/markup-compatibility/2006">
                <mc:Choice xmlns:v="urn:schemas-microsoft-com:vml" Requires="v">
                  <p:oleObj spid="_x0000_s7336" name="Equation" r:id="rId6" imgW="75960" imgH="190440" progId="Equation.3">
                    <p:embed/>
                  </p:oleObj>
                </mc:Choice>
                <mc:Fallback>
                  <p:oleObj name="Equation" r:id="rId6" imgW="7596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37"/>
            <p:cNvGraphicFramePr>
              <a:graphicFrameLocks noChangeAspect="1"/>
            </p:cNvGraphicFramePr>
            <p:nvPr/>
          </p:nvGraphicFramePr>
          <p:xfrm>
            <a:off x="1872" y="2448"/>
            <a:ext cx="230" cy="588"/>
          </p:xfrm>
          <a:graphic>
            <a:graphicData uri="http://schemas.openxmlformats.org/presentationml/2006/ole">
              <mc:AlternateContent xmlns:mc="http://schemas.openxmlformats.org/markup-compatibility/2006">
                <mc:Choice xmlns:v="urn:schemas-microsoft-com:vml" Requires="v">
                  <p:oleObj spid="_x0000_s7337" name="Equation" r:id="rId8" imgW="75960" imgH="190440" progId="Equation.3">
                    <p:embed/>
                  </p:oleObj>
                </mc:Choice>
                <mc:Fallback>
                  <p:oleObj name="Equation" r:id="rId8" imgW="7596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38"/>
            <p:cNvGraphicFramePr>
              <a:graphicFrameLocks noChangeAspect="1"/>
            </p:cNvGraphicFramePr>
            <p:nvPr/>
          </p:nvGraphicFramePr>
          <p:xfrm>
            <a:off x="2976" y="1968"/>
            <a:ext cx="576" cy="500"/>
          </p:xfrm>
          <a:graphic>
            <a:graphicData uri="http://schemas.openxmlformats.org/presentationml/2006/ole">
              <mc:AlternateContent xmlns:mc="http://schemas.openxmlformats.org/markup-compatibility/2006">
                <mc:Choice xmlns:v="urn:schemas-microsoft-com:vml" Requires="v">
                  <p:oleObj spid="_x0000_s7338" name="Equation" r:id="rId10" imgW="291960" imgH="253800" progId="Equation.3">
                    <p:embed/>
                  </p:oleObj>
                </mc:Choice>
                <mc:Fallback>
                  <p:oleObj name="Equation" r:id="rId10" imgW="2919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6" y="1968"/>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39"/>
            <p:cNvGraphicFramePr>
              <a:graphicFrameLocks noChangeAspect="1"/>
            </p:cNvGraphicFramePr>
            <p:nvPr/>
          </p:nvGraphicFramePr>
          <p:xfrm>
            <a:off x="4272" y="1968"/>
            <a:ext cx="576" cy="414"/>
          </p:xfrm>
          <a:graphic>
            <a:graphicData uri="http://schemas.openxmlformats.org/presentationml/2006/ole">
              <mc:AlternateContent xmlns:mc="http://schemas.openxmlformats.org/markup-compatibility/2006">
                <mc:Choice xmlns:v="urn:schemas-microsoft-com:vml" Requires="v">
                  <p:oleObj spid="_x0000_s7339" name="Equation" r:id="rId12" imgW="342720" imgH="203040" progId="Equation.3">
                    <p:embed/>
                  </p:oleObj>
                </mc:Choice>
                <mc:Fallback>
                  <p:oleObj name="Equation" r:id="rId12" imgW="3427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1968"/>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92333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b="1" dirty="0" smtClean="0"/>
              <a:t>Common Activation Functions</a:t>
            </a:r>
          </a:p>
        </p:txBody>
      </p:sp>
      <p:sp>
        <p:nvSpPr>
          <p:cNvPr id="31747" name="Rectangle 3"/>
          <p:cNvSpPr>
            <a:spLocks noGrp="1" noChangeArrowheads="1"/>
          </p:cNvSpPr>
          <p:nvPr>
            <p:ph idx="1"/>
          </p:nvPr>
        </p:nvSpPr>
        <p:spPr/>
        <p:txBody>
          <a:bodyPr/>
          <a:lstStyle/>
          <a:p>
            <a:pPr marL="446088" indent="-446088" eaLnBrk="1" hangingPunct="1">
              <a:lnSpc>
                <a:spcPct val="90000"/>
              </a:lnSpc>
              <a:buFont typeface="Arial" panose="020B0604020202020204" pitchFamily="34" charset="0"/>
              <a:buChar char="•"/>
            </a:pPr>
            <a:r>
              <a:rPr lang="en-US" sz="2800" dirty="0" smtClean="0">
                <a:solidFill>
                  <a:schemeClr val="accent6">
                    <a:lumMod val="50000"/>
                  </a:schemeClr>
                </a:solidFill>
              </a:rPr>
              <a:t>Step function: </a:t>
            </a:r>
          </a:p>
          <a:p>
            <a:pPr marL="1025525" lvl="4" indent="0">
              <a:lnSpc>
                <a:spcPct val="90000"/>
              </a:lnSpc>
              <a:buNone/>
            </a:pPr>
            <a:r>
              <a:rPr lang="en-US" sz="2000" dirty="0" smtClean="0">
                <a:solidFill>
                  <a:schemeClr val="accent6">
                    <a:lumMod val="50000"/>
                  </a:schemeClr>
                </a:solidFill>
              </a:rPr>
              <a:t>g(x)=1, if  x &gt;= t  ( t is a threshold)</a:t>
            </a:r>
          </a:p>
          <a:p>
            <a:pPr marL="1025525" lvl="4" indent="0">
              <a:lnSpc>
                <a:spcPct val="90000"/>
              </a:lnSpc>
              <a:buNone/>
            </a:pPr>
            <a:r>
              <a:rPr lang="en-US" sz="2000" dirty="0" smtClean="0">
                <a:solidFill>
                  <a:schemeClr val="accent6">
                    <a:lumMod val="50000"/>
                  </a:schemeClr>
                </a:solidFill>
              </a:rPr>
              <a:t>g(x) = 0, if x &lt; t</a:t>
            </a:r>
          </a:p>
          <a:p>
            <a:pPr marL="446088" indent="-446088" eaLnBrk="1" hangingPunct="1">
              <a:lnSpc>
                <a:spcPct val="90000"/>
              </a:lnSpc>
              <a:buFont typeface="Arial" panose="020B0604020202020204" pitchFamily="34" charset="0"/>
              <a:buChar char="•"/>
            </a:pPr>
            <a:endParaRPr lang="en-US" sz="2800" dirty="0" smtClean="0"/>
          </a:p>
          <a:p>
            <a:pPr marL="446088" indent="-446088" eaLnBrk="1" hangingPunct="1">
              <a:lnSpc>
                <a:spcPct val="90000"/>
              </a:lnSpc>
              <a:buFont typeface="Arial" panose="020B0604020202020204" pitchFamily="34" charset="0"/>
              <a:buChar char="•"/>
            </a:pPr>
            <a:r>
              <a:rPr lang="en-US" sz="2800" dirty="0" smtClean="0">
                <a:solidFill>
                  <a:schemeClr val="accent6">
                    <a:lumMod val="50000"/>
                  </a:schemeClr>
                </a:solidFill>
              </a:rPr>
              <a:t>Sign function: </a:t>
            </a:r>
          </a:p>
          <a:p>
            <a:pPr marL="1025525" lvl="4" indent="0">
              <a:lnSpc>
                <a:spcPct val="90000"/>
              </a:lnSpc>
              <a:buNone/>
            </a:pPr>
            <a:r>
              <a:rPr lang="en-US" sz="2000" dirty="0" smtClean="0">
                <a:solidFill>
                  <a:schemeClr val="accent6">
                    <a:lumMod val="50000"/>
                  </a:schemeClr>
                </a:solidFill>
              </a:rPr>
              <a:t>g(x)=1, if  x &gt;= t  ( t is a threshold)</a:t>
            </a:r>
          </a:p>
          <a:p>
            <a:pPr marL="1025525" lvl="4" indent="0">
              <a:lnSpc>
                <a:spcPct val="90000"/>
              </a:lnSpc>
              <a:buNone/>
            </a:pPr>
            <a:r>
              <a:rPr lang="en-US" sz="2000" dirty="0" smtClean="0">
                <a:solidFill>
                  <a:schemeClr val="accent6">
                    <a:lumMod val="50000"/>
                  </a:schemeClr>
                </a:solidFill>
              </a:rPr>
              <a:t>g(x) = -1, if x &lt; t</a:t>
            </a:r>
          </a:p>
          <a:p>
            <a:pPr marL="446088" indent="-446088" eaLnBrk="1" hangingPunct="1">
              <a:lnSpc>
                <a:spcPct val="90000"/>
              </a:lnSpc>
              <a:buFont typeface="Arial" panose="020B0604020202020204" pitchFamily="34" charset="0"/>
              <a:buChar char="•"/>
            </a:pPr>
            <a:endParaRPr lang="en-US" sz="2800" dirty="0" smtClean="0">
              <a:solidFill>
                <a:schemeClr val="accent6">
                  <a:lumMod val="50000"/>
                </a:schemeClr>
              </a:solidFill>
            </a:endParaRPr>
          </a:p>
          <a:p>
            <a:pPr marL="446088" indent="-446088" eaLnBrk="1" hangingPunct="1">
              <a:lnSpc>
                <a:spcPct val="90000"/>
              </a:lnSpc>
              <a:buFont typeface="Arial" panose="020B0604020202020204" pitchFamily="34" charset="0"/>
              <a:buChar char="•"/>
            </a:pPr>
            <a:r>
              <a:rPr lang="en-US" sz="2800" dirty="0" smtClean="0">
                <a:solidFill>
                  <a:schemeClr val="accent6">
                    <a:lumMod val="50000"/>
                  </a:schemeClr>
                </a:solidFill>
              </a:rPr>
              <a:t>Sigmoid function:  g(x)= 1/(1+exp(-x))</a:t>
            </a:r>
          </a:p>
        </p:txBody>
      </p:sp>
    </p:spTree>
    <p:extLst>
      <p:ext uri="{BB962C8B-B14F-4D97-AF65-F5344CB8AC3E}">
        <p14:creationId xmlns:p14="http://schemas.microsoft.com/office/powerpoint/2010/main" val="2319440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457200" y="914400"/>
            <a:ext cx="8229600" cy="2667000"/>
          </a:xfrm>
        </p:spPr>
        <p:txBody>
          <a:bodyPr/>
          <a:lstStyle/>
          <a:p>
            <a:pPr marL="0" indent="0" eaLnBrk="1" hangingPunct="1">
              <a:lnSpc>
                <a:spcPct val="90000"/>
              </a:lnSpc>
              <a:buNone/>
            </a:pPr>
            <a:endParaRPr lang="en-US" altLang="ko-KR" sz="2100" dirty="0" smtClean="0">
              <a:ea typeface="굴림" charset="-127"/>
            </a:endParaRPr>
          </a:p>
          <a:p>
            <a:pPr eaLnBrk="1" hangingPunct="1">
              <a:lnSpc>
                <a:spcPct val="90000"/>
              </a:lnSpc>
            </a:pPr>
            <a:r>
              <a:rPr lang="en-US" altLang="ko-KR" sz="2100" dirty="0" smtClean="0">
                <a:ea typeface="굴림" charset="-127"/>
              </a:rPr>
              <a:t>The sigmoid function </a:t>
            </a:r>
            <a:r>
              <a:rPr lang="en-US" altLang="ko-KR" sz="2100" dirty="0" smtClean="0">
                <a:ea typeface="굴림" charset="-127"/>
                <a:sym typeface="Symbol" pitchFamily="18" charset="2"/>
              </a:rPr>
              <a:t></a:t>
            </a:r>
            <a:r>
              <a:rPr lang="en-US" altLang="ko-KR" sz="2100" dirty="0" smtClean="0">
                <a:ea typeface="굴림" charset="-127"/>
              </a:rPr>
              <a:t>(x) is also called the </a:t>
            </a:r>
            <a:r>
              <a:rPr lang="en-US" altLang="ko-KR" sz="2100" b="1" dirty="0" smtClean="0">
                <a:ea typeface="굴림" charset="-127"/>
              </a:rPr>
              <a:t>logistic function</a:t>
            </a:r>
            <a:r>
              <a:rPr lang="en-US" altLang="ko-KR" sz="2100" dirty="0" smtClean="0">
                <a:ea typeface="굴림" charset="-127"/>
              </a:rPr>
              <a:t>.</a:t>
            </a:r>
            <a:endParaRPr lang="en-US" altLang="ko-KR" sz="2100" dirty="0" smtClean="0">
              <a:ea typeface="굴림" charset="-127"/>
              <a:sym typeface="Symbol" pitchFamily="18" charset="2"/>
            </a:endParaRPr>
          </a:p>
          <a:p>
            <a:pPr eaLnBrk="1" hangingPunct="1">
              <a:lnSpc>
                <a:spcPct val="90000"/>
              </a:lnSpc>
            </a:pPr>
            <a:r>
              <a:rPr lang="en-US" altLang="ko-KR" sz="2100" dirty="0" smtClean="0">
                <a:ea typeface="굴림" charset="-127"/>
              </a:rPr>
              <a:t>Interesting property:</a:t>
            </a:r>
            <a:endParaRPr lang="en-US" altLang="en-US" sz="2100" dirty="0" smtClean="0"/>
          </a:p>
        </p:txBody>
      </p:sp>
      <p:sp>
        <p:nvSpPr>
          <p:cNvPr id="34821" name="Text Box 4"/>
          <p:cNvSpPr txBox="1">
            <a:spLocks noChangeArrowheads="1"/>
          </p:cNvSpPr>
          <p:nvPr/>
        </p:nvSpPr>
        <p:spPr bwMode="auto">
          <a:xfrm>
            <a:off x="3352800" y="44958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348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0" y="2536372"/>
            <a:ext cx="2971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6"/>
          <p:cNvSpPr txBox="1">
            <a:spLocks noChangeArrowheads="1"/>
          </p:cNvSpPr>
          <p:nvPr/>
        </p:nvSpPr>
        <p:spPr bwMode="auto">
          <a:xfrm>
            <a:off x="685800" y="3962400"/>
            <a:ext cx="784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buFont typeface="Arial" panose="020B0604020202020204" pitchFamily="34" charset="0"/>
              <a:buChar char="•"/>
            </a:pPr>
            <a:r>
              <a:rPr lang="en-US" altLang="ko-KR" sz="2000" dirty="0" smtClean="0">
                <a:solidFill>
                  <a:schemeClr val="accent6">
                    <a:lumMod val="50000"/>
                  </a:schemeClr>
                </a:solidFill>
                <a:ea typeface="굴림" charset="-127"/>
              </a:rPr>
              <a:t>Output </a:t>
            </a:r>
            <a:r>
              <a:rPr lang="en-US" altLang="ko-KR" sz="2000" dirty="0">
                <a:solidFill>
                  <a:schemeClr val="accent6">
                    <a:lumMod val="50000"/>
                  </a:schemeClr>
                </a:solidFill>
                <a:ea typeface="굴림" charset="-127"/>
              </a:rPr>
              <a:t>ranges between 0 and 1, increasing monotonically with its input</a:t>
            </a:r>
            <a:r>
              <a:rPr lang="en-US" altLang="ko-KR" sz="2000" dirty="0" smtClean="0">
                <a:solidFill>
                  <a:schemeClr val="accent6">
                    <a:lumMod val="50000"/>
                  </a:schemeClr>
                </a:solidFill>
                <a:ea typeface="굴림" charset="-127"/>
              </a:rPr>
              <a:t>.</a:t>
            </a:r>
            <a:endParaRPr lang="en-US" altLang="ko-KR" sz="2000" dirty="0">
              <a:solidFill>
                <a:schemeClr val="accent6">
                  <a:lumMod val="50000"/>
                </a:schemeClr>
              </a:solidFill>
              <a:ea typeface="굴림" charset="-127"/>
            </a:endParaRPr>
          </a:p>
        </p:txBody>
      </p:sp>
      <p:sp>
        <p:nvSpPr>
          <p:cNvPr id="2" name="TextBox 1"/>
          <p:cNvSpPr txBox="1"/>
          <p:nvPr/>
        </p:nvSpPr>
        <p:spPr>
          <a:xfrm>
            <a:off x="566057" y="406400"/>
            <a:ext cx="4528457" cy="451406"/>
          </a:xfrm>
          <a:prstGeom prst="rect">
            <a:avLst/>
          </a:prstGeom>
          <a:noFill/>
        </p:spPr>
        <p:txBody>
          <a:bodyPr wrap="square" rtlCol="0">
            <a:spAutoFit/>
          </a:bodyPr>
          <a:lstStyle/>
          <a:p>
            <a:pPr>
              <a:lnSpc>
                <a:spcPts val="2800"/>
              </a:lnSpc>
              <a:spcBef>
                <a:spcPct val="0"/>
              </a:spcBef>
            </a:pPr>
            <a:r>
              <a:rPr lang="en-US" sz="2800" b="1" dirty="0">
                <a:solidFill>
                  <a:schemeClr val="tx2"/>
                </a:solidFill>
                <a:latin typeface="Arial" pitchFamily="34" charset="0"/>
                <a:ea typeface="+mj-ea"/>
                <a:cs typeface="Arial" pitchFamily="34" charset="0"/>
              </a:rPr>
              <a:t>Sigmoid function</a:t>
            </a:r>
            <a:endParaRPr lang="en-IN" sz="2800" b="1" dirty="0">
              <a:solidFill>
                <a:schemeClr val="tx2"/>
              </a:solidFill>
              <a:latin typeface="Arial" pitchFamily="34" charset="0"/>
              <a:ea typeface="+mj-ea"/>
              <a:cs typeface="Arial" pitchFamily="34" charset="0"/>
            </a:endParaRPr>
          </a:p>
        </p:txBody>
      </p:sp>
    </p:spTree>
    <p:extLst>
      <p:ext uri="{BB962C8B-B14F-4D97-AF65-F5344CB8AC3E}">
        <p14:creationId xmlns:p14="http://schemas.microsoft.com/office/powerpoint/2010/main" val="1907499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7813"/>
            <a:ext cx="8229600" cy="484187"/>
          </a:xfrm>
        </p:spPr>
        <p:txBody>
          <a:bodyPr/>
          <a:lstStyle/>
          <a:p>
            <a:pPr eaLnBrk="1" hangingPunct="1"/>
            <a:r>
              <a:rPr lang="en-US" altLang="ko-KR" sz="2400" b="1" dirty="0" smtClean="0">
                <a:ea typeface="굴림" charset="-127"/>
              </a:rPr>
              <a:t>Appropriate Problems for Neural Network</a:t>
            </a:r>
            <a:r>
              <a:rPr lang="en-US" altLang="ko-KR" sz="2400" dirty="0" smtClean="0">
                <a:ea typeface="굴림" charset="-127"/>
              </a:rPr>
              <a:t> </a:t>
            </a:r>
            <a:endParaRPr lang="en-US" altLang="en-US" sz="2400" dirty="0" smtClean="0"/>
          </a:p>
        </p:txBody>
      </p:sp>
      <p:sp>
        <p:nvSpPr>
          <p:cNvPr id="10244" name="Rectangle 3"/>
          <p:cNvSpPr>
            <a:spLocks noGrp="1" noChangeArrowheads="1"/>
          </p:cNvSpPr>
          <p:nvPr>
            <p:ph idx="1"/>
          </p:nvPr>
        </p:nvSpPr>
        <p:spPr>
          <a:xfrm>
            <a:off x="457200" y="1066800"/>
            <a:ext cx="8229600" cy="5257800"/>
          </a:xfrm>
        </p:spPr>
        <p:txBody>
          <a:bodyPr>
            <a:normAutofit fontScale="85000" lnSpcReduction="20000"/>
          </a:bodyPr>
          <a:lstStyle/>
          <a:p>
            <a:pPr eaLnBrk="1" hangingPunct="1">
              <a:lnSpc>
                <a:spcPct val="150000"/>
              </a:lnSpc>
            </a:pPr>
            <a:r>
              <a:rPr lang="en-US" altLang="ko-KR" sz="1600" dirty="0" smtClean="0">
                <a:solidFill>
                  <a:schemeClr val="accent6">
                    <a:lumMod val="50000"/>
                  </a:schemeClr>
                </a:solidFill>
                <a:ea typeface="굴림" charset="-127"/>
              </a:rPr>
              <a:t>ANN learning is well-suited to problems in which the training data corresponds to noisy, complex sensor data. It is also applicable to problems for which more symbolic representations are used. </a:t>
            </a:r>
          </a:p>
          <a:p>
            <a:pPr eaLnBrk="1" hangingPunct="1">
              <a:lnSpc>
                <a:spcPct val="150000"/>
              </a:lnSpc>
            </a:pPr>
            <a:r>
              <a:rPr lang="en-US" altLang="ko-KR" sz="1600" dirty="0" smtClean="0">
                <a:solidFill>
                  <a:schemeClr val="accent6">
                    <a:lumMod val="50000"/>
                  </a:schemeClr>
                </a:solidFill>
                <a:ea typeface="굴림" charset="-127"/>
              </a:rPr>
              <a:t>The </a:t>
            </a:r>
            <a:r>
              <a:rPr lang="en-US" altLang="ko-KR" sz="1600" dirty="0" err="1" smtClean="0">
                <a:solidFill>
                  <a:schemeClr val="accent6">
                    <a:lumMod val="50000"/>
                  </a:schemeClr>
                </a:solidFill>
                <a:ea typeface="굴림" charset="-127"/>
              </a:rPr>
              <a:t>backpropagation</a:t>
            </a:r>
            <a:r>
              <a:rPr lang="en-US" altLang="ko-KR" sz="1600" dirty="0" smtClean="0">
                <a:solidFill>
                  <a:schemeClr val="accent6">
                    <a:lumMod val="50000"/>
                  </a:schemeClr>
                </a:solidFill>
                <a:ea typeface="굴림" charset="-127"/>
              </a:rPr>
              <a:t> (BP) algorithm is the most commonly used ANN learning technique. It is appropriate for problems with the characteristics:</a:t>
            </a:r>
          </a:p>
          <a:p>
            <a:pPr lvl="1" eaLnBrk="1" hangingPunct="1">
              <a:lnSpc>
                <a:spcPct val="150000"/>
              </a:lnSpc>
            </a:pPr>
            <a:r>
              <a:rPr lang="en-US" altLang="ko-KR" sz="1600" dirty="0" smtClean="0">
                <a:solidFill>
                  <a:schemeClr val="accent6">
                    <a:lumMod val="50000"/>
                  </a:schemeClr>
                </a:solidFill>
                <a:ea typeface="굴림" charset="-127"/>
              </a:rPr>
              <a:t> Input is high-dimensional discrete or real-valued  (e.g. raw sensor input)</a:t>
            </a:r>
          </a:p>
          <a:p>
            <a:pPr lvl="1" eaLnBrk="1" hangingPunct="1">
              <a:lnSpc>
                <a:spcPct val="150000"/>
              </a:lnSpc>
            </a:pPr>
            <a:r>
              <a:rPr lang="en-US" altLang="ko-KR" sz="1600" dirty="0" smtClean="0">
                <a:solidFill>
                  <a:schemeClr val="accent6">
                    <a:lumMod val="50000"/>
                  </a:schemeClr>
                </a:solidFill>
                <a:ea typeface="굴림" charset="-127"/>
              </a:rPr>
              <a:t> Output is discrete or real valued</a:t>
            </a:r>
          </a:p>
          <a:p>
            <a:pPr lvl="1" eaLnBrk="1" hangingPunct="1">
              <a:lnSpc>
                <a:spcPct val="150000"/>
              </a:lnSpc>
            </a:pPr>
            <a:r>
              <a:rPr lang="en-US" altLang="ko-KR" sz="1600" dirty="0" smtClean="0">
                <a:solidFill>
                  <a:schemeClr val="accent6">
                    <a:lumMod val="50000"/>
                  </a:schemeClr>
                </a:solidFill>
                <a:ea typeface="굴림" charset="-127"/>
              </a:rPr>
              <a:t> Output is a vector of values</a:t>
            </a:r>
          </a:p>
          <a:p>
            <a:pPr lvl="1" eaLnBrk="1" hangingPunct="1">
              <a:lnSpc>
                <a:spcPct val="150000"/>
              </a:lnSpc>
            </a:pPr>
            <a:r>
              <a:rPr lang="en-US" altLang="ko-KR" sz="1600" dirty="0" smtClean="0">
                <a:solidFill>
                  <a:schemeClr val="accent6">
                    <a:lumMod val="50000"/>
                  </a:schemeClr>
                </a:solidFill>
                <a:ea typeface="굴림" charset="-127"/>
              </a:rPr>
              <a:t> Possibly noisy data</a:t>
            </a:r>
          </a:p>
          <a:p>
            <a:pPr lvl="1" eaLnBrk="1" hangingPunct="1">
              <a:lnSpc>
                <a:spcPct val="150000"/>
              </a:lnSpc>
            </a:pPr>
            <a:r>
              <a:rPr lang="en-US" altLang="ko-KR" sz="1600" dirty="0" smtClean="0">
                <a:solidFill>
                  <a:schemeClr val="accent6">
                    <a:lumMod val="50000"/>
                  </a:schemeClr>
                </a:solidFill>
                <a:ea typeface="굴림" charset="-127"/>
              </a:rPr>
              <a:t> Long training times accepted</a:t>
            </a:r>
          </a:p>
          <a:p>
            <a:pPr lvl="1" eaLnBrk="1" hangingPunct="1">
              <a:lnSpc>
                <a:spcPct val="150000"/>
              </a:lnSpc>
            </a:pPr>
            <a:r>
              <a:rPr lang="en-US" altLang="ko-KR" sz="1600" dirty="0" smtClean="0">
                <a:solidFill>
                  <a:schemeClr val="accent6">
                    <a:lumMod val="50000"/>
                  </a:schemeClr>
                </a:solidFill>
                <a:ea typeface="굴림" charset="-127"/>
              </a:rPr>
              <a:t> Fast evaluation of the learned function required.</a:t>
            </a:r>
          </a:p>
          <a:p>
            <a:pPr lvl="1" eaLnBrk="1" hangingPunct="1">
              <a:lnSpc>
                <a:spcPct val="150000"/>
              </a:lnSpc>
            </a:pPr>
            <a:r>
              <a:rPr lang="en-US" altLang="ko-KR" sz="1600" dirty="0" smtClean="0">
                <a:solidFill>
                  <a:schemeClr val="accent6">
                    <a:lumMod val="50000"/>
                  </a:schemeClr>
                </a:solidFill>
                <a:ea typeface="굴림" charset="-127"/>
              </a:rPr>
              <a:t> Not important for humans to understand the weights</a:t>
            </a:r>
          </a:p>
          <a:p>
            <a:pPr eaLnBrk="1" hangingPunct="1">
              <a:lnSpc>
                <a:spcPct val="150000"/>
              </a:lnSpc>
            </a:pPr>
            <a:r>
              <a:rPr lang="en-US" altLang="ko-KR" sz="1600" dirty="0" smtClean="0">
                <a:solidFill>
                  <a:schemeClr val="accent6">
                    <a:lumMod val="50000"/>
                  </a:schemeClr>
                </a:solidFill>
                <a:ea typeface="굴림" charset="-127"/>
              </a:rPr>
              <a:t>Examples:</a:t>
            </a:r>
          </a:p>
          <a:p>
            <a:pPr lvl="1" eaLnBrk="1" hangingPunct="1">
              <a:lnSpc>
                <a:spcPct val="150000"/>
              </a:lnSpc>
            </a:pPr>
            <a:r>
              <a:rPr lang="en-US" altLang="ko-KR" sz="1600" dirty="0" smtClean="0">
                <a:solidFill>
                  <a:schemeClr val="accent6">
                    <a:lumMod val="50000"/>
                  </a:schemeClr>
                </a:solidFill>
                <a:ea typeface="굴림" charset="-127"/>
              </a:rPr>
              <a:t>Speech phoneme recognition </a:t>
            </a:r>
          </a:p>
          <a:p>
            <a:pPr lvl="1" eaLnBrk="1" hangingPunct="1">
              <a:lnSpc>
                <a:spcPct val="150000"/>
              </a:lnSpc>
            </a:pPr>
            <a:r>
              <a:rPr lang="en-US" altLang="ko-KR" sz="1600" dirty="0" smtClean="0">
                <a:solidFill>
                  <a:schemeClr val="accent6">
                    <a:lumMod val="50000"/>
                  </a:schemeClr>
                </a:solidFill>
                <a:ea typeface="굴림" charset="-127"/>
              </a:rPr>
              <a:t>Image classification </a:t>
            </a:r>
          </a:p>
          <a:p>
            <a:pPr lvl="1" eaLnBrk="1" hangingPunct="1">
              <a:lnSpc>
                <a:spcPct val="150000"/>
              </a:lnSpc>
            </a:pPr>
            <a:r>
              <a:rPr lang="en-US" altLang="ko-KR" sz="1600" dirty="0" smtClean="0">
                <a:solidFill>
                  <a:schemeClr val="accent6">
                    <a:lumMod val="50000"/>
                  </a:schemeClr>
                </a:solidFill>
                <a:ea typeface="굴림" charset="-127"/>
              </a:rPr>
              <a:t>Financial prediction</a:t>
            </a:r>
            <a:endParaRPr lang="en-US" altLang="en-US" sz="1600" dirty="0" smtClean="0">
              <a:solidFill>
                <a:schemeClr val="accent6">
                  <a:lumMod val="50000"/>
                </a:schemeClr>
              </a:solidFill>
            </a:endParaRPr>
          </a:p>
        </p:txBody>
      </p:sp>
    </p:spTree>
    <p:extLst>
      <p:ext uri="{BB962C8B-B14F-4D97-AF65-F5344CB8AC3E}">
        <p14:creationId xmlns:p14="http://schemas.microsoft.com/office/powerpoint/2010/main" val="2593072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ctrTitle"/>
          </p:nvPr>
        </p:nvSpPr>
        <p:spPr>
          <a:xfrm>
            <a:off x="755650" y="260350"/>
            <a:ext cx="7772400" cy="1470025"/>
          </a:xfrm>
        </p:spPr>
        <p:txBody>
          <a:bodyPr/>
          <a:lstStyle/>
          <a:p>
            <a:r>
              <a:rPr lang="tr-TR" dirty="0" smtClean="0"/>
              <a:t>Learning Algorithm:</a:t>
            </a:r>
            <a:br>
              <a:rPr lang="tr-TR" dirty="0" smtClean="0"/>
            </a:br>
            <a:r>
              <a:rPr lang="tr-TR" dirty="0" smtClean="0"/>
              <a:t>Backpropagation </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997200"/>
            <a:ext cx="67119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4 Dikdörtgen"/>
          <p:cNvSpPr>
            <a:spLocks noChangeArrowheads="1"/>
          </p:cNvSpPr>
          <p:nvPr/>
        </p:nvSpPr>
        <p:spPr bwMode="auto">
          <a:xfrm>
            <a:off x="900113" y="1773238"/>
            <a:ext cx="76327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Pictures below illustrate how signal is propagating through the network, Symbols </a:t>
            </a:r>
            <a:r>
              <a:rPr lang="en-US" i="1">
                <a:latin typeface="Calibri" pitchFamily="34" charset="0"/>
              </a:rPr>
              <a:t>w</a:t>
            </a:r>
            <a:r>
              <a:rPr lang="en-US" i="1" baseline="-25000">
                <a:latin typeface="Calibri" pitchFamily="34" charset="0"/>
              </a:rPr>
              <a:t>(xm)n</a:t>
            </a:r>
            <a:r>
              <a:rPr lang="en-US">
                <a:latin typeface="Calibri" pitchFamily="34" charset="0"/>
              </a:rPr>
              <a:t> represent weights of connections between network input </a:t>
            </a:r>
            <a:r>
              <a:rPr lang="en-US" i="1">
                <a:latin typeface="Calibri" pitchFamily="34" charset="0"/>
              </a:rPr>
              <a:t>x</a:t>
            </a:r>
            <a:r>
              <a:rPr lang="en-US" i="1" baseline="-25000">
                <a:latin typeface="Calibri" pitchFamily="34" charset="0"/>
              </a:rPr>
              <a:t>m</a:t>
            </a:r>
            <a:r>
              <a:rPr lang="en-US">
                <a:latin typeface="Calibri" pitchFamily="34" charset="0"/>
              </a:rPr>
              <a:t> and neuron </a:t>
            </a:r>
            <a:r>
              <a:rPr lang="en-US" i="1">
                <a:latin typeface="Calibri" pitchFamily="34" charset="0"/>
              </a:rPr>
              <a:t>n</a:t>
            </a:r>
            <a:r>
              <a:rPr lang="en-US">
                <a:latin typeface="Calibri" pitchFamily="34" charset="0"/>
              </a:rPr>
              <a:t> in input layer. Symbols </a:t>
            </a:r>
            <a:r>
              <a:rPr lang="en-US" i="1">
                <a:latin typeface="Calibri" pitchFamily="34" charset="0"/>
              </a:rPr>
              <a:t>y</a:t>
            </a:r>
            <a:r>
              <a:rPr lang="en-US" i="1" baseline="-25000">
                <a:latin typeface="Calibri" pitchFamily="34" charset="0"/>
              </a:rPr>
              <a:t>n</a:t>
            </a:r>
            <a:r>
              <a:rPr lang="en-US">
                <a:latin typeface="Calibri" pitchFamily="34" charset="0"/>
              </a:rPr>
              <a:t> represents output signal of neuron </a:t>
            </a:r>
            <a:r>
              <a:rPr lang="en-US" i="1">
                <a:latin typeface="Calibri" pitchFamily="34" charset="0"/>
              </a:rPr>
              <a:t>n</a:t>
            </a:r>
            <a:r>
              <a:rPr lang="en-US">
                <a:latin typeface="Calibri" pitchFamily="34" charset="0"/>
              </a:rPr>
              <a:t>.</a:t>
            </a:r>
            <a:endParaRPr lang="tr-TR">
              <a:latin typeface="Calibri" pitchFamily="34" charset="0"/>
            </a:endParaRPr>
          </a:p>
        </p:txBody>
      </p:sp>
    </p:spTree>
    <p:extLst>
      <p:ext uri="{BB962C8B-B14F-4D97-AF65-F5344CB8AC3E}">
        <p14:creationId xmlns:p14="http://schemas.microsoft.com/office/powerpoint/2010/main" val="258630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324100"/>
            <a:ext cx="68516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44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386013"/>
            <a:ext cx="6948488"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16387" name="3 Dikdörtgen"/>
          <p:cNvSpPr>
            <a:spLocks noChangeArrowheads="1"/>
          </p:cNvSpPr>
          <p:nvPr/>
        </p:nvSpPr>
        <p:spPr bwMode="auto">
          <a:xfrm>
            <a:off x="684213" y="1773238"/>
            <a:ext cx="77041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Propagation of signals through the hidden layer. Symbols </a:t>
            </a:r>
            <a:r>
              <a:rPr lang="en-US" i="1">
                <a:latin typeface="Calibri" pitchFamily="34" charset="0"/>
              </a:rPr>
              <a:t>w</a:t>
            </a:r>
            <a:r>
              <a:rPr lang="en-US" i="1" baseline="-25000">
                <a:latin typeface="Calibri" pitchFamily="34" charset="0"/>
              </a:rPr>
              <a:t>mn</a:t>
            </a:r>
            <a:r>
              <a:rPr lang="en-US">
                <a:latin typeface="Calibri" pitchFamily="34" charset="0"/>
              </a:rPr>
              <a:t> represent weights of connections between output of neuron </a:t>
            </a:r>
            <a:r>
              <a:rPr lang="en-US" i="1">
                <a:latin typeface="Calibri" pitchFamily="34" charset="0"/>
              </a:rPr>
              <a:t>m</a:t>
            </a:r>
            <a:r>
              <a:rPr lang="en-US">
                <a:latin typeface="Calibri" pitchFamily="34" charset="0"/>
              </a:rPr>
              <a:t> and input of neuron </a:t>
            </a:r>
            <a:r>
              <a:rPr lang="en-US" i="1">
                <a:latin typeface="Calibri" pitchFamily="34" charset="0"/>
              </a:rPr>
              <a:t>n</a:t>
            </a:r>
            <a:r>
              <a:rPr lang="en-US">
                <a:latin typeface="Calibri" pitchFamily="34" charset="0"/>
              </a:rPr>
              <a:t> in the next layer. </a:t>
            </a:r>
            <a:endParaRPr lang="tr-TR">
              <a:latin typeface="Calibri" pitchFamily="34"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2720975"/>
            <a:ext cx="6946900"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0822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2720975"/>
            <a:ext cx="6946900"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586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52675"/>
            <a:ext cx="69469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300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77813"/>
            <a:ext cx="8229600" cy="636587"/>
          </a:xfrm>
        </p:spPr>
        <p:txBody>
          <a:bodyPr/>
          <a:lstStyle/>
          <a:p>
            <a:pPr eaLnBrk="1" hangingPunct="1"/>
            <a:r>
              <a:rPr lang="en-US" altLang="en-US" sz="3800" b="1" dirty="0" smtClean="0"/>
              <a:t>Outline</a:t>
            </a:r>
          </a:p>
        </p:txBody>
      </p:sp>
      <p:sp>
        <p:nvSpPr>
          <p:cNvPr id="4100" name="Rectangle 3"/>
          <p:cNvSpPr>
            <a:spLocks noGrp="1" noChangeArrowheads="1"/>
          </p:cNvSpPr>
          <p:nvPr>
            <p:ph idx="1"/>
          </p:nvPr>
        </p:nvSpPr>
        <p:spPr>
          <a:xfrm>
            <a:off x="457200" y="685800"/>
            <a:ext cx="8229600" cy="5410200"/>
          </a:xfrm>
        </p:spPr>
        <p:txBody>
          <a:bodyPr/>
          <a:lstStyle/>
          <a:p>
            <a:pPr eaLnBrk="1" hangingPunct="1">
              <a:lnSpc>
                <a:spcPct val="90000"/>
              </a:lnSpc>
              <a:buFont typeface="Wingdings" pitchFamily="2" charset="2"/>
              <a:buNone/>
            </a:pPr>
            <a:endParaRPr lang="en-US" altLang="en-US" dirty="0" smtClean="0"/>
          </a:p>
          <a:p>
            <a:pPr eaLnBrk="1" hangingPunct="1">
              <a:lnSpc>
                <a:spcPct val="90000"/>
              </a:lnSpc>
            </a:pPr>
            <a:endParaRPr lang="en-US" altLang="ko-KR" sz="2400" b="0" dirty="0" smtClean="0">
              <a:solidFill>
                <a:schemeClr val="accent6">
                  <a:lumMod val="50000"/>
                </a:schemeClr>
              </a:solidFill>
              <a:ea typeface="굴림" charset="-127"/>
            </a:endParaRPr>
          </a:p>
          <a:p>
            <a:pPr marL="993775" lvl="1" indent="-457200">
              <a:lnSpc>
                <a:spcPct val="90000"/>
              </a:lnSpc>
              <a:buFont typeface="Wingdings" panose="05000000000000000000" pitchFamily="2" charset="2"/>
              <a:buChar char="§"/>
            </a:pPr>
            <a:r>
              <a:rPr lang="en-US" altLang="ko-KR" sz="2800" dirty="0" smtClean="0">
                <a:solidFill>
                  <a:schemeClr val="accent6">
                    <a:lumMod val="50000"/>
                  </a:schemeClr>
                </a:solidFill>
                <a:ea typeface="굴림" charset="-127"/>
              </a:rPr>
              <a:t>Introduction </a:t>
            </a:r>
          </a:p>
          <a:p>
            <a:pPr marL="993775" lvl="1" indent="-457200">
              <a:lnSpc>
                <a:spcPct val="90000"/>
              </a:lnSpc>
              <a:buFont typeface="Wingdings" panose="05000000000000000000" pitchFamily="2" charset="2"/>
              <a:buChar char="§"/>
            </a:pPr>
            <a:r>
              <a:rPr lang="en-GB" sz="2800" dirty="0"/>
              <a:t>Biological Background</a:t>
            </a:r>
            <a:endParaRPr lang="en-US" altLang="ko-KR" sz="2800" dirty="0" smtClean="0">
              <a:solidFill>
                <a:schemeClr val="accent6">
                  <a:lumMod val="50000"/>
                </a:schemeClr>
              </a:solidFill>
              <a:ea typeface="굴림" charset="-127"/>
            </a:endParaRPr>
          </a:p>
          <a:p>
            <a:pPr marL="993775" lvl="1" indent="-457200">
              <a:lnSpc>
                <a:spcPct val="90000"/>
              </a:lnSpc>
              <a:buFont typeface="Wingdings" panose="05000000000000000000" pitchFamily="2" charset="2"/>
              <a:buChar char="§"/>
            </a:pPr>
            <a:r>
              <a:rPr lang="en-US" altLang="ko-KR" sz="2800" dirty="0">
                <a:ea typeface="굴림" charset="-127"/>
              </a:rPr>
              <a:t>Neural Network </a:t>
            </a:r>
            <a:r>
              <a:rPr lang="en-US" altLang="ko-KR" sz="2800" dirty="0" smtClean="0">
                <a:ea typeface="굴림" charset="-127"/>
              </a:rPr>
              <a:t>Representation</a:t>
            </a:r>
          </a:p>
          <a:p>
            <a:pPr marL="993775" lvl="1" indent="-457200">
              <a:lnSpc>
                <a:spcPct val="90000"/>
              </a:lnSpc>
              <a:buFont typeface="Wingdings" panose="05000000000000000000" pitchFamily="2" charset="2"/>
              <a:buChar char="§"/>
            </a:pPr>
            <a:r>
              <a:rPr lang="tr-TR" sz="2800" dirty="0"/>
              <a:t>Learning </a:t>
            </a:r>
            <a:r>
              <a:rPr lang="tr-TR" sz="2800" dirty="0" smtClean="0"/>
              <a:t>Algorithm</a:t>
            </a:r>
            <a:endParaRPr lang="en-US" sz="2800" dirty="0" smtClean="0"/>
          </a:p>
          <a:p>
            <a:pPr marL="993775" lvl="1" indent="-457200">
              <a:lnSpc>
                <a:spcPct val="90000"/>
              </a:lnSpc>
              <a:buFont typeface="Wingdings" panose="05000000000000000000" pitchFamily="2" charset="2"/>
              <a:buChar char="§"/>
            </a:pPr>
            <a:r>
              <a:rPr lang="en-US" altLang="en-US" sz="2800" dirty="0" smtClean="0"/>
              <a:t>Neural </a:t>
            </a:r>
            <a:r>
              <a:rPr lang="en-US" altLang="en-US" sz="2800" dirty="0"/>
              <a:t>Network Application Development</a:t>
            </a:r>
            <a:endParaRPr lang="en-US" altLang="ko-KR" sz="2800" dirty="0" smtClean="0">
              <a:solidFill>
                <a:schemeClr val="accent6">
                  <a:lumMod val="50000"/>
                </a:schemeClr>
              </a:solidFill>
              <a:ea typeface="굴림" charset="-127"/>
            </a:endParaRPr>
          </a:p>
          <a:p>
            <a:pPr marL="993775" lvl="1" indent="-457200">
              <a:lnSpc>
                <a:spcPct val="90000"/>
              </a:lnSpc>
              <a:buFont typeface="Wingdings" panose="05000000000000000000" pitchFamily="2" charset="2"/>
              <a:buChar char="§"/>
            </a:pPr>
            <a:r>
              <a:rPr lang="en-US" altLang="ko-KR" sz="2800" dirty="0" smtClean="0">
                <a:solidFill>
                  <a:schemeClr val="accent6">
                    <a:lumMod val="50000"/>
                  </a:schemeClr>
                </a:solidFill>
                <a:ea typeface="굴림" charset="-127"/>
              </a:rPr>
              <a:t>Benefits and limitations of ANN</a:t>
            </a:r>
          </a:p>
          <a:p>
            <a:pPr marL="993775" lvl="1" indent="-457200">
              <a:lnSpc>
                <a:spcPct val="90000"/>
              </a:lnSpc>
              <a:buFont typeface="Wingdings" panose="05000000000000000000" pitchFamily="2" charset="2"/>
              <a:buChar char="§"/>
            </a:pPr>
            <a:r>
              <a:rPr lang="en-US" altLang="ko-KR" sz="2800" dirty="0">
                <a:ea typeface="굴림" charset="-127"/>
              </a:rPr>
              <a:t>Neural Network Applications</a:t>
            </a:r>
            <a:endParaRPr lang="en-US" altLang="en-US" sz="2800" dirty="0" smtClean="0">
              <a:solidFill>
                <a:schemeClr val="accent6">
                  <a:lumMod val="50000"/>
                </a:schemeClr>
              </a:solidFill>
            </a:endParaRPr>
          </a:p>
        </p:txBody>
      </p:sp>
      <p:sp>
        <p:nvSpPr>
          <p:cNvPr id="4" name="Slide Number Placeholder 5"/>
          <p:cNvSpPr>
            <a:spLocks noGrp="1"/>
          </p:cNvSpPr>
          <p:nvPr>
            <p:ph type="sldNum" sz="quarter" idx="12"/>
          </p:nvPr>
        </p:nvSpPr>
        <p:spPr>
          <a:xfrm>
            <a:off x="6553200" y="6243638"/>
            <a:ext cx="2133600" cy="457200"/>
          </a:xfrm>
          <a:prstGeom prst="rect">
            <a:avLst/>
          </a:prstGeom>
        </p:spPr>
        <p:txBody>
          <a:bodyPr/>
          <a:lstStyle/>
          <a:p>
            <a:pPr>
              <a:defRPr/>
            </a:pPr>
            <a:fld id="{8FC033AA-0B1C-4EE5-84CF-DEF7E352151B}" type="slidenum">
              <a:rPr lang="en-US" altLang="en-US"/>
              <a:pPr>
                <a:defRPr/>
              </a:pPr>
              <a:t>2</a:t>
            </a:fld>
            <a:endParaRPr lang="en-US" altLang="en-US"/>
          </a:p>
        </p:txBody>
      </p:sp>
    </p:spTree>
    <p:extLst>
      <p:ext uri="{BB962C8B-B14F-4D97-AF65-F5344CB8AC3E}">
        <p14:creationId xmlns:p14="http://schemas.microsoft.com/office/powerpoint/2010/main" val="750668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19459" name="3 Dikdörtgen"/>
          <p:cNvSpPr>
            <a:spLocks noChangeArrowheads="1"/>
          </p:cNvSpPr>
          <p:nvPr/>
        </p:nvSpPr>
        <p:spPr bwMode="auto">
          <a:xfrm>
            <a:off x="971550" y="1844675"/>
            <a:ext cx="698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Propagation of signals through the output layer.</a:t>
            </a:r>
            <a:endParaRPr lang="tr-TR">
              <a:latin typeface="Calibri" pitchFamily="34" charset="0"/>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376488"/>
            <a:ext cx="69469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309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0483"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atin typeface="Calibri" pitchFamily="34" charset="0"/>
              </a:rPr>
              <a:t>I</a:t>
            </a:r>
            <a:r>
              <a:rPr lang="en-US">
                <a:latin typeface="Calibri" pitchFamily="34" charset="0"/>
              </a:rPr>
              <a:t>n the next algorithm step the output signal of the network </a:t>
            </a:r>
            <a:r>
              <a:rPr lang="en-US" i="1">
                <a:latin typeface="Calibri" pitchFamily="34" charset="0"/>
              </a:rPr>
              <a:t>y</a:t>
            </a:r>
            <a:r>
              <a:rPr lang="en-US">
                <a:latin typeface="Calibri" pitchFamily="34" charset="0"/>
              </a:rPr>
              <a:t> is compared with the desired output value (the target), which is found in training data set. The difference is called error signal </a:t>
            </a:r>
            <a:r>
              <a:rPr lang="en-US" i="1">
                <a:latin typeface="Calibri" pitchFamily="34" charset="0"/>
              </a:rPr>
              <a:t>d</a:t>
            </a:r>
            <a:r>
              <a:rPr lang="en-US">
                <a:latin typeface="Calibri" pitchFamily="34" charset="0"/>
              </a:rPr>
              <a:t> of output layer neuron</a:t>
            </a:r>
            <a:endParaRPr lang="tr-TR">
              <a:latin typeface="Calibri" pitchFamily="34" charset="0"/>
            </a:endParaRPr>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503613"/>
            <a:ext cx="6099175"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899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1507" name="3 Dikdörtgen"/>
          <p:cNvSpPr>
            <a:spLocks noChangeArrowheads="1"/>
          </p:cNvSpPr>
          <p:nvPr/>
        </p:nvSpPr>
        <p:spPr bwMode="auto">
          <a:xfrm>
            <a:off x="971550" y="1844675"/>
            <a:ext cx="698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idea is to propagate error signal </a:t>
            </a:r>
            <a:r>
              <a:rPr lang="en-US" i="1">
                <a:latin typeface="Calibri" pitchFamily="34" charset="0"/>
              </a:rPr>
              <a:t>d</a:t>
            </a:r>
            <a:r>
              <a:rPr lang="en-US">
                <a:latin typeface="Calibri" pitchFamily="34" charset="0"/>
              </a:rPr>
              <a:t> (computed in single teaching step) back to all neurons, which output signals were input for discussed neuron. </a:t>
            </a:r>
            <a:endParaRPr lang="tr-TR">
              <a:latin typeface="Calibri" pitchFamily="34" charset="0"/>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3187700"/>
            <a:ext cx="61214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381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2531" name="3 Dikdörtgen"/>
          <p:cNvSpPr>
            <a:spLocks noChangeArrowheads="1"/>
          </p:cNvSpPr>
          <p:nvPr/>
        </p:nvSpPr>
        <p:spPr bwMode="auto">
          <a:xfrm>
            <a:off x="971550" y="1844675"/>
            <a:ext cx="6985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idea is to propagate error signal </a:t>
            </a:r>
            <a:r>
              <a:rPr lang="en-US" i="1">
                <a:latin typeface="Calibri" pitchFamily="34" charset="0"/>
              </a:rPr>
              <a:t>d</a:t>
            </a:r>
            <a:r>
              <a:rPr lang="en-US">
                <a:latin typeface="Calibri" pitchFamily="34" charset="0"/>
              </a:rPr>
              <a:t> (computed in single teaching step) back to all neurons, which output signals were input for discussed neuron. </a:t>
            </a:r>
            <a:endParaRPr lang="tr-TR">
              <a:latin typeface="Calibri" pitchFamily="34"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182938"/>
            <a:ext cx="65214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43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3555" name="3 Dikdörtgen"/>
          <p:cNvSpPr>
            <a:spLocks noChangeArrowheads="1"/>
          </p:cNvSpPr>
          <p:nvPr/>
        </p:nvSpPr>
        <p:spPr bwMode="auto">
          <a:xfrm>
            <a:off x="971550" y="1844675"/>
            <a:ext cx="6985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The weights' coefficients </a:t>
            </a:r>
            <a:r>
              <a:rPr lang="en-US" i="1">
                <a:latin typeface="Calibri" pitchFamily="34" charset="0"/>
              </a:rPr>
              <a:t>w</a:t>
            </a:r>
            <a:r>
              <a:rPr lang="en-US" i="1" baseline="-25000">
                <a:latin typeface="Calibri" pitchFamily="34" charset="0"/>
              </a:rPr>
              <a:t>mn</a:t>
            </a:r>
            <a:r>
              <a:rPr lang="en-US">
                <a:latin typeface="Calibri" pitchFamily="34" charset="0"/>
              </a:rPr>
              <a:t> used to propagate errors back are equal to this used during computing output value. Only the direction of data flow is changed (signals are propagated from output to inputs one after the other). This technique is used for all network layers. If propagated errors came from few neurons they are added. The illustration is below: </a:t>
            </a:r>
            <a:endParaRPr lang="tr-TR">
              <a:latin typeface="Calibri" pitchFamily="34" charset="0"/>
            </a:endParaRP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492500"/>
            <a:ext cx="62357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692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4579"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171825"/>
            <a:ext cx="616585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59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5603"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113088"/>
            <a:ext cx="5991225"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458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ctrTitle"/>
          </p:nvPr>
        </p:nvSpPr>
        <p:spPr>
          <a:xfrm>
            <a:off x="755650" y="260350"/>
            <a:ext cx="7772400" cy="1470025"/>
          </a:xfrm>
        </p:spPr>
        <p:txBody>
          <a:bodyPr/>
          <a:lstStyle/>
          <a:p>
            <a:r>
              <a:rPr lang="tr-TR" smtClean="0"/>
              <a:t>Learning Algorithm:</a:t>
            </a:r>
            <a:br>
              <a:rPr lang="tr-TR" smtClean="0"/>
            </a:br>
            <a:r>
              <a:rPr lang="tr-TR" smtClean="0"/>
              <a:t>Backpropagation </a:t>
            </a:r>
          </a:p>
        </p:txBody>
      </p:sp>
      <p:sp>
        <p:nvSpPr>
          <p:cNvPr id="26627" name="3 Dikdörtgen"/>
          <p:cNvSpPr>
            <a:spLocks noChangeArrowheads="1"/>
          </p:cNvSpPr>
          <p:nvPr/>
        </p:nvSpPr>
        <p:spPr bwMode="auto">
          <a:xfrm>
            <a:off x="971550" y="1844675"/>
            <a:ext cx="698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Calibri" pitchFamily="34" charset="0"/>
              </a:rPr>
              <a:t>When the error signal for each neuron is computed, the weights coefficients of each neuron input node may be modified. In formulas below </a:t>
            </a:r>
            <a:r>
              <a:rPr lang="en-US" i="1">
                <a:latin typeface="Calibri" pitchFamily="34" charset="0"/>
              </a:rPr>
              <a:t>df(e)/de</a:t>
            </a:r>
            <a:r>
              <a:rPr lang="en-US">
                <a:latin typeface="Calibri" pitchFamily="34" charset="0"/>
              </a:rPr>
              <a:t> represents derivative of neuron activation function (which weights are modified).</a:t>
            </a:r>
            <a:endParaRPr lang="tr-TR">
              <a:latin typeface="Calibri" pitchFamily="34" charset="0"/>
            </a:endParaRPr>
          </a:p>
        </p:txBody>
      </p:sp>
      <p:pic>
        <p:nvPicPr>
          <p:cNvPr id="266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236913"/>
            <a:ext cx="6218238"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418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Backpropagation in equations I</a:t>
            </a:r>
          </a:p>
        </p:txBody>
      </p:sp>
      <p:sp>
        <p:nvSpPr>
          <p:cNvPr id="30723" name="Rectangle 3"/>
          <p:cNvSpPr>
            <a:spLocks noGrp="1" noChangeArrowheads="1"/>
          </p:cNvSpPr>
          <p:nvPr>
            <p:ph idx="1"/>
          </p:nvPr>
        </p:nvSpPr>
        <p:spPr>
          <a:xfrm>
            <a:off x="285720" y="1214422"/>
            <a:ext cx="8553480" cy="5072098"/>
          </a:xfrm>
        </p:spPr>
        <p:txBody>
          <a:bodyPr/>
          <a:lstStyle/>
          <a:p>
            <a:pPr marL="533400" indent="-447675">
              <a:lnSpc>
                <a:spcPct val="90000"/>
              </a:lnSpc>
              <a:spcAft>
                <a:spcPts val="800"/>
              </a:spcAft>
              <a:buFont typeface="Arial" panose="020B0604020202020204" pitchFamily="34" charset="0"/>
              <a:buChar char="•"/>
            </a:pPr>
            <a:r>
              <a:rPr lang="en-US" sz="3200" b="0" dirty="0"/>
              <a:t>If j is a node in an output layer, the error </a:t>
            </a:r>
            <a:r>
              <a:rPr lang="en-US" sz="3200" b="0" noProof="1">
                <a:sym typeface="Symbol" pitchFamily="18" charset="2"/>
              </a:rPr>
              <a:t></a:t>
            </a:r>
            <a:r>
              <a:rPr lang="en-US" sz="1800" noProof="1"/>
              <a:t>j</a:t>
            </a:r>
            <a:r>
              <a:rPr lang="en-US" sz="3200" b="0" noProof="1"/>
              <a:t> is:</a:t>
            </a:r>
            <a:endParaRPr lang="en-US" sz="3200" b="0" dirty="0"/>
          </a:p>
          <a:p>
            <a:pPr marL="533400" lvl="1" indent="-447675">
              <a:lnSpc>
                <a:spcPct val="90000"/>
              </a:lnSpc>
              <a:spcAft>
                <a:spcPts val="800"/>
              </a:spcAft>
              <a:buFont typeface="Arial" panose="020B0604020202020204" pitchFamily="34" charset="0"/>
              <a:buChar char="•"/>
            </a:pPr>
            <a:r>
              <a:rPr lang="en-US" sz="3200" noProof="1">
                <a:sym typeface="Symbol" pitchFamily="18" charset="2"/>
              </a:rPr>
              <a:t></a:t>
            </a:r>
            <a:r>
              <a:rPr lang="en-US" noProof="1"/>
              <a:t>j</a:t>
            </a:r>
            <a:r>
              <a:rPr lang="en-US" sz="3200" noProof="1"/>
              <a:t> = (t</a:t>
            </a:r>
            <a:r>
              <a:rPr lang="en-US" noProof="1"/>
              <a:t>j</a:t>
            </a:r>
            <a:r>
              <a:rPr lang="en-US" sz="3200" noProof="1"/>
              <a:t> - a</a:t>
            </a:r>
            <a:r>
              <a:rPr lang="en-US" noProof="1"/>
              <a:t>j</a:t>
            </a:r>
            <a:r>
              <a:rPr lang="en-US" sz="3200" noProof="1"/>
              <a:t>) a</a:t>
            </a:r>
            <a:r>
              <a:rPr lang="en-US" noProof="1"/>
              <a:t>j</a:t>
            </a:r>
            <a:r>
              <a:rPr lang="en-US" sz="3200" noProof="1"/>
              <a:t>(a</a:t>
            </a:r>
            <a:r>
              <a:rPr lang="en-US" noProof="1"/>
              <a:t>j</a:t>
            </a:r>
            <a:r>
              <a:rPr lang="en-US" sz="3200" noProof="1"/>
              <a:t> -1)</a:t>
            </a:r>
            <a:endParaRPr lang="en-US" sz="3200" dirty="0"/>
          </a:p>
          <a:p>
            <a:pPr marL="533400" indent="-447675">
              <a:lnSpc>
                <a:spcPct val="90000"/>
              </a:lnSpc>
              <a:spcAft>
                <a:spcPts val="800"/>
              </a:spcAft>
              <a:buFont typeface="Arial" panose="020B0604020202020204" pitchFamily="34" charset="0"/>
              <a:buChar char="•"/>
            </a:pPr>
            <a:r>
              <a:rPr lang="en-US" sz="3200" b="0" dirty="0"/>
              <a:t>where </a:t>
            </a:r>
            <a:r>
              <a:rPr lang="en-US" sz="3200" b="0" dirty="0" err="1"/>
              <a:t>a</a:t>
            </a:r>
            <a:r>
              <a:rPr lang="en-US" sz="1800" dirty="0" err="1"/>
              <a:t>j</a:t>
            </a:r>
            <a:r>
              <a:rPr lang="en-US" sz="1800" dirty="0"/>
              <a:t> </a:t>
            </a:r>
            <a:r>
              <a:rPr lang="en-US" sz="3200" b="0" dirty="0"/>
              <a:t>is the activation of node j</a:t>
            </a:r>
          </a:p>
          <a:p>
            <a:pPr marL="533400" indent="-447675">
              <a:lnSpc>
                <a:spcPct val="90000"/>
              </a:lnSpc>
              <a:spcAft>
                <a:spcPts val="800"/>
              </a:spcAft>
              <a:buFont typeface="Arial" panose="020B0604020202020204" pitchFamily="34" charset="0"/>
              <a:buChar char="•"/>
            </a:pPr>
            <a:r>
              <a:rPr lang="en-US" sz="3200" b="0" dirty="0" err="1"/>
              <a:t>t</a:t>
            </a:r>
            <a:r>
              <a:rPr lang="en-US" sz="1800" dirty="0" err="1"/>
              <a:t>j</a:t>
            </a:r>
            <a:r>
              <a:rPr lang="en-US" sz="3200" b="0" dirty="0"/>
              <a:t> is its target activation value, and </a:t>
            </a:r>
          </a:p>
          <a:p>
            <a:pPr marL="533400" indent="-447675">
              <a:lnSpc>
                <a:spcPct val="90000"/>
              </a:lnSpc>
              <a:spcAft>
                <a:spcPts val="800"/>
              </a:spcAft>
              <a:buFont typeface="Arial" panose="020B0604020202020204" pitchFamily="34" charset="0"/>
              <a:buChar char="•"/>
            </a:pPr>
            <a:r>
              <a:rPr lang="en-US" sz="3200" b="0" noProof="1">
                <a:sym typeface="Symbol" pitchFamily="18" charset="2"/>
              </a:rPr>
              <a:t></a:t>
            </a:r>
            <a:r>
              <a:rPr lang="en-US" sz="1800" noProof="1"/>
              <a:t>j</a:t>
            </a:r>
            <a:r>
              <a:rPr lang="en-US" sz="3200" b="0" noProof="1"/>
              <a:t>  its error value</a:t>
            </a:r>
            <a:endParaRPr lang="en-US" sz="3200" b="0" dirty="0"/>
          </a:p>
          <a:p>
            <a:pPr>
              <a:spcAft>
                <a:spcPts val="800"/>
              </a:spcAft>
            </a:pPr>
            <a:endParaRPr lang="en-US" dirty="0" smtClean="0"/>
          </a:p>
        </p:txBody>
      </p:sp>
    </p:spTree>
    <p:extLst>
      <p:ext uri="{BB962C8B-B14F-4D97-AF65-F5344CB8AC3E}">
        <p14:creationId xmlns:p14="http://schemas.microsoft.com/office/powerpoint/2010/main" val="1842612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Backpropagation in equations II</a:t>
            </a:r>
          </a:p>
        </p:txBody>
      </p:sp>
      <p:sp>
        <p:nvSpPr>
          <p:cNvPr id="31747" name="Rectangle 3"/>
          <p:cNvSpPr>
            <a:spLocks noGrp="1" noChangeArrowheads="1"/>
          </p:cNvSpPr>
          <p:nvPr>
            <p:ph idx="1"/>
          </p:nvPr>
        </p:nvSpPr>
        <p:spPr/>
        <p:txBody>
          <a:bodyPr>
            <a:normAutofit/>
          </a:bodyPr>
          <a:lstStyle/>
          <a:p>
            <a:pPr marL="533400" indent="-447675">
              <a:lnSpc>
                <a:spcPct val="90000"/>
              </a:lnSpc>
              <a:spcAft>
                <a:spcPts val="800"/>
              </a:spcAft>
              <a:buFont typeface="Arial" panose="020B0604020202020204" pitchFamily="34" charset="0"/>
              <a:buChar char="•"/>
            </a:pPr>
            <a:r>
              <a:rPr lang="en-US" sz="3200" b="0" dirty="0"/>
              <a:t>If j is a node in a hidden layer, and if there are k nodes 1, 2, …, k, that receive a connection from j, the error </a:t>
            </a:r>
            <a:r>
              <a:rPr lang="en-US" sz="3200" b="0" noProof="1">
                <a:sym typeface="Symbol" pitchFamily="18" charset="2"/>
              </a:rPr>
              <a:t></a:t>
            </a:r>
            <a:r>
              <a:rPr lang="en-US" sz="1800" noProof="1"/>
              <a:t>j</a:t>
            </a:r>
            <a:r>
              <a:rPr lang="en-US" sz="3200" b="0" noProof="1"/>
              <a:t> is:</a:t>
            </a:r>
            <a:endParaRPr lang="en-US" sz="3200" b="0" dirty="0"/>
          </a:p>
          <a:p>
            <a:pPr marL="533400" indent="-447675">
              <a:lnSpc>
                <a:spcPct val="90000"/>
              </a:lnSpc>
              <a:spcAft>
                <a:spcPts val="800"/>
              </a:spcAft>
              <a:buFont typeface="Arial" panose="020B0604020202020204" pitchFamily="34" charset="0"/>
              <a:buChar char="•"/>
            </a:pPr>
            <a:r>
              <a:rPr lang="en-US" sz="3200" b="0" noProof="1">
                <a:sym typeface="Symbol" pitchFamily="18" charset="2"/>
              </a:rPr>
              <a:t></a:t>
            </a:r>
            <a:r>
              <a:rPr lang="en-US" sz="1800" noProof="1"/>
              <a:t>j</a:t>
            </a:r>
            <a:r>
              <a:rPr lang="en-US" sz="3200" b="0" noProof="1"/>
              <a:t> = (w</a:t>
            </a:r>
            <a:r>
              <a:rPr lang="en-US" sz="1800" noProof="1"/>
              <a:t>1j</a:t>
            </a:r>
            <a:r>
              <a:rPr lang="en-US" sz="3200" b="0" noProof="1"/>
              <a:t> </a:t>
            </a:r>
            <a:r>
              <a:rPr lang="en-US" sz="3200" b="0" noProof="1">
                <a:sym typeface="Symbol" pitchFamily="18" charset="2"/>
              </a:rPr>
              <a:t></a:t>
            </a:r>
            <a:r>
              <a:rPr lang="en-US" sz="1800" noProof="1"/>
              <a:t>1</a:t>
            </a:r>
            <a:r>
              <a:rPr lang="en-US" sz="3200" b="0" noProof="1"/>
              <a:t> + w</a:t>
            </a:r>
            <a:r>
              <a:rPr lang="en-US" sz="1800" noProof="1"/>
              <a:t>2j</a:t>
            </a:r>
            <a:r>
              <a:rPr lang="en-US" sz="3200" b="0" noProof="1"/>
              <a:t> </a:t>
            </a:r>
            <a:r>
              <a:rPr lang="en-US" sz="3200" b="0" noProof="1">
                <a:sym typeface="Symbol" pitchFamily="18" charset="2"/>
              </a:rPr>
              <a:t></a:t>
            </a:r>
            <a:r>
              <a:rPr lang="en-US" sz="1800" noProof="1"/>
              <a:t>2</a:t>
            </a:r>
            <a:r>
              <a:rPr lang="en-US" sz="3200" b="0" noProof="1"/>
              <a:t> + … + w</a:t>
            </a:r>
            <a:r>
              <a:rPr lang="en-US" sz="1800" noProof="1"/>
              <a:t>kj</a:t>
            </a:r>
            <a:r>
              <a:rPr lang="en-US" sz="3200" b="0" noProof="1">
                <a:sym typeface="Symbol" pitchFamily="18" charset="2"/>
              </a:rPr>
              <a:t></a:t>
            </a:r>
            <a:r>
              <a:rPr lang="en-US" sz="1800" noProof="1"/>
              <a:t>k</a:t>
            </a:r>
            <a:r>
              <a:rPr lang="en-US" sz="3200" b="0" noProof="1"/>
              <a:t>) a</a:t>
            </a:r>
            <a:r>
              <a:rPr lang="en-US" sz="1800" noProof="1"/>
              <a:t>j</a:t>
            </a:r>
            <a:r>
              <a:rPr lang="en-US" sz="3200" b="0" noProof="1"/>
              <a:t> (a</a:t>
            </a:r>
            <a:r>
              <a:rPr lang="en-US" sz="1800" noProof="1"/>
              <a:t>j</a:t>
            </a:r>
            <a:r>
              <a:rPr lang="en-US" sz="3200" b="0" noProof="1"/>
              <a:t> -1)</a:t>
            </a:r>
            <a:endParaRPr lang="en-US" sz="3200" b="0" dirty="0"/>
          </a:p>
          <a:p>
            <a:pPr marL="533400" indent="-447675">
              <a:lnSpc>
                <a:spcPct val="90000"/>
              </a:lnSpc>
              <a:spcAft>
                <a:spcPts val="800"/>
              </a:spcAft>
              <a:buFont typeface="Arial" panose="020B0604020202020204" pitchFamily="34" charset="0"/>
              <a:buChar char="•"/>
            </a:pPr>
            <a:r>
              <a:rPr lang="en-US" sz="3200" b="0" dirty="0"/>
              <a:t>where the weights </a:t>
            </a:r>
            <a:r>
              <a:rPr lang="en-US" sz="3200" b="0" noProof="1"/>
              <a:t>w</a:t>
            </a:r>
            <a:r>
              <a:rPr lang="en-US" sz="1800" noProof="1"/>
              <a:t>1j</a:t>
            </a:r>
            <a:r>
              <a:rPr lang="en-US" sz="3200" b="0" noProof="1"/>
              <a:t> , w</a:t>
            </a:r>
            <a:r>
              <a:rPr lang="en-US" sz="1800" noProof="1"/>
              <a:t>2j </a:t>
            </a:r>
            <a:r>
              <a:rPr lang="en-US" sz="3200" b="0" noProof="1"/>
              <a:t>, …, w</a:t>
            </a:r>
            <a:r>
              <a:rPr lang="en-US" sz="1800" noProof="1"/>
              <a:t>kj </a:t>
            </a:r>
            <a:r>
              <a:rPr lang="en-US" sz="3200" b="0" noProof="1"/>
              <a:t>belong to the connections from hidden node j to nodes 1, 2, …, k.</a:t>
            </a:r>
            <a:endParaRPr lang="en-US" sz="3200" b="0" dirty="0"/>
          </a:p>
        </p:txBody>
      </p:sp>
    </p:spTree>
    <p:extLst>
      <p:ext uri="{BB962C8B-B14F-4D97-AF65-F5344CB8AC3E}">
        <p14:creationId xmlns:p14="http://schemas.microsoft.com/office/powerpoint/2010/main" val="928192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GB" b="1" dirty="0" smtClean="0"/>
              <a:t>Artificial Neural Network -Definition </a:t>
            </a:r>
            <a:endParaRPr lang="en-GB" b="1" dirty="0"/>
          </a:p>
        </p:txBody>
      </p:sp>
      <p:sp>
        <p:nvSpPr>
          <p:cNvPr id="13315" name="Rectangle 3"/>
          <p:cNvSpPr>
            <a:spLocks noGrp="1" noChangeArrowheads="1"/>
          </p:cNvSpPr>
          <p:nvPr>
            <p:ph idx="1"/>
          </p:nvPr>
        </p:nvSpPr>
        <p:spPr>
          <a:xfrm>
            <a:off x="362857" y="1228935"/>
            <a:ext cx="8417119" cy="4707407"/>
          </a:xfrm>
          <a:noFill/>
          <a:ln/>
        </p:spPr>
        <p:txBody>
          <a:bodyPr>
            <a:normAutofit fontScale="77500" lnSpcReduction="20000"/>
          </a:bodyPr>
          <a:lstStyle/>
          <a:p>
            <a:pPr marL="0" indent="0" algn="just">
              <a:lnSpc>
                <a:spcPct val="120000"/>
              </a:lnSpc>
              <a:buNone/>
            </a:pPr>
            <a:r>
              <a:rPr lang="en-GB" b="0" dirty="0">
                <a:solidFill>
                  <a:schemeClr val="accent6">
                    <a:lumMod val="50000"/>
                  </a:schemeClr>
                </a:solidFill>
              </a:rPr>
              <a:t>A </a:t>
            </a:r>
            <a:r>
              <a:rPr lang="en-GB" b="0" dirty="0" smtClean="0">
                <a:solidFill>
                  <a:schemeClr val="accent6">
                    <a:lumMod val="50000"/>
                  </a:schemeClr>
                </a:solidFill>
              </a:rPr>
              <a:t>Artificial neural </a:t>
            </a:r>
            <a:r>
              <a:rPr lang="en-GB" b="0" dirty="0">
                <a:solidFill>
                  <a:schemeClr val="accent6">
                    <a:lumMod val="50000"/>
                  </a:schemeClr>
                </a:solidFill>
              </a:rPr>
              <a:t>network is a massive parallel distributed processor made up of simple processing units, which has a natural propensity for storing experimental knowledge and making it available for use. It resembles the brain in two respects</a:t>
            </a:r>
            <a:r>
              <a:rPr lang="en-GB" b="0" dirty="0" smtClean="0">
                <a:solidFill>
                  <a:schemeClr val="accent6">
                    <a:lumMod val="50000"/>
                  </a:schemeClr>
                </a:solidFill>
              </a:rPr>
              <a:t>:</a:t>
            </a:r>
          </a:p>
          <a:p>
            <a:pPr marL="0" indent="0" algn="just">
              <a:lnSpc>
                <a:spcPct val="120000"/>
              </a:lnSpc>
              <a:buNone/>
            </a:pPr>
            <a:endParaRPr lang="en-GB" b="0" dirty="0" smtClean="0">
              <a:solidFill>
                <a:schemeClr val="accent6">
                  <a:lumMod val="50000"/>
                </a:schemeClr>
              </a:solidFill>
            </a:endParaRPr>
          </a:p>
          <a:p>
            <a:pPr>
              <a:lnSpc>
                <a:spcPct val="120000"/>
              </a:lnSpc>
              <a:buFont typeface="Arial" panose="020B0604020202020204" pitchFamily="34" charset="0"/>
              <a:buChar char="•"/>
            </a:pPr>
            <a:r>
              <a:rPr lang="en-GB" b="0" dirty="0" smtClean="0">
                <a:solidFill>
                  <a:schemeClr val="accent6">
                    <a:lumMod val="50000"/>
                  </a:schemeClr>
                </a:solidFill>
              </a:rPr>
              <a:t>Knowledge </a:t>
            </a:r>
            <a:r>
              <a:rPr lang="en-GB" b="0" dirty="0">
                <a:solidFill>
                  <a:schemeClr val="accent6">
                    <a:lumMod val="50000"/>
                  </a:schemeClr>
                </a:solidFill>
              </a:rPr>
              <a:t>is acquired by the network  from its environment through a learning process</a:t>
            </a:r>
            <a:r>
              <a:rPr lang="en-GB" b="0" dirty="0" smtClean="0">
                <a:solidFill>
                  <a:schemeClr val="accent6">
                    <a:lumMod val="50000"/>
                  </a:schemeClr>
                </a:solidFill>
              </a:rPr>
              <a:t>.</a:t>
            </a:r>
          </a:p>
          <a:p>
            <a:pPr marL="0" indent="0">
              <a:lnSpc>
                <a:spcPct val="120000"/>
              </a:lnSpc>
              <a:buNone/>
            </a:pPr>
            <a:endParaRPr lang="en-GB" b="0" dirty="0">
              <a:solidFill>
                <a:schemeClr val="accent6">
                  <a:lumMod val="50000"/>
                </a:schemeClr>
              </a:solidFill>
            </a:endParaRPr>
          </a:p>
          <a:p>
            <a:pPr>
              <a:lnSpc>
                <a:spcPct val="120000"/>
              </a:lnSpc>
              <a:buFont typeface="Arial" panose="020B0604020202020204" pitchFamily="34" charset="0"/>
              <a:buChar char="•"/>
            </a:pPr>
            <a:r>
              <a:rPr lang="en-GB" b="0" dirty="0" smtClean="0">
                <a:solidFill>
                  <a:schemeClr val="accent6">
                    <a:lumMod val="50000"/>
                  </a:schemeClr>
                </a:solidFill>
              </a:rPr>
              <a:t>Inter-neuron </a:t>
            </a:r>
            <a:r>
              <a:rPr lang="en-GB" b="0" dirty="0">
                <a:solidFill>
                  <a:schemeClr val="accent6">
                    <a:lumMod val="50000"/>
                  </a:schemeClr>
                </a:solidFill>
              </a:rPr>
              <a:t>connection strengths, known as synaptic weights, are used to store the acquired knowledge.</a:t>
            </a:r>
          </a:p>
          <a:p>
            <a:pPr marL="0" indent="0" algn="just">
              <a:lnSpc>
                <a:spcPct val="200000"/>
              </a:lnSpc>
              <a:buNone/>
            </a:pPr>
            <a:endParaRPr lang="en-GB" sz="2400" b="0" dirty="0"/>
          </a:p>
        </p:txBody>
      </p:sp>
    </p:spTree>
    <p:extLst>
      <p:ext uri="{BB962C8B-B14F-4D97-AF65-F5344CB8AC3E}">
        <p14:creationId xmlns:p14="http://schemas.microsoft.com/office/powerpoint/2010/main" val="1644403017"/>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Backpropagation in equations III</a:t>
            </a:r>
          </a:p>
        </p:txBody>
      </p:sp>
      <p:sp>
        <p:nvSpPr>
          <p:cNvPr id="32771" name="Rectangle 3"/>
          <p:cNvSpPr>
            <a:spLocks noGrp="1" noChangeArrowheads="1"/>
          </p:cNvSpPr>
          <p:nvPr>
            <p:ph idx="1"/>
          </p:nvPr>
        </p:nvSpPr>
        <p:spPr>
          <a:xfrm>
            <a:off x="285720" y="1214422"/>
            <a:ext cx="8553480" cy="5072098"/>
          </a:xfrm>
        </p:spPr>
        <p:txBody>
          <a:bodyPr>
            <a:normAutofit/>
          </a:bodyPr>
          <a:lstStyle/>
          <a:p>
            <a:pPr marL="533400" indent="-447675">
              <a:lnSpc>
                <a:spcPct val="90000"/>
              </a:lnSpc>
              <a:spcAft>
                <a:spcPts val="800"/>
              </a:spcAft>
              <a:buFont typeface="Arial" panose="020B0604020202020204" pitchFamily="34" charset="0"/>
              <a:buChar char="•"/>
            </a:pPr>
            <a:r>
              <a:rPr lang="en-US" sz="3200" b="0" dirty="0"/>
              <a:t>The </a:t>
            </a:r>
            <a:r>
              <a:rPr lang="en-US" sz="3200" b="0" dirty="0" err="1"/>
              <a:t>backpropagation</a:t>
            </a:r>
            <a:r>
              <a:rPr lang="en-US" sz="3200" b="0" dirty="0"/>
              <a:t> learning rule (applied at time t) is: </a:t>
            </a:r>
          </a:p>
          <a:p>
            <a:pPr marL="533400" lvl="1" indent="-447675">
              <a:lnSpc>
                <a:spcPct val="90000"/>
              </a:lnSpc>
              <a:spcAft>
                <a:spcPts val="800"/>
              </a:spcAft>
              <a:buFont typeface="Arial" panose="020B0604020202020204" pitchFamily="34" charset="0"/>
              <a:buChar char="•"/>
            </a:pPr>
            <a:r>
              <a:rPr lang="en-US" sz="3200" noProof="1">
                <a:sym typeface="Symbol" pitchFamily="18" charset="2"/>
              </a:rPr>
              <a:t></a:t>
            </a:r>
            <a:r>
              <a:rPr lang="en-US" sz="3200" noProof="1"/>
              <a:t>w</a:t>
            </a:r>
            <a:r>
              <a:rPr lang="en-US" noProof="1"/>
              <a:t>ji</a:t>
            </a:r>
            <a:r>
              <a:rPr lang="en-US" sz="3200" noProof="1"/>
              <a:t>(t) = </a:t>
            </a:r>
            <a:r>
              <a:rPr lang="en-US" sz="3200" noProof="1">
                <a:sym typeface="Symbol" pitchFamily="18" charset="2"/>
              </a:rPr>
              <a:t></a:t>
            </a:r>
            <a:r>
              <a:rPr lang="en-US" sz="3200" noProof="1"/>
              <a:t> </a:t>
            </a:r>
            <a:r>
              <a:rPr lang="en-US" sz="3200" noProof="1">
                <a:sym typeface="Symbol" pitchFamily="18" charset="2"/>
              </a:rPr>
              <a:t></a:t>
            </a:r>
            <a:r>
              <a:rPr lang="en-US" noProof="1"/>
              <a:t>j</a:t>
            </a:r>
            <a:r>
              <a:rPr lang="en-US" sz="3200" noProof="1"/>
              <a:t>a</a:t>
            </a:r>
            <a:r>
              <a:rPr lang="en-US" sz="2000" noProof="1"/>
              <a:t>i</a:t>
            </a:r>
            <a:r>
              <a:rPr lang="en-US" sz="3200" noProof="1"/>
              <a:t> + </a:t>
            </a:r>
            <a:r>
              <a:rPr lang="en-US" sz="3200" noProof="1">
                <a:sym typeface="Symbol" pitchFamily="18" charset="2"/>
              </a:rPr>
              <a:t></a:t>
            </a:r>
            <a:r>
              <a:rPr lang="en-US" sz="3200" noProof="1"/>
              <a:t>w</a:t>
            </a:r>
            <a:r>
              <a:rPr lang="en-US" noProof="1"/>
              <a:t>ji</a:t>
            </a:r>
            <a:r>
              <a:rPr lang="en-US" sz="3200" noProof="1"/>
              <a:t>(t-1)</a:t>
            </a:r>
            <a:endParaRPr lang="en-US" sz="3200" dirty="0"/>
          </a:p>
          <a:p>
            <a:pPr marL="533400" indent="-447675">
              <a:lnSpc>
                <a:spcPct val="90000"/>
              </a:lnSpc>
              <a:spcAft>
                <a:spcPts val="800"/>
              </a:spcAft>
              <a:buFont typeface="Arial" panose="020B0604020202020204" pitchFamily="34" charset="0"/>
              <a:buChar char="•"/>
            </a:pPr>
            <a:r>
              <a:rPr lang="en-US" sz="3200" b="0" dirty="0"/>
              <a:t>where </a:t>
            </a:r>
            <a:r>
              <a:rPr lang="en-US" sz="3200" b="0" dirty="0">
                <a:sym typeface="Symbol" pitchFamily="18" charset="2"/>
              </a:rPr>
              <a:t></a:t>
            </a:r>
            <a:r>
              <a:rPr lang="en-US" sz="3200" b="0" dirty="0" err="1"/>
              <a:t>w</a:t>
            </a:r>
            <a:r>
              <a:rPr lang="en-US" sz="1800" b="0" dirty="0" err="1"/>
              <a:t>ji</a:t>
            </a:r>
            <a:r>
              <a:rPr lang="en-US" sz="3200" b="0" noProof="1"/>
              <a:t> (t) </a:t>
            </a:r>
            <a:r>
              <a:rPr lang="en-US" sz="3200" b="0" dirty="0"/>
              <a:t> is the change in the weight from node </a:t>
            </a:r>
            <a:r>
              <a:rPr lang="en-US" sz="3200" b="0" dirty="0" err="1"/>
              <a:t>i</a:t>
            </a:r>
            <a:r>
              <a:rPr lang="en-US" sz="3200" b="0" dirty="0"/>
              <a:t> to node j at time t, </a:t>
            </a:r>
            <a:endParaRPr lang="en-US" sz="3200" b="0" noProof="1"/>
          </a:p>
          <a:p>
            <a:pPr marL="533400" indent="-447675">
              <a:lnSpc>
                <a:spcPct val="90000"/>
              </a:lnSpc>
              <a:spcAft>
                <a:spcPts val="800"/>
              </a:spcAft>
              <a:buFont typeface="Arial" panose="020B0604020202020204" pitchFamily="34" charset="0"/>
              <a:buChar char="•"/>
            </a:pPr>
            <a:r>
              <a:rPr lang="en-US" sz="3200" b="0" dirty="0"/>
              <a:t>The learning constant </a:t>
            </a:r>
            <a:r>
              <a:rPr lang="en-US" sz="3200" b="0" noProof="1">
                <a:sym typeface="Symbol" pitchFamily="18" charset="2"/>
              </a:rPr>
              <a:t></a:t>
            </a:r>
            <a:r>
              <a:rPr lang="en-US" sz="3200" b="0" noProof="1"/>
              <a:t> is typically chosen rather small (e.g., 0.05). </a:t>
            </a:r>
          </a:p>
          <a:p>
            <a:pPr marL="533400" indent="-447675">
              <a:lnSpc>
                <a:spcPct val="90000"/>
              </a:lnSpc>
              <a:spcAft>
                <a:spcPts val="800"/>
              </a:spcAft>
              <a:buFont typeface="Arial" panose="020B0604020202020204" pitchFamily="34" charset="0"/>
              <a:buChar char="•"/>
            </a:pPr>
            <a:r>
              <a:rPr lang="en-US" sz="3200" b="0" noProof="1"/>
              <a:t>The momentum term </a:t>
            </a:r>
            <a:r>
              <a:rPr lang="en-US" sz="3200" b="0" noProof="1">
                <a:sym typeface="Symbol" pitchFamily="18" charset="2"/>
              </a:rPr>
              <a:t></a:t>
            </a:r>
            <a:r>
              <a:rPr lang="en-US" sz="3200" b="0" noProof="1"/>
              <a:t> is typically chosen around 0.5.</a:t>
            </a:r>
            <a:endParaRPr lang="en-US" sz="3200" b="0" dirty="0"/>
          </a:p>
        </p:txBody>
      </p:sp>
    </p:spTree>
    <p:extLst>
      <p:ext uri="{BB962C8B-B14F-4D97-AF65-F5344CB8AC3E}">
        <p14:creationId xmlns:p14="http://schemas.microsoft.com/office/powerpoint/2010/main" val="4191648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en-US" sz="2400" b="1" dirty="0" smtClean="0"/>
              <a:t>Neural Network Application Development</a:t>
            </a:r>
            <a:endParaRPr lang="en-US" altLang="en-US" sz="2400" dirty="0" smtClean="0"/>
          </a:p>
        </p:txBody>
      </p:sp>
      <p:sp>
        <p:nvSpPr>
          <p:cNvPr id="49156"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altLang="en-US" sz="2100" b="0" dirty="0" smtClean="0">
                <a:solidFill>
                  <a:schemeClr val="accent6">
                    <a:lumMod val="50000"/>
                  </a:schemeClr>
                </a:solidFill>
              </a:rPr>
              <a:t>The development process for an ANN application has eight steps. </a:t>
            </a:r>
            <a:endParaRPr lang="en-US" altLang="en-US" sz="2100" b="0" i="1" dirty="0" smtClean="0">
              <a:solidFill>
                <a:schemeClr val="accent6">
                  <a:lumMod val="50000"/>
                </a:schemeClr>
              </a:solidFill>
            </a:endParaRPr>
          </a:p>
          <a:p>
            <a:pPr eaLnBrk="1" hangingPunct="1">
              <a:lnSpc>
                <a:spcPct val="90000"/>
              </a:lnSpc>
              <a:buFont typeface="Arial" panose="020B0604020202020204" pitchFamily="34" charset="0"/>
              <a:buChar char="•"/>
            </a:pPr>
            <a:r>
              <a:rPr lang="en-US" altLang="en-US" sz="2100" b="0" i="1" dirty="0" smtClean="0">
                <a:solidFill>
                  <a:schemeClr val="accent6">
                    <a:lumMod val="50000"/>
                  </a:schemeClr>
                </a:solidFill>
              </a:rPr>
              <a:t>Step 1: (Data collection)</a:t>
            </a:r>
            <a:r>
              <a:rPr lang="en-US" altLang="en-US" sz="2100" b="0" dirty="0" smtClean="0">
                <a:solidFill>
                  <a:schemeClr val="accent6">
                    <a:lumMod val="50000"/>
                  </a:schemeClr>
                </a:solidFill>
              </a:rPr>
              <a:t> The data to be used for the training and testing of the network are collected. Important considerations </a:t>
            </a:r>
            <a:r>
              <a:rPr lang="en-US" altLang="ko-KR" sz="2100" b="0" dirty="0" smtClean="0">
                <a:solidFill>
                  <a:schemeClr val="accent6">
                    <a:lumMod val="50000"/>
                  </a:schemeClr>
                </a:solidFill>
                <a:ea typeface="굴림" charset="-127"/>
              </a:rPr>
              <a:t>are that the particular problem is amenable to neural network solution and that adequate data exist and can be obtained.</a:t>
            </a:r>
            <a:endParaRPr lang="en-US" altLang="ko-KR" sz="2100" b="0" i="1" dirty="0" smtClean="0">
              <a:solidFill>
                <a:schemeClr val="accent6">
                  <a:lumMod val="50000"/>
                </a:schemeClr>
              </a:solidFill>
              <a:ea typeface="굴림" charset="-127"/>
            </a:endParaRPr>
          </a:p>
          <a:p>
            <a:pPr eaLnBrk="1" hangingPunct="1">
              <a:lnSpc>
                <a:spcPct val="90000"/>
              </a:lnSpc>
              <a:buFont typeface="Arial" panose="020B0604020202020204" pitchFamily="34" charset="0"/>
              <a:buChar char="•"/>
            </a:pPr>
            <a:endParaRPr lang="en-US" altLang="ko-KR" sz="2100" b="0" i="1" dirty="0" smtClean="0">
              <a:solidFill>
                <a:schemeClr val="accent6">
                  <a:lumMod val="50000"/>
                </a:schemeClr>
              </a:solidFill>
              <a:ea typeface="굴림" charset="-127"/>
            </a:endParaRPr>
          </a:p>
          <a:p>
            <a:pPr eaLnBrk="1" hangingPunct="1">
              <a:lnSpc>
                <a:spcPct val="90000"/>
              </a:lnSpc>
              <a:buFont typeface="Arial" panose="020B0604020202020204" pitchFamily="34" charset="0"/>
              <a:buChar char="•"/>
            </a:pPr>
            <a:r>
              <a:rPr lang="en-US" altLang="ko-KR" sz="2100" b="0" i="1" dirty="0" smtClean="0">
                <a:solidFill>
                  <a:schemeClr val="accent6">
                    <a:lumMod val="50000"/>
                  </a:schemeClr>
                </a:solidFill>
                <a:ea typeface="굴림" charset="-127"/>
              </a:rPr>
              <a:t>Step 2: (Training and testing data separation)</a:t>
            </a:r>
            <a:r>
              <a:rPr lang="en-US" altLang="ko-KR" sz="2100" b="0" dirty="0" smtClean="0">
                <a:solidFill>
                  <a:schemeClr val="accent6">
                    <a:lumMod val="50000"/>
                  </a:schemeClr>
                </a:solidFill>
                <a:ea typeface="굴림" charset="-127"/>
              </a:rPr>
              <a:t> </a:t>
            </a:r>
            <a:r>
              <a:rPr lang="en-US" altLang="ko-KR" sz="2100" b="0" dirty="0" err="1" smtClean="0">
                <a:solidFill>
                  <a:schemeClr val="accent6">
                    <a:lumMod val="50000"/>
                  </a:schemeClr>
                </a:solidFill>
                <a:ea typeface="굴림" charset="-127"/>
              </a:rPr>
              <a:t>Trainning</a:t>
            </a:r>
            <a:r>
              <a:rPr lang="en-US" altLang="ko-KR" sz="2100" b="0" dirty="0" smtClean="0">
                <a:solidFill>
                  <a:schemeClr val="accent6">
                    <a:lumMod val="50000"/>
                  </a:schemeClr>
                </a:solidFill>
                <a:ea typeface="굴림" charset="-127"/>
              </a:rPr>
              <a:t> data must be identified, and a plan must be made for testing the performance of the network. The available data are divided into training and testing data sets. For a moderately sized data set, 80% of the data are randomly selected for training, 10% for testing, and 10% secondary testing.</a:t>
            </a:r>
            <a:endParaRPr lang="en-US" altLang="ko-KR" sz="2100" b="0" i="1" dirty="0" smtClean="0">
              <a:solidFill>
                <a:schemeClr val="accent6">
                  <a:lumMod val="50000"/>
                </a:schemeClr>
              </a:solidFill>
              <a:ea typeface="굴림" charset="-127"/>
            </a:endParaRPr>
          </a:p>
          <a:p>
            <a:pPr eaLnBrk="1" hangingPunct="1">
              <a:lnSpc>
                <a:spcPct val="90000"/>
              </a:lnSpc>
              <a:buFont typeface="Arial" panose="020B0604020202020204" pitchFamily="34" charset="0"/>
              <a:buChar char="•"/>
            </a:pPr>
            <a:endParaRPr lang="en-US" altLang="ko-KR" sz="2100" b="0" i="1" dirty="0" smtClean="0">
              <a:solidFill>
                <a:schemeClr val="accent6">
                  <a:lumMod val="50000"/>
                </a:schemeClr>
              </a:solidFill>
              <a:ea typeface="굴림" charset="-127"/>
            </a:endParaRPr>
          </a:p>
          <a:p>
            <a:pPr eaLnBrk="1" hangingPunct="1">
              <a:lnSpc>
                <a:spcPct val="90000"/>
              </a:lnSpc>
              <a:buFont typeface="Arial" panose="020B0604020202020204" pitchFamily="34" charset="0"/>
              <a:buChar char="•"/>
            </a:pPr>
            <a:r>
              <a:rPr lang="en-US" altLang="ko-KR" sz="2100" b="0" i="1" dirty="0" smtClean="0">
                <a:solidFill>
                  <a:schemeClr val="accent6">
                    <a:lumMod val="50000"/>
                  </a:schemeClr>
                </a:solidFill>
                <a:ea typeface="굴림" charset="-127"/>
              </a:rPr>
              <a:t>Step 3: (Network architecture)</a:t>
            </a:r>
            <a:r>
              <a:rPr lang="en-US" altLang="ko-KR" sz="2100" b="0" dirty="0" smtClean="0">
                <a:solidFill>
                  <a:schemeClr val="accent6">
                    <a:lumMod val="50000"/>
                  </a:schemeClr>
                </a:solidFill>
                <a:ea typeface="굴림" charset="-127"/>
              </a:rPr>
              <a:t> A network architecture and a learning method are selected. Important considerations are the exact number of perceptrons and the number of layers.  </a:t>
            </a:r>
            <a:endParaRPr lang="en-US" altLang="ko-KR" sz="2100" b="0" i="1" dirty="0" smtClean="0">
              <a:solidFill>
                <a:schemeClr val="accent6">
                  <a:lumMod val="50000"/>
                </a:schemeClr>
              </a:solidFill>
              <a:ea typeface="굴림" charset="-127"/>
            </a:endParaRPr>
          </a:p>
        </p:txBody>
      </p:sp>
    </p:spTree>
    <p:extLst>
      <p:ext uri="{BB962C8B-B14F-4D97-AF65-F5344CB8AC3E}">
        <p14:creationId xmlns:p14="http://schemas.microsoft.com/office/powerpoint/2010/main" val="1051429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idx="1"/>
          </p:nvPr>
        </p:nvSpPr>
        <p:spPr>
          <a:xfrm>
            <a:off x="515257" y="990599"/>
            <a:ext cx="8229600" cy="5749925"/>
          </a:xfrm>
          <a:noFill/>
          <a:extLst>
            <a:ext uri="{91240B29-F687-4F45-9708-019B960494DF}">
              <a14:hiddenLine xmlns:a14="http://schemas.microsoft.com/office/drawing/2010/main" w="9525">
                <a:solidFill>
                  <a:schemeClr val="hlink"/>
                </a:solidFill>
                <a:miter lim="800000"/>
                <a:headEnd/>
                <a:tailEnd/>
              </a14:hiddenLine>
            </a:ext>
          </a:extLst>
        </p:spPr>
        <p:txBody>
          <a:bodyPr>
            <a:normAutofit fontScale="92500" lnSpcReduction="10000"/>
          </a:bodyPr>
          <a:lstStyle/>
          <a:p>
            <a:pPr eaLnBrk="1" hangingPunct="1">
              <a:lnSpc>
                <a:spcPct val="150000"/>
              </a:lnSpc>
              <a:buFont typeface="Arial" panose="020B0604020202020204" pitchFamily="34" charset="0"/>
              <a:buChar char="•"/>
            </a:pPr>
            <a:r>
              <a:rPr lang="en-US" altLang="ko-KR" b="0" i="1" dirty="0" smtClean="0">
                <a:solidFill>
                  <a:schemeClr val="accent6">
                    <a:lumMod val="50000"/>
                  </a:schemeClr>
                </a:solidFill>
                <a:ea typeface="굴림" charset="-127"/>
              </a:rPr>
              <a:t>Step 4: (Parameter tuning and weight initialization)</a:t>
            </a:r>
            <a:r>
              <a:rPr lang="en-US" altLang="ko-KR" b="0" dirty="0" smtClean="0">
                <a:solidFill>
                  <a:schemeClr val="accent6">
                    <a:lumMod val="50000"/>
                  </a:schemeClr>
                </a:solidFill>
                <a:ea typeface="굴림" charset="-127"/>
              </a:rPr>
              <a:t> There are parameters for tuning the network to the desired learning performance level. Part of this step is </a:t>
            </a:r>
            <a:r>
              <a:rPr lang="en-US" altLang="ko-KR" b="0" u="sng" dirty="0" smtClean="0">
                <a:solidFill>
                  <a:schemeClr val="accent6">
                    <a:lumMod val="50000"/>
                  </a:schemeClr>
                </a:solidFill>
                <a:ea typeface="굴림" charset="-127"/>
              </a:rPr>
              <a:t>initialization</a:t>
            </a:r>
            <a:r>
              <a:rPr lang="en-US" altLang="ko-KR" b="0" dirty="0" smtClean="0">
                <a:solidFill>
                  <a:schemeClr val="accent6">
                    <a:lumMod val="50000"/>
                  </a:schemeClr>
                </a:solidFill>
                <a:ea typeface="굴림" charset="-127"/>
              </a:rPr>
              <a:t> of the network weights and parameters, followed by </a:t>
            </a:r>
            <a:r>
              <a:rPr lang="en-US" altLang="ko-KR" b="0" u="sng" dirty="0" smtClean="0">
                <a:solidFill>
                  <a:schemeClr val="accent6">
                    <a:lumMod val="50000"/>
                  </a:schemeClr>
                </a:solidFill>
                <a:ea typeface="굴림" charset="-127"/>
              </a:rPr>
              <a:t>modification</a:t>
            </a:r>
            <a:r>
              <a:rPr lang="en-US" altLang="ko-KR" b="0" dirty="0" smtClean="0">
                <a:solidFill>
                  <a:schemeClr val="accent6">
                    <a:lumMod val="50000"/>
                  </a:schemeClr>
                </a:solidFill>
                <a:ea typeface="굴림" charset="-127"/>
              </a:rPr>
              <a:t> of the parameters as training performance feedback is received. </a:t>
            </a:r>
          </a:p>
          <a:p>
            <a:pPr lvl="1" eaLnBrk="1" hangingPunct="1">
              <a:lnSpc>
                <a:spcPct val="150000"/>
              </a:lnSpc>
              <a:buFont typeface="Arial" panose="020B0604020202020204" pitchFamily="34" charset="0"/>
              <a:buChar char="•"/>
            </a:pPr>
            <a:r>
              <a:rPr lang="en-US" altLang="ko-KR" sz="2000" dirty="0" smtClean="0">
                <a:solidFill>
                  <a:schemeClr val="accent6">
                    <a:lumMod val="50000"/>
                  </a:schemeClr>
                </a:solidFill>
                <a:ea typeface="굴림" charset="-127"/>
              </a:rPr>
              <a:t>Often, the initial values are important in determining the effectiveness and length of training. </a:t>
            </a:r>
          </a:p>
          <a:p>
            <a:pPr eaLnBrk="1" hangingPunct="1">
              <a:lnSpc>
                <a:spcPct val="150000"/>
              </a:lnSpc>
              <a:buFont typeface="Arial" panose="020B0604020202020204" pitchFamily="34" charset="0"/>
              <a:buChar char="•"/>
            </a:pPr>
            <a:r>
              <a:rPr lang="en-US" altLang="ko-KR" b="0" i="1" dirty="0" smtClean="0">
                <a:solidFill>
                  <a:schemeClr val="accent6">
                    <a:lumMod val="50000"/>
                  </a:schemeClr>
                </a:solidFill>
                <a:ea typeface="굴림" charset="-127"/>
              </a:rPr>
              <a:t>Step 5: (Data transformation)</a:t>
            </a:r>
            <a:r>
              <a:rPr lang="en-US" altLang="ko-KR" b="0" dirty="0" smtClean="0">
                <a:solidFill>
                  <a:schemeClr val="accent6">
                    <a:lumMod val="50000"/>
                  </a:schemeClr>
                </a:solidFill>
                <a:ea typeface="굴림" charset="-127"/>
              </a:rPr>
              <a:t> Transforms the application data into the type and format required by the ANN. </a:t>
            </a:r>
            <a:endParaRPr lang="en-US" altLang="ko-KR" b="0" i="1" dirty="0" smtClean="0">
              <a:solidFill>
                <a:schemeClr val="accent6">
                  <a:lumMod val="50000"/>
                </a:schemeClr>
              </a:solidFill>
              <a:ea typeface="굴림" charset="-127"/>
            </a:endParaRPr>
          </a:p>
          <a:p>
            <a:pPr eaLnBrk="1" hangingPunct="1">
              <a:lnSpc>
                <a:spcPct val="150000"/>
              </a:lnSpc>
              <a:buFont typeface="Arial" panose="020B0604020202020204" pitchFamily="34" charset="0"/>
              <a:buChar char="•"/>
            </a:pPr>
            <a:r>
              <a:rPr lang="en-US" altLang="ko-KR" b="0" i="1" dirty="0" smtClean="0">
                <a:solidFill>
                  <a:schemeClr val="accent6">
                    <a:lumMod val="50000"/>
                  </a:schemeClr>
                </a:solidFill>
                <a:ea typeface="굴림" charset="-127"/>
              </a:rPr>
              <a:t>Step 6: (Training)</a:t>
            </a:r>
            <a:r>
              <a:rPr lang="en-US" altLang="ko-KR" b="0" dirty="0" smtClean="0">
                <a:solidFill>
                  <a:schemeClr val="accent6">
                    <a:lumMod val="50000"/>
                  </a:schemeClr>
                </a:solidFill>
                <a:ea typeface="굴림" charset="-127"/>
              </a:rPr>
              <a:t> Training is conducted iteratively by presenting input and desired or known output data to the ANN. The ANN computes the outputs and adjusts the weights until the computed outputs are within an acceptable tolerance of the known outputs for the input cases.</a:t>
            </a:r>
            <a:endParaRPr lang="en-US" altLang="en-US" b="0" dirty="0" smtClean="0">
              <a:solidFill>
                <a:schemeClr val="accent6">
                  <a:lumMod val="50000"/>
                </a:schemeClr>
              </a:solidFill>
            </a:endParaRPr>
          </a:p>
        </p:txBody>
      </p:sp>
    </p:spTree>
    <p:extLst>
      <p:ext uri="{BB962C8B-B14F-4D97-AF65-F5344CB8AC3E}">
        <p14:creationId xmlns:p14="http://schemas.microsoft.com/office/powerpoint/2010/main" val="191878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457200" y="1041400"/>
            <a:ext cx="8229600" cy="5597525"/>
          </a:xfrm>
        </p:spPr>
        <p:txBody>
          <a:bodyPr>
            <a:normAutofit fontScale="85000" lnSpcReduction="10000"/>
          </a:bodyPr>
          <a:lstStyle/>
          <a:p>
            <a:pPr eaLnBrk="1" hangingPunct="1">
              <a:lnSpc>
                <a:spcPct val="150000"/>
              </a:lnSpc>
              <a:buFont typeface="Arial" panose="020B0604020202020204" pitchFamily="34" charset="0"/>
              <a:buChar char="•"/>
            </a:pPr>
            <a:r>
              <a:rPr lang="en-US" altLang="ko-KR" b="0" i="1" dirty="0" smtClean="0">
                <a:solidFill>
                  <a:schemeClr val="accent6">
                    <a:lumMod val="50000"/>
                  </a:schemeClr>
                </a:solidFill>
                <a:ea typeface="굴림" charset="-127"/>
              </a:rPr>
              <a:t>Step 7: (Testing)</a:t>
            </a:r>
            <a:r>
              <a:rPr lang="en-US" altLang="ko-KR" b="0" dirty="0" smtClean="0">
                <a:solidFill>
                  <a:schemeClr val="accent6">
                    <a:lumMod val="50000"/>
                  </a:schemeClr>
                </a:solidFill>
                <a:ea typeface="굴림" charset="-127"/>
              </a:rPr>
              <a:t> Once the training has been completed, it is necessary to test the network. </a:t>
            </a:r>
          </a:p>
          <a:p>
            <a:pPr lvl="1" eaLnBrk="1" hangingPunct="1">
              <a:lnSpc>
                <a:spcPct val="150000"/>
              </a:lnSpc>
              <a:buFont typeface="Arial" panose="020B0604020202020204" pitchFamily="34" charset="0"/>
              <a:buChar char="•"/>
            </a:pPr>
            <a:r>
              <a:rPr lang="en-US" altLang="ko-KR" sz="2000" dirty="0" smtClean="0">
                <a:solidFill>
                  <a:schemeClr val="accent6">
                    <a:lumMod val="50000"/>
                  </a:schemeClr>
                </a:solidFill>
                <a:ea typeface="굴림" charset="-127"/>
              </a:rPr>
              <a:t>The testing examines the performance of the network using the derived weights by measuring the ability of the network to classify the testing data correctly. </a:t>
            </a:r>
          </a:p>
          <a:p>
            <a:pPr lvl="1" eaLnBrk="1" hangingPunct="1">
              <a:lnSpc>
                <a:spcPct val="150000"/>
              </a:lnSpc>
              <a:buFont typeface="Arial" panose="020B0604020202020204" pitchFamily="34" charset="0"/>
              <a:buChar char="•"/>
            </a:pPr>
            <a:r>
              <a:rPr lang="en-US" altLang="ko-KR" sz="2000" dirty="0" smtClean="0">
                <a:solidFill>
                  <a:schemeClr val="accent6">
                    <a:lumMod val="50000"/>
                  </a:schemeClr>
                </a:solidFill>
                <a:ea typeface="굴림" charset="-127"/>
              </a:rPr>
              <a:t>Black-box testing (comparing test results to historical results) is the primary approach for verifying that inputs produce the appropriate outputs.</a:t>
            </a:r>
            <a:endParaRPr lang="en-US" altLang="ko-KR" sz="2000" i="1" dirty="0" smtClean="0">
              <a:solidFill>
                <a:schemeClr val="accent6">
                  <a:lumMod val="50000"/>
                </a:schemeClr>
              </a:solidFill>
              <a:ea typeface="굴림" charset="-127"/>
            </a:endParaRPr>
          </a:p>
          <a:p>
            <a:pPr eaLnBrk="1" hangingPunct="1">
              <a:lnSpc>
                <a:spcPct val="150000"/>
              </a:lnSpc>
              <a:buFont typeface="Arial" panose="020B0604020202020204" pitchFamily="34" charset="0"/>
              <a:buChar char="•"/>
            </a:pPr>
            <a:r>
              <a:rPr lang="en-US" altLang="ko-KR" b="0" i="1" dirty="0" smtClean="0">
                <a:solidFill>
                  <a:schemeClr val="accent6">
                    <a:lumMod val="50000"/>
                  </a:schemeClr>
                </a:solidFill>
                <a:ea typeface="굴림" charset="-127"/>
              </a:rPr>
              <a:t>Step 8: (Implementation)</a:t>
            </a:r>
            <a:r>
              <a:rPr lang="en-US" altLang="ko-KR" b="0" dirty="0" smtClean="0">
                <a:solidFill>
                  <a:schemeClr val="accent6">
                    <a:lumMod val="50000"/>
                  </a:schemeClr>
                </a:solidFill>
                <a:ea typeface="굴림" charset="-127"/>
              </a:rPr>
              <a:t> Now a stable set of weights are obtained. </a:t>
            </a:r>
          </a:p>
          <a:p>
            <a:pPr lvl="1" eaLnBrk="1" hangingPunct="1">
              <a:lnSpc>
                <a:spcPct val="150000"/>
              </a:lnSpc>
              <a:buFont typeface="Arial" panose="020B0604020202020204" pitchFamily="34" charset="0"/>
              <a:buChar char="•"/>
            </a:pPr>
            <a:r>
              <a:rPr lang="en-US" altLang="ko-KR" sz="2000" dirty="0" smtClean="0">
                <a:solidFill>
                  <a:schemeClr val="accent6">
                    <a:lumMod val="50000"/>
                  </a:schemeClr>
                </a:solidFill>
                <a:ea typeface="굴림" charset="-127"/>
              </a:rPr>
              <a:t>Now the network can reproduce the desired output given inputs like those in the training set. </a:t>
            </a:r>
          </a:p>
          <a:p>
            <a:pPr lvl="1" eaLnBrk="1" hangingPunct="1">
              <a:lnSpc>
                <a:spcPct val="150000"/>
              </a:lnSpc>
              <a:buFont typeface="Arial" panose="020B0604020202020204" pitchFamily="34" charset="0"/>
              <a:buChar char="•"/>
            </a:pPr>
            <a:r>
              <a:rPr lang="en-US" altLang="ko-KR" sz="2000" dirty="0" smtClean="0">
                <a:solidFill>
                  <a:schemeClr val="accent6">
                    <a:lumMod val="50000"/>
                  </a:schemeClr>
                </a:solidFill>
                <a:ea typeface="굴림" charset="-127"/>
              </a:rPr>
              <a:t>The network is ready to use as a stand-alone system or as part of another software system where new input data will be presented to it and its output will be a recommended decision</a:t>
            </a:r>
            <a:r>
              <a:rPr lang="en-US" altLang="ko-KR" sz="2100" dirty="0" smtClean="0">
                <a:ea typeface="굴림" charset="-127"/>
              </a:rPr>
              <a:t>.</a:t>
            </a:r>
            <a:endParaRPr lang="en-US" altLang="en-US" sz="2100" dirty="0" smtClean="0"/>
          </a:p>
        </p:txBody>
      </p:sp>
    </p:spTree>
    <p:extLst>
      <p:ext uri="{BB962C8B-B14F-4D97-AF65-F5344CB8AC3E}">
        <p14:creationId xmlns:p14="http://schemas.microsoft.com/office/powerpoint/2010/main" val="3697711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ko-KR" sz="2400" b="1" dirty="0" smtClean="0">
                <a:ea typeface="굴림" charset="-127"/>
              </a:rPr>
              <a:t>Benefits and Limitations of Neural Network</a:t>
            </a:r>
            <a:endParaRPr lang="en-US" altLang="en-US" sz="2400" b="1" dirty="0" smtClean="0"/>
          </a:p>
        </p:txBody>
      </p:sp>
      <p:sp>
        <p:nvSpPr>
          <p:cNvPr id="52228" name="Rectangle 3"/>
          <p:cNvSpPr>
            <a:spLocks noGrp="1" noChangeArrowheads="1"/>
          </p:cNvSpPr>
          <p:nvPr>
            <p:ph idx="1"/>
          </p:nvPr>
        </p:nvSpPr>
        <p:spPr>
          <a:xfrm>
            <a:off x="416349" y="1040250"/>
            <a:ext cx="8058828" cy="5072098"/>
          </a:xfrm>
        </p:spPr>
        <p:txBody>
          <a:bodyPr>
            <a:normAutofit/>
          </a:bodyPr>
          <a:lstStyle/>
          <a:p>
            <a:pPr marL="0" indent="0">
              <a:lnSpc>
                <a:spcPct val="90000"/>
              </a:lnSpc>
              <a:buNone/>
            </a:pPr>
            <a:r>
              <a:rPr lang="en-US" altLang="ko-KR" sz="2100" b="0" dirty="0" smtClean="0">
                <a:solidFill>
                  <a:schemeClr val="accent6">
                    <a:lumMod val="50000"/>
                  </a:schemeClr>
                </a:solidFill>
                <a:ea typeface="굴림" charset="-127"/>
              </a:rPr>
              <a:t>Benefits of ANNs</a:t>
            </a:r>
            <a:endParaRPr lang="en-US" altLang="ko-KR" sz="2100" b="0" dirty="0" smtClean="0">
              <a:solidFill>
                <a:schemeClr val="accent6">
                  <a:lumMod val="50000"/>
                </a:schemeClr>
              </a:solidFill>
              <a:ea typeface="굴림" charset="-127"/>
              <a:sym typeface="Symbol" pitchFamily="18" charset="2"/>
            </a:endParaRPr>
          </a:p>
          <a:p>
            <a:pPr eaLnBrk="1" hangingPunct="1">
              <a:lnSpc>
                <a:spcPct val="150000"/>
              </a:lnSpc>
              <a:buFont typeface="Arial" panose="020B0604020202020204" pitchFamily="34" charset="0"/>
              <a:buChar char="•"/>
            </a:pPr>
            <a:r>
              <a:rPr lang="en-US" altLang="ko-KR" sz="1700" b="0" i="1" dirty="0" smtClean="0">
                <a:solidFill>
                  <a:schemeClr val="accent6">
                    <a:lumMod val="50000"/>
                  </a:schemeClr>
                </a:solidFill>
                <a:ea typeface="굴림" charset="-127"/>
              </a:rPr>
              <a:t>Usefulness for pattern recognition, classification, generalization, abstraction and interpretation of </a:t>
            </a:r>
            <a:r>
              <a:rPr lang="en-US" altLang="ko-KR" sz="1700" b="0" i="1" dirty="0" err="1" smtClean="0">
                <a:solidFill>
                  <a:schemeClr val="accent6">
                    <a:lumMod val="50000"/>
                  </a:schemeClr>
                </a:solidFill>
                <a:ea typeface="굴림" charset="-127"/>
              </a:rPr>
              <a:t>imcomplete</a:t>
            </a:r>
            <a:r>
              <a:rPr lang="en-US" altLang="ko-KR" sz="1700" b="0" i="1" dirty="0" smtClean="0">
                <a:solidFill>
                  <a:schemeClr val="accent6">
                    <a:lumMod val="50000"/>
                  </a:schemeClr>
                </a:solidFill>
                <a:ea typeface="굴림" charset="-127"/>
              </a:rPr>
              <a:t> and noisy inputs.</a:t>
            </a:r>
          </a:p>
          <a:p>
            <a:pPr marL="174625" indent="-174625" eaLnBrk="1" hangingPunct="1">
              <a:lnSpc>
                <a:spcPct val="150000"/>
              </a:lnSpc>
              <a:buNone/>
            </a:pPr>
            <a:r>
              <a:rPr lang="en-US" altLang="ko-KR" sz="1700" b="0" dirty="0" smtClean="0">
                <a:solidFill>
                  <a:schemeClr val="accent6">
                    <a:lumMod val="50000"/>
                  </a:schemeClr>
                </a:solidFill>
                <a:ea typeface="굴림" charset="-127"/>
              </a:rPr>
              <a:t>   (</a:t>
            </a:r>
            <a:r>
              <a:rPr lang="en-US" altLang="ko-KR" sz="1700" dirty="0" smtClean="0">
                <a:solidFill>
                  <a:schemeClr val="accent6">
                    <a:lumMod val="50000"/>
                  </a:schemeClr>
                </a:solidFill>
                <a:ea typeface="굴림" charset="-127"/>
              </a:rPr>
              <a:t>e.g. handwriting recognition, image recognition, voice and speech recognition, weather </a:t>
            </a:r>
            <a:r>
              <a:rPr lang="en-US" altLang="ko-KR" sz="1700" dirty="0" err="1" smtClean="0">
                <a:solidFill>
                  <a:schemeClr val="accent6">
                    <a:lumMod val="50000"/>
                  </a:schemeClr>
                </a:solidFill>
                <a:ea typeface="굴림" charset="-127"/>
              </a:rPr>
              <a:t>forecasing</a:t>
            </a:r>
            <a:r>
              <a:rPr lang="en-US" altLang="ko-KR" sz="1700" b="0" dirty="0" smtClean="0">
                <a:solidFill>
                  <a:schemeClr val="accent6">
                    <a:lumMod val="50000"/>
                  </a:schemeClr>
                </a:solidFill>
                <a:ea typeface="굴림" charset="-127"/>
              </a:rPr>
              <a:t>).</a:t>
            </a:r>
            <a:endParaRPr lang="en-US" altLang="ko-KR" sz="1700" b="0" i="1" dirty="0" smtClean="0">
              <a:solidFill>
                <a:schemeClr val="accent6">
                  <a:lumMod val="50000"/>
                </a:schemeClr>
              </a:solidFill>
              <a:ea typeface="굴림" charset="-127"/>
            </a:endParaRPr>
          </a:p>
          <a:p>
            <a:pPr eaLnBrk="1" hangingPunct="1">
              <a:lnSpc>
                <a:spcPct val="150000"/>
              </a:lnSpc>
              <a:buFont typeface="Arial" panose="020B0604020202020204" pitchFamily="34" charset="0"/>
              <a:buChar char="•"/>
            </a:pPr>
            <a:r>
              <a:rPr lang="en-US" altLang="ko-KR" sz="1700" b="0" i="1" dirty="0" smtClean="0">
                <a:solidFill>
                  <a:schemeClr val="accent6">
                    <a:lumMod val="50000"/>
                  </a:schemeClr>
                </a:solidFill>
                <a:ea typeface="굴림" charset="-127"/>
              </a:rPr>
              <a:t>Providing some human characteristics to problem solving</a:t>
            </a:r>
            <a:r>
              <a:rPr lang="en-US" altLang="ko-KR" sz="1700" b="0" dirty="0" smtClean="0">
                <a:solidFill>
                  <a:schemeClr val="accent6">
                    <a:lumMod val="50000"/>
                  </a:schemeClr>
                </a:solidFill>
                <a:ea typeface="굴림" charset="-127"/>
              </a:rPr>
              <a:t> that are difficult to simulate using the logical, analytical techniques of expert systems and standard software technologies. </a:t>
            </a:r>
          </a:p>
          <a:p>
            <a:pPr marL="0" indent="0" eaLnBrk="1" hangingPunct="1">
              <a:lnSpc>
                <a:spcPct val="150000"/>
              </a:lnSpc>
              <a:buNone/>
            </a:pPr>
            <a:r>
              <a:rPr lang="en-US" altLang="ko-KR" sz="1700" b="0" dirty="0">
                <a:solidFill>
                  <a:schemeClr val="accent6">
                    <a:lumMod val="50000"/>
                  </a:schemeClr>
                </a:solidFill>
                <a:ea typeface="굴림" charset="-127"/>
              </a:rPr>
              <a:t> </a:t>
            </a:r>
            <a:r>
              <a:rPr lang="en-US" altLang="ko-KR" sz="1700" b="0" dirty="0" smtClean="0">
                <a:solidFill>
                  <a:schemeClr val="accent6">
                    <a:lumMod val="50000"/>
                  </a:schemeClr>
                </a:solidFill>
                <a:ea typeface="굴림" charset="-127"/>
              </a:rPr>
              <a:t>    (e.g</a:t>
            </a:r>
            <a:r>
              <a:rPr lang="en-US" altLang="ko-KR" sz="1700" dirty="0" smtClean="0">
                <a:solidFill>
                  <a:schemeClr val="accent6">
                    <a:lumMod val="50000"/>
                  </a:schemeClr>
                </a:solidFill>
                <a:ea typeface="굴림" charset="-127"/>
              </a:rPr>
              <a:t>. financial applications</a:t>
            </a:r>
            <a:r>
              <a:rPr lang="en-US" altLang="ko-KR" sz="1700" b="0" dirty="0" smtClean="0">
                <a:solidFill>
                  <a:schemeClr val="accent6">
                    <a:lumMod val="50000"/>
                  </a:schemeClr>
                </a:solidFill>
                <a:ea typeface="굴림" charset="-127"/>
              </a:rPr>
              <a:t>).</a:t>
            </a:r>
          </a:p>
          <a:p>
            <a:pPr>
              <a:lnSpc>
                <a:spcPct val="150000"/>
              </a:lnSpc>
              <a:buFont typeface="Arial" panose="020B0604020202020204" pitchFamily="34" charset="0"/>
              <a:buChar char="•"/>
            </a:pPr>
            <a:r>
              <a:rPr lang="en-US" altLang="ko-KR" sz="1600" i="1" dirty="0">
                <a:solidFill>
                  <a:schemeClr val="accent6">
                    <a:lumMod val="50000"/>
                  </a:schemeClr>
                </a:solidFill>
                <a:ea typeface="굴림" charset="-127"/>
              </a:rPr>
              <a:t>Robustness</a:t>
            </a:r>
            <a:r>
              <a:rPr lang="en-US" altLang="ko-KR" sz="1600" b="0" dirty="0">
                <a:solidFill>
                  <a:schemeClr val="accent6">
                    <a:lumMod val="50000"/>
                  </a:schemeClr>
                </a:solidFill>
                <a:ea typeface="굴림" charset="-127"/>
              </a:rPr>
              <a:t>. ANNs tend to be more robust than their conventional counterparts. They have the ability to cope with </a:t>
            </a:r>
            <a:r>
              <a:rPr lang="en-US" altLang="ko-KR" sz="1600" b="0" dirty="0" err="1">
                <a:solidFill>
                  <a:schemeClr val="accent6">
                    <a:lumMod val="50000"/>
                  </a:schemeClr>
                </a:solidFill>
                <a:ea typeface="굴림" charset="-127"/>
              </a:rPr>
              <a:t>imcomplete</a:t>
            </a:r>
            <a:r>
              <a:rPr lang="en-US" altLang="ko-KR" sz="1600" b="0" dirty="0">
                <a:solidFill>
                  <a:schemeClr val="accent6">
                    <a:lumMod val="50000"/>
                  </a:schemeClr>
                </a:solidFill>
                <a:ea typeface="굴림" charset="-127"/>
              </a:rPr>
              <a:t> or fuzzy data. ANNs can be very tolerant of faults if properly implemented.</a:t>
            </a:r>
          </a:p>
          <a:p>
            <a:pPr marL="0" indent="0" eaLnBrk="1" hangingPunct="1">
              <a:lnSpc>
                <a:spcPct val="150000"/>
              </a:lnSpc>
              <a:buNone/>
            </a:pPr>
            <a:endParaRPr lang="en-US" altLang="ko-KR" sz="1700" b="0" dirty="0" smtClean="0">
              <a:solidFill>
                <a:schemeClr val="accent6">
                  <a:lumMod val="50000"/>
                </a:schemeClr>
              </a:solidFill>
              <a:ea typeface="굴림" charset="-127"/>
              <a:sym typeface="Symbol" pitchFamily="18" charset="2"/>
            </a:endParaRPr>
          </a:p>
        </p:txBody>
      </p:sp>
    </p:spTree>
    <p:extLst>
      <p:ext uri="{BB962C8B-B14F-4D97-AF65-F5344CB8AC3E}">
        <p14:creationId xmlns:p14="http://schemas.microsoft.com/office/powerpoint/2010/main" val="722218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a:xfrm>
            <a:off x="428172" y="994228"/>
            <a:ext cx="8229600" cy="5673725"/>
          </a:xfrm>
        </p:spPr>
        <p:txBody>
          <a:bodyPr>
            <a:normAutofit fontScale="92500" lnSpcReduction="20000"/>
          </a:bodyPr>
          <a:lstStyle/>
          <a:p>
            <a:pPr eaLnBrk="1" hangingPunct="1">
              <a:lnSpc>
                <a:spcPct val="150000"/>
              </a:lnSpc>
              <a:buFont typeface="Arial" panose="020B0604020202020204" pitchFamily="34" charset="0"/>
              <a:buChar char="•"/>
            </a:pPr>
            <a:r>
              <a:rPr lang="en-US" altLang="ko-KR" sz="1800" b="0" dirty="0" smtClean="0">
                <a:solidFill>
                  <a:schemeClr val="accent6">
                    <a:lumMod val="50000"/>
                  </a:schemeClr>
                </a:solidFill>
                <a:ea typeface="굴림" charset="-127"/>
              </a:rPr>
              <a:t> </a:t>
            </a:r>
            <a:r>
              <a:rPr lang="en-US" altLang="ko-KR" sz="1800" i="1" dirty="0" smtClean="0">
                <a:solidFill>
                  <a:schemeClr val="accent6">
                    <a:lumMod val="50000"/>
                  </a:schemeClr>
                </a:solidFill>
                <a:ea typeface="굴림" charset="-127"/>
              </a:rPr>
              <a:t>Fast processing speed</a:t>
            </a:r>
            <a:r>
              <a:rPr lang="en-US" altLang="ko-KR" sz="1800" b="0" dirty="0" smtClean="0">
                <a:solidFill>
                  <a:schemeClr val="accent6">
                    <a:lumMod val="50000"/>
                  </a:schemeClr>
                </a:solidFill>
                <a:ea typeface="굴림" charset="-127"/>
              </a:rPr>
              <a:t>.  Because they consist of a large number of massively interconnected processing units, all operating in parallel on the same problem, ANNs can potentially operate at considerable speed (when implemented on parallel processors).</a:t>
            </a:r>
          </a:p>
          <a:p>
            <a:pPr eaLnBrk="1" hangingPunct="1">
              <a:lnSpc>
                <a:spcPct val="150000"/>
              </a:lnSpc>
              <a:buFont typeface="Arial" panose="020B0604020202020204" pitchFamily="34" charset="0"/>
              <a:buChar char="•"/>
            </a:pPr>
            <a:endParaRPr lang="en-US" altLang="ko-KR" sz="1800" b="0" dirty="0" smtClean="0">
              <a:solidFill>
                <a:schemeClr val="accent6">
                  <a:lumMod val="50000"/>
                </a:schemeClr>
              </a:solidFill>
              <a:ea typeface="굴림" charset="-127"/>
              <a:sym typeface="Symbol" pitchFamily="18" charset="2"/>
            </a:endParaRPr>
          </a:p>
          <a:p>
            <a:pPr eaLnBrk="1" hangingPunct="1">
              <a:lnSpc>
                <a:spcPct val="150000"/>
              </a:lnSpc>
              <a:buFont typeface="Arial" panose="020B0604020202020204" pitchFamily="34" charset="0"/>
              <a:buChar char="•"/>
            </a:pPr>
            <a:r>
              <a:rPr lang="en-US" altLang="ko-KR" sz="1800" dirty="0" smtClean="0">
                <a:solidFill>
                  <a:schemeClr val="accent6">
                    <a:lumMod val="50000"/>
                  </a:schemeClr>
                </a:solidFill>
                <a:ea typeface="굴림" charset="-127"/>
              </a:rPr>
              <a:t> </a:t>
            </a:r>
            <a:r>
              <a:rPr lang="en-US" altLang="ko-KR" sz="1800" i="1" dirty="0" smtClean="0">
                <a:solidFill>
                  <a:schemeClr val="accent6">
                    <a:lumMod val="50000"/>
                  </a:schemeClr>
                </a:solidFill>
                <a:ea typeface="굴림" charset="-127"/>
              </a:rPr>
              <a:t>Flexibility and ease of </a:t>
            </a:r>
            <a:r>
              <a:rPr lang="en-US" altLang="ko-KR" sz="1800" i="1" dirty="0" err="1" smtClean="0">
                <a:solidFill>
                  <a:schemeClr val="accent6">
                    <a:lumMod val="50000"/>
                  </a:schemeClr>
                </a:solidFill>
                <a:ea typeface="굴림" charset="-127"/>
              </a:rPr>
              <a:t>maintenaince</a:t>
            </a:r>
            <a:r>
              <a:rPr lang="en-US" altLang="ko-KR" sz="1800" b="0" dirty="0" smtClean="0">
                <a:solidFill>
                  <a:schemeClr val="accent6">
                    <a:lumMod val="50000"/>
                  </a:schemeClr>
                </a:solidFill>
                <a:ea typeface="굴림" charset="-127"/>
              </a:rPr>
              <a:t>. ANNs are very flexible in adapting their behavior to new and changing environments. They are also easier to maintain, with some having the ability to learn from experience to improve their own performance.</a:t>
            </a:r>
          </a:p>
          <a:p>
            <a:pPr eaLnBrk="1" hangingPunct="1">
              <a:lnSpc>
                <a:spcPct val="150000"/>
              </a:lnSpc>
              <a:buFont typeface="Arial" panose="020B0604020202020204" pitchFamily="34" charset="0"/>
              <a:buChar char="•"/>
            </a:pPr>
            <a:endParaRPr lang="en-US" altLang="ko-KR" sz="1800" b="0" dirty="0" smtClean="0">
              <a:solidFill>
                <a:schemeClr val="accent6">
                  <a:lumMod val="50000"/>
                </a:schemeClr>
              </a:solidFill>
              <a:ea typeface="굴림" charset="-127"/>
            </a:endParaRPr>
          </a:p>
          <a:p>
            <a:pPr marL="0" indent="0" eaLnBrk="1" hangingPunct="1">
              <a:lnSpc>
                <a:spcPct val="150000"/>
              </a:lnSpc>
              <a:buNone/>
            </a:pPr>
            <a:r>
              <a:rPr lang="en-US" altLang="ko-KR" sz="1800" b="0" dirty="0" smtClean="0">
                <a:solidFill>
                  <a:schemeClr val="accent6">
                    <a:lumMod val="50000"/>
                  </a:schemeClr>
                </a:solidFill>
                <a:ea typeface="굴림" charset="-127"/>
              </a:rPr>
              <a:t> </a:t>
            </a:r>
            <a:r>
              <a:rPr lang="en-US" altLang="ko-KR" sz="1800" dirty="0" smtClean="0">
                <a:solidFill>
                  <a:schemeClr val="accent6">
                    <a:lumMod val="50000"/>
                  </a:schemeClr>
                </a:solidFill>
                <a:ea typeface="굴림" charset="-127"/>
              </a:rPr>
              <a:t>Limitations of ANNs</a:t>
            </a:r>
            <a:endParaRPr lang="en-US" altLang="ko-KR" sz="1800" dirty="0" smtClean="0">
              <a:solidFill>
                <a:schemeClr val="accent6">
                  <a:lumMod val="50000"/>
                </a:schemeClr>
              </a:solidFill>
              <a:ea typeface="굴림" charset="-127"/>
              <a:sym typeface="Symbol" pitchFamily="18" charset="2"/>
            </a:endParaRPr>
          </a:p>
          <a:p>
            <a:pPr eaLnBrk="1" hangingPunct="1">
              <a:lnSpc>
                <a:spcPct val="150000"/>
              </a:lnSpc>
              <a:buFont typeface="Arial" panose="020B0604020202020204" pitchFamily="34" charset="0"/>
              <a:buChar char="•"/>
            </a:pPr>
            <a:r>
              <a:rPr lang="en-US" altLang="ko-KR" sz="1800" b="0" dirty="0" smtClean="0">
                <a:solidFill>
                  <a:schemeClr val="accent6">
                    <a:lumMod val="50000"/>
                  </a:schemeClr>
                </a:solidFill>
                <a:ea typeface="굴림" charset="-127"/>
              </a:rPr>
              <a:t> ANNs do not produce an </a:t>
            </a:r>
            <a:r>
              <a:rPr lang="en-US" altLang="ko-KR" sz="1800" b="0" i="1" dirty="0" smtClean="0">
                <a:solidFill>
                  <a:schemeClr val="accent6">
                    <a:lumMod val="50000"/>
                  </a:schemeClr>
                </a:solidFill>
                <a:ea typeface="굴림" charset="-127"/>
              </a:rPr>
              <a:t>explicit model</a:t>
            </a:r>
            <a:r>
              <a:rPr lang="en-US" altLang="ko-KR" sz="1800" b="0" dirty="0" smtClean="0">
                <a:solidFill>
                  <a:schemeClr val="accent6">
                    <a:lumMod val="50000"/>
                  </a:schemeClr>
                </a:solidFill>
                <a:ea typeface="굴림" charset="-127"/>
              </a:rPr>
              <a:t> even though new cases can be fed into it and new results obtained.</a:t>
            </a:r>
            <a:endParaRPr lang="en-US" altLang="ko-KR" sz="1800" b="0" dirty="0" smtClean="0">
              <a:solidFill>
                <a:schemeClr val="accent6">
                  <a:lumMod val="50000"/>
                </a:schemeClr>
              </a:solidFill>
              <a:ea typeface="굴림" charset="-127"/>
              <a:sym typeface="Symbol" pitchFamily="18" charset="2"/>
            </a:endParaRPr>
          </a:p>
          <a:p>
            <a:pPr eaLnBrk="1" hangingPunct="1">
              <a:lnSpc>
                <a:spcPct val="150000"/>
              </a:lnSpc>
              <a:buFont typeface="Arial" panose="020B0604020202020204" pitchFamily="34" charset="0"/>
              <a:buChar char="•"/>
            </a:pPr>
            <a:r>
              <a:rPr lang="en-US" altLang="ko-KR" sz="1800" b="0" dirty="0" smtClean="0">
                <a:solidFill>
                  <a:schemeClr val="accent6">
                    <a:lumMod val="50000"/>
                  </a:schemeClr>
                </a:solidFill>
                <a:ea typeface="굴림" charset="-127"/>
              </a:rPr>
              <a:t> </a:t>
            </a:r>
            <a:r>
              <a:rPr lang="en-US" altLang="ko-KR" sz="1800" b="0" i="1" dirty="0" smtClean="0">
                <a:solidFill>
                  <a:schemeClr val="accent6">
                    <a:lumMod val="50000"/>
                  </a:schemeClr>
                </a:solidFill>
                <a:ea typeface="굴림" charset="-127"/>
              </a:rPr>
              <a:t>ANNs lack explanation capabilities</a:t>
            </a:r>
            <a:r>
              <a:rPr lang="en-US" altLang="ko-KR" sz="1800" b="0" dirty="0" smtClean="0">
                <a:solidFill>
                  <a:schemeClr val="accent6">
                    <a:lumMod val="50000"/>
                  </a:schemeClr>
                </a:solidFill>
                <a:ea typeface="굴림" charset="-127"/>
              </a:rPr>
              <a:t>. Justifications for results is </a:t>
            </a:r>
            <a:r>
              <a:rPr lang="en-US" altLang="ko-KR" sz="1800" b="0" dirty="0" err="1" smtClean="0">
                <a:solidFill>
                  <a:schemeClr val="accent6">
                    <a:lumMod val="50000"/>
                  </a:schemeClr>
                </a:solidFill>
                <a:ea typeface="굴림" charset="-127"/>
              </a:rPr>
              <a:t>difficults</a:t>
            </a:r>
            <a:r>
              <a:rPr lang="en-US" altLang="ko-KR" sz="1800" b="0" dirty="0" smtClean="0">
                <a:solidFill>
                  <a:schemeClr val="accent6">
                    <a:lumMod val="50000"/>
                  </a:schemeClr>
                </a:solidFill>
                <a:ea typeface="굴림" charset="-127"/>
              </a:rPr>
              <a:t> to obtain because the connection weights usually do not have obvious </a:t>
            </a:r>
            <a:r>
              <a:rPr lang="en-US" altLang="ko-KR" sz="1800" b="0" dirty="0" err="1" smtClean="0">
                <a:solidFill>
                  <a:schemeClr val="accent6">
                    <a:lumMod val="50000"/>
                  </a:schemeClr>
                </a:solidFill>
                <a:ea typeface="굴림" charset="-127"/>
              </a:rPr>
              <a:t>interpretaions</a:t>
            </a:r>
            <a:r>
              <a:rPr lang="en-US" altLang="ko-KR" sz="1800" b="0" dirty="0" smtClean="0">
                <a:solidFill>
                  <a:schemeClr val="accent6">
                    <a:lumMod val="50000"/>
                  </a:schemeClr>
                </a:solidFill>
                <a:ea typeface="굴림" charset="-127"/>
              </a:rPr>
              <a:t>.</a:t>
            </a:r>
            <a:endParaRPr lang="en-US" altLang="en-US" sz="1800" b="0" dirty="0" smtClean="0">
              <a:solidFill>
                <a:schemeClr val="accent6">
                  <a:lumMod val="50000"/>
                </a:schemeClr>
              </a:solidFill>
              <a:ea typeface="굴림" charset="-127"/>
            </a:endParaRPr>
          </a:p>
        </p:txBody>
      </p:sp>
    </p:spTree>
    <p:extLst>
      <p:ext uri="{BB962C8B-B14F-4D97-AF65-F5344CB8AC3E}">
        <p14:creationId xmlns:p14="http://schemas.microsoft.com/office/powerpoint/2010/main" val="369341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457200" y="277813"/>
            <a:ext cx="8229600" cy="560387"/>
          </a:xfrm>
        </p:spPr>
        <p:txBody>
          <a:bodyPr/>
          <a:lstStyle/>
          <a:p>
            <a:pPr eaLnBrk="1" hangingPunct="1"/>
            <a:r>
              <a:rPr lang="en-US" altLang="ko-KR" sz="2400" b="1" dirty="0" smtClean="0">
                <a:ea typeface="굴림" charset="-127"/>
              </a:rPr>
              <a:t>Some Neural Network Applications</a:t>
            </a:r>
            <a:endParaRPr lang="en-US" altLang="en-US" sz="2400" b="1" dirty="0" smtClean="0"/>
          </a:p>
        </p:txBody>
      </p:sp>
      <p:sp>
        <p:nvSpPr>
          <p:cNvPr id="54276" name="Rectangle 3"/>
          <p:cNvSpPr>
            <a:spLocks noGrp="1" noChangeArrowheads="1"/>
          </p:cNvSpPr>
          <p:nvPr>
            <p:ph idx="1"/>
          </p:nvPr>
        </p:nvSpPr>
        <p:spPr>
          <a:xfrm>
            <a:off x="457200" y="1295400"/>
            <a:ext cx="8229600" cy="4835525"/>
          </a:xfrm>
        </p:spPr>
        <p:txBody>
          <a:bodyPr>
            <a:normAutofit fontScale="85000" lnSpcReduction="20000"/>
          </a:bodyPr>
          <a:lstStyle/>
          <a:p>
            <a:pPr eaLnBrk="1" hangingPunct="1">
              <a:lnSpc>
                <a:spcPct val="150000"/>
              </a:lnSpc>
              <a:buFont typeface="Wingdings" pitchFamily="2" charset="2"/>
              <a:buNone/>
            </a:pPr>
            <a:r>
              <a:rPr lang="en-US" altLang="ko-KR" dirty="0" smtClean="0">
                <a:solidFill>
                  <a:schemeClr val="accent6">
                    <a:lumMod val="50000"/>
                  </a:schemeClr>
                </a:solidFill>
                <a:ea typeface="굴림" charset="-127"/>
              </a:rPr>
              <a:t>ANN application areas:</a:t>
            </a:r>
            <a:endParaRPr lang="en-GB" altLang="ko-KR" dirty="0" smtClean="0">
              <a:solidFill>
                <a:schemeClr val="accent6">
                  <a:lumMod val="50000"/>
                </a:schemeClr>
              </a:solidFill>
              <a:ea typeface="굴림" charset="-127"/>
            </a:endParaRP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Tax form processing to identify tax fraud </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Enhancing auditing by finding </a:t>
            </a:r>
            <a:r>
              <a:rPr lang="en-GB" altLang="ko-KR" b="0" dirty="0" err="1" smtClean="0">
                <a:solidFill>
                  <a:schemeClr val="accent6">
                    <a:lumMod val="50000"/>
                  </a:schemeClr>
                </a:solidFill>
                <a:ea typeface="굴림" charset="-127"/>
              </a:rPr>
              <a:t>irregularites</a:t>
            </a:r>
            <a:endParaRPr lang="en-GB" altLang="ko-KR" b="0" dirty="0" smtClean="0">
              <a:solidFill>
                <a:schemeClr val="accent6">
                  <a:lumMod val="50000"/>
                </a:schemeClr>
              </a:solidFill>
              <a:ea typeface="굴림" charset="-127"/>
            </a:endParaRP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Bankruptcy prediction</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Customer credit scoring</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Loan approvals</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Credit card approval and fraud detection</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Financial prediction</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Energy forecasting</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Computer access security (intrusion detection and classification of attacks)</a:t>
            </a:r>
          </a:p>
          <a:p>
            <a:pPr eaLnBrk="1" hangingPunct="1">
              <a:lnSpc>
                <a:spcPct val="150000"/>
              </a:lnSpc>
              <a:buFont typeface="Arial" panose="020B0604020202020204" pitchFamily="34" charset="0"/>
              <a:buChar char="•"/>
            </a:pPr>
            <a:r>
              <a:rPr lang="en-GB" altLang="ko-KR" b="0" dirty="0" smtClean="0">
                <a:solidFill>
                  <a:schemeClr val="accent6">
                    <a:lumMod val="50000"/>
                  </a:schemeClr>
                </a:solidFill>
                <a:ea typeface="굴림" charset="-127"/>
              </a:rPr>
              <a:t> Fraud detection in mobile telecommunication networks</a:t>
            </a:r>
          </a:p>
          <a:p>
            <a:pPr eaLnBrk="1" hangingPunct="1">
              <a:lnSpc>
                <a:spcPct val="90000"/>
              </a:lnSpc>
              <a:buFont typeface="Wingdings" pitchFamily="2" charset="2"/>
              <a:buNone/>
            </a:pPr>
            <a:r>
              <a:rPr lang="en-GB" altLang="ko-KR" sz="2100" dirty="0" smtClean="0">
                <a:ea typeface="굴림" charset="-127"/>
              </a:rPr>
              <a:t> </a:t>
            </a:r>
            <a:endParaRPr lang="en-US" altLang="en-US" sz="2100" dirty="0" smtClean="0"/>
          </a:p>
        </p:txBody>
      </p:sp>
    </p:spTree>
    <p:extLst>
      <p:ext uri="{BB962C8B-B14F-4D97-AF65-F5344CB8AC3E}">
        <p14:creationId xmlns:p14="http://schemas.microsoft.com/office/powerpoint/2010/main" val="2133443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ko-KR" sz="2400" b="1" dirty="0" smtClean="0">
                <a:ea typeface="굴림" charset="-127"/>
              </a:rPr>
              <a:t>Customer Loan Approval with Neural Networks - Problem Statement</a:t>
            </a:r>
            <a:endParaRPr lang="en-US" altLang="en-US" sz="2400" b="1" dirty="0" smtClean="0"/>
          </a:p>
        </p:txBody>
      </p:sp>
      <p:sp>
        <p:nvSpPr>
          <p:cNvPr id="55300" name="Rectangle 3"/>
          <p:cNvSpPr>
            <a:spLocks noGrp="1" noChangeArrowheads="1"/>
          </p:cNvSpPr>
          <p:nvPr>
            <p:ph idx="1"/>
          </p:nvPr>
        </p:nvSpPr>
        <p:spPr>
          <a:xfrm>
            <a:off x="399143" y="1248228"/>
            <a:ext cx="8229600" cy="4606925"/>
          </a:xfrm>
        </p:spPr>
        <p:txBody>
          <a:bodyPr>
            <a:normAutofit fontScale="85000" lnSpcReduction="10000"/>
          </a:bodyPr>
          <a:lstStyle/>
          <a:p>
            <a:pPr eaLnBrk="1" hangingPunct="1">
              <a:lnSpc>
                <a:spcPct val="150000"/>
              </a:lnSpc>
            </a:pPr>
            <a:r>
              <a:rPr lang="en-US" altLang="en-US" b="0" dirty="0" smtClean="0">
                <a:solidFill>
                  <a:schemeClr val="accent6">
                    <a:lumMod val="50000"/>
                  </a:schemeClr>
                </a:solidFill>
              </a:rPr>
              <a:t>Many stores are now offering their customers the possibility of applying for </a:t>
            </a:r>
            <a:r>
              <a:rPr lang="en-US" altLang="en-US" b="0" u="sng" dirty="0" smtClean="0">
                <a:solidFill>
                  <a:schemeClr val="accent6">
                    <a:lumMod val="50000"/>
                  </a:schemeClr>
                </a:solidFill>
              </a:rPr>
              <a:t>a loan</a:t>
            </a:r>
            <a:r>
              <a:rPr lang="en-US" altLang="en-US" b="0" dirty="0" smtClean="0">
                <a:solidFill>
                  <a:schemeClr val="accent6">
                    <a:lumMod val="50000"/>
                  </a:schemeClr>
                </a:solidFill>
              </a:rPr>
              <a:t> directly at the store, so that they can proceed with the purchase of relatively expensive items without having to put up the entire capital all at once. </a:t>
            </a:r>
          </a:p>
          <a:p>
            <a:pPr eaLnBrk="1" hangingPunct="1">
              <a:lnSpc>
                <a:spcPct val="150000"/>
              </a:lnSpc>
            </a:pPr>
            <a:r>
              <a:rPr lang="en-US" altLang="en-US" b="0" dirty="0" smtClean="0">
                <a:solidFill>
                  <a:schemeClr val="accent6">
                    <a:lumMod val="50000"/>
                  </a:schemeClr>
                </a:solidFill>
              </a:rPr>
              <a:t>Initially this practice of offering consumer loans was found only in connection with expensive purchases, such as </a:t>
            </a:r>
            <a:r>
              <a:rPr lang="en-US" altLang="en-US" b="0" u="sng" dirty="0" smtClean="0">
                <a:solidFill>
                  <a:schemeClr val="accent6">
                    <a:lumMod val="50000"/>
                  </a:schemeClr>
                </a:solidFill>
              </a:rPr>
              <a:t>cars</a:t>
            </a:r>
            <a:r>
              <a:rPr lang="en-US" altLang="en-US" b="0" dirty="0" smtClean="0">
                <a:solidFill>
                  <a:schemeClr val="accent6">
                    <a:lumMod val="50000"/>
                  </a:schemeClr>
                </a:solidFill>
              </a:rPr>
              <a:t>, but it is now commonly offered at major department stores for purchases of </a:t>
            </a:r>
            <a:r>
              <a:rPr lang="en-US" altLang="en-US" b="0" u="sng" dirty="0" smtClean="0">
                <a:solidFill>
                  <a:schemeClr val="accent6">
                    <a:lumMod val="50000"/>
                  </a:schemeClr>
                </a:solidFill>
              </a:rPr>
              <a:t>washing machines, televisions</a:t>
            </a:r>
            <a:r>
              <a:rPr lang="en-US" altLang="en-US" b="0" dirty="0" smtClean="0">
                <a:solidFill>
                  <a:schemeClr val="accent6">
                    <a:lumMod val="50000"/>
                  </a:schemeClr>
                </a:solidFill>
              </a:rPr>
              <a:t>, and other consumer goods.  </a:t>
            </a:r>
          </a:p>
          <a:p>
            <a:pPr eaLnBrk="1" hangingPunct="1">
              <a:lnSpc>
                <a:spcPct val="150000"/>
              </a:lnSpc>
            </a:pPr>
            <a:r>
              <a:rPr lang="en-US" altLang="en-US" b="0" dirty="0" smtClean="0">
                <a:solidFill>
                  <a:schemeClr val="accent6">
                    <a:lumMod val="50000"/>
                  </a:schemeClr>
                </a:solidFill>
              </a:rPr>
              <a:t>The loan applications are filled out at the store and the consumer deals only with the store clerks for the entire process.  The store, however, relies on a </a:t>
            </a:r>
            <a:r>
              <a:rPr lang="en-US" altLang="en-US" b="0" u="sng" dirty="0" smtClean="0">
                <a:solidFill>
                  <a:schemeClr val="accent6">
                    <a:lumMod val="50000"/>
                  </a:schemeClr>
                </a:solidFill>
              </a:rPr>
              <a:t>financial company</a:t>
            </a:r>
            <a:r>
              <a:rPr lang="en-US" altLang="en-US" b="0" dirty="0" smtClean="0">
                <a:solidFill>
                  <a:schemeClr val="accent6">
                    <a:lumMod val="50000"/>
                  </a:schemeClr>
                </a:solidFill>
              </a:rPr>
              <a:t> (often a bank) that handles such loans, </a:t>
            </a:r>
            <a:r>
              <a:rPr lang="en-US" altLang="en-US" b="0" u="sng" dirty="0" smtClean="0">
                <a:solidFill>
                  <a:schemeClr val="accent6">
                    <a:lumMod val="50000"/>
                  </a:schemeClr>
                </a:solidFill>
              </a:rPr>
              <a:t>evaluates the applications</a:t>
            </a:r>
            <a:r>
              <a:rPr lang="en-US" altLang="en-US" b="0" dirty="0" smtClean="0">
                <a:solidFill>
                  <a:schemeClr val="accent6">
                    <a:lumMod val="50000"/>
                  </a:schemeClr>
                </a:solidFill>
              </a:rPr>
              <a:t>, provides the funds, and handles the credit recovery process when a client defaults on the repayment schedule.</a:t>
            </a:r>
          </a:p>
        </p:txBody>
      </p:sp>
    </p:spTree>
    <p:extLst>
      <p:ext uri="{BB962C8B-B14F-4D97-AF65-F5344CB8AC3E}">
        <p14:creationId xmlns:p14="http://schemas.microsoft.com/office/powerpoint/2010/main" val="25001831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idx="1"/>
          </p:nvPr>
        </p:nvSpPr>
        <p:spPr>
          <a:xfrm>
            <a:off x="500743" y="1026886"/>
            <a:ext cx="8229600" cy="5597525"/>
          </a:xfrm>
        </p:spPr>
        <p:txBody>
          <a:bodyPr>
            <a:normAutofit fontScale="92500"/>
          </a:bodyPr>
          <a:lstStyle/>
          <a:p>
            <a:pPr marL="0" indent="0" eaLnBrk="1" hangingPunct="1">
              <a:lnSpc>
                <a:spcPct val="150000"/>
              </a:lnSpc>
              <a:buNone/>
            </a:pPr>
            <a:r>
              <a:rPr lang="en-US" altLang="en-US" b="0" dirty="0" smtClean="0"/>
              <a:t>For this study, there were 1000 records of </a:t>
            </a:r>
            <a:r>
              <a:rPr lang="en-US" altLang="en-US" b="0" u="sng" dirty="0" smtClean="0"/>
              <a:t>consumer loan applications</a:t>
            </a:r>
            <a:r>
              <a:rPr lang="en-US" altLang="en-US" b="0" dirty="0" smtClean="0"/>
              <a:t> that were granted by a bank, together with the indication whether each loan had been always paid on schedule or there had been any problem. </a:t>
            </a:r>
          </a:p>
          <a:p>
            <a:pPr marL="0" indent="0" eaLnBrk="1" hangingPunct="1">
              <a:lnSpc>
                <a:spcPct val="150000"/>
              </a:lnSpc>
              <a:buNone/>
            </a:pPr>
            <a:r>
              <a:rPr lang="en-US" altLang="en-US" b="0" dirty="0" smtClean="0"/>
              <a:t>The provided data did not make a more detailed distinction about the kind of problem encountered by those “bad” loans, which could range from a single payment that arrived late to a complete defaulting on the loan.</a:t>
            </a:r>
          </a:p>
          <a:p>
            <a:pPr eaLnBrk="1" hangingPunct="1">
              <a:lnSpc>
                <a:spcPct val="90000"/>
              </a:lnSpc>
            </a:pPr>
            <a:endParaRPr lang="en-US" altLang="en-US" sz="2100" dirty="0" smtClean="0"/>
          </a:p>
          <a:p>
            <a:pPr eaLnBrk="1" hangingPunct="1">
              <a:lnSpc>
                <a:spcPct val="90000"/>
              </a:lnSpc>
              <a:buFont typeface="Wingdings" pitchFamily="2" charset="2"/>
              <a:buNone/>
            </a:pPr>
            <a:r>
              <a:rPr lang="en-US" altLang="en-US" sz="2100" dirty="0" smtClean="0">
                <a:solidFill>
                  <a:schemeClr val="accent6">
                    <a:lumMod val="50000"/>
                  </a:schemeClr>
                </a:solidFill>
              </a:rPr>
              <a:t>ANN Application to Loan Approval</a:t>
            </a:r>
          </a:p>
          <a:p>
            <a:pPr eaLnBrk="1" hangingPunct="1">
              <a:lnSpc>
                <a:spcPct val="90000"/>
              </a:lnSpc>
              <a:buFont typeface="Wingdings" pitchFamily="2" charset="2"/>
              <a:buNone/>
            </a:pPr>
            <a:endParaRPr lang="en-US" altLang="en-US" sz="2100" dirty="0" smtClean="0"/>
          </a:p>
          <a:p>
            <a:pPr eaLnBrk="1" hangingPunct="1">
              <a:lnSpc>
                <a:spcPct val="150000"/>
              </a:lnSpc>
              <a:buFont typeface="Arial" panose="020B0604020202020204" pitchFamily="34" charset="0"/>
              <a:buChar char="•"/>
            </a:pPr>
            <a:r>
              <a:rPr lang="en-US" altLang="en-US" sz="2100" b="0" dirty="0" smtClean="0">
                <a:solidFill>
                  <a:schemeClr val="accent6">
                    <a:lumMod val="50000"/>
                  </a:schemeClr>
                </a:solidFill>
              </a:rPr>
              <a:t>Each application had </a:t>
            </a:r>
            <a:r>
              <a:rPr lang="en-US" altLang="en-US" sz="2100" b="0" i="1" dirty="0" smtClean="0">
                <a:solidFill>
                  <a:schemeClr val="accent6">
                    <a:lumMod val="50000"/>
                  </a:schemeClr>
                </a:solidFill>
              </a:rPr>
              <a:t>15 variables</a:t>
            </a:r>
            <a:r>
              <a:rPr lang="en-US" altLang="en-US" sz="2100" b="0" dirty="0" smtClean="0">
                <a:solidFill>
                  <a:schemeClr val="accent6">
                    <a:lumMod val="50000"/>
                  </a:schemeClr>
                </a:solidFill>
              </a:rPr>
              <a:t> that included the number of members of the household with an income, the amount of the loan requested, whether or not the applicant had a phone in his/her house, etc. </a:t>
            </a:r>
          </a:p>
        </p:txBody>
      </p:sp>
    </p:spTree>
    <p:extLst>
      <p:ext uri="{BB962C8B-B14F-4D97-AF65-F5344CB8AC3E}">
        <p14:creationId xmlns:p14="http://schemas.microsoft.com/office/powerpoint/2010/main" val="2546512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idx="1"/>
          </p:nvPr>
        </p:nvSpPr>
        <p:spPr>
          <a:xfrm>
            <a:off x="471714" y="1008743"/>
            <a:ext cx="8229600" cy="5638800"/>
          </a:xfrm>
        </p:spPr>
        <p:txBody>
          <a:bodyPr/>
          <a:lstStyle/>
          <a:p>
            <a:pPr eaLnBrk="1" hangingPunct="1">
              <a:lnSpc>
                <a:spcPct val="80000"/>
              </a:lnSpc>
              <a:buFont typeface="Wingdings" pitchFamily="2" charset="2"/>
              <a:buNone/>
            </a:pPr>
            <a:r>
              <a:rPr lang="en-US" altLang="en-US" sz="1600" b="0" dirty="0" smtClean="0">
                <a:solidFill>
                  <a:schemeClr val="accent6">
                    <a:lumMod val="50000"/>
                  </a:schemeClr>
                </a:solidFill>
              </a:rPr>
              <a:t>Table 1: Input and output variables</a:t>
            </a:r>
          </a:p>
          <a:p>
            <a:pPr eaLnBrk="1" hangingPunct="1">
              <a:lnSpc>
                <a:spcPct val="80000"/>
              </a:lnSpc>
              <a:buFont typeface="Wingdings" pitchFamily="2" charset="2"/>
              <a:buNone/>
            </a:pPr>
            <a:endParaRPr lang="en-US" altLang="en-US" sz="1600" b="0" dirty="0" smtClean="0">
              <a:solidFill>
                <a:schemeClr val="accent6">
                  <a:lumMod val="50000"/>
                </a:schemeClr>
              </a:solidFill>
            </a:endParaRPr>
          </a:p>
          <a:p>
            <a:pPr eaLnBrk="1" hangingPunct="1">
              <a:lnSpc>
                <a:spcPct val="80000"/>
              </a:lnSpc>
              <a:buFont typeface="Wingdings" pitchFamily="2" charset="2"/>
              <a:buNone/>
            </a:pPr>
            <a:r>
              <a:rPr lang="en-US" altLang="en-US" sz="1600" b="0" dirty="0" smtClean="0">
                <a:solidFill>
                  <a:schemeClr val="accent6">
                    <a:lumMod val="50000"/>
                  </a:schemeClr>
                </a:solidFill>
              </a:rPr>
              <a:t>	Input variables		                Variable values</a:t>
            </a:r>
          </a:p>
          <a:p>
            <a:pPr eaLnBrk="1" hangingPunct="1">
              <a:lnSpc>
                <a:spcPct val="80000"/>
              </a:lnSpc>
              <a:buFont typeface="Wingdings" pitchFamily="2" charset="2"/>
              <a:buNone/>
            </a:pPr>
            <a:r>
              <a:rPr lang="en-US" altLang="en-US" sz="1600" b="0" dirty="0" smtClean="0">
                <a:solidFill>
                  <a:schemeClr val="accent6">
                    <a:lumMod val="50000"/>
                  </a:schemeClr>
                </a:solidFill>
              </a:rPr>
              <a:t>-----------------------------------------------------------------------------------------------------------------</a:t>
            </a:r>
          </a:p>
          <a:p>
            <a:pPr eaLnBrk="1" hangingPunct="1">
              <a:lnSpc>
                <a:spcPct val="80000"/>
              </a:lnSpc>
              <a:buFont typeface="Wingdings" pitchFamily="2" charset="2"/>
              <a:buNone/>
            </a:pPr>
            <a:r>
              <a:rPr lang="en-US" altLang="en-US" sz="1600" b="0" dirty="0" smtClean="0">
                <a:solidFill>
                  <a:schemeClr val="accent6">
                    <a:lumMod val="50000"/>
                  </a:schemeClr>
                </a:solidFill>
              </a:rPr>
              <a:t>1	  N° of relatives			from 1 to total components</a:t>
            </a:r>
          </a:p>
          <a:p>
            <a:pPr eaLnBrk="1" hangingPunct="1">
              <a:lnSpc>
                <a:spcPct val="80000"/>
              </a:lnSpc>
              <a:buFont typeface="Wingdings" pitchFamily="2" charset="2"/>
              <a:buNone/>
            </a:pPr>
            <a:r>
              <a:rPr lang="en-US" altLang="en-US" sz="1600" b="0" dirty="0" smtClean="0">
                <a:solidFill>
                  <a:schemeClr val="accent6">
                    <a:lumMod val="50000"/>
                  </a:schemeClr>
                </a:solidFill>
              </a:rPr>
              <a:t>2	  N° of relatives with job		from 0 to total components</a:t>
            </a:r>
          </a:p>
          <a:p>
            <a:pPr eaLnBrk="1" hangingPunct="1">
              <a:lnSpc>
                <a:spcPct val="80000"/>
              </a:lnSpc>
              <a:buFont typeface="Wingdings" pitchFamily="2" charset="2"/>
              <a:buNone/>
            </a:pPr>
            <a:r>
              <a:rPr lang="en-US" altLang="en-US" sz="1600" b="0" dirty="0" smtClean="0">
                <a:solidFill>
                  <a:schemeClr val="accent6">
                    <a:lumMod val="50000"/>
                  </a:schemeClr>
                </a:solidFill>
              </a:rPr>
              <a:t>3	 Telephone number		0,1</a:t>
            </a:r>
          </a:p>
          <a:p>
            <a:pPr eaLnBrk="1" hangingPunct="1">
              <a:lnSpc>
                <a:spcPct val="80000"/>
              </a:lnSpc>
              <a:buFont typeface="Wingdings" pitchFamily="2" charset="2"/>
              <a:buNone/>
            </a:pPr>
            <a:r>
              <a:rPr lang="en-US" altLang="en-US" sz="1600" b="0" dirty="0" smtClean="0">
                <a:solidFill>
                  <a:schemeClr val="accent6">
                    <a:lumMod val="50000"/>
                  </a:schemeClr>
                </a:solidFill>
              </a:rPr>
              <a:t>4	  Real estate			0,1</a:t>
            </a:r>
          </a:p>
          <a:p>
            <a:pPr eaLnBrk="1" hangingPunct="1">
              <a:lnSpc>
                <a:spcPct val="80000"/>
              </a:lnSpc>
              <a:buFont typeface="Wingdings" pitchFamily="2" charset="2"/>
              <a:buNone/>
            </a:pPr>
            <a:r>
              <a:rPr lang="en-US" altLang="en-US" sz="1600" b="0" dirty="0" smtClean="0">
                <a:solidFill>
                  <a:schemeClr val="accent6">
                    <a:lumMod val="50000"/>
                  </a:schemeClr>
                </a:solidFill>
              </a:rPr>
              <a:t>5	  Residence seniority		from 0 to date of loan request</a:t>
            </a:r>
          </a:p>
          <a:p>
            <a:pPr eaLnBrk="1" hangingPunct="1">
              <a:lnSpc>
                <a:spcPct val="80000"/>
              </a:lnSpc>
              <a:buFont typeface="Wingdings" pitchFamily="2" charset="2"/>
              <a:buNone/>
            </a:pPr>
            <a:r>
              <a:rPr lang="en-US" altLang="en-US" sz="1600" b="0" dirty="0" smtClean="0">
                <a:solidFill>
                  <a:schemeClr val="accent6">
                    <a:lumMod val="50000"/>
                  </a:schemeClr>
                </a:solidFill>
              </a:rPr>
              <a:t>6	  Other loans			0, 1, 2</a:t>
            </a:r>
          </a:p>
          <a:p>
            <a:pPr eaLnBrk="1" hangingPunct="1">
              <a:lnSpc>
                <a:spcPct val="80000"/>
              </a:lnSpc>
              <a:buFont typeface="Wingdings" pitchFamily="2" charset="2"/>
              <a:buNone/>
            </a:pPr>
            <a:r>
              <a:rPr lang="en-US" altLang="en-US" sz="1600" b="0" dirty="0" smtClean="0">
                <a:solidFill>
                  <a:schemeClr val="accent6">
                    <a:lumMod val="50000"/>
                  </a:schemeClr>
                </a:solidFill>
              </a:rPr>
              <a:t>7	  Payment method		0,1</a:t>
            </a:r>
          </a:p>
          <a:p>
            <a:pPr eaLnBrk="1" hangingPunct="1">
              <a:lnSpc>
                <a:spcPct val="80000"/>
              </a:lnSpc>
              <a:buFont typeface="Wingdings" pitchFamily="2" charset="2"/>
              <a:buNone/>
            </a:pPr>
            <a:r>
              <a:rPr lang="en-US" altLang="en-US" sz="1600" b="0" dirty="0" smtClean="0">
                <a:solidFill>
                  <a:schemeClr val="accent6">
                    <a:lumMod val="50000"/>
                  </a:schemeClr>
                </a:solidFill>
              </a:rPr>
              <a:t>8	  Job type			0,1,2,3</a:t>
            </a:r>
          </a:p>
          <a:p>
            <a:pPr eaLnBrk="1" hangingPunct="1">
              <a:lnSpc>
                <a:spcPct val="80000"/>
              </a:lnSpc>
              <a:buFont typeface="Wingdings" pitchFamily="2" charset="2"/>
              <a:buNone/>
            </a:pPr>
            <a:r>
              <a:rPr lang="en-US" altLang="en-US" sz="1600" b="0" dirty="0" smtClean="0">
                <a:solidFill>
                  <a:schemeClr val="accent6">
                    <a:lumMod val="50000"/>
                  </a:schemeClr>
                </a:solidFill>
              </a:rPr>
              <a:t>9	  Job seniority			from 0 to date of loan request</a:t>
            </a:r>
          </a:p>
          <a:p>
            <a:pPr eaLnBrk="1" hangingPunct="1">
              <a:lnSpc>
                <a:spcPct val="80000"/>
              </a:lnSpc>
              <a:buFont typeface="Wingdings" pitchFamily="2" charset="2"/>
              <a:buNone/>
            </a:pPr>
            <a:r>
              <a:rPr lang="en-US" altLang="en-US" sz="1600" b="0" dirty="0" smtClean="0">
                <a:solidFill>
                  <a:schemeClr val="accent6">
                    <a:lumMod val="50000"/>
                  </a:schemeClr>
                </a:solidFill>
              </a:rPr>
              <a:t>10	  Net monthly earnings		integer</a:t>
            </a:r>
          </a:p>
          <a:p>
            <a:pPr eaLnBrk="1" hangingPunct="1">
              <a:lnSpc>
                <a:spcPct val="80000"/>
              </a:lnSpc>
              <a:buFont typeface="Wingdings" pitchFamily="2" charset="2"/>
              <a:buNone/>
            </a:pPr>
            <a:r>
              <a:rPr lang="en-US" altLang="en-US" sz="1600" b="0" dirty="0" smtClean="0">
                <a:solidFill>
                  <a:schemeClr val="accent6">
                    <a:lumMod val="50000"/>
                  </a:schemeClr>
                </a:solidFill>
              </a:rPr>
              <a:t>11	  Collateral			0,1,2</a:t>
            </a:r>
          </a:p>
          <a:p>
            <a:pPr eaLnBrk="1" hangingPunct="1">
              <a:lnSpc>
                <a:spcPct val="80000"/>
              </a:lnSpc>
              <a:buFont typeface="Wingdings" pitchFamily="2" charset="2"/>
              <a:buNone/>
            </a:pPr>
            <a:r>
              <a:rPr lang="en-US" altLang="en-US" sz="1600" b="0" dirty="0" smtClean="0">
                <a:solidFill>
                  <a:schemeClr val="accent6">
                    <a:lumMod val="50000"/>
                  </a:schemeClr>
                </a:solidFill>
              </a:rPr>
              <a:t>12  Loan type			0,1,2,3</a:t>
            </a:r>
          </a:p>
          <a:p>
            <a:pPr eaLnBrk="1" hangingPunct="1">
              <a:lnSpc>
                <a:spcPct val="80000"/>
              </a:lnSpc>
              <a:buFont typeface="Wingdings" pitchFamily="2" charset="2"/>
              <a:buNone/>
            </a:pPr>
            <a:r>
              <a:rPr lang="en-US" altLang="en-US" sz="1600" b="0" dirty="0" smtClean="0">
                <a:solidFill>
                  <a:schemeClr val="accent6">
                    <a:lumMod val="50000"/>
                  </a:schemeClr>
                </a:solidFill>
              </a:rPr>
              <a:t>13	  Amount of loan		                integer value</a:t>
            </a:r>
          </a:p>
          <a:p>
            <a:pPr eaLnBrk="1" hangingPunct="1">
              <a:lnSpc>
                <a:spcPct val="80000"/>
              </a:lnSpc>
              <a:buFont typeface="Wingdings" pitchFamily="2" charset="2"/>
              <a:buNone/>
            </a:pPr>
            <a:r>
              <a:rPr lang="en-US" altLang="en-US" sz="1600" b="0" dirty="0" smtClean="0">
                <a:solidFill>
                  <a:schemeClr val="accent6">
                    <a:lumMod val="50000"/>
                  </a:schemeClr>
                </a:solidFill>
              </a:rPr>
              <a:t>14	  Amount of installment		integer value</a:t>
            </a:r>
          </a:p>
          <a:p>
            <a:pPr eaLnBrk="1" hangingPunct="1">
              <a:lnSpc>
                <a:spcPct val="80000"/>
              </a:lnSpc>
              <a:buFont typeface="Wingdings" pitchFamily="2" charset="2"/>
              <a:buNone/>
            </a:pPr>
            <a:r>
              <a:rPr lang="en-US" altLang="en-US" sz="1600" b="0" dirty="0" smtClean="0">
                <a:solidFill>
                  <a:schemeClr val="accent6">
                    <a:lumMod val="50000"/>
                  </a:schemeClr>
                </a:solidFill>
              </a:rPr>
              <a:t>15  Duration of loan		                integer value</a:t>
            </a:r>
          </a:p>
          <a:p>
            <a:pPr eaLnBrk="1" hangingPunct="1">
              <a:lnSpc>
                <a:spcPct val="80000"/>
              </a:lnSpc>
              <a:buFont typeface="Wingdings" pitchFamily="2" charset="2"/>
              <a:buNone/>
            </a:pPr>
            <a:r>
              <a:rPr lang="en-US" altLang="en-US" sz="1400" dirty="0" smtClean="0"/>
              <a:t>-------------------------------------------------------------------------------------------------------------------</a:t>
            </a:r>
          </a:p>
          <a:p>
            <a:pPr eaLnBrk="1" hangingPunct="1">
              <a:lnSpc>
                <a:spcPct val="80000"/>
              </a:lnSpc>
              <a:buFont typeface="Wingdings" pitchFamily="2" charset="2"/>
              <a:buNone/>
            </a:pPr>
            <a:r>
              <a:rPr lang="en-US" altLang="en-US" sz="800" dirty="0" smtClean="0"/>
              <a:t>	</a:t>
            </a:r>
          </a:p>
        </p:txBody>
      </p:sp>
    </p:spTree>
    <p:extLst>
      <p:ext uri="{BB962C8B-B14F-4D97-AF65-F5344CB8AC3E}">
        <p14:creationId xmlns:p14="http://schemas.microsoft.com/office/powerpoint/2010/main" val="169645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ko-KR" sz="3800" b="1" dirty="0" smtClean="0">
                <a:ea typeface="굴림" charset="-127"/>
              </a:rPr>
              <a:t/>
            </a:r>
            <a:br>
              <a:rPr lang="en-US" altLang="ko-KR" sz="3800" b="1" dirty="0" smtClean="0">
                <a:ea typeface="굴림" charset="-127"/>
              </a:rPr>
            </a:br>
            <a:r>
              <a:rPr lang="en-US" altLang="ko-KR" b="1" dirty="0" smtClean="0">
                <a:ea typeface="굴림" charset="-127"/>
              </a:rPr>
              <a:t>Biological Motivation</a:t>
            </a:r>
            <a:endParaRPr lang="en-US" altLang="en-US" b="1" dirty="0" smtClean="0"/>
          </a:p>
        </p:txBody>
      </p:sp>
      <p:sp>
        <p:nvSpPr>
          <p:cNvPr id="5124" name="Rectangle 3"/>
          <p:cNvSpPr>
            <a:spLocks noGrp="1" noChangeArrowheads="1"/>
          </p:cNvSpPr>
          <p:nvPr>
            <p:ph idx="1"/>
          </p:nvPr>
        </p:nvSpPr>
        <p:spPr>
          <a:xfrm>
            <a:off x="442685" y="1382486"/>
            <a:ext cx="8229600" cy="4225925"/>
          </a:xfrm>
        </p:spPr>
        <p:txBody>
          <a:bodyPr/>
          <a:lstStyle/>
          <a:p>
            <a:pPr eaLnBrk="1" hangingPunct="1"/>
            <a:r>
              <a:rPr lang="en-US" altLang="ko-KR" sz="2400" b="0" dirty="0" smtClean="0">
                <a:solidFill>
                  <a:schemeClr val="accent6">
                    <a:lumMod val="50000"/>
                  </a:schemeClr>
                </a:solidFill>
                <a:ea typeface="굴림" charset="-127"/>
              </a:rPr>
              <a:t>Human brain is a densely interconnected network of approximately 10</a:t>
            </a:r>
            <a:r>
              <a:rPr lang="en-US" altLang="ko-KR" sz="2400" b="0" baseline="30000" dirty="0" smtClean="0">
                <a:solidFill>
                  <a:schemeClr val="accent6">
                    <a:lumMod val="50000"/>
                  </a:schemeClr>
                </a:solidFill>
                <a:ea typeface="굴림" charset="-127"/>
              </a:rPr>
              <a:t>11</a:t>
            </a:r>
            <a:r>
              <a:rPr lang="en-US" altLang="ko-KR" sz="2400" b="0" dirty="0" smtClean="0">
                <a:solidFill>
                  <a:schemeClr val="accent6">
                    <a:lumMod val="50000"/>
                  </a:schemeClr>
                </a:solidFill>
                <a:ea typeface="굴림" charset="-127"/>
              </a:rPr>
              <a:t> neurons, each connected to, on average, 10</a:t>
            </a:r>
            <a:r>
              <a:rPr lang="en-US" altLang="ko-KR" sz="2400" b="0" baseline="30000" dirty="0" smtClean="0">
                <a:solidFill>
                  <a:schemeClr val="accent6">
                    <a:lumMod val="50000"/>
                  </a:schemeClr>
                </a:solidFill>
                <a:ea typeface="굴림" charset="-127"/>
              </a:rPr>
              <a:t>4</a:t>
            </a:r>
            <a:r>
              <a:rPr lang="en-US" altLang="ko-KR" sz="2400" b="0" dirty="0" smtClean="0">
                <a:solidFill>
                  <a:schemeClr val="accent6">
                    <a:lumMod val="50000"/>
                  </a:schemeClr>
                </a:solidFill>
                <a:ea typeface="굴림" charset="-127"/>
              </a:rPr>
              <a:t> others. </a:t>
            </a:r>
          </a:p>
          <a:p>
            <a:pPr eaLnBrk="1" hangingPunct="1"/>
            <a:endParaRPr lang="en-US" altLang="ko-KR" sz="2400" b="0" dirty="0" smtClean="0">
              <a:solidFill>
                <a:schemeClr val="accent6">
                  <a:lumMod val="50000"/>
                </a:schemeClr>
              </a:solidFill>
              <a:ea typeface="굴림" charset="-127"/>
            </a:endParaRPr>
          </a:p>
          <a:p>
            <a:pPr eaLnBrk="1" hangingPunct="1"/>
            <a:r>
              <a:rPr lang="en-US" altLang="ko-KR" sz="2400" b="0" dirty="0" smtClean="0">
                <a:solidFill>
                  <a:schemeClr val="accent6">
                    <a:lumMod val="50000"/>
                  </a:schemeClr>
                </a:solidFill>
                <a:ea typeface="굴림" charset="-127"/>
              </a:rPr>
              <a:t>Neuron activity is </a:t>
            </a:r>
            <a:r>
              <a:rPr lang="en-US" altLang="ko-KR" sz="2400" b="0" i="1" dirty="0" smtClean="0">
                <a:solidFill>
                  <a:schemeClr val="accent6">
                    <a:lumMod val="50000"/>
                  </a:schemeClr>
                </a:solidFill>
                <a:ea typeface="굴림" charset="-127"/>
              </a:rPr>
              <a:t>excited</a:t>
            </a:r>
            <a:r>
              <a:rPr lang="en-US" altLang="ko-KR" sz="2400" b="0" dirty="0" smtClean="0">
                <a:solidFill>
                  <a:schemeClr val="accent6">
                    <a:lumMod val="50000"/>
                  </a:schemeClr>
                </a:solidFill>
                <a:ea typeface="굴림" charset="-127"/>
              </a:rPr>
              <a:t> or </a:t>
            </a:r>
            <a:r>
              <a:rPr lang="en-US" altLang="ko-KR" sz="2400" b="0" i="1" dirty="0" smtClean="0">
                <a:solidFill>
                  <a:schemeClr val="accent6">
                    <a:lumMod val="50000"/>
                  </a:schemeClr>
                </a:solidFill>
                <a:ea typeface="굴림" charset="-127"/>
              </a:rPr>
              <a:t>inhibited</a:t>
            </a:r>
            <a:r>
              <a:rPr lang="en-US" altLang="ko-KR" sz="2400" b="0" dirty="0" smtClean="0">
                <a:solidFill>
                  <a:schemeClr val="accent6">
                    <a:lumMod val="50000"/>
                  </a:schemeClr>
                </a:solidFill>
                <a:ea typeface="굴림" charset="-127"/>
              </a:rPr>
              <a:t> through connections to other neurons. </a:t>
            </a:r>
          </a:p>
          <a:p>
            <a:pPr eaLnBrk="1" hangingPunct="1"/>
            <a:endParaRPr lang="en-US" altLang="ko-KR" sz="2400" b="0" dirty="0" smtClean="0">
              <a:solidFill>
                <a:schemeClr val="accent6">
                  <a:lumMod val="50000"/>
                </a:schemeClr>
              </a:solidFill>
              <a:ea typeface="굴림" charset="-127"/>
            </a:endParaRPr>
          </a:p>
          <a:p>
            <a:pPr eaLnBrk="1" hangingPunct="1"/>
            <a:r>
              <a:rPr lang="en-US" altLang="ko-KR" sz="2400" b="0" dirty="0" smtClean="0">
                <a:solidFill>
                  <a:schemeClr val="accent6">
                    <a:lumMod val="50000"/>
                  </a:schemeClr>
                </a:solidFill>
                <a:ea typeface="굴림" charset="-127"/>
              </a:rPr>
              <a:t>The fastest neuron switching times are known to be on the order of 10</a:t>
            </a:r>
            <a:r>
              <a:rPr lang="en-US" altLang="ko-KR" sz="2400" b="0" baseline="30000" dirty="0" smtClean="0">
                <a:solidFill>
                  <a:schemeClr val="accent6">
                    <a:lumMod val="50000"/>
                  </a:schemeClr>
                </a:solidFill>
                <a:ea typeface="굴림" charset="-127"/>
              </a:rPr>
              <a:t>-3</a:t>
            </a:r>
            <a:r>
              <a:rPr lang="en-US" altLang="ko-KR" sz="2400" b="0" dirty="0" smtClean="0">
                <a:solidFill>
                  <a:schemeClr val="accent6">
                    <a:lumMod val="50000"/>
                  </a:schemeClr>
                </a:solidFill>
                <a:ea typeface="굴림" charset="-127"/>
              </a:rPr>
              <a:t> sec.</a:t>
            </a:r>
          </a:p>
          <a:p>
            <a:pPr eaLnBrk="1" hangingPunct="1"/>
            <a:endParaRPr lang="en-US" altLang="en-US" dirty="0" smtClean="0"/>
          </a:p>
        </p:txBody>
      </p:sp>
    </p:spTree>
    <p:extLst>
      <p:ext uri="{BB962C8B-B14F-4D97-AF65-F5344CB8AC3E}">
        <p14:creationId xmlns:p14="http://schemas.microsoft.com/office/powerpoint/2010/main" val="26383119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551542" y="1031875"/>
            <a:ext cx="8229600" cy="5826125"/>
          </a:xfrm>
        </p:spPr>
        <p:txBody>
          <a:bodyPr>
            <a:normAutofit fontScale="85000" lnSpcReduction="10000"/>
          </a:bodyPr>
          <a:lstStyle/>
          <a:p>
            <a:pPr eaLnBrk="1" hangingPunct="1">
              <a:lnSpc>
                <a:spcPct val="150000"/>
              </a:lnSpc>
              <a:buFont typeface="Wingdings" pitchFamily="2" charset="2"/>
              <a:buNone/>
            </a:pPr>
            <a:r>
              <a:rPr lang="en-US" altLang="en-US" sz="1800" b="0" dirty="0" smtClean="0">
                <a:solidFill>
                  <a:schemeClr val="accent6">
                    <a:lumMod val="50000"/>
                  </a:schemeClr>
                </a:solidFill>
              </a:rPr>
              <a:t>Computed output variable	</a:t>
            </a:r>
          </a:p>
          <a:p>
            <a:pPr eaLnBrk="1" hangingPunct="1">
              <a:lnSpc>
                <a:spcPct val="150000"/>
              </a:lnSpc>
              <a:buFont typeface="Wingdings" pitchFamily="2" charset="2"/>
              <a:buNone/>
            </a:pPr>
            <a:r>
              <a:rPr lang="en-US" altLang="en-US" sz="1800" b="0" dirty="0" smtClean="0">
                <a:solidFill>
                  <a:schemeClr val="accent6">
                    <a:lumMod val="50000"/>
                  </a:schemeClr>
                </a:solidFill>
              </a:rPr>
              <a:t>  	1   Repayment probability		from 0 to 100</a:t>
            </a:r>
          </a:p>
          <a:p>
            <a:pPr eaLnBrk="1" hangingPunct="1">
              <a:lnSpc>
                <a:spcPct val="150000"/>
              </a:lnSpc>
              <a:buFont typeface="Wingdings" pitchFamily="2" charset="2"/>
              <a:buNone/>
            </a:pPr>
            <a:r>
              <a:rPr lang="en-US" altLang="en-US" sz="1800" b="0" dirty="0" smtClean="0">
                <a:solidFill>
                  <a:schemeClr val="accent6">
                    <a:lumMod val="50000"/>
                  </a:schemeClr>
                </a:solidFill>
              </a:rPr>
              <a:t>Desired output variable</a:t>
            </a:r>
          </a:p>
          <a:p>
            <a:pPr eaLnBrk="1" hangingPunct="1">
              <a:lnSpc>
                <a:spcPct val="150000"/>
              </a:lnSpc>
              <a:buFont typeface="Wingdings" pitchFamily="2" charset="2"/>
              <a:buNone/>
            </a:pPr>
            <a:r>
              <a:rPr lang="en-US" altLang="en-US" sz="1800" b="0" dirty="0" smtClean="0">
                <a:solidFill>
                  <a:schemeClr val="accent6">
                    <a:lumMod val="50000"/>
                  </a:schemeClr>
                </a:solidFill>
              </a:rPr>
              <a:t>  	1</a:t>
            </a:r>
            <a:r>
              <a:rPr lang="en-US" altLang="en-US" sz="1800" b="0" dirty="0">
                <a:solidFill>
                  <a:schemeClr val="accent6">
                    <a:lumMod val="50000"/>
                  </a:schemeClr>
                </a:solidFill>
              </a:rPr>
              <a:t> </a:t>
            </a:r>
            <a:r>
              <a:rPr lang="en-US" altLang="en-US" sz="1800" b="0" dirty="0" smtClean="0">
                <a:solidFill>
                  <a:schemeClr val="accent6">
                    <a:lumMod val="50000"/>
                  </a:schemeClr>
                </a:solidFill>
              </a:rPr>
              <a:t>  Real result of grant loan            	  0        if </a:t>
            </a:r>
            <a:r>
              <a:rPr lang="en-US" altLang="en-US" sz="1800" b="0" dirty="0" err="1" smtClean="0">
                <a:solidFill>
                  <a:schemeClr val="accent6">
                    <a:lumMod val="50000"/>
                  </a:schemeClr>
                </a:solidFill>
              </a:rPr>
              <a:t>paymnent</a:t>
            </a:r>
            <a:r>
              <a:rPr lang="en-US" altLang="en-US" sz="1800" b="0" dirty="0" smtClean="0">
                <a:solidFill>
                  <a:schemeClr val="accent6">
                    <a:lumMod val="50000"/>
                  </a:schemeClr>
                </a:solidFill>
              </a:rPr>
              <a:t> irregular or null</a:t>
            </a:r>
          </a:p>
          <a:p>
            <a:pPr eaLnBrk="1" hangingPunct="1">
              <a:lnSpc>
                <a:spcPct val="150000"/>
              </a:lnSpc>
              <a:buFont typeface="Wingdings" pitchFamily="2" charset="2"/>
              <a:buNone/>
            </a:pPr>
            <a:r>
              <a:rPr lang="en-US" altLang="en-US" sz="1800" b="0" dirty="0" smtClean="0">
                <a:solidFill>
                  <a:schemeClr val="accent6">
                    <a:lumMod val="50000"/>
                  </a:schemeClr>
                </a:solidFill>
              </a:rPr>
              <a:t>   				           	 100    if payment on schedule</a:t>
            </a:r>
          </a:p>
          <a:p>
            <a:pPr eaLnBrk="1" hangingPunct="1">
              <a:lnSpc>
                <a:spcPct val="150000"/>
              </a:lnSpc>
              <a:buFont typeface="Wingdings" pitchFamily="2" charset="2"/>
              <a:buNone/>
            </a:pPr>
            <a:endParaRPr lang="en-US" altLang="en-US" sz="1800" b="0" dirty="0" smtClean="0">
              <a:solidFill>
                <a:schemeClr val="accent6">
                  <a:lumMod val="50000"/>
                </a:schemeClr>
              </a:solidFill>
            </a:endParaRPr>
          </a:p>
          <a:p>
            <a:pPr eaLnBrk="1" hangingPunct="1">
              <a:lnSpc>
                <a:spcPct val="150000"/>
              </a:lnSpc>
              <a:buFont typeface="Wingdings" pitchFamily="2" charset="2"/>
              <a:buChar char="l"/>
            </a:pPr>
            <a:r>
              <a:rPr lang="en-US" altLang="en-US" sz="1800" b="0" dirty="0" smtClean="0">
                <a:solidFill>
                  <a:schemeClr val="accent6">
                    <a:lumMod val="50000"/>
                  </a:schemeClr>
                </a:solidFill>
              </a:rPr>
              <a:t>Some of these variables were numerical (</a:t>
            </a:r>
            <a:r>
              <a:rPr lang="en-US" altLang="en-US" sz="1800" b="0" i="1" dirty="0" smtClean="0">
                <a:solidFill>
                  <a:schemeClr val="accent6">
                    <a:lumMod val="50000"/>
                  </a:schemeClr>
                </a:solidFill>
              </a:rPr>
              <a:t>e.g.</a:t>
            </a:r>
            <a:r>
              <a:rPr lang="en-US" altLang="en-US" sz="1800" b="0" dirty="0" smtClean="0">
                <a:solidFill>
                  <a:schemeClr val="accent6">
                    <a:lumMod val="50000"/>
                  </a:schemeClr>
                </a:solidFill>
              </a:rPr>
              <a:t> the number of relatives, while other used a digit as a label to indicate a specific class (</a:t>
            </a:r>
            <a:r>
              <a:rPr lang="en-US" altLang="en-US" sz="1800" b="0" i="1" dirty="0" smtClean="0">
                <a:solidFill>
                  <a:schemeClr val="accent6">
                    <a:lumMod val="50000"/>
                  </a:schemeClr>
                </a:solidFill>
              </a:rPr>
              <a:t>e.g. </a:t>
            </a:r>
            <a:r>
              <a:rPr lang="en-US" altLang="en-US" sz="1800" b="0" dirty="0" smtClean="0">
                <a:solidFill>
                  <a:schemeClr val="accent6">
                    <a:lumMod val="50000"/>
                  </a:schemeClr>
                </a:solidFill>
              </a:rPr>
              <a:t>the values 0,1,2,3 of variable 8 referred to four different classes of employment). </a:t>
            </a:r>
          </a:p>
          <a:p>
            <a:pPr eaLnBrk="1" hangingPunct="1">
              <a:lnSpc>
                <a:spcPct val="150000"/>
              </a:lnSpc>
              <a:buFont typeface="Wingdings" pitchFamily="2" charset="2"/>
              <a:buChar char="l"/>
            </a:pPr>
            <a:r>
              <a:rPr lang="en-US" altLang="en-US" sz="1800" b="0" dirty="0" smtClean="0">
                <a:solidFill>
                  <a:schemeClr val="accent6">
                    <a:lumMod val="50000"/>
                  </a:schemeClr>
                </a:solidFill>
              </a:rPr>
              <a:t>For each record a single variable indicated whether the loan reached was extinguished without any problem (Z=100) or with some problem (Z=0).  </a:t>
            </a:r>
          </a:p>
          <a:p>
            <a:pPr eaLnBrk="1" hangingPunct="1">
              <a:lnSpc>
                <a:spcPct val="150000"/>
              </a:lnSpc>
              <a:buFont typeface="Wingdings" pitchFamily="2" charset="2"/>
              <a:buChar char="l"/>
            </a:pPr>
            <a:r>
              <a:rPr lang="en-US" altLang="en-US" sz="1800" b="0" dirty="0" smtClean="0">
                <a:solidFill>
                  <a:schemeClr val="accent6">
                    <a:lumMod val="50000"/>
                  </a:schemeClr>
                </a:solidFill>
              </a:rPr>
              <a:t>In its </a:t>
            </a:r>
            <a:r>
              <a:rPr lang="en-US" altLang="en-US" sz="1800" b="0" i="1" dirty="0" smtClean="0">
                <a:solidFill>
                  <a:schemeClr val="accent6">
                    <a:lumMod val="50000"/>
                  </a:schemeClr>
                </a:solidFill>
              </a:rPr>
              <a:t>a-posteriori</a:t>
            </a:r>
            <a:r>
              <a:rPr lang="en-US" altLang="en-US" sz="1800" b="0" dirty="0" smtClean="0">
                <a:solidFill>
                  <a:schemeClr val="accent6">
                    <a:lumMod val="50000"/>
                  </a:schemeClr>
                </a:solidFill>
              </a:rPr>
              <a:t> analysis, the bank classified loans with Z=0 as “bad loans”. In the provided data, only about 6% of the loans were classified as “bad”. Thus, any ANN that classifies loans from a similar population ought to make errors in a percentage that is substantially lower than 6% to be of any use (otherwise, it could have simply classified all loans as good, resulting in an error on 6% of the cases).</a:t>
            </a:r>
          </a:p>
        </p:txBody>
      </p:sp>
    </p:spTree>
    <p:extLst>
      <p:ext uri="{BB962C8B-B14F-4D97-AF65-F5344CB8AC3E}">
        <p14:creationId xmlns:p14="http://schemas.microsoft.com/office/powerpoint/2010/main" val="26060477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idx="1"/>
          </p:nvPr>
        </p:nvSpPr>
        <p:spPr>
          <a:xfrm>
            <a:off x="442686" y="1023257"/>
            <a:ext cx="8229600" cy="5673725"/>
          </a:xfrm>
        </p:spPr>
        <p:txBody>
          <a:bodyPr>
            <a:normAutofit fontScale="85000" lnSpcReduction="10000"/>
          </a:bodyPr>
          <a:lstStyle/>
          <a:p>
            <a:pPr eaLnBrk="1" hangingPunct="1">
              <a:lnSpc>
                <a:spcPct val="150000"/>
              </a:lnSpc>
              <a:buFont typeface="Arial" panose="020B0604020202020204" pitchFamily="34" charset="0"/>
              <a:buChar char="•"/>
            </a:pPr>
            <a:r>
              <a:rPr lang="en-US" altLang="en-US" b="0" dirty="0" smtClean="0">
                <a:solidFill>
                  <a:schemeClr val="accent6">
                    <a:lumMod val="50000"/>
                  </a:schemeClr>
                </a:solidFill>
              </a:rPr>
              <a:t>Out of 1000 available records, 400 were randomly selected as a training set for the configuration of the ANN, while the remaining 600 cases were then supplied to the configured ANN so that its computed output could be compared with the real value of variable Z.</a:t>
            </a:r>
          </a:p>
          <a:p>
            <a:pPr eaLnBrk="1" hangingPunct="1">
              <a:lnSpc>
                <a:spcPct val="150000"/>
              </a:lnSpc>
              <a:buFont typeface="Arial" panose="020B0604020202020204" pitchFamily="34" charset="0"/>
              <a:buChar char="•"/>
            </a:pPr>
            <a:r>
              <a:rPr lang="en-US" altLang="en-US" b="0" dirty="0" smtClean="0">
                <a:solidFill>
                  <a:schemeClr val="accent6">
                    <a:lumMod val="50000"/>
                  </a:schemeClr>
                </a:solidFill>
              </a:rPr>
              <a:t>Beside the network topology, there are many parameters that must be set. One of the most critical parameters is the number of neurons constituting the hidden layer, as too few neurons can hold up the convergence of the training process, while too many neurons may result in a network that can “learn” very accurately (straight memorization) those cases that are in the training set, but is unable to generalize what has learned to the new cases in the testing set.  </a:t>
            </a:r>
          </a:p>
          <a:p>
            <a:pPr eaLnBrk="1" hangingPunct="1">
              <a:lnSpc>
                <a:spcPct val="150000"/>
              </a:lnSpc>
              <a:buFont typeface="Arial" panose="020B0604020202020204" pitchFamily="34" charset="0"/>
              <a:buChar char="•"/>
            </a:pPr>
            <a:r>
              <a:rPr lang="en-US" altLang="en-US" b="0" dirty="0" smtClean="0">
                <a:solidFill>
                  <a:schemeClr val="accent6">
                    <a:lumMod val="50000"/>
                  </a:schemeClr>
                </a:solidFill>
              </a:rPr>
              <a:t>The research team selected a network with </a:t>
            </a:r>
            <a:r>
              <a:rPr lang="en-US" altLang="en-US" b="0" i="1" dirty="0" smtClean="0">
                <a:solidFill>
                  <a:schemeClr val="accent6">
                    <a:lumMod val="50000"/>
                  </a:schemeClr>
                </a:solidFill>
              </a:rPr>
              <a:t>10 hidden nodes</a:t>
            </a:r>
            <a:r>
              <a:rPr lang="en-US" altLang="en-US" b="0" dirty="0" smtClean="0">
                <a:solidFill>
                  <a:schemeClr val="accent6">
                    <a:lumMod val="50000"/>
                  </a:schemeClr>
                </a:solidFill>
              </a:rPr>
              <a:t> as the one that provided the most promising performance; the number of iterations was set to </a:t>
            </a:r>
            <a:r>
              <a:rPr lang="en-US" altLang="en-US" b="0" i="1" dirty="0" smtClean="0">
                <a:solidFill>
                  <a:schemeClr val="accent6">
                    <a:lumMod val="50000"/>
                  </a:schemeClr>
                </a:solidFill>
              </a:rPr>
              <a:t>20,000</a:t>
            </a:r>
            <a:r>
              <a:rPr lang="en-US" altLang="en-US" b="0" dirty="0" smtClean="0">
                <a:solidFill>
                  <a:schemeClr val="accent6">
                    <a:lumMod val="50000"/>
                  </a:schemeClr>
                </a:solidFill>
              </a:rPr>
              <a:t> to allow a sufficient degree of learning, without loss of performance in generalization capability.</a:t>
            </a:r>
          </a:p>
        </p:txBody>
      </p:sp>
    </p:spTree>
    <p:extLst>
      <p:ext uri="{BB962C8B-B14F-4D97-AF65-F5344CB8AC3E}">
        <p14:creationId xmlns:p14="http://schemas.microsoft.com/office/powerpoint/2010/main" val="35178108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idx="1"/>
          </p:nvPr>
        </p:nvSpPr>
        <p:spPr>
          <a:xfrm>
            <a:off x="428172" y="1037771"/>
            <a:ext cx="8229600" cy="5673725"/>
          </a:xfrm>
        </p:spPr>
        <p:txBody>
          <a:bodyPr/>
          <a:lstStyle/>
          <a:p>
            <a:pPr>
              <a:lnSpc>
                <a:spcPct val="140000"/>
              </a:lnSpc>
              <a:buFont typeface="Arial" panose="020B0604020202020204" pitchFamily="34" charset="0"/>
              <a:buChar char="•"/>
            </a:pPr>
            <a:r>
              <a:rPr lang="en-US" altLang="en-US" sz="1700" b="0" dirty="0">
                <a:solidFill>
                  <a:schemeClr val="accent6">
                    <a:lumMod val="50000"/>
                  </a:schemeClr>
                </a:solidFill>
              </a:rPr>
              <a:t>The single output of our network turned out to be in the range from -30 to +130, whereas the corresponding “real” output was limited to the values Z=0 or Z=100.  A negative value of the output would indicate a very bad loan and thus negative values were clamped to zero; similarly, output values above 100 were assigned the value of 100.</a:t>
            </a:r>
          </a:p>
          <a:p>
            <a:pPr>
              <a:lnSpc>
                <a:spcPct val="140000"/>
              </a:lnSpc>
              <a:buFont typeface="Arial" panose="020B0604020202020204" pitchFamily="34" charset="0"/>
              <a:buChar char="•"/>
            </a:pPr>
            <a:r>
              <a:rPr lang="en-US" altLang="en-US" sz="1700" b="0" dirty="0">
                <a:solidFill>
                  <a:schemeClr val="accent6">
                    <a:lumMod val="50000"/>
                  </a:schemeClr>
                </a:solidFill>
              </a:rPr>
              <a:t>A 30% tolerance was used on the outputs so that loans would be classified as “good” if the ANN computed a value above 70, and “bad” is their output was less then 30.  Loans that fell in the intermediate  band	[30, 70]	 were left as “unclassified”. The width of this band is probably overly conservative and a smaller one would have sufficed, at the price of possibly granting marginal loans, or refusing loans that could have turned out to be good at the end.  The rationale for the existence of the “unclassified” band is to provide an alarm requesting a more detailed examination unforeseen and unpredictable circumstance</a:t>
            </a:r>
            <a:r>
              <a:rPr lang="en-US" altLang="en-US" sz="2100" dirty="0" smtClean="0"/>
              <a:t>.  </a:t>
            </a:r>
          </a:p>
        </p:txBody>
      </p:sp>
    </p:spTree>
    <p:extLst>
      <p:ext uri="{BB962C8B-B14F-4D97-AF65-F5344CB8AC3E}">
        <p14:creationId xmlns:p14="http://schemas.microsoft.com/office/powerpoint/2010/main" val="800988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idx="1"/>
          </p:nvPr>
        </p:nvSpPr>
        <p:spPr>
          <a:xfrm>
            <a:off x="500743" y="997857"/>
            <a:ext cx="8229600" cy="5597525"/>
          </a:xfrm>
        </p:spPr>
        <p:txBody>
          <a:bodyPr>
            <a:noAutofit/>
          </a:bodyPr>
          <a:lstStyle/>
          <a:p>
            <a:pPr>
              <a:lnSpc>
                <a:spcPct val="150000"/>
              </a:lnSpc>
              <a:buFont typeface="Arial" panose="020B0604020202020204" pitchFamily="34" charset="0"/>
              <a:buChar char="•"/>
            </a:pPr>
            <a:r>
              <a:rPr lang="en-US" altLang="en-US" sz="1600" b="0" dirty="0">
                <a:solidFill>
                  <a:schemeClr val="accent6">
                    <a:lumMod val="50000"/>
                  </a:schemeClr>
                </a:solidFill>
              </a:rPr>
              <a:t>This specific ANN was then supplied with the remaining 600 cases of the testing set.  </a:t>
            </a:r>
          </a:p>
          <a:p>
            <a:pPr>
              <a:lnSpc>
                <a:spcPct val="150000"/>
              </a:lnSpc>
              <a:buFont typeface="Arial" panose="020B0604020202020204" pitchFamily="34" charset="0"/>
              <a:buChar char="•"/>
            </a:pPr>
            <a:r>
              <a:rPr lang="en-US" altLang="en-US" sz="1600" b="0" dirty="0">
                <a:solidFill>
                  <a:schemeClr val="accent6">
                    <a:lumMod val="50000"/>
                  </a:schemeClr>
                </a:solidFill>
              </a:rPr>
              <a:t>This set contained 38 cases that had been classified as bad (Z=0), while the remaining 562 cases had been repaid on schedule.  </a:t>
            </a:r>
          </a:p>
          <a:p>
            <a:pPr>
              <a:lnSpc>
                <a:spcPct val="150000"/>
              </a:lnSpc>
              <a:buFont typeface="Arial" panose="020B0604020202020204" pitchFamily="34" charset="0"/>
              <a:buChar char="•"/>
            </a:pPr>
            <a:r>
              <a:rPr lang="en-US" altLang="en-US" sz="1600" b="0" dirty="0">
                <a:solidFill>
                  <a:schemeClr val="accent6">
                    <a:lumMod val="50000"/>
                  </a:schemeClr>
                </a:solidFill>
              </a:rPr>
              <a:t>Clearly the ANN separates the given cases into two non-overlapping bands: the good ones near the top and the bad ones near the bottom.  No loan was left unclassified, so in this case there would have been no cases requiring additional (human) intervention.</a:t>
            </a:r>
          </a:p>
          <a:p>
            <a:pPr>
              <a:lnSpc>
                <a:spcPct val="150000"/>
              </a:lnSpc>
              <a:buFont typeface="Arial" panose="020B0604020202020204" pitchFamily="34" charset="0"/>
              <a:buChar char="•"/>
            </a:pPr>
            <a:r>
              <a:rPr lang="en-US" altLang="en-US" sz="1600" b="0" dirty="0">
                <a:solidFill>
                  <a:schemeClr val="accent6">
                    <a:lumMod val="50000"/>
                  </a:schemeClr>
                </a:solidFill>
              </a:rPr>
              <a:t>The ANN made exactly three mistakes in the classification of the test cases:  those were 3 cases that the ANN classified as “good” loans, whereas in reality they turned out to be “bad”.  Manual, a- posteriori inspection of the values of their input variables did not reveal any obvious symptoms that they were “problem cases”.  </a:t>
            </a:r>
          </a:p>
          <a:p>
            <a:pPr>
              <a:lnSpc>
                <a:spcPct val="150000"/>
              </a:lnSpc>
              <a:buFont typeface="Arial" panose="020B0604020202020204" pitchFamily="34" charset="0"/>
              <a:buChar char="•"/>
            </a:pPr>
            <a:r>
              <a:rPr lang="en-US" altLang="en-US" sz="1600" b="0" dirty="0">
                <a:solidFill>
                  <a:schemeClr val="accent6">
                    <a:lumMod val="50000"/>
                  </a:schemeClr>
                </a:solidFill>
              </a:rPr>
              <a:t>What could have likely happened is that the applicant did not repay the loan as schedule due to some completely unforeseen and unpredictable circumstance.  This is also supported by the fact that the bank officers themselves approved those three loans, thus one must presume that they did not look too risky at application time.</a:t>
            </a:r>
          </a:p>
        </p:txBody>
      </p:sp>
    </p:spTree>
    <p:extLst>
      <p:ext uri="{BB962C8B-B14F-4D97-AF65-F5344CB8AC3E}">
        <p14:creationId xmlns:p14="http://schemas.microsoft.com/office/powerpoint/2010/main" val="41924823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idx="1"/>
          </p:nvPr>
        </p:nvSpPr>
        <p:spPr>
          <a:xfrm>
            <a:off x="442686" y="1034143"/>
            <a:ext cx="8229600" cy="5181600"/>
          </a:xfrm>
        </p:spPr>
        <p:txBody>
          <a:bodyPr>
            <a:normAutofit/>
          </a:bodyPr>
          <a:lstStyle/>
          <a:p>
            <a:pPr>
              <a:lnSpc>
                <a:spcPct val="140000"/>
              </a:lnSpc>
              <a:buFont typeface="Arial" panose="020B0604020202020204" pitchFamily="34" charset="0"/>
              <a:buChar char="•"/>
            </a:pPr>
            <a:r>
              <a:rPr lang="en-US" altLang="en-US" sz="1700" b="0" dirty="0">
                <a:solidFill>
                  <a:schemeClr val="accent6">
                    <a:lumMod val="50000"/>
                  </a:schemeClr>
                </a:solidFill>
              </a:rPr>
              <a:t>The ANN, however, was more discriminating than the bank officers since the ANN would have denied 35 loan applications that scored less than 30.  </a:t>
            </a:r>
          </a:p>
          <a:p>
            <a:pPr>
              <a:lnSpc>
                <a:spcPct val="140000"/>
              </a:lnSpc>
              <a:buFont typeface="Arial" panose="020B0604020202020204" pitchFamily="34" charset="0"/>
              <a:buChar char="•"/>
            </a:pPr>
            <a:r>
              <a:rPr lang="en-US" altLang="en-US" sz="1700" b="0" dirty="0">
                <a:solidFill>
                  <a:schemeClr val="accent6">
                    <a:lumMod val="50000"/>
                  </a:schemeClr>
                </a:solidFill>
              </a:rPr>
              <a:t>As is turns out, all those 35 loans had problems with their repayments and thus the bank would have been well advised to heed the network’s classification and to deny those 35 applications.  Had the bank followed that advise, 268 million liras would have not been put in jeopardy by the bank (out of a total of more than 3 billion liras of granted loans that were successfully repaid</a:t>
            </a:r>
            <a:r>
              <a:rPr lang="en-US" altLang="en-US" sz="1700" b="0" dirty="0" smtClean="0">
                <a:solidFill>
                  <a:schemeClr val="accent6">
                    <a:lumMod val="50000"/>
                  </a:schemeClr>
                </a:solidFill>
              </a:rPr>
              <a:t>.)</a:t>
            </a:r>
            <a:endParaRPr lang="en-US" altLang="en-US" sz="1700" b="0" dirty="0">
              <a:solidFill>
                <a:schemeClr val="accent6">
                  <a:lumMod val="50000"/>
                </a:schemeClr>
              </a:solidFill>
            </a:endParaRPr>
          </a:p>
        </p:txBody>
      </p:sp>
    </p:spTree>
    <p:extLst>
      <p:ext uri="{BB962C8B-B14F-4D97-AF65-F5344CB8AC3E}">
        <p14:creationId xmlns:p14="http://schemas.microsoft.com/office/powerpoint/2010/main" val="16944200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a:t>
            </a:r>
            <a:endParaRPr lang="en-IN" dirty="0"/>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7968" y="1600200"/>
            <a:ext cx="37480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2857" y="1059543"/>
            <a:ext cx="8432800" cy="1200329"/>
          </a:xfrm>
          <a:prstGeom prst="rect">
            <a:avLst/>
          </a:prstGeom>
          <a:noFill/>
        </p:spPr>
        <p:txBody>
          <a:bodyPr wrap="square" rtlCol="0">
            <a:spAutoFit/>
          </a:bodyPr>
          <a:lstStyle/>
          <a:p>
            <a:r>
              <a:rPr lang="en-IN" dirty="0"/>
              <a:t>What Hopfield did was to add feedback connections to the network (the outputs are</a:t>
            </a:r>
          </a:p>
          <a:p>
            <a:r>
              <a:rPr lang="en-IN" dirty="0"/>
              <a:t>fed back into the inputs) and show that with these connections the networks are</a:t>
            </a:r>
          </a:p>
          <a:p>
            <a:r>
              <a:rPr lang="en-IN" dirty="0"/>
              <a:t>capable of interesting behaviours which we might not expect of them, in particular</a:t>
            </a:r>
          </a:p>
          <a:p>
            <a:r>
              <a:rPr lang="en-IN" dirty="0"/>
              <a:t>they can hold memories. </a:t>
            </a:r>
          </a:p>
        </p:txBody>
      </p:sp>
      <p:sp>
        <p:nvSpPr>
          <p:cNvPr id="6" name="TextBox 5"/>
          <p:cNvSpPr txBox="1"/>
          <p:nvPr/>
        </p:nvSpPr>
        <p:spPr>
          <a:xfrm>
            <a:off x="587828" y="6023429"/>
            <a:ext cx="7982857" cy="369332"/>
          </a:xfrm>
          <a:prstGeom prst="rect">
            <a:avLst/>
          </a:prstGeom>
          <a:noFill/>
        </p:spPr>
        <p:txBody>
          <a:bodyPr wrap="square" rtlCol="0">
            <a:spAutoFit/>
          </a:bodyPr>
          <a:lstStyle/>
          <a:p>
            <a:r>
              <a:rPr lang="en-IN" dirty="0"/>
              <a:t>Networks with such connections are called “feedback” or “recurrent” networks.</a:t>
            </a:r>
          </a:p>
        </p:txBody>
      </p:sp>
    </p:spTree>
    <p:extLst>
      <p:ext uri="{BB962C8B-B14F-4D97-AF65-F5344CB8AC3E}">
        <p14:creationId xmlns:p14="http://schemas.microsoft.com/office/powerpoint/2010/main" val="2217638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6307" y="1729056"/>
            <a:ext cx="5411386" cy="426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346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 Training</a:t>
            </a:r>
            <a:endParaRPr lang="en-US" dirty="0"/>
          </a:p>
        </p:txBody>
      </p:sp>
      <p:pic>
        <p:nvPicPr>
          <p:cNvPr id="2049" name="Picture 1" descr="http://www.cs.ucla.edu/~rosen/161/notes/sig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25" y="3543300"/>
            <a:ext cx="485775" cy="8286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85800" y="1600200"/>
            <a:ext cx="7848600" cy="4114800"/>
          </a:xfrm>
          <a:prstGeom prst="rect">
            <a:avLst/>
          </a:prstGeom>
          <a:noFill/>
          <a:ln>
            <a:noFill/>
          </a:ln>
          <a:effectLst/>
        </p:spPr>
      </p:pic>
    </p:spTree>
    <p:extLst>
      <p:ext uri="{BB962C8B-B14F-4D97-AF65-F5344CB8AC3E}">
        <p14:creationId xmlns:p14="http://schemas.microsoft.com/office/powerpoint/2010/main" val="2702956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 Training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6319584"/>
              </p:ext>
            </p:extLst>
          </p:nvPr>
        </p:nvGraphicFramePr>
        <p:xfrm>
          <a:off x="457200" y="1530668"/>
          <a:ext cx="8229600" cy="914400"/>
        </p:xfrm>
        <a:graphic>
          <a:graphicData uri="http://schemas.openxmlformats.org/drawingml/2006/table">
            <a:tbl>
              <a:tblPr/>
              <a:tblGrid>
                <a:gridCol w="8229600"/>
              </a:tblGrid>
              <a:tr h="0">
                <a:tc>
                  <a:txBody>
                    <a:bodyPr/>
                    <a:lstStyle/>
                    <a:p>
                      <a:r>
                        <a:rPr lang="en-US" b="1" dirty="0"/>
                        <a:t>For example, say we have a 5 node Hopfield network and we want it to recognize the pattern (0 1 1 0 1). Since there are 5 nodes, we need a matrix of 5 x 5 weights, where the </a:t>
                      </a:r>
                      <a:r>
                        <a:rPr lang="en-US" b="1" dirty="0" smtClean="0"/>
                        <a:t>weight </a:t>
                      </a:r>
                      <a:r>
                        <a:rPr lang="en-US" b="1" dirty="0"/>
                        <a:t>from a node back to itself are 0. The weight matrix will look like this: </a:t>
                      </a:r>
                    </a:p>
                  </a:txBody>
                  <a:tcPr anchor="ctr">
                    <a:lnL>
                      <a:noFill/>
                    </a:lnL>
                    <a:lnR>
                      <a:noFill/>
                    </a:lnR>
                    <a:lnT>
                      <a:noFill/>
                    </a:lnT>
                    <a:lnB>
                      <a:noFill/>
                    </a:lnB>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5373390"/>
              </p:ext>
            </p:extLst>
          </p:nvPr>
        </p:nvGraphicFramePr>
        <p:xfrm>
          <a:off x="2819400" y="2819400"/>
          <a:ext cx="3810000" cy="1828800"/>
        </p:xfrm>
        <a:graphic>
          <a:graphicData uri="http://schemas.openxmlformats.org/drawingml/2006/table">
            <a:tbl>
              <a:tblPr/>
              <a:tblGrid>
                <a:gridCol w="635000"/>
                <a:gridCol w="635000"/>
                <a:gridCol w="635000"/>
                <a:gridCol w="635000"/>
                <a:gridCol w="635000"/>
                <a:gridCol w="635000"/>
              </a:tblGrid>
              <a:tr h="0">
                <a:tc>
                  <a:txBody>
                    <a:bodyPr/>
                    <a:lstStyle/>
                    <a:p>
                      <a:endParaRPr lang="en-US"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0</a:t>
                      </a: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12</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13</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dirty="0">
                          <a:solidFill>
                            <a:schemeClr val="tx1"/>
                          </a:solidFill>
                        </a:rPr>
                        <a:t>W</a:t>
                      </a:r>
                      <a:r>
                        <a:rPr lang="en-US" b="1" baseline="-25000" dirty="0">
                          <a:solidFill>
                            <a:schemeClr val="tx1"/>
                          </a:solidFill>
                        </a:rPr>
                        <a:t>14</a:t>
                      </a:r>
                      <a:endParaRPr lang="en-US" b="1"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15</a:t>
                      </a:r>
                      <a:endParaRPr lang="en-US" b="1">
                        <a:solidFill>
                          <a:schemeClr val="tx1"/>
                        </a:solidFill>
                      </a:endParaRPr>
                    </a:p>
                  </a:txBody>
                  <a:tcPr anchor="ctr">
                    <a:lnL>
                      <a:noFill/>
                    </a:lnL>
                    <a:lnR>
                      <a:noFill/>
                    </a:lnR>
                    <a:lnT>
                      <a:noFill/>
                    </a:lnT>
                    <a:lnB>
                      <a:noFill/>
                    </a:lnB>
                    <a:solidFill>
                      <a:srgbClr val="FFD700"/>
                    </a:solidFill>
                  </a:tcPr>
                </a:tc>
              </a:tr>
              <a:tr h="0">
                <a:tc>
                  <a:txBody>
                    <a:bodyPr/>
                    <a:lstStyle/>
                    <a:p>
                      <a:pPr algn="ctr"/>
                      <a:endParaRPr lang="en-US">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21</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0</a:t>
                      </a: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23</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24</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25</a:t>
                      </a:r>
                      <a:endParaRPr lang="en-US" b="1">
                        <a:solidFill>
                          <a:schemeClr val="tx1"/>
                        </a:solidFill>
                      </a:endParaRPr>
                    </a:p>
                  </a:txBody>
                  <a:tcPr anchor="ctr">
                    <a:lnL>
                      <a:noFill/>
                    </a:lnL>
                    <a:lnR>
                      <a:noFill/>
                    </a:lnR>
                    <a:lnT>
                      <a:noFill/>
                    </a:lnT>
                    <a:lnB>
                      <a:noFill/>
                    </a:lnB>
                    <a:solidFill>
                      <a:srgbClr val="FFD700"/>
                    </a:solidFill>
                  </a:tcPr>
                </a:tc>
              </a:tr>
              <a:tr h="0">
                <a:tc>
                  <a:txBody>
                    <a:bodyPr/>
                    <a:lstStyle/>
                    <a:p>
                      <a:pPr algn="ctr"/>
                      <a:endParaRPr lang="en-US"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31</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32</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0</a:t>
                      </a:r>
                    </a:p>
                  </a:txBody>
                  <a:tcPr anchor="ctr">
                    <a:lnL>
                      <a:noFill/>
                    </a:lnL>
                    <a:lnR>
                      <a:noFill/>
                    </a:lnR>
                    <a:lnT>
                      <a:noFill/>
                    </a:lnT>
                    <a:lnB>
                      <a:noFill/>
                    </a:lnB>
                    <a:solidFill>
                      <a:srgbClr val="FFD700"/>
                    </a:solidFill>
                  </a:tcPr>
                </a:tc>
                <a:tc>
                  <a:txBody>
                    <a:bodyPr/>
                    <a:lstStyle/>
                    <a:p>
                      <a:pPr algn="ctr"/>
                      <a:r>
                        <a:rPr lang="en-US" b="1" dirty="0">
                          <a:solidFill>
                            <a:schemeClr val="tx1"/>
                          </a:solidFill>
                        </a:rPr>
                        <a:t>W</a:t>
                      </a:r>
                      <a:r>
                        <a:rPr lang="en-US" b="1" baseline="-25000" dirty="0">
                          <a:solidFill>
                            <a:schemeClr val="tx1"/>
                          </a:solidFill>
                        </a:rPr>
                        <a:t>34</a:t>
                      </a:r>
                      <a:endParaRPr lang="en-US" b="1"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35</a:t>
                      </a:r>
                      <a:endParaRPr lang="en-US" b="1">
                        <a:solidFill>
                          <a:schemeClr val="tx1"/>
                        </a:solidFill>
                      </a:endParaRPr>
                    </a:p>
                  </a:txBody>
                  <a:tcPr anchor="ctr">
                    <a:lnL>
                      <a:noFill/>
                    </a:lnL>
                    <a:lnR>
                      <a:noFill/>
                    </a:lnR>
                    <a:lnT>
                      <a:noFill/>
                    </a:lnT>
                    <a:lnB>
                      <a:noFill/>
                    </a:lnB>
                    <a:solidFill>
                      <a:srgbClr val="FFD700"/>
                    </a:solidFill>
                  </a:tcPr>
                </a:tc>
              </a:tr>
              <a:tr h="0">
                <a:tc>
                  <a:txBody>
                    <a:bodyPr/>
                    <a:lstStyle/>
                    <a:p>
                      <a:pPr algn="ctr"/>
                      <a:endParaRPr lang="en-US" dirty="0">
                        <a:solidFill>
                          <a:schemeClr val="tx1"/>
                        </a:solidFill>
                      </a:endParaRPr>
                    </a:p>
                  </a:txBody>
                  <a:tcPr anchor="ctr">
                    <a:lnL>
                      <a:noFill/>
                    </a:lnL>
                    <a:lnR>
                      <a:noFill/>
                    </a:lnR>
                    <a:lnT>
                      <a:noFill/>
                    </a:lnT>
                    <a:lnB>
                      <a:noFill/>
                    </a:lnB>
                    <a:solidFill>
                      <a:srgbClr val="FFD700"/>
                    </a:solidFill>
                  </a:tcPr>
                </a:tc>
                <a:tc>
                  <a:txBody>
                    <a:bodyPr/>
                    <a:lstStyle/>
                    <a:p>
                      <a:pPr algn="ctr"/>
                      <a:r>
                        <a:rPr lang="en-US" b="1" dirty="0">
                          <a:solidFill>
                            <a:schemeClr val="tx1"/>
                          </a:solidFill>
                        </a:rPr>
                        <a:t>W</a:t>
                      </a:r>
                      <a:r>
                        <a:rPr lang="en-US" b="1" baseline="-25000" dirty="0">
                          <a:solidFill>
                            <a:schemeClr val="tx1"/>
                          </a:solidFill>
                        </a:rPr>
                        <a:t>41</a:t>
                      </a:r>
                      <a:endParaRPr lang="en-US" b="1"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42</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43</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0</a:t>
                      </a: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45</a:t>
                      </a:r>
                      <a:endParaRPr lang="en-US" b="1">
                        <a:solidFill>
                          <a:schemeClr val="tx1"/>
                        </a:solidFill>
                      </a:endParaRPr>
                    </a:p>
                  </a:txBody>
                  <a:tcPr anchor="ctr">
                    <a:lnL>
                      <a:noFill/>
                    </a:lnL>
                    <a:lnR>
                      <a:noFill/>
                    </a:lnR>
                    <a:lnT>
                      <a:noFill/>
                    </a:lnT>
                    <a:lnB>
                      <a:noFill/>
                    </a:lnB>
                    <a:solidFill>
                      <a:srgbClr val="FFD700"/>
                    </a:solidFill>
                  </a:tcPr>
                </a:tc>
              </a:tr>
              <a:tr h="0">
                <a:tc>
                  <a:txBody>
                    <a:bodyPr/>
                    <a:lstStyle/>
                    <a:p>
                      <a:pPr algn="ctr"/>
                      <a:endParaRPr lang="en-US">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51</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dirty="0">
                          <a:solidFill>
                            <a:schemeClr val="tx1"/>
                          </a:solidFill>
                        </a:rPr>
                        <a:t>W</a:t>
                      </a:r>
                      <a:r>
                        <a:rPr lang="en-US" b="1" baseline="-25000" dirty="0">
                          <a:solidFill>
                            <a:schemeClr val="tx1"/>
                          </a:solidFill>
                        </a:rPr>
                        <a:t>52</a:t>
                      </a:r>
                      <a:endParaRPr lang="en-US" b="1" dirty="0">
                        <a:solidFill>
                          <a:schemeClr val="tx1"/>
                        </a:solidFill>
                      </a:endParaRPr>
                    </a:p>
                  </a:txBody>
                  <a:tcPr anchor="ctr">
                    <a:lnL>
                      <a:noFill/>
                    </a:lnL>
                    <a:lnR>
                      <a:noFill/>
                    </a:lnR>
                    <a:lnT>
                      <a:noFill/>
                    </a:lnT>
                    <a:lnB>
                      <a:noFill/>
                    </a:lnB>
                    <a:solidFill>
                      <a:srgbClr val="FFD700"/>
                    </a:solidFill>
                  </a:tcPr>
                </a:tc>
                <a:tc>
                  <a:txBody>
                    <a:bodyPr/>
                    <a:lstStyle/>
                    <a:p>
                      <a:pPr algn="ctr"/>
                      <a:r>
                        <a:rPr lang="en-US" b="1">
                          <a:solidFill>
                            <a:schemeClr val="tx1"/>
                          </a:solidFill>
                        </a:rPr>
                        <a:t>W</a:t>
                      </a:r>
                      <a:r>
                        <a:rPr lang="en-US" b="1" baseline="-25000">
                          <a:solidFill>
                            <a:schemeClr val="tx1"/>
                          </a:solidFill>
                        </a:rPr>
                        <a:t>53</a:t>
                      </a:r>
                      <a:endParaRPr lang="en-US" b="1">
                        <a:solidFill>
                          <a:schemeClr val="tx1"/>
                        </a:solidFill>
                      </a:endParaRPr>
                    </a:p>
                  </a:txBody>
                  <a:tcPr anchor="ctr">
                    <a:lnL>
                      <a:noFill/>
                    </a:lnL>
                    <a:lnR>
                      <a:noFill/>
                    </a:lnR>
                    <a:lnT>
                      <a:noFill/>
                    </a:lnT>
                    <a:lnB>
                      <a:noFill/>
                    </a:lnB>
                    <a:solidFill>
                      <a:srgbClr val="FFD700"/>
                    </a:solidFill>
                  </a:tcPr>
                </a:tc>
                <a:tc>
                  <a:txBody>
                    <a:bodyPr/>
                    <a:lstStyle/>
                    <a:p>
                      <a:pPr algn="ctr"/>
                      <a:r>
                        <a:rPr lang="en-US" b="1" dirty="0">
                          <a:solidFill>
                            <a:schemeClr val="tx1"/>
                          </a:solidFill>
                        </a:rPr>
                        <a:t>W</a:t>
                      </a:r>
                      <a:r>
                        <a:rPr lang="en-US" b="1" baseline="-25000" dirty="0">
                          <a:solidFill>
                            <a:schemeClr val="tx1"/>
                          </a:solidFill>
                        </a:rPr>
                        <a:t>54</a:t>
                      </a:r>
                      <a:endParaRPr lang="en-US" b="1" dirty="0">
                        <a:solidFill>
                          <a:schemeClr val="tx1"/>
                        </a:solidFill>
                      </a:endParaRPr>
                    </a:p>
                  </a:txBody>
                  <a:tcPr anchor="ctr">
                    <a:lnL>
                      <a:noFill/>
                    </a:lnL>
                    <a:lnR>
                      <a:noFill/>
                    </a:lnR>
                    <a:lnT>
                      <a:noFill/>
                    </a:lnT>
                    <a:lnB>
                      <a:noFill/>
                    </a:lnB>
                    <a:solidFill>
                      <a:srgbClr val="FFD700"/>
                    </a:solidFill>
                  </a:tcPr>
                </a:tc>
                <a:tc>
                  <a:txBody>
                    <a:bodyPr/>
                    <a:lstStyle/>
                    <a:p>
                      <a:pPr algn="ctr"/>
                      <a:r>
                        <a:rPr lang="en-US" b="1" dirty="0">
                          <a:solidFill>
                            <a:schemeClr val="tx1"/>
                          </a:solidFill>
                        </a:rPr>
                        <a:t>0</a:t>
                      </a:r>
                    </a:p>
                  </a:txBody>
                  <a:tcPr anchor="ctr">
                    <a:lnL>
                      <a:noFill/>
                    </a:lnL>
                    <a:lnR>
                      <a:noFill/>
                    </a:lnR>
                    <a:lnT>
                      <a:noFill/>
                    </a:lnT>
                    <a:lnB>
                      <a:noFill/>
                    </a:lnB>
                    <a:solidFill>
                      <a:srgbClr val="FFD700"/>
                    </a:solidFill>
                  </a:tcPr>
                </a:tc>
              </a:tr>
            </a:tbl>
          </a:graphicData>
        </a:graphic>
      </p:graphicFrame>
      <p:sp>
        <p:nvSpPr>
          <p:cNvPr id="11" name="Rectangle 10"/>
          <p:cNvSpPr/>
          <p:nvPr/>
        </p:nvSpPr>
        <p:spPr>
          <a:xfrm>
            <a:off x="762000" y="4876800"/>
            <a:ext cx="7696200" cy="1200329"/>
          </a:xfrm>
          <a:prstGeom prst="rect">
            <a:avLst/>
          </a:prstGeom>
        </p:spPr>
        <p:txBody>
          <a:bodyPr wrap="square">
            <a:spAutoFit/>
          </a:bodyPr>
          <a:lstStyle/>
          <a:p>
            <a:r>
              <a:rPr lang="en-US" b="1" dirty="0" smtClean="0"/>
              <a:t>Since the weights are symmetric, we only have to calculate the upper diagonal of weights, and then we can copy each weight to its inverse weight. In this case, V is the vector (0 1 1 0 1), so V</a:t>
            </a:r>
            <a:r>
              <a:rPr lang="en-US" b="1" baseline="-25000" dirty="0" smtClean="0"/>
              <a:t>1</a:t>
            </a:r>
            <a:r>
              <a:rPr lang="en-US" b="1" dirty="0" smtClean="0"/>
              <a:t> = 0, V</a:t>
            </a:r>
            <a:r>
              <a:rPr lang="en-US" b="1" baseline="-25000" dirty="0" smtClean="0"/>
              <a:t>2</a:t>
            </a:r>
            <a:r>
              <a:rPr lang="en-US" b="1" dirty="0" smtClean="0"/>
              <a:t> = 1, V</a:t>
            </a:r>
            <a:r>
              <a:rPr lang="en-US" b="1" baseline="-25000" dirty="0" smtClean="0"/>
              <a:t>3</a:t>
            </a:r>
            <a:r>
              <a:rPr lang="en-US" b="1" dirty="0" smtClean="0"/>
              <a:t> = 1, V</a:t>
            </a:r>
            <a:r>
              <a:rPr lang="en-US" b="1" baseline="-25000" dirty="0" smtClean="0"/>
              <a:t>4</a:t>
            </a:r>
            <a:r>
              <a:rPr lang="en-US" b="1" dirty="0" smtClean="0"/>
              <a:t> = 0, and V</a:t>
            </a:r>
            <a:r>
              <a:rPr lang="en-US" b="1" baseline="-25000" dirty="0" smtClean="0"/>
              <a:t>5</a:t>
            </a:r>
            <a:r>
              <a:rPr lang="en-US" b="1" dirty="0" smtClean="0"/>
              <a:t> = 1. Thus the computation of the weights is as follows: </a:t>
            </a:r>
            <a:endParaRPr lang="en-US" b="1" dirty="0"/>
          </a:p>
        </p:txBody>
      </p:sp>
    </p:spTree>
    <p:extLst>
      <p:ext uri="{BB962C8B-B14F-4D97-AF65-F5344CB8AC3E}">
        <p14:creationId xmlns:p14="http://schemas.microsoft.com/office/powerpoint/2010/main" val="375464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Hopfield Network Training</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98098"/>
            <a:ext cx="6629400" cy="459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79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04343" y="1092170"/>
            <a:ext cx="5021943" cy="2367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Text Box 7"/>
          <p:cNvSpPr txBox="1">
            <a:spLocks noChangeArrowheads="1"/>
          </p:cNvSpPr>
          <p:nvPr/>
        </p:nvSpPr>
        <p:spPr bwMode="auto">
          <a:xfrm>
            <a:off x="2514600" y="3276600"/>
            <a:ext cx="457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61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3028" y="4122057"/>
            <a:ext cx="4804229" cy="2400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1" name="Text Box 9"/>
          <p:cNvSpPr txBox="1">
            <a:spLocks noChangeArrowheads="1"/>
          </p:cNvSpPr>
          <p:nvPr/>
        </p:nvSpPr>
        <p:spPr bwMode="auto">
          <a:xfrm>
            <a:off x="457199" y="1092171"/>
            <a:ext cx="3418115" cy="272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accent6">
                    <a:lumMod val="50000"/>
                  </a:schemeClr>
                </a:solidFill>
                <a:ea typeface="굴림" charset="-127"/>
              </a:rPr>
              <a:t>The cell itself includes a </a:t>
            </a:r>
            <a:r>
              <a:rPr lang="en-US" altLang="ko-KR" sz="1600" i="1" dirty="0">
                <a:solidFill>
                  <a:schemeClr val="accent6">
                    <a:lumMod val="50000"/>
                  </a:schemeClr>
                </a:solidFill>
                <a:ea typeface="굴림" charset="-127"/>
              </a:rPr>
              <a:t>nucleus</a:t>
            </a:r>
            <a:r>
              <a:rPr lang="en-US" altLang="ko-KR" sz="1600" dirty="0">
                <a:solidFill>
                  <a:schemeClr val="accent6">
                    <a:lumMod val="50000"/>
                  </a:schemeClr>
                </a:solidFill>
                <a:ea typeface="굴림" charset="-127"/>
              </a:rPr>
              <a:t> (at the center). </a:t>
            </a:r>
            <a:endParaRPr lang="en-US" altLang="ko-KR" sz="1600" dirty="0" smtClean="0">
              <a:solidFill>
                <a:schemeClr val="accent6">
                  <a:lumMod val="5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endParaRPr lang="en-US" altLang="ko-KR" sz="1600" dirty="0">
              <a:solidFill>
                <a:schemeClr val="accent6">
                  <a:lumMod val="5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accent6">
                    <a:lumMod val="50000"/>
                  </a:schemeClr>
                </a:solidFill>
                <a:ea typeface="굴림" charset="-127"/>
              </a:rPr>
              <a:t>To the right of cell 2, the </a:t>
            </a:r>
            <a:r>
              <a:rPr lang="en-US" altLang="ko-KR" sz="1600" i="1" dirty="0">
                <a:solidFill>
                  <a:schemeClr val="accent6">
                    <a:lumMod val="50000"/>
                  </a:schemeClr>
                </a:solidFill>
                <a:ea typeface="굴림" charset="-127"/>
              </a:rPr>
              <a:t>dendrites</a:t>
            </a:r>
            <a:r>
              <a:rPr lang="en-US" altLang="ko-KR" sz="1600" dirty="0">
                <a:solidFill>
                  <a:schemeClr val="accent6">
                    <a:lumMod val="50000"/>
                  </a:schemeClr>
                </a:solidFill>
                <a:ea typeface="굴림" charset="-127"/>
              </a:rPr>
              <a:t> provide input signals to the cell</a:t>
            </a:r>
            <a:r>
              <a:rPr lang="en-US" altLang="ko-KR" sz="1600" dirty="0" smtClean="0">
                <a:solidFill>
                  <a:schemeClr val="accent6">
                    <a:lumMod val="50000"/>
                  </a:schemeClr>
                </a:solidFill>
                <a:ea typeface="굴림" charset="-127"/>
              </a:rPr>
              <a:t>.</a:t>
            </a:r>
          </a:p>
          <a:p>
            <a:pPr marL="174625" indent="-174625" eaLnBrk="1" hangingPunct="1">
              <a:lnSpc>
                <a:spcPct val="90000"/>
              </a:lnSpc>
              <a:spcBef>
                <a:spcPct val="20000"/>
              </a:spcBef>
              <a:buClr>
                <a:schemeClr val="accent1"/>
              </a:buClr>
              <a:buSzPct val="65000"/>
            </a:pPr>
            <a:endParaRPr lang="en-US" altLang="ko-KR" sz="1600" dirty="0">
              <a:solidFill>
                <a:schemeClr val="accent6">
                  <a:lumMod val="50000"/>
                </a:schemeClr>
              </a:solidFill>
              <a:ea typeface="굴림" charset="-127"/>
            </a:endParaRPr>
          </a:p>
          <a:p>
            <a:pPr marL="174625" indent="-174625" eaLnBrk="1" hangingPunct="1">
              <a:lnSpc>
                <a:spcPct val="90000"/>
              </a:lnSpc>
              <a:spcBef>
                <a:spcPct val="20000"/>
              </a:spcBef>
              <a:buClr>
                <a:schemeClr val="accent1"/>
              </a:buClr>
              <a:buSzPct val="65000"/>
              <a:buFont typeface="Wingdings" pitchFamily="2" charset="2"/>
              <a:buChar char="n"/>
            </a:pPr>
            <a:r>
              <a:rPr lang="en-US" altLang="ko-KR" sz="1600" dirty="0">
                <a:solidFill>
                  <a:schemeClr val="accent6">
                    <a:lumMod val="50000"/>
                  </a:schemeClr>
                </a:solidFill>
                <a:ea typeface="굴림" charset="-127"/>
              </a:rPr>
              <a:t> To the right of cell 1, the </a:t>
            </a:r>
            <a:r>
              <a:rPr lang="en-US" altLang="ko-KR" sz="1600" i="1" dirty="0">
                <a:solidFill>
                  <a:schemeClr val="accent6">
                    <a:lumMod val="50000"/>
                  </a:schemeClr>
                </a:solidFill>
                <a:ea typeface="굴림" charset="-127"/>
              </a:rPr>
              <a:t>axon</a:t>
            </a:r>
            <a:r>
              <a:rPr lang="en-US" altLang="ko-KR" sz="1600" dirty="0">
                <a:solidFill>
                  <a:schemeClr val="accent6">
                    <a:lumMod val="50000"/>
                  </a:schemeClr>
                </a:solidFill>
                <a:ea typeface="굴림" charset="-127"/>
              </a:rPr>
              <a:t> sends output signals to cell 2 via the axon terminals. These axon terminals merge with the dendrites of cell 2</a:t>
            </a:r>
            <a:r>
              <a:rPr lang="en-US" altLang="ko-KR" sz="1600" dirty="0">
                <a:ea typeface="굴림" charset="-127"/>
              </a:rPr>
              <a:t>. </a:t>
            </a:r>
          </a:p>
        </p:txBody>
      </p:sp>
      <p:sp>
        <p:nvSpPr>
          <p:cNvPr id="2" name="TextBox 1"/>
          <p:cNvSpPr txBox="1"/>
          <p:nvPr/>
        </p:nvSpPr>
        <p:spPr>
          <a:xfrm>
            <a:off x="457199" y="3965442"/>
            <a:ext cx="3229430" cy="2062103"/>
          </a:xfrm>
          <a:prstGeom prst="rect">
            <a:avLst/>
          </a:prstGeom>
          <a:noFill/>
        </p:spPr>
        <p:txBody>
          <a:bodyPr wrap="square" rtlCol="0">
            <a:spAutoFit/>
          </a:bodyPr>
          <a:lstStyle/>
          <a:p>
            <a:r>
              <a:rPr lang="en-GB" sz="1600" dirty="0">
                <a:solidFill>
                  <a:schemeClr val="tx2"/>
                </a:solidFill>
                <a:latin typeface="Arial" panose="020B0604020202020204" pitchFamily="34" charset="0"/>
                <a:cs typeface="Arial" panose="020B0604020202020204" pitchFamily="34" charset="0"/>
              </a:rPr>
              <a:t>Axons = the transmission </a:t>
            </a:r>
            <a:r>
              <a:rPr lang="en-GB" sz="1600" dirty="0" smtClean="0">
                <a:solidFill>
                  <a:schemeClr val="tx2"/>
                </a:solidFill>
                <a:latin typeface="Arial" panose="020B0604020202020204" pitchFamily="34" charset="0"/>
                <a:cs typeface="Arial" panose="020B0604020202020204" pitchFamily="34" charset="0"/>
              </a:rPr>
              <a:t>lines</a:t>
            </a:r>
          </a:p>
          <a:p>
            <a:endParaRPr lang="en-GB" sz="1600" dirty="0">
              <a:solidFill>
                <a:schemeClr val="tx2"/>
              </a:solidFill>
              <a:latin typeface="Arial" panose="020B0604020202020204" pitchFamily="34" charset="0"/>
              <a:cs typeface="Arial" panose="020B0604020202020204" pitchFamily="34" charset="0"/>
            </a:endParaRPr>
          </a:p>
          <a:p>
            <a:r>
              <a:rPr lang="en-GB" sz="1600" dirty="0">
                <a:solidFill>
                  <a:schemeClr val="tx2"/>
                </a:solidFill>
                <a:latin typeface="Arial" panose="020B0604020202020204" pitchFamily="34" charset="0"/>
                <a:cs typeface="Arial" panose="020B0604020202020204" pitchFamily="34" charset="0"/>
              </a:rPr>
              <a:t>Dendrites = the receptive zones</a:t>
            </a:r>
          </a:p>
          <a:p>
            <a:r>
              <a:rPr lang="en-GB" sz="1600" dirty="0">
                <a:solidFill>
                  <a:schemeClr val="tx2"/>
                </a:solidFill>
                <a:latin typeface="Arial" panose="020B0604020202020204" pitchFamily="34" charset="0"/>
                <a:cs typeface="Arial" panose="020B0604020202020204" pitchFamily="34" charset="0"/>
              </a:rPr>
              <a:t>Action potentials, spikes </a:t>
            </a:r>
            <a:endParaRPr lang="en-GB" sz="1600" dirty="0" smtClean="0">
              <a:solidFill>
                <a:schemeClr val="tx2"/>
              </a:solidFill>
              <a:latin typeface="Arial" panose="020B0604020202020204" pitchFamily="34" charset="0"/>
              <a:cs typeface="Arial" panose="020B0604020202020204" pitchFamily="34" charset="0"/>
            </a:endParaRPr>
          </a:p>
          <a:p>
            <a:r>
              <a:rPr lang="en-GB" sz="1600" dirty="0" smtClean="0">
                <a:solidFill>
                  <a:schemeClr val="tx2"/>
                </a:solidFill>
                <a:latin typeface="Arial" panose="020B0604020202020204" pitchFamily="34" charset="0"/>
                <a:cs typeface="Arial" panose="020B0604020202020204" pitchFamily="34" charset="0"/>
              </a:rPr>
              <a:t>originate </a:t>
            </a:r>
            <a:r>
              <a:rPr lang="en-GB" sz="1600" dirty="0">
                <a:solidFill>
                  <a:schemeClr val="tx2"/>
                </a:solidFill>
                <a:latin typeface="Arial" panose="020B0604020202020204" pitchFamily="34" charset="0"/>
                <a:cs typeface="Arial" panose="020B0604020202020204" pitchFamily="34" charset="0"/>
              </a:rPr>
              <a:t>at the cell body of neurons  and then propagate</a:t>
            </a:r>
            <a:r>
              <a:rPr lang="fi-FI" sz="1600" dirty="0">
                <a:solidFill>
                  <a:schemeClr val="tx2"/>
                </a:solidFill>
                <a:latin typeface="Arial" panose="020B0604020202020204" pitchFamily="34" charset="0"/>
                <a:cs typeface="Arial" panose="020B0604020202020204" pitchFamily="34" charset="0"/>
              </a:rPr>
              <a:t> </a:t>
            </a:r>
            <a:r>
              <a:rPr lang="en-GB" sz="1600" dirty="0">
                <a:solidFill>
                  <a:schemeClr val="tx2"/>
                </a:solidFill>
                <a:latin typeface="Arial" panose="020B0604020202020204" pitchFamily="34" charset="0"/>
                <a:cs typeface="Arial" panose="020B0604020202020204" pitchFamily="34" charset="0"/>
              </a:rPr>
              <a:t>across the individual neurons at constant velocity and amplitude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102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Hopfield Network Training</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608374"/>
              </p:ext>
            </p:extLst>
          </p:nvPr>
        </p:nvGraphicFramePr>
        <p:xfrm>
          <a:off x="685800" y="990600"/>
          <a:ext cx="5619750" cy="365760"/>
        </p:xfrm>
        <a:graphic>
          <a:graphicData uri="http://schemas.openxmlformats.org/drawingml/2006/table">
            <a:tbl>
              <a:tblPr/>
              <a:tblGrid>
                <a:gridCol w="5619750"/>
              </a:tblGrid>
              <a:tr h="0">
                <a:tc>
                  <a:txBody>
                    <a:bodyPr/>
                    <a:lstStyle/>
                    <a:p>
                      <a:r>
                        <a:rPr lang="en-US" b="1" dirty="0"/>
                        <a:t>So now our weight matrix looks like this: </a:t>
                      </a:r>
                    </a:p>
                  </a:txBody>
                  <a:tcPr anchor="ctr">
                    <a:lnL>
                      <a:noFill/>
                    </a:lnL>
                    <a:lnR>
                      <a:noFill/>
                    </a:lnR>
                    <a:lnT>
                      <a:noFill/>
                    </a:lnT>
                    <a:lnB>
                      <a:noFill/>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4471416"/>
              </p:ext>
            </p:extLst>
          </p:nvPr>
        </p:nvGraphicFramePr>
        <p:xfrm>
          <a:off x="2133600" y="1524000"/>
          <a:ext cx="4495800" cy="2590800"/>
        </p:xfrm>
        <a:graphic>
          <a:graphicData uri="http://schemas.openxmlformats.org/drawingml/2006/table">
            <a:tbl>
              <a:tblPr/>
              <a:tblGrid>
                <a:gridCol w="749300"/>
                <a:gridCol w="749300"/>
                <a:gridCol w="749300"/>
                <a:gridCol w="749300"/>
                <a:gridCol w="749300"/>
                <a:gridCol w="749300"/>
              </a:tblGrid>
              <a:tr h="518160">
                <a:tc>
                  <a:txBody>
                    <a:bodyPr/>
                    <a:lstStyle/>
                    <a:p>
                      <a:endParaRPr lang="en-US" dirty="0"/>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c>
                  <a:txBody>
                    <a:bodyPr/>
                    <a:lstStyle/>
                    <a:p>
                      <a:pPr algn="r"/>
                      <a:r>
                        <a:rPr lang="en-US" b="1" dirty="0"/>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r>
              <a:tr h="518160">
                <a:tc>
                  <a:txBody>
                    <a:bodyPr/>
                    <a:lstStyle/>
                    <a:p>
                      <a:pPr algn="r"/>
                      <a:endParaRPr lang="en-US"/>
                    </a:p>
                  </a:txBody>
                  <a:tcPr anchor="ctr">
                    <a:lnL>
                      <a:noFill/>
                    </a:lnL>
                    <a:lnR>
                      <a:noFill/>
                    </a:lnR>
                    <a:lnT>
                      <a:noFill/>
                    </a:lnT>
                    <a:lnB>
                      <a:noFill/>
                    </a:lnB>
                    <a:solidFill>
                      <a:srgbClr val="FFD700"/>
                    </a:solidFill>
                  </a:tcPr>
                </a:tc>
                <a:tc>
                  <a:txBody>
                    <a:bodyPr/>
                    <a:lstStyle/>
                    <a:p>
                      <a:pPr algn="r"/>
                      <a:r>
                        <a:rPr lang="en-US" b="1"/>
                        <a:t>W</a:t>
                      </a:r>
                      <a:r>
                        <a:rPr lang="en-US" b="1" baseline="-25000"/>
                        <a:t>21</a:t>
                      </a:r>
                      <a:endParaRPr lang="en-US" b="1"/>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r>
              <a:tr h="518160">
                <a:tc>
                  <a:txBody>
                    <a:bodyPr/>
                    <a:lstStyle/>
                    <a:p>
                      <a:pPr algn="r"/>
                      <a:endParaRPr lang="en-US"/>
                    </a:p>
                  </a:txBody>
                  <a:tcPr anchor="ctr">
                    <a:lnL>
                      <a:noFill/>
                    </a:lnL>
                    <a:lnR>
                      <a:noFill/>
                    </a:lnR>
                    <a:lnT>
                      <a:noFill/>
                    </a:lnT>
                    <a:lnB>
                      <a:noFill/>
                    </a:lnB>
                    <a:solidFill>
                      <a:srgbClr val="FFD700"/>
                    </a:solidFill>
                  </a:tcPr>
                </a:tc>
                <a:tc>
                  <a:txBody>
                    <a:bodyPr/>
                    <a:lstStyle/>
                    <a:p>
                      <a:pPr algn="r"/>
                      <a:r>
                        <a:rPr lang="en-US" b="1"/>
                        <a:t>W</a:t>
                      </a:r>
                      <a:r>
                        <a:rPr lang="en-US" b="1" baseline="-25000"/>
                        <a:t>31</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32</a:t>
                      </a:r>
                      <a:endParaRPr lang="en-US" b="1"/>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r>
              <a:tr h="518160">
                <a:tc>
                  <a:txBody>
                    <a:bodyPr/>
                    <a:lstStyle/>
                    <a:p>
                      <a:pPr algn="r"/>
                      <a:endParaRPr lang="en-US"/>
                    </a:p>
                  </a:txBody>
                  <a:tcPr anchor="ctr">
                    <a:lnL>
                      <a:noFill/>
                    </a:lnL>
                    <a:lnR>
                      <a:noFill/>
                    </a:lnR>
                    <a:lnT>
                      <a:noFill/>
                    </a:lnT>
                    <a:lnB>
                      <a:noFill/>
                    </a:lnB>
                    <a:solidFill>
                      <a:srgbClr val="FFD700"/>
                    </a:solidFill>
                  </a:tcPr>
                </a:tc>
                <a:tc>
                  <a:txBody>
                    <a:bodyPr/>
                    <a:lstStyle/>
                    <a:p>
                      <a:pPr algn="r"/>
                      <a:r>
                        <a:rPr lang="en-US" b="1"/>
                        <a:t>W</a:t>
                      </a:r>
                      <a:r>
                        <a:rPr lang="en-US" b="1" baseline="-25000"/>
                        <a:t>41</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42</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43</a:t>
                      </a:r>
                      <a:endParaRPr lang="en-US" b="1"/>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-1</a:t>
                      </a:r>
                    </a:p>
                  </a:txBody>
                  <a:tcPr anchor="ctr">
                    <a:lnL>
                      <a:noFill/>
                    </a:lnL>
                    <a:lnR>
                      <a:noFill/>
                    </a:lnR>
                    <a:lnT>
                      <a:noFill/>
                    </a:lnT>
                    <a:lnB>
                      <a:noFill/>
                    </a:lnB>
                    <a:solidFill>
                      <a:srgbClr val="FFD700"/>
                    </a:solidFill>
                  </a:tcPr>
                </a:tc>
              </a:tr>
              <a:tr h="518160">
                <a:tc>
                  <a:txBody>
                    <a:bodyPr/>
                    <a:lstStyle/>
                    <a:p>
                      <a:pPr algn="r"/>
                      <a:endParaRPr lang="en-US"/>
                    </a:p>
                  </a:txBody>
                  <a:tcPr anchor="ctr">
                    <a:lnL>
                      <a:noFill/>
                    </a:lnL>
                    <a:lnR>
                      <a:noFill/>
                    </a:lnR>
                    <a:lnT>
                      <a:noFill/>
                    </a:lnT>
                    <a:lnB>
                      <a:noFill/>
                    </a:lnB>
                    <a:solidFill>
                      <a:srgbClr val="FFD700"/>
                    </a:solidFill>
                  </a:tcPr>
                </a:tc>
                <a:tc>
                  <a:txBody>
                    <a:bodyPr/>
                    <a:lstStyle/>
                    <a:p>
                      <a:pPr algn="r"/>
                      <a:r>
                        <a:rPr lang="en-US" b="1"/>
                        <a:t>W</a:t>
                      </a:r>
                      <a:r>
                        <a:rPr lang="en-US" b="1" baseline="-25000"/>
                        <a:t>51</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52</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53</a:t>
                      </a:r>
                      <a:endParaRPr lang="en-US" b="1"/>
                    </a:p>
                  </a:txBody>
                  <a:tcPr anchor="ctr">
                    <a:lnL>
                      <a:noFill/>
                    </a:lnL>
                    <a:lnR>
                      <a:noFill/>
                    </a:lnR>
                    <a:lnT>
                      <a:noFill/>
                    </a:lnT>
                    <a:lnB>
                      <a:noFill/>
                    </a:lnB>
                    <a:solidFill>
                      <a:srgbClr val="FFD700"/>
                    </a:solidFill>
                  </a:tcPr>
                </a:tc>
                <a:tc>
                  <a:txBody>
                    <a:bodyPr/>
                    <a:lstStyle/>
                    <a:p>
                      <a:pPr algn="r"/>
                      <a:r>
                        <a:rPr lang="en-US" b="1"/>
                        <a:t>W</a:t>
                      </a:r>
                      <a:r>
                        <a:rPr lang="en-US" b="1" baseline="-25000"/>
                        <a:t>54</a:t>
                      </a:r>
                      <a:endParaRPr lang="en-US" b="1"/>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r>
            </a:tbl>
          </a:graphicData>
        </a:graphic>
      </p:graphicFrame>
      <p:sp>
        <p:nvSpPr>
          <p:cNvPr id="6" name="Rectangle 5"/>
          <p:cNvSpPr/>
          <p:nvPr/>
        </p:nvSpPr>
        <p:spPr>
          <a:xfrm>
            <a:off x="533400" y="4495800"/>
            <a:ext cx="8229600" cy="1200329"/>
          </a:xfrm>
          <a:prstGeom prst="rect">
            <a:avLst/>
          </a:prstGeom>
        </p:spPr>
        <p:txBody>
          <a:bodyPr wrap="square">
            <a:spAutoFit/>
          </a:bodyPr>
          <a:lstStyle/>
          <a:p>
            <a:r>
              <a:rPr lang="en-US" b="1" dirty="0" smtClean="0"/>
              <a:t>let's consider the case where we want our 5 node Hopfield net to store both the pattern V</a:t>
            </a:r>
            <a:r>
              <a:rPr lang="en-US" b="1" baseline="30000" dirty="0" smtClean="0"/>
              <a:t>1</a:t>
            </a:r>
            <a:r>
              <a:rPr lang="en-US" b="1" dirty="0" smtClean="0"/>
              <a:t> = (0 1 1 0 1) and another pattern V</a:t>
            </a:r>
            <a:r>
              <a:rPr lang="en-US" b="1" baseline="30000" dirty="0" smtClean="0"/>
              <a:t>2</a:t>
            </a:r>
            <a:r>
              <a:rPr lang="en-US" b="1" dirty="0" smtClean="0"/>
              <a:t> = (1 0 1 0 1). One way you could go about calculating the weights is on a weight by weight basis. For example, W</a:t>
            </a:r>
            <a:r>
              <a:rPr lang="en-US" b="1" baseline="-25000" dirty="0" smtClean="0"/>
              <a:t>12</a:t>
            </a:r>
            <a:r>
              <a:rPr lang="en-US" b="1" dirty="0" smtClean="0"/>
              <a:t> could be calculated as: </a:t>
            </a:r>
            <a:endParaRPr lang="en-US" dirty="0"/>
          </a:p>
        </p:txBody>
      </p:sp>
    </p:spTree>
    <p:extLst>
      <p:ext uri="{BB962C8B-B14F-4D97-AF65-F5344CB8AC3E}">
        <p14:creationId xmlns:p14="http://schemas.microsoft.com/office/powerpoint/2010/main" val="3687356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dirty="0" smtClean="0"/>
              <a:t>Hopfield Network Training</a:t>
            </a:r>
            <a:endParaRPr lang="en-US" sz="2800" dirty="0"/>
          </a:p>
        </p:txBody>
      </p:sp>
      <p:graphicFrame>
        <p:nvGraphicFramePr>
          <p:cNvPr id="8" name="Content Placeholder 3"/>
          <p:cNvGraphicFramePr>
            <a:graphicFrameLocks/>
          </p:cNvGraphicFramePr>
          <p:nvPr>
            <p:extLst>
              <p:ext uri="{D42A27DB-BD31-4B8C-83A1-F6EECF244321}">
                <p14:modId xmlns:p14="http://schemas.microsoft.com/office/powerpoint/2010/main" val="1824011722"/>
              </p:ext>
            </p:extLst>
          </p:nvPr>
        </p:nvGraphicFramePr>
        <p:xfrm>
          <a:off x="1600200" y="990600"/>
          <a:ext cx="5867400" cy="2910840"/>
        </p:xfrm>
        <a:graphic>
          <a:graphicData uri="http://schemas.openxmlformats.org/drawingml/2006/table">
            <a:tbl>
              <a:tblPr/>
              <a:tblGrid>
                <a:gridCol w="406945"/>
                <a:gridCol w="980367"/>
                <a:gridCol w="3418334"/>
                <a:gridCol w="1061754"/>
              </a:tblGrid>
              <a:tr h="554048">
                <a:tc>
                  <a:txBody>
                    <a:bodyPr/>
                    <a:lstStyle/>
                    <a:p>
                      <a:endParaRPr lang="en-US" dirty="0"/>
                    </a:p>
                  </a:txBody>
                  <a:tcPr anchor="ctr">
                    <a:lnL>
                      <a:noFill/>
                    </a:lnL>
                    <a:lnR>
                      <a:noFill/>
                    </a:lnR>
                    <a:lnT>
                      <a:noFill/>
                    </a:lnT>
                    <a:lnB>
                      <a:noFill/>
                    </a:lnB>
                    <a:solidFill>
                      <a:srgbClr val="FFD700"/>
                    </a:solidFill>
                  </a:tcPr>
                </a:tc>
                <a:tc>
                  <a:txBody>
                    <a:bodyPr/>
                    <a:lstStyle/>
                    <a:p>
                      <a:r>
                        <a:rPr lang="en-US" b="1" dirty="0"/>
                        <a:t>W</a:t>
                      </a:r>
                      <a:r>
                        <a:rPr lang="en-US" b="1" baseline="-25000" dirty="0"/>
                        <a:t>12</a:t>
                      </a:r>
                      <a:r>
                        <a:rPr lang="en-US" b="1" dirty="0"/>
                        <a:t> = </a:t>
                      </a:r>
                    </a:p>
                  </a:txBody>
                  <a:tcPr anchor="ctr">
                    <a:lnL>
                      <a:noFill/>
                    </a:lnL>
                    <a:lnR>
                      <a:noFill/>
                    </a:lnR>
                    <a:lnT>
                      <a:noFill/>
                    </a:lnT>
                    <a:lnB>
                      <a:noFill/>
                    </a:lnB>
                    <a:solidFill>
                      <a:srgbClr val="FFD7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(2V</a:t>
                      </a:r>
                      <a:r>
                        <a:rPr lang="en-US" b="1" baseline="30000" dirty="0" smtClean="0"/>
                        <a:t>s</a:t>
                      </a:r>
                      <a:r>
                        <a:rPr lang="en-US" b="1" baseline="-25000" dirty="0" smtClean="0"/>
                        <a:t>1</a:t>
                      </a:r>
                      <a:r>
                        <a:rPr lang="en-US" b="1" dirty="0" smtClean="0"/>
                        <a:t> - 1)(2V</a:t>
                      </a:r>
                      <a:r>
                        <a:rPr lang="en-US" b="1" baseline="30000" dirty="0" smtClean="0"/>
                        <a:t>s</a:t>
                      </a:r>
                      <a:r>
                        <a:rPr lang="en-US" b="1" baseline="-25000" dirty="0" smtClean="0"/>
                        <a:t>2</a:t>
                      </a:r>
                      <a:r>
                        <a:rPr lang="en-US" b="1" dirty="0" smtClean="0"/>
                        <a:t> - 1) </a:t>
                      </a:r>
                    </a:p>
                    <a:p>
                      <a:endParaRPr lang="en-US" dirty="0"/>
                    </a:p>
                  </a:txBody>
                  <a:tcPr anchor="ctr">
                    <a:lnL>
                      <a:noFill/>
                    </a:lnL>
                    <a:lnR>
                      <a:noFill/>
                    </a:lnR>
                    <a:lnT>
                      <a:noFill/>
                    </a:lnT>
                    <a:lnB>
                      <a:noFill/>
                    </a:lnB>
                    <a:solidFill>
                      <a:srgbClr val="FFD700"/>
                    </a:solidFill>
                  </a:tcPr>
                </a:tc>
                <a:tc>
                  <a:txBody>
                    <a:bodyPr/>
                    <a:lstStyle/>
                    <a:p>
                      <a:endParaRPr lang="en-US" b="1" dirty="0"/>
                    </a:p>
                  </a:txBody>
                  <a:tcPr anchor="ctr">
                    <a:lnL>
                      <a:noFill/>
                    </a:lnL>
                    <a:lnR>
                      <a:noFill/>
                    </a:lnR>
                    <a:lnT>
                      <a:noFill/>
                    </a:lnT>
                    <a:lnB>
                      <a:noFill/>
                    </a:lnB>
                    <a:solidFill>
                      <a:srgbClr val="FFD700"/>
                    </a:solidFill>
                  </a:tcPr>
                </a:tc>
              </a:tr>
              <a:tr h="316599">
                <a:tc>
                  <a:txBody>
                    <a:bodyPr/>
                    <a:lstStyle/>
                    <a:p>
                      <a:endParaRPr lang="en-US"/>
                    </a:p>
                  </a:txBody>
                  <a:tcPr anchor="ctr">
                    <a:lnL>
                      <a:noFill/>
                    </a:lnL>
                    <a:lnR>
                      <a:noFill/>
                    </a:lnR>
                    <a:lnT>
                      <a:noFill/>
                    </a:lnT>
                    <a:lnB>
                      <a:noFill/>
                    </a:lnB>
                    <a:solidFill>
                      <a:srgbClr val="FFD700"/>
                    </a:solidFill>
                  </a:tcPr>
                </a:tc>
                <a:tc>
                  <a:txBody>
                    <a:bodyPr/>
                    <a:lstStyle/>
                    <a:p>
                      <a:pPr algn="r"/>
                      <a:r>
                        <a:rPr lang="en-US" b="1"/>
                        <a:t>=</a:t>
                      </a:r>
                    </a:p>
                  </a:txBody>
                  <a:tcPr anchor="ctr">
                    <a:lnL>
                      <a:noFill/>
                    </a:lnL>
                    <a:lnR>
                      <a:noFill/>
                    </a:lnR>
                    <a:lnT>
                      <a:noFill/>
                    </a:lnT>
                    <a:lnB>
                      <a:noFill/>
                    </a:lnB>
                    <a:solidFill>
                      <a:srgbClr val="FFD700"/>
                    </a:solidFill>
                  </a:tcPr>
                </a:tc>
                <a:tc gridSpan="2">
                  <a:txBody>
                    <a:bodyPr/>
                    <a:lstStyle/>
                    <a:p>
                      <a:pPr algn="l"/>
                      <a:r>
                        <a:rPr lang="en-US" b="1"/>
                        <a:t>(2V</a:t>
                      </a:r>
                      <a:r>
                        <a:rPr lang="en-US" b="1" baseline="30000"/>
                        <a:t>1</a:t>
                      </a:r>
                      <a:r>
                        <a:rPr lang="en-US" b="1" baseline="-25000"/>
                        <a:t>1</a:t>
                      </a:r>
                      <a:r>
                        <a:rPr lang="en-US" b="1"/>
                        <a:t> - 1)(2V</a:t>
                      </a:r>
                      <a:r>
                        <a:rPr lang="en-US" b="1" baseline="30000"/>
                        <a:t>1</a:t>
                      </a:r>
                      <a:r>
                        <a:rPr lang="en-US" b="1" baseline="-25000"/>
                        <a:t>2</a:t>
                      </a:r>
                      <a:r>
                        <a:rPr lang="en-US" b="1"/>
                        <a:t> - 1) + (2V</a:t>
                      </a:r>
                      <a:r>
                        <a:rPr lang="en-US" b="1" baseline="30000"/>
                        <a:t>2</a:t>
                      </a:r>
                      <a:r>
                        <a:rPr lang="en-US" b="1" baseline="-25000"/>
                        <a:t>1</a:t>
                      </a:r>
                      <a:r>
                        <a:rPr lang="en-US" b="1"/>
                        <a:t> - 1)(2V</a:t>
                      </a:r>
                      <a:r>
                        <a:rPr lang="en-US" b="1" baseline="30000"/>
                        <a:t>2</a:t>
                      </a:r>
                      <a:r>
                        <a:rPr lang="en-US" b="1" baseline="-25000"/>
                        <a:t>2</a:t>
                      </a:r>
                      <a:r>
                        <a:rPr lang="en-US" b="1"/>
                        <a:t> - 1) </a:t>
                      </a:r>
                    </a:p>
                  </a:txBody>
                  <a:tcPr anchor="ctr">
                    <a:lnL>
                      <a:noFill/>
                    </a:lnL>
                    <a:lnR>
                      <a:noFill/>
                    </a:lnR>
                    <a:lnT>
                      <a:noFill/>
                    </a:lnT>
                    <a:lnB>
                      <a:noFill/>
                    </a:lnB>
                    <a:solidFill>
                      <a:srgbClr val="FFD700"/>
                    </a:solidFill>
                  </a:tcPr>
                </a:tc>
                <a:tc hMerge="1">
                  <a:txBody>
                    <a:bodyPr/>
                    <a:lstStyle/>
                    <a:p>
                      <a:endParaRPr lang="en-US"/>
                    </a:p>
                  </a:txBody>
                  <a:tcPr/>
                </a:tc>
              </a:tr>
              <a:tr h="441960">
                <a:tc>
                  <a:txBody>
                    <a:bodyPr/>
                    <a:lstStyle/>
                    <a:p>
                      <a:endParaRPr lang="en-US"/>
                    </a:p>
                  </a:txBody>
                  <a:tcPr anchor="ctr">
                    <a:lnL>
                      <a:noFill/>
                    </a:lnL>
                    <a:lnR>
                      <a:noFill/>
                    </a:lnR>
                    <a:lnT>
                      <a:noFill/>
                    </a:lnT>
                    <a:lnB>
                      <a:noFill/>
                    </a:lnB>
                    <a:solidFill>
                      <a:srgbClr val="FFD700"/>
                    </a:solidFill>
                  </a:tcPr>
                </a:tc>
                <a:tc>
                  <a:txBody>
                    <a:bodyPr/>
                    <a:lstStyle/>
                    <a:p>
                      <a:pPr algn="r"/>
                      <a:r>
                        <a:rPr lang="en-US" b="1"/>
                        <a:t>=</a:t>
                      </a:r>
                    </a:p>
                  </a:txBody>
                  <a:tcPr anchor="ctr">
                    <a:lnL>
                      <a:noFill/>
                    </a:lnL>
                    <a:lnR>
                      <a:noFill/>
                    </a:lnR>
                    <a:lnT>
                      <a:noFill/>
                    </a:lnT>
                    <a:lnB>
                      <a:noFill/>
                    </a:lnB>
                    <a:solidFill>
                      <a:srgbClr val="FFD700"/>
                    </a:solidFill>
                  </a:tcPr>
                </a:tc>
                <a:tc gridSpan="2">
                  <a:txBody>
                    <a:bodyPr/>
                    <a:lstStyle/>
                    <a:p>
                      <a:pPr algn="l"/>
                      <a:r>
                        <a:rPr lang="en-US" b="1" dirty="0"/>
                        <a:t>(2*0 - 1)(2*1 - 1) + (2*1 - 1)(2*0 - 1) </a:t>
                      </a:r>
                    </a:p>
                  </a:txBody>
                  <a:tcPr anchor="ctr">
                    <a:lnL>
                      <a:noFill/>
                    </a:lnL>
                    <a:lnR>
                      <a:noFill/>
                    </a:lnR>
                    <a:lnT>
                      <a:noFill/>
                    </a:lnT>
                    <a:lnB>
                      <a:noFill/>
                    </a:lnB>
                    <a:solidFill>
                      <a:srgbClr val="FFD700"/>
                    </a:solidFill>
                  </a:tcPr>
                </a:tc>
                <a:tc hMerge="1">
                  <a:txBody>
                    <a:bodyPr/>
                    <a:lstStyle/>
                    <a:p>
                      <a:endParaRPr lang="en-US"/>
                    </a:p>
                  </a:txBody>
                  <a:tcPr/>
                </a:tc>
              </a:tr>
              <a:tr h="316599">
                <a:tc>
                  <a:txBody>
                    <a:bodyPr/>
                    <a:lstStyle/>
                    <a:p>
                      <a:endParaRPr lang="en-US"/>
                    </a:p>
                  </a:txBody>
                  <a:tcPr anchor="ctr">
                    <a:lnL>
                      <a:noFill/>
                    </a:lnL>
                    <a:lnR>
                      <a:noFill/>
                    </a:lnR>
                    <a:lnT>
                      <a:noFill/>
                    </a:lnT>
                    <a:lnB>
                      <a:noFill/>
                    </a:lnB>
                    <a:solidFill>
                      <a:srgbClr val="FFD700"/>
                    </a:solidFill>
                  </a:tcPr>
                </a:tc>
                <a:tc>
                  <a:txBody>
                    <a:bodyPr/>
                    <a:lstStyle/>
                    <a:p>
                      <a:pPr algn="r"/>
                      <a:r>
                        <a:rPr lang="en-US" b="1"/>
                        <a:t>=</a:t>
                      </a:r>
                    </a:p>
                  </a:txBody>
                  <a:tcPr anchor="ctr">
                    <a:lnL>
                      <a:noFill/>
                    </a:lnL>
                    <a:lnR>
                      <a:noFill/>
                    </a:lnR>
                    <a:lnT>
                      <a:noFill/>
                    </a:lnT>
                    <a:lnB>
                      <a:noFill/>
                    </a:lnB>
                    <a:solidFill>
                      <a:srgbClr val="FFD700"/>
                    </a:solidFill>
                  </a:tcPr>
                </a:tc>
                <a:tc gridSpan="2">
                  <a:txBody>
                    <a:bodyPr/>
                    <a:lstStyle/>
                    <a:p>
                      <a:pPr algn="l"/>
                      <a:r>
                        <a:rPr lang="en-US" b="1"/>
                        <a:t>(0 - 1)(2 - 1) + (2 - 1)(0 - 1) </a:t>
                      </a:r>
                    </a:p>
                  </a:txBody>
                  <a:tcPr anchor="ctr">
                    <a:lnL>
                      <a:noFill/>
                    </a:lnL>
                    <a:lnR>
                      <a:noFill/>
                    </a:lnR>
                    <a:lnT>
                      <a:noFill/>
                    </a:lnT>
                    <a:lnB>
                      <a:noFill/>
                    </a:lnB>
                    <a:solidFill>
                      <a:srgbClr val="FFD700"/>
                    </a:solidFill>
                  </a:tcPr>
                </a:tc>
                <a:tc hMerge="1">
                  <a:txBody>
                    <a:bodyPr/>
                    <a:lstStyle/>
                    <a:p>
                      <a:endParaRPr lang="en-US"/>
                    </a:p>
                  </a:txBody>
                  <a:tcPr/>
                </a:tc>
              </a:tr>
              <a:tr h="316599">
                <a:tc>
                  <a:txBody>
                    <a:bodyPr/>
                    <a:lstStyle/>
                    <a:p>
                      <a:endParaRPr lang="en-US"/>
                    </a:p>
                  </a:txBody>
                  <a:tcPr anchor="ctr">
                    <a:lnL>
                      <a:noFill/>
                    </a:lnL>
                    <a:lnR>
                      <a:noFill/>
                    </a:lnR>
                    <a:lnT>
                      <a:noFill/>
                    </a:lnT>
                    <a:lnB>
                      <a:noFill/>
                    </a:lnB>
                    <a:solidFill>
                      <a:srgbClr val="FFD700"/>
                    </a:solidFill>
                  </a:tcPr>
                </a:tc>
                <a:tc>
                  <a:txBody>
                    <a:bodyPr/>
                    <a:lstStyle/>
                    <a:p>
                      <a:pPr algn="r"/>
                      <a:r>
                        <a:rPr lang="en-US" b="1"/>
                        <a:t>=</a:t>
                      </a:r>
                    </a:p>
                  </a:txBody>
                  <a:tcPr anchor="ctr">
                    <a:lnL>
                      <a:noFill/>
                    </a:lnL>
                    <a:lnR>
                      <a:noFill/>
                    </a:lnR>
                    <a:lnT>
                      <a:noFill/>
                    </a:lnT>
                    <a:lnB>
                      <a:noFill/>
                    </a:lnB>
                    <a:solidFill>
                      <a:srgbClr val="FFD700"/>
                    </a:solidFill>
                  </a:tcPr>
                </a:tc>
                <a:tc gridSpan="2">
                  <a:txBody>
                    <a:bodyPr/>
                    <a:lstStyle/>
                    <a:p>
                      <a:pPr algn="l"/>
                      <a:r>
                        <a:rPr lang="en-US" b="1"/>
                        <a:t>(-1)(1) + (1)(-1) </a:t>
                      </a:r>
                    </a:p>
                  </a:txBody>
                  <a:tcPr anchor="ctr">
                    <a:lnL>
                      <a:noFill/>
                    </a:lnL>
                    <a:lnR>
                      <a:noFill/>
                    </a:lnR>
                    <a:lnT>
                      <a:noFill/>
                    </a:lnT>
                    <a:lnB>
                      <a:noFill/>
                    </a:lnB>
                    <a:solidFill>
                      <a:srgbClr val="FFD700"/>
                    </a:solidFill>
                  </a:tcPr>
                </a:tc>
                <a:tc hMerge="1">
                  <a:txBody>
                    <a:bodyPr/>
                    <a:lstStyle/>
                    <a:p>
                      <a:endParaRPr lang="en-US"/>
                    </a:p>
                  </a:txBody>
                  <a:tcPr/>
                </a:tc>
              </a:tr>
              <a:tr h="316599">
                <a:tc>
                  <a:txBody>
                    <a:bodyPr/>
                    <a:lstStyle/>
                    <a:p>
                      <a:endParaRPr lang="en-US"/>
                    </a:p>
                  </a:txBody>
                  <a:tcPr anchor="ctr">
                    <a:lnL>
                      <a:noFill/>
                    </a:lnL>
                    <a:lnR>
                      <a:noFill/>
                    </a:lnR>
                    <a:lnT>
                      <a:noFill/>
                    </a:lnT>
                    <a:lnB>
                      <a:noFill/>
                    </a:lnB>
                    <a:solidFill>
                      <a:srgbClr val="FFD700"/>
                    </a:solidFill>
                  </a:tcPr>
                </a:tc>
                <a:tc>
                  <a:txBody>
                    <a:bodyPr/>
                    <a:lstStyle/>
                    <a:p>
                      <a:pPr algn="r"/>
                      <a:r>
                        <a:rPr lang="en-US" b="1"/>
                        <a:t>=</a:t>
                      </a:r>
                    </a:p>
                  </a:txBody>
                  <a:tcPr anchor="ctr">
                    <a:lnL>
                      <a:noFill/>
                    </a:lnL>
                    <a:lnR>
                      <a:noFill/>
                    </a:lnR>
                    <a:lnT>
                      <a:noFill/>
                    </a:lnT>
                    <a:lnB>
                      <a:noFill/>
                    </a:lnB>
                    <a:solidFill>
                      <a:srgbClr val="FFD700"/>
                    </a:solidFill>
                  </a:tcPr>
                </a:tc>
                <a:tc gridSpan="2">
                  <a:txBody>
                    <a:bodyPr/>
                    <a:lstStyle/>
                    <a:p>
                      <a:pPr algn="l"/>
                      <a:r>
                        <a:rPr lang="en-US" b="1"/>
                        <a:t>-1 + -1 </a:t>
                      </a:r>
                    </a:p>
                  </a:txBody>
                  <a:tcPr anchor="ctr">
                    <a:lnL>
                      <a:noFill/>
                    </a:lnL>
                    <a:lnR>
                      <a:noFill/>
                    </a:lnR>
                    <a:lnT>
                      <a:noFill/>
                    </a:lnT>
                    <a:lnB>
                      <a:noFill/>
                    </a:lnB>
                    <a:solidFill>
                      <a:srgbClr val="FFD700"/>
                    </a:solidFill>
                  </a:tcPr>
                </a:tc>
                <a:tc hMerge="1">
                  <a:txBody>
                    <a:bodyPr/>
                    <a:lstStyle/>
                    <a:p>
                      <a:endParaRPr lang="en-US"/>
                    </a:p>
                  </a:txBody>
                  <a:tcPr/>
                </a:tc>
              </a:tr>
              <a:tr h="316599">
                <a:tc>
                  <a:txBody>
                    <a:bodyPr/>
                    <a:lstStyle/>
                    <a:p>
                      <a:endParaRPr lang="en-US"/>
                    </a:p>
                  </a:txBody>
                  <a:tcPr anchor="ctr">
                    <a:lnL>
                      <a:noFill/>
                    </a:lnL>
                    <a:lnR>
                      <a:noFill/>
                    </a:lnR>
                    <a:lnT>
                      <a:noFill/>
                    </a:lnT>
                    <a:lnB>
                      <a:noFill/>
                    </a:lnB>
                    <a:solidFill>
                      <a:srgbClr val="FFD700"/>
                    </a:solidFill>
                  </a:tcPr>
                </a:tc>
                <a:tc>
                  <a:txBody>
                    <a:bodyPr/>
                    <a:lstStyle/>
                    <a:p>
                      <a:pPr algn="r"/>
                      <a:r>
                        <a:rPr lang="en-US" b="1" dirty="0"/>
                        <a:t>=</a:t>
                      </a:r>
                    </a:p>
                  </a:txBody>
                  <a:tcPr anchor="ctr">
                    <a:lnL>
                      <a:noFill/>
                    </a:lnL>
                    <a:lnR>
                      <a:noFill/>
                    </a:lnR>
                    <a:lnT>
                      <a:noFill/>
                    </a:lnT>
                    <a:lnB>
                      <a:noFill/>
                    </a:lnB>
                    <a:solidFill>
                      <a:srgbClr val="FFD700"/>
                    </a:solidFill>
                  </a:tcPr>
                </a:tc>
                <a:tc gridSpan="2">
                  <a:txBody>
                    <a:bodyPr/>
                    <a:lstStyle/>
                    <a:p>
                      <a:pPr algn="l"/>
                      <a:r>
                        <a:rPr lang="en-US" b="1" dirty="0"/>
                        <a:t>-2 </a:t>
                      </a:r>
                    </a:p>
                  </a:txBody>
                  <a:tcPr anchor="ctr">
                    <a:lnL>
                      <a:noFill/>
                    </a:lnL>
                    <a:lnR>
                      <a:noFill/>
                    </a:lnR>
                    <a:lnT>
                      <a:noFill/>
                    </a:lnT>
                    <a:lnB>
                      <a:noFill/>
                    </a:lnB>
                    <a:solidFill>
                      <a:srgbClr val="FFD700"/>
                    </a:solidFill>
                  </a:tcPr>
                </a:tc>
                <a:tc hMerge="1">
                  <a:txBody>
                    <a:bodyPr/>
                    <a:lstStyle/>
                    <a:p>
                      <a:endParaRPr lang="en-US"/>
                    </a:p>
                  </a:txBody>
                  <a:tcPr/>
                </a:tc>
              </a:tr>
            </a:tbl>
          </a:graphicData>
        </a:graphic>
      </p:graphicFrame>
      <p:sp>
        <p:nvSpPr>
          <p:cNvPr id="10" name="TextBox 9"/>
          <p:cNvSpPr txBox="1"/>
          <p:nvPr/>
        </p:nvSpPr>
        <p:spPr>
          <a:xfrm>
            <a:off x="609600" y="4038600"/>
            <a:ext cx="3810000" cy="369332"/>
          </a:xfrm>
          <a:prstGeom prst="rect">
            <a:avLst/>
          </a:prstGeom>
          <a:noFill/>
        </p:spPr>
        <p:txBody>
          <a:bodyPr wrap="square" rtlCol="0">
            <a:spAutoFit/>
          </a:bodyPr>
          <a:lstStyle/>
          <a:p>
            <a:r>
              <a:rPr lang="en-US" dirty="0" smtClean="0"/>
              <a:t>Final Weight Matrix</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549455158"/>
              </p:ext>
            </p:extLst>
          </p:nvPr>
        </p:nvGraphicFramePr>
        <p:xfrm>
          <a:off x="2819400" y="4223266"/>
          <a:ext cx="3276600" cy="2101335"/>
        </p:xfrm>
        <a:graphic>
          <a:graphicData uri="http://schemas.openxmlformats.org/drawingml/2006/table">
            <a:tbl>
              <a:tblPr/>
              <a:tblGrid>
                <a:gridCol w="655320"/>
                <a:gridCol w="655320"/>
                <a:gridCol w="655320"/>
                <a:gridCol w="655320"/>
                <a:gridCol w="655320"/>
              </a:tblGrid>
              <a:tr h="420267">
                <a:tc>
                  <a:txBody>
                    <a:bodyPr/>
                    <a:lstStyle/>
                    <a:p>
                      <a:pPr algn="r"/>
                      <a:r>
                        <a:rPr lang="en-US" b="1" dirty="0"/>
                        <a:t>0</a:t>
                      </a:r>
                    </a:p>
                  </a:txBody>
                  <a:tcPr anchor="ctr">
                    <a:lnL>
                      <a:noFill/>
                    </a:lnL>
                    <a:lnR>
                      <a:noFill/>
                    </a:lnR>
                    <a:lnT>
                      <a:noFill/>
                    </a:lnT>
                    <a:lnB>
                      <a:noFill/>
                    </a:lnB>
                    <a:solidFill>
                      <a:srgbClr val="FFD700"/>
                    </a:solidFill>
                  </a:tcPr>
                </a:tc>
                <a:tc>
                  <a:txBody>
                    <a:bodyPr/>
                    <a:lstStyle/>
                    <a:p>
                      <a:pPr algn="r"/>
                      <a:r>
                        <a:rPr lang="en-US" b="1" dirty="0"/>
                        <a:t>-2</a:t>
                      </a:r>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c>
                  <a:txBody>
                    <a:bodyPr/>
                    <a:lstStyle/>
                    <a:p>
                      <a:pPr algn="r"/>
                      <a:r>
                        <a:rPr lang="en-US" b="1" dirty="0"/>
                        <a:t>0</a:t>
                      </a:r>
                    </a:p>
                  </a:txBody>
                  <a:tcPr anchor="ctr">
                    <a:lnL>
                      <a:noFill/>
                    </a:lnL>
                    <a:solidFill>
                      <a:srgbClr val="FFD700"/>
                    </a:solidFill>
                  </a:tcPr>
                </a:tc>
              </a:tr>
              <a:tr h="420267">
                <a:tc>
                  <a:txBody>
                    <a:bodyPr/>
                    <a:lstStyle/>
                    <a:p>
                      <a:pPr algn="r"/>
                      <a:r>
                        <a:rPr lang="en-US" b="1"/>
                        <a:t>-2</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B>
                      <a:noFill/>
                    </a:lnB>
                    <a:solidFill>
                      <a:srgbClr val="FFD700"/>
                    </a:solidFill>
                  </a:tcPr>
                </a:tc>
              </a:tr>
              <a:tr h="420267">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r>
              <a:tr h="420267">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r>
              <a:tr h="420267">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0</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c>
                  <a:txBody>
                    <a:bodyPr/>
                    <a:lstStyle/>
                    <a:p>
                      <a:pPr algn="r"/>
                      <a:r>
                        <a:rPr lang="en-US" b="1"/>
                        <a:t>-2</a:t>
                      </a:r>
                    </a:p>
                  </a:txBody>
                  <a:tcPr anchor="ctr">
                    <a:lnL>
                      <a:noFill/>
                    </a:lnL>
                    <a:lnR>
                      <a:noFill/>
                    </a:lnR>
                    <a:lnT>
                      <a:noFill/>
                    </a:lnT>
                    <a:lnB>
                      <a:noFill/>
                    </a:lnB>
                    <a:solidFill>
                      <a:srgbClr val="FFD700"/>
                    </a:solidFill>
                  </a:tcPr>
                </a:tc>
                <a:tc>
                  <a:txBody>
                    <a:bodyPr/>
                    <a:lstStyle/>
                    <a:p>
                      <a:pPr algn="r"/>
                      <a:r>
                        <a:rPr lang="en-US" b="1" dirty="0"/>
                        <a:t>0</a:t>
                      </a:r>
                    </a:p>
                  </a:txBody>
                  <a:tcPr anchor="ctr">
                    <a:lnL>
                      <a:noFill/>
                    </a:lnL>
                    <a:lnR>
                      <a:noFill/>
                    </a:lnR>
                    <a:lnT>
                      <a:noFill/>
                    </a:lnT>
                    <a:lnB>
                      <a:noFill/>
                    </a:lnB>
                    <a:solidFill>
                      <a:srgbClr val="FFD700"/>
                    </a:solidFill>
                  </a:tcPr>
                </a:tc>
              </a:tr>
            </a:tbl>
          </a:graphicData>
        </a:graphic>
      </p:graphicFrame>
    </p:spTree>
    <p:extLst>
      <p:ext uri="{BB962C8B-B14F-4D97-AF65-F5344CB8AC3E}">
        <p14:creationId xmlns:p14="http://schemas.microsoft.com/office/powerpoint/2010/main" val="3095959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Updating a node in a Hopfield network </a:t>
            </a:r>
            <a:endParaRPr lang="en-US" sz="2800" b="1" dirty="0"/>
          </a:p>
        </p:txBody>
      </p:sp>
      <p:sp>
        <p:nvSpPr>
          <p:cNvPr id="3" name="Content Placeholder 2"/>
          <p:cNvSpPr>
            <a:spLocks noGrp="1"/>
          </p:cNvSpPr>
          <p:nvPr>
            <p:ph idx="1"/>
          </p:nvPr>
        </p:nvSpPr>
        <p:spPr>
          <a:xfrm>
            <a:off x="457200" y="1219200"/>
            <a:ext cx="8229600" cy="4525963"/>
          </a:xfrm>
        </p:spPr>
        <p:txBody>
          <a:bodyPr>
            <a:normAutofit/>
          </a:bodyPr>
          <a:lstStyle/>
          <a:p>
            <a:r>
              <a:rPr lang="en-US" sz="2400" dirty="0" smtClean="0"/>
              <a:t>Updating a node in a Hopfield network is very much like updating a perceptron. If you are updating node 3 of a Hopfield network, then you can think of that as the perceptron, and the values of all the other nodes as input values, and the weights from those nodes to node 3 as the weights. In other words, first you do a weighted sum of the inputs from the other nodes, then if that value is greater than or equal to 0, you output 1. Otherwise, you output 0</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86263"/>
            <a:ext cx="3152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587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a:t>
            </a:r>
            <a:endParaRPr lang="en-IN" dirty="0"/>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7968" y="1600200"/>
            <a:ext cx="37480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2857" y="1059543"/>
            <a:ext cx="8432800" cy="1200329"/>
          </a:xfrm>
          <a:prstGeom prst="rect">
            <a:avLst/>
          </a:prstGeom>
          <a:noFill/>
        </p:spPr>
        <p:txBody>
          <a:bodyPr wrap="square" rtlCol="0">
            <a:spAutoFit/>
          </a:bodyPr>
          <a:lstStyle/>
          <a:p>
            <a:r>
              <a:rPr lang="en-IN" dirty="0"/>
              <a:t>What Hopfield did was to add feedback connections to the network (the outputs are</a:t>
            </a:r>
          </a:p>
          <a:p>
            <a:r>
              <a:rPr lang="en-IN" dirty="0"/>
              <a:t>fed back into the inputs) and show that with these connections the networks are</a:t>
            </a:r>
          </a:p>
          <a:p>
            <a:r>
              <a:rPr lang="en-IN" dirty="0"/>
              <a:t>capable of interesting behaviours which we might not expect of them, in particular</a:t>
            </a:r>
          </a:p>
          <a:p>
            <a:r>
              <a:rPr lang="en-IN" dirty="0"/>
              <a:t>they can hold memories. </a:t>
            </a:r>
          </a:p>
        </p:txBody>
      </p:sp>
      <p:sp>
        <p:nvSpPr>
          <p:cNvPr id="6" name="TextBox 5"/>
          <p:cNvSpPr txBox="1"/>
          <p:nvPr/>
        </p:nvSpPr>
        <p:spPr>
          <a:xfrm>
            <a:off x="587828" y="6023429"/>
            <a:ext cx="7982857" cy="369332"/>
          </a:xfrm>
          <a:prstGeom prst="rect">
            <a:avLst/>
          </a:prstGeom>
          <a:noFill/>
        </p:spPr>
        <p:txBody>
          <a:bodyPr wrap="square" rtlCol="0">
            <a:spAutoFit/>
          </a:bodyPr>
          <a:lstStyle/>
          <a:p>
            <a:r>
              <a:rPr lang="en-IN" dirty="0"/>
              <a:t>Networks with such connections are called “feedback” or “recurrent” networks.</a:t>
            </a:r>
          </a:p>
        </p:txBody>
      </p:sp>
    </p:spTree>
    <p:extLst>
      <p:ext uri="{BB962C8B-B14F-4D97-AF65-F5344CB8AC3E}">
        <p14:creationId xmlns:p14="http://schemas.microsoft.com/office/powerpoint/2010/main" val="486310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6307" y="1729056"/>
            <a:ext cx="5411386" cy="426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695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Hopfield Network</a:t>
            </a:r>
            <a:endParaRPr lang="en-IN" dirty="0"/>
          </a:p>
        </p:txBody>
      </p:sp>
      <p:sp>
        <p:nvSpPr>
          <p:cNvPr id="3" name="Content Placeholder 2"/>
          <p:cNvSpPr>
            <a:spLocks noGrp="1"/>
          </p:cNvSpPr>
          <p:nvPr>
            <p:ph idx="1"/>
          </p:nvPr>
        </p:nvSpPr>
        <p:spPr>
          <a:xfrm>
            <a:off x="417515" y="1091277"/>
            <a:ext cx="8058828" cy="1064321"/>
          </a:xfrm>
        </p:spPr>
        <p:txBody>
          <a:bodyPr>
            <a:normAutofit/>
          </a:bodyPr>
          <a:lstStyle/>
          <a:p>
            <a:pPr marL="0" indent="0" algn="just">
              <a:buNone/>
            </a:pPr>
            <a:r>
              <a:rPr lang="en-IN" sz="1800" b="0" dirty="0">
                <a:solidFill>
                  <a:schemeClr val="tx1"/>
                </a:solidFill>
                <a:latin typeface="+mn-lt"/>
                <a:cs typeface="+mn-cs"/>
              </a:rPr>
              <a:t>W</a:t>
            </a:r>
            <a:r>
              <a:rPr lang="en-IN" sz="1800" b="0" dirty="0" smtClean="0">
                <a:solidFill>
                  <a:schemeClr val="tx1"/>
                </a:solidFill>
                <a:latin typeface="+mn-lt"/>
                <a:cs typeface="+mn-cs"/>
              </a:rPr>
              <a:t>hy </a:t>
            </a:r>
            <a:r>
              <a:rPr lang="en-IN" sz="1800" b="0" dirty="0">
                <a:solidFill>
                  <a:schemeClr val="tx1"/>
                </a:solidFill>
                <a:latin typeface="+mn-lt"/>
                <a:cs typeface="+mn-cs"/>
              </a:rPr>
              <a:t>use this network? What does it do differently compared to the </a:t>
            </a:r>
            <a:r>
              <a:rPr lang="en-IN" sz="1800" b="0" dirty="0" err="1">
                <a:solidFill>
                  <a:schemeClr val="tx1"/>
                </a:solidFill>
                <a:latin typeface="+mn-lt"/>
                <a:cs typeface="+mn-cs"/>
              </a:rPr>
              <a:t>feedforward</a:t>
            </a:r>
            <a:r>
              <a:rPr lang="en-IN" sz="1800" b="0" dirty="0">
                <a:solidFill>
                  <a:schemeClr val="tx1"/>
                </a:solidFill>
                <a:latin typeface="+mn-lt"/>
                <a:cs typeface="+mn-cs"/>
              </a:rPr>
              <a:t>  networks ? Well, a Hopfield network can reconstruct a pattern from a corrupted original as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629" y="2155598"/>
            <a:ext cx="7039428" cy="2677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9429" y="5148443"/>
            <a:ext cx="7953828" cy="923330"/>
          </a:xfrm>
          <a:prstGeom prst="rect">
            <a:avLst/>
          </a:prstGeom>
          <a:noFill/>
        </p:spPr>
        <p:txBody>
          <a:bodyPr wrap="square" rtlCol="0">
            <a:spAutoFit/>
          </a:bodyPr>
          <a:lstStyle/>
          <a:p>
            <a:r>
              <a:rPr lang="en-IN" dirty="0"/>
              <a:t>This means that the network has been able to store the correct (uncorrupted) pattern </a:t>
            </a:r>
            <a:r>
              <a:rPr lang="en-IN" dirty="0" smtClean="0"/>
              <a:t>– in </a:t>
            </a:r>
            <a:r>
              <a:rPr lang="en-IN" dirty="0"/>
              <a:t>other words it has a memory. Because of this these networks are sometimes </a:t>
            </a:r>
            <a:r>
              <a:rPr lang="en-IN" dirty="0" smtClean="0"/>
              <a:t>called </a:t>
            </a:r>
            <a:r>
              <a:rPr lang="en-IN" i="1" dirty="0" smtClean="0"/>
              <a:t>Associative </a:t>
            </a:r>
            <a:r>
              <a:rPr lang="en-IN" i="1" dirty="0"/>
              <a:t>Memories </a:t>
            </a:r>
            <a:r>
              <a:rPr lang="en-IN" dirty="0"/>
              <a:t>or </a:t>
            </a:r>
            <a:r>
              <a:rPr lang="en-IN" i="1" dirty="0"/>
              <a:t>Hopfield Memories</a:t>
            </a:r>
            <a:r>
              <a:rPr lang="en-IN" dirty="0"/>
              <a:t>.</a:t>
            </a:r>
          </a:p>
        </p:txBody>
      </p:sp>
    </p:spTree>
    <p:extLst>
      <p:ext uri="{BB962C8B-B14F-4D97-AF65-F5344CB8AC3E}">
        <p14:creationId xmlns:p14="http://schemas.microsoft.com/office/powerpoint/2010/main" val="451412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sp>
        <p:nvSpPr>
          <p:cNvPr id="4" name="Rectangle 3"/>
          <p:cNvSpPr/>
          <p:nvPr/>
        </p:nvSpPr>
        <p:spPr>
          <a:xfrm>
            <a:off x="2522914" y="2967335"/>
            <a:ext cx="4098173" cy="1200329"/>
          </a:xfrm>
          <a:prstGeom prst="rect">
            <a:avLst/>
          </a:prstGeom>
          <a:noFill/>
        </p:spPr>
        <p:txBody>
          <a:bodyPr wrap="none" lIns="91440" tIns="45720" rIns="91440" bIns="45720">
            <a:spAutoFit/>
            <a:scene3d>
              <a:camera prst="isometricOffAxis1Right"/>
              <a:lightRig rig="threePt" dir="t"/>
            </a:scene3d>
          </a:bodyPr>
          <a:lstStyle/>
          <a:p>
            <a:pPr algn="ctr"/>
            <a:r>
              <a:rPr lang="en-US" sz="72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a:t>
            </a: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you</a:t>
            </a:r>
            <a:endParaRPr lang="en-IN"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1916960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r>
              <a:rPr lang="en-US" sz="1400" smtClean="0">
                <a:solidFill>
                  <a:srgbClr val="00CCFF"/>
                </a:solidFill>
                <a:latin typeface="Times New Roman" pitchFamily="18" charset="0"/>
              </a:rPr>
              <a:t>September 30, 2010</a:t>
            </a:r>
            <a:endParaRPr lang="en-CA" sz="1400" smtClean="0">
              <a:solidFill>
                <a:srgbClr val="00CCFF"/>
              </a:solidFill>
              <a:latin typeface="Times New Roman" pitchFamily="18" charset="0"/>
            </a:endParaRPr>
          </a:p>
        </p:txBody>
      </p:sp>
      <p:sp>
        <p:nvSpPr>
          <p:cNvPr id="922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r>
              <a:rPr lang="en-US" sz="1400" smtClean="0">
                <a:solidFill>
                  <a:srgbClr val="00CCFF"/>
                </a:solidFill>
                <a:latin typeface="Times New Roman" pitchFamily="18" charset="0"/>
              </a:rPr>
              <a:t>Neural Networks                                                                 Lecture 8: Backpropagation Learning</a:t>
            </a:r>
            <a:endParaRPr lang="en-CA" sz="1400" smtClean="0">
              <a:solidFill>
                <a:srgbClr val="00CCFF"/>
              </a:solidFill>
              <a:latin typeface="Times New Roman" pitchFamily="18" charset="0"/>
            </a:endParaRPr>
          </a:p>
        </p:txBody>
      </p:sp>
      <p:sp>
        <p:nvSpPr>
          <p:cNvPr id="92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fld id="{5E8FE268-13C3-4334-9B10-A4182BEF8D70}" type="slidenum">
              <a:rPr lang="en-CA" sz="1400" smtClean="0">
                <a:solidFill>
                  <a:srgbClr val="00CCFF"/>
                </a:solidFill>
                <a:latin typeface="Times New Roman" pitchFamily="18" charset="0"/>
              </a:rPr>
              <a:pPr eaLnBrk="1" hangingPunct="1"/>
              <a:t>57</a:t>
            </a:fld>
            <a:endParaRPr lang="en-CA" sz="1400" smtClean="0">
              <a:solidFill>
                <a:srgbClr val="00CCFF"/>
              </a:solidFill>
              <a:latin typeface="Times New Roman" pitchFamily="18" charset="0"/>
            </a:endParaRPr>
          </a:p>
        </p:txBody>
      </p:sp>
      <p:sp>
        <p:nvSpPr>
          <p:cNvPr id="436226" name="Rectangle 2"/>
          <p:cNvSpPr>
            <a:spLocks noGrp="1" noChangeArrowheads="1"/>
          </p:cNvSpPr>
          <p:nvPr>
            <p:ph type="title"/>
          </p:nvPr>
        </p:nvSpPr>
        <p:spPr>
          <a:xfrm>
            <a:off x="0" y="0"/>
            <a:ext cx="9144000" cy="762000"/>
          </a:xfrm>
        </p:spPr>
        <p:txBody>
          <a:bodyPr/>
          <a:lstStyle/>
          <a:p>
            <a:pPr>
              <a:defRPr/>
            </a:pPr>
            <a:r>
              <a:rPr lang="en-US" dirty="0" err="1" smtClean="0"/>
              <a:t>Backpropagation</a:t>
            </a:r>
            <a:r>
              <a:rPr lang="en-US" dirty="0" smtClean="0"/>
              <a:t> Learning</a:t>
            </a:r>
            <a:endParaRPr lang="en-CA" dirty="0"/>
          </a:p>
        </p:txBody>
      </p:sp>
      <p:graphicFrame>
        <p:nvGraphicFramePr>
          <p:cNvPr id="2" name="Object 2"/>
          <p:cNvGraphicFramePr>
            <a:graphicFrameLocks noChangeAspect="1"/>
          </p:cNvGraphicFramePr>
          <p:nvPr/>
        </p:nvGraphicFramePr>
        <p:xfrm>
          <a:off x="381000" y="762000"/>
          <a:ext cx="4205288" cy="1144588"/>
        </p:xfrm>
        <a:graphic>
          <a:graphicData uri="http://schemas.openxmlformats.org/presentationml/2006/ole">
            <mc:AlternateContent xmlns:mc="http://schemas.openxmlformats.org/markup-compatibility/2006">
              <mc:Choice xmlns:v="urn:schemas-microsoft-com:vml" Requires="v">
                <p:oleObj spid="_x0000_s8244" name="Equation" r:id="rId3" imgW="1726920" imgH="469800" progId="Equation.3">
                  <p:embed/>
                </p:oleObj>
              </mc:Choice>
              <mc:Fallback>
                <p:oleObj name="Equation" r:id="rId3" imgW="172692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4205288"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8"/>
          <p:cNvGrpSpPr>
            <a:grpSpLocks/>
          </p:cNvGrpSpPr>
          <p:nvPr/>
        </p:nvGrpSpPr>
        <p:grpSpPr bwMode="auto">
          <a:xfrm>
            <a:off x="152400" y="2819400"/>
            <a:ext cx="4154488" cy="1114425"/>
            <a:chOff x="152400" y="2819400"/>
            <a:chExt cx="4154488" cy="1114425"/>
          </a:xfrm>
        </p:grpSpPr>
        <p:sp>
          <p:nvSpPr>
            <p:cNvPr id="16" name="Rectangle 3"/>
            <p:cNvSpPr txBox="1">
              <a:spLocks noChangeArrowheads="1"/>
            </p:cNvSpPr>
            <p:nvPr/>
          </p:nvSpPr>
          <p:spPr bwMode="auto">
            <a:xfrm>
              <a:off x="152400" y="3124200"/>
              <a:ext cx="1905000" cy="685800"/>
            </a:xfrm>
            <a:prstGeom prst="rect">
              <a:avLst/>
            </a:prstGeom>
            <a:noFill/>
            <a:ln w="9525">
              <a:noFill/>
              <a:miter lim="800000"/>
              <a:headEnd/>
              <a:tailEnd/>
            </a:ln>
            <a:effectLst/>
          </p:spPr>
          <p:txBody>
            <a:bodyPr/>
            <a:lstStyle/>
            <a:p>
              <a:pPr eaLnBrk="0" fontAlgn="base" hangingPunct="0">
                <a:lnSpc>
                  <a:spcPct val="90000"/>
                </a:lnSpc>
                <a:spcBef>
                  <a:spcPct val="10000"/>
                </a:spcBef>
                <a:spcAft>
                  <a:spcPct val="30000"/>
                </a:spcAft>
                <a:defRPr/>
              </a:pPr>
              <a:r>
                <a:rPr lang="en-US" sz="2800" kern="0" dirty="0">
                  <a:solidFill>
                    <a:srgbClr val="FFFF00"/>
                  </a:solidFill>
                  <a:effectLst>
                    <a:outerShdw blurRad="38100" dist="38100" dir="2700000" algn="tl">
                      <a:srgbClr val="000000"/>
                    </a:outerShdw>
                  </a:effectLst>
                  <a:sym typeface="Symbol" pitchFamily="18" charset="2"/>
                </a:rPr>
                <a:t>Since  </a:t>
              </a:r>
            </a:p>
            <a:p>
              <a:pPr eaLnBrk="0" fontAlgn="base" hangingPunct="0">
                <a:lnSpc>
                  <a:spcPct val="90000"/>
                </a:lnSpc>
                <a:spcBef>
                  <a:spcPct val="10000"/>
                </a:spcBef>
                <a:spcAft>
                  <a:spcPct val="30000"/>
                </a:spcAft>
                <a:defRPr/>
              </a:pPr>
              <a:endParaRPr lang="en-US" sz="2600" kern="0" dirty="0">
                <a:solidFill>
                  <a:srgbClr val="FFFF00"/>
                </a:solidFill>
                <a:effectLst>
                  <a:outerShdw blurRad="38100" dist="38100" dir="2700000" algn="tl">
                    <a:srgbClr val="000000"/>
                  </a:outerShdw>
                </a:effectLst>
                <a:sym typeface="Symbol" pitchFamily="18" charset="2"/>
              </a:endParaRPr>
            </a:p>
          </p:txBody>
        </p:sp>
        <p:graphicFrame>
          <p:nvGraphicFramePr>
            <p:cNvPr id="7" name="Object 4"/>
            <p:cNvGraphicFramePr>
              <a:graphicFrameLocks noChangeAspect="1"/>
            </p:cNvGraphicFramePr>
            <p:nvPr/>
          </p:nvGraphicFramePr>
          <p:xfrm>
            <a:off x="1371600" y="2819400"/>
            <a:ext cx="2935288" cy="1114425"/>
          </p:xfrm>
          <a:graphic>
            <a:graphicData uri="http://schemas.openxmlformats.org/presentationml/2006/ole">
              <mc:AlternateContent xmlns:mc="http://schemas.openxmlformats.org/markup-compatibility/2006">
                <mc:Choice xmlns:v="urn:schemas-microsoft-com:vml" Requires="v">
                  <p:oleObj spid="_x0000_s8245" name="Equation" r:id="rId5" imgW="1206360" imgH="457200" progId="Equation.3">
                    <p:embed/>
                  </p:oleObj>
                </mc:Choice>
                <mc:Fallback>
                  <p:oleObj name="Equation" r:id="rId5" imgW="12063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819400"/>
                          <a:ext cx="293528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0"/>
          <p:cNvGrpSpPr>
            <a:grpSpLocks/>
          </p:cNvGrpSpPr>
          <p:nvPr/>
        </p:nvGrpSpPr>
        <p:grpSpPr bwMode="auto">
          <a:xfrm>
            <a:off x="152400" y="3886200"/>
            <a:ext cx="3808413" cy="1144588"/>
            <a:chOff x="152400" y="3886200"/>
            <a:chExt cx="3808413" cy="1144588"/>
          </a:xfrm>
        </p:grpSpPr>
        <p:graphicFrame>
          <p:nvGraphicFramePr>
            <p:cNvPr id="3" name="Object 3"/>
            <p:cNvGraphicFramePr>
              <a:graphicFrameLocks noChangeAspect="1"/>
            </p:cNvGraphicFramePr>
            <p:nvPr/>
          </p:nvGraphicFramePr>
          <p:xfrm>
            <a:off x="1981200" y="3886200"/>
            <a:ext cx="1979613" cy="1144588"/>
          </p:xfrm>
          <a:graphic>
            <a:graphicData uri="http://schemas.openxmlformats.org/presentationml/2006/ole">
              <mc:AlternateContent xmlns:mc="http://schemas.openxmlformats.org/markup-compatibility/2006">
                <mc:Choice xmlns:v="urn:schemas-microsoft-com:vml" Requires="v">
                  <p:oleObj spid="_x0000_s8246" name="Equation" r:id="rId7" imgW="812520" imgH="469800" progId="Equation.3">
                    <p:embed/>
                  </p:oleObj>
                </mc:Choice>
                <mc:Fallback>
                  <p:oleObj name="Equation" r:id="rId7" imgW="81252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886200"/>
                          <a:ext cx="19796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3"/>
            <p:cNvSpPr txBox="1">
              <a:spLocks noChangeArrowheads="1"/>
            </p:cNvSpPr>
            <p:nvPr/>
          </p:nvSpPr>
          <p:spPr bwMode="auto">
            <a:xfrm>
              <a:off x="152400" y="4191000"/>
              <a:ext cx="1905000" cy="685800"/>
            </a:xfrm>
            <a:prstGeom prst="rect">
              <a:avLst/>
            </a:prstGeom>
            <a:noFill/>
            <a:ln w="9525">
              <a:noFill/>
              <a:miter lim="800000"/>
              <a:headEnd/>
              <a:tailEnd/>
            </a:ln>
            <a:effectLst/>
          </p:spPr>
          <p:txBody>
            <a:bodyPr/>
            <a:lstStyle/>
            <a:p>
              <a:pPr eaLnBrk="0" fontAlgn="base" hangingPunct="0">
                <a:lnSpc>
                  <a:spcPct val="90000"/>
                </a:lnSpc>
                <a:spcBef>
                  <a:spcPct val="10000"/>
                </a:spcBef>
                <a:spcAft>
                  <a:spcPct val="30000"/>
                </a:spcAft>
                <a:defRPr/>
              </a:pPr>
              <a:r>
                <a:rPr lang="en-US" sz="2800" kern="0" dirty="0">
                  <a:solidFill>
                    <a:srgbClr val="FFFF00"/>
                  </a:solidFill>
                  <a:effectLst>
                    <a:outerShdw blurRad="38100" dist="38100" dir="2700000" algn="tl">
                      <a:srgbClr val="000000"/>
                    </a:outerShdw>
                  </a:effectLst>
                  <a:sym typeface="Symbol" pitchFamily="18" charset="2"/>
                </a:rPr>
                <a:t>We have:  </a:t>
              </a:r>
            </a:p>
            <a:p>
              <a:pPr eaLnBrk="0" fontAlgn="base" hangingPunct="0">
                <a:lnSpc>
                  <a:spcPct val="90000"/>
                </a:lnSpc>
                <a:spcBef>
                  <a:spcPct val="10000"/>
                </a:spcBef>
                <a:spcAft>
                  <a:spcPct val="30000"/>
                </a:spcAft>
                <a:defRPr/>
              </a:pPr>
              <a:endParaRPr lang="en-US" sz="2600" kern="0" dirty="0">
                <a:solidFill>
                  <a:srgbClr val="FFFF00"/>
                </a:solidFill>
                <a:effectLst>
                  <a:outerShdw blurRad="38100" dist="38100" dir="2700000" algn="tl">
                    <a:srgbClr val="000000"/>
                  </a:outerShdw>
                </a:effectLst>
                <a:sym typeface="Symbol" pitchFamily="18" charset="2"/>
              </a:endParaRPr>
            </a:p>
          </p:txBody>
        </p:sp>
      </p:grpSp>
      <p:grpSp>
        <p:nvGrpSpPr>
          <p:cNvPr id="9" name="Group 14"/>
          <p:cNvGrpSpPr>
            <a:grpSpLocks/>
          </p:cNvGrpSpPr>
          <p:nvPr/>
        </p:nvGrpSpPr>
        <p:grpSpPr bwMode="auto">
          <a:xfrm>
            <a:off x="152400" y="1905000"/>
            <a:ext cx="5391150" cy="1052513"/>
            <a:chOff x="152400" y="1905000"/>
            <a:chExt cx="5391150" cy="1052513"/>
          </a:xfrm>
        </p:grpSpPr>
        <p:sp>
          <p:nvSpPr>
            <p:cNvPr id="18" name="Rectangle 3"/>
            <p:cNvSpPr txBox="1">
              <a:spLocks noChangeArrowheads="1"/>
            </p:cNvSpPr>
            <p:nvPr/>
          </p:nvSpPr>
          <p:spPr bwMode="auto">
            <a:xfrm>
              <a:off x="152400" y="2133600"/>
              <a:ext cx="2819400" cy="685800"/>
            </a:xfrm>
            <a:prstGeom prst="rect">
              <a:avLst/>
            </a:prstGeom>
            <a:noFill/>
            <a:ln w="9525">
              <a:noFill/>
              <a:miter lim="800000"/>
              <a:headEnd/>
              <a:tailEnd/>
            </a:ln>
            <a:effectLst/>
          </p:spPr>
          <p:txBody>
            <a:bodyPr/>
            <a:lstStyle/>
            <a:p>
              <a:pPr eaLnBrk="0" fontAlgn="base" hangingPunct="0">
                <a:lnSpc>
                  <a:spcPct val="90000"/>
                </a:lnSpc>
                <a:spcBef>
                  <a:spcPct val="10000"/>
                </a:spcBef>
                <a:spcAft>
                  <a:spcPct val="30000"/>
                </a:spcAft>
                <a:defRPr/>
              </a:pPr>
              <a:r>
                <a:rPr lang="en-US" sz="2800" kern="0" dirty="0">
                  <a:solidFill>
                    <a:srgbClr val="FFFF00"/>
                  </a:solidFill>
                  <a:effectLst>
                    <a:outerShdw blurRad="38100" dist="38100" dir="2700000" algn="tl">
                      <a:srgbClr val="000000"/>
                    </a:outerShdw>
                  </a:effectLst>
                  <a:sym typeface="Symbol" pitchFamily="18" charset="2"/>
                </a:rPr>
                <a:t>We know that:</a:t>
              </a:r>
            </a:p>
            <a:p>
              <a:pPr eaLnBrk="0" fontAlgn="base" hangingPunct="0">
                <a:lnSpc>
                  <a:spcPct val="90000"/>
                </a:lnSpc>
                <a:spcBef>
                  <a:spcPct val="10000"/>
                </a:spcBef>
                <a:spcAft>
                  <a:spcPct val="30000"/>
                </a:spcAft>
                <a:defRPr/>
              </a:pPr>
              <a:endParaRPr lang="en-US" sz="2600" kern="0" dirty="0">
                <a:solidFill>
                  <a:srgbClr val="FFFF00"/>
                </a:solidFill>
                <a:effectLst>
                  <a:outerShdw blurRad="38100" dist="38100" dir="2700000" algn="tl">
                    <a:srgbClr val="000000"/>
                  </a:outerShdw>
                </a:effectLst>
                <a:sym typeface="Symbol" pitchFamily="18" charset="2"/>
              </a:endParaRPr>
            </a:p>
          </p:txBody>
        </p:sp>
        <p:graphicFrame>
          <p:nvGraphicFramePr>
            <p:cNvPr id="4" name="Object 5"/>
            <p:cNvGraphicFramePr>
              <a:graphicFrameLocks noChangeAspect="1"/>
            </p:cNvGraphicFramePr>
            <p:nvPr/>
          </p:nvGraphicFramePr>
          <p:xfrm>
            <a:off x="2667000" y="1905000"/>
            <a:ext cx="2876550" cy="1052513"/>
          </p:xfrm>
          <a:graphic>
            <a:graphicData uri="http://schemas.openxmlformats.org/presentationml/2006/ole">
              <mc:AlternateContent xmlns:mc="http://schemas.openxmlformats.org/markup-compatibility/2006">
                <mc:Choice xmlns:v="urn:schemas-microsoft-com:vml" Requires="v">
                  <p:oleObj spid="_x0000_s8247" name="Equation" r:id="rId9" imgW="1180800" imgH="431640" progId="Equation.3">
                    <p:embed/>
                  </p:oleObj>
                </mc:Choice>
                <mc:Fallback>
                  <p:oleObj name="Equation" r:id="rId9" imgW="118080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1905000"/>
                          <a:ext cx="287655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21"/>
          <p:cNvGrpSpPr>
            <a:grpSpLocks/>
          </p:cNvGrpSpPr>
          <p:nvPr/>
        </p:nvGrpSpPr>
        <p:grpSpPr bwMode="auto">
          <a:xfrm>
            <a:off x="152400" y="5029200"/>
            <a:ext cx="7735888" cy="1082675"/>
            <a:chOff x="152400" y="5029200"/>
            <a:chExt cx="7735888" cy="1082675"/>
          </a:xfrm>
        </p:grpSpPr>
        <p:sp>
          <p:nvSpPr>
            <p:cNvPr id="20" name="Rectangle 3"/>
            <p:cNvSpPr txBox="1">
              <a:spLocks noChangeArrowheads="1"/>
            </p:cNvSpPr>
            <p:nvPr/>
          </p:nvSpPr>
          <p:spPr bwMode="auto">
            <a:xfrm>
              <a:off x="152400" y="5257800"/>
              <a:ext cx="2895600" cy="685800"/>
            </a:xfrm>
            <a:prstGeom prst="rect">
              <a:avLst/>
            </a:prstGeom>
            <a:noFill/>
            <a:ln w="9525">
              <a:noFill/>
              <a:miter lim="800000"/>
              <a:headEnd/>
              <a:tailEnd/>
            </a:ln>
            <a:effectLst/>
          </p:spPr>
          <p:txBody>
            <a:bodyPr/>
            <a:lstStyle/>
            <a:p>
              <a:pPr eaLnBrk="0" fontAlgn="base" hangingPunct="0">
                <a:lnSpc>
                  <a:spcPct val="90000"/>
                </a:lnSpc>
                <a:spcBef>
                  <a:spcPct val="10000"/>
                </a:spcBef>
                <a:spcAft>
                  <a:spcPct val="30000"/>
                </a:spcAft>
                <a:defRPr/>
              </a:pPr>
              <a:r>
                <a:rPr lang="en-US" sz="2800" kern="0" dirty="0">
                  <a:solidFill>
                    <a:srgbClr val="FFFF00"/>
                  </a:solidFill>
                  <a:effectLst>
                    <a:outerShdw blurRad="38100" dist="38100" dir="2700000" algn="tl">
                      <a:srgbClr val="000000"/>
                    </a:outerShdw>
                  </a:effectLst>
                  <a:sym typeface="Symbol" pitchFamily="18" charset="2"/>
                </a:rPr>
                <a:t>Which gives us:</a:t>
              </a:r>
            </a:p>
            <a:p>
              <a:pPr eaLnBrk="0" fontAlgn="base" hangingPunct="0">
                <a:lnSpc>
                  <a:spcPct val="90000"/>
                </a:lnSpc>
                <a:spcBef>
                  <a:spcPct val="10000"/>
                </a:spcBef>
                <a:spcAft>
                  <a:spcPct val="30000"/>
                </a:spcAft>
                <a:defRPr/>
              </a:pPr>
              <a:endParaRPr lang="en-US" sz="2600" kern="0" dirty="0">
                <a:solidFill>
                  <a:srgbClr val="FFFF00"/>
                </a:solidFill>
                <a:effectLst>
                  <a:outerShdw blurRad="38100" dist="38100" dir="2700000" algn="tl">
                    <a:srgbClr val="000000"/>
                  </a:outerShdw>
                </a:effectLst>
                <a:sym typeface="Symbol" pitchFamily="18" charset="2"/>
              </a:endParaRPr>
            </a:p>
          </p:txBody>
        </p:sp>
        <p:graphicFrame>
          <p:nvGraphicFramePr>
            <p:cNvPr id="5" name="Object 6"/>
            <p:cNvGraphicFramePr>
              <a:graphicFrameLocks noChangeAspect="1"/>
            </p:cNvGraphicFramePr>
            <p:nvPr/>
          </p:nvGraphicFramePr>
          <p:xfrm>
            <a:off x="2971800" y="5029200"/>
            <a:ext cx="4916488" cy="1082675"/>
          </p:xfrm>
          <a:graphic>
            <a:graphicData uri="http://schemas.openxmlformats.org/presentationml/2006/ole">
              <mc:AlternateContent xmlns:mc="http://schemas.openxmlformats.org/markup-compatibility/2006">
                <mc:Choice xmlns:v="urn:schemas-microsoft-com:vml" Requires="v">
                  <p:oleObj spid="_x0000_s8248" name="Equation" r:id="rId11" imgW="2019240" imgH="444240" progId="Equation.3">
                    <p:embed/>
                  </p:oleObj>
                </mc:Choice>
                <mc:Fallback>
                  <p:oleObj name="Equation" r:id="rId11" imgW="201924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029200"/>
                          <a:ext cx="4916488"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4315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r>
              <a:rPr lang="en-US" sz="1400" smtClean="0">
                <a:solidFill>
                  <a:srgbClr val="00CCFF"/>
                </a:solidFill>
                <a:latin typeface="Times New Roman" pitchFamily="18" charset="0"/>
              </a:rPr>
              <a:t>September 30, 2010</a:t>
            </a:r>
            <a:endParaRPr lang="en-CA" sz="1400" smtClean="0">
              <a:solidFill>
                <a:srgbClr val="00CCFF"/>
              </a:solidFill>
              <a:latin typeface="Times New Roman" pitchFamily="18" charset="0"/>
            </a:endParaRPr>
          </a:p>
        </p:txBody>
      </p:sp>
      <p:sp>
        <p:nvSpPr>
          <p:cNvPr id="1024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r>
              <a:rPr lang="en-US" sz="1400" smtClean="0">
                <a:solidFill>
                  <a:srgbClr val="00CCFF"/>
                </a:solidFill>
                <a:latin typeface="Times New Roman" pitchFamily="18" charset="0"/>
              </a:rPr>
              <a:t>Neural Networks                                                                 Lecture 8: Backpropagation Learning</a:t>
            </a:r>
            <a:endParaRPr lang="en-CA" sz="1400" smtClean="0">
              <a:solidFill>
                <a:srgbClr val="00CCFF"/>
              </a:solidFill>
              <a:latin typeface="Times New Roman" pitchFamily="18" charset="0"/>
            </a:endParaRPr>
          </a:p>
        </p:txBody>
      </p:sp>
      <p:sp>
        <p:nvSpPr>
          <p:cNvPr id="102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rgbClr val="FFFF00"/>
                </a:solidFill>
                <a:latin typeface="Comic Sans MS" pitchFamily="66" charset="0"/>
                <a:sym typeface="Symbol" pitchFamily="18" charset="2"/>
              </a:defRPr>
            </a:lvl1pPr>
            <a:lvl2pPr marL="742950" indent="-285750" eaLnBrk="0" hangingPunct="0">
              <a:defRPr sz="2800">
                <a:solidFill>
                  <a:srgbClr val="FFFF00"/>
                </a:solidFill>
                <a:latin typeface="Comic Sans MS" pitchFamily="66" charset="0"/>
                <a:sym typeface="Symbol" pitchFamily="18" charset="2"/>
              </a:defRPr>
            </a:lvl2pPr>
            <a:lvl3pPr marL="1143000" indent="-228600" eaLnBrk="0" hangingPunct="0">
              <a:defRPr sz="2800">
                <a:solidFill>
                  <a:srgbClr val="FFFF00"/>
                </a:solidFill>
                <a:latin typeface="Comic Sans MS" pitchFamily="66" charset="0"/>
                <a:sym typeface="Symbol" pitchFamily="18" charset="2"/>
              </a:defRPr>
            </a:lvl3pPr>
            <a:lvl4pPr marL="1600200" indent="-228600" eaLnBrk="0" hangingPunct="0">
              <a:defRPr sz="2800">
                <a:solidFill>
                  <a:srgbClr val="FFFF00"/>
                </a:solidFill>
                <a:latin typeface="Comic Sans MS" pitchFamily="66" charset="0"/>
                <a:sym typeface="Symbol" pitchFamily="18" charset="2"/>
              </a:defRPr>
            </a:lvl4pPr>
            <a:lvl5pPr marL="2057400" indent="-228600" eaLnBrk="0" hangingPunct="0">
              <a:defRPr sz="2800">
                <a:solidFill>
                  <a:srgbClr val="FFFF00"/>
                </a:solidFill>
                <a:latin typeface="Comic Sans MS" pitchFamily="66" charset="0"/>
                <a:sym typeface="Symbol" pitchFamily="18" charset="2"/>
              </a:defRPr>
            </a:lvl5pPr>
            <a:lvl6pPr marL="2514600" indent="-228600" eaLnBrk="0" fontAlgn="base" hangingPunct="0">
              <a:spcBef>
                <a:spcPct val="20000"/>
              </a:spcBef>
              <a:spcAft>
                <a:spcPct val="0"/>
              </a:spcAft>
              <a:defRPr sz="2800">
                <a:solidFill>
                  <a:srgbClr val="FFFF00"/>
                </a:solidFill>
                <a:latin typeface="Comic Sans MS" pitchFamily="66" charset="0"/>
                <a:sym typeface="Symbol" pitchFamily="18" charset="2"/>
              </a:defRPr>
            </a:lvl6pPr>
            <a:lvl7pPr marL="2971800" indent="-228600" eaLnBrk="0" fontAlgn="base" hangingPunct="0">
              <a:spcBef>
                <a:spcPct val="20000"/>
              </a:spcBef>
              <a:spcAft>
                <a:spcPct val="0"/>
              </a:spcAft>
              <a:defRPr sz="2800">
                <a:solidFill>
                  <a:srgbClr val="FFFF00"/>
                </a:solidFill>
                <a:latin typeface="Comic Sans MS" pitchFamily="66" charset="0"/>
                <a:sym typeface="Symbol" pitchFamily="18" charset="2"/>
              </a:defRPr>
            </a:lvl7pPr>
            <a:lvl8pPr marL="3429000" indent="-228600" eaLnBrk="0" fontAlgn="base" hangingPunct="0">
              <a:spcBef>
                <a:spcPct val="20000"/>
              </a:spcBef>
              <a:spcAft>
                <a:spcPct val="0"/>
              </a:spcAft>
              <a:defRPr sz="2800">
                <a:solidFill>
                  <a:srgbClr val="FFFF00"/>
                </a:solidFill>
                <a:latin typeface="Comic Sans MS" pitchFamily="66" charset="0"/>
                <a:sym typeface="Symbol" pitchFamily="18" charset="2"/>
              </a:defRPr>
            </a:lvl8pPr>
            <a:lvl9pPr marL="3886200" indent="-228600" eaLnBrk="0" fontAlgn="base" hangingPunct="0">
              <a:spcBef>
                <a:spcPct val="20000"/>
              </a:spcBef>
              <a:spcAft>
                <a:spcPct val="0"/>
              </a:spcAft>
              <a:defRPr sz="2800">
                <a:solidFill>
                  <a:srgbClr val="FFFF00"/>
                </a:solidFill>
                <a:latin typeface="Comic Sans MS" pitchFamily="66" charset="0"/>
                <a:sym typeface="Symbol" pitchFamily="18" charset="2"/>
              </a:defRPr>
            </a:lvl9pPr>
          </a:lstStyle>
          <a:p>
            <a:pPr eaLnBrk="1" hangingPunct="1"/>
            <a:fld id="{B20734D5-357B-4F1C-A48B-52FE16D536FC}" type="slidenum">
              <a:rPr lang="en-CA" sz="1400" smtClean="0">
                <a:solidFill>
                  <a:srgbClr val="00CCFF"/>
                </a:solidFill>
                <a:latin typeface="Times New Roman" pitchFamily="18" charset="0"/>
              </a:rPr>
              <a:pPr eaLnBrk="1" hangingPunct="1"/>
              <a:t>58</a:t>
            </a:fld>
            <a:endParaRPr lang="en-CA" sz="1400" smtClean="0">
              <a:solidFill>
                <a:srgbClr val="00CCFF"/>
              </a:solidFill>
              <a:latin typeface="Times New Roman" pitchFamily="18" charset="0"/>
            </a:endParaRPr>
          </a:p>
        </p:txBody>
      </p:sp>
      <p:sp>
        <p:nvSpPr>
          <p:cNvPr id="436226" name="Rectangle 2"/>
          <p:cNvSpPr>
            <a:spLocks noGrp="1" noChangeArrowheads="1"/>
          </p:cNvSpPr>
          <p:nvPr>
            <p:ph type="title"/>
          </p:nvPr>
        </p:nvSpPr>
        <p:spPr>
          <a:xfrm>
            <a:off x="0" y="0"/>
            <a:ext cx="9144000" cy="762000"/>
          </a:xfrm>
        </p:spPr>
        <p:txBody>
          <a:bodyPr/>
          <a:lstStyle/>
          <a:p>
            <a:pPr>
              <a:defRPr/>
            </a:pPr>
            <a:r>
              <a:rPr lang="en-US" dirty="0" err="1" smtClean="0"/>
              <a:t>Backpropagation</a:t>
            </a:r>
            <a:r>
              <a:rPr lang="en-US" dirty="0" smtClean="0"/>
              <a:t> Learning</a:t>
            </a:r>
            <a:endParaRPr lang="en-CA" dirty="0"/>
          </a:p>
        </p:txBody>
      </p:sp>
      <p:sp>
        <p:nvSpPr>
          <p:cNvPr id="436227" name="Rectangle 3"/>
          <p:cNvSpPr>
            <a:spLocks noGrp="1" noChangeArrowheads="1"/>
          </p:cNvSpPr>
          <p:nvPr>
            <p:ph type="body" idx="1"/>
          </p:nvPr>
        </p:nvSpPr>
        <p:spPr>
          <a:xfrm>
            <a:off x="152400" y="685800"/>
            <a:ext cx="8839200" cy="914400"/>
          </a:xfrm>
        </p:spPr>
        <p:txBody>
          <a:bodyPr/>
          <a:lstStyle/>
          <a:p>
            <a:pPr marL="0" indent="0">
              <a:lnSpc>
                <a:spcPct val="90000"/>
              </a:lnSpc>
              <a:spcBef>
                <a:spcPct val="10000"/>
              </a:spcBef>
              <a:spcAft>
                <a:spcPct val="30000"/>
              </a:spcAft>
              <a:defRPr/>
            </a:pPr>
            <a:r>
              <a:rPr lang="en-US" sz="2800" dirty="0" smtClean="0">
                <a:sym typeface="Symbol" pitchFamily="18" charset="2"/>
              </a:rPr>
              <a:t>For the derivative with regard to </a:t>
            </a:r>
            <a:r>
              <a:rPr lang="en-US" sz="2800" dirty="0" err="1" smtClean="0">
                <a:sym typeface="Symbol" pitchFamily="18" charset="2"/>
              </a:rPr>
              <a:t>w</a:t>
            </a:r>
            <a:r>
              <a:rPr lang="en-US" sz="2800" baseline="-25000" dirty="0" err="1" smtClean="0">
                <a:sym typeface="Symbol" pitchFamily="18" charset="2"/>
              </a:rPr>
              <a:t>j,i</a:t>
            </a:r>
            <a:r>
              <a:rPr lang="en-US" sz="2800" baseline="30000" dirty="0" smtClean="0">
                <a:sym typeface="Symbol" pitchFamily="18" charset="2"/>
              </a:rPr>
              <a:t>(1,0)</a:t>
            </a:r>
            <a:r>
              <a:rPr lang="en-US" sz="2800" dirty="0" smtClean="0">
                <a:sym typeface="Symbol" pitchFamily="18" charset="2"/>
              </a:rPr>
              <a:t>, notice that E depends on it through </a:t>
            </a:r>
            <a:r>
              <a:rPr lang="en-US" sz="2800" dirty="0" err="1" smtClean="0">
                <a:sym typeface="Symbol" pitchFamily="18" charset="2"/>
              </a:rPr>
              <a:t>net</a:t>
            </a:r>
            <a:r>
              <a:rPr lang="en-US" sz="2800" baseline="-25000" dirty="0" err="1" smtClean="0">
                <a:sym typeface="Symbol" pitchFamily="18" charset="2"/>
              </a:rPr>
              <a:t>j</a:t>
            </a:r>
            <a:r>
              <a:rPr lang="en-US" sz="2800" baseline="30000" dirty="0" smtClean="0">
                <a:sym typeface="Symbol" pitchFamily="18" charset="2"/>
              </a:rPr>
              <a:t>(1)</a:t>
            </a:r>
            <a:r>
              <a:rPr lang="en-US" sz="2800" dirty="0" smtClean="0">
                <a:sym typeface="Symbol" pitchFamily="18" charset="2"/>
              </a:rPr>
              <a:t>, which influences each o</a:t>
            </a:r>
            <a:r>
              <a:rPr lang="en-US" sz="2800" baseline="-25000" dirty="0" smtClean="0">
                <a:sym typeface="Symbol" pitchFamily="18" charset="2"/>
              </a:rPr>
              <a:t>k</a:t>
            </a:r>
            <a:r>
              <a:rPr lang="en-US" sz="2800" dirty="0" smtClean="0">
                <a:sym typeface="Symbol" pitchFamily="18" charset="2"/>
              </a:rPr>
              <a:t> with k = 1, …, K:</a:t>
            </a:r>
          </a:p>
          <a:p>
            <a:pPr marL="0" indent="0">
              <a:lnSpc>
                <a:spcPct val="90000"/>
              </a:lnSpc>
              <a:spcBef>
                <a:spcPct val="10000"/>
              </a:spcBef>
              <a:spcAft>
                <a:spcPct val="30000"/>
              </a:spcAft>
              <a:defRPr/>
            </a:pPr>
            <a:endParaRPr lang="en-US" sz="2600" dirty="0" smtClean="0">
              <a:sym typeface="Symbol" pitchFamily="18" charset="2"/>
            </a:endParaRPr>
          </a:p>
        </p:txBody>
      </p:sp>
      <p:sp>
        <p:nvSpPr>
          <p:cNvPr id="16" name="Rectangle 3"/>
          <p:cNvSpPr txBox="1">
            <a:spLocks noChangeArrowheads="1"/>
          </p:cNvSpPr>
          <p:nvPr/>
        </p:nvSpPr>
        <p:spPr bwMode="auto">
          <a:xfrm>
            <a:off x="152400" y="2971800"/>
            <a:ext cx="8839200" cy="685800"/>
          </a:xfrm>
          <a:prstGeom prst="rect">
            <a:avLst/>
          </a:prstGeom>
          <a:noFill/>
          <a:ln w="9525">
            <a:noFill/>
            <a:miter lim="800000"/>
            <a:headEnd/>
            <a:tailEnd/>
          </a:ln>
          <a:effectLst/>
        </p:spPr>
        <p:txBody>
          <a:bodyPr/>
          <a:lstStyle/>
          <a:p>
            <a:pPr eaLnBrk="0" fontAlgn="base" hangingPunct="0">
              <a:lnSpc>
                <a:spcPct val="90000"/>
              </a:lnSpc>
              <a:spcBef>
                <a:spcPct val="10000"/>
              </a:spcBef>
              <a:spcAft>
                <a:spcPct val="30000"/>
              </a:spcAft>
              <a:defRPr/>
            </a:pPr>
            <a:r>
              <a:rPr lang="en-US" sz="2800" kern="0" dirty="0">
                <a:solidFill>
                  <a:srgbClr val="FFFF00"/>
                </a:solidFill>
                <a:effectLst>
                  <a:outerShdw blurRad="38100" dist="38100" dir="2700000" algn="tl">
                    <a:srgbClr val="000000"/>
                  </a:outerShdw>
                </a:effectLst>
                <a:sym typeface="Symbol" pitchFamily="18" charset="2"/>
              </a:rPr>
              <a:t>Using the chain rule of derivatives again:  </a:t>
            </a:r>
          </a:p>
          <a:p>
            <a:pPr eaLnBrk="0" fontAlgn="base" hangingPunct="0">
              <a:lnSpc>
                <a:spcPct val="90000"/>
              </a:lnSpc>
              <a:spcBef>
                <a:spcPct val="10000"/>
              </a:spcBef>
              <a:spcAft>
                <a:spcPct val="30000"/>
              </a:spcAft>
              <a:defRPr/>
            </a:pPr>
            <a:endParaRPr lang="en-US" sz="2600" kern="0" dirty="0">
              <a:solidFill>
                <a:srgbClr val="FFFF00"/>
              </a:solidFill>
              <a:effectLst>
                <a:outerShdw blurRad="38100" dist="38100" dir="2700000" algn="tl">
                  <a:srgbClr val="000000"/>
                </a:outerShdw>
              </a:effectLst>
              <a:sym typeface="Symbol" pitchFamily="18" charset="2"/>
            </a:endParaRPr>
          </a:p>
        </p:txBody>
      </p:sp>
      <p:graphicFrame>
        <p:nvGraphicFramePr>
          <p:cNvPr id="2" name="Object 2"/>
          <p:cNvGraphicFramePr>
            <a:graphicFrameLocks noChangeAspect="1"/>
          </p:cNvGraphicFramePr>
          <p:nvPr/>
        </p:nvGraphicFramePr>
        <p:xfrm>
          <a:off x="257175" y="2133600"/>
          <a:ext cx="2289175" cy="588963"/>
        </p:xfrm>
        <a:graphic>
          <a:graphicData uri="http://schemas.openxmlformats.org/presentationml/2006/ole">
            <mc:AlternateContent xmlns:mc="http://schemas.openxmlformats.org/markup-compatibility/2006">
              <mc:Choice xmlns:v="urn:schemas-microsoft-com:vml" Requires="v">
                <p:oleObj spid="_x0000_s9268" name="Equation" r:id="rId3" imgW="939600" imgH="241200" progId="Equation.3">
                  <p:embed/>
                </p:oleObj>
              </mc:Choice>
              <mc:Fallback>
                <p:oleObj name="Equation" r:id="rId3" imgW="9396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2133600"/>
                        <a:ext cx="22891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6019800" y="1828800"/>
          <a:ext cx="2751138" cy="1082675"/>
        </p:xfrm>
        <a:graphic>
          <a:graphicData uri="http://schemas.openxmlformats.org/presentationml/2006/ole">
            <mc:AlternateContent xmlns:mc="http://schemas.openxmlformats.org/markup-compatibility/2006">
              <mc:Choice xmlns:v="urn:schemas-microsoft-com:vml" Requires="v">
                <p:oleObj spid="_x0000_s9269" name="Equation" r:id="rId5" imgW="1130040" imgH="444240" progId="Equation.3">
                  <p:embed/>
                </p:oleObj>
              </mc:Choice>
              <mc:Fallback>
                <p:oleObj name="Equation" r:id="rId5" imgW="11300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828800"/>
                        <a:ext cx="2751138"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3078163" y="2133600"/>
          <a:ext cx="2411412" cy="604838"/>
        </p:xfrm>
        <a:graphic>
          <a:graphicData uri="http://schemas.openxmlformats.org/presentationml/2006/ole">
            <mc:AlternateContent xmlns:mc="http://schemas.openxmlformats.org/markup-compatibility/2006">
              <mc:Choice xmlns:v="urn:schemas-microsoft-com:vml" Requires="v">
                <p:oleObj spid="_x0000_s9270" name="Equation" r:id="rId7" imgW="990360" imgH="253800" progId="Equation.3">
                  <p:embed/>
                </p:oleObj>
              </mc:Choice>
              <mc:Fallback>
                <p:oleObj name="Equation" r:id="rId7" imgW="9903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8163" y="2133600"/>
                        <a:ext cx="2411412"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304800" y="3733800"/>
          <a:ext cx="6772275" cy="1174750"/>
        </p:xfrm>
        <a:graphic>
          <a:graphicData uri="http://schemas.openxmlformats.org/presentationml/2006/ole">
            <mc:AlternateContent xmlns:mc="http://schemas.openxmlformats.org/markup-compatibility/2006">
              <mc:Choice xmlns:v="urn:schemas-microsoft-com:vml" Requires="v">
                <p:oleObj spid="_x0000_s9271" name="Equation" r:id="rId9" imgW="2781000" imgH="482400" progId="Equation.3">
                  <p:embed/>
                </p:oleObj>
              </mc:Choice>
              <mc:Fallback>
                <p:oleObj name="Equation" r:id="rId9" imgW="278100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733800"/>
                        <a:ext cx="6772275"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p:cNvGraphicFramePr>
            <a:graphicFrameLocks noChangeAspect="1"/>
          </p:cNvGraphicFramePr>
          <p:nvPr/>
        </p:nvGraphicFramePr>
        <p:xfrm>
          <a:off x="304800" y="5029200"/>
          <a:ext cx="7421563" cy="1112838"/>
        </p:xfrm>
        <a:graphic>
          <a:graphicData uri="http://schemas.openxmlformats.org/presentationml/2006/ole">
            <mc:AlternateContent xmlns:mc="http://schemas.openxmlformats.org/markup-compatibility/2006">
              <mc:Choice xmlns:v="urn:schemas-microsoft-com:vml" Requires="v">
                <p:oleObj spid="_x0000_s9272" name="Equation" r:id="rId11" imgW="3047760" imgH="457200" progId="Equation.3">
                  <p:embed/>
                </p:oleObj>
              </mc:Choice>
              <mc:Fallback>
                <p:oleObj name="Equation" r:id="rId11" imgW="304776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5029200"/>
                        <a:ext cx="7421563"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9969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P spid="1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277813"/>
            <a:ext cx="8077200" cy="712787"/>
          </a:xfrm>
        </p:spPr>
        <p:txBody>
          <a:bodyPr/>
          <a:lstStyle/>
          <a:p>
            <a:pPr eaLnBrk="1" hangingPunct="1"/>
            <a:r>
              <a:rPr lang="en-US" altLang="ko-KR" dirty="0" smtClean="0">
                <a:ea typeface="굴림" charset="-127"/>
              </a:rPr>
              <a:t>Portion of a network: </a:t>
            </a:r>
            <a:br>
              <a:rPr lang="en-US" altLang="ko-KR" dirty="0" smtClean="0">
                <a:ea typeface="굴림" charset="-127"/>
              </a:rPr>
            </a:br>
            <a:r>
              <a:rPr lang="en-US" altLang="ko-KR" dirty="0" smtClean="0">
                <a:ea typeface="굴림" charset="-127"/>
              </a:rPr>
              <a:t>two interconnected cells.</a:t>
            </a:r>
            <a:endParaRPr lang="en-US" altLang="en-US" dirty="0" smtClean="0"/>
          </a:p>
        </p:txBody>
      </p:sp>
      <p:sp>
        <p:nvSpPr>
          <p:cNvPr id="7172" name="Rectangle 3"/>
          <p:cNvSpPr>
            <a:spLocks noGrp="1" noChangeArrowheads="1"/>
          </p:cNvSpPr>
          <p:nvPr>
            <p:ph idx="1"/>
          </p:nvPr>
        </p:nvSpPr>
        <p:spPr>
          <a:xfrm>
            <a:off x="442686" y="1393371"/>
            <a:ext cx="8229600" cy="4466772"/>
          </a:xfrm>
        </p:spPr>
        <p:txBody>
          <a:bodyPr>
            <a:normAutofit fontScale="62500" lnSpcReduction="20000"/>
          </a:bodyPr>
          <a:lstStyle/>
          <a:p>
            <a:pPr eaLnBrk="1" hangingPunct="1">
              <a:lnSpc>
                <a:spcPct val="150000"/>
              </a:lnSpc>
            </a:pPr>
            <a:r>
              <a:rPr lang="en-US" altLang="ko-KR" b="0" dirty="0" smtClean="0">
                <a:solidFill>
                  <a:schemeClr val="tx2"/>
                </a:solidFill>
                <a:ea typeface="굴림" charset="-127"/>
              </a:rPr>
              <a:t>Signals can be transmitted unchanged or they can be altered by </a:t>
            </a:r>
            <a:r>
              <a:rPr lang="en-US" altLang="ko-KR" b="0" i="1" dirty="0" smtClean="0">
                <a:solidFill>
                  <a:schemeClr val="tx2"/>
                </a:solidFill>
                <a:ea typeface="굴림" charset="-127"/>
              </a:rPr>
              <a:t>synapses</a:t>
            </a:r>
            <a:r>
              <a:rPr lang="en-US" altLang="ko-KR" b="0" dirty="0" smtClean="0">
                <a:solidFill>
                  <a:schemeClr val="tx2"/>
                </a:solidFill>
                <a:ea typeface="굴림" charset="-127"/>
              </a:rPr>
              <a:t>. A synapse is able to increase or decrease the strength of the connection from the neuron to neuron and cause excitation or inhibition of a subsequence neuron. This is where information is stored.</a:t>
            </a:r>
          </a:p>
          <a:p>
            <a:pPr marL="0" indent="0" eaLnBrk="1" hangingPunct="1">
              <a:lnSpc>
                <a:spcPct val="80000"/>
              </a:lnSpc>
              <a:buNone/>
            </a:pPr>
            <a:endParaRPr lang="en-US" altLang="ko-KR" b="0" dirty="0" smtClean="0">
              <a:solidFill>
                <a:schemeClr val="tx2"/>
              </a:solidFill>
              <a:ea typeface="굴림" charset="-127"/>
            </a:endParaRPr>
          </a:p>
          <a:p>
            <a:pPr eaLnBrk="1" hangingPunct="1">
              <a:lnSpc>
                <a:spcPct val="80000"/>
              </a:lnSpc>
            </a:pPr>
            <a:endParaRPr lang="en-US" altLang="ko-KR" b="0" dirty="0">
              <a:solidFill>
                <a:schemeClr val="tx2"/>
              </a:solidFill>
              <a:ea typeface="굴림" charset="-127"/>
            </a:endParaRPr>
          </a:p>
          <a:p>
            <a:pPr marL="0" indent="0" eaLnBrk="1" hangingPunct="1">
              <a:lnSpc>
                <a:spcPct val="80000"/>
              </a:lnSpc>
              <a:buNone/>
            </a:pPr>
            <a:endParaRPr lang="en-US" altLang="ko-KR" b="0" dirty="0" smtClean="0">
              <a:solidFill>
                <a:schemeClr val="tx2"/>
              </a:solidFill>
              <a:ea typeface="굴림" charset="-127"/>
            </a:endParaRPr>
          </a:p>
          <a:p>
            <a:pPr eaLnBrk="1" hangingPunct="1">
              <a:lnSpc>
                <a:spcPct val="150000"/>
              </a:lnSpc>
            </a:pPr>
            <a:r>
              <a:rPr lang="en-US" altLang="ko-KR" b="0" dirty="0" smtClean="0">
                <a:solidFill>
                  <a:schemeClr val="tx2"/>
                </a:solidFill>
                <a:ea typeface="굴림" charset="-127"/>
              </a:rPr>
              <a:t>The information processing abilities of biological neural systems must follow from highly parallel processes operating on representations that are distributed over many neurons. One motivation for ANN is to capture this kind of highly parallel computation based on distributed representations</a:t>
            </a:r>
            <a:r>
              <a:rPr lang="en-US" altLang="ko-KR" sz="2400" dirty="0" smtClean="0">
                <a:solidFill>
                  <a:schemeClr val="tx2"/>
                </a:solidFill>
                <a:ea typeface="굴림" charset="-127"/>
              </a:rPr>
              <a:t>.</a:t>
            </a:r>
            <a:r>
              <a:rPr lang="en-US" altLang="ko-KR" sz="2500" dirty="0" smtClean="0">
                <a:solidFill>
                  <a:schemeClr val="tx2"/>
                </a:solidFill>
                <a:ea typeface="굴림" charset="-127"/>
              </a:rPr>
              <a:t> </a:t>
            </a:r>
            <a:endParaRPr lang="en-US" altLang="en-US" sz="2500" dirty="0" smtClean="0">
              <a:solidFill>
                <a:schemeClr val="tx2"/>
              </a:solidFill>
            </a:endParaRPr>
          </a:p>
        </p:txBody>
      </p:sp>
    </p:spTree>
    <p:extLst>
      <p:ext uri="{BB962C8B-B14F-4D97-AF65-F5344CB8AC3E}">
        <p14:creationId xmlns:p14="http://schemas.microsoft.com/office/powerpoint/2010/main" val="1400469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0014" y="142852"/>
            <a:ext cx="6715172" cy="831832"/>
          </a:xfrm>
        </p:spPr>
        <p:txBody>
          <a:bodyPr/>
          <a:lstStyle/>
          <a:p>
            <a:pPr eaLnBrk="1" hangingPunct="1"/>
            <a:r>
              <a:rPr lang="en-US" altLang="ko-KR" sz="2400" b="1" dirty="0" smtClean="0">
                <a:ea typeface="굴림" charset="-127"/>
              </a:rPr>
              <a:t>Neural Network Representation</a:t>
            </a:r>
            <a:endParaRPr lang="en-US" altLang="en-US" sz="2400" b="1" dirty="0" smtClean="0"/>
          </a:p>
        </p:txBody>
      </p:sp>
      <p:sp>
        <p:nvSpPr>
          <p:cNvPr id="8196" name="Rectangle 6"/>
          <p:cNvSpPr>
            <a:spLocks noGrp="1" noChangeArrowheads="1"/>
          </p:cNvSpPr>
          <p:nvPr>
            <p:ph idx="1"/>
          </p:nvPr>
        </p:nvSpPr>
        <p:spPr>
          <a:xfrm>
            <a:off x="442685" y="2972098"/>
            <a:ext cx="8229600" cy="1494829"/>
          </a:xfrm>
        </p:spPr>
        <p:txBody>
          <a:bodyPr>
            <a:normAutofit/>
          </a:bodyPr>
          <a:lstStyle/>
          <a:p>
            <a:pPr eaLnBrk="1" hangingPunct="1">
              <a:buFont typeface="Arial" panose="020B0604020202020204" pitchFamily="34" charset="0"/>
              <a:buChar char="•"/>
            </a:pPr>
            <a:r>
              <a:rPr lang="en-US" altLang="en-US" sz="1600" b="0" dirty="0" smtClean="0">
                <a:solidFill>
                  <a:schemeClr val="tx2"/>
                </a:solidFill>
              </a:rPr>
              <a:t>An ANN is composed of processing elements called or </a:t>
            </a:r>
            <a:r>
              <a:rPr lang="en-US" altLang="en-US" sz="1600" b="0" i="1" dirty="0" smtClean="0">
                <a:solidFill>
                  <a:schemeClr val="tx2"/>
                </a:solidFill>
              </a:rPr>
              <a:t>perceptrons</a:t>
            </a:r>
            <a:r>
              <a:rPr lang="en-US" altLang="en-US" sz="1600" b="0" dirty="0" smtClean="0">
                <a:solidFill>
                  <a:schemeClr val="tx2"/>
                </a:solidFill>
              </a:rPr>
              <a:t>, organized in different ways to form the network’s structure.</a:t>
            </a:r>
          </a:p>
          <a:p>
            <a:pPr eaLnBrk="1" hangingPunct="1">
              <a:buFont typeface="Arial" panose="020B0604020202020204" pitchFamily="34" charset="0"/>
              <a:buChar char="•"/>
            </a:pPr>
            <a:r>
              <a:rPr lang="en-US" altLang="en-US" sz="1600" b="0" dirty="0" smtClean="0">
                <a:solidFill>
                  <a:schemeClr val="tx2"/>
                </a:solidFill>
              </a:rPr>
              <a:t>Processing Elements</a:t>
            </a:r>
          </a:p>
          <a:p>
            <a:pPr eaLnBrk="1" hangingPunct="1">
              <a:buFont typeface="Arial" panose="020B0604020202020204" pitchFamily="34" charset="0"/>
              <a:buChar char="•"/>
            </a:pPr>
            <a:r>
              <a:rPr lang="en-US" altLang="en-US" sz="1600" b="0" dirty="0" smtClean="0">
                <a:solidFill>
                  <a:schemeClr val="tx2"/>
                </a:solidFill>
              </a:rPr>
              <a:t>An ANN consists of perceptrons. Each of the perceptrons receives inputs, processes inputs and delivers a single output</a:t>
            </a:r>
            <a:r>
              <a:rPr lang="en-US" altLang="en-US" sz="1600" dirty="0" smtClean="0"/>
              <a:t>.</a:t>
            </a:r>
          </a:p>
        </p:txBody>
      </p:sp>
      <p:sp>
        <p:nvSpPr>
          <p:cNvPr id="7" name="Slide Number Placeholder 5"/>
          <p:cNvSpPr>
            <a:spLocks noGrp="1"/>
          </p:cNvSpPr>
          <p:nvPr>
            <p:ph type="sldNum" sz="quarter" idx="12"/>
          </p:nvPr>
        </p:nvSpPr>
        <p:spPr>
          <a:xfrm>
            <a:off x="6553200" y="6243638"/>
            <a:ext cx="2133600" cy="457200"/>
          </a:xfrm>
          <a:prstGeom prst="rect">
            <a:avLst/>
          </a:prstGeom>
        </p:spPr>
        <p:txBody>
          <a:bodyPr/>
          <a:lstStyle/>
          <a:p>
            <a:pPr>
              <a:defRPr/>
            </a:pPr>
            <a:fld id="{EF786710-2E76-41B6-9828-3A5345238544}" type="slidenum">
              <a:rPr lang="en-US" altLang="en-US"/>
              <a:pPr>
                <a:defRPr/>
              </a:pPr>
              <a:t>7</a:t>
            </a:fld>
            <a:endParaRPr lang="en-US" altLang="en-US"/>
          </a:p>
        </p:txBody>
      </p:sp>
      <p:sp>
        <p:nvSpPr>
          <p:cNvPr id="8197" name="Text Box 7"/>
          <p:cNvSpPr txBox="1">
            <a:spLocks noChangeArrowheads="1"/>
          </p:cNvSpPr>
          <p:nvPr/>
        </p:nvSpPr>
        <p:spPr bwMode="auto">
          <a:xfrm>
            <a:off x="1905000" y="3352800"/>
            <a:ext cx="655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81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5" y="4828098"/>
            <a:ext cx="3552371" cy="149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9"/>
          <p:cNvSpPr txBox="1">
            <a:spLocks noChangeArrowheads="1"/>
          </p:cNvSpPr>
          <p:nvPr/>
        </p:nvSpPr>
        <p:spPr bwMode="auto">
          <a:xfrm>
            <a:off x="442685" y="4479755"/>
            <a:ext cx="3955144"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28600" indent="-228600" eaLnBrk="1" hangingPunct="1">
              <a:lnSpc>
                <a:spcPct val="150000"/>
              </a:lnSpc>
              <a:spcBef>
                <a:spcPct val="20000"/>
              </a:spcBef>
              <a:buClr>
                <a:schemeClr val="accent3"/>
              </a:buClr>
              <a:buFont typeface="Arial" panose="020B0604020202020204" pitchFamily="34" charset="0"/>
              <a:buChar char="•"/>
            </a:pPr>
            <a:r>
              <a:rPr lang="en-US" altLang="en-US" sz="1600" dirty="0">
                <a:solidFill>
                  <a:schemeClr val="tx2"/>
                </a:solidFill>
                <a:latin typeface="Arial" pitchFamily="34" charset="0"/>
                <a:cs typeface="Arial" pitchFamily="34" charset="0"/>
              </a:rPr>
              <a:t>The input can be raw input data or the output of other perceptrons. </a:t>
            </a:r>
          </a:p>
          <a:p>
            <a:pPr marL="228600" indent="-228600" eaLnBrk="1" hangingPunct="1">
              <a:lnSpc>
                <a:spcPct val="150000"/>
              </a:lnSpc>
              <a:spcBef>
                <a:spcPct val="20000"/>
              </a:spcBef>
              <a:buClr>
                <a:schemeClr val="accent3"/>
              </a:buClr>
              <a:buFont typeface="Arial" panose="020B0604020202020204" pitchFamily="34" charset="0"/>
              <a:buChar char="•"/>
            </a:pPr>
            <a:r>
              <a:rPr lang="en-US" altLang="en-US" sz="1600" dirty="0">
                <a:solidFill>
                  <a:schemeClr val="tx2"/>
                </a:solidFill>
                <a:latin typeface="Arial" pitchFamily="34" charset="0"/>
                <a:cs typeface="Arial" pitchFamily="34" charset="0"/>
              </a:rPr>
              <a:t>The output can be the final result (e.g. 1 means yes, 0 means no) or it can be inputs to other perceptrons.</a:t>
            </a:r>
          </a:p>
        </p:txBody>
      </p:sp>
      <p:graphicFrame>
        <p:nvGraphicFramePr>
          <p:cNvPr id="2" name="Object 1"/>
          <p:cNvGraphicFramePr>
            <a:graphicFrameLocks noChangeAspect="1"/>
          </p:cNvGraphicFramePr>
          <p:nvPr>
            <p:extLst>
              <p:ext uri="{D42A27DB-BD31-4B8C-83A1-F6EECF244321}">
                <p14:modId xmlns:p14="http://schemas.microsoft.com/office/powerpoint/2010/main" val="3559353663"/>
              </p:ext>
            </p:extLst>
          </p:nvPr>
        </p:nvGraphicFramePr>
        <p:xfrm>
          <a:off x="1403124" y="1045029"/>
          <a:ext cx="5989410" cy="1959429"/>
        </p:xfrm>
        <a:graphic>
          <a:graphicData uri="http://schemas.openxmlformats.org/presentationml/2006/ole">
            <mc:AlternateContent xmlns:mc="http://schemas.openxmlformats.org/markup-compatibility/2006">
              <mc:Choice xmlns:v="urn:schemas-microsoft-com:vml" Requires="v">
                <p:oleObj spid="_x0000_s11276" name="Visio" r:id="rId4" imgW="14658442" imgH="7525207" progId="Visio.Drawing.11">
                  <p:embed/>
                </p:oleObj>
              </mc:Choice>
              <mc:Fallback>
                <p:oleObj name="Visio" r:id="rId4" imgW="14658442" imgH="752520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124" y="1045029"/>
                        <a:ext cx="5989410" cy="195942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37976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77813"/>
            <a:ext cx="8229600" cy="636587"/>
          </a:xfrm>
        </p:spPr>
        <p:txBody>
          <a:bodyPr/>
          <a:lstStyle/>
          <a:p>
            <a:pPr eaLnBrk="1" hangingPunct="1"/>
            <a:r>
              <a:rPr lang="en-US" altLang="en-US" b="1" dirty="0" smtClean="0"/>
              <a:t>The network</a:t>
            </a:r>
          </a:p>
        </p:txBody>
      </p:sp>
      <p:sp>
        <p:nvSpPr>
          <p:cNvPr id="9220" name="Rectangle 3"/>
          <p:cNvSpPr>
            <a:spLocks noGrp="1" noChangeArrowheads="1"/>
          </p:cNvSpPr>
          <p:nvPr>
            <p:ph idx="1"/>
          </p:nvPr>
        </p:nvSpPr>
        <p:spPr>
          <a:xfrm>
            <a:off x="457200" y="1066800"/>
            <a:ext cx="8229600" cy="914400"/>
          </a:xfrm>
        </p:spPr>
        <p:txBody>
          <a:bodyPr>
            <a:normAutofit lnSpcReduction="10000"/>
          </a:bodyPr>
          <a:lstStyle/>
          <a:p>
            <a:pPr eaLnBrk="1" hangingPunct="1">
              <a:buFont typeface="Arial" panose="020B0604020202020204" pitchFamily="34" charset="0"/>
              <a:buChar char="•"/>
            </a:pPr>
            <a:r>
              <a:rPr lang="en-US" altLang="en-US" sz="2400" b="0" dirty="0" smtClean="0">
                <a:solidFill>
                  <a:schemeClr val="accent6">
                    <a:lumMod val="50000"/>
                  </a:schemeClr>
                </a:solidFill>
              </a:rPr>
              <a:t>Each ANN is composed of a collection of perceptrons grouped in layers. A typical structure is shown in Fig</a:t>
            </a:r>
            <a:r>
              <a:rPr lang="en-US" altLang="en-US" dirty="0" smtClean="0"/>
              <a:t> </a:t>
            </a:r>
          </a:p>
        </p:txBody>
      </p:sp>
      <p:sp>
        <p:nvSpPr>
          <p:cNvPr id="9221" name="Text Box 4"/>
          <p:cNvSpPr txBox="1">
            <a:spLocks noChangeArrowheads="1"/>
          </p:cNvSpPr>
          <p:nvPr/>
        </p:nvSpPr>
        <p:spPr bwMode="auto">
          <a:xfrm>
            <a:off x="3352800" y="2209800"/>
            <a:ext cx="502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sp>
        <p:nvSpPr>
          <p:cNvPr id="9222" name="Text Box 6"/>
          <p:cNvSpPr txBox="1">
            <a:spLocks noChangeArrowheads="1"/>
          </p:cNvSpPr>
          <p:nvPr/>
        </p:nvSpPr>
        <p:spPr bwMode="auto">
          <a:xfrm>
            <a:off x="3352800" y="2133600"/>
            <a:ext cx="518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altLang="en-US"/>
          </a:p>
        </p:txBody>
      </p:sp>
      <p:pic>
        <p:nvPicPr>
          <p:cNvPr id="92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393156"/>
            <a:ext cx="60198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8"/>
          <p:cNvSpPr txBox="1">
            <a:spLocks noChangeArrowheads="1"/>
          </p:cNvSpPr>
          <p:nvPr/>
        </p:nvSpPr>
        <p:spPr bwMode="auto">
          <a:xfrm>
            <a:off x="304800" y="2362200"/>
            <a:ext cx="31242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2200" dirty="0">
                <a:solidFill>
                  <a:schemeClr val="accent6">
                    <a:lumMod val="50000"/>
                  </a:schemeClr>
                </a:solidFill>
              </a:rPr>
              <a:t>Note the three layers: input, intermediate (called the </a:t>
            </a:r>
            <a:r>
              <a:rPr lang="en-US" altLang="en-US" sz="2200" b="1" i="1" dirty="0">
                <a:solidFill>
                  <a:schemeClr val="accent6">
                    <a:lumMod val="50000"/>
                  </a:schemeClr>
                </a:solidFill>
              </a:rPr>
              <a:t>hidden layer</a:t>
            </a:r>
            <a:r>
              <a:rPr lang="en-US" altLang="en-US" sz="2200" dirty="0">
                <a:solidFill>
                  <a:schemeClr val="accent6">
                    <a:lumMod val="50000"/>
                  </a:schemeClr>
                </a:solidFill>
              </a:rPr>
              <a:t>) and output. </a:t>
            </a:r>
          </a:p>
          <a:p>
            <a:pPr eaLnBrk="1" hangingPunct="1">
              <a:spcBef>
                <a:spcPct val="50000"/>
              </a:spcBef>
            </a:pPr>
            <a:r>
              <a:rPr lang="en-US" altLang="en-US" sz="2200" dirty="0">
                <a:solidFill>
                  <a:schemeClr val="accent6">
                    <a:lumMod val="50000"/>
                  </a:schemeClr>
                </a:solidFill>
              </a:rPr>
              <a:t>Several hidden layers can be placed between the input and output layers</a:t>
            </a:r>
            <a:r>
              <a:rPr lang="en-US" altLang="en-US" sz="2200" dirty="0"/>
              <a:t>.</a:t>
            </a:r>
          </a:p>
        </p:txBody>
      </p:sp>
    </p:spTree>
    <p:extLst>
      <p:ext uri="{BB962C8B-B14F-4D97-AF65-F5344CB8AC3E}">
        <p14:creationId xmlns:p14="http://schemas.microsoft.com/office/powerpoint/2010/main" val="2554544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Date Placeholder 3"/>
          <p:cNvSpPr>
            <a:spLocks noGrp="1"/>
          </p:cNvSpPr>
          <p:nvPr>
            <p:ph type="dt" sz="quarter" idx="10"/>
          </p:nvPr>
        </p:nvSpPr>
        <p:spPr/>
        <p:txBody>
          <a:bodyPr/>
          <a:lstStyle/>
          <a:p>
            <a:pPr>
              <a:defRPr/>
            </a:pPr>
            <a:r>
              <a:rPr lang="en-US">
                <a:solidFill>
                  <a:prstClr val="black">
                    <a:tint val="75000"/>
                  </a:prstClr>
                </a:solidFill>
              </a:rPr>
              <a:t>Neural Networks</a:t>
            </a:r>
          </a:p>
        </p:txBody>
      </p:sp>
      <p:sp>
        <p:nvSpPr>
          <p:cNvPr id="12295" name="Footer Placeholder 4"/>
          <p:cNvSpPr>
            <a:spLocks noGrp="1"/>
          </p:cNvSpPr>
          <p:nvPr>
            <p:ph type="ftr" sz="quarter" idx="11"/>
          </p:nvPr>
        </p:nvSpPr>
        <p:spPr/>
        <p:txBody>
          <a:bodyPr/>
          <a:lstStyle/>
          <a:p>
            <a:pPr>
              <a:defRPr/>
            </a:pPr>
            <a:r>
              <a:rPr lang="en-US" smtClean="0">
                <a:solidFill>
                  <a:prstClr val="black">
                    <a:tint val="75000"/>
                  </a:prstClr>
                </a:solidFill>
              </a:rPr>
              <a:t>NN 1</a:t>
            </a:r>
          </a:p>
        </p:txBody>
      </p:sp>
      <p:sp>
        <p:nvSpPr>
          <p:cNvPr id="12296" name="Slide Number Placeholder 5"/>
          <p:cNvSpPr>
            <a:spLocks noGrp="1"/>
          </p:cNvSpPr>
          <p:nvPr>
            <p:ph type="sldNum" sz="quarter" idx="12"/>
          </p:nvPr>
        </p:nvSpPr>
        <p:spPr/>
        <p:txBody>
          <a:bodyPr/>
          <a:lstStyle/>
          <a:p>
            <a:pPr>
              <a:defRPr/>
            </a:pPr>
            <a:fld id="{22BD5F83-EEFB-4C49-88CE-0608C82360C6}" type="slidenum">
              <a:rPr lang="en-US">
                <a:solidFill>
                  <a:prstClr val="black">
                    <a:tint val="75000"/>
                  </a:prstClr>
                </a:solidFill>
              </a:rPr>
              <a:pPr>
                <a:defRPr/>
              </a:pPr>
              <a:t>9</a:t>
            </a:fld>
            <a:endParaRPr lang="en-US">
              <a:solidFill>
                <a:prstClr val="black">
                  <a:tint val="75000"/>
                </a:prstClr>
              </a:solidFill>
            </a:endParaRPr>
          </a:p>
        </p:txBody>
      </p:sp>
      <p:sp>
        <p:nvSpPr>
          <p:cNvPr id="1033" name="Rectangle 2"/>
          <p:cNvSpPr>
            <a:spLocks noGrp="1" noChangeArrowheads="1"/>
          </p:cNvSpPr>
          <p:nvPr>
            <p:ph type="title"/>
          </p:nvPr>
        </p:nvSpPr>
        <p:spPr>
          <a:xfrm>
            <a:off x="609600" y="0"/>
            <a:ext cx="7772400" cy="1143000"/>
          </a:xfrm>
        </p:spPr>
        <p:txBody>
          <a:bodyPr/>
          <a:lstStyle/>
          <a:p>
            <a:pPr eaLnBrk="1" hangingPunct="1"/>
            <a:r>
              <a:rPr lang="en-US" smtClean="0"/>
              <a:t>The Neuron</a:t>
            </a:r>
          </a:p>
        </p:txBody>
      </p:sp>
      <p:sp>
        <p:nvSpPr>
          <p:cNvPr id="1034" name="Rectangle 3"/>
          <p:cNvSpPr>
            <a:spLocks noGrp="1" noChangeArrowheads="1"/>
          </p:cNvSpPr>
          <p:nvPr>
            <p:ph type="body" idx="1"/>
          </p:nvPr>
        </p:nvSpPr>
        <p:spPr>
          <a:xfrm>
            <a:off x="685800" y="1066800"/>
            <a:ext cx="7772400" cy="5105400"/>
          </a:xfrm>
        </p:spPr>
        <p:txBody>
          <a:bodyPr/>
          <a:lstStyle/>
          <a:p>
            <a:pPr eaLnBrk="1" hangingPunct="1"/>
            <a:r>
              <a:rPr lang="en-US" sz="2400" dirty="0" smtClean="0"/>
              <a:t>The neuron is the basic information processing unit of a NN. It consists of:</a:t>
            </a:r>
          </a:p>
          <a:p>
            <a:pPr eaLnBrk="1" hangingPunct="1"/>
            <a:endParaRPr lang="en-US" sz="2400" dirty="0" smtClean="0"/>
          </a:p>
          <a:p>
            <a:pPr lvl="1" eaLnBrk="1" hangingPunct="1">
              <a:buFontTx/>
              <a:buChar char="1"/>
            </a:pPr>
            <a:r>
              <a:rPr lang="en-US" sz="2400" dirty="0" smtClean="0"/>
              <a:t>A set of </a:t>
            </a:r>
            <a:r>
              <a:rPr lang="en-US" sz="2400" dirty="0" smtClean="0">
                <a:solidFill>
                  <a:srgbClr val="0000FF"/>
                </a:solidFill>
              </a:rPr>
              <a:t>synapses</a:t>
            </a:r>
            <a:r>
              <a:rPr lang="en-US" sz="2400" dirty="0" smtClean="0"/>
              <a:t> or </a:t>
            </a:r>
            <a:r>
              <a:rPr lang="en-US" sz="2400" dirty="0" smtClean="0">
                <a:solidFill>
                  <a:srgbClr val="0000FF"/>
                </a:solidFill>
              </a:rPr>
              <a:t>connecting links</a:t>
            </a:r>
            <a:r>
              <a:rPr lang="en-US" sz="2400" dirty="0" smtClean="0"/>
              <a:t>, each link characterized by a </a:t>
            </a:r>
            <a:r>
              <a:rPr lang="en-US" sz="2400" dirty="0" smtClean="0">
                <a:solidFill>
                  <a:srgbClr val="0000FF"/>
                </a:solidFill>
              </a:rPr>
              <a:t>weight</a:t>
            </a:r>
            <a:r>
              <a:rPr lang="en-US" sz="2400" dirty="0" smtClean="0"/>
              <a:t>: </a:t>
            </a:r>
          </a:p>
          <a:p>
            <a:pPr lvl="2" eaLnBrk="1" hangingPunct="1">
              <a:buFontTx/>
              <a:buNone/>
            </a:pPr>
            <a:r>
              <a:rPr lang="en-US" sz="2000" i="1" dirty="0" smtClean="0">
                <a:solidFill>
                  <a:srgbClr val="009900"/>
                </a:solidFill>
              </a:rPr>
              <a:t>                                                       W</a:t>
            </a:r>
            <a:r>
              <a:rPr lang="en-US" sz="2000" i="1" baseline="-25000" dirty="0" smtClean="0">
                <a:solidFill>
                  <a:srgbClr val="009900"/>
                </a:solidFill>
              </a:rPr>
              <a:t>1</a:t>
            </a:r>
            <a:r>
              <a:rPr lang="en-US" sz="2000" i="1" dirty="0" smtClean="0">
                <a:solidFill>
                  <a:srgbClr val="009900"/>
                </a:solidFill>
              </a:rPr>
              <a:t>, W</a:t>
            </a:r>
            <a:r>
              <a:rPr lang="en-US" sz="2000" i="1" baseline="-25000" dirty="0" smtClean="0">
                <a:solidFill>
                  <a:srgbClr val="009900"/>
                </a:solidFill>
              </a:rPr>
              <a:t>2</a:t>
            </a:r>
            <a:r>
              <a:rPr lang="en-US" sz="2000" i="1" dirty="0" smtClean="0">
                <a:solidFill>
                  <a:srgbClr val="009900"/>
                </a:solidFill>
              </a:rPr>
              <a:t>, …, </a:t>
            </a:r>
            <a:r>
              <a:rPr lang="en-US" sz="2000" i="1" dirty="0" err="1" smtClean="0">
                <a:solidFill>
                  <a:srgbClr val="009900"/>
                </a:solidFill>
              </a:rPr>
              <a:t>W</a:t>
            </a:r>
            <a:r>
              <a:rPr lang="en-US" sz="2000" i="1" baseline="-25000" dirty="0" err="1" smtClean="0">
                <a:solidFill>
                  <a:srgbClr val="009900"/>
                </a:solidFill>
              </a:rPr>
              <a:t>m</a:t>
            </a:r>
            <a:endParaRPr lang="en-US" sz="2000" baseline="-25000" dirty="0" smtClean="0"/>
          </a:p>
          <a:p>
            <a:pPr lvl="1" eaLnBrk="1" hangingPunct="1">
              <a:buClr>
                <a:schemeClr val="tx1"/>
              </a:buClr>
              <a:buFontTx/>
              <a:buChar char="2"/>
            </a:pPr>
            <a:r>
              <a:rPr lang="en-US" sz="2400" dirty="0" smtClean="0"/>
              <a:t>An</a:t>
            </a:r>
            <a:r>
              <a:rPr lang="en-US" sz="2400" dirty="0" smtClean="0">
                <a:solidFill>
                  <a:srgbClr val="0000FF"/>
                </a:solidFill>
              </a:rPr>
              <a:t> adder</a:t>
            </a:r>
            <a:r>
              <a:rPr lang="en-US" sz="2400" dirty="0" smtClean="0"/>
              <a:t> function (linear combiner) which computes the weighted sum of   the inputs:</a:t>
            </a:r>
          </a:p>
          <a:p>
            <a:pPr lvl="1" eaLnBrk="1" hangingPunct="1">
              <a:buFontTx/>
              <a:buChar char="2"/>
            </a:pPr>
            <a:endParaRPr lang="en-US" sz="2000" dirty="0" smtClean="0"/>
          </a:p>
          <a:p>
            <a:pPr lvl="1" eaLnBrk="1" hangingPunct="1">
              <a:buFontTx/>
              <a:buChar char="2"/>
            </a:pPr>
            <a:endParaRPr lang="en-US" sz="2000" dirty="0" smtClean="0"/>
          </a:p>
          <a:p>
            <a:pPr lvl="1" eaLnBrk="1" hangingPunct="1">
              <a:buClr>
                <a:schemeClr val="tx1"/>
              </a:buClr>
              <a:buFontTx/>
              <a:buChar char="3"/>
            </a:pPr>
            <a:r>
              <a:rPr lang="en-US" sz="2400" dirty="0" smtClean="0">
                <a:solidFill>
                  <a:srgbClr val="0000FF"/>
                </a:solidFill>
              </a:rPr>
              <a:t>Activation function</a:t>
            </a:r>
            <a:r>
              <a:rPr lang="en-US" sz="2400" dirty="0" smtClean="0"/>
              <a:t> (squashing function)      for limiting the amplitude of the output of the neuron. </a:t>
            </a:r>
            <a:endParaRPr lang="en-US" dirty="0" smtClean="0"/>
          </a:p>
        </p:txBody>
      </p:sp>
      <p:graphicFrame>
        <p:nvGraphicFramePr>
          <p:cNvPr id="1026" name="Object 0"/>
          <p:cNvGraphicFramePr>
            <a:graphicFrameLocks/>
          </p:cNvGraphicFramePr>
          <p:nvPr/>
        </p:nvGraphicFramePr>
        <p:xfrm>
          <a:off x="457200" y="838200"/>
          <a:ext cx="8142288" cy="228600"/>
        </p:xfrm>
        <a:graphic>
          <a:graphicData uri="http://schemas.openxmlformats.org/presentationml/2006/ole">
            <mc:AlternateContent xmlns:mc="http://schemas.openxmlformats.org/markup-compatibility/2006">
              <mc:Choice xmlns:v="urn:schemas-microsoft-com:vml" Requires="v">
                <p:oleObj spid="_x0000_s6188" name="Document" r:id="rId4" imgW="1612800" imgH="153720" progId="Word.Document.8">
                  <p:embed/>
                </p:oleObj>
              </mc:Choice>
              <mc:Fallback>
                <p:oleObj name="Document" r:id="rId4" imgW="1612800" imgH="15372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38200"/>
                        <a:ext cx="81422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70275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33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sym typeface="Symbol" pitchFamily="18" charset="2"/>
          </a:defRPr>
        </a:defPPr>
      </a:lstStyle>
    </a:spDef>
    <a:lnDef>
      <a:spPr bwMode="auto">
        <a:xfrm>
          <a:off x="0" y="0"/>
          <a:ext cx="1" cy="1"/>
        </a:xfrm>
        <a:custGeom>
          <a:avLst/>
          <a:gdLst/>
          <a:ahLst/>
          <a:cxnLst/>
          <a:rect l="0" t="0" r="0" b="0"/>
          <a:pathLst/>
        </a:custGeom>
        <a:noFill/>
        <a:ln w="28575" cap="flat" cmpd="sng" algn="ctr">
          <a:solidFill>
            <a:srgbClr val="FF33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Comic Sans MS" pitchFamily="66" charset="0"/>
            <a:sym typeface="Symbol"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DDA08114CFC342B437F87C450600C3" ma:contentTypeVersion="0" ma:contentTypeDescription="Create a new document." ma:contentTypeScope="" ma:versionID="4700b4d881f2830232ede50708e3541a">
  <xsd:schema xmlns:xsd="http://www.w3.org/2001/XMLSchema" xmlns:xs="http://www.w3.org/2001/XMLSchema" xmlns:p="http://schemas.microsoft.com/office/2006/metadata/properties" targetNamespace="http://schemas.microsoft.com/office/2006/metadata/properties" ma:root="true" ma:fieldsID="87daa8068ee9eb49ca321f78f6dfb73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DC6BA15-DE8F-4012-8C45-A96909ABA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6308</TotalTime>
  <Words>3677</Words>
  <Application>Microsoft Office PowerPoint</Application>
  <PresentationFormat>On-screen Show (4:3)</PresentationFormat>
  <Paragraphs>395</Paragraphs>
  <Slides>58</Slides>
  <Notes>3</Notes>
  <HiddenSlides>0</HiddenSlides>
  <MMClips>0</MMClips>
  <ScaleCrop>false</ScaleCrop>
  <HeadingPairs>
    <vt:vector size="6" baseType="variant">
      <vt:variant>
        <vt:lpstr>Theme</vt:lpstr>
      </vt:variant>
      <vt:variant>
        <vt:i4>3</vt:i4>
      </vt:variant>
      <vt:variant>
        <vt:lpstr>Embedded OLE Servers</vt:lpstr>
      </vt:variant>
      <vt:variant>
        <vt:i4>3</vt:i4>
      </vt:variant>
      <vt:variant>
        <vt:lpstr>Slide Titles</vt:lpstr>
      </vt:variant>
      <vt:variant>
        <vt:i4>58</vt:i4>
      </vt:variant>
    </vt:vector>
  </HeadingPairs>
  <TitlesOfParts>
    <vt:vector size="64" baseType="lpstr">
      <vt:lpstr>1_Office Theme</vt:lpstr>
      <vt:lpstr>2_Office Theme</vt:lpstr>
      <vt:lpstr>Default Design</vt:lpstr>
      <vt:lpstr>Visio</vt:lpstr>
      <vt:lpstr>Document</vt:lpstr>
      <vt:lpstr>Equation</vt:lpstr>
      <vt:lpstr> ARTIFICIAL NEURAL   NETWORKS</vt:lpstr>
      <vt:lpstr>Outline</vt:lpstr>
      <vt:lpstr>Artificial Neural Network -Definition </vt:lpstr>
      <vt:lpstr> Biological Motivation</vt:lpstr>
      <vt:lpstr>PowerPoint Presentation</vt:lpstr>
      <vt:lpstr>Portion of a network:  two interconnected cells.</vt:lpstr>
      <vt:lpstr>Neural Network Representation</vt:lpstr>
      <vt:lpstr>The network</vt:lpstr>
      <vt:lpstr>The Neuron</vt:lpstr>
      <vt:lpstr>The Neuron</vt:lpstr>
      <vt:lpstr>Common Activation Functions</vt:lpstr>
      <vt:lpstr>PowerPoint Presentation</vt:lpstr>
      <vt:lpstr>Appropriate Problems for Neural Network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Learning Algorithm: Backpropagation </vt:lpstr>
      <vt:lpstr>Backpropagation in equations I</vt:lpstr>
      <vt:lpstr>Backpropagation in equations II</vt:lpstr>
      <vt:lpstr>Backpropagation in equations III</vt:lpstr>
      <vt:lpstr>Neural Network Application Development</vt:lpstr>
      <vt:lpstr>PowerPoint Presentation</vt:lpstr>
      <vt:lpstr>PowerPoint Presentation</vt:lpstr>
      <vt:lpstr>Benefits and Limitations of Neural Network</vt:lpstr>
      <vt:lpstr>PowerPoint Presentation</vt:lpstr>
      <vt:lpstr>Some Neural Network Applications</vt:lpstr>
      <vt:lpstr>Customer Loan Approval with Neural Networks -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Hopfield Network</vt:lpstr>
      <vt:lpstr>Hopfield Network</vt:lpstr>
      <vt:lpstr>Hopfield Network Training</vt:lpstr>
      <vt:lpstr>Hopfield Network Training</vt:lpstr>
      <vt:lpstr>Hopfield Network Training</vt:lpstr>
      <vt:lpstr>Hopfield Network Training</vt:lpstr>
      <vt:lpstr>Hopfield Network Training</vt:lpstr>
      <vt:lpstr>Updating a node in a Hopfield network </vt:lpstr>
      <vt:lpstr>Hopfield Network</vt:lpstr>
      <vt:lpstr>Hopfield Network</vt:lpstr>
      <vt:lpstr>Hopfield Network</vt:lpstr>
      <vt:lpstr>PowerPoint Presentation</vt:lpstr>
      <vt:lpstr>Backpropagation Learning</vt:lpstr>
      <vt:lpstr>Backpropagation Learning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Bilurkar, Pradeep (TI)</cp:lastModifiedBy>
  <cp:revision>249</cp:revision>
  <dcterms:created xsi:type="dcterms:W3CDTF">2012-05-18T02:59:15Z</dcterms:created>
  <dcterms:modified xsi:type="dcterms:W3CDTF">2017-02-10T04:57:50Z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0x010100ABDDA08114CFC342B437F87C450600C3</vt:lpwstr>
  </property>
  <property fmtid="{D5CDD505-2E9C-101B-9397-08002B2CF9AE}" pid="4" name="_SourceUrl">
    <vt:lpwstr/>
  </property>
</Properties>
</file>