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3"/>
  </p:notesMasterIdLst>
  <p:handoutMasterIdLst>
    <p:handoutMasterId r:id="rId24"/>
  </p:handoutMasterIdLst>
  <p:sldIdLst>
    <p:sldId id="356" r:id="rId5"/>
    <p:sldId id="409" r:id="rId6"/>
    <p:sldId id="410" r:id="rId7"/>
    <p:sldId id="411" r:id="rId8"/>
    <p:sldId id="412" r:id="rId9"/>
    <p:sldId id="427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5" r:id="rId21"/>
    <p:sldId id="4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5" autoAdjust="0"/>
    <p:restoredTop sz="95382" autoAdjust="0"/>
  </p:normalViewPr>
  <p:slideViewPr>
    <p:cSldViewPr snapToGrid="0">
      <p:cViewPr>
        <p:scale>
          <a:sx n="75" d="100"/>
          <a:sy n="75" d="100"/>
        </p:scale>
        <p:origin x="-1254" y="126"/>
      </p:cViewPr>
      <p:guideLst>
        <p:guide orient="horz" pos="2174"/>
        <p:guide orient="horz" pos="744"/>
        <p:guide orient="horz" pos="4192"/>
        <p:guide orient="horz" pos="650"/>
        <p:guide orient="horz"/>
        <p:guide pos="2880"/>
        <p:guide pos="256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38FD-2886-4743-BE20-9F32D67C49D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9152-32C6-403F-A002-D49E501D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0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539C6CFD-6CE7-4EB6-94CB-EF74553AEAB5}" type="slidenum">
              <a:rPr lang="en-US" altLang="en-US" sz="1300" smtClean="0">
                <a:solidFill>
                  <a:prstClr val="black"/>
                </a:solidFill>
                <a:latin typeface="Calibri" pitchFamily="34" charset="0"/>
              </a:rPr>
              <a:pPr>
                <a:defRPr/>
              </a:pPr>
              <a:t>1</a:t>
            </a:fld>
            <a:endParaRPr lang="en-US" altLang="en-US" sz="1300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4.emf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image" Target="../media/image5.png"/><Relationship Id="rId5" Type="http://schemas.openxmlformats.org/officeDocument/2006/relationships/tags" Target="../tags/tag18.xml"/><Relationship Id="rId10" Type="http://schemas.openxmlformats.org/officeDocument/2006/relationships/image" Target="../media/image1.emf"/><Relationship Id="rId4" Type="http://schemas.openxmlformats.org/officeDocument/2006/relationships/tags" Target="../tags/tag17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15" Type="http://schemas.openxmlformats.org/officeDocument/2006/relationships/image" Target="../media/image7.jpeg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tags" Target="../tags/tag33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tags" Target="../tags/tag41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oleObject" Target="../embeddings/oleObject9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2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7.vml"/><Relationship Id="rId6" Type="http://schemas.openxmlformats.org/officeDocument/2006/relationships/tags" Target="../tags/tag49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4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oleObject" Target="../embeddings/oleObject1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2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9.vml"/><Relationship Id="rId6" Type="http://schemas.openxmlformats.org/officeDocument/2006/relationships/tags" Target="../tags/tag65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oleObject" Target="../embeddings/oleObject1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test1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24" r="259" b="533"/>
          <a:stretch>
            <a:fillRect/>
          </a:stretch>
        </p:blipFill>
        <p:spPr bwMode="auto">
          <a:xfrm>
            <a:off x="0" y="1323976"/>
            <a:ext cx="91440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7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56613"/>
            <a:ext cx="4191400" cy="2261632"/>
          </a:xfrm>
        </p:spPr>
        <p:txBody>
          <a:bodyPr lIns="231412" r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4551798"/>
            <a:ext cx="4191905" cy="947750"/>
          </a:xfr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24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0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>
                <a:solidFill>
                  <a:srgbClr val="263147"/>
                </a:solidFill>
              </a:rPr>
              <a:pPr/>
              <a:t>8/24/2016</a:t>
            </a:fld>
            <a:endParaRPr lang="en-US">
              <a:solidFill>
                <a:srgbClr val="26314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6314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srgbClr val="263147"/>
                </a:solidFill>
              </a:rPr>
              <a:pPr/>
              <a:t>‹#›</a:t>
            </a:fld>
            <a:endParaRPr lang="en-US">
              <a:solidFill>
                <a:srgbClr val="263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7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3200400"/>
            <a:ext cx="9144000" cy="457200"/>
          </a:xfrm>
          <a:prstGeom prst="rect">
            <a:avLst/>
          </a:prstGeom>
          <a:solidFill>
            <a:srgbClr val="FF9900"/>
          </a:solidFill>
        </p:spPr>
        <p:txBody>
          <a:bodyPr lIns="0" tIns="0" rIns="0" bIns="0" anchor="ctr" anchorCtr="1"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73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79C92A-AFF2-4050-BD50-C71D04B68B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7CC9F2-30A7-4325-9EB4-69C7593218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D08760-4CFE-47E7-BFAB-9B8DE23729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2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95883E-1C10-4254-806F-ED4AF215D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test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79" r="380" b="511"/>
          <a:stretch>
            <a:fillRect/>
          </a:stretch>
        </p:blipFill>
        <p:spPr bwMode="auto">
          <a:xfrm>
            <a:off x="0" y="1050929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5310" y="1968818"/>
            <a:ext cx="4998690" cy="2414915"/>
          </a:xfrm>
        </p:spPr>
        <p:txBody>
          <a:bodyPr lIns="36000" tIns="36000" rIns="360000" bIns="36000" rtlCol="0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6419" y="4609876"/>
            <a:ext cx="4217582" cy="1806302"/>
          </a:xfrm>
        </p:spPr>
        <p:txBody>
          <a:bodyPr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9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DE6BF69E-9D5E-48F3-AD3A-5FF65A9467AA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9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8" descr="tes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88" r="380" b="565"/>
          <a:stretch>
            <a:fillRect/>
          </a:stretch>
        </p:blipFill>
        <p:spPr bwMode="auto">
          <a:xfrm>
            <a:off x="0" y="2"/>
            <a:ext cx="91440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4"/>
          <p:cNvSpPr>
            <a:spLocks/>
          </p:cNvSpPr>
          <p:nvPr userDrawn="1">
            <p:custDataLst>
              <p:tags r:id="rId10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 dirty="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298604" y="1501981"/>
            <a:ext cx="6283986" cy="29502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85D98908-B353-440B-9608-755C2FD2FEF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70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039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689C28AF-193F-45A0-9443-25CFF3F5368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7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2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9EC71CF8-D760-4124-8195-C0B63CD8010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324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ACE5C78E-F003-44BA-AEA9-91EB785DDF1E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11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3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5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7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61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61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790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790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219261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19261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62790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662790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6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B1CE0FA7-2AF3-48B6-AC30-4DBE1D750BE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5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7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8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475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 bwMode="auto">
          <a:xfrm>
            <a:off x="0" y="1"/>
            <a:ext cx="9144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 bwMode="auto">
          <a:xfrm>
            <a:off x="298938" y="1501775"/>
            <a:ext cx="8711712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Text style level 2</a:t>
            </a:r>
          </a:p>
          <a:p>
            <a:pPr lvl="2"/>
            <a:r>
              <a:rPr lang="en-US" altLang="en-US" smtClean="0"/>
              <a:t>Text style level 3</a:t>
            </a:r>
          </a:p>
          <a:p>
            <a:pPr lvl="3"/>
            <a:r>
              <a:rPr lang="en-US" altLang="en-US" smtClean="0"/>
              <a:t>Text style level 4</a:t>
            </a:r>
          </a:p>
        </p:txBody>
      </p:sp>
      <p:sp>
        <p:nvSpPr>
          <p:cNvPr id="1029" name="TextBox 1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0A56B830-531E-470C-A19D-7D084BFD727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32" name="Rectangle 1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33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iming>
    <p:tnLst>
      <p:par>
        <p:cTn id="1" dur="indefinite" restart="never" nodeType="tmRoot"/>
      </p:par>
    </p:tnLst>
  </p:timing>
  <p:txStyles>
    <p:titleStyle>
      <a:lvl1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165100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0098C7"/>
        </a:buClr>
        <a:buFont typeface="Wingdings" pitchFamily="2" charset="2"/>
        <a:buChar char="§"/>
        <a:defRPr sz="2200" kern="1200">
          <a:solidFill>
            <a:srgbClr val="4E4641"/>
          </a:solidFill>
          <a:latin typeface="+mn-lt"/>
          <a:ea typeface="+mn-ea"/>
          <a:cs typeface="+mn-cs"/>
        </a:defRPr>
      </a:lvl1pPr>
      <a:lvl2pPr marL="355600" indent="-180975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pitchFamily="2" charset="2"/>
        <a:buChar char="§"/>
        <a:defRPr kern="1200">
          <a:solidFill>
            <a:srgbClr val="4E4641"/>
          </a:solidFill>
          <a:latin typeface="+mn-lt"/>
          <a:ea typeface="+mn-ea"/>
          <a:cs typeface="+mn-cs"/>
        </a:defRPr>
      </a:lvl2pPr>
      <a:lvl3pPr marL="536575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rgbClr val="4E4641"/>
          </a:solidFill>
          <a:latin typeface="+mn-lt"/>
          <a:ea typeface="+mn-ea"/>
          <a:cs typeface="+mn-cs"/>
        </a:defRPr>
      </a:lvl3pPr>
      <a:lvl4pPr marL="711200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rgbClr val="4E4641"/>
          </a:solidFill>
          <a:latin typeface="+mn-lt"/>
          <a:ea typeface="+mn-ea"/>
          <a:cs typeface="+mn-cs"/>
        </a:defRPr>
      </a:lvl4pPr>
      <a:lvl5pPr marL="1608138" indent="-192088" algn="l" defTabSz="912813" rtl="0" eaLnBrk="1" fontAlgn="base" hangingPunct="1">
        <a:spcBef>
          <a:spcPct val="0"/>
        </a:spcBef>
        <a:spcAft>
          <a:spcPct val="0"/>
        </a:spcAft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 txBox="1">
            <a:spLocks noGrp="1"/>
          </p:cNvSpPr>
          <p:nvPr>
            <p:ph type="ctrTitle"/>
          </p:nvPr>
        </p:nvSpPr>
        <p:spPr>
          <a:xfrm>
            <a:off x="4" y="2657555"/>
            <a:ext cx="1027763" cy="567355"/>
          </a:xfrm>
          <a:prstGeom prst="rect">
            <a:avLst/>
          </a:prstGeom>
          <a:noFill/>
        </p:spPr>
        <p:txBody>
          <a:bodyPr wrap="none" lIns="91399" tIns="45698" rIns="91399" bIns="45698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Text</a:t>
            </a:r>
            <a:endParaRPr lang="en-US" sz="24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9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52400" y="134938"/>
            <a:ext cx="8229600" cy="677862"/>
          </a:xfrm>
        </p:spPr>
        <p:txBody>
          <a:bodyPr/>
          <a:lstStyle/>
          <a:p>
            <a:r>
              <a:rPr lang="en-US" sz="3200" dirty="0"/>
              <a:t>Probability Tree for Two-Supplier Example</a:t>
            </a:r>
          </a:p>
        </p:txBody>
      </p:sp>
      <p:graphicFrame>
        <p:nvGraphicFramePr>
          <p:cNvPr id="10277" name="Object 3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959475" y="2057400"/>
          <a:ext cx="31670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2197080" imgH="215640" progId="Equation.3">
                  <p:embed/>
                </p:oleObj>
              </mc:Choice>
              <mc:Fallback>
                <p:oleObj name="Equation" r:id="rId3" imgW="2197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2057400"/>
                        <a:ext cx="31670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61063" y="3429000"/>
          <a:ext cx="31638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2184120" imgH="215640" progId="Equation.3">
                  <p:embed/>
                </p:oleObj>
              </mc:Choice>
              <mc:Fallback>
                <p:oleObj name="Equation" r:id="rId5" imgW="218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3429000"/>
                        <a:ext cx="316388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56300" y="4114800"/>
          <a:ext cx="3173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2247840" imgH="215640" progId="Equation.3">
                  <p:embed/>
                </p:oleObj>
              </mc:Choice>
              <mc:Fallback>
                <p:oleObj name="Equation" r:id="rId7" imgW="2247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114800"/>
                        <a:ext cx="3173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819400" y="17526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715000" y="17526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609600" y="2895600"/>
            <a:ext cx="2209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9600" y="3962400"/>
            <a:ext cx="2209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334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27432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2743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895600" y="2895600"/>
            <a:ext cx="2895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2895600" y="2133600"/>
            <a:ext cx="2895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2895600" y="4267200"/>
            <a:ext cx="2819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2819400" y="4800600"/>
            <a:ext cx="2895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5638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5638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5638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56388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62000" y="12954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Step 1</a:t>
            </a:r>
            <a:br>
              <a:rPr lang="en-US" sz="2000"/>
            </a:br>
            <a:r>
              <a:rPr lang="en-US" sz="2000"/>
              <a:t>Supplier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3429000" y="11430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Step 2</a:t>
            </a:r>
            <a:br>
              <a:rPr lang="en-US" sz="2000"/>
            </a:br>
            <a:r>
              <a:rPr lang="en-US" sz="2000"/>
              <a:t>Condition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6019800" y="12954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Probability of Outcome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524000" y="2743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P(A</a:t>
            </a:r>
            <a:r>
              <a:rPr lang="en-US" i="1" baseline="-25000"/>
              <a:t>1</a:t>
            </a:r>
            <a:r>
              <a:rPr lang="en-US"/>
              <a:t>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1600200" y="4038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P(A</a:t>
            </a:r>
            <a:r>
              <a:rPr lang="en-US" i="1" baseline="-25000"/>
              <a:t>2</a:t>
            </a:r>
            <a:r>
              <a:rPr lang="en-US" i="1"/>
              <a:t>)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1752600" y="3352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.65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1676400" y="4648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.35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810000" y="1981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P(G </a:t>
            </a:r>
            <a:r>
              <a:rPr lang="en-US" i="1">
                <a:cs typeface="Arial" charset="0"/>
              </a:rPr>
              <a:t>|</a:t>
            </a:r>
            <a:r>
              <a:rPr lang="en-US" i="1"/>
              <a:t> A</a:t>
            </a:r>
            <a:r>
              <a:rPr lang="en-US" i="1" baseline="-25000"/>
              <a:t>1</a:t>
            </a:r>
            <a:r>
              <a:rPr lang="en-US" i="1"/>
              <a:t>)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2672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P(B </a:t>
            </a:r>
            <a:r>
              <a:rPr lang="en-US" i="1">
                <a:cs typeface="Arial" charset="0"/>
              </a:rPr>
              <a:t>|</a:t>
            </a:r>
            <a:r>
              <a:rPr lang="en-US" i="1"/>
              <a:t> A</a:t>
            </a:r>
            <a:r>
              <a:rPr lang="en-US" i="1" baseline="-25000"/>
              <a:t>2</a:t>
            </a:r>
            <a:r>
              <a:rPr lang="en-US" i="1"/>
              <a:t>)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4495800" y="4800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P(B </a:t>
            </a:r>
            <a:r>
              <a:rPr lang="en-US" i="1">
                <a:cs typeface="Arial" charset="0"/>
              </a:rPr>
              <a:t>|</a:t>
            </a:r>
            <a:r>
              <a:rPr lang="en-US" i="1"/>
              <a:t> A</a:t>
            </a:r>
            <a:r>
              <a:rPr lang="en-US" i="1" baseline="-25000"/>
              <a:t>2</a:t>
            </a:r>
            <a:r>
              <a:rPr lang="en-US" i="1"/>
              <a:t>)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4191000" y="3886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P(B </a:t>
            </a:r>
            <a:r>
              <a:rPr lang="en-US" i="1">
                <a:cs typeface="Arial" charset="0"/>
              </a:rPr>
              <a:t>|</a:t>
            </a:r>
            <a:r>
              <a:rPr lang="en-US" i="1"/>
              <a:t> A</a:t>
            </a:r>
            <a:r>
              <a:rPr lang="en-US" i="1" baseline="-25000"/>
              <a:t>2</a:t>
            </a:r>
            <a:r>
              <a:rPr lang="en-US" i="1"/>
              <a:t>)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7244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.98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4953000" y="441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.95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4419600" y="3352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.02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46482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.05</a:t>
            </a:r>
          </a:p>
        </p:txBody>
      </p:sp>
      <p:graphicFrame>
        <p:nvGraphicFramePr>
          <p:cNvPr id="10283" name="Object 4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878513" y="5145088"/>
          <a:ext cx="32543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9" imgW="2234880" imgH="215640" progId="Equation.3">
                  <p:embed/>
                </p:oleObj>
              </mc:Choice>
              <mc:Fallback>
                <p:oleObj name="Equation" r:id="rId9" imgW="223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145088"/>
                        <a:ext cx="32543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1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j01396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39905"/>
            <a:ext cx="2643188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457200" y="1041400"/>
            <a:ext cx="3962400" cy="2514600"/>
          </a:xfrm>
          <a:prstGeom prst="wedgeEllipseCallout">
            <a:avLst>
              <a:gd name="adj1" fmla="val 104690"/>
              <a:gd name="adj2" fmla="val 118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 bad part broke one of our machines—so we’re through for the day. What is the probability the part came from suppler 1?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85800" y="3835400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We know from the law of conditional probability that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47255"/>
              </p:ext>
            </p:extLst>
          </p:nvPr>
        </p:nvGraphicFramePr>
        <p:xfrm>
          <a:off x="3187700" y="4321278"/>
          <a:ext cx="2692400" cy="82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371600" imgH="419040" progId="Equation.3">
                  <p:embed/>
                </p:oleObj>
              </mc:Choice>
              <mc:Fallback>
                <p:oleObj name="Equation" r:id="rId4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321278"/>
                        <a:ext cx="2692400" cy="822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85800" y="51435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Observe from the probability tree that</a:t>
            </a:r>
            <a:r>
              <a:rPr lang="en-US" sz="2400" dirty="0"/>
              <a:t>: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47902"/>
              </p:ext>
            </p:extLst>
          </p:nvPr>
        </p:nvGraphicFramePr>
        <p:xfrm>
          <a:off x="2514600" y="5716588"/>
          <a:ext cx="4038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1701720" imgH="215640" progId="Equation.3">
                  <p:embed/>
                </p:oleObj>
              </mc:Choice>
              <mc:Fallback>
                <p:oleObj name="Equation" r:id="rId6" imgW="1701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16588"/>
                        <a:ext cx="4038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5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MPj039615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447801"/>
            <a:ext cx="1705254" cy="24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3187700" y="1142999"/>
            <a:ext cx="4965700" cy="2540001"/>
          </a:xfrm>
          <a:prstGeom prst="wedgeEllipseCallout">
            <a:avLst>
              <a:gd name="adj1" fmla="val -62032"/>
              <a:gd name="adj2" fmla="val 98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000" dirty="0"/>
              <a:t>The probability of selecting a bad part is found by adding together  the probability of selecting a bad part from supplier 1 and the probability of selecting bad part from supplier 2.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77900" y="4203700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That is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213171"/>
              </p:ext>
            </p:extLst>
          </p:nvPr>
        </p:nvGraphicFramePr>
        <p:xfrm>
          <a:off x="2514600" y="4665365"/>
          <a:ext cx="54864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4" imgW="2120760" imgH="457200" progId="Equation.3">
                  <p:embed/>
                </p:oleObj>
              </mc:Choice>
              <mc:Fallback>
                <p:oleObj name="Equation" r:id="rId4" imgW="2120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65365"/>
                        <a:ext cx="54864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 for 2 events</a:t>
            </a:r>
          </a:p>
        </p:txBody>
      </p:sp>
      <p:graphicFrame>
        <p:nvGraphicFramePr>
          <p:cNvPr id="21510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9883721"/>
              </p:ext>
            </p:extLst>
          </p:nvPr>
        </p:nvGraphicFramePr>
        <p:xfrm>
          <a:off x="1524000" y="2376488"/>
          <a:ext cx="5943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2705040" imgH="431640" progId="Equation.3">
                  <p:embed/>
                </p:oleObj>
              </mc:Choice>
              <mc:Fallback>
                <p:oleObj name="Equation" r:id="rId3" imgW="2705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76488"/>
                        <a:ext cx="5943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cs typeface="Arial" charset="0"/>
              </a:rPr>
              <a:t>Bayes</a:t>
            </a:r>
            <a:r>
              <a:rPr lang="en-US" sz="2400" dirty="0">
                <a:cs typeface="Arial" charset="0"/>
              </a:rPr>
              <a:t>’ theorem for the 2 event case:</a:t>
            </a:r>
          </a:p>
        </p:txBody>
      </p:sp>
      <p:graphicFrame>
        <p:nvGraphicFramePr>
          <p:cNvPr id="2151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1997016"/>
              </p:ext>
            </p:extLst>
          </p:nvPr>
        </p:nvGraphicFramePr>
        <p:xfrm>
          <a:off x="1409700" y="3984625"/>
          <a:ext cx="6096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2717640" imgH="431640" progId="Equation.3">
                  <p:embed/>
                </p:oleObj>
              </mc:Choice>
              <mc:Fallback>
                <p:oleObj name="Equation" r:id="rId5" imgW="271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984625"/>
                        <a:ext cx="60960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the Math</a:t>
            </a:r>
          </a:p>
        </p:txBody>
      </p:sp>
      <p:graphicFrame>
        <p:nvGraphicFramePr>
          <p:cNvPr id="2560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81200" y="1374775"/>
          <a:ext cx="5410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2705040" imgH="863280" progId="Equation.3">
                  <p:embed/>
                </p:oleObj>
              </mc:Choice>
              <mc:Fallback>
                <p:oleObj name="Equation" r:id="rId3" imgW="27050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4775"/>
                        <a:ext cx="5410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828800" y="3581400"/>
          <a:ext cx="56388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2717640" imgH="863280" progId="Equation.3">
                  <p:embed/>
                </p:oleObj>
              </mc:Choice>
              <mc:Fallback>
                <p:oleObj name="Equation" r:id="rId5" imgW="27176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56388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0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</a:t>
            </a:r>
          </a:p>
        </p:txBody>
      </p:sp>
      <p:graphicFrame>
        <p:nvGraphicFramePr>
          <p:cNvPr id="3072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81000" y="2209800"/>
          <a:ext cx="82296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4000320" imgH="431640" progId="Equation.3">
                  <p:embed/>
                </p:oleObj>
              </mc:Choice>
              <mc:Fallback>
                <p:oleObj name="Equation" r:id="rId3" imgW="4000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82296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04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77800" y="109538"/>
            <a:ext cx="8534400" cy="1143000"/>
          </a:xfrm>
        </p:spPr>
        <p:txBody>
          <a:bodyPr/>
          <a:lstStyle/>
          <a:p>
            <a:r>
              <a:rPr lang="en-US" sz="2800" dirty="0"/>
              <a:t>Tabular Approach to Bayes’ </a:t>
            </a:r>
            <a:r>
              <a:rPr lang="en-US" sz="2800" dirty="0" smtClean="0"/>
              <a:t>Theorem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2-Supplier Problem</a:t>
            </a:r>
          </a:p>
        </p:txBody>
      </p:sp>
      <p:graphicFrame>
        <p:nvGraphicFramePr>
          <p:cNvPr id="38032" name="Group 1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678980"/>
              </p:ext>
            </p:extLst>
          </p:nvPr>
        </p:nvGraphicFramePr>
        <p:xfrm>
          <a:off x="812799" y="1600201"/>
          <a:ext cx="7848602" cy="3651504"/>
        </p:xfrm>
        <a:graphic>
          <a:graphicData uri="http://schemas.openxmlformats.org/drawingml/2006/table">
            <a:tbl>
              <a:tblPr/>
              <a:tblGrid>
                <a:gridCol w="905839"/>
                <a:gridCol w="1697885"/>
                <a:gridCol w="1772748"/>
                <a:gridCol w="1626017"/>
                <a:gridCol w="1846113"/>
              </a:tblGrid>
              <a:tr h="1030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 Probabilities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P(A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Conditional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Probabilities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P(B | A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Probabilities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P(A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∩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Posterior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Probabilities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P(A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3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0130/.0305=.4262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.0175/.0305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=.5738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P(B)=.0305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4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Exercise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73152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 smtClean="0"/>
              <a:t>A </a:t>
            </a:r>
            <a:r>
              <a:rPr lang="en-US" sz="2000" dirty="0"/>
              <a:t>consulting firm submitted a bid for a large consulting contract. The firm’s management felt id had a 50-50 change of landing the project. However, the agency to which the bid was submitted subsequently asked for additional information. Past experience indicates that that for 75% of successful bids and 40% of unsuccessful bids the agency asked for additional information.</a:t>
            </a:r>
          </a:p>
          <a:p>
            <a:pPr lvl="1">
              <a:spcBef>
                <a:spcPct val="50000"/>
              </a:spcBef>
              <a:buFontTx/>
              <a:buAutoNum type="alphaLcPeriod"/>
            </a:pPr>
            <a:r>
              <a:rPr lang="en-US" sz="2000" dirty="0"/>
              <a:t>What is the prior probability of the bid being successful (that is, prior to the request for additional information).</a:t>
            </a:r>
          </a:p>
          <a:p>
            <a:pPr lvl="1">
              <a:spcBef>
                <a:spcPct val="50000"/>
              </a:spcBef>
              <a:buFontTx/>
              <a:buAutoNum type="alphaLcPeriod"/>
            </a:pPr>
            <a:r>
              <a:rPr lang="en-US" sz="2000" dirty="0"/>
              <a:t>What is the conditional probability of a request for additional information given that the bid will be ultimately successful.</a:t>
            </a:r>
          </a:p>
          <a:p>
            <a:pPr lvl="1">
              <a:spcBef>
                <a:spcPct val="50000"/>
              </a:spcBef>
              <a:buFontTx/>
              <a:buAutoNum type="alphaLcPeriod"/>
            </a:pPr>
            <a:r>
              <a:rPr lang="en-US" sz="2000" dirty="0"/>
              <a:t>Compute the posterior probability that the bid will be successful given a request for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4176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Exercise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62000" y="1270000"/>
            <a:ext cx="7162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Let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 denote the event of successfully obtaining the project.</a:t>
            </a: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dirty="0"/>
              <a:t> is the event of not obtaining the project.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B</a:t>
            </a:r>
            <a:r>
              <a:rPr lang="en-US" dirty="0"/>
              <a:t> is the event of being asked for additional information about a bid.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38200" y="2641600"/>
            <a:ext cx="7086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i="1" dirty="0"/>
              <a:t>P(S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= .5</a:t>
            </a:r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i="1" dirty="0"/>
              <a:t>P(B </a:t>
            </a:r>
            <a:r>
              <a:rPr lang="en-US" i="1" dirty="0">
                <a:cs typeface="Arial" charset="0"/>
              </a:rPr>
              <a:t>| S</a:t>
            </a:r>
            <a:r>
              <a:rPr lang="en-US" i="1" baseline="-25000" dirty="0">
                <a:cs typeface="Arial" charset="0"/>
              </a:rPr>
              <a:t>1</a:t>
            </a:r>
            <a:r>
              <a:rPr lang="en-US" i="1" dirty="0"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> = .75</a:t>
            </a:r>
          </a:p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dirty="0">
                <a:cs typeface="Arial" charset="0"/>
              </a:rPr>
              <a:t>Use Bayes’ theorem to compute the posterior probability that a request for information indicates a successful bid.</a:t>
            </a:r>
          </a:p>
        </p:txBody>
      </p:sp>
      <p:graphicFrame>
        <p:nvGraphicFramePr>
          <p:cNvPr id="46087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93677"/>
              </p:ext>
            </p:extLst>
          </p:nvPr>
        </p:nvGraphicFramePr>
        <p:xfrm>
          <a:off x="1447800" y="43180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3352680" imgH="838080" progId="Equation.3">
                  <p:embed/>
                </p:oleObj>
              </mc:Choice>
              <mc:Fallback>
                <p:oleObj name="Equation" r:id="rId3" imgW="3352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180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35730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04800" y="149854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1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9701"/>
            <a:ext cx="6781800" cy="660400"/>
          </a:xfrm>
        </p:spPr>
        <p:txBody>
          <a:bodyPr/>
          <a:lstStyle/>
          <a:p>
            <a:r>
              <a:rPr lang="en-US" dirty="0"/>
              <a:t>Bayes’ Theorem</a:t>
            </a:r>
          </a:p>
        </p:txBody>
      </p:sp>
      <p:pic>
        <p:nvPicPr>
          <p:cNvPr id="35843" name="Picture 3" descr="MPj038633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22748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810000" y="1295400"/>
            <a:ext cx="4800600" cy="3886200"/>
          </a:xfrm>
          <a:prstGeom prst="wedgeEllipseCallout">
            <a:avLst>
              <a:gd name="adj1" fmla="val -74833"/>
              <a:gd name="adj2" fmla="val 36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2000" dirty="0"/>
              <a:t>Suppose we have estimated </a:t>
            </a:r>
            <a:r>
              <a:rPr lang="en-US" sz="2000" b="1" dirty="0"/>
              <a:t>prior</a:t>
            </a:r>
            <a:r>
              <a:rPr lang="en-US" sz="2000" dirty="0"/>
              <a:t> probabilities for events we are concerned with, and then obtain new information. We would like to a sound method to computed </a:t>
            </a:r>
            <a:r>
              <a:rPr lang="en-US" sz="2000" i="1" dirty="0"/>
              <a:t>revised</a:t>
            </a:r>
            <a:r>
              <a:rPr lang="en-US" sz="2000" dirty="0"/>
              <a:t> or </a:t>
            </a:r>
            <a:r>
              <a:rPr lang="en-US" sz="2000" b="1" dirty="0"/>
              <a:t>posterior</a:t>
            </a:r>
            <a:r>
              <a:rPr lang="en-US" sz="2000" dirty="0"/>
              <a:t> probabilities. Bayes’ theorem gives us a way to do this.</a:t>
            </a:r>
          </a:p>
        </p:txBody>
      </p:sp>
    </p:spTree>
    <p:extLst>
      <p:ext uri="{BB962C8B-B14F-4D97-AF65-F5344CB8AC3E}">
        <p14:creationId xmlns:p14="http://schemas.microsoft.com/office/powerpoint/2010/main" val="33365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1"/>
            <a:ext cx="8839200" cy="711200"/>
          </a:xfrm>
        </p:spPr>
        <p:txBody>
          <a:bodyPr/>
          <a:lstStyle/>
          <a:p>
            <a:r>
              <a:rPr lang="en-US" dirty="0"/>
              <a:t>Probability Revision using Bayes’ Theorem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" y="2590800"/>
            <a:ext cx="1600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Prior</a:t>
            </a:r>
          </a:p>
          <a:p>
            <a:pPr algn="ctr" eaLnBrk="0" hangingPunct="0"/>
            <a:r>
              <a:rPr lang="en-US" sz="2000" dirty="0"/>
              <a:t>Probabilities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667000" y="2590800"/>
            <a:ext cx="1600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New</a:t>
            </a:r>
          </a:p>
          <a:p>
            <a:pPr algn="ctr" eaLnBrk="0" hangingPunct="0"/>
            <a:r>
              <a:rPr lang="en-US" sz="2000" dirty="0"/>
              <a:t>Information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953000" y="2590800"/>
            <a:ext cx="1600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Application of</a:t>
            </a:r>
          </a:p>
          <a:p>
            <a:pPr algn="ctr" eaLnBrk="0" hangingPunct="0"/>
            <a:r>
              <a:rPr lang="en-US" sz="2000" dirty="0"/>
              <a:t>Bayes’</a:t>
            </a:r>
          </a:p>
          <a:p>
            <a:pPr algn="ctr" eaLnBrk="0" hangingPunct="0"/>
            <a:r>
              <a:rPr lang="en-US" sz="2000" dirty="0"/>
              <a:t>Theorem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239000" y="2590800"/>
            <a:ext cx="1600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Posterior</a:t>
            </a:r>
          </a:p>
          <a:p>
            <a:pPr algn="ctr" eaLnBrk="0" hangingPunct="0"/>
            <a:r>
              <a:rPr lang="en-US" sz="2000" dirty="0"/>
              <a:t>Probabilities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2057400" y="3124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4343400" y="3048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629400" y="3048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  <p:bldP spid="36870" grpId="0" animBg="1"/>
      <p:bldP spid="36871" grpId="0" animBg="1"/>
      <p:bldP spid="36872" grpId="0" animBg="1"/>
      <p:bldP spid="368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Application of Bayes’ Theorem</a:t>
            </a:r>
          </a:p>
        </p:txBody>
      </p:sp>
      <p:pic>
        <p:nvPicPr>
          <p:cNvPr id="2053" name="Picture 5" descr="j023358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287" y="1079500"/>
            <a:ext cx="1546225" cy="1487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22300" y="2298700"/>
            <a:ext cx="6858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Consider a manufacturing firm that receives shipment of parts from two suppliers.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i="1" baseline="-25000" dirty="0"/>
              <a:t>1</a:t>
            </a:r>
            <a:r>
              <a:rPr lang="en-US" sz="2400" dirty="0"/>
              <a:t> denote the event that a part is received from supplier 1; </a:t>
            </a:r>
            <a:r>
              <a:rPr lang="en-US" sz="2400" i="1" dirty="0"/>
              <a:t>A</a:t>
            </a:r>
            <a:r>
              <a:rPr lang="en-US" sz="2400" i="1" baseline="-25000" dirty="0"/>
              <a:t>2</a:t>
            </a:r>
            <a:r>
              <a:rPr lang="en-US" sz="2400" baseline="-25000" dirty="0"/>
              <a:t> </a:t>
            </a:r>
            <a:r>
              <a:rPr lang="en-US" sz="2400" dirty="0"/>
              <a:t>is the event the part is received from supplier 2</a:t>
            </a:r>
          </a:p>
        </p:txBody>
      </p:sp>
    </p:spTree>
    <p:extLst>
      <p:ext uri="{BB962C8B-B14F-4D97-AF65-F5344CB8AC3E}">
        <p14:creationId xmlns:p14="http://schemas.microsoft.com/office/powerpoint/2010/main" val="15814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27001"/>
            <a:ext cx="8013700" cy="711199"/>
          </a:xfrm>
        </p:spPr>
        <p:txBody>
          <a:bodyPr/>
          <a:lstStyle/>
          <a:p>
            <a:pPr algn="l"/>
            <a:r>
              <a:rPr lang="en-US" sz="3600" dirty="0"/>
              <a:t>Application of Bayes’ Theorem</a:t>
            </a:r>
          </a:p>
        </p:txBody>
      </p:sp>
      <p:pic>
        <p:nvPicPr>
          <p:cNvPr id="6" name="Picture 4" descr="j028278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6500"/>
            <a:ext cx="2590800" cy="24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743200" y="1790700"/>
            <a:ext cx="5105400" cy="1371600"/>
          </a:xfrm>
          <a:prstGeom prst="wedgeEllipseCallout">
            <a:avLst>
              <a:gd name="adj1" fmla="val -65454"/>
              <a:gd name="adj2" fmla="val 5995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/>
              <a:t>We get 65 percent of our parts from supplier 1 and 35 percent from supplier 2.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4229100"/>
            <a:ext cx="4267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Thus:</a:t>
            </a:r>
          </a:p>
          <a:p>
            <a:pPr>
              <a:spcBef>
                <a:spcPct val="50000"/>
              </a:spcBef>
            </a:pPr>
            <a:r>
              <a:rPr lang="en-US" sz="2400"/>
              <a:t>P(A</a:t>
            </a:r>
            <a:r>
              <a:rPr lang="en-US" sz="2400" baseline="-25000"/>
              <a:t>1</a:t>
            </a:r>
            <a:r>
              <a:rPr lang="en-US" sz="2400"/>
              <a:t>) = .65   and P(A</a:t>
            </a:r>
            <a:r>
              <a:rPr lang="en-US" sz="2400" baseline="-25000"/>
              <a:t>2</a:t>
            </a:r>
            <a:r>
              <a:rPr lang="en-US" sz="2400"/>
              <a:t>) = .35</a:t>
            </a:r>
          </a:p>
        </p:txBody>
      </p:sp>
    </p:spTree>
    <p:extLst>
      <p:ext uri="{BB962C8B-B14F-4D97-AF65-F5344CB8AC3E}">
        <p14:creationId xmlns:p14="http://schemas.microsoft.com/office/powerpoint/2010/main" val="14198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77800"/>
            <a:ext cx="8229600" cy="711200"/>
          </a:xfrm>
        </p:spPr>
        <p:txBody>
          <a:bodyPr/>
          <a:lstStyle/>
          <a:p>
            <a:r>
              <a:rPr lang="en-US" sz="3600" dirty="0"/>
              <a:t>Quality levels differ between suppliers</a:t>
            </a:r>
          </a:p>
        </p:txBody>
      </p:sp>
      <p:graphicFrame>
        <p:nvGraphicFramePr>
          <p:cNvPr id="7203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88130"/>
              </p:ext>
            </p:extLst>
          </p:nvPr>
        </p:nvGraphicFramePr>
        <p:xfrm>
          <a:off x="1676400" y="1371601"/>
          <a:ext cx="5257800" cy="155448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</a:tblGrid>
              <a:tr h="691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 Parts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Percentage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Bad Parts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9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Supplier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Supplier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295400" y="3276600"/>
            <a:ext cx="701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</a:t>
            </a:r>
            <a:r>
              <a:rPr lang="en-US" sz="2400"/>
              <a:t>Let </a:t>
            </a:r>
            <a:r>
              <a:rPr lang="en-US" sz="2400" i="1"/>
              <a:t>G</a:t>
            </a:r>
            <a:r>
              <a:rPr lang="en-US" sz="2400"/>
              <a:t> denote that a part is good and </a:t>
            </a:r>
            <a:r>
              <a:rPr lang="en-US" sz="2400" i="1"/>
              <a:t>B </a:t>
            </a:r>
            <a:r>
              <a:rPr lang="en-US" sz="2400"/>
              <a:t>denote the event that a part is bad. Thus we have the following conditional probabilities:  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1600200" y="4572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G</a:t>
            </a:r>
            <a:r>
              <a:rPr lang="en-US" sz="2400"/>
              <a:t> </a:t>
            </a:r>
            <a:r>
              <a:rPr lang="en-US" sz="2400">
                <a:cs typeface="Arial" charset="0"/>
              </a:rPr>
              <a:t>| </a:t>
            </a:r>
            <a:r>
              <a:rPr lang="en-US" sz="2400" i="1">
                <a:cs typeface="Arial" charset="0"/>
              </a:rPr>
              <a:t>A</a:t>
            </a:r>
            <a:r>
              <a:rPr lang="en-US" sz="2400" i="1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 ) = .98  and  </a:t>
            </a:r>
            <a:r>
              <a:rPr lang="en-US" sz="2400" i="1">
                <a:cs typeface="Arial" charset="0"/>
              </a:rPr>
              <a:t>P</a:t>
            </a:r>
            <a:r>
              <a:rPr lang="en-US" sz="2400">
                <a:cs typeface="Arial" charset="0"/>
              </a:rPr>
              <a:t>(</a:t>
            </a:r>
            <a:r>
              <a:rPr lang="en-US" sz="2400" i="1">
                <a:cs typeface="Arial" charset="0"/>
              </a:rPr>
              <a:t>B </a:t>
            </a:r>
            <a:r>
              <a:rPr lang="en-US" sz="2400">
                <a:cs typeface="Arial" charset="0"/>
              </a:rPr>
              <a:t>| </a:t>
            </a:r>
            <a:r>
              <a:rPr lang="en-US" sz="2400" i="1">
                <a:cs typeface="Arial" charset="0"/>
              </a:rPr>
              <a:t>A</a:t>
            </a:r>
            <a:r>
              <a:rPr lang="en-US" sz="2400" i="1" baseline="-25000">
                <a:cs typeface="Arial" charset="0"/>
              </a:rPr>
              <a:t>2</a:t>
            </a:r>
            <a:r>
              <a:rPr lang="en-US" sz="2400">
                <a:cs typeface="Arial" charset="0"/>
              </a:rPr>
              <a:t> ) = .02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676400" y="5486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P</a:t>
            </a:r>
            <a:r>
              <a:rPr lang="en-US" sz="2400"/>
              <a:t>(</a:t>
            </a:r>
            <a:r>
              <a:rPr lang="en-US" sz="2400" i="1"/>
              <a:t>G</a:t>
            </a:r>
            <a:r>
              <a:rPr lang="en-US" sz="2400"/>
              <a:t> </a:t>
            </a:r>
            <a:r>
              <a:rPr lang="en-US" sz="2400">
                <a:cs typeface="Arial" charset="0"/>
              </a:rPr>
              <a:t>| </a:t>
            </a:r>
            <a:r>
              <a:rPr lang="en-US" sz="2400" i="1">
                <a:cs typeface="Arial" charset="0"/>
              </a:rPr>
              <a:t>A</a:t>
            </a:r>
            <a:r>
              <a:rPr lang="en-US" sz="2400" i="1" baseline="-25000">
                <a:cs typeface="Arial" charset="0"/>
              </a:rPr>
              <a:t>2</a:t>
            </a:r>
            <a:r>
              <a:rPr lang="en-US" sz="2400" i="1">
                <a:cs typeface="Arial" charset="0"/>
              </a:rPr>
              <a:t> </a:t>
            </a:r>
            <a:r>
              <a:rPr lang="en-US" sz="2400">
                <a:cs typeface="Arial" charset="0"/>
              </a:rPr>
              <a:t>) = .95  and  </a:t>
            </a:r>
            <a:r>
              <a:rPr lang="en-US" sz="2400" i="1">
                <a:cs typeface="Arial" charset="0"/>
              </a:rPr>
              <a:t>P</a:t>
            </a:r>
            <a:r>
              <a:rPr lang="en-US" sz="2400">
                <a:cs typeface="Arial" charset="0"/>
              </a:rPr>
              <a:t>(</a:t>
            </a:r>
            <a:r>
              <a:rPr lang="en-US" sz="2400" i="1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 | </a:t>
            </a:r>
            <a:r>
              <a:rPr lang="en-US" sz="2400" i="1">
                <a:cs typeface="Arial" charset="0"/>
              </a:rPr>
              <a:t>A</a:t>
            </a:r>
            <a:r>
              <a:rPr lang="en-US" sz="2400" i="1" baseline="-25000">
                <a:cs typeface="Arial" charset="0"/>
              </a:rPr>
              <a:t>2</a:t>
            </a:r>
            <a:r>
              <a:rPr lang="en-US" sz="2400">
                <a:cs typeface="Arial" charset="0"/>
              </a:rPr>
              <a:t> ) = .05</a:t>
            </a:r>
          </a:p>
        </p:txBody>
      </p:sp>
    </p:spTree>
    <p:extLst>
      <p:ext uri="{BB962C8B-B14F-4D97-AF65-F5344CB8AC3E}">
        <p14:creationId xmlns:p14="http://schemas.microsoft.com/office/powerpoint/2010/main" val="10241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52400" y="173038"/>
            <a:ext cx="8229600" cy="639762"/>
          </a:xfrm>
        </p:spPr>
        <p:txBody>
          <a:bodyPr/>
          <a:lstStyle/>
          <a:p>
            <a:r>
              <a:rPr lang="en-US" sz="3200" dirty="0"/>
              <a:t>Tree Diagram for Two-Supplier Example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819400" y="17526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715000" y="17526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609600" y="2895600"/>
            <a:ext cx="2209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09600" y="3962400"/>
            <a:ext cx="2209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334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7432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743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895600" y="2895600"/>
            <a:ext cx="2895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2895600" y="2133600"/>
            <a:ext cx="2895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2895600" y="4267200"/>
            <a:ext cx="2819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819400" y="4800600"/>
            <a:ext cx="2895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5638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5638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5638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56388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62000" y="12954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Step 1</a:t>
            </a:r>
            <a:br>
              <a:rPr lang="en-US" sz="2000"/>
            </a:br>
            <a:r>
              <a:rPr lang="en-US" sz="2000"/>
              <a:t>Supplier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429000" y="11430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Step 2</a:t>
            </a:r>
            <a:br>
              <a:rPr lang="en-US" sz="2000"/>
            </a:br>
            <a:r>
              <a:rPr lang="en-US" sz="2000"/>
              <a:t>Condition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019800" y="12192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Experimental</a:t>
            </a:r>
            <a:br>
              <a:rPr lang="en-US" sz="2000"/>
            </a:br>
            <a:r>
              <a:rPr lang="en-US" sz="2000"/>
              <a:t>Outcome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676400" y="2743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</a:t>
            </a:r>
            <a:r>
              <a:rPr lang="en-US" sz="2000" i="1" baseline="-25000"/>
              <a:t>1</a:t>
            </a:r>
            <a:endParaRPr lang="en-US" sz="2000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752600" y="4038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</a:t>
            </a:r>
            <a:r>
              <a:rPr lang="en-US" sz="2000" i="1" baseline="-25000"/>
              <a:t>2</a:t>
            </a:r>
            <a:endParaRPr lang="en-US" sz="2000" i="1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886200" y="2057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G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4495800" y="2895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B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962400" y="4114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G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44196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B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867400" y="1905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(A</a:t>
            </a:r>
            <a:r>
              <a:rPr lang="en-US" sz="2000" i="1" baseline="-25000"/>
              <a:t>1</a:t>
            </a:r>
            <a:r>
              <a:rPr lang="en-US" sz="2000" i="1"/>
              <a:t>, G)</a:t>
            </a:r>
            <a:endParaRPr lang="en-US" sz="2000"/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867400" y="3352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(A</a:t>
            </a:r>
            <a:r>
              <a:rPr lang="en-US" sz="2000" i="1" baseline="-25000"/>
              <a:t>1</a:t>
            </a:r>
            <a:r>
              <a:rPr lang="en-US" sz="2000" i="1"/>
              <a:t>, B)</a:t>
            </a:r>
            <a:endParaRPr lang="en-US" sz="2000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5867400" y="4038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(A</a:t>
            </a:r>
            <a:r>
              <a:rPr lang="en-US" sz="2000" i="1" baseline="-25000"/>
              <a:t>2</a:t>
            </a:r>
            <a:r>
              <a:rPr lang="en-US" sz="2000" i="1"/>
              <a:t>, G)</a:t>
            </a:r>
            <a:endParaRPr lang="en-US" sz="2000"/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58674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(A</a:t>
            </a:r>
            <a:r>
              <a:rPr lang="en-US" sz="2000" i="1" baseline="-25000"/>
              <a:t>2</a:t>
            </a:r>
            <a:r>
              <a:rPr lang="en-US" sz="2000" i="1"/>
              <a:t>, B)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5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MPj039616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1862"/>
            <a:ext cx="2362200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124200" y="2125662"/>
            <a:ext cx="5486400" cy="2286000"/>
          </a:xfrm>
          <a:prstGeom prst="wedgeEllipseCallout">
            <a:avLst>
              <a:gd name="adj1" fmla="val -58741"/>
              <a:gd name="adj2" fmla="val 97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Each of the experimental outcomes is the intersection of 2 events. For example, the probability of selecting a part from supplier 1 that is good is given by: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046806"/>
              </p:ext>
            </p:extLst>
          </p:nvPr>
        </p:nvGraphicFramePr>
        <p:xfrm>
          <a:off x="2133600" y="5478462"/>
          <a:ext cx="5937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4" imgW="2374560" imgH="215640" progId="Equation.3">
                  <p:embed/>
                </p:oleObj>
              </mc:Choice>
              <mc:Fallback>
                <p:oleObj name="Equation" r:id="rId4" imgW="237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78462"/>
                        <a:ext cx="5937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8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Capgemini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27FA532E1440BBB216045CCA2436" ma:contentTypeVersion="0" ma:contentTypeDescription="Create a new document." ma:contentTypeScope="" ma:versionID="3ba8609c7665c84a77543b3bac825d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8A0C4F-596F-49FD-B18B-0ACB1AC42ADE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A9FC01-6108-4C10-935C-A22E44F3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4EC633-1627-4A60-A2BF-2426CB35E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CapgeminiTemplate</Template>
  <TotalTime>20</TotalTime>
  <Words>694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CapgeminiTemplate</vt:lpstr>
      <vt:lpstr>think-cell Slide</vt:lpstr>
      <vt:lpstr>Equation</vt:lpstr>
      <vt:lpstr>Text</vt:lpstr>
      <vt:lpstr>PowerPoint Presentation</vt:lpstr>
      <vt:lpstr>Bayes’ Theorem</vt:lpstr>
      <vt:lpstr>Probability Revision using Bayes’ Theorem</vt:lpstr>
      <vt:lpstr>Application of Bayes’ Theorem</vt:lpstr>
      <vt:lpstr>Application of Bayes’ Theorem</vt:lpstr>
      <vt:lpstr>Quality levels differ between suppliers</vt:lpstr>
      <vt:lpstr>Tree Diagram for Two-Supplier Example</vt:lpstr>
      <vt:lpstr>PowerPoint Presentation</vt:lpstr>
      <vt:lpstr>Probability Tree for Two-Supplier Example</vt:lpstr>
      <vt:lpstr>Issue</vt:lpstr>
      <vt:lpstr>PowerPoint Presentation</vt:lpstr>
      <vt:lpstr>Bayes’ Theorem for 2 events</vt:lpstr>
      <vt:lpstr>Do the Math</vt:lpstr>
      <vt:lpstr>Bayes’ Theorem</vt:lpstr>
      <vt:lpstr>Tabular Approach to Bayes’ Theorem 2-Supplier Problem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Pradeep Bilurkar</dc:creator>
  <cp:lastModifiedBy>Pradeep Bilurkar</cp:lastModifiedBy>
  <cp:revision>3</cp:revision>
  <dcterms:created xsi:type="dcterms:W3CDTF">2016-08-24T03:34:58Z</dcterms:created>
  <dcterms:modified xsi:type="dcterms:W3CDTF">2016-08-24T03:55:22Z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0x010100AF2F27FA532E1440BBB216045CCA2436</vt:lpwstr>
  </property>
</Properties>
</file>