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3"/>
  </p:notesMasterIdLst>
  <p:handoutMasterIdLst>
    <p:handoutMasterId r:id="rId54"/>
  </p:handoutMasterIdLst>
  <p:sldIdLst>
    <p:sldId id="259" r:id="rId2"/>
    <p:sldId id="270" r:id="rId3"/>
    <p:sldId id="305" r:id="rId4"/>
    <p:sldId id="306"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4" r:id="rId28"/>
    <p:sldId id="295" r:id="rId29"/>
    <p:sldId id="296" r:id="rId30"/>
    <p:sldId id="297" r:id="rId31"/>
    <p:sldId id="298" r:id="rId32"/>
    <p:sldId id="299" r:id="rId33"/>
    <p:sldId id="300" r:id="rId34"/>
    <p:sldId id="301" r:id="rId35"/>
    <p:sldId id="302" r:id="rId36"/>
    <p:sldId id="303" r:id="rId37"/>
    <p:sldId id="308" r:id="rId38"/>
    <p:sldId id="307" r:id="rId39"/>
    <p:sldId id="309" r:id="rId40"/>
    <p:sldId id="310" r:id="rId41"/>
    <p:sldId id="312" r:id="rId42"/>
    <p:sldId id="311" r:id="rId43"/>
    <p:sldId id="313" r:id="rId44"/>
    <p:sldId id="314" r:id="rId45"/>
    <p:sldId id="318" r:id="rId46"/>
    <p:sldId id="319" r:id="rId47"/>
    <p:sldId id="315" r:id="rId48"/>
    <p:sldId id="316" r:id="rId49"/>
    <p:sldId id="317" r:id="rId50"/>
    <p:sldId id="320" r:id="rId51"/>
    <p:sldId id="32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08C4"/>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83977" autoAdjust="0"/>
  </p:normalViewPr>
  <p:slideViewPr>
    <p:cSldViewPr>
      <p:cViewPr>
        <p:scale>
          <a:sx n="100" d="100"/>
          <a:sy n="100" d="100"/>
        </p:scale>
        <p:origin x="-1974" y="-378"/>
      </p:cViewPr>
      <p:guideLst>
        <p:guide orient="horz" pos="2160"/>
        <p:guide pos="2880"/>
      </p:guideLst>
    </p:cSldViewPr>
  </p:slideViewPr>
  <p:outlineViewPr>
    <p:cViewPr>
      <p:scale>
        <a:sx n="33" d="100"/>
        <a:sy n="33" d="100"/>
      </p:scale>
      <p:origin x="0" y="17154"/>
    </p:cViewPr>
  </p:outlineViewPr>
  <p:notesTextViewPr>
    <p:cViewPr>
      <p:scale>
        <a:sx n="100" d="100"/>
        <a:sy n="100" d="100"/>
      </p:scale>
      <p:origin x="0" y="0"/>
    </p:cViewPr>
  </p:notesTextViewPr>
  <p:sorterViewPr>
    <p:cViewPr>
      <p:scale>
        <a:sx n="154" d="100"/>
        <a:sy n="154" d="100"/>
      </p:scale>
      <p:origin x="0" y="7992"/>
    </p:cViewPr>
  </p:sorterViewPr>
  <p:notesViewPr>
    <p:cSldViewPr>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043570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59561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Subtitle 2"/>
          <p:cNvSpPr>
            <a:spLocks noGrp="1"/>
          </p:cNvSpPr>
          <p:nvPr>
            <p:ph type="subTitle" idx="1"/>
          </p:nvPr>
        </p:nvSpPr>
        <p:spPr>
          <a:xfrm>
            <a:off x="3962400" y="23622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781800" y="3581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8EF842C-521E-4C30-AA5E-6341CF02E2D9}" type="datetime1">
              <a:rPr lang="en-US" smtClean="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152400"/>
            <a:ext cx="8001000" cy="685800"/>
          </a:xfrm>
        </p:spPr>
        <p:txBody>
          <a:bodyPr anchor="ctr" anchorCtr="0">
            <a:normAutofit/>
          </a:bodyPr>
          <a:lstStyle>
            <a:lvl1pPr algn="l">
              <a:defRPr lang="en-US" sz="3200" baseline="0" dirty="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43000"/>
            <a:ext cx="8077200" cy="5029199"/>
          </a:xfrm>
        </p:spPr>
        <p:txBody>
          <a:bodyPr>
            <a:normAutofit/>
          </a:bodyPr>
          <a:lstStyle>
            <a:lvl1pPr algn="just">
              <a:defRPr sz="1600" baseline="0">
                <a:latin typeface="Arial" panose="020B0604020202020204" pitchFamily="34" charset="0"/>
              </a:defRPr>
            </a:lvl1pPr>
            <a:lvl2pPr algn="just">
              <a:defRPr sz="1600" baseline="0">
                <a:latin typeface="Arial" panose="020B0604020202020204" pitchFamily="34" charset="0"/>
              </a:defRPr>
            </a:lvl2pPr>
            <a:lvl3pPr algn="just">
              <a:defRPr sz="1600" baseline="0">
                <a:latin typeface="Arial" panose="020B0604020202020204" pitchFamily="34" charset="0"/>
              </a:defRPr>
            </a:lvl3pPr>
            <a:lvl4pPr algn="just">
              <a:defRPr sz="1600" baseline="0">
                <a:latin typeface="Arial" panose="020B0604020202020204" pitchFamily="34" charset="0"/>
              </a:defRPr>
            </a:lvl4pPr>
            <a:lvl5pPr algn="just">
              <a:defRPr sz="1600" baseline="0">
                <a:latin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62000" y="6324600"/>
            <a:ext cx="2133600" cy="365125"/>
          </a:xfrm>
        </p:spPr>
        <p:txBody>
          <a:bodyPr/>
          <a:lstStyle/>
          <a:p>
            <a:fld id="{FDA4EA2C-4819-4A80-8F95-F779EE04D339}" type="datetime1">
              <a:rPr lang="en-US" smtClean="0"/>
              <a:t>1/19/2017</a:t>
            </a:fld>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8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57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304800" y="6477000"/>
            <a:ext cx="5715000" cy="228600"/>
          </a:xfrm>
        </p:spPr>
        <p:txBody>
          <a:bodyPr/>
          <a:lstStyle>
            <a:lvl1pPr>
              <a:defRPr/>
            </a:lvl1pPr>
          </a:lstStyle>
          <a:p>
            <a:r>
              <a:rPr lang="en-US" altLang="en-US"/>
              <a:t>Statistics for Managers Using Microsoft Excel, 5e © 2008 Pearson Prentice-Hall, Inc.</a:t>
            </a:r>
          </a:p>
          <a:p>
            <a:endParaRPr lang="en-US" altLang="en-US"/>
          </a:p>
        </p:txBody>
      </p:sp>
      <p:sp>
        <p:nvSpPr>
          <p:cNvPr id="6" name="Slide Number Placeholder 5"/>
          <p:cNvSpPr>
            <a:spLocks noGrp="1"/>
          </p:cNvSpPr>
          <p:nvPr>
            <p:ph type="sldNum" sz="quarter" idx="11"/>
          </p:nvPr>
        </p:nvSpPr>
        <p:spPr>
          <a:xfrm>
            <a:off x="6781800" y="6477000"/>
            <a:ext cx="2133600" cy="228600"/>
          </a:xfrm>
        </p:spPr>
        <p:txBody>
          <a:bodyPr/>
          <a:lstStyle>
            <a:lvl1pPr>
              <a:defRPr/>
            </a:lvl1pPr>
          </a:lstStyle>
          <a:p>
            <a:r>
              <a:rPr lang="en-US" altLang="en-US"/>
              <a:t>Chap 4-</a:t>
            </a:r>
            <a:fld id="{BD8D1F3E-CF5C-4C13-8732-F92D63E1B009}" type="slidenum">
              <a:rPr lang="en-US" altLang="en-US"/>
              <a:pPr/>
              <a:t>‹#›</a:t>
            </a:fld>
            <a:endParaRPr lang="en-US" altLang="en-US"/>
          </a:p>
          <a:p>
            <a:endParaRPr lang="en-US" altLang="en-US"/>
          </a:p>
        </p:txBody>
      </p:sp>
    </p:spTree>
    <p:extLst>
      <p:ext uri="{BB962C8B-B14F-4D97-AF65-F5344CB8AC3E}">
        <p14:creationId xmlns:p14="http://schemas.microsoft.com/office/powerpoint/2010/main" val="203359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76400" y="1981200"/>
            <a:ext cx="7010400" cy="4114800"/>
          </a:xfrm>
        </p:spPr>
        <p:txBody>
          <a:bodyPr/>
          <a:lstStyle/>
          <a:p>
            <a:endParaRPr lang="en-US"/>
          </a:p>
        </p:txBody>
      </p:sp>
    </p:spTree>
    <p:extLst>
      <p:ext uri="{BB962C8B-B14F-4D97-AF65-F5344CB8AC3E}">
        <p14:creationId xmlns:p14="http://schemas.microsoft.com/office/powerpoint/2010/main" val="45339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656782" y="304800"/>
            <a:ext cx="80772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66307" y="990600"/>
            <a:ext cx="80772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28A37-FC42-4085-858F-1E542DA69968}" type="datetime1">
              <a:rPr lang="en-US" smtClean="0"/>
              <a:t>1/19/2017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3" r:id="rId4"/>
    <p:sldLayoutId id="2147483654" r:id="rId5"/>
    <p:sldLayoutId id="2147483655" r:id="rId6"/>
    <p:sldLayoutId id="2147483656" r:id="rId7"/>
  </p:sldLayoutIdLst>
  <p:transition spd="slow">
    <p:wipe dir="d"/>
  </p:transition>
  <p:timing>
    <p:tnLst>
      <p:par>
        <p:cTn id="1" dur="indefinite" restart="never" nodeType="tmRoot"/>
      </p:par>
    </p:tnLst>
  </p:timing>
  <p:hf sldNum="0" hdr="0" ftr="0"/>
  <p:txStyles>
    <p:titleStyle>
      <a:lvl1pPr algn="l" defTabSz="914400" rtl="0" eaLnBrk="1" latinLnBrk="0" hangingPunct="1">
        <a:spcBef>
          <a:spcPct val="0"/>
        </a:spcBef>
        <a:buNone/>
        <a:defRPr lang="en-US" sz="3200" kern="1200" baseline="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4.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png"/><Relationship Id="rId9" Type="http://schemas.openxmlformats.org/officeDocument/2006/relationships/image" Target="../media/image51.emf"/></Relationships>
</file>

<file path=ppt/slides/_rels/slide46.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0.emf"/><Relationship Id="rId7" Type="http://schemas.openxmlformats.org/officeDocument/2006/relationships/image" Target="../media/image56.png"/><Relationship Id="rId2" Type="http://schemas.openxmlformats.org/officeDocument/2006/relationships/image" Target="../media/image55.emf"/><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emf"/><Relationship Id="rId4" Type="http://schemas.openxmlformats.org/officeDocument/2006/relationships/image" Target="../media/image51.emf"/><Relationship Id="rId9" Type="http://schemas.openxmlformats.org/officeDocument/2006/relationships/image" Target="../media/image58.emf"/></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58.emf"/><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custDataLst>
              <p:tags r:id="rId2"/>
            </p:custDataLst>
          </p:nvPr>
        </p:nvSpPr>
        <p:spPr>
          <a:xfrm>
            <a:off x="5562600" y="3048000"/>
            <a:ext cx="3276600" cy="609600"/>
          </a:xfrm>
        </p:spPr>
        <p:txBody>
          <a:bodyPr>
            <a:normAutofit fontScale="90000"/>
          </a:bodyPr>
          <a:lstStyle/>
          <a:p>
            <a:pPr algn="ctr"/>
            <a:r>
              <a:rPr lang="en-US" altLang="en-US" dirty="0"/>
              <a:t>Descriptive Statistics</a:t>
            </a:r>
            <a:endParaRPr lang="en-US" dirty="0"/>
          </a:p>
        </p:txBody>
      </p:sp>
      <p:sp>
        <p:nvSpPr>
          <p:cNvPr id="3" name="Subtitle 2"/>
          <p:cNvSpPr>
            <a:spLocks noGrp="1"/>
          </p:cNvSpPr>
          <p:nvPr>
            <p:ph type="subTitle" idx="1"/>
            <p:custDataLst>
              <p:tags r:id="rId3"/>
            </p:custDataLst>
          </p:nvPr>
        </p:nvSpPr>
        <p:spPr>
          <a:xfrm>
            <a:off x="4038600" y="3886200"/>
            <a:ext cx="4772528" cy="609600"/>
          </a:xfrm>
        </p:spPr>
        <p:txBody>
          <a:bodyPr>
            <a:normAutofit/>
          </a:bodyPr>
          <a:lstStyle/>
          <a:p>
            <a:r>
              <a:rPr lang="en-US" sz="2400" dirty="0" smtClean="0">
                <a:latin typeface="+mn-lt"/>
              </a:rPr>
              <a:t>Dr. Pradeep Bilurkar</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altLang="en-US"/>
              <a:t>Examples of Sample Space</a:t>
            </a:r>
          </a:p>
        </p:txBody>
      </p:sp>
      <p:sp>
        <p:nvSpPr>
          <p:cNvPr id="37891" name="Rectangle 1027"/>
          <p:cNvSpPr>
            <a:spLocks noChangeArrowheads="1"/>
          </p:cNvSpPr>
          <p:nvPr/>
        </p:nvSpPr>
        <p:spPr bwMode="auto">
          <a:xfrm>
            <a:off x="1028700" y="1219200"/>
            <a:ext cx="7772400" cy="4164013"/>
          </a:xfrm>
          <a:prstGeom prst="rect">
            <a:avLst/>
          </a:prstGeom>
          <a:solidFill>
            <a:schemeClr val="bg2"/>
          </a:solidFill>
          <a:ln>
            <a:noFill/>
          </a:ln>
          <a:effectLst/>
        </p:spPr>
        <p:txBody>
          <a:bodyPr lIns="90488" tIns="44450" rIns="90488" bIns="44450">
            <a:spAutoFit/>
          </a:bodyPr>
          <a:lstStyle/>
          <a:p>
            <a:pPr>
              <a:spcBef>
                <a:spcPct val="50000"/>
              </a:spcBef>
            </a:pPr>
            <a:r>
              <a:rPr lang="en-US" altLang="en-US" sz="2800" dirty="0">
                <a:latin typeface="Times New Roman" pitchFamily="18" charset="0"/>
              </a:rPr>
              <a:t>The Sample Space is the collection of all possible events</a:t>
            </a:r>
          </a:p>
          <a:p>
            <a:pPr>
              <a:spcBef>
                <a:spcPct val="50000"/>
              </a:spcBef>
            </a:pPr>
            <a:r>
              <a:rPr lang="en-US" altLang="en-US" sz="2800" dirty="0">
                <a:latin typeface="Times New Roman" pitchFamily="18" charset="0"/>
              </a:rPr>
              <a:t>ex. All 6 faces of a die:</a:t>
            </a:r>
          </a:p>
          <a:p>
            <a:pPr>
              <a:spcBef>
                <a:spcPct val="50000"/>
              </a:spcBef>
            </a:pPr>
            <a:endParaRPr lang="en-US" altLang="en-US" sz="1000" dirty="0">
              <a:latin typeface="Times New Roman" pitchFamily="18" charset="0"/>
            </a:endParaRPr>
          </a:p>
          <a:p>
            <a:pPr>
              <a:spcBef>
                <a:spcPct val="50000"/>
              </a:spcBef>
            </a:pPr>
            <a:endParaRPr lang="en-US" altLang="en-US" sz="2800" dirty="0">
              <a:latin typeface="Times New Roman" pitchFamily="18" charset="0"/>
            </a:endParaRPr>
          </a:p>
          <a:p>
            <a:pPr>
              <a:spcBef>
                <a:spcPct val="50000"/>
              </a:spcBef>
            </a:pPr>
            <a:r>
              <a:rPr lang="en-US" altLang="en-US" sz="2800" dirty="0">
                <a:latin typeface="Times New Roman" pitchFamily="18" charset="0"/>
              </a:rPr>
              <a:t>ex. All 52 cards in a deck of cards	</a:t>
            </a:r>
          </a:p>
          <a:p>
            <a:pPr>
              <a:spcBef>
                <a:spcPct val="50000"/>
              </a:spcBef>
            </a:pPr>
            <a:r>
              <a:rPr lang="en-US" altLang="en-US" sz="2800" dirty="0">
                <a:latin typeface="Times New Roman" pitchFamily="18" charset="0"/>
              </a:rPr>
              <a:t>ex. All possible outcomes when having a child: 	Boy or Girl</a:t>
            </a:r>
          </a:p>
        </p:txBody>
      </p:sp>
      <p:grpSp>
        <p:nvGrpSpPr>
          <p:cNvPr id="37892" name="Group 1028"/>
          <p:cNvGrpSpPr>
            <a:grpSpLocks/>
          </p:cNvGrpSpPr>
          <p:nvPr/>
        </p:nvGrpSpPr>
        <p:grpSpPr bwMode="auto">
          <a:xfrm>
            <a:off x="2865120" y="3032760"/>
            <a:ext cx="4495800" cy="685800"/>
            <a:chOff x="2736" y="2016"/>
            <a:chExt cx="2832" cy="432"/>
          </a:xfrm>
        </p:grpSpPr>
        <p:sp>
          <p:nvSpPr>
            <p:cNvPr id="37893" name="Rectangle 1029"/>
            <p:cNvSpPr>
              <a:spLocks noChangeArrowheads="1"/>
            </p:cNvSpPr>
            <p:nvPr/>
          </p:nvSpPr>
          <p:spPr bwMode="auto">
            <a:xfrm>
              <a:off x="4656" y="2016"/>
              <a:ext cx="432"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1030"/>
            <p:cNvSpPr>
              <a:spLocks noChangeArrowheads="1"/>
            </p:cNvSpPr>
            <p:nvPr/>
          </p:nvSpPr>
          <p:spPr bwMode="auto">
            <a:xfrm>
              <a:off x="5136" y="2016"/>
              <a:ext cx="432"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5" name="Rectangle 1031"/>
            <p:cNvSpPr>
              <a:spLocks noChangeArrowheads="1"/>
            </p:cNvSpPr>
            <p:nvPr/>
          </p:nvSpPr>
          <p:spPr bwMode="auto">
            <a:xfrm>
              <a:off x="4176" y="2016"/>
              <a:ext cx="432"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Rectangle 1032"/>
            <p:cNvSpPr>
              <a:spLocks noChangeArrowheads="1"/>
            </p:cNvSpPr>
            <p:nvPr/>
          </p:nvSpPr>
          <p:spPr bwMode="auto">
            <a:xfrm>
              <a:off x="3696" y="2016"/>
              <a:ext cx="432"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Rectangle 1033"/>
            <p:cNvSpPr>
              <a:spLocks noChangeArrowheads="1"/>
            </p:cNvSpPr>
            <p:nvPr/>
          </p:nvSpPr>
          <p:spPr bwMode="auto">
            <a:xfrm>
              <a:off x="3216" y="2016"/>
              <a:ext cx="432"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Rectangle 1034"/>
            <p:cNvSpPr>
              <a:spLocks noChangeArrowheads="1"/>
            </p:cNvSpPr>
            <p:nvPr/>
          </p:nvSpPr>
          <p:spPr bwMode="auto">
            <a:xfrm>
              <a:off x="2736" y="2016"/>
              <a:ext cx="432" cy="43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Oval 1035"/>
            <p:cNvSpPr>
              <a:spLocks noChangeArrowheads="1"/>
            </p:cNvSpPr>
            <p:nvPr/>
          </p:nvSpPr>
          <p:spPr bwMode="auto">
            <a:xfrm>
              <a:off x="2928" y="220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Oval 1036"/>
            <p:cNvSpPr>
              <a:spLocks noChangeArrowheads="1"/>
            </p:cNvSpPr>
            <p:nvPr/>
          </p:nvSpPr>
          <p:spPr bwMode="auto">
            <a:xfrm>
              <a:off x="4272" y="211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Oval 1037"/>
            <p:cNvSpPr>
              <a:spLocks noChangeArrowheads="1"/>
            </p:cNvSpPr>
            <p:nvPr/>
          </p:nvSpPr>
          <p:spPr bwMode="auto">
            <a:xfrm>
              <a:off x="3408" y="211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Oval 1038"/>
            <p:cNvSpPr>
              <a:spLocks noChangeArrowheads="1"/>
            </p:cNvSpPr>
            <p:nvPr/>
          </p:nvSpPr>
          <p:spPr bwMode="auto">
            <a:xfrm>
              <a:off x="4452" y="2116"/>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Oval 1039"/>
            <p:cNvSpPr>
              <a:spLocks noChangeArrowheads="1"/>
            </p:cNvSpPr>
            <p:nvPr/>
          </p:nvSpPr>
          <p:spPr bwMode="auto">
            <a:xfrm>
              <a:off x="3792"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Oval 1040"/>
            <p:cNvSpPr>
              <a:spLocks noChangeArrowheads="1"/>
            </p:cNvSpPr>
            <p:nvPr/>
          </p:nvSpPr>
          <p:spPr bwMode="auto">
            <a:xfrm>
              <a:off x="3980" y="210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Oval 1041"/>
            <p:cNvSpPr>
              <a:spLocks noChangeArrowheads="1"/>
            </p:cNvSpPr>
            <p:nvPr/>
          </p:nvSpPr>
          <p:spPr bwMode="auto">
            <a:xfrm>
              <a:off x="3888" y="220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Oval 1042"/>
            <p:cNvSpPr>
              <a:spLocks noChangeArrowheads="1"/>
            </p:cNvSpPr>
            <p:nvPr/>
          </p:nvSpPr>
          <p:spPr bwMode="auto">
            <a:xfrm>
              <a:off x="4272"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Oval 1043"/>
            <p:cNvSpPr>
              <a:spLocks noChangeArrowheads="1"/>
            </p:cNvSpPr>
            <p:nvPr/>
          </p:nvSpPr>
          <p:spPr bwMode="auto">
            <a:xfrm>
              <a:off x="4460"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Oval 1044"/>
            <p:cNvSpPr>
              <a:spLocks noChangeArrowheads="1"/>
            </p:cNvSpPr>
            <p:nvPr/>
          </p:nvSpPr>
          <p:spPr bwMode="auto">
            <a:xfrm>
              <a:off x="4752" y="211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Oval 1045"/>
            <p:cNvSpPr>
              <a:spLocks noChangeArrowheads="1"/>
            </p:cNvSpPr>
            <p:nvPr/>
          </p:nvSpPr>
          <p:spPr bwMode="auto">
            <a:xfrm>
              <a:off x="4938"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Oval 1046"/>
            <p:cNvSpPr>
              <a:spLocks noChangeArrowheads="1"/>
            </p:cNvSpPr>
            <p:nvPr/>
          </p:nvSpPr>
          <p:spPr bwMode="auto">
            <a:xfrm>
              <a:off x="4926" y="211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Oval 1047"/>
            <p:cNvSpPr>
              <a:spLocks noChangeArrowheads="1"/>
            </p:cNvSpPr>
            <p:nvPr/>
          </p:nvSpPr>
          <p:spPr bwMode="auto">
            <a:xfrm>
              <a:off x="5238" y="211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Oval 1048"/>
            <p:cNvSpPr>
              <a:spLocks noChangeArrowheads="1"/>
            </p:cNvSpPr>
            <p:nvPr/>
          </p:nvSpPr>
          <p:spPr bwMode="auto">
            <a:xfrm>
              <a:off x="5424" y="211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Oval 1049"/>
            <p:cNvSpPr>
              <a:spLocks noChangeArrowheads="1"/>
            </p:cNvSpPr>
            <p:nvPr/>
          </p:nvSpPr>
          <p:spPr bwMode="auto">
            <a:xfrm>
              <a:off x="5238" y="220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Oval 1050"/>
            <p:cNvSpPr>
              <a:spLocks noChangeArrowheads="1"/>
            </p:cNvSpPr>
            <p:nvPr/>
          </p:nvSpPr>
          <p:spPr bwMode="auto">
            <a:xfrm>
              <a:off x="5424" y="220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Oval 1051"/>
            <p:cNvSpPr>
              <a:spLocks noChangeArrowheads="1"/>
            </p:cNvSpPr>
            <p:nvPr/>
          </p:nvSpPr>
          <p:spPr bwMode="auto">
            <a:xfrm>
              <a:off x="5238"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Oval 1052"/>
            <p:cNvSpPr>
              <a:spLocks noChangeArrowheads="1"/>
            </p:cNvSpPr>
            <p:nvPr/>
          </p:nvSpPr>
          <p:spPr bwMode="auto">
            <a:xfrm>
              <a:off x="5424"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7" name="Oval 1053"/>
            <p:cNvSpPr>
              <a:spLocks noChangeArrowheads="1"/>
            </p:cNvSpPr>
            <p:nvPr/>
          </p:nvSpPr>
          <p:spPr bwMode="auto">
            <a:xfrm>
              <a:off x="3408"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8" name="Oval 1054"/>
            <p:cNvSpPr>
              <a:spLocks noChangeArrowheads="1"/>
            </p:cNvSpPr>
            <p:nvPr/>
          </p:nvSpPr>
          <p:spPr bwMode="auto">
            <a:xfrm>
              <a:off x="4752" y="230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Oval 1055"/>
            <p:cNvSpPr>
              <a:spLocks noChangeArrowheads="1"/>
            </p:cNvSpPr>
            <p:nvPr/>
          </p:nvSpPr>
          <p:spPr bwMode="auto">
            <a:xfrm>
              <a:off x="4848" y="220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18421146"/>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Events in Sample Space</a:t>
            </a:r>
          </a:p>
        </p:txBody>
      </p:sp>
      <p:sp>
        <p:nvSpPr>
          <p:cNvPr id="28676" name="Rectangle 4"/>
          <p:cNvSpPr>
            <a:spLocks noGrp="1" noChangeArrowheads="1"/>
          </p:cNvSpPr>
          <p:nvPr>
            <p:ph type="body" idx="1"/>
          </p:nvPr>
        </p:nvSpPr>
        <p:spPr>
          <a:xfrm>
            <a:off x="914400" y="1752600"/>
            <a:ext cx="7924800" cy="2667000"/>
          </a:xfrm>
          <a:solidFill>
            <a:schemeClr val="bg2"/>
          </a:solidFill>
          <a:ln/>
        </p:spPr>
        <p:txBody>
          <a:bodyPr lIns="85342" tIns="42672" rIns="85342" bIns="42672">
            <a:normAutofit fontScale="92500" lnSpcReduction="10000"/>
          </a:bodyPr>
          <a:lstStyle/>
          <a:p>
            <a:pPr>
              <a:lnSpc>
                <a:spcPct val="90000"/>
              </a:lnSpc>
            </a:pPr>
            <a:r>
              <a:rPr lang="en-US" altLang="en-US" dirty="0"/>
              <a:t>Simple event</a:t>
            </a:r>
          </a:p>
          <a:p>
            <a:pPr lvl="1">
              <a:lnSpc>
                <a:spcPct val="90000"/>
              </a:lnSpc>
            </a:pPr>
            <a:r>
              <a:rPr lang="en-US" altLang="en-US" dirty="0"/>
              <a:t>An outcome from a sample space with one characteristic</a:t>
            </a:r>
          </a:p>
          <a:p>
            <a:pPr lvl="1">
              <a:lnSpc>
                <a:spcPct val="90000"/>
              </a:lnSpc>
            </a:pPr>
            <a:r>
              <a:rPr lang="en-US" altLang="en-US" dirty="0"/>
              <a:t>ex. A red card from a deck of </a:t>
            </a:r>
            <a:r>
              <a:rPr lang="en-US" altLang="en-US" dirty="0" smtClean="0"/>
              <a:t>cards</a:t>
            </a:r>
          </a:p>
          <a:p>
            <a:pPr lvl="1">
              <a:lnSpc>
                <a:spcPct val="90000"/>
              </a:lnSpc>
            </a:pPr>
            <a:endParaRPr lang="en-US" altLang="en-US" dirty="0"/>
          </a:p>
          <a:p>
            <a:pPr>
              <a:lnSpc>
                <a:spcPct val="90000"/>
              </a:lnSpc>
            </a:pPr>
            <a:r>
              <a:rPr lang="en-US" altLang="en-US" dirty="0"/>
              <a:t>Complement of an event A  (denoted A</a:t>
            </a:r>
            <a:r>
              <a:rPr lang="en-US" altLang="en-US" baseline="30000" dirty="0"/>
              <a:t>/</a:t>
            </a:r>
            <a:r>
              <a:rPr lang="en-US" altLang="en-US" dirty="0"/>
              <a:t>)</a:t>
            </a:r>
          </a:p>
          <a:p>
            <a:pPr lvl="1">
              <a:lnSpc>
                <a:spcPct val="90000"/>
              </a:lnSpc>
            </a:pPr>
            <a:r>
              <a:rPr lang="en-US" altLang="en-US" dirty="0"/>
              <a:t>All outcomes that are not part of event A</a:t>
            </a:r>
          </a:p>
          <a:p>
            <a:pPr lvl="1">
              <a:lnSpc>
                <a:spcPct val="90000"/>
              </a:lnSpc>
            </a:pPr>
            <a:r>
              <a:rPr lang="en-US" altLang="en-US" dirty="0"/>
              <a:t>ex. All cards that are not </a:t>
            </a:r>
            <a:r>
              <a:rPr lang="en-US" altLang="en-US" dirty="0" smtClean="0"/>
              <a:t>diamonds</a:t>
            </a:r>
          </a:p>
          <a:p>
            <a:pPr marL="457200" lvl="1" indent="0">
              <a:lnSpc>
                <a:spcPct val="90000"/>
              </a:lnSpc>
              <a:buNone/>
            </a:pPr>
            <a:endParaRPr lang="en-US" altLang="en-US" dirty="0"/>
          </a:p>
          <a:p>
            <a:pPr>
              <a:lnSpc>
                <a:spcPct val="90000"/>
              </a:lnSpc>
            </a:pPr>
            <a:r>
              <a:rPr lang="en-US" altLang="en-US" dirty="0"/>
              <a:t>Joint event</a:t>
            </a:r>
          </a:p>
          <a:p>
            <a:pPr lvl="1">
              <a:lnSpc>
                <a:spcPct val="90000"/>
              </a:lnSpc>
            </a:pPr>
            <a:r>
              <a:rPr lang="en-US" altLang="en-US" dirty="0"/>
              <a:t>Involves two or more characteristics simultaneously</a:t>
            </a:r>
          </a:p>
          <a:p>
            <a:pPr lvl="1">
              <a:lnSpc>
                <a:spcPct val="90000"/>
              </a:lnSpc>
            </a:pPr>
            <a:r>
              <a:rPr lang="en-US" altLang="en-US" dirty="0"/>
              <a:t>ex. An ace that is also red from a deck of cards</a:t>
            </a:r>
          </a:p>
        </p:txBody>
      </p:sp>
    </p:spTree>
    <p:extLst>
      <p:ext uri="{BB962C8B-B14F-4D97-AF65-F5344CB8AC3E}">
        <p14:creationId xmlns:p14="http://schemas.microsoft.com/office/powerpoint/2010/main" val="298911702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95133" y="304800"/>
            <a:ext cx="8031956" cy="685800"/>
          </a:xfrm>
        </p:spPr>
        <p:txBody>
          <a:bodyPr/>
          <a:lstStyle/>
          <a:p>
            <a:r>
              <a:rPr lang="en-US" altLang="en-US" sz="2800" dirty="0"/>
              <a:t>Visualizing Events in </a:t>
            </a:r>
            <a:r>
              <a:rPr lang="en-US" altLang="en-US" sz="2800" dirty="0" smtClean="0"/>
              <a:t>Sample </a:t>
            </a:r>
            <a:r>
              <a:rPr lang="en-US" altLang="en-US" sz="2800" dirty="0"/>
              <a:t>Space</a:t>
            </a:r>
            <a:endParaRPr lang="en-US" altLang="en-US" sz="2800" dirty="0">
              <a:solidFill>
                <a:schemeClr val="tx1"/>
              </a:solidFill>
            </a:endParaRPr>
          </a:p>
        </p:txBody>
      </p:sp>
      <p:sp>
        <p:nvSpPr>
          <p:cNvPr id="40964" name="Rectangle 4"/>
          <p:cNvSpPr>
            <a:spLocks noGrp="1" noChangeArrowheads="1"/>
          </p:cNvSpPr>
          <p:nvPr>
            <p:ph type="body" sz="half" idx="4294967295"/>
          </p:nvPr>
        </p:nvSpPr>
        <p:spPr>
          <a:xfrm>
            <a:off x="1089978" y="1631156"/>
            <a:ext cx="3429000" cy="4114800"/>
          </a:xfrm>
          <a:noFill/>
          <a:ln/>
        </p:spPr>
        <p:txBody>
          <a:bodyPr lIns="85342" tIns="42672" rIns="85342" bIns="42672"/>
          <a:lstStyle/>
          <a:p>
            <a:r>
              <a:rPr lang="en-US" altLang="en-US" sz="2400" dirty="0"/>
              <a:t>Contingency Tables: </a:t>
            </a:r>
          </a:p>
          <a:p>
            <a:endParaRPr lang="en-US" altLang="en-US" sz="2400" dirty="0"/>
          </a:p>
          <a:p>
            <a:pPr>
              <a:buFont typeface="Wingdings" pitchFamily="2" charset="2"/>
              <a:buNone/>
            </a:pPr>
            <a:endParaRPr lang="en-US" altLang="en-US" sz="2400" dirty="0"/>
          </a:p>
          <a:p>
            <a:pPr>
              <a:buFont typeface="Wingdings" pitchFamily="2" charset="2"/>
              <a:buNone/>
            </a:pPr>
            <a:endParaRPr lang="en-US" altLang="en-US" sz="2400" dirty="0"/>
          </a:p>
          <a:p>
            <a:endParaRPr lang="en-US" altLang="en-US" sz="2400" dirty="0"/>
          </a:p>
          <a:p>
            <a:r>
              <a:rPr lang="en-US" altLang="en-US" sz="2400" dirty="0"/>
              <a:t>Tree Diagrams:</a:t>
            </a:r>
          </a:p>
        </p:txBody>
      </p:sp>
      <p:graphicFrame>
        <p:nvGraphicFramePr>
          <p:cNvPr id="40998" name="Group 38"/>
          <p:cNvGraphicFramePr>
            <a:graphicFrameLocks noGrp="1"/>
          </p:cNvGraphicFramePr>
          <p:nvPr>
            <p:ph sz="half" idx="4294967295"/>
            <p:extLst>
              <p:ext uri="{D42A27DB-BD31-4B8C-83A1-F6EECF244321}">
                <p14:modId xmlns:p14="http://schemas.microsoft.com/office/powerpoint/2010/main" val="186310643"/>
              </p:ext>
            </p:extLst>
          </p:nvPr>
        </p:nvGraphicFramePr>
        <p:xfrm>
          <a:off x="4638286" y="1676400"/>
          <a:ext cx="3429000" cy="2015490"/>
        </p:xfrm>
        <a:graphic>
          <a:graphicData uri="http://schemas.openxmlformats.org/drawingml/2006/table">
            <a:tbl>
              <a:tblPr/>
              <a:tblGrid>
                <a:gridCol w="857250"/>
                <a:gridCol w="857250"/>
                <a:gridCol w="857250"/>
                <a:gridCol w="857250"/>
              </a:tblGrid>
              <a:tr h="4381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altLang="en-US" sz="2000" b="0" i="0" u="none" strike="noStrike" cap="none" normalizeH="0" baseline="0" dirty="0" smtClean="0">
                        <a:ln>
                          <a:noFill/>
                        </a:ln>
                        <a:solidFill>
                          <a:schemeClr val="tx2"/>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Not 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81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Black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81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81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41000" name="Line 40"/>
          <p:cNvSpPr>
            <a:spLocks noChangeShapeType="1"/>
          </p:cNvSpPr>
          <p:nvPr/>
        </p:nvSpPr>
        <p:spPr bwMode="auto">
          <a:xfrm flipV="1">
            <a:off x="4565650" y="4937125"/>
            <a:ext cx="1463675" cy="333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1" name="Line 41"/>
          <p:cNvSpPr>
            <a:spLocks noChangeShapeType="1"/>
          </p:cNvSpPr>
          <p:nvPr/>
        </p:nvSpPr>
        <p:spPr bwMode="auto">
          <a:xfrm>
            <a:off x="4522788" y="5405438"/>
            <a:ext cx="1506537" cy="268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Rectangle 42"/>
          <p:cNvSpPr>
            <a:spLocks noChangeArrowheads="1"/>
          </p:cNvSpPr>
          <p:nvPr/>
        </p:nvSpPr>
        <p:spPr bwMode="auto">
          <a:xfrm>
            <a:off x="3152775" y="5003800"/>
            <a:ext cx="1438275" cy="596900"/>
          </a:xfrm>
          <a:prstGeom prst="rect">
            <a:avLst/>
          </a:prstGeom>
          <a:solidFill>
            <a:schemeClr val="bg2"/>
          </a:solidFill>
          <a:ln w="12700">
            <a:solidFill>
              <a:schemeClr val="tx1"/>
            </a:solidFill>
            <a:miter lim="800000"/>
            <a:headEnd/>
            <a:tailEnd/>
          </a:ln>
          <a:effectLst/>
        </p:spPr>
        <p:txBody>
          <a:bodyPr lIns="90488" tIns="44450" rIns="90488" bIns="44450">
            <a:spAutoFit/>
          </a:bodyPr>
          <a:lstStyle/>
          <a:p>
            <a:pPr>
              <a:lnSpc>
                <a:spcPct val="80000"/>
              </a:lnSpc>
              <a:spcBef>
                <a:spcPct val="50000"/>
              </a:spcBef>
            </a:pPr>
            <a:r>
              <a:rPr lang="en-US" altLang="en-US" b="1">
                <a:solidFill>
                  <a:schemeClr val="tx2"/>
                </a:solidFill>
                <a:latin typeface="Times New Roman" pitchFamily="18" charset="0"/>
              </a:rPr>
              <a:t>Full Deck </a:t>
            </a:r>
          </a:p>
          <a:p>
            <a:pPr>
              <a:lnSpc>
                <a:spcPct val="50000"/>
              </a:lnSpc>
              <a:spcBef>
                <a:spcPct val="50000"/>
              </a:spcBef>
            </a:pPr>
            <a:r>
              <a:rPr lang="en-US" altLang="en-US" b="1">
                <a:solidFill>
                  <a:schemeClr val="tx2"/>
                </a:solidFill>
                <a:latin typeface="Times New Roman" pitchFamily="18" charset="0"/>
              </a:rPr>
              <a:t>of 52 Cards</a:t>
            </a:r>
          </a:p>
        </p:txBody>
      </p:sp>
      <p:sp>
        <p:nvSpPr>
          <p:cNvPr id="41003" name="Rectangle 43"/>
          <p:cNvSpPr>
            <a:spLocks noChangeArrowheads="1"/>
          </p:cNvSpPr>
          <p:nvPr/>
        </p:nvSpPr>
        <p:spPr bwMode="auto">
          <a:xfrm rot="663163">
            <a:off x="4725988" y="5605463"/>
            <a:ext cx="1300162" cy="280987"/>
          </a:xfrm>
          <a:prstGeom prst="rect">
            <a:avLst/>
          </a:prstGeom>
          <a:noFill/>
          <a:ln>
            <a:noFill/>
          </a:ln>
          <a:effectLst/>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70000"/>
              </a:lnSpc>
              <a:spcBef>
                <a:spcPct val="50000"/>
              </a:spcBef>
            </a:pPr>
            <a:r>
              <a:rPr lang="en-US" altLang="en-US" b="1"/>
              <a:t>Red Card</a:t>
            </a:r>
          </a:p>
        </p:txBody>
      </p:sp>
      <p:sp>
        <p:nvSpPr>
          <p:cNvPr id="41004" name="Rectangle 44"/>
          <p:cNvSpPr>
            <a:spLocks noChangeArrowheads="1"/>
          </p:cNvSpPr>
          <p:nvPr/>
        </p:nvSpPr>
        <p:spPr bwMode="auto">
          <a:xfrm rot="-785611">
            <a:off x="4591050" y="4733925"/>
            <a:ext cx="1438275" cy="3079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80000"/>
              </a:lnSpc>
              <a:spcBef>
                <a:spcPct val="50000"/>
              </a:spcBef>
            </a:pPr>
            <a:r>
              <a:rPr lang="en-US" altLang="en-US" b="1"/>
              <a:t>Black Card</a:t>
            </a:r>
          </a:p>
        </p:txBody>
      </p:sp>
      <p:sp>
        <p:nvSpPr>
          <p:cNvPr id="41005" name="Line 45"/>
          <p:cNvSpPr>
            <a:spLocks noChangeShapeType="1"/>
          </p:cNvSpPr>
          <p:nvPr/>
        </p:nvSpPr>
        <p:spPr bwMode="auto">
          <a:xfrm flipV="1">
            <a:off x="6235700" y="4535488"/>
            <a:ext cx="1438275" cy="334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6" name="Line 46"/>
          <p:cNvSpPr>
            <a:spLocks noChangeShapeType="1"/>
          </p:cNvSpPr>
          <p:nvPr/>
        </p:nvSpPr>
        <p:spPr bwMode="auto">
          <a:xfrm>
            <a:off x="6235700" y="4937125"/>
            <a:ext cx="1438275" cy="133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Rectangle 47"/>
          <p:cNvSpPr>
            <a:spLocks noChangeArrowheads="1"/>
          </p:cNvSpPr>
          <p:nvPr/>
        </p:nvSpPr>
        <p:spPr bwMode="auto">
          <a:xfrm rot="634449">
            <a:off x="6232525" y="5872163"/>
            <a:ext cx="150653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b="1"/>
              <a:t>Not an Ace</a:t>
            </a:r>
          </a:p>
        </p:txBody>
      </p:sp>
      <p:sp>
        <p:nvSpPr>
          <p:cNvPr id="41008" name="Rectangle 48"/>
          <p:cNvSpPr>
            <a:spLocks noChangeArrowheads="1"/>
          </p:cNvSpPr>
          <p:nvPr/>
        </p:nvSpPr>
        <p:spPr bwMode="auto">
          <a:xfrm rot="-807475">
            <a:off x="6372225" y="4398963"/>
            <a:ext cx="754063"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b="1"/>
              <a:t>Ace</a:t>
            </a:r>
          </a:p>
        </p:txBody>
      </p:sp>
      <p:sp>
        <p:nvSpPr>
          <p:cNvPr id="41009" name="Rectangle 49"/>
          <p:cNvSpPr>
            <a:spLocks noChangeArrowheads="1"/>
          </p:cNvSpPr>
          <p:nvPr/>
        </p:nvSpPr>
        <p:spPr bwMode="auto">
          <a:xfrm rot="-352424">
            <a:off x="6369050" y="5272088"/>
            <a:ext cx="89058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b="1"/>
              <a:t>Ace</a:t>
            </a:r>
          </a:p>
        </p:txBody>
      </p:sp>
      <p:sp>
        <p:nvSpPr>
          <p:cNvPr id="41010" name="Rectangle 50"/>
          <p:cNvSpPr>
            <a:spLocks noChangeArrowheads="1"/>
          </p:cNvSpPr>
          <p:nvPr/>
        </p:nvSpPr>
        <p:spPr bwMode="auto">
          <a:xfrm rot="291506">
            <a:off x="6172200" y="4876800"/>
            <a:ext cx="1508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b="1"/>
              <a:t>Not an Ace</a:t>
            </a:r>
            <a:r>
              <a:rPr lang="en-US" altLang="en-US" sz="2400" b="1"/>
              <a:t> </a:t>
            </a:r>
          </a:p>
        </p:txBody>
      </p:sp>
      <p:sp>
        <p:nvSpPr>
          <p:cNvPr id="41011" name="Line 51"/>
          <p:cNvSpPr>
            <a:spLocks noChangeShapeType="1"/>
          </p:cNvSpPr>
          <p:nvPr/>
        </p:nvSpPr>
        <p:spPr bwMode="auto">
          <a:xfrm flipV="1">
            <a:off x="6235700" y="5472113"/>
            <a:ext cx="1438275" cy="2016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2" name="Line 52"/>
          <p:cNvSpPr>
            <a:spLocks noChangeShapeType="1"/>
          </p:cNvSpPr>
          <p:nvPr/>
        </p:nvSpPr>
        <p:spPr bwMode="auto">
          <a:xfrm>
            <a:off x="6235700" y="5740400"/>
            <a:ext cx="1438275" cy="268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3" name="Oval 53"/>
          <p:cNvSpPr>
            <a:spLocks noChangeArrowheads="1"/>
          </p:cNvSpPr>
          <p:nvPr/>
        </p:nvSpPr>
        <p:spPr bwMode="auto">
          <a:xfrm>
            <a:off x="6029325" y="4802188"/>
            <a:ext cx="206375" cy="201612"/>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4" name="Oval 54"/>
          <p:cNvSpPr>
            <a:spLocks noChangeArrowheads="1"/>
          </p:cNvSpPr>
          <p:nvPr/>
        </p:nvSpPr>
        <p:spPr bwMode="auto">
          <a:xfrm>
            <a:off x="6029325" y="5607050"/>
            <a:ext cx="206375" cy="200025"/>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5" name="Rectangle 55"/>
          <p:cNvSpPr>
            <a:spLocks noChangeArrowheads="1"/>
          </p:cNvSpPr>
          <p:nvPr/>
        </p:nvSpPr>
        <p:spPr bwMode="auto">
          <a:xfrm>
            <a:off x="1524000" y="5410200"/>
            <a:ext cx="10668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t>Sample Space</a:t>
            </a:r>
          </a:p>
        </p:txBody>
      </p:sp>
      <p:sp>
        <p:nvSpPr>
          <p:cNvPr id="41016" name="Line 56"/>
          <p:cNvSpPr>
            <a:spLocks noChangeShapeType="1"/>
          </p:cNvSpPr>
          <p:nvPr/>
        </p:nvSpPr>
        <p:spPr bwMode="auto">
          <a:xfrm flipV="1">
            <a:off x="2667000" y="5334000"/>
            <a:ext cx="4572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7" name="Text Box 57"/>
          <p:cNvSpPr txBox="1">
            <a:spLocks noChangeArrowheads="1"/>
          </p:cNvSpPr>
          <p:nvPr/>
        </p:nvSpPr>
        <p:spPr bwMode="auto">
          <a:xfrm>
            <a:off x="7620000" y="4191000"/>
            <a:ext cx="547688"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lnSpc>
                <a:spcPct val="140000"/>
              </a:lnSpc>
              <a:spcBef>
                <a:spcPct val="50000"/>
              </a:spcBef>
            </a:pPr>
            <a:r>
              <a:rPr lang="en-US" altLang="en-US"/>
              <a:t>2</a:t>
            </a:r>
          </a:p>
          <a:p>
            <a:pPr algn="ctr">
              <a:lnSpc>
                <a:spcPct val="140000"/>
              </a:lnSpc>
              <a:spcBef>
                <a:spcPct val="50000"/>
              </a:spcBef>
            </a:pPr>
            <a:r>
              <a:rPr lang="en-US" altLang="en-US"/>
              <a:t>24</a:t>
            </a:r>
          </a:p>
          <a:p>
            <a:pPr algn="ctr">
              <a:lnSpc>
                <a:spcPct val="140000"/>
              </a:lnSpc>
              <a:spcBef>
                <a:spcPct val="50000"/>
              </a:spcBef>
            </a:pPr>
            <a:r>
              <a:rPr lang="en-US" altLang="en-US"/>
              <a:t>2</a:t>
            </a:r>
          </a:p>
          <a:p>
            <a:pPr algn="ctr">
              <a:lnSpc>
                <a:spcPct val="140000"/>
              </a:lnSpc>
              <a:spcBef>
                <a:spcPct val="50000"/>
              </a:spcBef>
            </a:pPr>
            <a:r>
              <a:rPr lang="en-US" altLang="en-US"/>
              <a:t>24</a:t>
            </a:r>
          </a:p>
        </p:txBody>
      </p:sp>
    </p:spTree>
    <p:extLst>
      <p:ext uri="{BB962C8B-B14F-4D97-AF65-F5344CB8AC3E}">
        <p14:creationId xmlns:p14="http://schemas.microsoft.com/office/powerpoint/2010/main" val="447317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152400"/>
            <a:ext cx="8153400" cy="685800"/>
          </a:xfrm>
        </p:spPr>
        <p:txBody>
          <a:bodyPr>
            <a:noAutofit/>
          </a:bodyPr>
          <a:lstStyle/>
          <a:p>
            <a:r>
              <a:rPr lang="en-US" altLang="en-US" sz="2800" dirty="0" smtClean="0"/>
              <a:t>Definitions Simple </a:t>
            </a:r>
            <a:r>
              <a:rPr lang="en-US" altLang="en-US" sz="2800" dirty="0"/>
              <a:t>vs. Joint Probability</a:t>
            </a:r>
          </a:p>
        </p:txBody>
      </p:sp>
      <p:sp>
        <p:nvSpPr>
          <p:cNvPr id="47107" name="Rectangle 3"/>
          <p:cNvSpPr>
            <a:spLocks noGrp="1" noChangeArrowheads="1"/>
          </p:cNvSpPr>
          <p:nvPr>
            <p:ph type="body" idx="1"/>
          </p:nvPr>
        </p:nvSpPr>
        <p:spPr>
          <a:xfrm>
            <a:off x="1066800" y="2057400"/>
            <a:ext cx="7010400" cy="1524000"/>
          </a:xfrm>
          <a:solidFill>
            <a:schemeClr val="bg2"/>
          </a:solidFill>
        </p:spPr>
        <p:txBody>
          <a:bodyPr>
            <a:normAutofit fontScale="92500" lnSpcReduction="10000"/>
          </a:bodyPr>
          <a:lstStyle/>
          <a:p>
            <a:r>
              <a:rPr lang="en-US" altLang="en-US" dirty="0"/>
              <a:t>Simple (Marginal) Probability refers to the probability of a simple event.</a:t>
            </a:r>
          </a:p>
          <a:p>
            <a:pPr lvl="1"/>
            <a:r>
              <a:rPr lang="en-US" altLang="en-US" dirty="0"/>
              <a:t>ex. P(King</a:t>
            </a:r>
            <a:r>
              <a:rPr lang="en-US" altLang="en-US" dirty="0" smtClean="0"/>
              <a:t>)</a:t>
            </a:r>
          </a:p>
          <a:p>
            <a:pPr lvl="1"/>
            <a:endParaRPr lang="en-US" altLang="en-US" dirty="0"/>
          </a:p>
          <a:p>
            <a:r>
              <a:rPr lang="en-US" altLang="en-US" dirty="0"/>
              <a:t>Joint Probability refers to the probability of an occurrence of two or more events.</a:t>
            </a:r>
          </a:p>
          <a:p>
            <a:pPr lvl="1"/>
            <a:r>
              <a:rPr lang="en-US" altLang="en-US" dirty="0"/>
              <a:t>ex. P(King and Spade)</a:t>
            </a:r>
          </a:p>
        </p:txBody>
      </p:sp>
    </p:spTree>
    <p:extLst>
      <p:ext uri="{BB962C8B-B14F-4D97-AF65-F5344CB8AC3E}">
        <p14:creationId xmlns:p14="http://schemas.microsoft.com/office/powerpoint/2010/main" val="150269299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altLang="en-US"/>
              <a:t>Definitions</a:t>
            </a:r>
            <a:br>
              <a:rPr lang="en-US" altLang="en-US"/>
            </a:br>
            <a:r>
              <a:rPr lang="en-US" altLang="en-US"/>
              <a:t>Mutually Exclusive Events</a:t>
            </a:r>
          </a:p>
        </p:txBody>
      </p:sp>
      <p:sp>
        <p:nvSpPr>
          <p:cNvPr id="48132" name="Rectangle 4"/>
          <p:cNvSpPr>
            <a:spLocks noGrp="1" noChangeArrowheads="1"/>
          </p:cNvSpPr>
          <p:nvPr>
            <p:ph type="body" idx="1"/>
          </p:nvPr>
        </p:nvSpPr>
        <p:spPr>
          <a:xfrm>
            <a:off x="914400" y="1524000"/>
            <a:ext cx="7696200" cy="3962400"/>
          </a:xfrm>
          <a:solidFill>
            <a:schemeClr val="bg2"/>
          </a:solidFill>
          <a:ln/>
        </p:spPr>
        <p:txBody>
          <a:bodyPr lIns="85342" tIns="42672" rIns="85342" bIns="42672"/>
          <a:lstStyle/>
          <a:p>
            <a:pPr>
              <a:lnSpc>
                <a:spcPct val="90000"/>
              </a:lnSpc>
            </a:pPr>
            <a:r>
              <a:rPr lang="en-US" altLang="en-US" sz="2400" b="1" dirty="0"/>
              <a:t>Mutually exclusive events</a:t>
            </a:r>
            <a:r>
              <a:rPr lang="en-US" altLang="en-US" sz="2400" dirty="0"/>
              <a:t> are events that cannot occur together (simultaneously).</a:t>
            </a:r>
          </a:p>
          <a:p>
            <a:pPr>
              <a:lnSpc>
                <a:spcPct val="90000"/>
              </a:lnSpc>
              <a:buFont typeface="Wingdings" pitchFamily="2" charset="2"/>
              <a:buNone/>
            </a:pPr>
            <a:endParaRPr lang="en-US" altLang="en-US" sz="2400" dirty="0"/>
          </a:p>
          <a:p>
            <a:pPr>
              <a:lnSpc>
                <a:spcPct val="90000"/>
              </a:lnSpc>
            </a:pPr>
            <a:r>
              <a:rPr lang="en-US" altLang="en-US" sz="2400" dirty="0"/>
              <a:t>example:</a:t>
            </a:r>
          </a:p>
          <a:p>
            <a:pPr lvl="1">
              <a:lnSpc>
                <a:spcPct val="90000"/>
              </a:lnSpc>
            </a:pPr>
            <a:r>
              <a:rPr lang="en-US" altLang="en-US" sz="2100" dirty="0"/>
              <a:t>A = queen of diamonds;  B = queen of clubs</a:t>
            </a:r>
          </a:p>
          <a:p>
            <a:pPr lvl="1">
              <a:lnSpc>
                <a:spcPct val="90000"/>
              </a:lnSpc>
            </a:pPr>
            <a:r>
              <a:rPr lang="en-US" altLang="en-US" sz="2100" dirty="0"/>
              <a:t>Events A and B are mutually exclusive if only one card is selected</a:t>
            </a:r>
          </a:p>
          <a:p>
            <a:pPr>
              <a:lnSpc>
                <a:spcPct val="90000"/>
              </a:lnSpc>
            </a:pPr>
            <a:r>
              <a:rPr lang="en-US" altLang="en-US" sz="2400" dirty="0"/>
              <a:t>example:</a:t>
            </a:r>
          </a:p>
          <a:p>
            <a:pPr lvl="1">
              <a:lnSpc>
                <a:spcPct val="90000"/>
              </a:lnSpc>
            </a:pPr>
            <a:r>
              <a:rPr lang="en-US" altLang="en-US" sz="2100" dirty="0"/>
              <a:t>B = having a boy;  G = having a girl</a:t>
            </a:r>
          </a:p>
          <a:p>
            <a:pPr lvl="1">
              <a:lnSpc>
                <a:spcPct val="90000"/>
              </a:lnSpc>
            </a:pPr>
            <a:r>
              <a:rPr lang="en-US" altLang="en-US" sz="2100" dirty="0"/>
              <a:t>Events B and G are mutually exclusive if only one child is born</a:t>
            </a:r>
          </a:p>
        </p:txBody>
      </p:sp>
    </p:spTree>
    <p:extLst>
      <p:ext uri="{BB962C8B-B14F-4D97-AF65-F5344CB8AC3E}">
        <p14:creationId xmlns:p14="http://schemas.microsoft.com/office/powerpoint/2010/main" val="3266588835"/>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dirty="0" smtClean="0">
                <a:solidFill>
                  <a:schemeClr val="tx1"/>
                </a:solidFill>
              </a:rPr>
              <a:t>Definitions Collectively </a:t>
            </a:r>
            <a:r>
              <a:rPr lang="en-US" altLang="en-US" dirty="0">
                <a:solidFill>
                  <a:schemeClr val="tx1"/>
                </a:solidFill>
              </a:rPr>
              <a:t>Exhaustive Events</a:t>
            </a:r>
          </a:p>
        </p:txBody>
      </p:sp>
      <p:sp>
        <p:nvSpPr>
          <p:cNvPr id="51204" name="Rectangle 4"/>
          <p:cNvSpPr>
            <a:spLocks noGrp="1" noChangeArrowheads="1"/>
          </p:cNvSpPr>
          <p:nvPr>
            <p:ph type="body" idx="1"/>
          </p:nvPr>
        </p:nvSpPr>
        <p:spPr>
          <a:xfrm>
            <a:off x="762000" y="1295400"/>
            <a:ext cx="7620000" cy="4191000"/>
          </a:xfrm>
          <a:solidFill>
            <a:schemeClr val="bg2"/>
          </a:solidFill>
          <a:ln/>
        </p:spPr>
        <p:txBody>
          <a:bodyPr lIns="85342" tIns="42672" rIns="85342" bIns="42672">
            <a:normAutofit lnSpcReduction="10000"/>
          </a:bodyPr>
          <a:lstStyle/>
          <a:p>
            <a:r>
              <a:rPr lang="en-US" altLang="en-US" sz="2400" b="1" dirty="0">
                <a:solidFill>
                  <a:schemeClr val="tx1"/>
                </a:solidFill>
              </a:rPr>
              <a:t>Collectively exhaustive events</a:t>
            </a:r>
          </a:p>
          <a:p>
            <a:pPr lvl="1"/>
            <a:r>
              <a:rPr lang="en-US" altLang="en-US" sz="2400" dirty="0"/>
              <a:t>One of the events must occur </a:t>
            </a:r>
          </a:p>
          <a:p>
            <a:pPr lvl="1"/>
            <a:r>
              <a:rPr lang="en-US" altLang="en-US" sz="2400" dirty="0"/>
              <a:t>The set of events covers the entire sample space</a:t>
            </a:r>
          </a:p>
          <a:p>
            <a:endParaRPr lang="en-US" altLang="en-US" sz="2400" dirty="0"/>
          </a:p>
          <a:p>
            <a:r>
              <a:rPr lang="en-US" altLang="en-US" sz="2200" dirty="0"/>
              <a:t>example:  </a:t>
            </a:r>
          </a:p>
          <a:p>
            <a:pPr lvl="1"/>
            <a:r>
              <a:rPr lang="en-US" altLang="en-US" sz="2200" dirty="0"/>
              <a:t>A = aces; B = black cards; C = diamonds; D = hearts</a:t>
            </a:r>
          </a:p>
          <a:p>
            <a:pPr lvl="1"/>
            <a:r>
              <a:rPr lang="en-US" altLang="en-US" sz="2200" dirty="0"/>
              <a:t>Events A, B, C and D are </a:t>
            </a:r>
            <a:r>
              <a:rPr lang="en-US" altLang="en-US" sz="2200" b="1" dirty="0"/>
              <a:t>collectively exhaustive</a:t>
            </a:r>
            <a:r>
              <a:rPr lang="en-US" altLang="en-US" sz="2200" dirty="0"/>
              <a:t> (but not mutually exclusive – a selected ace may also be a heart)</a:t>
            </a:r>
          </a:p>
          <a:p>
            <a:pPr lvl="1"/>
            <a:r>
              <a:rPr lang="en-US" altLang="en-US" sz="2200" dirty="0"/>
              <a:t>Events B, C and D are </a:t>
            </a:r>
            <a:r>
              <a:rPr lang="en-US" altLang="en-US" sz="2200" b="1" dirty="0"/>
              <a:t>collectively exhaustive</a:t>
            </a:r>
            <a:r>
              <a:rPr lang="en-US" altLang="en-US" sz="2200" dirty="0"/>
              <a:t> and also mutually exclusive</a:t>
            </a:r>
          </a:p>
        </p:txBody>
      </p:sp>
    </p:spTree>
    <p:extLst>
      <p:ext uri="{BB962C8B-B14F-4D97-AF65-F5344CB8AC3E}">
        <p14:creationId xmlns:p14="http://schemas.microsoft.com/office/powerpoint/2010/main" val="3189406876"/>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609600" y="76200"/>
            <a:ext cx="8153400" cy="685800"/>
          </a:xfrm>
        </p:spPr>
        <p:txBody>
          <a:bodyPr/>
          <a:lstStyle/>
          <a:p>
            <a:r>
              <a:rPr lang="en-US" altLang="en-US" sz="2800" dirty="0">
                <a:solidFill>
                  <a:schemeClr val="tx1"/>
                </a:solidFill>
              </a:rPr>
              <a:t>Computing Joint and </a:t>
            </a:r>
            <a:r>
              <a:rPr lang="en-US" altLang="en-US" sz="2800" dirty="0" smtClean="0">
                <a:solidFill>
                  <a:schemeClr val="tx1"/>
                </a:solidFill>
              </a:rPr>
              <a:t>Marginal </a:t>
            </a:r>
            <a:r>
              <a:rPr lang="en-US" altLang="en-US" sz="2800" dirty="0">
                <a:solidFill>
                  <a:schemeClr val="tx1"/>
                </a:solidFill>
              </a:rPr>
              <a:t>Probabilities</a:t>
            </a:r>
          </a:p>
        </p:txBody>
      </p:sp>
      <p:sp>
        <p:nvSpPr>
          <p:cNvPr id="52228" name="Rectangle 4"/>
          <p:cNvSpPr>
            <a:spLocks noGrp="1" noChangeArrowheads="1"/>
          </p:cNvSpPr>
          <p:nvPr>
            <p:ph type="body" sz="half" idx="4294967295"/>
          </p:nvPr>
        </p:nvSpPr>
        <p:spPr>
          <a:xfrm>
            <a:off x="1371600" y="1447800"/>
            <a:ext cx="7010400" cy="4114800"/>
          </a:xfrm>
          <a:noFill/>
          <a:ln/>
        </p:spPr>
        <p:txBody>
          <a:bodyPr lIns="85342" tIns="42672" rIns="85342" bIns="42672"/>
          <a:lstStyle/>
          <a:p>
            <a:r>
              <a:rPr lang="en-US" altLang="en-US" sz="2400" dirty="0"/>
              <a:t>The probability of a joint event, A and B:</a:t>
            </a:r>
          </a:p>
          <a:p>
            <a:endParaRPr lang="en-US" altLang="en-US" sz="2400" dirty="0"/>
          </a:p>
          <a:p>
            <a:endParaRPr lang="en-US" altLang="en-US" sz="2400" dirty="0"/>
          </a:p>
          <a:p>
            <a:endParaRPr lang="en-US" altLang="en-US" sz="2400" dirty="0"/>
          </a:p>
          <a:p>
            <a:r>
              <a:rPr lang="en-US" altLang="en-US" sz="2400" dirty="0"/>
              <a:t>Computing a marginal (or simple) probability:</a:t>
            </a:r>
          </a:p>
          <a:p>
            <a:endParaRPr lang="en-US" altLang="en-US" sz="2400" dirty="0"/>
          </a:p>
          <a:p>
            <a:endParaRPr lang="en-US" altLang="en-US" sz="2400" dirty="0"/>
          </a:p>
          <a:p>
            <a:pPr lvl="2"/>
            <a:r>
              <a:rPr lang="en-US" altLang="en-US" sz="2000" dirty="0"/>
              <a:t>Where B</a:t>
            </a:r>
            <a:r>
              <a:rPr lang="en-US" altLang="en-US" sz="2000" baseline="-25000" dirty="0"/>
              <a:t>1</a:t>
            </a:r>
            <a:r>
              <a:rPr lang="en-US" altLang="en-US" sz="2000" dirty="0"/>
              <a:t>, B</a:t>
            </a:r>
            <a:r>
              <a:rPr lang="en-US" altLang="en-US" sz="2000" baseline="-25000" dirty="0"/>
              <a:t>2</a:t>
            </a:r>
            <a:r>
              <a:rPr lang="en-US" altLang="en-US" sz="2000" dirty="0"/>
              <a:t>, …, B</a:t>
            </a:r>
            <a:r>
              <a:rPr lang="en-US" altLang="en-US" sz="2000" baseline="-25000" dirty="0"/>
              <a:t>k</a:t>
            </a:r>
            <a:r>
              <a:rPr lang="en-US" altLang="en-US" sz="2000" dirty="0"/>
              <a:t> are k mutually exclusive and collectively exhaustive events</a:t>
            </a:r>
          </a:p>
        </p:txBody>
      </p:sp>
      <p:graphicFrame>
        <p:nvGraphicFramePr>
          <p:cNvPr id="52229" name="Object 5"/>
          <p:cNvGraphicFramePr>
            <a:graphicFrameLocks noChangeAspect="1"/>
          </p:cNvGraphicFramePr>
          <p:nvPr>
            <p:extLst>
              <p:ext uri="{D42A27DB-BD31-4B8C-83A1-F6EECF244321}">
                <p14:modId xmlns:p14="http://schemas.microsoft.com/office/powerpoint/2010/main" val="2064610695"/>
              </p:ext>
            </p:extLst>
          </p:nvPr>
        </p:nvGraphicFramePr>
        <p:xfrm>
          <a:off x="1981200" y="2209800"/>
          <a:ext cx="6440488" cy="739775"/>
        </p:xfrm>
        <a:graphic>
          <a:graphicData uri="http://schemas.openxmlformats.org/presentationml/2006/ole">
            <mc:AlternateContent xmlns:mc="http://schemas.openxmlformats.org/markup-compatibility/2006">
              <mc:Choice xmlns:v="urn:schemas-microsoft-com:vml" Requires="v">
                <p:oleObj spid="_x0000_s6204" name="Equation" r:id="rId3" imgW="3632040" imgH="419040" progId="Equation.3">
                  <p:embed/>
                </p:oleObj>
              </mc:Choice>
              <mc:Fallback>
                <p:oleObj name="Equation" r:id="rId3" imgW="36320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6440488" cy="739775"/>
                      </a:xfrm>
                      <a:prstGeom prst="rect">
                        <a:avLst/>
                      </a:prstGeom>
                      <a:solidFill>
                        <a:schemeClr val="bg2"/>
                      </a:solidFill>
                      <a:ln>
                        <a:noFill/>
                      </a:ln>
                      <a:effectLst/>
                    </p:spPr>
                  </p:pic>
                </p:oleObj>
              </mc:Fallback>
            </mc:AlternateContent>
          </a:graphicData>
        </a:graphic>
      </p:graphicFrame>
      <p:graphicFrame>
        <p:nvGraphicFramePr>
          <p:cNvPr id="52230" name="Object 6"/>
          <p:cNvGraphicFramePr>
            <a:graphicFrameLocks noGrp="1" noChangeAspect="1"/>
          </p:cNvGraphicFramePr>
          <p:nvPr>
            <p:ph sz="half" idx="4294967295"/>
            <p:extLst>
              <p:ext uri="{D42A27DB-BD31-4B8C-83A1-F6EECF244321}">
                <p14:modId xmlns:p14="http://schemas.microsoft.com/office/powerpoint/2010/main" val="2234735693"/>
              </p:ext>
            </p:extLst>
          </p:nvPr>
        </p:nvGraphicFramePr>
        <p:xfrm>
          <a:off x="1981200" y="3910012"/>
          <a:ext cx="6602413" cy="433388"/>
        </p:xfrm>
        <a:graphic>
          <a:graphicData uri="http://schemas.openxmlformats.org/presentationml/2006/ole">
            <mc:AlternateContent xmlns:mc="http://schemas.openxmlformats.org/markup-compatibility/2006">
              <mc:Choice xmlns:v="urn:schemas-microsoft-com:vml" Requires="v">
                <p:oleObj spid="_x0000_s6205" name="Equation" r:id="rId5" imgW="3288960" imgH="215640" progId="Equation.3">
                  <p:embed/>
                </p:oleObj>
              </mc:Choice>
              <mc:Fallback>
                <p:oleObj name="Equation" r:id="rId5" imgW="32889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10012"/>
                        <a:ext cx="6602413" cy="433388"/>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372990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62000" y="304800"/>
            <a:ext cx="7010400" cy="609600"/>
          </a:xfrm>
        </p:spPr>
        <p:txBody>
          <a:bodyPr/>
          <a:lstStyle/>
          <a:p>
            <a:r>
              <a:rPr lang="en-US" altLang="en-US" sz="2800" dirty="0"/>
              <a:t>Example</a:t>
            </a:r>
            <a:r>
              <a:rPr lang="en-US" altLang="en-US" sz="2800" dirty="0" smtClean="0"/>
              <a:t>: Joint </a:t>
            </a:r>
            <a:r>
              <a:rPr lang="en-US" altLang="en-US" sz="2800" dirty="0"/>
              <a:t>Probability</a:t>
            </a:r>
          </a:p>
        </p:txBody>
      </p:sp>
      <p:sp>
        <p:nvSpPr>
          <p:cNvPr id="54276" name="Rectangle 4"/>
          <p:cNvSpPr>
            <a:spLocks noChangeArrowheads="1"/>
          </p:cNvSpPr>
          <p:nvPr/>
        </p:nvSpPr>
        <p:spPr bwMode="auto">
          <a:xfrm>
            <a:off x="1676400" y="2001838"/>
            <a:ext cx="25146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b="1" dirty="0"/>
              <a:t>P(Red and Ace)</a:t>
            </a:r>
          </a:p>
        </p:txBody>
      </p:sp>
      <p:graphicFrame>
        <p:nvGraphicFramePr>
          <p:cNvPr id="54277" name="Object 5"/>
          <p:cNvGraphicFramePr>
            <a:graphicFrameLocks noChangeAspect="1"/>
          </p:cNvGraphicFramePr>
          <p:nvPr/>
        </p:nvGraphicFramePr>
        <p:xfrm>
          <a:off x="2133600" y="2590800"/>
          <a:ext cx="5410200" cy="712788"/>
        </p:xfrm>
        <a:graphic>
          <a:graphicData uri="http://schemas.openxmlformats.org/presentationml/2006/ole">
            <mc:AlternateContent xmlns:mc="http://schemas.openxmlformats.org/markup-compatibility/2006">
              <mc:Choice xmlns:v="urn:schemas-microsoft-com:vml" Requires="v">
                <p:oleObj spid="_x0000_s7199" name="Equation" r:id="rId3" imgW="2997000" imgH="393480" progId="Equation.3">
                  <p:embed/>
                </p:oleObj>
              </mc:Choice>
              <mc:Fallback>
                <p:oleObj name="Equation" r:id="rId3" imgW="2997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90800"/>
                        <a:ext cx="5410200" cy="712788"/>
                      </a:xfrm>
                      <a:prstGeom prst="rect">
                        <a:avLst/>
                      </a:prstGeom>
                      <a:noFill/>
                      <a:ln>
                        <a:noFill/>
                      </a:ln>
                      <a:effectLst/>
                      <a:extLst>
                        <a:ext uri="{909E8E84-426E-40DD-AFC4-6F175D3DCCD1}">
                          <a14:hiddenFill xmlns:a14="http://schemas.microsoft.com/office/drawing/2010/main">
                            <a:solidFill>
                              <a:srgbClr val="FFFFD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Group 6"/>
          <p:cNvGraphicFramePr>
            <a:graphicFrameLocks noGrp="1"/>
          </p:cNvGraphicFramePr>
          <p:nvPr>
            <p:ph idx="1"/>
            <p:extLst>
              <p:ext uri="{D42A27DB-BD31-4B8C-83A1-F6EECF244321}">
                <p14:modId xmlns:p14="http://schemas.microsoft.com/office/powerpoint/2010/main" val="3940495081"/>
              </p:ext>
            </p:extLst>
          </p:nvPr>
        </p:nvGraphicFramePr>
        <p:xfrm>
          <a:off x="2209800" y="3810000"/>
          <a:ext cx="3581400" cy="2133601"/>
        </p:xfrm>
        <a:graphic>
          <a:graphicData uri="http://schemas.openxmlformats.org/drawingml/2006/table">
            <a:tbl>
              <a:tblPr/>
              <a:tblGrid>
                <a:gridCol w="895350"/>
                <a:gridCol w="895350"/>
                <a:gridCol w="895350"/>
                <a:gridCol w="895350"/>
              </a:tblGrid>
              <a:tr h="741363">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altLang="en-US" sz="2000" b="0" i="0" u="none" strike="noStrike" cap="none" normalizeH="0" baseline="0" dirty="0" smtClean="0">
                        <a:ln>
                          <a:noFill/>
                        </a:ln>
                        <a:solidFill>
                          <a:schemeClr val="tx2"/>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Not 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35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Black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5138">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35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54307" name="Oval 35"/>
          <p:cNvSpPr>
            <a:spLocks noChangeArrowheads="1"/>
          </p:cNvSpPr>
          <p:nvPr/>
        </p:nvSpPr>
        <p:spPr bwMode="auto">
          <a:xfrm>
            <a:off x="3352800" y="5029200"/>
            <a:ext cx="381000" cy="381000"/>
          </a:xfrm>
          <a:prstGeom prst="ellipse">
            <a:avLst/>
          </a:prstGeom>
          <a:noFill/>
          <a:ln w="254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54308" name="Line 36"/>
          <p:cNvSpPr>
            <a:spLocks noChangeShapeType="1"/>
          </p:cNvSpPr>
          <p:nvPr/>
        </p:nvSpPr>
        <p:spPr bwMode="auto">
          <a:xfrm flipH="1">
            <a:off x="3733800" y="2743200"/>
            <a:ext cx="3429000" cy="23622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46775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29" name="Rectangle 33"/>
          <p:cNvSpPr>
            <a:spLocks noGrp="1" noChangeArrowheads="1"/>
          </p:cNvSpPr>
          <p:nvPr>
            <p:ph type="title"/>
          </p:nvPr>
        </p:nvSpPr>
        <p:spPr>
          <a:xfrm>
            <a:off x="685800" y="533400"/>
            <a:ext cx="7010400" cy="609600"/>
          </a:xfrm>
        </p:spPr>
        <p:txBody>
          <a:bodyPr/>
          <a:lstStyle/>
          <a:p>
            <a:r>
              <a:rPr lang="en-US" altLang="en-US" sz="2800" dirty="0"/>
              <a:t>Example</a:t>
            </a:r>
            <a:r>
              <a:rPr lang="en-US" altLang="en-US" sz="2800" dirty="0" smtClean="0"/>
              <a:t>: Marginal </a:t>
            </a:r>
            <a:r>
              <a:rPr lang="en-US" altLang="en-US" sz="2800" dirty="0"/>
              <a:t>(Simple) Probability</a:t>
            </a:r>
          </a:p>
        </p:txBody>
      </p:sp>
      <p:sp>
        <p:nvSpPr>
          <p:cNvPr id="55300" name="Rectangle 4"/>
          <p:cNvSpPr>
            <a:spLocks noChangeArrowheads="1"/>
          </p:cNvSpPr>
          <p:nvPr/>
        </p:nvSpPr>
        <p:spPr bwMode="auto">
          <a:xfrm>
            <a:off x="1524000" y="2133600"/>
            <a:ext cx="251460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800" b="1"/>
              <a:t>P(Ace)</a:t>
            </a:r>
          </a:p>
        </p:txBody>
      </p:sp>
      <p:graphicFrame>
        <p:nvGraphicFramePr>
          <p:cNvPr id="55301" name="Object 5"/>
          <p:cNvGraphicFramePr>
            <a:graphicFrameLocks noChangeAspect="1"/>
          </p:cNvGraphicFramePr>
          <p:nvPr>
            <p:extLst>
              <p:ext uri="{D42A27DB-BD31-4B8C-83A1-F6EECF244321}">
                <p14:modId xmlns:p14="http://schemas.microsoft.com/office/powerpoint/2010/main" val="3181669946"/>
              </p:ext>
            </p:extLst>
          </p:nvPr>
        </p:nvGraphicFramePr>
        <p:xfrm>
          <a:off x="1828800" y="2590800"/>
          <a:ext cx="6467475" cy="712788"/>
        </p:xfrm>
        <a:graphic>
          <a:graphicData uri="http://schemas.openxmlformats.org/presentationml/2006/ole">
            <mc:AlternateContent xmlns:mc="http://schemas.openxmlformats.org/markup-compatibility/2006">
              <mc:Choice xmlns:v="urn:schemas-microsoft-com:vml" Requires="v">
                <p:oleObj spid="_x0000_s8223" name="Equation" r:id="rId3" imgW="3581280" imgH="393480" progId="Equation.3">
                  <p:embed/>
                </p:oleObj>
              </mc:Choice>
              <mc:Fallback>
                <p:oleObj name="Equation" r:id="rId3" imgW="35812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0800"/>
                        <a:ext cx="6467475" cy="712788"/>
                      </a:xfrm>
                      <a:prstGeom prst="rect">
                        <a:avLst/>
                      </a:prstGeom>
                      <a:noFill/>
                      <a:ln>
                        <a:noFill/>
                      </a:ln>
                      <a:effectLst/>
                      <a:extLst>
                        <a:ext uri="{909E8E84-426E-40DD-AFC4-6F175D3DCCD1}">
                          <a14:hiddenFill xmlns:a14="http://schemas.microsoft.com/office/drawing/2010/main">
                            <a:solidFill>
                              <a:srgbClr val="FFFFD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Group 6"/>
          <p:cNvGraphicFramePr>
            <a:graphicFrameLocks noGrp="1"/>
          </p:cNvGraphicFramePr>
          <p:nvPr>
            <p:ph idx="1"/>
            <p:extLst>
              <p:ext uri="{D42A27DB-BD31-4B8C-83A1-F6EECF244321}">
                <p14:modId xmlns:p14="http://schemas.microsoft.com/office/powerpoint/2010/main" val="3607713723"/>
              </p:ext>
            </p:extLst>
          </p:nvPr>
        </p:nvGraphicFramePr>
        <p:xfrm>
          <a:off x="1828800" y="3886200"/>
          <a:ext cx="5105400" cy="2133601"/>
        </p:xfrm>
        <a:graphic>
          <a:graphicData uri="http://schemas.openxmlformats.org/drawingml/2006/table">
            <a:tbl>
              <a:tblPr/>
              <a:tblGrid>
                <a:gridCol w="1276350"/>
                <a:gridCol w="1276350"/>
                <a:gridCol w="1276350"/>
                <a:gridCol w="1276350"/>
              </a:tblGrid>
              <a:tr h="741363">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altLang="en-US" sz="2000" b="0" i="0" u="none" strike="noStrike" cap="none" normalizeH="0" baseline="0" dirty="0" smtClean="0">
                        <a:ln>
                          <a:noFill/>
                        </a:ln>
                        <a:solidFill>
                          <a:schemeClr val="tx2"/>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Not 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35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Black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5138">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355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smtClean="0">
                          <a:ln>
                            <a:noFill/>
                          </a:ln>
                          <a:solidFill>
                            <a:schemeClr val="tx2"/>
                          </a:solidFill>
                          <a:effectLst/>
                          <a:latin typeface="Times New Roman" pitchFamily="18"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2000" b="0" i="0" u="none" strike="noStrike" cap="none" normalizeH="0" baseline="0" dirty="0" smtClean="0">
                          <a:ln>
                            <a:noFill/>
                          </a:ln>
                          <a:solidFill>
                            <a:schemeClr val="tx2"/>
                          </a:solidFill>
                          <a:effectLst/>
                          <a:latin typeface="Times New Roman" pitchFamily="18"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55331" name="Oval 35"/>
          <p:cNvSpPr>
            <a:spLocks noChangeArrowheads="1"/>
          </p:cNvSpPr>
          <p:nvPr/>
        </p:nvSpPr>
        <p:spPr bwMode="auto">
          <a:xfrm>
            <a:off x="3581400" y="5387030"/>
            <a:ext cx="381000" cy="732140"/>
          </a:xfrm>
          <a:prstGeom prst="ellips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55332" name="Line 36"/>
          <p:cNvSpPr>
            <a:spLocks noChangeShapeType="1"/>
          </p:cNvSpPr>
          <p:nvPr/>
        </p:nvSpPr>
        <p:spPr bwMode="auto">
          <a:xfrm flipH="1">
            <a:off x="3962400" y="2819400"/>
            <a:ext cx="3962400" cy="28194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Tree>
    <p:extLst>
      <p:ext uri="{BB962C8B-B14F-4D97-AF65-F5344CB8AC3E}">
        <p14:creationId xmlns:p14="http://schemas.microsoft.com/office/powerpoint/2010/main" val="4159334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Autofit/>
          </a:bodyPr>
          <a:lstStyle/>
          <a:p>
            <a:r>
              <a:rPr lang="en-US" altLang="en-US" sz="2800" dirty="0"/>
              <a:t>Joint Probability Using </a:t>
            </a:r>
            <a:r>
              <a:rPr lang="en-US" altLang="en-US" sz="2800" dirty="0" smtClean="0"/>
              <a:t>a Contingency </a:t>
            </a:r>
            <a:r>
              <a:rPr lang="en-US" altLang="en-US" sz="2800" dirty="0"/>
              <a:t>Table</a:t>
            </a:r>
          </a:p>
        </p:txBody>
      </p:sp>
      <p:sp>
        <p:nvSpPr>
          <p:cNvPr id="56325" name="Rectangle 5"/>
          <p:cNvSpPr>
            <a:spLocks noChangeArrowheads="1"/>
          </p:cNvSpPr>
          <p:nvPr/>
        </p:nvSpPr>
        <p:spPr bwMode="auto">
          <a:xfrm>
            <a:off x="1677194" y="2113915"/>
            <a:ext cx="5886450" cy="2646363"/>
          </a:xfrm>
          <a:prstGeom prst="rect">
            <a:avLst/>
          </a:prstGeom>
          <a:solidFill>
            <a:schemeClr val="bg2"/>
          </a:solidFill>
          <a:ln w="9525">
            <a:solidFill>
              <a:schemeClr val="tx1"/>
            </a:solidFill>
            <a:miter lim="800000"/>
            <a:headEnd/>
            <a:tailEnd/>
          </a:ln>
          <a:effectLst/>
        </p:spPr>
        <p:txBody>
          <a:bodyPr wrap="none" anchor="ctr"/>
          <a:lstStyle/>
          <a:p>
            <a:pPr algn="ctr" eaLnBrk="1" hangingPunct="1"/>
            <a:endParaRPr lang="en-US" altLang="en-US" sz="2000">
              <a:latin typeface="Times New Roman" pitchFamily="18" charset="0"/>
            </a:endParaRPr>
          </a:p>
        </p:txBody>
      </p:sp>
      <p:sp>
        <p:nvSpPr>
          <p:cNvPr id="56326" name="Rectangle 6"/>
          <p:cNvSpPr>
            <a:spLocks noChangeArrowheads="1"/>
          </p:cNvSpPr>
          <p:nvPr/>
        </p:nvSpPr>
        <p:spPr bwMode="auto">
          <a:xfrm>
            <a:off x="2730500" y="4208463"/>
            <a:ext cx="3779838" cy="5715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Rectangle 7"/>
          <p:cNvSpPr>
            <a:spLocks noChangeArrowheads="1"/>
          </p:cNvSpPr>
          <p:nvPr/>
        </p:nvSpPr>
        <p:spPr bwMode="auto">
          <a:xfrm>
            <a:off x="6510338" y="2992438"/>
            <a:ext cx="1053306" cy="1216025"/>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8" name="Rectangle 8"/>
          <p:cNvSpPr>
            <a:spLocks noChangeArrowheads="1"/>
          </p:cNvSpPr>
          <p:nvPr/>
        </p:nvSpPr>
        <p:spPr bwMode="auto">
          <a:xfrm>
            <a:off x="2730500" y="2992438"/>
            <a:ext cx="3779838" cy="1216025"/>
          </a:xfrm>
          <a:prstGeom prst="rect">
            <a:avLst/>
          </a:prstGeom>
          <a:solidFill>
            <a:srgbClr val="CBDD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Times New Roman" pitchFamily="18" charset="0"/>
              </a:rPr>
              <a:t>        </a:t>
            </a:r>
          </a:p>
        </p:txBody>
      </p:sp>
      <p:sp>
        <p:nvSpPr>
          <p:cNvPr id="56329" name="Rectangle 9"/>
          <p:cNvSpPr>
            <a:spLocks noChangeArrowheads="1"/>
          </p:cNvSpPr>
          <p:nvPr/>
        </p:nvSpPr>
        <p:spPr bwMode="auto">
          <a:xfrm>
            <a:off x="4621213" y="3136900"/>
            <a:ext cx="1962150"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P(A</a:t>
            </a:r>
            <a:r>
              <a:rPr lang="en-US" altLang="en-US" sz="2000" b="1" baseline="-25000">
                <a:latin typeface="Times New Roman" pitchFamily="18" charset="0"/>
              </a:rPr>
              <a:t>1</a:t>
            </a:r>
            <a:r>
              <a:rPr lang="en-US" altLang="en-US" sz="2000" b="1">
                <a:latin typeface="Times New Roman" pitchFamily="18" charset="0"/>
              </a:rPr>
              <a:t> and B</a:t>
            </a:r>
            <a:r>
              <a:rPr lang="en-US" altLang="en-US" sz="2000" b="1" baseline="-25000">
                <a:latin typeface="Times New Roman" pitchFamily="18" charset="0"/>
              </a:rPr>
              <a:t>2</a:t>
            </a:r>
            <a:r>
              <a:rPr lang="en-US" altLang="en-US" sz="2000" b="1">
                <a:latin typeface="Times New Roman" pitchFamily="18" charset="0"/>
              </a:rPr>
              <a:t>)</a:t>
            </a:r>
          </a:p>
        </p:txBody>
      </p:sp>
      <p:sp>
        <p:nvSpPr>
          <p:cNvPr id="56330" name="Rectangle 10"/>
          <p:cNvSpPr>
            <a:spLocks noChangeArrowheads="1"/>
          </p:cNvSpPr>
          <p:nvPr/>
        </p:nvSpPr>
        <p:spPr bwMode="auto">
          <a:xfrm>
            <a:off x="6656388" y="3136900"/>
            <a:ext cx="811212"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P(A</a:t>
            </a:r>
            <a:r>
              <a:rPr lang="en-US" altLang="en-US" sz="2000" b="1" baseline="-25000">
                <a:latin typeface="Times New Roman" pitchFamily="18" charset="0"/>
              </a:rPr>
              <a:t>1</a:t>
            </a:r>
            <a:r>
              <a:rPr lang="en-US" altLang="en-US" sz="2000" b="1">
                <a:latin typeface="Times New Roman" pitchFamily="18" charset="0"/>
              </a:rPr>
              <a:t>)</a:t>
            </a:r>
          </a:p>
        </p:txBody>
      </p:sp>
      <p:sp>
        <p:nvSpPr>
          <p:cNvPr id="56331" name="Rectangle 11"/>
          <p:cNvSpPr>
            <a:spLocks noChangeArrowheads="1"/>
          </p:cNvSpPr>
          <p:nvPr/>
        </p:nvSpPr>
        <p:spPr bwMode="auto">
          <a:xfrm>
            <a:off x="6577013" y="2557463"/>
            <a:ext cx="758825" cy="392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latin typeface="Times New Roman" pitchFamily="18" charset="0"/>
              </a:rPr>
              <a:t>Total</a:t>
            </a:r>
          </a:p>
        </p:txBody>
      </p:sp>
      <p:sp>
        <p:nvSpPr>
          <p:cNvPr id="56332" name="Rectangle 12"/>
          <p:cNvSpPr>
            <a:spLocks noChangeArrowheads="1"/>
          </p:cNvSpPr>
          <p:nvPr/>
        </p:nvSpPr>
        <p:spPr bwMode="auto">
          <a:xfrm>
            <a:off x="1739900" y="2582863"/>
            <a:ext cx="815975"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dirty="0">
                <a:latin typeface="Times New Roman" pitchFamily="18" charset="0"/>
              </a:rPr>
              <a:t>Event</a:t>
            </a:r>
          </a:p>
        </p:txBody>
      </p:sp>
      <p:sp>
        <p:nvSpPr>
          <p:cNvPr id="56333" name="Rectangle 13"/>
          <p:cNvSpPr>
            <a:spLocks noChangeArrowheads="1"/>
          </p:cNvSpPr>
          <p:nvPr/>
        </p:nvSpPr>
        <p:spPr bwMode="auto">
          <a:xfrm>
            <a:off x="2805113" y="3709988"/>
            <a:ext cx="1958975"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P(A</a:t>
            </a:r>
            <a:r>
              <a:rPr lang="en-US" altLang="en-US" sz="2000" b="1" baseline="-25000">
                <a:latin typeface="Times New Roman" pitchFamily="18" charset="0"/>
              </a:rPr>
              <a:t>2 </a:t>
            </a:r>
            <a:r>
              <a:rPr lang="en-US" altLang="en-US" sz="2000" b="1">
                <a:latin typeface="Times New Roman" pitchFamily="18" charset="0"/>
              </a:rPr>
              <a:t>and B</a:t>
            </a:r>
            <a:r>
              <a:rPr lang="en-US" altLang="en-US" sz="2000" b="1" baseline="-25000">
                <a:latin typeface="Times New Roman" pitchFamily="18" charset="0"/>
              </a:rPr>
              <a:t>1</a:t>
            </a:r>
            <a:r>
              <a:rPr lang="en-US" altLang="en-US" sz="2000" b="1">
                <a:latin typeface="Times New Roman" pitchFamily="18" charset="0"/>
              </a:rPr>
              <a:t>)</a:t>
            </a:r>
          </a:p>
        </p:txBody>
      </p:sp>
      <p:sp>
        <p:nvSpPr>
          <p:cNvPr id="56334" name="Rectangle 14"/>
          <p:cNvSpPr>
            <a:spLocks noChangeArrowheads="1"/>
          </p:cNvSpPr>
          <p:nvPr/>
        </p:nvSpPr>
        <p:spPr bwMode="auto">
          <a:xfrm>
            <a:off x="2805113" y="3136900"/>
            <a:ext cx="2033587"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P(A</a:t>
            </a:r>
            <a:r>
              <a:rPr lang="en-US" altLang="en-US" sz="2000" b="1" baseline="-25000">
                <a:latin typeface="Times New Roman" pitchFamily="18" charset="0"/>
              </a:rPr>
              <a:t>1</a:t>
            </a:r>
            <a:r>
              <a:rPr lang="en-US" altLang="en-US" sz="2000" b="1">
                <a:latin typeface="Times New Roman" pitchFamily="18" charset="0"/>
              </a:rPr>
              <a:t> and B</a:t>
            </a:r>
            <a:r>
              <a:rPr lang="en-US" altLang="en-US" sz="2000" b="1" baseline="-25000">
                <a:latin typeface="Times New Roman" pitchFamily="18" charset="0"/>
              </a:rPr>
              <a:t>1</a:t>
            </a:r>
            <a:r>
              <a:rPr lang="en-US" altLang="en-US" sz="2000" b="1">
                <a:latin typeface="Times New Roman" pitchFamily="18" charset="0"/>
              </a:rPr>
              <a:t>)</a:t>
            </a:r>
          </a:p>
        </p:txBody>
      </p:sp>
      <p:sp>
        <p:nvSpPr>
          <p:cNvPr id="56335" name="Rectangle 15"/>
          <p:cNvSpPr>
            <a:spLocks noChangeArrowheads="1"/>
          </p:cNvSpPr>
          <p:nvPr/>
        </p:nvSpPr>
        <p:spPr bwMode="auto">
          <a:xfrm>
            <a:off x="4076700" y="2143125"/>
            <a:ext cx="815975"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latin typeface="Times New Roman" pitchFamily="18" charset="0"/>
              </a:rPr>
              <a:t>Event</a:t>
            </a:r>
          </a:p>
        </p:txBody>
      </p:sp>
      <p:sp>
        <p:nvSpPr>
          <p:cNvPr id="56336" name="Rectangle 16"/>
          <p:cNvSpPr>
            <a:spLocks noChangeArrowheads="1"/>
          </p:cNvSpPr>
          <p:nvPr/>
        </p:nvSpPr>
        <p:spPr bwMode="auto">
          <a:xfrm>
            <a:off x="1709738" y="4265613"/>
            <a:ext cx="758825" cy="39528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latin typeface="Times New Roman" pitchFamily="18" charset="0"/>
              </a:rPr>
              <a:t>Total</a:t>
            </a:r>
          </a:p>
        </p:txBody>
      </p:sp>
      <p:sp>
        <p:nvSpPr>
          <p:cNvPr id="56337" name="Rectangle 17"/>
          <p:cNvSpPr>
            <a:spLocks noChangeArrowheads="1"/>
          </p:cNvSpPr>
          <p:nvPr/>
        </p:nvSpPr>
        <p:spPr bwMode="auto">
          <a:xfrm>
            <a:off x="6840538" y="4256088"/>
            <a:ext cx="307975"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latin typeface="Times New Roman" pitchFamily="18" charset="0"/>
              </a:rPr>
              <a:t>1</a:t>
            </a:r>
          </a:p>
        </p:txBody>
      </p:sp>
      <p:sp>
        <p:nvSpPr>
          <p:cNvPr id="56338" name="Rectangle 18"/>
          <p:cNvSpPr>
            <a:spLocks noChangeArrowheads="1"/>
          </p:cNvSpPr>
          <p:nvPr/>
        </p:nvSpPr>
        <p:spPr bwMode="auto">
          <a:xfrm>
            <a:off x="914400" y="5353050"/>
            <a:ext cx="2762250" cy="406400"/>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Joint Probabilities</a:t>
            </a:r>
          </a:p>
        </p:txBody>
      </p:sp>
      <p:sp>
        <p:nvSpPr>
          <p:cNvPr id="56339" name="Rectangle 19"/>
          <p:cNvSpPr>
            <a:spLocks noChangeArrowheads="1"/>
          </p:cNvSpPr>
          <p:nvPr/>
        </p:nvSpPr>
        <p:spPr bwMode="auto">
          <a:xfrm>
            <a:off x="4191000" y="5334000"/>
            <a:ext cx="4540250" cy="406400"/>
          </a:xfrm>
          <a:prstGeom prst="rect">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000" b="1">
                <a:latin typeface="Times New Roman" pitchFamily="18" charset="0"/>
              </a:rPr>
              <a:t>Marginal (Simple) Probabilities</a:t>
            </a:r>
          </a:p>
        </p:txBody>
      </p:sp>
      <p:sp>
        <p:nvSpPr>
          <p:cNvPr id="56340" name="Rectangle 20"/>
          <p:cNvSpPr>
            <a:spLocks noChangeArrowheads="1"/>
          </p:cNvSpPr>
          <p:nvPr/>
        </p:nvSpPr>
        <p:spPr bwMode="auto">
          <a:xfrm>
            <a:off x="1787525" y="3136900"/>
            <a:ext cx="869950"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  A</a:t>
            </a:r>
            <a:r>
              <a:rPr lang="en-US" altLang="en-US" sz="2000" b="1" baseline="-25000">
                <a:latin typeface="Times New Roman" pitchFamily="18" charset="0"/>
              </a:rPr>
              <a:t>1</a:t>
            </a:r>
          </a:p>
        </p:txBody>
      </p:sp>
      <p:sp>
        <p:nvSpPr>
          <p:cNvPr id="56341" name="Rectangle 21"/>
          <p:cNvSpPr>
            <a:spLocks noChangeArrowheads="1"/>
          </p:cNvSpPr>
          <p:nvPr/>
        </p:nvSpPr>
        <p:spPr bwMode="auto">
          <a:xfrm>
            <a:off x="1787525" y="3708400"/>
            <a:ext cx="796925"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  A</a:t>
            </a:r>
            <a:r>
              <a:rPr lang="en-US" altLang="en-US" sz="2000" b="1" baseline="-25000">
                <a:latin typeface="Times New Roman" pitchFamily="18" charset="0"/>
              </a:rPr>
              <a:t>2</a:t>
            </a:r>
          </a:p>
        </p:txBody>
      </p:sp>
      <p:sp>
        <p:nvSpPr>
          <p:cNvPr id="56342" name="Rectangle 22"/>
          <p:cNvSpPr>
            <a:spLocks noChangeArrowheads="1"/>
          </p:cNvSpPr>
          <p:nvPr/>
        </p:nvSpPr>
        <p:spPr bwMode="auto">
          <a:xfrm>
            <a:off x="3457575" y="2562225"/>
            <a:ext cx="1087438"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B</a:t>
            </a:r>
            <a:r>
              <a:rPr lang="en-US" altLang="en-US" sz="2000" b="1" baseline="-25000">
                <a:latin typeface="Times New Roman" pitchFamily="18" charset="0"/>
              </a:rPr>
              <a:t>1</a:t>
            </a:r>
          </a:p>
        </p:txBody>
      </p:sp>
      <p:sp>
        <p:nvSpPr>
          <p:cNvPr id="56343" name="Rectangle 23"/>
          <p:cNvSpPr>
            <a:spLocks noChangeArrowheads="1"/>
          </p:cNvSpPr>
          <p:nvPr/>
        </p:nvSpPr>
        <p:spPr bwMode="auto">
          <a:xfrm>
            <a:off x="5348288" y="2563813"/>
            <a:ext cx="1087437"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B</a:t>
            </a:r>
            <a:r>
              <a:rPr lang="en-US" altLang="en-US" sz="2000" b="1" baseline="-25000">
                <a:latin typeface="Times New Roman" pitchFamily="18" charset="0"/>
              </a:rPr>
              <a:t>2</a:t>
            </a:r>
          </a:p>
        </p:txBody>
      </p:sp>
      <p:sp>
        <p:nvSpPr>
          <p:cNvPr id="56344" name="Rectangle 24"/>
          <p:cNvSpPr>
            <a:spLocks noChangeArrowheads="1"/>
          </p:cNvSpPr>
          <p:nvPr/>
        </p:nvSpPr>
        <p:spPr bwMode="auto">
          <a:xfrm>
            <a:off x="2876550" y="4281488"/>
            <a:ext cx="1816100"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     P(B</a:t>
            </a:r>
            <a:r>
              <a:rPr lang="en-US" altLang="en-US" sz="2000" b="1" baseline="-25000">
                <a:latin typeface="Times New Roman" pitchFamily="18" charset="0"/>
              </a:rPr>
              <a:t>1</a:t>
            </a:r>
            <a:r>
              <a:rPr lang="en-US" altLang="en-US" sz="2000" b="1">
                <a:latin typeface="Times New Roman" pitchFamily="18" charset="0"/>
              </a:rPr>
              <a:t>)</a:t>
            </a:r>
          </a:p>
        </p:txBody>
      </p:sp>
      <p:sp>
        <p:nvSpPr>
          <p:cNvPr id="56345" name="Rectangle 25"/>
          <p:cNvSpPr>
            <a:spLocks noChangeArrowheads="1"/>
          </p:cNvSpPr>
          <p:nvPr/>
        </p:nvSpPr>
        <p:spPr bwMode="auto">
          <a:xfrm>
            <a:off x="4692650" y="4281488"/>
            <a:ext cx="1743075"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      P(B</a:t>
            </a:r>
            <a:r>
              <a:rPr lang="en-US" altLang="en-US" sz="2000" b="1" baseline="-25000">
                <a:latin typeface="Times New Roman" pitchFamily="18" charset="0"/>
              </a:rPr>
              <a:t>2</a:t>
            </a:r>
            <a:r>
              <a:rPr lang="en-US" altLang="en-US" sz="2000" b="1">
                <a:latin typeface="Times New Roman" pitchFamily="18" charset="0"/>
              </a:rPr>
              <a:t>)</a:t>
            </a:r>
          </a:p>
        </p:txBody>
      </p:sp>
      <p:sp>
        <p:nvSpPr>
          <p:cNvPr id="56346" name="Rectangle 26"/>
          <p:cNvSpPr>
            <a:spLocks noChangeArrowheads="1"/>
          </p:cNvSpPr>
          <p:nvPr/>
        </p:nvSpPr>
        <p:spPr bwMode="auto">
          <a:xfrm>
            <a:off x="4694238" y="3708400"/>
            <a:ext cx="2179637"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P(A</a:t>
            </a:r>
            <a:r>
              <a:rPr lang="en-US" altLang="en-US" sz="2000" b="1" baseline="-25000">
                <a:latin typeface="Times New Roman" pitchFamily="18" charset="0"/>
              </a:rPr>
              <a:t>2</a:t>
            </a:r>
            <a:r>
              <a:rPr lang="en-US" altLang="en-US" sz="2000" b="1">
                <a:latin typeface="Times New Roman" pitchFamily="18" charset="0"/>
              </a:rPr>
              <a:t> and B</a:t>
            </a:r>
            <a:r>
              <a:rPr lang="en-US" altLang="en-US" sz="2000" b="1" baseline="-25000">
                <a:latin typeface="Times New Roman" pitchFamily="18" charset="0"/>
              </a:rPr>
              <a:t>2</a:t>
            </a:r>
            <a:r>
              <a:rPr lang="en-US" altLang="en-US" sz="2000" b="1">
                <a:latin typeface="Times New Roman" pitchFamily="18" charset="0"/>
              </a:rPr>
              <a:t>)</a:t>
            </a:r>
          </a:p>
        </p:txBody>
      </p:sp>
      <p:sp>
        <p:nvSpPr>
          <p:cNvPr id="56347" name="Rectangle 27"/>
          <p:cNvSpPr>
            <a:spLocks noChangeArrowheads="1"/>
          </p:cNvSpPr>
          <p:nvPr/>
        </p:nvSpPr>
        <p:spPr bwMode="auto">
          <a:xfrm>
            <a:off x="6656388" y="3708400"/>
            <a:ext cx="1016000" cy="393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latin typeface="Times New Roman" pitchFamily="18" charset="0"/>
              </a:rPr>
              <a:t>P(A</a:t>
            </a:r>
            <a:r>
              <a:rPr lang="en-US" altLang="en-US" sz="2000" b="1" baseline="-25000">
                <a:latin typeface="Times New Roman" pitchFamily="18" charset="0"/>
              </a:rPr>
              <a:t>2</a:t>
            </a:r>
            <a:r>
              <a:rPr lang="en-US" altLang="en-US" sz="2000" b="1">
                <a:latin typeface="Times New Roman" pitchFamily="18" charset="0"/>
              </a:rPr>
              <a:t>)</a:t>
            </a:r>
          </a:p>
        </p:txBody>
      </p:sp>
      <p:sp>
        <p:nvSpPr>
          <p:cNvPr id="56348" name="Line 28"/>
          <p:cNvSpPr>
            <a:spLocks noChangeShapeType="1"/>
          </p:cNvSpPr>
          <p:nvPr/>
        </p:nvSpPr>
        <p:spPr bwMode="auto">
          <a:xfrm flipH="1">
            <a:off x="2295525" y="3492500"/>
            <a:ext cx="654050" cy="18605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Line 29"/>
          <p:cNvSpPr>
            <a:spLocks noChangeShapeType="1"/>
          </p:cNvSpPr>
          <p:nvPr/>
        </p:nvSpPr>
        <p:spPr bwMode="auto">
          <a:xfrm>
            <a:off x="4470400" y="4565650"/>
            <a:ext cx="585788" cy="2905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type="triangle" w="med"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Line 30"/>
          <p:cNvSpPr>
            <a:spLocks noChangeShapeType="1"/>
          </p:cNvSpPr>
          <p:nvPr/>
        </p:nvSpPr>
        <p:spPr bwMode="auto">
          <a:xfrm flipH="1">
            <a:off x="5410200" y="4637088"/>
            <a:ext cx="9525" cy="6969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1" name="Line 31"/>
          <p:cNvSpPr>
            <a:spLocks noChangeShapeType="1"/>
          </p:cNvSpPr>
          <p:nvPr/>
        </p:nvSpPr>
        <p:spPr bwMode="auto">
          <a:xfrm>
            <a:off x="1714500" y="2133600"/>
            <a:ext cx="588645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2" name="Line 32"/>
          <p:cNvSpPr>
            <a:spLocks noChangeShapeType="1"/>
          </p:cNvSpPr>
          <p:nvPr/>
        </p:nvSpPr>
        <p:spPr bwMode="auto">
          <a:xfrm>
            <a:off x="2730500" y="2562225"/>
            <a:ext cx="377983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3" name="Line 33"/>
          <p:cNvSpPr>
            <a:spLocks noChangeShapeType="1"/>
          </p:cNvSpPr>
          <p:nvPr/>
        </p:nvSpPr>
        <p:spPr bwMode="auto">
          <a:xfrm>
            <a:off x="1714500" y="4208463"/>
            <a:ext cx="588645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4" name="Line 34"/>
          <p:cNvSpPr>
            <a:spLocks noChangeShapeType="1"/>
          </p:cNvSpPr>
          <p:nvPr/>
        </p:nvSpPr>
        <p:spPr bwMode="auto">
          <a:xfrm>
            <a:off x="1714500" y="3635375"/>
            <a:ext cx="588645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5" name="Line 35"/>
          <p:cNvSpPr>
            <a:spLocks noChangeShapeType="1"/>
          </p:cNvSpPr>
          <p:nvPr/>
        </p:nvSpPr>
        <p:spPr bwMode="auto">
          <a:xfrm>
            <a:off x="1714500" y="2992438"/>
            <a:ext cx="588645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6" name="Line 36"/>
          <p:cNvSpPr>
            <a:spLocks noChangeShapeType="1"/>
          </p:cNvSpPr>
          <p:nvPr/>
        </p:nvSpPr>
        <p:spPr bwMode="auto">
          <a:xfrm>
            <a:off x="1714500" y="4779963"/>
            <a:ext cx="588645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7" name="Line 37"/>
          <p:cNvSpPr>
            <a:spLocks noChangeShapeType="1"/>
          </p:cNvSpPr>
          <p:nvPr/>
        </p:nvSpPr>
        <p:spPr bwMode="auto">
          <a:xfrm>
            <a:off x="1714500" y="2133600"/>
            <a:ext cx="0" cy="2646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8" name="Line 38"/>
          <p:cNvSpPr>
            <a:spLocks noChangeShapeType="1"/>
          </p:cNvSpPr>
          <p:nvPr/>
        </p:nvSpPr>
        <p:spPr bwMode="auto">
          <a:xfrm>
            <a:off x="2730500" y="2133600"/>
            <a:ext cx="0" cy="2646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59" name="Line 39"/>
          <p:cNvSpPr>
            <a:spLocks noChangeShapeType="1"/>
          </p:cNvSpPr>
          <p:nvPr/>
        </p:nvSpPr>
        <p:spPr bwMode="auto">
          <a:xfrm>
            <a:off x="6510338" y="2133600"/>
            <a:ext cx="0" cy="2646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60" name="Line 40"/>
          <p:cNvSpPr>
            <a:spLocks noChangeShapeType="1"/>
          </p:cNvSpPr>
          <p:nvPr/>
        </p:nvSpPr>
        <p:spPr bwMode="auto">
          <a:xfrm>
            <a:off x="4621213" y="2562225"/>
            <a:ext cx="0" cy="22177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61" name="Line 41"/>
          <p:cNvSpPr>
            <a:spLocks noChangeShapeType="1"/>
          </p:cNvSpPr>
          <p:nvPr/>
        </p:nvSpPr>
        <p:spPr bwMode="auto">
          <a:xfrm flipV="1">
            <a:off x="5410200" y="4065588"/>
            <a:ext cx="1317625" cy="126841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62" name="Line 42"/>
          <p:cNvSpPr>
            <a:spLocks noChangeShapeType="1"/>
          </p:cNvSpPr>
          <p:nvPr/>
        </p:nvSpPr>
        <p:spPr bwMode="auto">
          <a:xfrm flipH="1">
            <a:off x="2295525" y="3994150"/>
            <a:ext cx="2470150" cy="13589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37958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Learning Objectives</a:t>
            </a:r>
          </a:p>
        </p:txBody>
      </p:sp>
      <p:sp>
        <p:nvSpPr>
          <p:cNvPr id="15363" name="Rectangle 3"/>
          <p:cNvSpPr>
            <a:spLocks noGrp="1" noChangeArrowheads="1"/>
          </p:cNvSpPr>
          <p:nvPr>
            <p:ph type="body" idx="1"/>
          </p:nvPr>
        </p:nvSpPr>
        <p:spPr>
          <a:xfrm>
            <a:off x="1447800" y="2438400"/>
            <a:ext cx="7010400" cy="2209800"/>
          </a:xfrm>
          <a:solidFill>
            <a:schemeClr val="bg2"/>
          </a:solidFill>
        </p:spPr>
        <p:txBody>
          <a:bodyPr/>
          <a:lstStyle/>
          <a:p>
            <a:pPr>
              <a:buFont typeface="Wingdings" pitchFamily="2" charset="2"/>
              <a:buNone/>
            </a:pPr>
            <a:endParaRPr lang="en-US" altLang="en-US" dirty="0"/>
          </a:p>
          <a:p>
            <a:r>
              <a:rPr lang="en-US" altLang="en-US" dirty="0"/>
              <a:t>Basic probability </a:t>
            </a:r>
            <a:r>
              <a:rPr lang="en-US" altLang="en-US" dirty="0" smtClean="0"/>
              <a:t>concepts</a:t>
            </a:r>
          </a:p>
          <a:p>
            <a:endParaRPr lang="en-US" altLang="en-US" dirty="0"/>
          </a:p>
          <a:p>
            <a:r>
              <a:rPr lang="en-US" altLang="en-US" dirty="0"/>
              <a:t>Conditional </a:t>
            </a:r>
            <a:r>
              <a:rPr lang="en-US" altLang="en-US" dirty="0" smtClean="0"/>
              <a:t>probability</a:t>
            </a:r>
          </a:p>
          <a:p>
            <a:pPr marL="0" indent="0">
              <a:buNone/>
            </a:pPr>
            <a:endParaRPr lang="en-US" altLang="en-US" dirty="0"/>
          </a:p>
          <a:p>
            <a:r>
              <a:rPr lang="en-US" altLang="en-US" dirty="0"/>
              <a:t>To use Bayes’ Theorem to revise probabilities</a:t>
            </a:r>
          </a:p>
        </p:txBody>
      </p:sp>
    </p:spTree>
    <p:extLst>
      <p:ext uri="{BB962C8B-B14F-4D97-AF65-F5344CB8AC3E}">
        <p14:creationId xmlns:p14="http://schemas.microsoft.com/office/powerpoint/2010/main" val="443848814"/>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447800" y="381000"/>
            <a:ext cx="7010400" cy="1295400"/>
          </a:xfrm>
        </p:spPr>
        <p:txBody>
          <a:bodyPr/>
          <a:lstStyle/>
          <a:p>
            <a:r>
              <a:rPr lang="en-US" altLang="en-US" sz="2800" dirty="0" smtClean="0">
                <a:solidFill>
                  <a:schemeClr val="tx1"/>
                </a:solidFill>
              </a:rPr>
              <a:t>Probability Summary </a:t>
            </a:r>
            <a:r>
              <a:rPr lang="en-US" altLang="en-US" sz="2800" dirty="0">
                <a:solidFill>
                  <a:schemeClr val="tx1"/>
                </a:solidFill>
              </a:rPr>
              <a:t>So Far</a:t>
            </a:r>
          </a:p>
        </p:txBody>
      </p:sp>
      <p:sp>
        <p:nvSpPr>
          <p:cNvPr id="59396" name="Rectangle 4"/>
          <p:cNvSpPr>
            <a:spLocks noGrp="1" noChangeArrowheads="1"/>
          </p:cNvSpPr>
          <p:nvPr>
            <p:ph type="body" sz="half" idx="4294967295"/>
          </p:nvPr>
        </p:nvSpPr>
        <p:spPr>
          <a:xfrm>
            <a:off x="685800" y="2057400"/>
            <a:ext cx="5181600" cy="4114800"/>
          </a:xfrm>
          <a:noFill/>
          <a:ln/>
        </p:spPr>
        <p:txBody>
          <a:bodyPr lIns="85342" tIns="42672" rIns="85342" bIns="42672"/>
          <a:lstStyle/>
          <a:p>
            <a:pPr>
              <a:lnSpc>
                <a:spcPct val="80000"/>
              </a:lnSpc>
            </a:pPr>
            <a:r>
              <a:rPr lang="en-US" altLang="en-US" sz="2100">
                <a:solidFill>
                  <a:schemeClr val="tx1"/>
                </a:solidFill>
              </a:rPr>
              <a:t>Probability is the numerical measure of the likelihood that an event will occur.</a:t>
            </a:r>
          </a:p>
          <a:p>
            <a:pPr>
              <a:lnSpc>
                <a:spcPct val="80000"/>
              </a:lnSpc>
              <a:buFont typeface="Wingdings" pitchFamily="2" charset="2"/>
              <a:buNone/>
            </a:pPr>
            <a:endParaRPr lang="en-US" altLang="en-US" sz="2100">
              <a:solidFill>
                <a:schemeClr val="tx1"/>
              </a:solidFill>
            </a:endParaRPr>
          </a:p>
          <a:p>
            <a:pPr>
              <a:lnSpc>
                <a:spcPct val="80000"/>
              </a:lnSpc>
            </a:pPr>
            <a:r>
              <a:rPr lang="en-US" altLang="en-US" sz="2100">
                <a:solidFill>
                  <a:schemeClr val="tx1"/>
                </a:solidFill>
              </a:rPr>
              <a:t>The probability of any event must be between 0 and 1, inclusively</a:t>
            </a:r>
          </a:p>
          <a:p>
            <a:pPr lvl="1">
              <a:lnSpc>
                <a:spcPct val="80000"/>
              </a:lnSpc>
            </a:pPr>
            <a:r>
              <a:rPr lang="en-US" altLang="en-US" sz="2100">
                <a:solidFill>
                  <a:schemeClr val="tx1"/>
                </a:solidFill>
              </a:rPr>
              <a:t>0 ≤ P(A) ≤ 1   for any event A.</a:t>
            </a:r>
          </a:p>
          <a:p>
            <a:pPr lvl="1">
              <a:lnSpc>
                <a:spcPct val="80000"/>
              </a:lnSpc>
              <a:buFont typeface="Wingdings" pitchFamily="2" charset="2"/>
              <a:buNone/>
            </a:pPr>
            <a:endParaRPr lang="en-US" altLang="en-US" sz="2100">
              <a:solidFill>
                <a:schemeClr val="tx1"/>
              </a:solidFill>
            </a:endParaRPr>
          </a:p>
          <a:p>
            <a:pPr>
              <a:lnSpc>
                <a:spcPct val="80000"/>
              </a:lnSpc>
            </a:pPr>
            <a:r>
              <a:rPr lang="en-US" altLang="en-US" sz="2100">
                <a:solidFill>
                  <a:schemeClr val="tx1"/>
                </a:solidFill>
              </a:rPr>
              <a:t>The sum of the probabilities of all mutually exclusive and collectively exhaustive events is 1.</a:t>
            </a:r>
          </a:p>
          <a:p>
            <a:pPr lvl="1">
              <a:lnSpc>
                <a:spcPct val="80000"/>
              </a:lnSpc>
            </a:pPr>
            <a:r>
              <a:rPr lang="en-US" altLang="en-US" sz="2100">
                <a:solidFill>
                  <a:schemeClr val="tx1"/>
                </a:solidFill>
              </a:rPr>
              <a:t>P(A) + P(B) + P(C) = 1</a:t>
            </a:r>
          </a:p>
          <a:p>
            <a:pPr lvl="1">
              <a:lnSpc>
                <a:spcPct val="80000"/>
              </a:lnSpc>
            </a:pPr>
            <a:r>
              <a:rPr lang="en-US" altLang="en-US" sz="2100">
                <a:solidFill>
                  <a:schemeClr val="tx1"/>
                </a:solidFill>
              </a:rPr>
              <a:t>A, B, and C are mutually exclusive and collectively exhaustive</a:t>
            </a:r>
          </a:p>
        </p:txBody>
      </p:sp>
      <p:grpSp>
        <p:nvGrpSpPr>
          <p:cNvPr id="59408" name="Group 16"/>
          <p:cNvGrpSpPr>
            <a:grpSpLocks/>
          </p:cNvGrpSpPr>
          <p:nvPr/>
        </p:nvGrpSpPr>
        <p:grpSpPr bwMode="auto">
          <a:xfrm>
            <a:off x="6248400" y="1976438"/>
            <a:ext cx="2819400" cy="4264025"/>
            <a:chOff x="3936" y="1245"/>
            <a:chExt cx="1776" cy="2686"/>
          </a:xfrm>
        </p:grpSpPr>
        <p:sp>
          <p:nvSpPr>
            <p:cNvPr id="59398" name="Rectangle 6"/>
            <p:cNvSpPr>
              <a:spLocks noChangeArrowheads="1"/>
            </p:cNvSpPr>
            <p:nvPr/>
          </p:nvSpPr>
          <p:spPr bwMode="auto">
            <a:xfrm>
              <a:off x="4752" y="1245"/>
              <a:ext cx="678" cy="24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t>Certain</a:t>
              </a:r>
            </a:p>
          </p:txBody>
        </p:sp>
        <p:sp>
          <p:nvSpPr>
            <p:cNvPr id="59399" name="Rectangle 7"/>
            <p:cNvSpPr>
              <a:spLocks noChangeArrowheads="1"/>
            </p:cNvSpPr>
            <p:nvPr/>
          </p:nvSpPr>
          <p:spPr bwMode="auto">
            <a:xfrm>
              <a:off x="4752" y="3645"/>
              <a:ext cx="960" cy="24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000" b="1"/>
                <a:t>Impossible</a:t>
              </a:r>
            </a:p>
          </p:txBody>
        </p:sp>
        <p:sp>
          <p:nvSpPr>
            <p:cNvPr id="59400" name="Rectangle 8"/>
            <p:cNvSpPr>
              <a:spLocks noChangeArrowheads="1"/>
            </p:cNvSpPr>
            <p:nvPr/>
          </p:nvSpPr>
          <p:spPr bwMode="auto">
            <a:xfrm>
              <a:off x="3936" y="2397"/>
              <a:ext cx="294" cy="286"/>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b="1"/>
                <a:t>.5</a:t>
              </a:r>
            </a:p>
          </p:txBody>
        </p:sp>
        <p:sp>
          <p:nvSpPr>
            <p:cNvPr id="59401" name="Rectangle 9"/>
            <p:cNvSpPr>
              <a:spLocks noChangeArrowheads="1"/>
            </p:cNvSpPr>
            <p:nvPr/>
          </p:nvSpPr>
          <p:spPr bwMode="auto">
            <a:xfrm>
              <a:off x="3984" y="1245"/>
              <a:ext cx="240" cy="286"/>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b="1"/>
                <a:t>1</a:t>
              </a:r>
            </a:p>
          </p:txBody>
        </p:sp>
        <p:sp>
          <p:nvSpPr>
            <p:cNvPr id="59402" name="Rectangle 10"/>
            <p:cNvSpPr>
              <a:spLocks noChangeArrowheads="1"/>
            </p:cNvSpPr>
            <p:nvPr/>
          </p:nvSpPr>
          <p:spPr bwMode="auto">
            <a:xfrm>
              <a:off x="3978" y="3645"/>
              <a:ext cx="246" cy="286"/>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b="1"/>
                <a:t>0</a:t>
              </a:r>
            </a:p>
          </p:txBody>
        </p:sp>
        <p:sp>
          <p:nvSpPr>
            <p:cNvPr id="59403" name="Line 11"/>
            <p:cNvSpPr>
              <a:spLocks noChangeShapeType="1"/>
            </p:cNvSpPr>
            <p:nvPr/>
          </p:nvSpPr>
          <p:spPr bwMode="auto">
            <a:xfrm>
              <a:off x="4512" y="1392"/>
              <a:ext cx="0" cy="2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4" name="Line 12"/>
            <p:cNvSpPr>
              <a:spLocks noChangeShapeType="1"/>
            </p:cNvSpPr>
            <p:nvPr/>
          </p:nvSpPr>
          <p:spPr bwMode="auto">
            <a:xfrm>
              <a:off x="4332" y="1392"/>
              <a:ext cx="37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5" name="Line 13"/>
            <p:cNvSpPr>
              <a:spLocks noChangeShapeType="1"/>
            </p:cNvSpPr>
            <p:nvPr/>
          </p:nvSpPr>
          <p:spPr bwMode="auto">
            <a:xfrm>
              <a:off x="4320" y="3792"/>
              <a:ext cx="37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6" name="Line 14"/>
            <p:cNvSpPr>
              <a:spLocks noChangeShapeType="1"/>
            </p:cNvSpPr>
            <p:nvPr/>
          </p:nvSpPr>
          <p:spPr bwMode="auto">
            <a:xfrm>
              <a:off x="4332" y="2544"/>
              <a:ext cx="37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7" name="Rectangle 15"/>
            <p:cNvSpPr>
              <a:spLocks noChangeArrowheads="1"/>
            </p:cNvSpPr>
            <p:nvPr/>
          </p:nvSpPr>
          <p:spPr bwMode="auto">
            <a:xfrm>
              <a:off x="4416" y="1392"/>
              <a:ext cx="192" cy="2400"/>
            </a:xfrm>
            <a:prstGeom prst="rect">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44170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solidFill>
                  <a:schemeClr val="tx1"/>
                </a:solidFill>
              </a:rPr>
              <a:t>General Addition Rule</a:t>
            </a:r>
          </a:p>
        </p:txBody>
      </p:sp>
      <p:sp>
        <p:nvSpPr>
          <p:cNvPr id="61444" name="Rectangle 4"/>
          <p:cNvSpPr>
            <a:spLocks noChangeArrowheads="1"/>
          </p:cNvSpPr>
          <p:nvPr/>
        </p:nvSpPr>
        <p:spPr bwMode="auto">
          <a:xfrm>
            <a:off x="1493520" y="1768632"/>
            <a:ext cx="5867400" cy="459100"/>
          </a:xfrm>
          <a:prstGeom prst="rect">
            <a:avLst/>
          </a:prstGeom>
          <a:solidFill>
            <a:schemeClr val="bg2"/>
          </a:solidFill>
          <a:ln>
            <a:noFill/>
          </a:ln>
          <a:effectLst/>
        </p:spPr>
        <p:txBody>
          <a:bodyPr lIns="90488" tIns="44450" rIns="90488" bIns="44450">
            <a:spAutoFit/>
          </a:bodyPr>
          <a:lstStyle/>
          <a:p>
            <a:pPr>
              <a:spcBef>
                <a:spcPct val="50000"/>
              </a:spcBef>
            </a:pPr>
            <a:r>
              <a:rPr lang="en-US" altLang="en-US" sz="2400" b="1">
                <a:latin typeface="Times New Roman" pitchFamily="18" charset="0"/>
              </a:rPr>
              <a:t>P(A or B) = P(A) + P(B) - P(A and B)</a:t>
            </a:r>
          </a:p>
        </p:txBody>
      </p:sp>
      <p:sp>
        <p:nvSpPr>
          <p:cNvPr id="61445" name="Text Box 5"/>
          <p:cNvSpPr txBox="1">
            <a:spLocks noChangeArrowheads="1"/>
          </p:cNvSpPr>
          <p:nvPr/>
        </p:nvSpPr>
        <p:spPr bwMode="auto">
          <a:xfrm>
            <a:off x="807720" y="1082832"/>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latin typeface="Times New Roman" pitchFamily="18" charset="0"/>
              </a:rPr>
              <a:t>General Addition Rule:</a:t>
            </a:r>
          </a:p>
        </p:txBody>
      </p:sp>
      <p:sp>
        <p:nvSpPr>
          <p:cNvPr id="61446" name="Text Box 6"/>
          <p:cNvSpPr txBox="1">
            <a:spLocks noChangeArrowheads="1"/>
          </p:cNvSpPr>
          <p:nvPr/>
        </p:nvSpPr>
        <p:spPr bwMode="auto">
          <a:xfrm>
            <a:off x="769620" y="2530632"/>
            <a:ext cx="7696200"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60000"/>
              </a:lnSpc>
              <a:spcBef>
                <a:spcPct val="50000"/>
              </a:spcBef>
            </a:pPr>
            <a:r>
              <a:rPr lang="en-US" altLang="en-US" sz="2400">
                <a:latin typeface="Times New Roman" pitchFamily="18" charset="0"/>
              </a:rPr>
              <a:t>If A and B are mutually exclusive, then </a:t>
            </a:r>
          </a:p>
          <a:p>
            <a:pPr eaLnBrk="1" hangingPunct="1">
              <a:spcBef>
                <a:spcPct val="30000"/>
              </a:spcBef>
            </a:pPr>
            <a:r>
              <a:rPr lang="en-US" altLang="en-US" sz="2400">
                <a:latin typeface="Times New Roman" pitchFamily="18" charset="0"/>
              </a:rPr>
              <a:t>	P(A and B) = 0, so the rule can be simplified:</a:t>
            </a:r>
          </a:p>
        </p:txBody>
      </p:sp>
      <p:sp>
        <p:nvSpPr>
          <p:cNvPr id="61447" name="Rectangle 7"/>
          <p:cNvSpPr>
            <a:spLocks noChangeArrowheads="1"/>
          </p:cNvSpPr>
          <p:nvPr/>
        </p:nvSpPr>
        <p:spPr bwMode="auto">
          <a:xfrm>
            <a:off x="1303020" y="3673632"/>
            <a:ext cx="6934200" cy="1013098"/>
          </a:xfrm>
          <a:prstGeom prst="rect">
            <a:avLst/>
          </a:prstGeom>
          <a:solidFill>
            <a:schemeClr val="bg2"/>
          </a:solidFill>
          <a:ln>
            <a:noFill/>
          </a:ln>
          <a:effectLst/>
        </p:spPr>
        <p:txBody>
          <a:bodyPr wrap="square" lIns="90488" tIns="44450" rIns="90488" bIns="44450">
            <a:spAutoFit/>
          </a:bodyPr>
          <a:lstStyle/>
          <a:p>
            <a:pPr>
              <a:spcBef>
                <a:spcPct val="50000"/>
              </a:spcBef>
            </a:pPr>
            <a:r>
              <a:rPr lang="en-US" altLang="en-US" sz="2400" b="1">
                <a:latin typeface="Times New Roman" pitchFamily="18" charset="0"/>
              </a:rPr>
              <a:t>P(A or B) = P(A) + P(B) </a:t>
            </a:r>
          </a:p>
          <a:p>
            <a:pPr>
              <a:spcBef>
                <a:spcPct val="50000"/>
              </a:spcBef>
            </a:pPr>
            <a:r>
              <a:rPr lang="en-US" altLang="en-US" sz="2400" b="1">
                <a:latin typeface="Times New Roman" pitchFamily="18" charset="0"/>
              </a:rPr>
              <a:t>	for mutually exclusive events A and B</a:t>
            </a:r>
          </a:p>
        </p:txBody>
      </p:sp>
      <p:pic>
        <p:nvPicPr>
          <p:cNvPr id="9" name="Picture 2" descr="Image result for probability ven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207" y="4968241"/>
            <a:ext cx="3629025" cy="150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55332"/>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533400"/>
            <a:ext cx="8077200" cy="533400"/>
          </a:xfrm>
        </p:spPr>
        <p:txBody>
          <a:bodyPr/>
          <a:lstStyle/>
          <a:p>
            <a:r>
              <a:rPr lang="en-US" altLang="en-US" dirty="0">
                <a:solidFill>
                  <a:schemeClr val="tx1"/>
                </a:solidFill>
              </a:rPr>
              <a:t>General Addition </a:t>
            </a:r>
            <a:r>
              <a:rPr lang="en-US" altLang="en-US" dirty="0" smtClean="0">
                <a:solidFill>
                  <a:schemeClr val="tx1"/>
                </a:solidFill>
              </a:rPr>
              <a:t>Rule Example</a:t>
            </a:r>
            <a:endParaRPr lang="en-US" altLang="en-US" dirty="0">
              <a:solidFill>
                <a:schemeClr val="tx1"/>
              </a:solidFill>
            </a:endParaRPr>
          </a:p>
        </p:txBody>
      </p:sp>
      <p:graphicFrame>
        <p:nvGraphicFramePr>
          <p:cNvPr id="62501" name="Group 37"/>
          <p:cNvGraphicFramePr>
            <a:graphicFrameLocks noGrp="1"/>
          </p:cNvGraphicFramePr>
          <p:nvPr>
            <p:ph idx="1"/>
            <p:extLst>
              <p:ext uri="{D42A27DB-BD31-4B8C-83A1-F6EECF244321}">
                <p14:modId xmlns:p14="http://schemas.microsoft.com/office/powerpoint/2010/main" val="1639650559"/>
              </p:ext>
            </p:extLst>
          </p:nvPr>
        </p:nvGraphicFramePr>
        <p:xfrm>
          <a:off x="2621650" y="2637147"/>
          <a:ext cx="3657600" cy="1793875"/>
        </p:xfrm>
        <a:graphic>
          <a:graphicData uri="http://schemas.openxmlformats.org/drawingml/2006/table">
            <a:tbl>
              <a:tblPr/>
              <a:tblGrid>
                <a:gridCol w="914400"/>
                <a:gridCol w="1066800"/>
                <a:gridCol w="990600"/>
                <a:gridCol w="685800"/>
              </a:tblGrid>
              <a:tr h="530225">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altLang="en-US" sz="1800" b="0" i="0" u="none" strike="noStrike" cap="none" normalizeH="0" baseline="0" dirty="0" smtClean="0">
                        <a:ln>
                          <a:noFill/>
                        </a:ln>
                        <a:solidFill>
                          <a:schemeClr val="tx2"/>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Taking Stats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Not Taking Stats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smtClean="0">
                          <a:ln>
                            <a:noFill/>
                          </a:ln>
                          <a:solidFill>
                            <a:schemeClr val="tx2"/>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84175">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 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smtClean="0">
                          <a:ln>
                            <a:noFill/>
                          </a:ln>
                          <a:solidFill>
                            <a:schemeClr val="tx2"/>
                          </a:solidFill>
                          <a:effectLst/>
                          <a:latin typeface="Times New Roman" pitchFamily="18" charset="0"/>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229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81000">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Female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 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smtClean="0">
                          <a:ln>
                            <a:noFill/>
                          </a:ln>
                          <a:solidFill>
                            <a:schemeClr val="tx2"/>
                          </a:solidFill>
                          <a:effectLst/>
                          <a:latin typeface="Times New Roman" pitchFamily="18" charset="0"/>
                        </a:rPr>
                        <a:t>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98475">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279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200" b="0" i="0" u="none" strike="noStrike" cap="none" normalizeH="0" baseline="0" dirty="0" smtClean="0">
                          <a:ln>
                            <a:noFill/>
                          </a:ln>
                          <a:solidFill>
                            <a:schemeClr val="tx2"/>
                          </a:solidFill>
                          <a:effectLst/>
                          <a:latin typeface="Times New Roman" pitchFamily="18" charset="0"/>
                        </a:rPr>
                        <a:t>439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62496" name="Text Box 32"/>
          <p:cNvSpPr txBox="1">
            <a:spLocks noChangeArrowheads="1"/>
          </p:cNvSpPr>
          <p:nvPr/>
        </p:nvSpPr>
        <p:spPr bwMode="auto">
          <a:xfrm>
            <a:off x="838200" y="1466165"/>
            <a:ext cx="7620000" cy="646331"/>
          </a:xfrm>
          <a:prstGeom prst="rect">
            <a:avLst/>
          </a:prstGeom>
          <a:solidFill>
            <a:schemeClr val="bg2"/>
          </a:solidFill>
          <a:ln>
            <a:noFill/>
          </a:ln>
          <a:effectLst/>
        </p:spPr>
        <p:txBody>
          <a:bodyPr>
            <a:spAutoFit/>
          </a:bodyPr>
          <a:lstStyle/>
          <a:p>
            <a:pPr>
              <a:spcBef>
                <a:spcPct val="50000"/>
              </a:spcBef>
            </a:pPr>
            <a:r>
              <a:rPr lang="en-US" altLang="en-US" dirty="0">
                <a:latin typeface="Times New Roman" pitchFamily="18" charset="0"/>
              </a:rPr>
              <a:t>Find the probability of selecting a male or a statistics student from the population described in the following table:</a:t>
            </a:r>
          </a:p>
        </p:txBody>
      </p:sp>
      <p:sp>
        <p:nvSpPr>
          <p:cNvPr id="62502" name="Text Box 38"/>
          <p:cNvSpPr txBox="1">
            <a:spLocks noChangeArrowheads="1"/>
          </p:cNvSpPr>
          <p:nvPr/>
        </p:nvSpPr>
        <p:spPr bwMode="auto">
          <a:xfrm>
            <a:off x="1219200" y="4930170"/>
            <a:ext cx="7239000" cy="784830"/>
          </a:xfrm>
          <a:prstGeom prst="rect">
            <a:avLst/>
          </a:prstGeom>
          <a:solidFill>
            <a:schemeClr val="bg2"/>
          </a:solidFill>
          <a:ln>
            <a:noFill/>
          </a:ln>
          <a:effectLst/>
        </p:spPr>
        <p:txBody>
          <a:bodyPr>
            <a:spAutoFit/>
          </a:bodyPr>
          <a:lstStyle>
            <a:defPPr>
              <a:defRPr lang="en-US"/>
            </a:defPPr>
            <a:lvl1pPr>
              <a:spcBef>
                <a:spcPct val="50000"/>
              </a:spcBef>
              <a:defRPr sz="2400">
                <a:latin typeface="Times New Roman" pitchFamily="18" charset="0"/>
              </a:defRPr>
            </a:lvl1pPr>
          </a:lstStyle>
          <a:p>
            <a:r>
              <a:rPr lang="en-US" altLang="en-US" sz="1800" dirty="0"/>
              <a:t>P(Male or Stat) = P(M) + P(S) – P(M AND S)</a:t>
            </a:r>
          </a:p>
          <a:p>
            <a:r>
              <a:rPr lang="en-US" altLang="en-US" sz="1800" dirty="0"/>
              <a:t>                         = 229/439 + 160/439 – 84/439 = 305/439</a:t>
            </a:r>
          </a:p>
        </p:txBody>
      </p:sp>
      <p:sp>
        <p:nvSpPr>
          <p:cNvPr id="62505" name="Oval 41"/>
          <p:cNvSpPr>
            <a:spLocks noChangeArrowheads="1"/>
          </p:cNvSpPr>
          <p:nvPr/>
        </p:nvSpPr>
        <p:spPr bwMode="auto">
          <a:xfrm rot="2963923">
            <a:off x="3856774" y="3053758"/>
            <a:ext cx="425352" cy="438301"/>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endParaRPr lang="en-US"/>
          </a:p>
        </p:txBody>
      </p:sp>
      <p:sp>
        <p:nvSpPr>
          <p:cNvPr id="62506" name="Oval 42"/>
          <p:cNvSpPr>
            <a:spLocks noChangeArrowheads="1"/>
          </p:cNvSpPr>
          <p:nvPr/>
        </p:nvSpPr>
        <p:spPr bwMode="auto">
          <a:xfrm>
            <a:off x="3848580" y="3777925"/>
            <a:ext cx="487570" cy="457200"/>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endParaRPr lang="en-US"/>
          </a:p>
        </p:txBody>
      </p:sp>
      <p:sp>
        <p:nvSpPr>
          <p:cNvPr id="62507" name="Oval 43"/>
          <p:cNvSpPr>
            <a:spLocks noChangeArrowheads="1"/>
          </p:cNvSpPr>
          <p:nvPr/>
        </p:nvSpPr>
        <p:spPr bwMode="auto">
          <a:xfrm rot="2963923">
            <a:off x="5795413" y="3056325"/>
            <a:ext cx="366064" cy="453227"/>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endParaRPr lang="en-US"/>
          </a:p>
        </p:txBody>
      </p:sp>
      <p:sp>
        <p:nvSpPr>
          <p:cNvPr id="62508" name="Line 44"/>
          <p:cNvSpPr>
            <a:spLocks noChangeShapeType="1"/>
          </p:cNvSpPr>
          <p:nvPr/>
        </p:nvSpPr>
        <p:spPr bwMode="auto">
          <a:xfrm flipH="1">
            <a:off x="2670995" y="3912361"/>
            <a:ext cx="2286000" cy="0"/>
          </a:xfrm>
          <a:prstGeom prst="line">
            <a:avLst/>
          </a:prstGeom>
          <a:solidFill>
            <a:schemeClr val="bg2"/>
          </a:solidFill>
          <a:ln>
            <a:noFill/>
          </a:ln>
          <a:effectLst/>
        </p:spPr>
        <p:txBody>
          <a:bodyPr>
            <a:spAutoFit/>
          </a:bodyPr>
          <a:lstStyle/>
          <a:p>
            <a:pPr>
              <a:spcBef>
                <a:spcPct val="50000"/>
              </a:spcBef>
            </a:pPr>
            <a:endParaRPr lang="en-US" sz="2400">
              <a:latin typeface="Times New Roman" pitchFamily="18" charset="0"/>
            </a:endParaRPr>
          </a:p>
        </p:txBody>
      </p:sp>
      <p:sp>
        <p:nvSpPr>
          <p:cNvPr id="62509" name="Line 45"/>
          <p:cNvSpPr>
            <a:spLocks noChangeShapeType="1"/>
          </p:cNvSpPr>
          <p:nvPr/>
        </p:nvSpPr>
        <p:spPr bwMode="auto">
          <a:xfrm flipV="1">
            <a:off x="3764650" y="3381685"/>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76876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solidFill>
                  <a:schemeClr val="tx1"/>
                </a:solidFill>
              </a:rPr>
              <a:t>Conditional Probability</a:t>
            </a:r>
          </a:p>
        </p:txBody>
      </p:sp>
      <p:sp>
        <p:nvSpPr>
          <p:cNvPr id="63492" name="Rectangle 4"/>
          <p:cNvSpPr>
            <a:spLocks noGrp="1" noChangeArrowheads="1"/>
          </p:cNvSpPr>
          <p:nvPr>
            <p:ph type="body" idx="1"/>
          </p:nvPr>
        </p:nvSpPr>
        <p:spPr>
          <a:xfrm>
            <a:off x="838200" y="990600"/>
            <a:ext cx="7696200" cy="914400"/>
          </a:xfrm>
          <a:solidFill>
            <a:schemeClr val="bg2"/>
          </a:solidFill>
          <a:ln/>
        </p:spPr>
        <p:txBody>
          <a:bodyPr lIns="85342" tIns="42672" rIns="85342" bIns="42672"/>
          <a:lstStyle/>
          <a:p>
            <a:pPr>
              <a:lnSpc>
                <a:spcPct val="90000"/>
              </a:lnSpc>
            </a:pPr>
            <a:r>
              <a:rPr lang="en-US" altLang="en-US" sz="2400"/>
              <a:t>A conditional probability is the probability of one event, given that another event has occurred:</a:t>
            </a:r>
          </a:p>
        </p:txBody>
      </p:sp>
      <p:graphicFrame>
        <p:nvGraphicFramePr>
          <p:cNvPr id="63493" name="Object 5"/>
          <p:cNvGraphicFramePr>
            <a:graphicFrameLocks noChangeAspect="1"/>
          </p:cNvGraphicFramePr>
          <p:nvPr>
            <p:extLst>
              <p:ext uri="{D42A27DB-BD31-4B8C-83A1-F6EECF244321}">
                <p14:modId xmlns:p14="http://schemas.microsoft.com/office/powerpoint/2010/main" val="3758207722"/>
              </p:ext>
            </p:extLst>
          </p:nvPr>
        </p:nvGraphicFramePr>
        <p:xfrm>
          <a:off x="2095500" y="2028825"/>
          <a:ext cx="2781300" cy="842963"/>
        </p:xfrm>
        <a:graphic>
          <a:graphicData uri="http://schemas.openxmlformats.org/presentationml/2006/ole">
            <mc:AlternateContent xmlns:mc="http://schemas.openxmlformats.org/markup-compatibility/2006">
              <mc:Choice xmlns:v="urn:schemas-microsoft-com:vml" Requires="v">
                <p:oleObj spid="_x0000_s9276" name="Equation" r:id="rId3" imgW="1384200" imgH="419040" progId="Equation.3">
                  <p:embed/>
                </p:oleObj>
              </mc:Choice>
              <mc:Fallback>
                <p:oleObj name="Equation" r:id="rId3" imgW="13842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2028825"/>
                        <a:ext cx="2781300" cy="842963"/>
                      </a:xfrm>
                      <a:prstGeom prst="rect">
                        <a:avLst/>
                      </a:prstGeom>
                      <a:solidFill>
                        <a:schemeClr val="bg2"/>
                      </a:solidFill>
                      <a:ln>
                        <a:noFill/>
                      </a:ln>
                      <a:effectLst/>
                    </p:spPr>
                  </p:pic>
                </p:oleObj>
              </mc:Fallback>
            </mc:AlternateContent>
          </a:graphicData>
        </a:graphic>
      </p:graphicFrame>
      <p:graphicFrame>
        <p:nvGraphicFramePr>
          <p:cNvPr id="63494" name="Object 6"/>
          <p:cNvGraphicFramePr>
            <a:graphicFrameLocks noChangeAspect="1"/>
          </p:cNvGraphicFramePr>
          <p:nvPr>
            <p:extLst>
              <p:ext uri="{D42A27DB-BD31-4B8C-83A1-F6EECF244321}">
                <p14:modId xmlns:p14="http://schemas.microsoft.com/office/powerpoint/2010/main" val="2533493156"/>
              </p:ext>
            </p:extLst>
          </p:nvPr>
        </p:nvGraphicFramePr>
        <p:xfrm>
          <a:off x="2095500" y="3400425"/>
          <a:ext cx="2762250" cy="838200"/>
        </p:xfrm>
        <a:graphic>
          <a:graphicData uri="http://schemas.openxmlformats.org/presentationml/2006/ole">
            <mc:AlternateContent xmlns:mc="http://schemas.openxmlformats.org/markup-compatibility/2006">
              <mc:Choice xmlns:v="urn:schemas-microsoft-com:vml" Requires="v">
                <p:oleObj spid="_x0000_s9277" name="Equation" r:id="rId5" imgW="1384200" imgH="419040" progId="Equation.3">
                  <p:embed/>
                </p:oleObj>
              </mc:Choice>
              <mc:Fallback>
                <p:oleObj name="Equation" r:id="rId5" imgW="13842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0" y="3400425"/>
                        <a:ext cx="2762250" cy="838200"/>
                      </a:xfrm>
                      <a:prstGeom prst="rect">
                        <a:avLst/>
                      </a:prstGeom>
                      <a:solidFill>
                        <a:schemeClr val="bg2"/>
                      </a:solidFill>
                      <a:ln>
                        <a:noFill/>
                      </a:ln>
                      <a:effectLst/>
                    </p:spPr>
                  </p:pic>
                </p:oleObj>
              </mc:Fallback>
            </mc:AlternateContent>
          </a:graphicData>
        </a:graphic>
      </p:graphicFrame>
      <p:sp>
        <p:nvSpPr>
          <p:cNvPr id="63495" name="Text Box 7"/>
          <p:cNvSpPr txBox="1">
            <a:spLocks noChangeArrowheads="1"/>
          </p:cNvSpPr>
          <p:nvPr/>
        </p:nvSpPr>
        <p:spPr bwMode="auto">
          <a:xfrm>
            <a:off x="1752600" y="4495800"/>
            <a:ext cx="6243638" cy="1569660"/>
          </a:xfrm>
          <a:prstGeom prst="rect">
            <a:avLst/>
          </a:prstGeom>
          <a:solidFill>
            <a:schemeClr val="bg2"/>
          </a:solidFill>
          <a:ln/>
        </p:spPr>
        <p:txBody>
          <a:bodyPr vert="horz" lIns="85342" tIns="42672" rIns="85342" bIns="42672" rtlCol="0">
            <a:normAutofit/>
          </a:bodyPr>
          <a:lstStyle>
            <a:lvl1pPr marL="342900" indent="-342900" algn="just">
              <a:lnSpc>
                <a:spcPct val="90000"/>
              </a:lnSpc>
              <a:spcBef>
                <a:spcPct val="20000"/>
              </a:spcBef>
              <a:buFont typeface="Arial" pitchFamily="34" charset="0"/>
              <a:buChar char="•"/>
              <a:defRPr sz="2400" baseline="0">
                <a:latin typeface="Arial" panose="020B0604020202020204" pitchFamily="34" charset="0"/>
              </a:defRPr>
            </a:lvl1pPr>
            <a:lvl2pPr marL="742950" indent="-285750" algn="just">
              <a:spcBef>
                <a:spcPct val="20000"/>
              </a:spcBef>
              <a:buFont typeface="Arial" pitchFamily="34" charset="0"/>
              <a:buChar char="–"/>
              <a:defRPr sz="1600" baseline="0">
                <a:latin typeface="Arial" panose="020B0604020202020204" pitchFamily="34" charset="0"/>
              </a:defRPr>
            </a:lvl2pPr>
            <a:lvl3pPr marL="1143000" indent="-228600" algn="just">
              <a:spcBef>
                <a:spcPct val="20000"/>
              </a:spcBef>
              <a:buFont typeface="Arial" pitchFamily="34" charset="0"/>
              <a:buChar char="•"/>
              <a:defRPr sz="1600" baseline="0">
                <a:latin typeface="Arial" panose="020B0604020202020204" pitchFamily="34" charset="0"/>
              </a:defRPr>
            </a:lvl3pPr>
            <a:lvl4pPr marL="1600200" indent="-228600" algn="just">
              <a:spcBef>
                <a:spcPct val="20000"/>
              </a:spcBef>
              <a:buFont typeface="Arial" pitchFamily="34" charset="0"/>
              <a:buChar char="–"/>
              <a:defRPr sz="1600" baseline="0">
                <a:latin typeface="Arial" panose="020B0604020202020204" pitchFamily="34" charset="0"/>
              </a:defRPr>
            </a:lvl4pPr>
            <a:lvl5pPr marL="2057400" indent="-228600" algn="just">
              <a:spcBef>
                <a:spcPct val="20000"/>
              </a:spcBef>
              <a:buFont typeface="Arial" pitchFamily="34" charset="0"/>
              <a:buChar char="»"/>
              <a:defRPr sz="1600" baseline="0">
                <a:latin typeface="Arial" panose="020B0604020202020204"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a:t>Where  P(A and B) = joint probability of A and B</a:t>
            </a:r>
          </a:p>
          <a:p>
            <a:r>
              <a:rPr lang="en-US" altLang="en-US"/>
              <a:t>  	P(A) = marginal probability of A</a:t>
            </a:r>
          </a:p>
          <a:p>
            <a:r>
              <a:rPr lang="en-US" altLang="en-US"/>
              <a:t>	P(B) = marginal probability of B</a:t>
            </a:r>
          </a:p>
        </p:txBody>
      </p:sp>
      <p:sp>
        <p:nvSpPr>
          <p:cNvPr id="63496" name="Text Box 8"/>
          <p:cNvSpPr txBox="1">
            <a:spLocks noChangeArrowheads="1"/>
          </p:cNvSpPr>
          <p:nvPr/>
        </p:nvSpPr>
        <p:spPr bwMode="auto">
          <a:xfrm>
            <a:off x="6062663" y="2127250"/>
            <a:ext cx="239553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itchFamily="18" charset="0"/>
              </a:rPr>
              <a:t>The conditional probability of A given that B has occurred</a:t>
            </a:r>
          </a:p>
        </p:txBody>
      </p:sp>
      <p:sp>
        <p:nvSpPr>
          <p:cNvPr id="63497" name="AutoShape 9"/>
          <p:cNvSpPr>
            <a:spLocks noChangeArrowheads="1"/>
          </p:cNvSpPr>
          <p:nvPr/>
        </p:nvSpPr>
        <p:spPr bwMode="auto">
          <a:xfrm>
            <a:off x="5137150" y="2449513"/>
            <a:ext cx="654050" cy="141287"/>
          </a:xfrm>
          <a:prstGeom prst="rightArrow">
            <a:avLst>
              <a:gd name="adj1" fmla="val 50000"/>
              <a:gd name="adj2" fmla="val 115731"/>
            </a:avLst>
          </a:prstGeom>
          <a:solidFill>
            <a:schemeClr val="bg2"/>
          </a:solidFill>
          <a:ln w="9525">
            <a:solidFill>
              <a:schemeClr val="tx1"/>
            </a:solidFill>
            <a:miter lim="800000"/>
            <a:headEnd/>
            <a:tailEnd/>
          </a:ln>
          <a:effectLst/>
        </p:spPr>
        <p:txBody>
          <a:bodyPr wrap="none" anchor="ctr"/>
          <a:lstStyle/>
          <a:p>
            <a:endParaRPr lang="en-US"/>
          </a:p>
        </p:txBody>
      </p:sp>
      <p:sp>
        <p:nvSpPr>
          <p:cNvPr id="63498" name="Text Box 10"/>
          <p:cNvSpPr txBox="1">
            <a:spLocks noChangeArrowheads="1"/>
          </p:cNvSpPr>
          <p:nvPr/>
        </p:nvSpPr>
        <p:spPr bwMode="auto">
          <a:xfrm>
            <a:off x="6062663" y="3421063"/>
            <a:ext cx="23955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itchFamily="18" charset="0"/>
              </a:rPr>
              <a:t>The conditional probability of B given that A has occurred</a:t>
            </a:r>
          </a:p>
        </p:txBody>
      </p:sp>
      <p:sp>
        <p:nvSpPr>
          <p:cNvPr id="63499" name="AutoShape 11"/>
          <p:cNvSpPr>
            <a:spLocks noChangeArrowheads="1"/>
          </p:cNvSpPr>
          <p:nvPr/>
        </p:nvSpPr>
        <p:spPr bwMode="auto">
          <a:xfrm>
            <a:off x="5137150" y="3743325"/>
            <a:ext cx="654050" cy="141288"/>
          </a:xfrm>
          <a:prstGeom prst="rightArrow">
            <a:avLst>
              <a:gd name="adj1" fmla="val 50000"/>
              <a:gd name="adj2" fmla="val 115730"/>
            </a:avLst>
          </a:prstGeom>
          <a:solidFill>
            <a:schemeClr val="bg2"/>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82745425"/>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solidFill>
                  <a:schemeClr val="tx1"/>
                </a:solidFill>
              </a:rPr>
              <a:t>Computing Conditional Probability</a:t>
            </a:r>
          </a:p>
        </p:txBody>
      </p:sp>
      <p:sp>
        <p:nvSpPr>
          <p:cNvPr id="64515" name="Rectangle 3"/>
          <p:cNvSpPr>
            <a:spLocks noGrp="1" noChangeArrowheads="1"/>
          </p:cNvSpPr>
          <p:nvPr>
            <p:ph type="body" idx="1"/>
          </p:nvPr>
        </p:nvSpPr>
        <p:spPr>
          <a:xfrm>
            <a:off x="1371600" y="2743200"/>
            <a:ext cx="6781800" cy="1981200"/>
          </a:xfrm>
          <a:solidFill>
            <a:schemeClr val="bg2"/>
          </a:solidFill>
        </p:spPr>
        <p:txBody>
          <a:bodyPr>
            <a:normAutofit/>
          </a:bodyPr>
          <a:lstStyle/>
          <a:p>
            <a:pPr>
              <a:lnSpc>
                <a:spcPct val="90000"/>
              </a:lnSpc>
            </a:pPr>
            <a:r>
              <a:rPr lang="en-US" altLang="en-US" dirty="0">
                <a:solidFill>
                  <a:schemeClr val="tx1"/>
                </a:solidFill>
              </a:rPr>
              <a:t>Of the cars on a used car lot, 70% have air conditioning (AC) and 40% have a CD player (CD).  20% of the cars have both</a:t>
            </a:r>
            <a:r>
              <a:rPr lang="en-US" altLang="en-US" dirty="0" smtClean="0">
                <a:solidFill>
                  <a:schemeClr val="tx1"/>
                </a:solidFill>
              </a:rPr>
              <a:t>.</a:t>
            </a:r>
          </a:p>
          <a:p>
            <a:pPr>
              <a:lnSpc>
                <a:spcPct val="90000"/>
              </a:lnSpc>
            </a:pPr>
            <a:endParaRPr lang="en-US" altLang="en-US" dirty="0">
              <a:solidFill>
                <a:schemeClr val="tx1"/>
              </a:solidFill>
            </a:endParaRPr>
          </a:p>
          <a:p>
            <a:r>
              <a:rPr lang="en-US" altLang="en-US" dirty="0">
                <a:solidFill>
                  <a:schemeClr val="tx1"/>
                </a:solidFill>
              </a:rPr>
              <a:t>What is the probability that a car has a CD player, given that it has AC </a:t>
            </a:r>
            <a:r>
              <a:rPr lang="en-US" altLang="en-US" dirty="0" smtClean="0">
                <a:solidFill>
                  <a:schemeClr val="tx1"/>
                </a:solidFill>
              </a:rPr>
              <a:t>?</a:t>
            </a:r>
          </a:p>
          <a:p>
            <a:endParaRPr lang="en-US" altLang="en-US" dirty="0">
              <a:solidFill>
                <a:schemeClr val="tx1"/>
              </a:solidFill>
            </a:endParaRPr>
          </a:p>
          <a:p>
            <a:r>
              <a:rPr lang="en-US" altLang="en-US" dirty="0">
                <a:solidFill>
                  <a:schemeClr val="tx1"/>
                </a:solidFill>
              </a:rPr>
              <a:t>We want to find   P(CD | AC).</a:t>
            </a:r>
            <a:endParaRPr lang="en-US" altLang="en-US" dirty="0"/>
          </a:p>
        </p:txBody>
      </p:sp>
    </p:spTree>
    <p:extLst>
      <p:ext uri="{BB962C8B-B14F-4D97-AF65-F5344CB8AC3E}">
        <p14:creationId xmlns:p14="http://schemas.microsoft.com/office/powerpoint/2010/main" val="307568893"/>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dirty="0">
                <a:solidFill>
                  <a:schemeClr val="tx1"/>
                </a:solidFill>
              </a:rPr>
              <a:t>Computing Conditional Probability</a:t>
            </a:r>
          </a:p>
        </p:txBody>
      </p:sp>
      <p:graphicFrame>
        <p:nvGraphicFramePr>
          <p:cNvPr id="66603" name="Group 43"/>
          <p:cNvGraphicFramePr>
            <a:graphicFrameLocks noGrp="1"/>
          </p:cNvGraphicFramePr>
          <p:nvPr>
            <p:ph sz="half" idx="4294967295"/>
            <p:extLst>
              <p:ext uri="{D42A27DB-BD31-4B8C-83A1-F6EECF244321}">
                <p14:modId xmlns:p14="http://schemas.microsoft.com/office/powerpoint/2010/main" val="1504968686"/>
              </p:ext>
            </p:extLst>
          </p:nvPr>
        </p:nvGraphicFramePr>
        <p:xfrm>
          <a:off x="2476500" y="2362200"/>
          <a:ext cx="4495800" cy="2376806"/>
        </p:xfrm>
        <a:graphic>
          <a:graphicData uri="http://schemas.openxmlformats.org/drawingml/2006/table">
            <a:tbl>
              <a:tblPr/>
              <a:tblGrid>
                <a:gridCol w="793750"/>
                <a:gridCol w="1189038"/>
                <a:gridCol w="1522412"/>
                <a:gridCol w="990600"/>
              </a:tblGrid>
              <a:tr h="611188">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altLang="en-US" sz="1800" b="0" i="0" u="none" strike="noStrike" cap="none" normalizeH="0" baseline="0" dirty="0" smtClean="0">
                        <a:ln>
                          <a:noFill/>
                        </a:ln>
                        <a:solidFill>
                          <a:schemeClr val="tx2"/>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No 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50863">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AC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r>
              <a:tr h="549275">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No AC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74675">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graphicFrame>
        <p:nvGraphicFramePr>
          <p:cNvPr id="66592" name="Object 32"/>
          <p:cNvGraphicFramePr>
            <a:graphicFrameLocks noGrp="1" noChangeAspect="1"/>
          </p:cNvGraphicFramePr>
          <p:nvPr>
            <p:ph sz="half" idx="4294967295"/>
            <p:extLst>
              <p:ext uri="{D42A27DB-BD31-4B8C-83A1-F6EECF244321}">
                <p14:modId xmlns:p14="http://schemas.microsoft.com/office/powerpoint/2010/main" val="519537049"/>
              </p:ext>
            </p:extLst>
          </p:nvPr>
        </p:nvGraphicFramePr>
        <p:xfrm>
          <a:off x="2438400" y="4953000"/>
          <a:ext cx="4591050" cy="750888"/>
        </p:xfrm>
        <a:graphic>
          <a:graphicData uri="http://schemas.openxmlformats.org/presentationml/2006/ole">
            <mc:AlternateContent xmlns:mc="http://schemas.openxmlformats.org/markup-compatibility/2006">
              <mc:Choice xmlns:v="urn:schemas-microsoft-com:vml" Requires="v">
                <p:oleObj spid="_x0000_s10271" name="Equation" r:id="rId3" imgW="2565360" imgH="419040" progId="Equation.3">
                  <p:embed/>
                </p:oleObj>
              </mc:Choice>
              <mc:Fallback>
                <p:oleObj name="Equation" r:id="rId3" imgW="25653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953000"/>
                        <a:ext cx="4591050" cy="750888"/>
                      </a:xfrm>
                      <a:prstGeom prst="rect">
                        <a:avLst/>
                      </a:prstGeom>
                      <a:solidFill>
                        <a:schemeClr val="bg2"/>
                      </a:solidFill>
                      <a:ln>
                        <a:noFill/>
                      </a:ln>
                      <a:effectLst/>
                    </p:spPr>
                  </p:pic>
                </p:oleObj>
              </mc:Fallback>
            </mc:AlternateContent>
          </a:graphicData>
        </a:graphic>
      </p:graphicFrame>
      <p:sp>
        <p:nvSpPr>
          <p:cNvPr id="66596" name="Text Box 36"/>
          <p:cNvSpPr txBox="1">
            <a:spLocks noChangeArrowheads="1"/>
          </p:cNvSpPr>
          <p:nvPr/>
        </p:nvSpPr>
        <p:spPr bwMode="auto">
          <a:xfrm>
            <a:off x="1524000" y="5943600"/>
            <a:ext cx="7162800" cy="641350"/>
          </a:xfrm>
          <a:prstGeom prst="rect">
            <a:avLst/>
          </a:prstGeom>
          <a:solidFill>
            <a:schemeClr val="bg2"/>
          </a:solidFill>
          <a:ln>
            <a:noFill/>
          </a:ln>
          <a:effectLst/>
        </p:spPr>
        <p:txBody>
          <a:bodyPr>
            <a:spAutoFit/>
          </a:bodyPr>
          <a:lstStyle/>
          <a:p>
            <a:pPr eaLnBrk="1" hangingPunct="1">
              <a:lnSpc>
                <a:spcPct val="90000"/>
              </a:lnSpc>
              <a:spcBef>
                <a:spcPct val="20000"/>
              </a:spcBef>
              <a:buClr>
                <a:schemeClr val="tx1"/>
              </a:buClr>
              <a:buSzPct val="85000"/>
              <a:buFont typeface="Wingdings" pitchFamily="2" charset="2"/>
              <a:buNone/>
            </a:pPr>
            <a:r>
              <a:rPr lang="en-US" altLang="en-US" sz="2000">
                <a:latin typeface="Times New Roman" pitchFamily="18" charset="0"/>
              </a:rPr>
              <a:t>Given AC, we only consider the top row (70% of the cars). Of these, 20% have a CD player.  20% of 70% is about 28.57%.</a:t>
            </a:r>
          </a:p>
        </p:txBody>
      </p:sp>
      <p:sp>
        <p:nvSpPr>
          <p:cNvPr id="66598" name="Oval 38"/>
          <p:cNvSpPr>
            <a:spLocks noChangeArrowheads="1"/>
          </p:cNvSpPr>
          <p:nvPr/>
        </p:nvSpPr>
        <p:spPr bwMode="auto">
          <a:xfrm rot="2963923">
            <a:off x="3606007" y="2985293"/>
            <a:ext cx="533400" cy="506413"/>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6599" name="Oval 39"/>
          <p:cNvSpPr>
            <a:spLocks noChangeArrowheads="1"/>
          </p:cNvSpPr>
          <p:nvPr/>
        </p:nvSpPr>
        <p:spPr bwMode="auto">
          <a:xfrm rot="2963923">
            <a:off x="6196807" y="2909093"/>
            <a:ext cx="533400" cy="506413"/>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6600" name="Line 40"/>
          <p:cNvSpPr>
            <a:spLocks noChangeShapeType="1"/>
          </p:cNvSpPr>
          <p:nvPr/>
        </p:nvSpPr>
        <p:spPr bwMode="auto">
          <a:xfrm flipH="1">
            <a:off x="6819900" y="3200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1" name="Text Box 41"/>
          <p:cNvSpPr txBox="1">
            <a:spLocks noChangeArrowheads="1"/>
          </p:cNvSpPr>
          <p:nvPr/>
        </p:nvSpPr>
        <p:spPr bwMode="auto">
          <a:xfrm>
            <a:off x="7185025" y="308451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Given</a:t>
            </a:r>
          </a:p>
        </p:txBody>
      </p:sp>
      <p:sp>
        <p:nvSpPr>
          <p:cNvPr id="12" name="Rectangle 3"/>
          <p:cNvSpPr txBox="1">
            <a:spLocks noChangeArrowheads="1"/>
          </p:cNvSpPr>
          <p:nvPr/>
        </p:nvSpPr>
        <p:spPr>
          <a:xfrm>
            <a:off x="609600" y="914400"/>
            <a:ext cx="8153400" cy="1295400"/>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nSpc>
                <a:spcPct val="90000"/>
              </a:lnSpc>
            </a:pPr>
            <a:r>
              <a:rPr lang="en-US" altLang="en-US" sz="1200" dirty="0" smtClean="0"/>
              <a:t>Of the cars on a used car lot, 70% have air conditioning (AC) and 40% have a CD player (CD).  20% of the cars have both.</a:t>
            </a:r>
          </a:p>
          <a:p>
            <a:pPr>
              <a:lnSpc>
                <a:spcPct val="90000"/>
              </a:lnSpc>
            </a:pPr>
            <a:endParaRPr lang="en-US" altLang="en-US" sz="1200" dirty="0" smtClean="0"/>
          </a:p>
          <a:p>
            <a:r>
              <a:rPr lang="en-US" altLang="en-US" sz="1200" dirty="0" smtClean="0"/>
              <a:t>What is the probability that a car has a CD player, given that it has AC ?</a:t>
            </a:r>
          </a:p>
          <a:p>
            <a:endParaRPr lang="en-US" altLang="en-US" sz="1200" dirty="0" smtClean="0"/>
          </a:p>
          <a:p>
            <a:r>
              <a:rPr lang="en-US" altLang="en-US" sz="1200" dirty="0" smtClean="0"/>
              <a:t>We want to find   P(CD | AC).</a:t>
            </a:r>
            <a:endParaRPr lang="en-US" altLang="en-US" sz="1200" dirty="0"/>
          </a:p>
        </p:txBody>
      </p:sp>
    </p:spTree>
    <p:extLst>
      <p:ext uri="{BB962C8B-B14F-4D97-AF65-F5344CB8AC3E}">
        <p14:creationId xmlns:p14="http://schemas.microsoft.com/office/powerpoint/2010/main" val="1646753426"/>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62000" y="152400"/>
            <a:ext cx="8229600" cy="685800"/>
          </a:xfrm>
        </p:spPr>
        <p:txBody>
          <a:bodyPr>
            <a:noAutofit/>
          </a:bodyPr>
          <a:lstStyle/>
          <a:p>
            <a:r>
              <a:rPr lang="en-US" altLang="en-US" sz="2800" dirty="0">
                <a:solidFill>
                  <a:schemeClr val="tx1"/>
                </a:solidFill>
              </a:rPr>
              <a:t>Computing Conditional Probability: Decision Trees</a:t>
            </a:r>
          </a:p>
        </p:txBody>
      </p:sp>
      <p:sp>
        <p:nvSpPr>
          <p:cNvPr id="69641" name="Line 9"/>
          <p:cNvSpPr>
            <a:spLocks noChangeShapeType="1"/>
          </p:cNvSpPr>
          <p:nvPr/>
        </p:nvSpPr>
        <p:spPr bwMode="auto">
          <a:xfrm flipV="1">
            <a:off x="1646237" y="2337137"/>
            <a:ext cx="2913062" cy="12414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2" name="Line 10"/>
          <p:cNvSpPr>
            <a:spLocks noChangeShapeType="1"/>
          </p:cNvSpPr>
          <p:nvPr/>
        </p:nvSpPr>
        <p:spPr bwMode="auto">
          <a:xfrm>
            <a:off x="1646237" y="3578562"/>
            <a:ext cx="2913062" cy="12414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3" name="Line 11"/>
          <p:cNvSpPr>
            <a:spLocks noChangeShapeType="1"/>
          </p:cNvSpPr>
          <p:nvPr/>
        </p:nvSpPr>
        <p:spPr bwMode="auto">
          <a:xfrm>
            <a:off x="4559299" y="2337137"/>
            <a:ext cx="1557338" cy="4445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4" name="Line 12"/>
          <p:cNvSpPr>
            <a:spLocks noChangeShapeType="1"/>
          </p:cNvSpPr>
          <p:nvPr/>
        </p:nvSpPr>
        <p:spPr bwMode="auto">
          <a:xfrm>
            <a:off x="4559299" y="4819987"/>
            <a:ext cx="1557338"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5" name="Line 13"/>
          <p:cNvSpPr>
            <a:spLocks noChangeShapeType="1"/>
          </p:cNvSpPr>
          <p:nvPr/>
        </p:nvSpPr>
        <p:spPr bwMode="auto">
          <a:xfrm flipV="1">
            <a:off x="4559299" y="4362787"/>
            <a:ext cx="1557338"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6" name="Line 14"/>
          <p:cNvSpPr>
            <a:spLocks noChangeShapeType="1"/>
          </p:cNvSpPr>
          <p:nvPr/>
        </p:nvSpPr>
        <p:spPr bwMode="auto">
          <a:xfrm flipV="1">
            <a:off x="4559299" y="1867237"/>
            <a:ext cx="1557338" cy="469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7" name="Text Box 15"/>
          <p:cNvSpPr txBox="1">
            <a:spLocks noChangeArrowheads="1"/>
          </p:cNvSpPr>
          <p:nvPr/>
        </p:nvSpPr>
        <p:spPr bwMode="auto">
          <a:xfrm rot="-1442522">
            <a:off x="1928812" y="2857837"/>
            <a:ext cx="1084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latin typeface="Times New Roman" pitchFamily="18" charset="0"/>
              </a:rPr>
              <a:t>Has CD</a:t>
            </a:r>
          </a:p>
        </p:txBody>
      </p:sp>
      <p:sp>
        <p:nvSpPr>
          <p:cNvPr id="69648" name="Text Box 16"/>
          <p:cNvSpPr txBox="1">
            <a:spLocks noChangeArrowheads="1"/>
          </p:cNvSpPr>
          <p:nvPr/>
        </p:nvSpPr>
        <p:spPr bwMode="auto">
          <a:xfrm rot="1382586">
            <a:off x="1836737" y="3953212"/>
            <a:ext cx="10842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latin typeface="Times New Roman" pitchFamily="18" charset="0"/>
              </a:rPr>
              <a:t>Does not have CD</a:t>
            </a:r>
          </a:p>
        </p:txBody>
      </p:sp>
      <p:sp>
        <p:nvSpPr>
          <p:cNvPr id="69649" name="Text Box 17"/>
          <p:cNvSpPr txBox="1">
            <a:spLocks noChangeArrowheads="1"/>
          </p:cNvSpPr>
          <p:nvPr/>
        </p:nvSpPr>
        <p:spPr bwMode="auto">
          <a:xfrm rot="-1001955">
            <a:off x="4635499" y="1786274"/>
            <a:ext cx="108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latin typeface="Times New Roman" pitchFamily="18" charset="0"/>
              </a:rPr>
              <a:t>Has AC</a:t>
            </a:r>
          </a:p>
        </p:txBody>
      </p:sp>
      <p:sp>
        <p:nvSpPr>
          <p:cNvPr id="69650" name="Text Box 18"/>
          <p:cNvSpPr txBox="1">
            <a:spLocks noChangeArrowheads="1"/>
          </p:cNvSpPr>
          <p:nvPr/>
        </p:nvSpPr>
        <p:spPr bwMode="auto">
          <a:xfrm rot="993021">
            <a:off x="4502149" y="2497474"/>
            <a:ext cx="119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latin typeface="Times New Roman" pitchFamily="18" charset="0"/>
              </a:rPr>
              <a:t>Does not have AC</a:t>
            </a:r>
          </a:p>
        </p:txBody>
      </p:sp>
      <p:sp>
        <p:nvSpPr>
          <p:cNvPr id="69651" name="Text Box 19"/>
          <p:cNvSpPr txBox="1">
            <a:spLocks noChangeArrowheads="1"/>
          </p:cNvSpPr>
          <p:nvPr/>
        </p:nvSpPr>
        <p:spPr bwMode="auto">
          <a:xfrm rot="-1001955">
            <a:off x="4635499" y="4269124"/>
            <a:ext cx="108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latin typeface="Times New Roman" pitchFamily="18" charset="0"/>
              </a:rPr>
              <a:t>Has AC</a:t>
            </a:r>
          </a:p>
        </p:txBody>
      </p:sp>
      <p:sp>
        <p:nvSpPr>
          <p:cNvPr id="69652" name="Text Box 20"/>
          <p:cNvSpPr txBox="1">
            <a:spLocks noChangeArrowheads="1"/>
          </p:cNvSpPr>
          <p:nvPr/>
        </p:nvSpPr>
        <p:spPr bwMode="auto">
          <a:xfrm rot="993021">
            <a:off x="4427537" y="4969212"/>
            <a:ext cx="127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latin typeface="Times New Roman" pitchFamily="18" charset="0"/>
              </a:rPr>
              <a:t>Does not have AC</a:t>
            </a:r>
          </a:p>
        </p:txBody>
      </p:sp>
      <p:sp>
        <p:nvSpPr>
          <p:cNvPr id="69653" name="Text Box 21"/>
          <p:cNvSpPr txBox="1">
            <a:spLocks noChangeArrowheads="1"/>
          </p:cNvSpPr>
          <p:nvPr/>
        </p:nvSpPr>
        <p:spPr bwMode="auto">
          <a:xfrm rot="-1439669">
            <a:off x="2876549" y="2333962"/>
            <a:ext cx="1247775" cy="396875"/>
          </a:xfrm>
          <a:prstGeom prst="rect">
            <a:avLst/>
          </a:prstGeom>
          <a:solidFill>
            <a:schemeClr val="bg2"/>
          </a:solidFill>
          <a:ln>
            <a:noFill/>
          </a:ln>
          <a:effectLst/>
        </p:spPr>
        <p:txBody>
          <a:bodyPr>
            <a:spAutoFit/>
          </a:bodyPr>
          <a:lstStyle/>
          <a:p>
            <a:pPr eaLnBrk="1" hangingPunct="1">
              <a:spcBef>
                <a:spcPct val="50000"/>
              </a:spcBef>
            </a:pPr>
            <a:r>
              <a:rPr lang="en-US" altLang="en-US" sz="2000">
                <a:latin typeface="Times New Roman" pitchFamily="18" charset="0"/>
              </a:rPr>
              <a:t>P(CD)= .4</a:t>
            </a:r>
          </a:p>
        </p:txBody>
      </p:sp>
      <p:sp>
        <p:nvSpPr>
          <p:cNvPr id="69654" name="Text Box 22"/>
          <p:cNvSpPr txBox="1">
            <a:spLocks noChangeArrowheads="1"/>
          </p:cNvSpPr>
          <p:nvPr/>
        </p:nvSpPr>
        <p:spPr bwMode="auto">
          <a:xfrm rot="1460793">
            <a:off x="2978149" y="4519949"/>
            <a:ext cx="1381125" cy="396875"/>
          </a:xfrm>
          <a:prstGeom prst="rect">
            <a:avLst/>
          </a:prstGeom>
          <a:solidFill>
            <a:schemeClr val="bg2"/>
          </a:solidFill>
          <a:ln>
            <a:noFill/>
          </a:ln>
          <a:effectLst/>
        </p:spPr>
        <p:txBody>
          <a:bodyPr>
            <a:spAutoFit/>
          </a:bodyPr>
          <a:lstStyle/>
          <a:p>
            <a:pPr eaLnBrk="1" hangingPunct="1">
              <a:spcBef>
                <a:spcPct val="50000"/>
              </a:spcBef>
            </a:pPr>
            <a:r>
              <a:rPr lang="en-US" altLang="en-US" sz="2000">
                <a:latin typeface="Times New Roman" pitchFamily="18" charset="0"/>
              </a:rPr>
              <a:t>P(CD</a:t>
            </a:r>
            <a:r>
              <a:rPr lang="en-US" altLang="en-US" sz="2000" baseline="30000">
                <a:latin typeface="Times New Roman" pitchFamily="18" charset="0"/>
              </a:rPr>
              <a:t>/</a:t>
            </a:r>
            <a:r>
              <a:rPr lang="en-US" altLang="en-US" sz="2000">
                <a:latin typeface="Times New Roman" pitchFamily="18" charset="0"/>
              </a:rPr>
              <a:t>)= .6</a:t>
            </a:r>
          </a:p>
        </p:txBody>
      </p:sp>
      <p:sp>
        <p:nvSpPr>
          <p:cNvPr id="69655" name="Text Box 23"/>
          <p:cNvSpPr txBox="1">
            <a:spLocks noChangeArrowheads="1"/>
          </p:cNvSpPr>
          <p:nvPr/>
        </p:nvSpPr>
        <p:spPr bwMode="auto">
          <a:xfrm>
            <a:off x="6184899" y="1684674"/>
            <a:ext cx="2166938" cy="396875"/>
          </a:xfrm>
          <a:prstGeom prst="rect">
            <a:avLst/>
          </a:prstGeom>
          <a:solidFill>
            <a:schemeClr val="bg2"/>
          </a:solidFill>
          <a:ln>
            <a:noFill/>
          </a:ln>
          <a:effectLst/>
        </p:spPr>
        <p:txBody>
          <a:bodyPr>
            <a:spAutoFit/>
          </a:bodyPr>
          <a:lstStyle/>
          <a:p>
            <a:pPr eaLnBrk="1" hangingPunct="1">
              <a:spcBef>
                <a:spcPct val="50000"/>
              </a:spcBef>
            </a:pPr>
            <a:r>
              <a:rPr lang="en-US" altLang="en-US" sz="2000">
                <a:latin typeface="Times New Roman" pitchFamily="18" charset="0"/>
              </a:rPr>
              <a:t>P(CD and AC) = .2</a:t>
            </a:r>
          </a:p>
        </p:txBody>
      </p:sp>
      <p:sp>
        <p:nvSpPr>
          <p:cNvPr id="69656" name="Text Box 24"/>
          <p:cNvSpPr txBox="1">
            <a:spLocks noChangeArrowheads="1"/>
          </p:cNvSpPr>
          <p:nvPr/>
        </p:nvSpPr>
        <p:spPr bwMode="auto">
          <a:xfrm>
            <a:off x="6184899" y="2599074"/>
            <a:ext cx="2311400" cy="396875"/>
          </a:xfrm>
          <a:prstGeom prst="rect">
            <a:avLst/>
          </a:prstGeom>
          <a:solidFill>
            <a:schemeClr val="bg2"/>
          </a:solidFill>
          <a:ln>
            <a:noFill/>
          </a:ln>
          <a:effectLst/>
        </p:spPr>
        <p:txBody>
          <a:bodyPr>
            <a:spAutoFit/>
          </a:bodyPr>
          <a:lstStyle/>
          <a:p>
            <a:pPr eaLnBrk="1" hangingPunct="1">
              <a:spcBef>
                <a:spcPct val="50000"/>
              </a:spcBef>
            </a:pPr>
            <a:r>
              <a:rPr lang="en-US" altLang="en-US" sz="2000">
                <a:latin typeface="Times New Roman" pitchFamily="18" charset="0"/>
              </a:rPr>
              <a:t>P(CD and AC</a:t>
            </a:r>
            <a:r>
              <a:rPr lang="en-US" altLang="en-US" sz="2000" baseline="30000">
                <a:latin typeface="Times New Roman" pitchFamily="18" charset="0"/>
              </a:rPr>
              <a:t>/</a:t>
            </a:r>
            <a:r>
              <a:rPr lang="en-US" altLang="en-US" sz="2000">
                <a:latin typeface="Times New Roman" pitchFamily="18" charset="0"/>
              </a:rPr>
              <a:t>) = .2</a:t>
            </a:r>
          </a:p>
        </p:txBody>
      </p:sp>
      <p:sp>
        <p:nvSpPr>
          <p:cNvPr id="69657" name="Text Box 25"/>
          <p:cNvSpPr txBox="1">
            <a:spLocks noChangeArrowheads="1"/>
          </p:cNvSpPr>
          <p:nvPr/>
        </p:nvSpPr>
        <p:spPr bwMode="auto">
          <a:xfrm>
            <a:off x="6286499" y="5078749"/>
            <a:ext cx="2362200" cy="396875"/>
          </a:xfrm>
          <a:prstGeom prst="rect">
            <a:avLst/>
          </a:prstGeom>
          <a:solidFill>
            <a:schemeClr val="bg2"/>
          </a:solidFill>
          <a:ln>
            <a:noFill/>
          </a:ln>
          <a:effectLst/>
        </p:spPr>
        <p:txBody>
          <a:bodyPr>
            <a:spAutoFit/>
          </a:bodyPr>
          <a:lstStyle/>
          <a:p>
            <a:pPr eaLnBrk="1" hangingPunct="1">
              <a:spcBef>
                <a:spcPct val="50000"/>
              </a:spcBef>
            </a:pPr>
            <a:r>
              <a:rPr lang="en-US" altLang="en-US" sz="2000">
                <a:latin typeface="Times New Roman" pitchFamily="18" charset="0"/>
              </a:rPr>
              <a:t>P(CD</a:t>
            </a:r>
            <a:r>
              <a:rPr lang="en-US" altLang="en-US" sz="2400" baseline="30000">
                <a:latin typeface="Times New Roman" pitchFamily="18" charset="0"/>
              </a:rPr>
              <a:t>/</a:t>
            </a:r>
            <a:r>
              <a:rPr lang="en-US" altLang="en-US" sz="2000">
                <a:latin typeface="Times New Roman" pitchFamily="18" charset="0"/>
              </a:rPr>
              <a:t> and AC</a:t>
            </a:r>
            <a:r>
              <a:rPr lang="en-US" altLang="en-US" sz="2400" baseline="30000">
                <a:latin typeface="Times New Roman" pitchFamily="18" charset="0"/>
              </a:rPr>
              <a:t>/</a:t>
            </a:r>
            <a:r>
              <a:rPr lang="en-US" altLang="en-US" sz="2000">
                <a:latin typeface="Times New Roman" pitchFamily="18" charset="0"/>
              </a:rPr>
              <a:t>) = .1</a:t>
            </a:r>
          </a:p>
        </p:txBody>
      </p:sp>
      <p:sp>
        <p:nvSpPr>
          <p:cNvPr id="69658" name="Text Box 26"/>
          <p:cNvSpPr txBox="1">
            <a:spLocks noChangeArrowheads="1"/>
          </p:cNvSpPr>
          <p:nvPr/>
        </p:nvSpPr>
        <p:spPr bwMode="auto">
          <a:xfrm>
            <a:off x="6184899" y="4153237"/>
            <a:ext cx="2311400" cy="396875"/>
          </a:xfrm>
          <a:prstGeom prst="rect">
            <a:avLst/>
          </a:prstGeom>
          <a:solidFill>
            <a:schemeClr val="bg2"/>
          </a:solidFill>
          <a:ln>
            <a:noFill/>
          </a:ln>
          <a:effectLst/>
        </p:spPr>
        <p:txBody>
          <a:bodyPr>
            <a:spAutoFit/>
          </a:bodyPr>
          <a:lstStyle/>
          <a:p>
            <a:pPr eaLnBrk="1" hangingPunct="1">
              <a:spcBef>
                <a:spcPct val="50000"/>
              </a:spcBef>
            </a:pPr>
            <a:r>
              <a:rPr lang="en-US" altLang="en-US" sz="2000" dirty="0">
                <a:latin typeface="Times New Roman" pitchFamily="18" charset="0"/>
              </a:rPr>
              <a:t>P(CD</a:t>
            </a:r>
            <a:r>
              <a:rPr lang="en-US" altLang="en-US" sz="2400" baseline="30000" dirty="0">
                <a:latin typeface="Times New Roman" pitchFamily="18" charset="0"/>
              </a:rPr>
              <a:t>/</a:t>
            </a:r>
            <a:r>
              <a:rPr lang="en-US" altLang="en-US" sz="2000" dirty="0">
                <a:latin typeface="Times New Roman" pitchFamily="18" charset="0"/>
              </a:rPr>
              <a:t> and AC) = .5</a:t>
            </a:r>
          </a:p>
        </p:txBody>
      </p:sp>
      <p:graphicFrame>
        <p:nvGraphicFramePr>
          <p:cNvPr id="69659" name="Object 27"/>
          <p:cNvGraphicFramePr>
            <a:graphicFrameLocks noChangeAspect="1"/>
          </p:cNvGraphicFramePr>
          <p:nvPr>
            <p:extLst>
              <p:ext uri="{D42A27DB-BD31-4B8C-83A1-F6EECF244321}">
                <p14:modId xmlns:p14="http://schemas.microsoft.com/office/powerpoint/2010/main" val="553003290"/>
              </p:ext>
            </p:extLst>
          </p:nvPr>
        </p:nvGraphicFramePr>
        <p:xfrm>
          <a:off x="5744010" y="2795580"/>
          <a:ext cx="306388" cy="654050"/>
        </p:xfrm>
        <a:graphic>
          <a:graphicData uri="http://schemas.openxmlformats.org/presentationml/2006/ole">
            <mc:AlternateContent xmlns:mc="http://schemas.openxmlformats.org/markup-compatibility/2006">
              <mc:Choice xmlns:v="urn:schemas-microsoft-com:vml" Requires="v">
                <p:oleObj spid="_x0000_s11386" name="Equation" r:id="rId3" imgW="177480" imgH="393480" progId="Equation.3">
                  <p:embed/>
                </p:oleObj>
              </mc:Choice>
              <mc:Fallback>
                <p:oleObj name="Equation" r:id="rId3" imgW="1774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4010" y="2795580"/>
                        <a:ext cx="306388" cy="654050"/>
                      </a:xfrm>
                      <a:prstGeom prst="rect">
                        <a:avLst/>
                      </a:prstGeom>
                      <a:solidFill>
                        <a:schemeClr val="tx2">
                          <a:alpha val="46001"/>
                        </a:schemeClr>
                      </a:solidFill>
                      <a:ln>
                        <a:noFill/>
                      </a:ln>
                      <a:effectLst/>
                    </p:spPr>
                  </p:pic>
                </p:oleObj>
              </mc:Fallback>
            </mc:AlternateContent>
          </a:graphicData>
        </a:graphic>
      </p:graphicFrame>
      <p:graphicFrame>
        <p:nvGraphicFramePr>
          <p:cNvPr id="69660" name="Object 28"/>
          <p:cNvGraphicFramePr>
            <a:graphicFrameLocks noChangeAspect="1"/>
          </p:cNvGraphicFramePr>
          <p:nvPr>
            <p:extLst>
              <p:ext uri="{D42A27DB-BD31-4B8C-83A1-F6EECF244321}">
                <p14:modId xmlns:p14="http://schemas.microsoft.com/office/powerpoint/2010/main" val="2992161603"/>
              </p:ext>
            </p:extLst>
          </p:nvPr>
        </p:nvGraphicFramePr>
        <p:xfrm>
          <a:off x="5772149" y="3703676"/>
          <a:ext cx="306388" cy="644525"/>
        </p:xfrm>
        <a:graphic>
          <a:graphicData uri="http://schemas.openxmlformats.org/presentationml/2006/ole">
            <mc:AlternateContent xmlns:mc="http://schemas.openxmlformats.org/markup-compatibility/2006">
              <mc:Choice xmlns:v="urn:schemas-microsoft-com:vml" Requires="v">
                <p:oleObj spid="_x0000_s11387" name="Equation" r:id="rId5" imgW="177480" imgH="393480" progId="Equation.3">
                  <p:embed/>
                </p:oleObj>
              </mc:Choice>
              <mc:Fallback>
                <p:oleObj name="Equation" r:id="rId5" imgW="177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149" y="3703676"/>
                        <a:ext cx="306388" cy="644525"/>
                      </a:xfrm>
                      <a:prstGeom prst="rect">
                        <a:avLst/>
                      </a:prstGeom>
                      <a:solidFill>
                        <a:schemeClr val="tx2">
                          <a:alpha val="46001"/>
                        </a:schemeClr>
                      </a:solidFill>
                      <a:ln>
                        <a:noFill/>
                      </a:ln>
                      <a:effectLst/>
                    </p:spPr>
                  </p:pic>
                </p:oleObj>
              </mc:Fallback>
            </mc:AlternateContent>
          </a:graphicData>
        </a:graphic>
      </p:graphicFrame>
      <p:graphicFrame>
        <p:nvGraphicFramePr>
          <p:cNvPr id="69661" name="Object 29"/>
          <p:cNvGraphicFramePr>
            <a:graphicFrameLocks noChangeAspect="1"/>
          </p:cNvGraphicFramePr>
          <p:nvPr>
            <p:extLst>
              <p:ext uri="{D42A27DB-BD31-4B8C-83A1-F6EECF244321}">
                <p14:modId xmlns:p14="http://schemas.microsoft.com/office/powerpoint/2010/main" val="1544932311"/>
              </p:ext>
            </p:extLst>
          </p:nvPr>
        </p:nvGraphicFramePr>
        <p:xfrm>
          <a:off x="5810250" y="5277186"/>
          <a:ext cx="306387" cy="652463"/>
        </p:xfrm>
        <a:graphic>
          <a:graphicData uri="http://schemas.openxmlformats.org/presentationml/2006/ole">
            <mc:AlternateContent xmlns:mc="http://schemas.openxmlformats.org/markup-compatibility/2006">
              <mc:Choice xmlns:v="urn:schemas-microsoft-com:vml" Requires="v">
                <p:oleObj spid="_x0000_s11388" name="Equation" r:id="rId7" imgW="177480" imgH="393480" progId="Equation.3">
                  <p:embed/>
                </p:oleObj>
              </mc:Choice>
              <mc:Fallback>
                <p:oleObj name="Equation" r:id="rId7" imgW="1774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0250" y="5277186"/>
                        <a:ext cx="306387" cy="652463"/>
                      </a:xfrm>
                      <a:prstGeom prst="rect">
                        <a:avLst/>
                      </a:prstGeom>
                      <a:solidFill>
                        <a:schemeClr val="tx2">
                          <a:alpha val="46001"/>
                        </a:schemeClr>
                      </a:solidFill>
                      <a:ln>
                        <a:noFill/>
                      </a:ln>
                      <a:effectLst/>
                    </p:spPr>
                  </p:pic>
                </p:oleObj>
              </mc:Fallback>
            </mc:AlternateContent>
          </a:graphicData>
        </a:graphic>
      </p:graphicFrame>
      <p:sp>
        <p:nvSpPr>
          <p:cNvPr id="69662" name="Text Box 30"/>
          <p:cNvSpPr txBox="1">
            <a:spLocks noChangeArrowheads="1"/>
          </p:cNvSpPr>
          <p:nvPr/>
        </p:nvSpPr>
        <p:spPr bwMode="auto">
          <a:xfrm>
            <a:off x="952499" y="3249949"/>
            <a:ext cx="906463"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en-US" altLang="en-US" sz="2000" b="1">
                <a:latin typeface="Times New Roman" pitchFamily="18" charset="0"/>
              </a:rPr>
              <a:t>All</a:t>
            </a:r>
          </a:p>
          <a:p>
            <a:pPr eaLnBrk="1" hangingPunct="1">
              <a:spcBef>
                <a:spcPct val="10000"/>
              </a:spcBef>
            </a:pPr>
            <a:r>
              <a:rPr lang="en-US" altLang="en-US" sz="2000" b="1">
                <a:latin typeface="Times New Roman" pitchFamily="18" charset="0"/>
              </a:rPr>
              <a:t>Cars</a:t>
            </a:r>
          </a:p>
        </p:txBody>
      </p:sp>
      <p:graphicFrame>
        <p:nvGraphicFramePr>
          <p:cNvPr id="69663" name="Object 31"/>
          <p:cNvGraphicFramePr>
            <a:graphicFrameLocks noChangeAspect="1"/>
          </p:cNvGraphicFramePr>
          <p:nvPr>
            <p:extLst>
              <p:ext uri="{D42A27DB-BD31-4B8C-83A1-F6EECF244321}">
                <p14:modId xmlns:p14="http://schemas.microsoft.com/office/powerpoint/2010/main" val="2075013740"/>
              </p:ext>
            </p:extLst>
          </p:nvPr>
        </p:nvGraphicFramePr>
        <p:xfrm>
          <a:off x="5739953" y="1192549"/>
          <a:ext cx="306388" cy="674688"/>
        </p:xfrm>
        <a:graphic>
          <a:graphicData uri="http://schemas.openxmlformats.org/presentationml/2006/ole">
            <mc:AlternateContent xmlns:mc="http://schemas.openxmlformats.org/markup-compatibility/2006">
              <mc:Choice xmlns:v="urn:schemas-microsoft-com:vml" Requires="v">
                <p:oleObj spid="_x0000_s11389" name="Equation" r:id="rId9" imgW="177480" imgH="393480" progId="Equation.3">
                  <p:embed/>
                </p:oleObj>
              </mc:Choice>
              <mc:Fallback>
                <p:oleObj name="Equation" r:id="rId9" imgW="1774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9953" y="1192549"/>
                        <a:ext cx="306388" cy="674688"/>
                      </a:xfrm>
                      <a:prstGeom prst="rect">
                        <a:avLst/>
                      </a:prstGeom>
                      <a:solidFill>
                        <a:schemeClr val="tx2">
                          <a:alpha val="46001"/>
                        </a:schemeClr>
                      </a:solidFill>
                      <a:ln>
                        <a:noFill/>
                      </a:ln>
                      <a:effectLst/>
                    </p:spPr>
                  </p:pic>
                </p:oleObj>
              </mc:Fallback>
            </mc:AlternateContent>
          </a:graphicData>
        </a:graphic>
      </p:graphicFrame>
      <p:sp>
        <p:nvSpPr>
          <p:cNvPr id="69664" name="Text Box 32"/>
          <p:cNvSpPr txBox="1">
            <a:spLocks noChangeArrowheads="1"/>
          </p:cNvSpPr>
          <p:nvPr/>
        </p:nvSpPr>
        <p:spPr bwMode="auto">
          <a:xfrm>
            <a:off x="876299" y="1749762"/>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b="1">
                <a:latin typeface="Times New Roman" pitchFamily="18" charset="0"/>
              </a:rPr>
              <a:t>Given CD or no CD:</a:t>
            </a:r>
          </a:p>
        </p:txBody>
      </p:sp>
    </p:spTree>
    <p:extLst>
      <p:ext uri="{BB962C8B-B14F-4D97-AF65-F5344CB8AC3E}">
        <p14:creationId xmlns:p14="http://schemas.microsoft.com/office/powerpoint/2010/main" val="1387614442"/>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Statistical Independence</a:t>
            </a:r>
          </a:p>
        </p:txBody>
      </p:sp>
      <p:sp>
        <p:nvSpPr>
          <p:cNvPr id="71684" name="Rectangle 4"/>
          <p:cNvSpPr>
            <a:spLocks noChangeArrowheads="1"/>
          </p:cNvSpPr>
          <p:nvPr/>
        </p:nvSpPr>
        <p:spPr bwMode="auto">
          <a:xfrm>
            <a:off x="1188720" y="1371600"/>
            <a:ext cx="7620000" cy="3657600"/>
          </a:xfrm>
          <a:prstGeom prst="rect">
            <a:avLst/>
          </a:prstGeom>
          <a:solidFill>
            <a:schemeClr val="bg2"/>
          </a:solidFill>
          <a:ln>
            <a:noFill/>
          </a:ln>
          <a:effectLst/>
        </p:spPr>
        <p:txBody>
          <a:bodyPr lIns="85342" tIns="42672" rIns="85342" bIns="42672"/>
          <a:lstStyle>
            <a:lvl1pPr marL="342900" indent="-342900">
              <a:spcBef>
                <a:spcPct val="20000"/>
              </a:spcBef>
              <a:buClr>
                <a:schemeClr val="tx1"/>
              </a:buClr>
              <a:buSzPct val="85000"/>
              <a:buFont typeface="Wingdings" pitchFamily="2" charset="2"/>
              <a:buChar char="§"/>
              <a:defRPr sz="2800">
                <a:solidFill>
                  <a:schemeClr val="tx2"/>
                </a:solidFill>
                <a:latin typeface="Times New Roman" pitchFamily="18" charset="0"/>
              </a:defRPr>
            </a:lvl1pPr>
            <a:lvl2pPr marL="742950" indent="-285750">
              <a:spcBef>
                <a:spcPct val="20000"/>
              </a:spcBef>
              <a:buClr>
                <a:schemeClr val="tx1"/>
              </a:buClr>
              <a:buSzPct val="85000"/>
              <a:buFont typeface="Wingdings" pitchFamily="2" charset="2"/>
              <a:buChar char="§"/>
              <a:defRPr sz="2500">
                <a:solidFill>
                  <a:schemeClr val="tx2"/>
                </a:solidFill>
                <a:latin typeface="Times New Roman" pitchFamily="18" charset="0"/>
              </a:defRPr>
            </a:lvl2pPr>
            <a:lvl3pPr marL="1143000" indent="-228600">
              <a:spcBef>
                <a:spcPct val="20000"/>
              </a:spcBef>
              <a:buClr>
                <a:schemeClr val="tx1"/>
              </a:buClr>
              <a:buSzPct val="85000"/>
              <a:buFont typeface="Wingdings" pitchFamily="2" charset="2"/>
              <a:buChar char="§"/>
              <a:defRPr sz="2200">
                <a:solidFill>
                  <a:schemeClr val="tx2"/>
                </a:solidFill>
                <a:latin typeface="Times New Roman" pitchFamily="18" charset="0"/>
              </a:defRPr>
            </a:lvl3pPr>
            <a:lvl4pPr marL="16002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4pPr>
            <a:lvl5pPr marL="20574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5pPr>
            <a:lvl6pPr marL="25146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6pPr>
            <a:lvl7pPr marL="29718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7pPr>
            <a:lvl8pPr marL="34290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8pPr>
            <a:lvl9pPr marL="38862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9pPr>
          </a:lstStyle>
          <a:p>
            <a:pPr eaLnBrk="1" hangingPunct="1"/>
            <a:r>
              <a:rPr lang="en-US" altLang="en-US" dirty="0"/>
              <a:t>Two events are </a:t>
            </a:r>
            <a:r>
              <a:rPr lang="en-US" altLang="en-US" b="1" dirty="0">
                <a:solidFill>
                  <a:schemeClr val="tx1"/>
                </a:solidFill>
              </a:rPr>
              <a:t>independent</a:t>
            </a:r>
            <a:r>
              <a:rPr lang="en-US" altLang="en-US" dirty="0"/>
              <a:t> if and only if:</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Events A and B are independent when the probability of one event is not affected by the other event</a:t>
            </a:r>
          </a:p>
        </p:txBody>
      </p:sp>
      <p:graphicFrame>
        <p:nvGraphicFramePr>
          <p:cNvPr id="71685" name="Object 5"/>
          <p:cNvGraphicFramePr>
            <a:graphicFrameLocks noGrp="1" noChangeAspect="1"/>
          </p:cNvGraphicFramePr>
          <p:nvPr>
            <p:ph idx="1"/>
          </p:nvPr>
        </p:nvGraphicFramePr>
        <p:xfrm>
          <a:off x="3352800" y="2743200"/>
          <a:ext cx="3017838" cy="627063"/>
        </p:xfrm>
        <a:graphic>
          <a:graphicData uri="http://schemas.openxmlformats.org/presentationml/2006/ole">
            <mc:AlternateContent xmlns:mc="http://schemas.openxmlformats.org/markup-compatibility/2006">
              <mc:Choice xmlns:v="urn:schemas-microsoft-com:vml" Requires="v">
                <p:oleObj spid="_x0000_s13344" name="Equation" r:id="rId3" imgW="977760" imgH="203040" progId="Equation.3">
                  <p:embed/>
                </p:oleObj>
              </mc:Choice>
              <mc:Fallback>
                <p:oleObj name="Equation" r:id="rId3" imgW="977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743200"/>
                        <a:ext cx="3017838" cy="627063"/>
                      </a:xfrm>
                      <a:prstGeom prst="rect">
                        <a:avLst/>
                      </a:prstGeom>
                      <a:noFill/>
                      <a:ln>
                        <a:noFill/>
                      </a:ln>
                      <a:effectLst/>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0987127"/>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990600" y="304800"/>
            <a:ext cx="7010400" cy="1295400"/>
          </a:xfrm>
        </p:spPr>
        <p:txBody>
          <a:bodyPr/>
          <a:lstStyle/>
          <a:p>
            <a:r>
              <a:rPr lang="en-US" altLang="en-US" dirty="0"/>
              <a:t>Multiplication Rules</a:t>
            </a:r>
          </a:p>
        </p:txBody>
      </p:sp>
      <p:sp>
        <p:nvSpPr>
          <p:cNvPr id="73733" name="Rectangle 5"/>
          <p:cNvSpPr>
            <a:spLocks noGrp="1" noChangeArrowheads="1"/>
          </p:cNvSpPr>
          <p:nvPr>
            <p:ph type="body" sz="half" idx="4294967295"/>
          </p:nvPr>
        </p:nvSpPr>
        <p:spPr>
          <a:xfrm>
            <a:off x="990600" y="1676400"/>
            <a:ext cx="7772400" cy="3733800"/>
          </a:xfrm>
          <a:noFill/>
          <a:ln/>
        </p:spPr>
        <p:txBody>
          <a:bodyPr lIns="85342" tIns="42672" rIns="85342" bIns="42672"/>
          <a:lstStyle/>
          <a:p>
            <a:r>
              <a:rPr lang="en-US" altLang="en-US" dirty="0"/>
              <a:t>Multiplication rule for two events A and B:</a:t>
            </a:r>
          </a:p>
          <a:p>
            <a:endParaRPr lang="en-US" altLang="en-US" dirty="0"/>
          </a:p>
          <a:p>
            <a:endParaRPr lang="en-US" altLang="en-US" sz="2400" dirty="0"/>
          </a:p>
          <a:p>
            <a:r>
              <a:rPr lang="en-US" altLang="en-US" dirty="0">
                <a:solidFill>
                  <a:schemeClr val="tx1"/>
                </a:solidFill>
              </a:rPr>
              <a:t>If A and B are independent, then</a:t>
            </a:r>
          </a:p>
          <a:p>
            <a:pPr>
              <a:buFont typeface="Wingdings" pitchFamily="2" charset="2"/>
              <a:buNone/>
            </a:pPr>
            <a:endParaRPr lang="en-US" altLang="en-US" sz="2400" dirty="0">
              <a:solidFill>
                <a:schemeClr val="tx1"/>
              </a:solidFill>
            </a:endParaRPr>
          </a:p>
          <a:p>
            <a:pPr>
              <a:buFont typeface="Wingdings" pitchFamily="2" charset="2"/>
              <a:buNone/>
            </a:pPr>
            <a:r>
              <a:rPr lang="en-US" altLang="en-US" sz="2400" dirty="0"/>
              <a:t>	</a:t>
            </a:r>
            <a:r>
              <a:rPr lang="en-US" altLang="en-US" dirty="0"/>
              <a:t>and the multiplication rule simplifies to:</a:t>
            </a:r>
          </a:p>
        </p:txBody>
      </p:sp>
      <p:graphicFrame>
        <p:nvGraphicFramePr>
          <p:cNvPr id="73734" name="Object 6"/>
          <p:cNvGraphicFramePr>
            <a:graphicFrameLocks noGrp="1" noChangeAspect="1"/>
          </p:cNvGraphicFramePr>
          <p:nvPr>
            <p:ph sz="quarter" idx="4294967295"/>
            <p:extLst>
              <p:ext uri="{D42A27DB-BD31-4B8C-83A1-F6EECF244321}">
                <p14:modId xmlns:p14="http://schemas.microsoft.com/office/powerpoint/2010/main" val="2484772196"/>
              </p:ext>
            </p:extLst>
          </p:nvPr>
        </p:nvGraphicFramePr>
        <p:xfrm>
          <a:off x="2362200" y="2514600"/>
          <a:ext cx="3886200" cy="471488"/>
        </p:xfrm>
        <a:graphic>
          <a:graphicData uri="http://schemas.openxmlformats.org/presentationml/2006/ole">
            <mc:AlternateContent xmlns:mc="http://schemas.openxmlformats.org/markup-compatibility/2006">
              <mc:Choice xmlns:v="urn:schemas-microsoft-com:vml" Requires="v">
                <p:oleObj spid="_x0000_s14428" name="Equation" r:id="rId3" imgW="1676160" imgH="203040" progId="Equation.3">
                  <p:embed/>
                </p:oleObj>
              </mc:Choice>
              <mc:Fallback>
                <p:oleObj name="Equation" r:id="rId3" imgW="16761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14600"/>
                        <a:ext cx="3886200" cy="471488"/>
                      </a:xfrm>
                      <a:prstGeom prst="rect">
                        <a:avLst/>
                      </a:prstGeom>
                      <a:solidFill>
                        <a:schemeClr val="bg2"/>
                      </a:solidFill>
                      <a:ln>
                        <a:noFill/>
                      </a:ln>
                      <a:effectLst/>
                    </p:spPr>
                  </p:pic>
                </p:oleObj>
              </mc:Fallback>
            </mc:AlternateContent>
          </a:graphicData>
        </a:graphic>
      </p:graphicFrame>
      <p:graphicFrame>
        <p:nvGraphicFramePr>
          <p:cNvPr id="73738" name="Object 10"/>
          <p:cNvGraphicFramePr>
            <a:graphicFrameLocks noChangeAspect="1"/>
          </p:cNvGraphicFramePr>
          <p:nvPr>
            <p:extLst>
              <p:ext uri="{D42A27DB-BD31-4B8C-83A1-F6EECF244321}">
                <p14:modId xmlns:p14="http://schemas.microsoft.com/office/powerpoint/2010/main" val="3706220657"/>
              </p:ext>
            </p:extLst>
          </p:nvPr>
        </p:nvGraphicFramePr>
        <p:xfrm>
          <a:off x="2514600" y="4953000"/>
          <a:ext cx="3200400" cy="436563"/>
        </p:xfrm>
        <a:graphic>
          <a:graphicData uri="http://schemas.openxmlformats.org/presentationml/2006/ole">
            <mc:AlternateContent xmlns:mc="http://schemas.openxmlformats.org/markup-compatibility/2006">
              <mc:Choice xmlns:v="urn:schemas-microsoft-com:vml" Requires="v">
                <p:oleObj spid="_x0000_s14429" name="Equation" r:id="rId5" imgW="1498320" imgH="203040" progId="Equation.3">
                  <p:embed/>
                </p:oleObj>
              </mc:Choice>
              <mc:Fallback>
                <p:oleObj name="Equation" r:id="rId5" imgW="14983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953000"/>
                        <a:ext cx="3200400" cy="436563"/>
                      </a:xfrm>
                      <a:prstGeom prst="rect">
                        <a:avLst/>
                      </a:prstGeom>
                      <a:solidFill>
                        <a:schemeClr val="bg2"/>
                      </a:solidFill>
                      <a:ln>
                        <a:noFill/>
                      </a:ln>
                      <a:effectLst/>
                    </p:spPr>
                  </p:pic>
                </p:oleObj>
              </mc:Fallback>
            </mc:AlternateContent>
          </a:graphicData>
        </a:graphic>
      </p:graphicFrame>
      <p:graphicFrame>
        <p:nvGraphicFramePr>
          <p:cNvPr id="73743" name="Object 15"/>
          <p:cNvGraphicFramePr>
            <a:graphicFrameLocks noGrp="1" noChangeAspect="1"/>
          </p:cNvGraphicFramePr>
          <p:nvPr>
            <p:ph sz="quarter" idx="4294967295"/>
            <p:extLst>
              <p:ext uri="{D42A27DB-BD31-4B8C-83A1-F6EECF244321}">
                <p14:modId xmlns:p14="http://schemas.microsoft.com/office/powerpoint/2010/main" val="2527372562"/>
              </p:ext>
            </p:extLst>
          </p:nvPr>
        </p:nvGraphicFramePr>
        <p:xfrm>
          <a:off x="3276600" y="3581400"/>
          <a:ext cx="2133600" cy="449263"/>
        </p:xfrm>
        <a:graphic>
          <a:graphicData uri="http://schemas.openxmlformats.org/presentationml/2006/ole">
            <mc:AlternateContent xmlns:mc="http://schemas.openxmlformats.org/markup-compatibility/2006">
              <mc:Choice xmlns:v="urn:schemas-microsoft-com:vml" Requires="v">
                <p:oleObj spid="_x0000_s14430" name="Equation" r:id="rId7" imgW="965160" imgH="203040" progId="Equation.3">
                  <p:embed/>
                </p:oleObj>
              </mc:Choice>
              <mc:Fallback>
                <p:oleObj name="Equation" r:id="rId7" imgW="9651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581400"/>
                        <a:ext cx="2133600" cy="449263"/>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2853031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914400" y="304800"/>
            <a:ext cx="7010400" cy="609600"/>
          </a:xfrm>
        </p:spPr>
        <p:txBody>
          <a:bodyPr/>
          <a:lstStyle/>
          <a:p>
            <a:r>
              <a:rPr lang="en-US" altLang="en-US" sz="2800" dirty="0"/>
              <a:t>Multiplication Rules</a:t>
            </a:r>
          </a:p>
        </p:txBody>
      </p:sp>
      <p:sp>
        <p:nvSpPr>
          <p:cNvPr id="74755" name="Rectangle 3"/>
          <p:cNvSpPr>
            <a:spLocks noGrp="1" noChangeArrowheads="1"/>
          </p:cNvSpPr>
          <p:nvPr>
            <p:ph type="body" sz="half" idx="4294967295"/>
          </p:nvPr>
        </p:nvSpPr>
        <p:spPr>
          <a:xfrm>
            <a:off x="838200" y="1676400"/>
            <a:ext cx="7772400" cy="4191000"/>
          </a:xfrm>
        </p:spPr>
        <p:txBody>
          <a:bodyPr/>
          <a:lstStyle/>
          <a:p>
            <a:r>
              <a:rPr lang="en-US" altLang="en-US" sz="2400" dirty="0"/>
              <a:t>Suppose a city council is composed of 5 democrats, 4 republicans, and 3 independents.  Find the probability of randomly selecting a democrat followed by an independent.</a:t>
            </a:r>
          </a:p>
          <a:p>
            <a:endParaRPr lang="en-US" altLang="en-US" sz="2400" dirty="0"/>
          </a:p>
          <a:p>
            <a:endParaRPr lang="en-US" altLang="en-US" sz="2400" dirty="0"/>
          </a:p>
          <a:p>
            <a:r>
              <a:rPr lang="en-US" altLang="en-US" sz="2400" dirty="0"/>
              <a:t>Note that after the democrat is selected (out of 12 people), there are only 11 people left in the sample space.</a:t>
            </a:r>
          </a:p>
        </p:txBody>
      </p:sp>
      <p:graphicFrame>
        <p:nvGraphicFramePr>
          <p:cNvPr id="74756" name="Object 4"/>
          <p:cNvGraphicFramePr>
            <a:graphicFrameLocks noGrp="1" noChangeAspect="1"/>
          </p:cNvGraphicFramePr>
          <p:nvPr>
            <p:ph sz="half" idx="4294967295"/>
            <p:extLst>
              <p:ext uri="{D42A27DB-BD31-4B8C-83A1-F6EECF244321}">
                <p14:modId xmlns:p14="http://schemas.microsoft.com/office/powerpoint/2010/main" val="790232093"/>
              </p:ext>
            </p:extLst>
          </p:nvPr>
        </p:nvGraphicFramePr>
        <p:xfrm>
          <a:off x="1219200" y="3429000"/>
          <a:ext cx="7086600" cy="434975"/>
        </p:xfrm>
        <a:graphic>
          <a:graphicData uri="http://schemas.openxmlformats.org/presentationml/2006/ole">
            <mc:AlternateContent xmlns:mc="http://schemas.openxmlformats.org/markup-compatibility/2006">
              <mc:Choice xmlns:v="urn:schemas-microsoft-com:vml" Requires="v">
                <p:oleObj spid="_x0000_s15392" name="Equation" r:id="rId3" imgW="3301920" imgH="203040" progId="Equation.3">
                  <p:embed/>
                </p:oleObj>
              </mc:Choice>
              <mc:Fallback>
                <p:oleObj name="Equation" r:id="rId3" imgW="33019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429000"/>
                        <a:ext cx="7086600" cy="434975"/>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125173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143000"/>
            <a:ext cx="8077200" cy="5029199"/>
          </a:xfrm>
        </p:spPr>
        <p:txBody>
          <a:bodyPr/>
          <a:lstStyle/>
          <a:p>
            <a:pPr marL="0" indent="0" algn="l">
              <a:buNone/>
            </a:pPr>
            <a:endParaRPr lang="en-US" i="1" dirty="0"/>
          </a:p>
          <a:p>
            <a:pPr marL="1828800" indent="-1828800" algn="l">
              <a:buNone/>
            </a:pPr>
            <a:r>
              <a:rPr lang="en-US" sz="2400" i="1" dirty="0"/>
              <a:t> </a:t>
            </a:r>
            <a:r>
              <a:rPr lang="en-US" sz="2400" i="1" dirty="0" smtClean="0"/>
              <a:t>   Statistics </a:t>
            </a:r>
            <a:r>
              <a:rPr lang="en-US" sz="2400" i="1" dirty="0"/>
              <a:t>is the 'Science of Uncertainty",'</a:t>
            </a:r>
            <a:r>
              <a:rPr lang="en-US" sz="2400" dirty="0"/>
              <a:t/>
            </a:r>
            <a:br>
              <a:rPr lang="en-US" sz="2400" dirty="0"/>
            </a:br>
            <a:r>
              <a:rPr lang="en-US" dirty="0"/>
              <a:t> </a:t>
            </a:r>
            <a:r>
              <a:rPr lang="en-US" dirty="0" smtClean="0"/>
              <a:t>       </a:t>
            </a:r>
          </a:p>
          <a:p>
            <a:pPr marL="1828800" indent="-1828800" algn="l">
              <a:buNone/>
            </a:pPr>
            <a:r>
              <a:rPr lang="en-US" dirty="0"/>
              <a:t>		</a:t>
            </a:r>
            <a:r>
              <a:rPr lang="en-US" dirty="0" smtClean="0"/>
              <a:t>Noel </a:t>
            </a:r>
            <a:r>
              <a:rPr lang="en-US" dirty="0" err="1"/>
              <a:t>Cressie</a:t>
            </a:r>
            <a:r>
              <a:rPr lang="en-US" dirty="0"/>
              <a:t> and Christopher K. </a:t>
            </a:r>
            <a:r>
              <a:rPr lang="en-US" dirty="0" err="1"/>
              <a:t>Wikle</a:t>
            </a:r>
            <a:r>
              <a:rPr lang="en-US" dirty="0"/>
              <a:t>, </a:t>
            </a:r>
            <a:endParaRPr lang="en-US" dirty="0" smtClean="0"/>
          </a:p>
          <a:p>
            <a:pPr marL="1828800" indent="-1828800" algn="l">
              <a:buNone/>
            </a:pPr>
            <a:r>
              <a:rPr lang="en-US" i="1" dirty="0"/>
              <a:t>	</a:t>
            </a:r>
            <a:r>
              <a:rPr lang="en-US" i="1" dirty="0" smtClean="0"/>
              <a:t>                Statistics </a:t>
            </a:r>
            <a:r>
              <a:rPr lang="en-US" i="1" dirty="0"/>
              <a:t>for </a:t>
            </a:r>
            <a:r>
              <a:rPr lang="en-US" i="1" dirty="0" err="1"/>
              <a:t>Spatio</a:t>
            </a:r>
            <a:r>
              <a:rPr lang="en-US" i="1" dirty="0"/>
              <a:t>-Temporal Data</a:t>
            </a:r>
            <a:r>
              <a:rPr lang="en-US" dirty="0"/>
              <a:t>, Wiley, 2011, p. 4</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AutoShape 6" descr="Image result for UNCERTAINTY PROBABIL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9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4822568"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7896066"/>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altLang="en-US" dirty="0"/>
              <a:t>Marginal Probability Using Multiplication Rules</a:t>
            </a:r>
          </a:p>
        </p:txBody>
      </p:sp>
      <p:graphicFrame>
        <p:nvGraphicFramePr>
          <p:cNvPr id="75780" name="Object 4"/>
          <p:cNvGraphicFramePr>
            <a:graphicFrameLocks noGrp="1" noChangeAspect="1"/>
          </p:cNvGraphicFramePr>
          <p:nvPr>
            <p:ph idx="1"/>
            <p:extLst>
              <p:ext uri="{D42A27DB-BD31-4B8C-83A1-F6EECF244321}">
                <p14:modId xmlns:p14="http://schemas.microsoft.com/office/powerpoint/2010/main" val="764333040"/>
              </p:ext>
            </p:extLst>
          </p:nvPr>
        </p:nvGraphicFramePr>
        <p:xfrm>
          <a:off x="838200" y="2667000"/>
          <a:ext cx="7462838" cy="425450"/>
        </p:xfrm>
        <a:graphic>
          <a:graphicData uri="http://schemas.openxmlformats.org/presentationml/2006/ole">
            <mc:AlternateContent xmlns:mc="http://schemas.openxmlformats.org/markup-compatibility/2006">
              <mc:Choice xmlns:v="urn:schemas-microsoft-com:vml" Requires="v">
                <p:oleObj spid="_x0000_s16416" name="Equation" r:id="rId3" imgW="3784320" imgH="215640" progId="Equation.3">
                  <p:embed/>
                </p:oleObj>
              </mc:Choice>
              <mc:Fallback>
                <p:oleObj name="Equation" r:id="rId3" imgW="37843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67000"/>
                        <a:ext cx="7462838" cy="425450"/>
                      </a:xfrm>
                      <a:prstGeom prst="rect">
                        <a:avLst/>
                      </a:prstGeom>
                      <a:solidFill>
                        <a:schemeClr val="bg2"/>
                      </a:solidFill>
                      <a:ln>
                        <a:noFill/>
                      </a:ln>
                      <a:effectLst/>
                    </p:spPr>
                  </p:pic>
                </p:oleObj>
              </mc:Fallback>
            </mc:AlternateContent>
          </a:graphicData>
        </a:graphic>
      </p:graphicFrame>
      <p:sp>
        <p:nvSpPr>
          <p:cNvPr id="75782" name="Rectangle 6"/>
          <p:cNvSpPr>
            <a:spLocks noChangeArrowheads="1"/>
          </p:cNvSpPr>
          <p:nvPr/>
        </p:nvSpPr>
        <p:spPr bwMode="auto">
          <a:xfrm>
            <a:off x="838200" y="1600200"/>
            <a:ext cx="7315200"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tx1"/>
              </a:buClr>
              <a:buSzPct val="85000"/>
              <a:buFont typeface="Wingdings" pitchFamily="2" charset="2"/>
              <a:buChar char="§"/>
              <a:defRPr sz="2800">
                <a:solidFill>
                  <a:schemeClr val="tx2"/>
                </a:solidFill>
                <a:latin typeface="Times New Roman" pitchFamily="18" charset="0"/>
              </a:defRPr>
            </a:lvl1pPr>
            <a:lvl2pPr marL="742950" indent="-285750">
              <a:spcBef>
                <a:spcPct val="20000"/>
              </a:spcBef>
              <a:buClr>
                <a:schemeClr val="tx1"/>
              </a:buClr>
              <a:buSzPct val="85000"/>
              <a:buFont typeface="Wingdings" pitchFamily="2" charset="2"/>
              <a:buChar char="§"/>
              <a:defRPr sz="2500">
                <a:solidFill>
                  <a:schemeClr val="tx2"/>
                </a:solidFill>
                <a:latin typeface="Times New Roman" pitchFamily="18" charset="0"/>
              </a:defRPr>
            </a:lvl2pPr>
            <a:lvl3pPr marL="1143000" indent="-228600">
              <a:spcBef>
                <a:spcPct val="20000"/>
              </a:spcBef>
              <a:buClr>
                <a:schemeClr val="tx1"/>
              </a:buClr>
              <a:buSzPct val="85000"/>
              <a:buFont typeface="Wingdings" pitchFamily="2" charset="2"/>
              <a:buChar char="§"/>
              <a:defRPr sz="2200">
                <a:solidFill>
                  <a:schemeClr val="tx2"/>
                </a:solidFill>
                <a:latin typeface="Times New Roman" pitchFamily="18" charset="0"/>
              </a:defRPr>
            </a:lvl3pPr>
            <a:lvl4pPr marL="16002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4pPr>
            <a:lvl5pPr marL="20574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5pPr>
            <a:lvl6pPr marL="25146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6pPr>
            <a:lvl7pPr marL="29718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7pPr>
            <a:lvl8pPr marL="34290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8pPr>
            <a:lvl9pPr marL="38862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9pPr>
          </a:lstStyle>
          <a:p>
            <a:pPr eaLnBrk="1" hangingPunct="1">
              <a:lnSpc>
                <a:spcPct val="90000"/>
              </a:lnSpc>
            </a:pPr>
            <a:r>
              <a:rPr lang="en-US" altLang="en-US" dirty="0"/>
              <a:t>Marginal probability for event A:</a:t>
            </a:r>
          </a:p>
          <a:p>
            <a:pPr lvl="2" eaLnBrk="1" hangingPunct="1">
              <a:lnSpc>
                <a:spcPct val="90000"/>
              </a:lnSpc>
            </a:pPr>
            <a:endParaRPr lang="en-US" altLang="en-US" dirty="0"/>
          </a:p>
          <a:p>
            <a:pPr lvl="2" eaLnBrk="1" hangingPunct="1">
              <a:lnSpc>
                <a:spcPct val="90000"/>
              </a:lnSpc>
            </a:pPr>
            <a:endParaRPr lang="en-US" altLang="en-US" dirty="0"/>
          </a:p>
          <a:p>
            <a:pPr lvl="2" eaLnBrk="1" hangingPunct="1">
              <a:lnSpc>
                <a:spcPct val="90000"/>
              </a:lnSpc>
              <a:buFont typeface="Wingdings" pitchFamily="2" charset="2"/>
              <a:buNone/>
            </a:pPr>
            <a:endParaRPr lang="en-US" altLang="en-US" b="1" dirty="0"/>
          </a:p>
          <a:p>
            <a:pPr lvl="2" eaLnBrk="1" hangingPunct="1">
              <a:lnSpc>
                <a:spcPct val="90000"/>
              </a:lnSpc>
            </a:pPr>
            <a:endParaRPr lang="en-US" altLang="en-US" dirty="0"/>
          </a:p>
          <a:p>
            <a:pPr lvl="1" eaLnBrk="1" hangingPunct="1">
              <a:lnSpc>
                <a:spcPct val="90000"/>
              </a:lnSpc>
            </a:pPr>
            <a:r>
              <a:rPr lang="en-US" altLang="en-US" dirty="0"/>
              <a:t>Where B</a:t>
            </a:r>
            <a:r>
              <a:rPr lang="en-US" altLang="en-US" baseline="-25000" dirty="0"/>
              <a:t>1</a:t>
            </a:r>
            <a:r>
              <a:rPr lang="en-US" altLang="en-US" dirty="0"/>
              <a:t>, B</a:t>
            </a:r>
            <a:r>
              <a:rPr lang="en-US" altLang="en-US" baseline="-25000" dirty="0"/>
              <a:t>2</a:t>
            </a:r>
            <a:r>
              <a:rPr lang="en-US" altLang="en-US" dirty="0"/>
              <a:t>, …, B</a:t>
            </a:r>
            <a:r>
              <a:rPr lang="en-US" altLang="en-US" baseline="-25000" dirty="0"/>
              <a:t>k</a:t>
            </a:r>
            <a:r>
              <a:rPr lang="en-US" altLang="en-US" dirty="0"/>
              <a:t> are k mutually exclusive and collectively exhaustive events</a:t>
            </a:r>
          </a:p>
        </p:txBody>
      </p:sp>
    </p:spTree>
    <p:extLst>
      <p:ext uri="{BB962C8B-B14F-4D97-AF65-F5344CB8AC3E}">
        <p14:creationId xmlns:p14="http://schemas.microsoft.com/office/powerpoint/2010/main" val="10108951"/>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Bayes’ Theorem</a:t>
            </a:r>
          </a:p>
        </p:txBody>
      </p:sp>
      <p:sp>
        <p:nvSpPr>
          <p:cNvPr id="80899" name="Rectangle 3"/>
          <p:cNvSpPr>
            <a:spLocks noGrp="1" noChangeArrowheads="1"/>
          </p:cNvSpPr>
          <p:nvPr>
            <p:ph type="body" idx="1"/>
          </p:nvPr>
        </p:nvSpPr>
        <p:spPr>
          <a:xfrm>
            <a:off x="1295400" y="1905000"/>
            <a:ext cx="7010400" cy="2209800"/>
          </a:xfrm>
          <a:solidFill>
            <a:schemeClr val="bg2"/>
          </a:solidFill>
        </p:spPr>
        <p:txBody>
          <a:bodyPr>
            <a:normAutofit/>
          </a:bodyPr>
          <a:lstStyle/>
          <a:p>
            <a:r>
              <a:rPr lang="en-US" altLang="en-US" dirty="0"/>
              <a:t>Bayes’ Theorem is used to revise previously calculated probabilities based on new information</a:t>
            </a:r>
            <a:r>
              <a:rPr lang="en-US" altLang="en-US" dirty="0" smtClean="0"/>
              <a:t>.</a:t>
            </a:r>
          </a:p>
          <a:p>
            <a:endParaRPr lang="en-US" altLang="en-US" dirty="0"/>
          </a:p>
          <a:p>
            <a:r>
              <a:rPr lang="en-US" altLang="en-US" dirty="0"/>
              <a:t>Developed by Thomas Bayes in the 18</a:t>
            </a:r>
            <a:r>
              <a:rPr lang="en-US" altLang="en-US" baseline="30000" dirty="0"/>
              <a:t>th</a:t>
            </a:r>
            <a:r>
              <a:rPr lang="en-US" altLang="en-US" dirty="0"/>
              <a:t> Century</a:t>
            </a:r>
            <a:r>
              <a:rPr lang="en-US" altLang="en-US" dirty="0" smtClean="0"/>
              <a:t>.</a:t>
            </a:r>
          </a:p>
          <a:p>
            <a:pPr marL="0" indent="0">
              <a:buNone/>
            </a:pPr>
            <a:endParaRPr lang="en-US" altLang="en-US" dirty="0"/>
          </a:p>
          <a:p>
            <a:r>
              <a:rPr lang="en-US" altLang="en-US" dirty="0"/>
              <a:t>It is an extension of conditional probability.</a:t>
            </a:r>
          </a:p>
        </p:txBody>
      </p:sp>
    </p:spTree>
    <p:extLst>
      <p:ext uri="{BB962C8B-B14F-4D97-AF65-F5344CB8AC3E}">
        <p14:creationId xmlns:p14="http://schemas.microsoft.com/office/powerpoint/2010/main" val="58202590"/>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Bayes’ Theorem</a:t>
            </a:r>
          </a:p>
        </p:txBody>
      </p:sp>
      <p:graphicFrame>
        <p:nvGraphicFramePr>
          <p:cNvPr id="82948" name="Object 4"/>
          <p:cNvGraphicFramePr>
            <a:graphicFrameLocks noGrp="1" noChangeAspect="1"/>
          </p:cNvGraphicFramePr>
          <p:nvPr>
            <p:ph idx="1"/>
            <p:extLst>
              <p:ext uri="{D42A27DB-BD31-4B8C-83A1-F6EECF244321}">
                <p14:modId xmlns:p14="http://schemas.microsoft.com/office/powerpoint/2010/main" val="2278978157"/>
              </p:ext>
            </p:extLst>
          </p:nvPr>
        </p:nvGraphicFramePr>
        <p:xfrm>
          <a:off x="990600" y="1752600"/>
          <a:ext cx="7319963" cy="782638"/>
        </p:xfrm>
        <a:graphic>
          <a:graphicData uri="http://schemas.openxmlformats.org/presentationml/2006/ole">
            <mc:AlternateContent xmlns:mc="http://schemas.openxmlformats.org/markup-compatibility/2006">
              <mc:Choice xmlns:v="urn:schemas-microsoft-com:vml" Requires="v">
                <p:oleObj spid="_x0000_s17440" name="Equation" r:id="rId3" imgW="4038480" imgH="431640" progId="Equation.3">
                  <p:embed/>
                </p:oleObj>
              </mc:Choice>
              <mc:Fallback>
                <p:oleObj name="Equation" r:id="rId3" imgW="4038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52600"/>
                        <a:ext cx="7319963" cy="782638"/>
                      </a:xfrm>
                      <a:prstGeom prst="rect">
                        <a:avLst/>
                      </a:prstGeom>
                      <a:solidFill>
                        <a:schemeClr val="bg2"/>
                      </a:solidFill>
                      <a:ln>
                        <a:noFill/>
                      </a:ln>
                      <a:effectLst/>
                    </p:spPr>
                  </p:pic>
                </p:oleObj>
              </mc:Fallback>
            </mc:AlternateContent>
          </a:graphicData>
        </a:graphic>
      </p:graphicFrame>
      <p:sp>
        <p:nvSpPr>
          <p:cNvPr id="82950" name="Rectangle 6"/>
          <p:cNvSpPr>
            <a:spLocks noChangeArrowheads="1"/>
          </p:cNvSpPr>
          <p:nvPr/>
        </p:nvSpPr>
        <p:spPr bwMode="auto">
          <a:xfrm>
            <a:off x="1447800" y="3429000"/>
            <a:ext cx="6629400" cy="1981200"/>
          </a:xfrm>
          <a:prstGeom prst="rect">
            <a:avLst/>
          </a:prstGeom>
          <a:solidFill>
            <a:schemeClr val="bg2"/>
          </a:solidFill>
          <a:ln>
            <a:noFill/>
          </a:ln>
          <a:effectLst/>
        </p:spPr>
        <p:txBody>
          <a:bodyPr lIns="85342" tIns="42672" rIns="85342" bIns="42672"/>
          <a:lstStyle>
            <a:lvl1pPr marL="342900" indent="-342900">
              <a:spcBef>
                <a:spcPct val="20000"/>
              </a:spcBef>
              <a:buClr>
                <a:schemeClr val="tx1"/>
              </a:buClr>
              <a:buSzPct val="85000"/>
              <a:buFont typeface="Wingdings" pitchFamily="2" charset="2"/>
              <a:buChar char="§"/>
              <a:defRPr sz="2800">
                <a:solidFill>
                  <a:schemeClr val="tx2"/>
                </a:solidFill>
                <a:latin typeface="Times New Roman" pitchFamily="18" charset="0"/>
              </a:defRPr>
            </a:lvl1pPr>
            <a:lvl2pPr marL="742950" indent="-285750">
              <a:spcBef>
                <a:spcPct val="20000"/>
              </a:spcBef>
              <a:buClr>
                <a:schemeClr val="tx1"/>
              </a:buClr>
              <a:buSzPct val="85000"/>
              <a:buFont typeface="Wingdings" pitchFamily="2" charset="2"/>
              <a:buChar char="§"/>
              <a:defRPr sz="2500">
                <a:solidFill>
                  <a:schemeClr val="tx2"/>
                </a:solidFill>
                <a:latin typeface="Times New Roman" pitchFamily="18" charset="0"/>
              </a:defRPr>
            </a:lvl2pPr>
            <a:lvl3pPr marL="1143000" indent="-228600">
              <a:spcBef>
                <a:spcPct val="20000"/>
              </a:spcBef>
              <a:buClr>
                <a:schemeClr val="tx1"/>
              </a:buClr>
              <a:buSzPct val="85000"/>
              <a:buFont typeface="Wingdings" pitchFamily="2" charset="2"/>
              <a:buChar char="§"/>
              <a:defRPr sz="2200">
                <a:solidFill>
                  <a:schemeClr val="tx2"/>
                </a:solidFill>
                <a:latin typeface="Times New Roman" pitchFamily="18" charset="0"/>
              </a:defRPr>
            </a:lvl3pPr>
            <a:lvl4pPr marL="16002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4pPr>
            <a:lvl5pPr marL="20574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5pPr>
            <a:lvl6pPr marL="25146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6pPr>
            <a:lvl7pPr marL="29718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7pPr>
            <a:lvl8pPr marL="34290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8pPr>
            <a:lvl9pPr marL="38862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9pPr>
          </a:lstStyle>
          <a:p>
            <a:pPr eaLnBrk="1" hangingPunct="1">
              <a:buFont typeface="Wingdings" pitchFamily="2" charset="2"/>
              <a:buNone/>
            </a:pPr>
            <a:r>
              <a:rPr lang="en-US" altLang="en-US" sz="2400"/>
              <a:t>where:</a:t>
            </a:r>
            <a:endParaRPr lang="en-US" altLang="en-US" sz="2400" i="1" baseline="-25000"/>
          </a:p>
          <a:p>
            <a:pPr eaLnBrk="1" hangingPunct="1">
              <a:buFont typeface="Wingdings" pitchFamily="2" charset="2"/>
              <a:buNone/>
            </a:pPr>
            <a:r>
              <a:rPr lang="en-US" altLang="en-US" sz="2400"/>
              <a:t>		B</a:t>
            </a:r>
            <a:r>
              <a:rPr lang="en-US" altLang="en-US" sz="2400" baseline="-25000"/>
              <a:t>i</a:t>
            </a:r>
            <a:r>
              <a:rPr lang="en-US" altLang="en-US" sz="2400"/>
              <a:t> = i</a:t>
            </a:r>
            <a:r>
              <a:rPr lang="en-US" altLang="en-US" sz="2400" baseline="30000"/>
              <a:t>th</a:t>
            </a:r>
            <a:r>
              <a:rPr lang="en-US" altLang="en-US" sz="2400"/>
              <a:t> event of k mutually exclusive and 			collectively exhaustive events</a:t>
            </a:r>
          </a:p>
          <a:p>
            <a:pPr eaLnBrk="1" hangingPunct="1">
              <a:buFont typeface="Wingdings" pitchFamily="2" charset="2"/>
              <a:buNone/>
            </a:pPr>
            <a:r>
              <a:rPr lang="en-US" altLang="en-US" sz="2400" i="1"/>
              <a:t>		</a:t>
            </a:r>
            <a:r>
              <a:rPr lang="en-US" altLang="en-US" sz="2400"/>
              <a:t>A = new event that might impact P(B</a:t>
            </a:r>
            <a:r>
              <a:rPr lang="en-US" altLang="en-US" sz="2400" baseline="-25000"/>
              <a:t>i</a:t>
            </a:r>
            <a:r>
              <a:rPr lang="en-US" altLang="en-US" sz="2400"/>
              <a:t>)</a:t>
            </a:r>
            <a:endParaRPr lang="en-US" altLang="en-US" sz="2400" baseline="-25000"/>
          </a:p>
        </p:txBody>
      </p:sp>
    </p:spTree>
    <p:extLst>
      <p:ext uri="{BB962C8B-B14F-4D97-AF65-F5344CB8AC3E}">
        <p14:creationId xmlns:p14="http://schemas.microsoft.com/office/powerpoint/2010/main" val="1426510736"/>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US" altLang="en-US" dirty="0"/>
              <a:t>Bayes’ </a:t>
            </a:r>
            <a:r>
              <a:rPr lang="en-US" altLang="en-US" dirty="0" smtClean="0"/>
              <a:t>Theorem Example</a:t>
            </a:r>
            <a:endParaRPr lang="en-US" altLang="en-US" dirty="0"/>
          </a:p>
        </p:txBody>
      </p:sp>
      <p:sp>
        <p:nvSpPr>
          <p:cNvPr id="81924" name="Rectangle 4"/>
          <p:cNvSpPr>
            <a:spLocks noGrp="1" noChangeArrowheads="1"/>
          </p:cNvSpPr>
          <p:nvPr>
            <p:ph type="body" idx="1"/>
          </p:nvPr>
        </p:nvSpPr>
        <p:spPr>
          <a:xfrm>
            <a:off x="838200" y="1905000"/>
            <a:ext cx="7924800" cy="2133600"/>
          </a:xfrm>
          <a:solidFill>
            <a:schemeClr val="bg2"/>
          </a:solidFill>
          <a:ln/>
        </p:spPr>
        <p:txBody>
          <a:bodyPr lIns="85342" tIns="42672" rIns="85342" bIns="42672">
            <a:normAutofit lnSpcReduction="10000"/>
          </a:bodyPr>
          <a:lstStyle/>
          <a:p>
            <a:r>
              <a:rPr lang="en-US" altLang="en-US" dirty="0"/>
              <a:t>A drilling company has estimated a 40% chance of striking oil for their new well. </a:t>
            </a:r>
            <a:endParaRPr lang="en-US" altLang="en-US" dirty="0" smtClean="0"/>
          </a:p>
          <a:p>
            <a:endParaRPr lang="en-US" altLang="en-US" dirty="0"/>
          </a:p>
          <a:p>
            <a:r>
              <a:rPr lang="en-US" altLang="en-US" dirty="0"/>
              <a:t>A detailed test has been scheduled for more information. Historically, 60% of successful wells have had detailed tests, and 20% of unsuccessful wells have had detailed tests.  </a:t>
            </a:r>
            <a:endParaRPr lang="en-US" altLang="en-US" dirty="0" smtClean="0"/>
          </a:p>
          <a:p>
            <a:pPr marL="0" indent="0">
              <a:buNone/>
            </a:pPr>
            <a:endParaRPr lang="en-US" altLang="en-US" dirty="0"/>
          </a:p>
          <a:p>
            <a:r>
              <a:rPr lang="en-US" altLang="en-US" dirty="0"/>
              <a:t>Given that this well has been scheduled for a detailed test, what is the probability that the well will be successful?</a:t>
            </a:r>
          </a:p>
        </p:txBody>
      </p:sp>
    </p:spTree>
    <p:extLst>
      <p:ext uri="{BB962C8B-B14F-4D97-AF65-F5344CB8AC3E}">
        <p14:creationId xmlns:p14="http://schemas.microsoft.com/office/powerpoint/2010/main" val="3135645784"/>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altLang="en-US" sz="2800" dirty="0"/>
              <a:t>Bayes’ </a:t>
            </a:r>
            <a:r>
              <a:rPr lang="en-US" altLang="en-US" sz="2800" dirty="0" smtClean="0"/>
              <a:t>Theorem Example</a:t>
            </a:r>
            <a:endParaRPr lang="en-US" altLang="en-US" sz="2800" dirty="0"/>
          </a:p>
        </p:txBody>
      </p:sp>
      <p:sp>
        <p:nvSpPr>
          <p:cNvPr id="83972" name="Rectangle 4"/>
          <p:cNvSpPr>
            <a:spLocks noGrp="1" noChangeArrowheads="1"/>
          </p:cNvSpPr>
          <p:nvPr>
            <p:ph type="body" idx="1"/>
          </p:nvPr>
        </p:nvSpPr>
        <p:spPr>
          <a:xfrm>
            <a:off x="990600" y="1524000"/>
            <a:ext cx="7620000" cy="2514600"/>
          </a:xfrm>
          <a:solidFill>
            <a:schemeClr val="bg2"/>
          </a:solidFill>
          <a:ln/>
        </p:spPr>
        <p:txBody>
          <a:bodyPr lIns="85342" tIns="42672" rIns="85342" bIns="42672"/>
          <a:lstStyle/>
          <a:p>
            <a:r>
              <a:rPr lang="en-US" altLang="en-US" dirty="0"/>
              <a:t>Let   </a:t>
            </a:r>
            <a:r>
              <a:rPr lang="en-US" altLang="en-US" dirty="0" smtClean="0"/>
              <a:t>    S </a:t>
            </a:r>
            <a:r>
              <a:rPr lang="en-US" altLang="en-US" dirty="0"/>
              <a:t>= successful well </a:t>
            </a:r>
          </a:p>
          <a:p>
            <a:pPr>
              <a:buFont typeface="Wingdings" pitchFamily="2" charset="2"/>
              <a:buNone/>
            </a:pPr>
            <a:r>
              <a:rPr lang="en-US" altLang="en-US" dirty="0"/>
              <a:t>		  U = unsuccessful well</a:t>
            </a:r>
          </a:p>
          <a:p>
            <a:r>
              <a:rPr lang="en-US" altLang="en-US" dirty="0"/>
              <a:t>P(S) = .4 , P(U) = .6    (prior probabilities)</a:t>
            </a:r>
          </a:p>
          <a:p>
            <a:r>
              <a:rPr lang="en-US" altLang="en-US" dirty="0"/>
              <a:t>Define the detailed test event as  D</a:t>
            </a:r>
          </a:p>
          <a:p>
            <a:r>
              <a:rPr lang="en-US" altLang="en-US" dirty="0"/>
              <a:t>Conditional probabilities:</a:t>
            </a:r>
          </a:p>
          <a:p>
            <a:pPr lvl="2"/>
            <a:r>
              <a:rPr lang="en-US" altLang="en-US" dirty="0"/>
              <a:t>	</a:t>
            </a:r>
            <a:r>
              <a:rPr lang="en-US" altLang="en-US" sz="2400" dirty="0"/>
              <a:t>P(D|S) = .6          P(D|U) = .2</a:t>
            </a:r>
          </a:p>
          <a:p>
            <a:r>
              <a:rPr lang="en-US" altLang="en-US" b="1" dirty="0"/>
              <a:t>Goal: To find   P(S|D)</a:t>
            </a:r>
          </a:p>
        </p:txBody>
      </p:sp>
    </p:spTree>
    <p:extLst>
      <p:ext uri="{BB962C8B-B14F-4D97-AF65-F5344CB8AC3E}">
        <p14:creationId xmlns:p14="http://schemas.microsoft.com/office/powerpoint/2010/main" val="538061682"/>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altLang="en-US" sz="2800" dirty="0"/>
              <a:t>Bayes’ </a:t>
            </a:r>
            <a:r>
              <a:rPr lang="en-US" altLang="en-US" sz="2800" dirty="0" smtClean="0"/>
              <a:t>Theorem Example</a:t>
            </a:r>
            <a:endParaRPr lang="en-US" altLang="en-US" sz="2800" dirty="0"/>
          </a:p>
        </p:txBody>
      </p:sp>
      <p:graphicFrame>
        <p:nvGraphicFramePr>
          <p:cNvPr id="84996" name="Object 4"/>
          <p:cNvGraphicFramePr>
            <a:graphicFrameLocks noChangeAspect="1"/>
          </p:cNvGraphicFramePr>
          <p:nvPr>
            <p:extLst>
              <p:ext uri="{D42A27DB-BD31-4B8C-83A1-F6EECF244321}">
                <p14:modId xmlns:p14="http://schemas.microsoft.com/office/powerpoint/2010/main" val="291588639"/>
              </p:ext>
            </p:extLst>
          </p:nvPr>
        </p:nvGraphicFramePr>
        <p:xfrm>
          <a:off x="2590800" y="2590800"/>
          <a:ext cx="4451350" cy="2346325"/>
        </p:xfrm>
        <a:graphic>
          <a:graphicData uri="http://schemas.openxmlformats.org/presentationml/2006/ole">
            <mc:AlternateContent xmlns:mc="http://schemas.openxmlformats.org/markup-compatibility/2006">
              <mc:Choice xmlns:v="urn:schemas-microsoft-com:vml" Requires="v">
                <p:oleObj spid="_x0000_s18465" name="Equation" r:id="rId3" imgW="2412720" imgH="1282680" progId="Equation.3">
                  <p:embed/>
                </p:oleObj>
              </mc:Choice>
              <mc:Fallback>
                <p:oleObj name="Equation" r:id="rId3" imgW="2412720" imgH="1282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90800"/>
                        <a:ext cx="4451350" cy="2346325"/>
                      </a:xfrm>
                      <a:prstGeom prst="rect">
                        <a:avLst/>
                      </a:prstGeom>
                      <a:solidFill>
                        <a:schemeClr val="bg2"/>
                      </a:solidFill>
                      <a:ln>
                        <a:noFill/>
                      </a:ln>
                      <a:effectLst/>
                    </p:spPr>
                  </p:pic>
                </p:oleObj>
              </mc:Fallback>
            </mc:AlternateContent>
          </a:graphicData>
        </a:graphic>
      </p:graphicFrame>
      <p:sp>
        <p:nvSpPr>
          <p:cNvPr id="84997" name="Text Box 5"/>
          <p:cNvSpPr txBox="1">
            <a:spLocks noChangeArrowheads="1"/>
          </p:cNvSpPr>
          <p:nvPr/>
        </p:nvSpPr>
        <p:spPr bwMode="auto">
          <a:xfrm>
            <a:off x="1143000" y="19050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latin typeface="Times New Roman" pitchFamily="18" charset="0"/>
              </a:rPr>
              <a:t>Apply Bayes’ Theorem:</a:t>
            </a:r>
          </a:p>
        </p:txBody>
      </p:sp>
      <p:sp>
        <p:nvSpPr>
          <p:cNvPr id="84998" name="Rectangle 6"/>
          <p:cNvSpPr>
            <a:spLocks noGrp="1" noChangeArrowheads="1"/>
          </p:cNvSpPr>
          <p:nvPr>
            <p:ph type="body" idx="1"/>
          </p:nvPr>
        </p:nvSpPr>
        <p:spPr>
          <a:xfrm>
            <a:off x="1066800" y="5257800"/>
            <a:ext cx="7543800" cy="838200"/>
          </a:xfrm>
          <a:noFill/>
          <a:ln/>
        </p:spPr>
        <p:txBody>
          <a:bodyPr lIns="85342" tIns="42672" rIns="85342" bIns="42672">
            <a:normAutofit/>
          </a:bodyPr>
          <a:lstStyle/>
          <a:p>
            <a:pPr>
              <a:lnSpc>
                <a:spcPct val="90000"/>
              </a:lnSpc>
              <a:spcBef>
                <a:spcPct val="50000"/>
              </a:spcBef>
              <a:buFont typeface="Wingdings" pitchFamily="2" charset="2"/>
              <a:buNone/>
            </a:pPr>
            <a:r>
              <a:rPr lang="en-US" altLang="en-US" sz="2400" dirty="0"/>
              <a:t>So, the revised probability of success, given that this well has been scheduled for a detailed test, is .667</a:t>
            </a:r>
          </a:p>
        </p:txBody>
      </p:sp>
    </p:spTree>
    <p:extLst>
      <p:ext uri="{BB962C8B-B14F-4D97-AF65-F5344CB8AC3E}">
        <p14:creationId xmlns:p14="http://schemas.microsoft.com/office/powerpoint/2010/main" val="575253393"/>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85800" y="304800"/>
            <a:ext cx="7010400" cy="609600"/>
          </a:xfrm>
        </p:spPr>
        <p:txBody>
          <a:bodyPr/>
          <a:lstStyle/>
          <a:p>
            <a:r>
              <a:rPr lang="en-US" altLang="en-US" dirty="0"/>
              <a:t>Bayes’ </a:t>
            </a:r>
            <a:r>
              <a:rPr lang="en-US" altLang="en-US" dirty="0" smtClean="0"/>
              <a:t>Theorem Example</a:t>
            </a:r>
            <a:endParaRPr lang="en-US" altLang="en-US" dirty="0"/>
          </a:p>
        </p:txBody>
      </p:sp>
      <p:sp>
        <p:nvSpPr>
          <p:cNvPr id="86020" name="Rectangle 4"/>
          <p:cNvSpPr>
            <a:spLocks noGrp="1" noChangeArrowheads="1"/>
          </p:cNvSpPr>
          <p:nvPr>
            <p:ph type="body" sz="half" idx="4294967295"/>
          </p:nvPr>
        </p:nvSpPr>
        <p:spPr>
          <a:xfrm>
            <a:off x="914400" y="1981200"/>
            <a:ext cx="7772400" cy="1143000"/>
          </a:xfrm>
          <a:noFill/>
          <a:ln/>
        </p:spPr>
        <p:txBody>
          <a:bodyPr lIns="85342" tIns="42672" rIns="85342" bIns="42672">
            <a:normAutofit lnSpcReduction="10000"/>
          </a:bodyPr>
          <a:lstStyle/>
          <a:p>
            <a:r>
              <a:rPr lang="en-US" altLang="en-US" sz="2400" dirty="0"/>
              <a:t>Given the detailed test, the revised probability of a successful well has risen to .667 from the original estimate of 0.4.</a:t>
            </a:r>
          </a:p>
        </p:txBody>
      </p:sp>
      <p:graphicFrame>
        <p:nvGraphicFramePr>
          <p:cNvPr id="86051" name="Group 35"/>
          <p:cNvGraphicFramePr>
            <a:graphicFrameLocks noGrp="1"/>
          </p:cNvGraphicFramePr>
          <p:nvPr>
            <p:ph sz="half" idx="4294967295"/>
            <p:extLst>
              <p:ext uri="{D42A27DB-BD31-4B8C-83A1-F6EECF244321}">
                <p14:modId xmlns:p14="http://schemas.microsoft.com/office/powerpoint/2010/main" val="518282044"/>
              </p:ext>
            </p:extLst>
          </p:nvPr>
        </p:nvGraphicFramePr>
        <p:xfrm>
          <a:off x="1219200" y="3505200"/>
          <a:ext cx="7315200" cy="2133601"/>
        </p:xfrm>
        <a:graphic>
          <a:graphicData uri="http://schemas.openxmlformats.org/drawingml/2006/table">
            <a:tbl>
              <a:tblPr/>
              <a:tblGrid>
                <a:gridCol w="1611313"/>
                <a:gridCol w="1139825"/>
                <a:gridCol w="1476375"/>
                <a:gridCol w="1476375"/>
                <a:gridCol w="1611312"/>
              </a:tblGrid>
              <a:tr h="819150">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7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Event</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Prior</a:t>
                      </a:r>
                    </a:p>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Prob.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Conditional Prob.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Joint</a:t>
                      </a:r>
                    </a:p>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Prob.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Revised</a:t>
                      </a:r>
                    </a:p>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Prob.</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60388">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S </a:t>
                      </a:r>
                      <a:r>
                        <a:rPr kumimoji="0" lang="en-US" altLang="en-US" sz="1500" b="0" i="0" u="none" strike="noStrike" cap="none" normalizeH="0" baseline="0" smtClean="0">
                          <a:ln>
                            <a:noFill/>
                          </a:ln>
                          <a:solidFill>
                            <a:schemeClr val="tx2"/>
                          </a:solidFill>
                          <a:effectLst/>
                          <a:latin typeface="Times New Roman" pitchFamily="18" charset="0"/>
                        </a:rPr>
                        <a:t>(successful)</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.4</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.6</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.4*.6 = .24</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.24/.36 = .667</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754063">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U </a:t>
                      </a:r>
                      <a:r>
                        <a:rPr kumimoji="0" lang="en-US" altLang="en-US" sz="1500" b="0" i="0" u="none" strike="noStrike" cap="none" normalizeH="0" baseline="0" smtClean="0">
                          <a:ln>
                            <a:noFill/>
                          </a:ln>
                          <a:solidFill>
                            <a:schemeClr val="tx2"/>
                          </a:solidFill>
                          <a:effectLst/>
                          <a:latin typeface="Times New Roman" pitchFamily="18" charset="0"/>
                        </a:rPr>
                        <a:t>(unsuccessful)</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.6</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smtClean="0">
                          <a:ln>
                            <a:noFill/>
                          </a:ln>
                          <a:solidFill>
                            <a:schemeClr val="tx2"/>
                          </a:solidFill>
                          <a:effectLst/>
                          <a:latin typeface="Times New Roman" pitchFamily="18" charset="0"/>
                        </a:rPr>
                        <a:t>.2</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sng" strike="noStrike" cap="none" normalizeH="0" baseline="0" smtClean="0">
                          <a:ln>
                            <a:noFill/>
                          </a:ln>
                          <a:solidFill>
                            <a:schemeClr val="tx2"/>
                          </a:solidFill>
                          <a:effectLst/>
                          <a:latin typeface="Times New Roman" pitchFamily="18" charset="0"/>
                        </a:rPr>
                        <a:t>.6*.2 = .12 </a:t>
                      </a:r>
                      <a:r>
                        <a:rPr kumimoji="0" lang="en-US" altLang="en-US" sz="1900" b="0" i="0" u="none" strike="noStrike" cap="none" normalizeH="0" baseline="0" smtClean="0">
                          <a:ln>
                            <a:noFill/>
                          </a:ln>
                          <a:solidFill>
                            <a:schemeClr val="tx2"/>
                          </a:solidFill>
                          <a:effectLst/>
                          <a:latin typeface="Times New Roman" pitchFamily="18" charset="0"/>
                        </a:rPr>
                        <a:t>         </a:t>
                      </a:r>
                      <a:r>
                        <a:rPr kumimoji="0" lang="en-US" altLang="en-US" sz="1900" b="0" i="0" u="none" strike="noStrike" cap="none" normalizeH="0" baseline="0" smtClean="0">
                          <a:ln>
                            <a:noFill/>
                          </a:ln>
                          <a:solidFill>
                            <a:schemeClr val="tx2"/>
                          </a:solidFill>
                          <a:effectLst/>
                          <a:latin typeface="Times New Roman" pitchFamily="18" charset="0"/>
                          <a:sym typeface="Symbol" pitchFamily="18" charset="2"/>
                        </a:rPr>
                        <a:t></a:t>
                      </a:r>
                      <a:r>
                        <a:rPr kumimoji="0" lang="en-US" altLang="en-US" sz="1900" b="0" i="0" u="none" strike="noStrike" cap="none" normalizeH="0" baseline="0" smtClean="0">
                          <a:ln>
                            <a:noFill/>
                          </a:ln>
                          <a:solidFill>
                            <a:schemeClr val="tx2"/>
                          </a:solidFill>
                          <a:effectLst/>
                          <a:latin typeface="Times New Roman" pitchFamily="18" charset="0"/>
                        </a:rPr>
                        <a:t>= .36</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852488">
                        <a:spcBef>
                          <a:spcPct val="20000"/>
                        </a:spcBef>
                        <a:buClr>
                          <a:schemeClr val="tx1"/>
                        </a:buClr>
                        <a:buSzPct val="85000"/>
                        <a:buFont typeface="Wingdings" pitchFamily="2" charset="2"/>
                        <a:defRPr sz="2400">
                          <a:solidFill>
                            <a:schemeClr val="tx2"/>
                          </a:solidFill>
                          <a:latin typeface="Times New Roman" pitchFamily="18" charset="0"/>
                        </a:defRPr>
                      </a:lvl1pPr>
                      <a:lvl2pPr marL="425450" defTabSz="852488">
                        <a:spcBef>
                          <a:spcPct val="20000"/>
                        </a:spcBef>
                        <a:buClr>
                          <a:schemeClr val="tx1"/>
                        </a:buClr>
                        <a:buSzPct val="85000"/>
                        <a:buFont typeface="Wingdings" pitchFamily="2" charset="2"/>
                        <a:defRPr sz="2100">
                          <a:solidFill>
                            <a:schemeClr val="tx2"/>
                          </a:solidFill>
                          <a:latin typeface="Times New Roman" pitchFamily="18" charset="0"/>
                        </a:defRPr>
                      </a:lvl2pPr>
                      <a:lvl3pPr marL="852488" defTabSz="852488">
                        <a:spcBef>
                          <a:spcPct val="20000"/>
                        </a:spcBef>
                        <a:buClr>
                          <a:schemeClr val="tx1"/>
                        </a:buClr>
                        <a:buSzPct val="85000"/>
                        <a:buFont typeface="Wingdings" pitchFamily="2" charset="2"/>
                        <a:defRPr sz="2000">
                          <a:solidFill>
                            <a:schemeClr val="tx2"/>
                          </a:solidFill>
                          <a:latin typeface="Times New Roman" pitchFamily="18" charset="0"/>
                        </a:defRPr>
                      </a:lvl3pPr>
                      <a:lvl4pPr marL="1281113" defTabSz="852488">
                        <a:spcBef>
                          <a:spcPct val="20000"/>
                        </a:spcBef>
                        <a:buClr>
                          <a:schemeClr val="tx1"/>
                        </a:buClr>
                        <a:buSzPct val="85000"/>
                        <a:buFont typeface="Wingdings" pitchFamily="2" charset="2"/>
                        <a:defRPr>
                          <a:solidFill>
                            <a:schemeClr val="tx2"/>
                          </a:solidFill>
                          <a:latin typeface="Times New Roman" pitchFamily="18" charset="0"/>
                        </a:defRPr>
                      </a:lvl4pPr>
                      <a:lvl5pPr marL="1706563" defTabSz="852488">
                        <a:spcBef>
                          <a:spcPct val="20000"/>
                        </a:spcBef>
                        <a:buClr>
                          <a:schemeClr val="tx1"/>
                        </a:buClr>
                        <a:buSzPct val="85000"/>
                        <a:buFont typeface="Wingdings" pitchFamily="2" charset="2"/>
                        <a:defRPr>
                          <a:solidFill>
                            <a:schemeClr val="tx2"/>
                          </a:solidFill>
                          <a:latin typeface="Times New Roman" pitchFamily="18" charset="0"/>
                        </a:defRPr>
                      </a:lvl5pPr>
                      <a:lvl6pPr marL="21637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marL="26209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marL="30781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marL="3535363" defTabSz="852488"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ctr" defTabSz="852488"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900" b="0" i="0" u="none" strike="noStrike" cap="none" normalizeH="0" baseline="0" dirty="0" smtClean="0">
                          <a:ln>
                            <a:noFill/>
                          </a:ln>
                          <a:solidFill>
                            <a:schemeClr val="tx2"/>
                          </a:solidFill>
                          <a:effectLst/>
                          <a:latin typeface="Times New Roman" pitchFamily="18" charset="0"/>
                        </a:rPr>
                        <a:t>.12/.36 = .333</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86048" name="Oval 32"/>
          <p:cNvSpPr>
            <a:spLocks noChangeArrowheads="1"/>
          </p:cNvSpPr>
          <p:nvPr/>
        </p:nvSpPr>
        <p:spPr bwMode="auto">
          <a:xfrm>
            <a:off x="5105400" y="2286000"/>
            <a:ext cx="685800" cy="45720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endParaRPr lang="en-US"/>
          </a:p>
        </p:txBody>
      </p:sp>
      <p:sp>
        <p:nvSpPr>
          <p:cNvPr id="86049" name="Line 33"/>
          <p:cNvSpPr>
            <a:spLocks noChangeShapeType="1"/>
          </p:cNvSpPr>
          <p:nvPr/>
        </p:nvSpPr>
        <p:spPr bwMode="auto">
          <a:xfrm>
            <a:off x="5372100" y="2895600"/>
            <a:ext cx="2743200" cy="152400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0722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457200"/>
            <a:ext cx="7010400" cy="1295400"/>
          </a:xfrm>
        </p:spPr>
        <p:txBody>
          <a:bodyPr/>
          <a:lstStyle/>
          <a:p>
            <a:endParaRPr lang="en-US"/>
          </a:p>
        </p:txBody>
      </p:sp>
      <p:sp>
        <p:nvSpPr>
          <p:cNvPr id="3" name="Text Placeholder 2"/>
          <p:cNvSpPr>
            <a:spLocks noGrp="1"/>
          </p:cNvSpPr>
          <p:nvPr>
            <p:ph type="body" sz="half" idx="4294967295"/>
          </p:nvPr>
        </p:nvSpPr>
        <p:spPr>
          <a:xfrm>
            <a:off x="1676400" y="1981200"/>
            <a:ext cx="3429000" cy="4114800"/>
          </a:xfrm>
        </p:spPr>
        <p:txBody>
          <a:bodyPr/>
          <a:lstStyle/>
          <a:p>
            <a:endParaRPr lang="en-US"/>
          </a:p>
        </p:txBody>
      </p:sp>
      <p:sp>
        <p:nvSpPr>
          <p:cNvPr id="4" name="Content Placeholder 3"/>
          <p:cNvSpPr>
            <a:spLocks noGrp="1"/>
          </p:cNvSpPr>
          <p:nvPr>
            <p:ph sz="half" idx="4294967295"/>
          </p:nvPr>
        </p:nvSpPr>
        <p:spPr>
          <a:xfrm>
            <a:off x="5257800" y="1981200"/>
            <a:ext cx="3429000" cy="4114800"/>
          </a:xfrm>
        </p:spPr>
        <p:txBody>
          <a:bodyPr/>
          <a:lstStyle/>
          <a:p>
            <a:endParaRPr lang="en-US"/>
          </a:p>
        </p:txBody>
      </p:sp>
    </p:spTree>
    <p:extLst>
      <p:ext uri="{BB962C8B-B14F-4D97-AF65-F5344CB8AC3E}">
        <p14:creationId xmlns:p14="http://schemas.microsoft.com/office/powerpoint/2010/main" val="3355980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905" y="609600"/>
            <a:ext cx="27717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69620" y="2590800"/>
            <a:ext cx="8153400" cy="2031325"/>
          </a:xfrm>
          <a:prstGeom prst="rect">
            <a:avLst/>
          </a:prstGeom>
        </p:spPr>
        <p:txBody>
          <a:bodyPr wrap="square">
            <a:spAutoFit/>
          </a:bodyPr>
          <a:lstStyle/>
          <a:p>
            <a:r>
              <a:rPr lang="en-US" dirty="0" smtClean="0"/>
              <a:t>This </a:t>
            </a:r>
            <a:r>
              <a:rPr lang="en-US" dirty="0"/>
              <a:t>morning I boarded the bus </a:t>
            </a:r>
            <a:r>
              <a:rPr lang="en-US" dirty="0" smtClean="0"/>
              <a:t>to </a:t>
            </a:r>
            <a:r>
              <a:rPr lang="en-US" dirty="0" err="1" smtClean="0"/>
              <a:t>Magarpatta</a:t>
            </a:r>
            <a:r>
              <a:rPr lang="en-US" dirty="0" smtClean="0"/>
              <a:t> City, </a:t>
            </a:r>
            <a:r>
              <a:rPr lang="en-US" dirty="0"/>
              <a:t>sure that it would actually take me here and not to </a:t>
            </a:r>
            <a:r>
              <a:rPr lang="en-US" dirty="0" err="1" smtClean="0"/>
              <a:t>Hinjewadi</a:t>
            </a:r>
            <a:r>
              <a:rPr lang="en-US" dirty="0" smtClean="0"/>
              <a:t>. </a:t>
            </a:r>
            <a:r>
              <a:rPr lang="en-US" dirty="0"/>
              <a:t>How did </a:t>
            </a:r>
            <a:r>
              <a:rPr lang="en-US" dirty="0" smtClean="0"/>
              <a:t>I know </a:t>
            </a:r>
            <a:r>
              <a:rPr lang="en-US" dirty="0"/>
              <a:t>the bus would not take me to Wellington</a:t>
            </a:r>
            <a:r>
              <a:rPr lang="en-US" dirty="0" smtClean="0"/>
              <a:t>?</a:t>
            </a:r>
          </a:p>
          <a:p>
            <a:endParaRPr lang="en-US" dirty="0"/>
          </a:p>
          <a:p>
            <a:pPr marL="285750" indent="-285750">
              <a:buFont typeface="Arial" panose="020B0604020202020204" pitchFamily="34" charset="0"/>
              <a:buChar char="•"/>
            </a:pPr>
            <a:r>
              <a:rPr lang="en-US" dirty="0" err="1" smtClean="0"/>
              <a:t>Probabaly</a:t>
            </a:r>
            <a:r>
              <a:rPr lang="en-US" dirty="0" smtClean="0"/>
              <a:t> I am taking same bus Same bus every day?</a:t>
            </a:r>
          </a:p>
          <a:p>
            <a:pPr marL="285750" indent="-285750">
              <a:buFont typeface="Arial" panose="020B0604020202020204" pitchFamily="34" charset="0"/>
              <a:buChar char="•"/>
            </a:pPr>
            <a:r>
              <a:rPr lang="en-US" dirty="0" smtClean="0"/>
              <a:t>It was written ‘</a:t>
            </a:r>
            <a:r>
              <a:rPr lang="en-US" dirty="0" err="1" smtClean="0"/>
              <a:t>Hadapsar</a:t>
            </a:r>
            <a:r>
              <a:rPr lang="en-US" dirty="0" smtClean="0"/>
              <a:t>’ on board and not </a:t>
            </a:r>
            <a:r>
              <a:rPr lang="en-US" dirty="0" err="1" smtClean="0"/>
              <a:t>Hinjewadi</a:t>
            </a:r>
            <a:r>
              <a:rPr lang="en-US" dirty="0" smtClean="0"/>
              <a:t> </a:t>
            </a:r>
          </a:p>
          <a:p>
            <a:pPr marL="285750" indent="-285750">
              <a:buFont typeface="Arial" panose="020B0604020202020204" pitchFamily="34" charset="0"/>
              <a:buChar char="•"/>
            </a:pPr>
            <a:r>
              <a:rPr lang="en-US" dirty="0" smtClean="0"/>
              <a:t>It did not stop any other minor stops</a:t>
            </a:r>
            <a:endParaRPr lang="en-US" dirty="0"/>
          </a:p>
        </p:txBody>
      </p:sp>
      <p:sp>
        <p:nvSpPr>
          <p:cNvPr id="6" name="Rectangle 5"/>
          <p:cNvSpPr/>
          <p:nvPr/>
        </p:nvSpPr>
        <p:spPr>
          <a:xfrm>
            <a:off x="769620" y="4633287"/>
            <a:ext cx="8298180" cy="1477328"/>
          </a:xfrm>
          <a:prstGeom prst="rect">
            <a:avLst/>
          </a:prstGeom>
        </p:spPr>
        <p:txBody>
          <a:bodyPr wrap="square">
            <a:spAutoFit/>
          </a:bodyPr>
          <a:lstStyle/>
          <a:p>
            <a:r>
              <a:rPr lang="en-US" dirty="0"/>
              <a:t>We do this using our experience </a:t>
            </a:r>
            <a:r>
              <a:rPr lang="en-US" dirty="0" smtClean="0"/>
              <a:t>of the </a:t>
            </a:r>
            <a:r>
              <a:rPr lang="en-US" dirty="0"/>
              <a:t>world and our intuition, usually without much conscious attention or problem solving</a:t>
            </a:r>
            <a:r>
              <a:rPr lang="en-US" dirty="0" smtClean="0"/>
              <a:t>. </a:t>
            </a:r>
          </a:p>
          <a:p>
            <a:endParaRPr lang="en-US" dirty="0" smtClean="0"/>
          </a:p>
          <a:p>
            <a:r>
              <a:rPr lang="en-US" dirty="0" smtClean="0"/>
              <a:t>However</a:t>
            </a:r>
            <a:r>
              <a:rPr lang="en-US" dirty="0"/>
              <a:t>, there are areas of study where we can't just use our intuition </a:t>
            </a:r>
            <a:r>
              <a:rPr lang="en-US" dirty="0" smtClean="0"/>
              <a:t>to make judgments like </a:t>
            </a:r>
            <a:r>
              <a:rPr lang="en-US" dirty="0"/>
              <a:t>this</a:t>
            </a:r>
            <a:r>
              <a:rPr lang="en-US" dirty="0" smtClean="0"/>
              <a:t>.  Those area where things/outcome are not certain..</a:t>
            </a:r>
            <a:endParaRPr lang="en-US" dirty="0"/>
          </a:p>
        </p:txBody>
      </p:sp>
    </p:spTree>
    <p:extLst>
      <p:ext uri="{BB962C8B-B14F-4D97-AF65-F5344CB8AC3E}">
        <p14:creationId xmlns:p14="http://schemas.microsoft.com/office/powerpoint/2010/main" val="1696329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9600"/>
            <a:ext cx="8229600" cy="646331"/>
          </a:xfrm>
          <a:prstGeom prst="rect">
            <a:avLst/>
          </a:prstGeom>
        </p:spPr>
        <p:txBody>
          <a:bodyPr wrap="square">
            <a:spAutoFit/>
          </a:bodyPr>
          <a:lstStyle/>
          <a:p>
            <a:r>
              <a:rPr lang="en-US" dirty="0"/>
              <a:t>For example, contestants on </a:t>
            </a:r>
            <a:r>
              <a:rPr lang="en-US" dirty="0" smtClean="0"/>
              <a:t>the TV </a:t>
            </a:r>
            <a:r>
              <a:rPr lang="en-US" dirty="0"/>
              <a:t>show \Who Wants to be a Millionaire" often say things like \I'm 75% sure the </a:t>
            </a:r>
            <a:r>
              <a:rPr lang="en-US" dirty="0" smtClean="0"/>
              <a:t>answer </a:t>
            </a:r>
            <a:r>
              <a:rPr lang="en-US" dirty="0"/>
              <a:t>is A"</a:t>
            </a:r>
          </a:p>
        </p:txBody>
      </p:sp>
      <p:sp>
        <p:nvSpPr>
          <p:cNvPr id="6" name="Rectangle 5"/>
          <p:cNvSpPr/>
          <p:nvPr/>
        </p:nvSpPr>
        <p:spPr>
          <a:xfrm>
            <a:off x="769620" y="1371600"/>
            <a:ext cx="8153400" cy="2585323"/>
          </a:xfrm>
          <a:prstGeom prst="rect">
            <a:avLst/>
          </a:prstGeom>
        </p:spPr>
        <p:txBody>
          <a:bodyPr wrap="square">
            <a:spAutoFit/>
          </a:bodyPr>
          <a:lstStyle/>
          <a:p>
            <a:r>
              <a:rPr lang="en-US" dirty="0"/>
              <a:t>There are some interesting things to notice about this statement. </a:t>
            </a:r>
            <a:endParaRPr lang="en-US" dirty="0" smtClean="0"/>
          </a:p>
          <a:p>
            <a:r>
              <a:rPr lang="en-US" dirty="0" smtClean="0"/>
              <a:t>Firstly</a:t>
            </a:r>
            <a:r>
              <a:rPr lang="en-US" dirty="0"/>
              <a:t>, it is a </a:t>
            </a:r>
            <a:r>
              <a:rPr lang="en-US" dirty="0" smtClean="0"/>
              <a:t>subjective statement</a:t>
            </a:r>
            <a:r>
              <a:rPr lang="en-US" dirty="0"/>
              <a:t>. </a:t>
            </a:r>
            <a:endParaRPr lang="en-US" dirty="0" smtClean="0"/>
          </a:p>
          <a:p>
            <a:endParaRPr lang="en-US" dirty="0" smtClean="0"/>
          </a:p>
          <a:p>
            <a:r>
              <a:rPr lang="en-US" dirty="0" smtClean="0"/>
              <a:t>If </a:t>
            </a:r>
            <a:r>
              <a:rPr lang="en-US" dirty="0"/>
              <a:t>someone else were in the seat trying to answer the question, she might </a:t>
            </a:r>
            <a:r>
              <a:rPr lang="en-US" dirty="0" smtClean="0"/>
              <a:t>say the </a:t>
            </a:r>
            <a:r>
              <a:rPr lang="en-US" dirty="0"/>
              <a:t>probability that A is correct is 100%, </a:t>
            </a:r>
            <a:r>
              <a:rPr lang="en-US" dirty="0">
                <a:solidFill>
                  <a:srgbClr val="2C08C4"/>
                </a:solidFill>
              </a:rPr>
              <a:t>because she knows the answer</a:t>
            </a:r>
            <a:r>
              <a:rPr lang="en-US" dirty="0"/>
              <a:t>! </a:t>
            </a:r>
            <a:endParaRPr lang="en-US" dirty="0" smtClean="0"/>
          </a:p>
          <a:p>
            <a:endParaRPr lang="en-US" dirty="0"/>
          </a:p>
          <a:p>
            <a:r>
              <a:rPr lang="en-US" dirty="0" smtClean="0"/>
              <a:t>A </a:t>
            </a:r>
            <a:r>
              <a:rPr lang="en-US" dirty="0"/>
              <a:t>third </a:t>
            </a:r>
            <a:r>
              <a:rPr lang="en-US" dirty="0" smtClean="0"/>
              <a:t>person faced </a:t>
            </a:r>
            <a:r>
              <a:rPr lang="en-US" dirty="0"/>
              <a:t>with the same question might say the probability is 25%, because </a:t>
            </a:r>
            <a:r>
              <a:rPr lang="en-US" dirty="0">
                <a:solidFill>
                  <a:srgbClr val="2C08C4"/>
                </a:solidFill>
              </a:rPr>
              <a:t>he has no </a:t>
            </a:r>
            <a:r>
              <a:rPr lang="en-US" dirty="0" smtClean="0">
                <a:solidFill>
                  <a:srgbClr val="2C08C4"/>
                </a:solidFill>
              </a:rPr>
              <a:t>idea </a:t>
            </a:r>
            <a:r>
              <a:rPr lang="en-US" dirty="0" smtClean="0"/>
              <a:t>and </a:t>
            </a:r>
            <a:r>
              <a:rPr lang="en-US" dirty="0"/>
              <a:t>only knows that one of the four answers must be correct.</a:t>
            </a:r>
          </a:p>
        </p:txBody>
      </p:sp>
      <p:pic>
        <p:nvPicPr>
          <p:cNvPr id="41986" name="Picture 2" descr="Image result for who wants to be millionaire 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114798"/>
            <a:ext cx="3305175" cy="219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71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a:xfrm>
            <a:off x="762000" y="3429000"/>
            <a:ext cx="8229600" cy="2743199"/>
          </a:xfrm>
        </p:spPr>
        <p:txBody>
          <a:bodyPr>
            <a:normAutofit/>
          </a:bodyPr>
          <a:lstStyle/>
          <a:p>
            <a:pPr marL="0" indent="0">
              <a:buNone/>
            </a:pPr>
            <a:r>
              <a:rPr lang="en-US" i="1" dirty="0" smtClean="0"/>
              <a:t>Statistics</a:t>
            </a:r>
            <a:r>
              <a:rPr lang="en-US" i="1" dirty="0"/>
              <a:t>, in a nutshell, is a discipline that studies the best ways of dealing with </a:t>
            </a:r>
            <a:r>
              <a:rPr lang="en-US" b="1" i="1" dirty="0">
                <a:solidFill>
                  <a:srgbClr val="2C08C4"/>
                </a:solidFill>
              </a:rPr>
              <a:t>randomness</a:t>
            </a:r>
            <a:r>
              <a:rPr lang="en-US" i="1" dirty="0"/>
              <a:t>, or more precisely and broadly, </a:t>
            </a:r>
            <a:r>
              <a:rPr lang="en-US" b="1" i="1" dirty="0">
                <a:solidFill>
                  <a:srgbClr val="2C08C4"/>
                </a:solidFill>
              </a:rPr>
              <a:t>variation</a:t>
            </a:r>
            <a:r>
              <a:rPr lang="en-US" i="1" dirty="0"/>
              <a:t>. As human beings, we tend to love information, but we hate uncertainty -- especially when we need to make decisions. Information and uncertainty, </a:t>
            </a:r>
            <a:r>
              <a:rPr lang="en-US" i="1" dirty="0" smtClean="0"/>
              <a:t>however</a:t>
            </a:r>
            <a:r>
              <a:rPr lang="en-US" i="1" dirty="0"/>
              <a:t>, are actually two sides of the same </a:t>
            </a:r>
            <a:r>
              <a:rPr lang="en-US" i="1" dirty="0" smtClean="0"/>
              <a:t>coin.						</a:t>
            </a:r>
            <a:r>
              <a:rPr lang="en-US" dirty="0"/>
              <a:t> </a:t>
            </a:r>
            <a:r>
              <a:rPr lang="en-US" dirty="0" smtClean="0"/>
              <a:t>  </a:t>
            </a:r>
            <a:r>
              <a:rPr lang="en-US" b="1" dirty="0" smtClean="0"/>
              <a:t>Statistician </a:t>
            </a:r>
            <a:r>
              <a:rPr lang="en-US" b="1" dirty="0"/>
              <a:t>Xiao-Li </a:t>
            </a:r>
            <a:r>
              <a:rPr lang="en-US" b="1" dirty="0" err="1"/>
              <a:t>Meng</a:t>
            </a:r>
            <a:endParaRPr lang="en-US" b="1" i="1" dirty="0" smtClean="0"/>
          </a:p>
          <a:p>
            <a:pPr marL="0" indent="0">
              <a:buNone/>
            </a:pPr>
            <a:endParaRPr lang="en-US" i="1" dirty="0" smtClean="0"/>
          </a:p>
          <a:p>
            <a:pPr marL="0" indent="0">
              <a:buNone/>
            </a:pPr>
            <a:r>
              <a:rPr lang="en-US" b="1" i="1" dirty="0" smtClean="0"/>
              <a:t>Statistical </a:t>
            </a:r>
            <a:r>
              <a:rPr lang="en-US" b="1" i="1" dirty="0"/>
              <a:t>techniques can't eliminate uncertainty, but can help us gain some knowledge despite it</a:t>
            </a:r>
            <a:r>
              <a:rPr lang="en-US" dirty="0"/>
              <a:t>. They can help us see patterns through it, and help us quantify the certainty/uncertainty that the patterns are real and not just chance artifacts of our data or of our perception .</a:t>
            </a:r>
            <a:r>
              <a:rPr lang="en-US" dirty="0" smtClean="0"/>
              <a:t>				</a:t>
            </a:r>
            <a:r>
              <a:rPr lang="en-US" dirty="0"/>
              <a:t> </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914400"/>
            <a:ext cx="740333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240859"/>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609600"/>
            <a:ext cx="8153400" cy="584775"/>
          </a:xfrm>
          <a:prstGeom prst="rect">
            <a:avLst/>
          </a:prstGeom>
        </p:spPr>
        <p:txBody>
          <a:bodyPr wrap="square">
            <a:spAutoFit/>
          </a:bodyPr>
          <a:lstStyle/>
          <a:p>
            <a:r>
              <a:rPr lang="en-US" sz="1600" dirty="0"/>
              <a:t>In Bayesian statistics, the interpretation of what probability means is that it is a </a:t>
            </a:r>
            <a:r>
              <a:rPr lang="en-US" sz="1600" dirty="0" smtClean="0"/>
              <a:t>description of </a:t>
            </a:r>
            <a:r>
              <a:rPr lang="en-US" sz="1600" dirty="0"/>
              <a:t>how certain you are that some statement, or proposition, is true.</a:t>
            </a:r>
          </a:p>
        </p:txBody>
      </p:sp>
      <p:pic>
        <p:nvPicPr>
          <p:cNvPr id="4301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38400" y="1524000"/>
            <a:ext cx="3810000" cy="194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61060" y="3505200"/>
            <a:ext cx="7543800" cy="1815882"/>
          </a:xfrm>
          <a:prstGeom prst="rect">
            <a:avLst/>
          </a:prstGeom>
        </p:spPr>
        <p:txBody>
          <a:bodyPr wrap="square">
            <a:spAutoFit/>
          </a:bodyPr>
          <a:lstStyle/>
          <a:p>
            <a:r>
              <a:rPr lang="en-US" sz="1600" dirty="0"/>
              <a:t>For example, you may be on </a:t>
            </a:r>
            <a:r>
              <a:rPr lang="en-US" sz="1600" dirty="0" smtClean="0"/>
              <a:t>“</a:t>
            </a:r>
            <a:r>
              <a:rPr lang="en-US" sz="1600" dirty="0" smtClean="0"/>
              <a:t>Who </a:t>
            </a:r>
            <a:r>
              <a:rPr lang="en-US" sz="1600" dirty="0" smtClean="0"/>
              <a:t>Wants </a:t>
            </a:r>
            <a:r>
              <a:rPr lang="en-US" sz="1600" dirty="0"/>
              <a:t>to be a Millionaire?" and not know the answer to a question, </a:t>
            </a:r>
            <a:r>
              <a:rPr lang="en-US" sz="1600" dirty="0" smtClean="0"/>
              <a:t>so </a:t>
            </a:r>
            <a:r>
              <a:rPr lang="en-US" sz="1600" dirty="0"/>
              <a:t>you might </a:t>
            </a:r>
            <a:r>
              <a:rPr lang="en-US" sz="1600" dirty="0" smtClean="0"/>
              <a:t>think the </a:t>
            </a:r>
            <a:r>
              <a:rPr lang="en-US" sz="1600" dirty="0"/>
              <a:t>probability that it is A is 25%. </a:t>
            </a:r>
            <a:endParaRPr lang="en-US" sz="1600" dirty="0" smtClean="0"/>
          </a:p>
          <a:p>
            <a:endParaRPr lang="en-US" sz="800" dirty="0"/>
          </a:p>
          <a:p>
            <a:r>
              <a:rPr lang="en-US" sz="1600" dirty="0" smtClean="0"/>
              <a:t>But </a:t>
            </a:r>
            <a:r>
              <a:rPr lang="en-US" sz="1600" dirty="0"/>
              <a:t>if you call your friend using </a:t>
            </a:r>
            <a:r>
              <a:rPr lang="en-US" sz="1600" dirty="0" smtClean="0"/>
              <a:t>, “</a:t>
            </a:r>
            <a:r>
              <a:rPr lang="en-US" sz="1600" dirty="0" smtClean="0"/>
              <a:t>phone </a:t>
            </a:r>
            <a:r>
              <a:rPr lang="en-US" sz="1600" dirty="0"/>
              <a:t>a friend", </a:t>
            </a:r>
            <a:r>
              <a:rPr lang="en-US" sz="1600" dirty="0" smtClean="0"/>
              <a:t>and your </a:t>
            </a:r>
            <a:r>
              <a:rPr lang="en-US" sz="1600" dirty="0"/>
              <a:t>friend says, </a:t>
            </a:r>
            <a:r>
              <a:rPr lang="en-US" sz="1600" dirty="0" smtClean="0"/>
              <a:t>“It's </a:t>
            </a:r>
            <a:r>
              <a:rPr lang="en-US" sz="1600" dirty="0" smtClean="0"/>
              <a:t>definitely </a:t>
            </a:r>
            <a:r>
              <a:rPr lang="en-US" sz="1600" dirty="0"/>
              <a:t>A", then you would be much more </a:t>
            </a:r>
            <a:r>
              <a:rPr lang="en-US" sz="1600" dirty="0" smtClean="0"/>
              <a:t>confident </a:t>
            </a:r>
            <a:r>
              <a:rPr lang="en-US" sz="1600" dirty="0"/>
              <a:t>that it </a:t>
            </a:r>
            <a:r>
              <a:rPr lang="en-US" sz="1600" dirty="0" smtClean="0"/>
              <a:t>is A</a:t>
            </a:r>
            <a:r>
              <a:rPr lang="en-US" sz="1600" dirty="0"/>
              <a:t>! </a:t>
            </a:r>
            <a:endParaRPr lang="en-US" sz="1600" dirty="0" smtClean="0"/>
          </a:p>
          <a:p>
            <a:endParaRPr lang="en-US" sz="800" dirty="0"/>
          </a:p>
          <a:p>
            <a:r>
              <a:rPr lang="en-US" sz="1600" dirty="0" smtClean="0"/>
              <a:t>Your </a:t>
            </a:r>
            <a:r>
              <a:rPr lang="en-US" sz="1600" dirty="0"/>
              <a:t>probability probably wouldn't go all the way to 100% though, because there </a:t>
            </a:r>
            <a:r>
              <a:rPr lang="en-US" sz="1600" dirty="0" smtClean="0"/>
              <a:t>is </a:t>
            </a:r>
            <a:r>
              <a:rPr lang="en-US" sz="1600" dirty="0"/>
              <a:t>always the small possibility that your friend is mistaken.</a:t>
            </a:r>
          </a:p>
        </p:txBody>
      </p:sp>
      <p:sp>
        <p:nvSpPr>
          <p:cNvPr id="2" name="Rectangle 1"/>
          <p:cNvSpPr/>
          <p:nvPr/>
        </p:nvSpPr>
        <p:spPr>
          <a:xfrm>
            <a:off x="685800" y="5562600"/>
            <a:ext cx="8305800" cy="615553"/>
          </a:xfrm>
          <a:prstGeom prst="rect">
            <a:avLst/>
          </a:prstGeom>
        </p:spPr>
        <p:txBody>
          <a:bodyPr wrap="square">
            <a:spAutoFit/>
          </a:bodyPr>
          <a:lstStyle/>
          <a:p>
            <a:pPr algn="ctr"/>
            <a:r>
              <a:rPr lang="en-US" sz="1600" i="1" dirty="0">
                <a:solidFill>
                  <a:srgbClr val="2C08C4"/>
                </a:solidFill>
              </a:rPr>
              <a:t>When we get new information, we should update our probabilities to </a:t>
            </a:r>
            <a:r>
              <a:rPr lang="en-US" sz="1600" i="1" dirty="0" smtClean="0">
                <a:solidFill>
                  <a:srgbClr val="2C08C4"/>
                </a:solidFill>
              </a:rPr>
              <a:t>take the </a:t>
            </a:r>
            <a:r>
              <a:rPr lang="en-US" sz="1600" i="1" dirty="0">
                <a:solidFill>
                  <a:srgbClr val="2C08C4"/>
                </a:solidFill>
              </a:rPr>
              <a:t>new information into account. Bayesian methods tell us exactly </a:t>
            </a:r>
            <a:r>
              <a:rPr lang="en-US" sz="1600" i="1" dirty="0" smtClean="0">
                <a:solidFill>
                  <a:srgbClr val="2C08C4"/>
                </a:solidFill>
              </a:rPr>
              <a:t>how to </a:t>
            </a:r>
            <a:r>
              <a:rPr lang="en-US" sz="1600" i="1" dirty="0">
                <a:solidFill>
                  <a:srgbClr val="2C08C4"/>
                </a:solidFill>
              </a:rPr>
              <a:t>do this</a:t>
            </a:r>
            <a:r>
              <a:rPr lang="en-US" dirty="0"/>
              <a:t>.</a:t>
            </a:r>
          </a:p>
        </p:txBody>
      </p:sp>
    </p:spTree>
    <p:extLst>
      <p:ext uri="{BB962C8B-B14F-4D97-AF65-F5344CB8AC3E}">
        <p14:creationId xmlns:p14="http://schemas.microsoft.com/office/powerpoint/2010/main" val="130249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934" y="1066800"/>
            <a:ext cx="8229600" cy="1692771"/>
          </a:xfrm>
          <a:prstGeom prst="rect">
            <a:avLst/>
          </a:prstGeom>
        </p:spPr>
        <p:txBody>
          <a:bodyPr wrap="square">
            <a:spAutoFit/>
          </a:bodyPr>
          <a:lstStyle/>
          <a:p>
            <a:pPr algn="just"/>
            <a:r>
              <a:rPr lang="en-US" sz="1600" dirty="0"/>
              <a:t>We start with </a:t>
            </a:r>
            <a:endParaRPr lang="en-US" sz="1600" dirty="0" smtClean="0"/>
          </a:p>
          <a:p>
            <a:pPr algn="just"/>
            <a:endParaRPr lang="en-US" sz="800" dirty="0"/>
          </a:p>
          <a:p>
            <a:pPr algn="just"/>
            <a:r>
              <a:rPr lang="en-US" sz="1600" dirty="0"/>
              <a:t>S</a:t>
            </a:r>
            <a:r>
              <a:rPr lang="en-US" sz="1600" dirty="0" smtClean="0"/>
              <a:t>ome </a:t>
            </a:r>
            <a:r>
              <a:rPr lang="en-US" sz="1600" dirty="0"/>
              <a:t>probabilities at the beginning of the problem (these are </a:t>
            </a:r>
            <a:r>
              <a:rPr lang="en-US" sz="1600" dirty="0" smtClean="0"/>
              <a:t>called </a:t>
            </a:r>
            <a:r>
              <a:rPr lang="en-US" sz="1600" b="1" dirty="0" smtClean="0">
                <a:solidFill>
                  <a:srgbClr val="2C08C4"/>
                </a:solidFill>
              </a:rPr>
              <a:t>prior</a:t>
            </a:r>
            <a:r>
              <a:rPr lang="en-US" sz="1600" dirty="0" smtClean="0">
                <a:solidFill>
                  <a:srgbClr val="2C08C4"/>
                </a:solidFill>
              </a:rPr>
              <a:t> </a:t>
            </a:r>
            <a:r>
              <a:rPr lang="en-US" sz="1600" dirty="0"/>
              <a:t>probabilities), </a:t>
            </a:r>
            <a:endParaRPr lang="en-US" sz="1600" dirty="0" smtClean="0"/>
          </a:p>
          <a:p>
            <a:pPr algn="just"/>
            <a:endParaRPr lang="en-US" sz="800" dirty="0"/>
          </a:p>
          <a:p>
            <a:pPr algn="just"/>
            <a:r>
              <a:rPr lang="en-US" sz="1600" dirty="0" smtClean="0"/>
              <a:t>and </a:t>
            </a:r>
          </a:p>
          <a:p>
            <a:pPr algn="just"/>
            <a:endParaRPr lang="en-US" sz="800" dirty="0"/>
          </a:p>
          <a:p>
            <a:pPr algn="just"/>
            <a:r>
              <a:rPr lang="en-US" sz="1600" dirty="0" smtClean="0"/>
              <a:t>how </a:t>
            </a:r>
            <a:r>
              <a:rPr lang="en-US" sz="1600" dirty="0"/>
              <a:t>exactly these get updated when we get more </a:t>
            </a:r>
            <a:r>
              <a:rPr lang="en-US" sz="1600" dirty="0" smtClean="0"/>
              <a:t>information, (</a:t>
            </a:r>
            <a:r>
              <a:rPr lang="en-US" sz="1600" dirty="0"/>
              <a:t>these updated probabilities are called </a:t>
            </a:r>
            <a:r>
              <a:rPr lang="en-US" sz="1600" b="1" dirty="0">
                <a:solidFill>
                  <a:srgbClr val="2C08C4"/>
                </a:solidFill>
              </a:rPr>
              <a:t>posterior</a:t>
            </a:r>
            <a:r>
              <a:rPr lang="en-US" sz="1600" dirty="0"/>
              <a:t> probabilities).</a:t>
            </a:r>
          </a:p>
        </p:txBody>
      </p:sp>
      <p:sp>
        <p:nvSpPr>
          <p:cNvPr id="3" name="Rectangle 2"/>
          <p:cNvSpPr/>
          <p:nvPr/>
        </p:nvSpPr>
        <p:spPr>
          <a:xfrm>
            <a:off x="815340" y="3048833"/>
            <a:ext cx="8229600" cy="830997"/>
          </a:xfrm>
          <a:prstGeom prst="rect">
            <a:avLst/>
          </a:prstGeom>
        </p:spPr>
        <p:txBody>
          <a:bodyPr wrap="square">
            <a:spAutoFit/>
          </a:bodyPr>
          <a:lstStyle/>
          <a:p>
            <a:r>
              <a:rPr lang="en-US" sz="1600" dirty="0"/>
              <a:t>Suppose there are two balls in a </a:t>
            </a:r>
            <a:r>
              <a:rPr lang="en-US" sz="1600" dirty="0" smtClean="0"/>
              <a:t>box. </a:t>
            </a:r>
            <a:r>
              <a:rPr lang="en-US" sz="1600" dirty="0"/>
              <a:t>We know in advance that at least one of them </a:t>
            </a:r>
            <a:r>
              <a:rPr lang="en-US" sz="1600" dirty="0" smtClean="0"/>
              <a:t>is black</a:t>
            </a:r>
            <a:r>
              <a:rPr lang="en-US" sz="1600" dirty="0"/>
              <a:t>, but we're not sure whether they're both black, or whether one is black and one </a:t>
            </a:r>
            <a:r>
              <a:rPr lang="en-US" sz="1600" dirty="0" smtClean="0"/>
              <a:t>is white</a:t>
            </a:r>
            <a:r>
              <a:rPr lang="en-US" sz="1600" dirty="0"/>
              <a:t>.</a:t>
            </a:r>
          </a:p>
        </p:txBody>
      </p:sp>
      <p:sp>
        <p:nvSpPr>
          <p:cNvPr id="7" name="Rectangle 6"/>
          <p:cNvSpPr/>
          <p:nvPr/>
        </p:nvSpPr>
        <p:spPr>
          <a:xfrm>
            <a:off x="792480" y="381000"/>
            <a:ext cx="5791200" cy="523220"/>
          </a:xfrm>
          <a:prstGeom prst="rect">
            <a:avLst/>
          </a:prstGeom>
        </p:spPr>
        <p:txBody>
          <a:bodyPr wrap="square">
            <a:spAutoFit/>
          </a:bodyPr>
          <a:lstStyle/>
          <a:p>
            <a:r>
              <a:rPr lang="en-US" sz="2800" dirty="0" smtClean="0"/>
              <a:t>Bayesian Analysis</a:t>
            </a:r>
            <a:endParaRPr lang="en-US" sz="2800" dirty="0"/>
          </a:p>
        </p:txBody>
      </p:sp>
      <p:grpSp>
        <p:nvGrpSpPr>
          <p:cNvPr id="12" name="Group 11"/>
          <p:cNvGrpSpPr/>
          <p:nvPr/>
        </p:nvGrpSpPr>
        <p:grpSpPr>
          <a:xfrm>
            <a:off x="2025943" y="4032234"/>
            <a:ext cx="5421003" cy="1513039"/>
            <a:chOff x="2051998" y="4241901"/>
            <a:chExt cx="5421003" cy="1513039"/>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867" y="4632779"/>
              <a:ext cx="4191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28267" y="4632779"/>
              <a:ext cx="387316"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780" y="4637273"/>
              <a:ext cx="14001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100" y="5089978"/>
              <a:ext cx="4191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867" y="5089979"/>
              <a:ext cx="4191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41801" y="4241901"/>
              <a:ext cx="3431200" cy="307777"/>
            </a:xfrm>
            <a:prstGeom prst="rect">
              <a:avLst/>
            </a:prstGeom>
            <a:noFill/>
          </p:spPr>
          <p:txBody>
            <a:bodyPr wrap="square" rtlCol="0">
              <a:spAutoFit/>
            </a:bodyPr>
            <a:lstStyle/>
            <a:p>
              <a:r>
                <a:rPr lang="en-US" sz="1400" dirty="0" smtClean="0"/>
                <a:t>Two Possibilities  (Two Hypothesis)</a:t>
              </a:r>
              <a:endParaRPr lang="en-US" sz="1400" dirty="0"/>
            </a:p>
          </p:txBody>
        </p:sp>
        <p:sp>
          <p:nvSpPr>
            <p:cNvPr id="14" name="TextBox 13"/>
            <p:cNvSpPr txBox="1"/>
            <p:nvPr/>
          </p:nvSpPr>
          <p:spPr>
            <a:xfrm>
              <a:off x="5678175" y="4642601"/>
              <a:ext cx="519090" cy="307777"/>
            </a:xfrm>
            <a:prstGeom prst="rect">
              <a:avLst/>
            </a:prstGeom>
            <a:noFill/>
          </p:spPr>
          <p:txBody>
            <a:bodyPr wrap="square" rtlCol="0">
              <a:spAutoFit/>
            </a:bodyPr>
            <a:lstStyle/>
            <a:p>
              <a:r>
                <a:rPr lang="en-US" sz="1400" dirty="0" smtClean="0"/>
                <a:t>BW</a:t>
              </a:r>
              <a:endParaRPr lang="en-US" sz="1400" dirty="0"/>
            </a:p>
          </p:txBody>
        </p:sp>
        <p:sp>
          <p:nvSpPr>
            <p:cNvPr id="15" name="TextBox 14"/>
            <p:cNvSpPr txBox="1"/>
            <p:nvPr/>
          </p:nvSpPr>
          <p:spPr>
            <a:xfrm>
              <a:off x="5678175" y="5140876"/>
              <a:ext cx="457200" cy="307777"/>
            </a:xfrm>
            <a:prstGeom prst="rect">
              <a:avLst/>
            </a:prstGeom>
            <a:noFill/>
          </p:spPr>
          <p:txBody>
            <a:bodyPr wrap="square" rtlCol="0">
              <a:spAutoFit/>
            </a:bodyPr>
            <a:lstStyle/>
            <a:p>
              <a:r>
                <a:rPr lang="en-US" sz="1400" dirty="0" smtClean="0"/>
                <a:t>BB</a:t>
              </a:r>
              <a:endParaRPr lang="en-US" sz="1400" dirty="0"/>
            </a:p>
          </p:txBody>
        </p:sp>
        <p:sp>
          <p:nvSpPr>
            <p:cNvPr id="5" name="Rectangle 4"/>
            <p:cNvSpPr/>
            <p:nvPr/>
          </p:nvSpPr>
          <p:spPr>
            <a:xfrm>
              <a:off x="2051998" y="5385608"/>
              <a:ext cx="2037737" cy="369332"/>
            </a:xfrm>
            <a:prstGeom prst="rect">
              <a:avLst/>
            </a:prstGeom>
          </p:spPr>
          <p:txBody>
            <a:bodyPr wrap="none">
              <a:spAutoFit/>
            </a:bodyPr>
            <a:lstStyle/>
            <a:p>
              <a:r>
                <a:rPr lang="en-US" sz="1600" dirty="0"/>
                <a:t>one of </a:t>
              </a:r>
              <a:r>
                <a:rPr lang="en-US" sz="1600" dirty="0" smtClean="0"/>
                <a:t>balls </a:t>
              </a:r>
              <a:r>
                <a:rPr lang="en-US" sz="1600" dirty="0"/>
                <a:t>is black</a:t>
              </a:r>
              <a:r>
                <a:rPr lang="en-US" dirty="0"/>
                <a:t>,</a:t>
              </a:r>
            </a:p>
          </p:txBody>
        </p:sp>
        <p:sp>
          <p:nvSpPr>
            <p:cNvPr id="6" name="Right Arrow 5"/>
            <p:cNvSpPr/>
            <p:nvPr/>
          </p:nvSpPr>
          <p:spPr>
            <a:xfrm>
              <a:off x="4041801" y="4951835"/>
              <a:ext cx="324465" cy="138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97265" y="4575661"/>
              <a:ext cx="1275735" cy="369332"/>
            </a:xfrm>
            <a:prstGeom prst="rect">
              <a:avLst/>
            </a:prstGeom>
          </p:spPr>
          <p:txBody>
            <a:bodyPr wrap="square">
              <a:spAutoFit/>
            </a:bodyPr>
            <a:lstStyle/>
            <a:p>
              <a:r>
                <a:rPr lang="en-US" dirty="0" smtClean="0"/>
                <a:t> </a:t>
              </a:r>
              <a:r>
                <a:rPr lang="en-US" sz="1400" dirty="0" smtClean="0"/>
                <a:t>P(BW)</a:t>
              </a:r>
              <a:r>
                <a:rPr lang="en-US" dirty="0" smtClean="0"/>
                <a:t> </a:t>
              </a:r>
              <a:r>
                <a:rPr lang="en-US" sz="1400" dirty="0" smtClean="0"/>
                <a:t>=0.5.</a:t>
              </a:r>
              <a:endParaRPr lang="en-US" sz="1400" dirty="0"/>
            </a:p>
          </p:txBody>
        </p:sp>
        <p:sp>
          <p:nvSpPr>
            <p:cNvPr id="20" name="Rectangle 19"/>
            <p:cNvSpPr/>
            <p:nvPr/>
          </p:nvSpPr>
          <p:spPr>
            <a:xfrm>
              <a:off x="6166786" y="5079321"/>
              <a:ext cx="1249680" cy="369332"/>
            </a:xfrm>
            <a:prstGeom prst="rect">
              <a:avLst/>
            </a:prstGeom>
          </p:spPr>
          <p:txBody>
            <a:bodyPr wrap="square">
              <a:spAutoFit/>
            </a:bodyPr>
            <a:lstStyle/>
            <a:p>
              <a:r>
                <a:rPr lang="en-US" dirty="0" smtClean="0"/>
                <a:t> </a:t>
              </a:r>
              <a:r>
                <a:rPr lang="en-US" sz="1400" dirty="0" smtClean="0"/>
                <a:t>P(BB)</a:t>
              </a:r>
              <a:r>
                <a:rPr lang="en-US" dirty="0" smtClean="0"/>
                <a:t> </a:t>
              </a:r>
              <a:r>
                <a:rPr lang="en-US" sz="1400" dirty="0" smtClean="0"/>
                <a:t>=0.5.</a:t>
              </a:r>
              <a:endParaRPr lang="en-US" sz="1400" dirty="0"/>
            </a:p>
          </p:txBody>
        </p:sp>
      </p:grpSp>
      <p:sp>
        <p:nvSpPr>
          <p:cNvPr id="23" name="Rectangle 22"/>
          <p:cNvSpPr/>
          <p:nvPr/>
        </p:nvSpPr>
        <p:spPr>
          <a:xfrm>
            <a:off x="1055377" y="5867400"/>
            <a:ext cx="7543800" cy="584775"/>
          </a:xfrm>
          <a:prstGeom prst="rect">
            <a:avLst/>
          </a:prstGeom>
        </p:spPr>
        <p:txBody>
          <a:bodyPr wrap="square">
            <a:spAutoFit/>
          </a:bodyPr>
          <a:lstStyle/>
          <a:p>
            <a:r>
              <a:rPr lang="en-US" dirty="0" smtClean="0"/>
              <a:t> </a:t>
            </a:r>
            <a:r>
              <a:rPr lang="en-US" sz="1400" dirty="0" smtClean="0"/>
              <a:t>Note : P(BB) and P(BW) both are mutually </a:t>
            </a:r>
            <a:r>
              <a:rPr lang="en-US" sz="1400" dirty="0"/>
              <a:t>exclusive (they can't both be true) and exhaustive (one of </a:t>
            </a:r>
            <a:r>
              <a:rPr lang="en-US" sz="1400" dirty="0" smtClean="0"/>
              <a:t>these is </a:t>
            </a:r>
            <a:r>
              <a:rPr lang="en-US" sz="1400" dirty="0"/>
              <a:t>true, it can't be some </a:t>
            </a:r>
            <a:r>
              <a:rPr lang="en-US" sz="1400" dirty="0" smtClean="0"/>
              <a:t>undefined </a:t>
            </a:r>
            <a:r>
              <a:rPr lang="en-US" sz="1400" dirty="0"/>
              <a:t>third option).</a:t>
            </a:r>
            <a:endParaRPr lang="en-US" sz="1400" dirty="0"/>
          </a:p>
        </p:txBody>
      </p:sp>
    </p:spTree>
    <p:extLst>
      <p:ext uri="{BB962C8B-B14F-4D97-AF65-F5344CB8AC3E}">
        <p14:creationId xmlns:p14="http://schemas.microsoft.com/office/powerpoint/2010/main" val="1246410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46593"/>
            <a:ext cx="7162800" cy="369332"/>
          </a:xfrm>
          <a:prstGeom prst="rect">
            <a:avLst/>
          </a:prstGeom>
        </p:spPr>
        <p:txBody>
          <a:bodyPr wrap="square">
            <a:spAutoFit/>
          </a:bodyPr>
          <a:lstStyle/>
          <a:p>
            <a:r>
              <a:rPr lang="en-US" dirty="0" smtClean="0"/>
              <a:t>Perform the experiment. Take out one ball from the box.</a:t>
            </a:r>
          </a:p>
        </p:txBody>
      </p:sp>
      <p:sp>
        <p:nvSpPr>
          <p:cNvPr id="3" name="Rectangle 2"/>
          <p:cNvSpPr/>
          <p:nvPr/>
        </p:nvSpPr>
        <p:spPr>
          <a:xfrm>
            <a:off x="830580" y="1317664"/>
            <a:ext cx="6208295" cy="369332"/>
          </a:xfrm>
          <a:prstGeom prst="rect">
            <a:avLst/>
          </a:prstGeom>
        </p:spPr>
        <p:txBody>
          <a:bodyPr wrap="square">
            <a:spAutoFit/>
          </a:bodyPr>
          <a:lstStyle/>
          <a:p>
            <a:r>
              <a:rPr lang="en-US" dirty="0"/>
              <a:t>D: The ball that was removed from the </a:t>
            </a:r>
            <a:r>
              <a:rPr lang="en-US" dirty="0" smtClean="0"/>
              <a:t>box  </a:t>
            </a:r>
            <a:r>
              <a:rPr lang="en-US" dirty="0"/>
              <a:t>was black.</a:t>
            </a:r>
            <a:endParaRPr lang="en-US" dirty="0"/>
          </a:p>
        </p:txBody>
      </p:sp>
      <p:pic>
        <p:nvPicPr>
          <p:cNvPr id="2048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1807666"/>
            <a:ext cx="555858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38200" y="2991088"/>
            <a:ext cx="6208295" cy="369332"/>
          </a:xfrm>
          <a:prstGeom prst="rect">
            <a:avLst/>
          </a:prstGeom>
        </p:spPr>
        <p:txBody>
          <a:bodyPr wrap="square">
            <a:spAutoFit/>
          </a:bodyPr>
          <a:lstStyle/>
          <a:p>
            <a:r>
              <a:rPr lang="en-US" b="1" dirty="0" smtClean="0">
                <a:solidFill>
                  <a:srgbClr val="2C08C4"/>
                </a:solidFill>
              </a:rPr>
              <a:t>Prior</a:t>
            </a:r>
            <a:r>
              <a:rPr lang="en-US" dirty="0" smtClean="0">
                <a:solidFill>
                  <a:srgbClr val="2C08C4"/>
                </a:solidFill>
              </a:rPr>
              <a:t> </a:t>
            </a:r>
            <a:r>
              <a:rPr lang="en-US" dirty="0" smtClean="0"/>
              <a:t>: Initial guess / probability</a:t>
            </a:r>
          </a:p>
        </p:txBody>
      </p:sp>
      <p:sp>
        <p:nvSpPr>
          <p:cNvPr id="4" name="Rectangle 3"/>
          <p:cNvSpPr/>
          <p:nvPr/>
        </p:nvSpPr>
        <p:spPr>
          <a:xfrm>
            <a:off x="822960" y="3370838"/>
            <a:ext cx="8077200" cy="1077218"/>
          </a:xfrm>
          <a:prstGeom prst="rect">
            <a:avLst/>
          </a:prstGeom>
        </p:spPr>
        <p:txBody>
          <a:bodyPr wrap="square">
            <a:spAutoFit/>
          </a:bodyPr>
          <a:lstStyle/>
          <a:p>
            <a:pPr algn="just"/>
            <a:r>
              <a:rPr lang="en-US" sz="1600" b="1" dirty="0" smtClean="0">
                <a:solidFill>
                  <a:srgbClr val="2C08C4"/>
                </a:solidFill>
              </a:rPr>
              <a:t>Likelihood</a:t>
            </a:r>
            <a:r>
              <a:rPr lang="en-US" sz="1600" dirty="0" smtClean="0"/>
              <a:t>: The </a:t>
            </a:r>
            <a:r>
              <a:rPr lang="en-US" sz="1600" dirty="0"/>
              <a:t>likelihood for a hypothesis is the probability that you would </a:t>
            </a:r>
            <a:r>
              <a:rPr lang="en-US" sz="1600" dirty="0" smtClean="0"/>
              <a:t>have observed </a:t>
            </a:r>
            <a:r>
              <a:rPr lang="en-US" sz="1600" dirty="0"/>
              <a:t>the data, if that hypothesis were true. The values can be </a:t>
            </a:r>
            <a:r>
              <a:rPr lang="en-US" sz="1600" dirty="0" smtClean="0"/>
              <a:t>found by </a:t>
            </a:r>
            <a:r>
              <a:rPr lang="en-US" sz="1600" dirty="0"/>
              <a:t>going through each hypothesis in turn, imagining it is true, and asking,</a:t>
            </a:r>
          </a:p>
          <a:p>
            <a:pPr algn="just"/>
            <a:r>
              <a:rPr lang="en-US" sz="1600" dirty="0" smtClean="0"/>
              <a:t>“What </a:t>
            </a:r>
            <a:r>
              <a:rPr lang="en-US" sz="1600" dirty="0"/>
              <a:t>is the probability of getting the data that I observed?".</a:t>
            </a:r>
            <a:endParaRPr lang="en-US" sz="1600"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620" y="1055845"/>
            <a:ext cx="4191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824" y="861833"/>
            <a:ext cx="14001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urved Down Arrow 4"/>
          <p:cNvSpPr/>
          <p:nvPr/>
        </p:nvSpPr>
        <p:spPr>
          <a:xfrm>
            <a:off x="7681912" y="609599"/>
            <a:ext cx="1004888" cy="42165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48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572177" y="4572000"/>
            <a:ext cx="3584156" cy="1089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85800" y="5715000"/>
            <a:ext cx="8229600" cy="738664"/>
          </a:xfrm>
          <a:prstGeom prst="rect">
            <a:avLst/>
          </a:prstGeom>
        </p:spPr>
        <p:txBody>
          <a:bodyPr wrap="square">
            <a:spAutoFit/>
          </a:bodyPr>
          <a:lstStyle/>
          <a:p>
            <a:r>
              <a:rPr lang="en-US" sz="1400" dirty="0"/>
              <a:t>This table demonstrates a method for calculating the likelihood values, </a:t>
            </a:r>
            <a:r>
              <a:rPr lang="en-US" sz="1400" dirty="0" smtClean="0"/>
              <a:t>by considering </a:t>
            </a:r>
            <a:r>
              <a:rPr lang="en-US" sz="1400" dirty="0"/>
              <a:t>not just the data that actually occurred, but all data that might have occurred</a:t>
            </a:r>
            <a:r>
              <a:rPr lang="en-US" sz="1400" dirty="0" smtClean="0"/>
              <a:t>. Ultimately</a:t>
            </a:r>
            <a:r>
              <a:rPr lang="en-US" sz="1400" dirty="0"/>
              <a:t>, it is only the probability of the data which actually occurred that matters, </a:t>
            </a:r>
            <a:r>
              <a:rPr lang="en-US" sz="1400" dirty="0" smtClean="0"/>
              <a:t>so this </a:t>
            </a:r>
            <a:r>
              <a:rPr lang="en-US" sz="1400" dirty="0"/>
              <a:t>is highlighted in blue.</a:t>
            </a:r>
            <a:endParaRPr lang="en-US" sz="1400" dirty="0"/>
          </a:p>
        </p:txBody>
      </p:sp>
      <p:sp>
        <p:nvSpPr>
          <p:cNvPr id="11" name="Rectangle 10"/>
          <p:cNvSpPr/>
          <p:nvPr/>
        </p:nvSpPr>
        <p:spPr>
          <a:xfrm>
            <a:off x="822960" y="152400"/>
            <a:ext cx="3870960" cy="523220"/>
          </a:xfrm>
          <a:prstGeom prst="rect">
            <a:avLst/>
          </a:prstGeom>
        </p:spPr>
        <p:txBody>
          <a:bodyPr wrap="square">
            <a:spAutoFit/>
          </a:bodyPr>
          <a:lstStyle/>
          <a:p>
            <a:r>
              <a:rPr lang="en-US" sz="2800" dirty="0"/>
              <a:t>Bayesian Analysis</a:t>
            </a:r>
            <a:endParaRPr lang="en-US" sz="2800" dirty="0"/>
          </a:p>
        </p:txBody>
      </p:sp>
    </p:spTree>
    <p:extLst>
      <p:ext uri="{BB962C8B-B14F-4D97-AF65-F5344CB8AC3E}">
        <p14:creationId xmlns:p14="http://schemas.microsoft.com/office/powerpoint/2010/main" val="3800599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96340" y="914400"/>
            <a:ext cx="7239000" cy="1069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49630" y="2057400"/>
            <a:ext cx="8130540" cy="2062103"/>
          </a:xfrm>
          <a:prstGeom prst="rect">
            <a:avLst/>
          </a:prstGeom>
        </p:spPr>
        <p:txBody>
          <a:bodyPr wrap="square">
            <a:spAutoFit/>
          </a:bodyPr>
          <a:lstStyle/>
          <a:p>
            <a:r>
              <a:rPr lang="en-US" sz="1600" dirty="0"/>
              <a:t>The third column of the Bayes' Box is the product of the prior probabilities and the</a:t>
            </a:r>
          </a:p>
          <a:p>
            <a:r>
              <a:rPr lang="en-US" sz="1600" dirty="0"/>
              <a:t>likelihoods, calculated by simple multiplication. The result will be called </a:t>
            </a:r>
            <a:r>
              <a:rPr lang="en-US" sz="1600" dirty="0" smtClean="0"/>
              <a:t>“prior </a:t>
            </a:r>
            <a:r>
              <a:rPr lang="en-US" sz="1600" dirty="0"/>
              <a:t>times</a:t>
            </a:r>
          </a:p>
          <a:p>
            <a:r>
              <a:rPr lang="en-US" sz="1600" dirty="0"/>
              <a:t>likelihood", but occasionally we will use the letter h for these quantities. This is the</a:t>
            </a:r>
          </a:p>
          <a:p>
            <a:r>
              <a:rPr lang="en-US" sz="1600" dirty="0" smtClean="0"/>
              <a:t>Un-</a:t>
            </a:r>
            <a:r>
              <a:rPr lang="en-US" sz="1600" dirty="0" err="1" smtClean="0"/>
              <a:t>normalised</a:t>
            </a:r>
            <a:r>
              <a:rPr lang="en-US" sz="1600" dirty="0" smtClean="0"/>
              <a:t> </a:t>
            </a:r>
            <a:r>
              <a:rPr lang="en-US" sz="1600" dirty="0"/>
              <a:t>posterior. It does not sum to 1 as the posterior probabilities should, but </a:t>
            </a:r>
            <a:r>
              <a:rPr lang="en-US" sz="1600" dirty="0" smtClean="0"/>
              <a:t>it is </a:t>
            </a:r>
            <a:r>
              <a:rPr lang="en-US" sz="1600" dirty="0"/>
              <a:t>at least proportional to the actual posterior probabilities</a:t>
            </a:r>
            <a:r>
              <a:rPr lang="en-US" sz="1600" dirty="0" smtClean="0"/>
              <a:t>. </a:t>
            </a:r>
          </a:p>
          <a:p>
            <a:endParaRPr lang="en-US" sz="1600" dirty="0"/>
          </a:p>
          <a:p>
            <a:r>
              <a:rPr lang="en-US" sz="1600" dirty="0" smtClean="0"/>
              <a:t>To find </a:t>
            </a:r>
            <a:r>
              <a:rPr lang="en-US" sz="1600" dirty="0"/>
              <a:t>the posterior probabilities, we take the prior  likelihood column and divide</a:t>
            </a:r>
          </a:p>
          <a:p>
            <a:r>
              <a:rPr lang="en-US" sz="1600" dirty="0"/>
              <a:t>it by its sum, producing numbers that do sum to 1.</a:t>
            </a:r>
            <a:endParaRPr lang="en-US" sz="1600" dirty="0"/>
          </a:p>
        </p:txBody>
      </p:sp>
      <p:pic>
        <p:nvPicPr>
          <p:cNvPr id="2150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58240" y="4267200"/>
            <a:ext cx="7199329" cy="1072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49630" y="5562600"/>
            <a:ext cx="8065770" cy="830997"/>
          </a:xfrm>
          <a:prstGeom prst="rect">
            <a:avLst/>
          </a:prstGeom>
        </p:spPr>
        <p:txBody>
          <a:bodyPr wrap="square">
            <a:spAutoFit/>
          </a:bodyPr>
          <a:lstStyle/>
          <a:p>
            <a:pPr algn="just"/>
            <a:r>
              <a:rPr lang="en-US" sz="1600" dirty="0"/>
              <a:t>We can see that the posterior probabilities are not the same as the prior probabilities,</a:t>
            </a:r>
          </a:p>
          <a:p>
            <a:pPr algn="just"/>
            <a:r>
              <a:rPr lang="en-US" sz="1600" dirty="0"/>
              <a:t>because we have more information now! The experimental result made BB a little bit </a:t>
            </a:r>
            <a:r>
              <a:rPr lang="en-US" sz="1600" dirty="0" smtClean="0"/>
              <a:t>more plausible </a:t>
            </a:r>
            <a:r>
              <a:rPr lang="en-US" sz="1600" dirty="0"/>
              <a:t>than it was before. Its probability has increased from 1/2 to 2/3.</a:t>
            </a:r>
            <a:endParaRPr lang="en-US" sz="1600" dirty="0"/>
          </a:p>
        </p:txBody>
      </p:sp>
      <p:sp>
        <p:nvSpPr>
          <p:cNvPr id="4" name="Rectangle 3"/>
          <p:cNvSpPr/>
          <p:nvPr/>
        </p:nvSpPr>
        <p:spPr>
          <a:xfrm>
            <a:off x="746760" y="152400"/>
            <a:ext cx="3657600" cy="523220"/>
          </a:xfrm>
          <a:prstGeom prst="rect">
            <a:avLst/>
          </a:prstGeom>
        </p:spPr>
        <p:txBody>
          <a:bodyPr wrap="square">
            <a:spAutoFit/>
          </a:bodyPr>
          <a:lstStyle/>
          <a:p>
            <a:r>
              <a:rPr lang="en-US" sz="2800" dirty="0"/>
              <a:t>Bayesian Analysis</a:t>
            </a:r>
            <a:endParaRPr lang="en-US" sz="2800" dirty="0"/>
          </a:p>
        </p:txBody>
      </p:sp>
    </p:spTree>
    <p:extLst>
      <p:ext uri="{BB962C8B-B14F-4D97-AF65-F5344CB8AC3E}">
        <p14:creationId xmlns:p14="http://schemas.microsoft.com/office/powerpoint/2010/main" val="228805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90800" y="1300341"/>
            <a:ext cx="3266554" cy="1053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38200" y="228600"/>
            <a:ext cx="2504212" cy="523220"/>
          </a:xfrm>
          <a:prstGeom prst="rect">
            <a:avLst/>
          </a:prstGeom>
        </p:spPr>
        <p:txBody>
          <a:bodyPr wrap="none">
            <a:spAutoFit/>
          </a:bodyPr>
          <a:lstStyle/>
          <a:p>
            <a:r>
              <a:rPr lang="en-US" sz="2800" dirty="0"/>
              <a:t>Bayesian </a:t>
            </a:r>
            <a:r>
              <a:rPr lang="en-US" sz="2800" dirty="0" smtClean="0"/>
              <a:t>Rule</a:t>
            </a:r>
            <a:endParaRPr lang="en-US" sz="2800" dirty="0"/>
          </a:p>
        </p:txBody>
      </p:sp>
      <p:sp>
        <p:nvSpPr>
          <p:cNvPr id="3" name="Rectangle 2"/>
          <p:cNvSpPr/>
          <p:nvPr/>
        </p:nvSpPr>
        <p:spPr>
          <a:xfrm>
            <a:off x="1051596" y="2480101"/>
            <a:ext cx="1539204" cy="276999"/>
          </a:xfrm>
          <a:prstGeom prst="rect">
            <a:avLst/>
          </a:prstGeom>
        </p:spPr>
        <p:txBody>
          <a:bodyPr wrap="none">
            <a:spAutoFit/>
          </a:bodyPr>
          <a:lstStyle/>
          <a:p>
            <a:r>
              <a:rPr lang="en-US" sz="1200" dirty="0" smtClean="0"/>
              <a:t>Posterior probability</a:t>
            </a:r>
            <a:endParaRPr lang="en-US" sz="1200" dirty="0"/>
          </a:p>
        </p:txBody>
      </p:sp>
      <p:cxnSp>
        <p:nvCxnSpPr>
          <p:cNvPr id="5" name="Straight Arrow Connector 4"/>
          <p:cNvCxnSpPr/>
          <p:nvPr/>
        </p:nvCxnSpPr>
        <p:spPr>
          <a:xfrm flipH="1">
            <a:off x="2074172" y="2145268"/>
            <a:ext cx="516627" cy="300335"/>
          </a:xfrm>
          <a:prstGeom prst="straightConnector1">
            <a:avLst/>
          </a:prstGeom>
          <a:ln w="34925">
            <a:solidFill>
              <a:srgbClr val="FFC000"/>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86500" y="1285101"/>
            <a:ext cx="1371600" cy="553998"/>
          </a:xfrm>
          <a:prstGeom prst="rect">
            <a:avLst/>
          </a:prstGeom>
        </p:spPr>
        <p:txBody>
          <a:bodyPr wrap="square">
            <a:spAutoFit/>
          </a:bodyPr>
          <a:lstStyle/>
          <a:p>
            <a:r>
              <a:rPr lang="en-US" sz="1200" dirty="0"/>
              <a:t>Posterior</a:t>
            </a:r>
            <a:r>
              <a:rPr lang="en-US" dirty="0" smtClean="0"/>
              <a:t> </a:t>
            </a:r>
            <a:r>
              <a:rPr lang="en-US" sz="1200" dirty="0" smtClean="0"/>
              <a:t>probability/belief</a:t>
            </a:r>
            <a:endParaRPr lang="en-US" sz="1200" dirty="0"/>
          </a:p>
        </p:txBody>
      </p:sp>
      <p:pic>
        <p:nvPicPr>
          <p:cNvPr id="22531" name="Picture 3"/>
          <p:cNvPicPr>
            <a:picLocks noChangeAspect="1" noChangeArrowheads="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890577" y="2895600"/>
            <a:ext cx="2667000" cy="700167"/>
          </a:xfrm>
          <a:prstGeom prst="rect">
            <a:avLst/>
          </a:prstGeom>
          <a:solidFill>
            <a:srgbClr val="00B0F0">
              <a:alpha val="34000"/>
            </a:srgbClr>
          </a:solidFill>
          <a:ln w="9525">
            <a:solidFill>
              <a:schemeClr val="tx1"/>
            </a:solidFill>
            <a:miter lim="800000"/>
            <a:headEnd/>
            <a:tailEnd/>
          </a:ln>
        </p:spPr>
      </p:pic>
      <p:sp>
        <p:nvSpPr>
          <p:cNvPr id="13" name="Rectangle 12"/>
          <p:cNvSpPr/>
          <p:nvPr/>
        </p:nvSpPr>
        <p:spPr>
          <a:xfrm>
            <a:off x="5794625" y="2984073"/>
            <a:ext cx="1905000" cy="523220"/>
          </a:xfrm>
          <a:prstGeom prst="rect">
            <a:avLst/>
          </a:prstGeom>
        </p:spPr>
        <p:txBody>
          <a:bodyPr wrap="square">
            <a:spAutoFit/>
          </a:bodyPr>
          <a:lstStyle/>
          <a:p>
            <a:r>
              <a:rPr lang="en-US" sz="1400" dirty="0" smtClean="0"/>
              <a:t>H : Hypothesis</a:t>
            </a:r>
          </a:p>
          <a:p>
            <a:r>
              <a:rPr lang="en-US" sz="1400" dirty="0" smtClean="0"/>
              <a:t>D : Data</a:t>
            </a:r>
            <a:endParaRPr lang="en-US" sz="1400" dirty="0"/>
          </a:p>
        </p:txBody>
      </p:sp>
      <p:sp>
        <p:nvSpPr>
          <p:cNvPr id="14" name="Rectangle 13"/>
          <p:cNvSpPr/>
          <p:nvPr/>
        </p:nvSpPr>
        <p:spPr>
          <a:xfrm>
            <a:off x="4800600" y="756761"/>
            <a:ext cx="1400175" cy="276999"/>
          </a:xfrm>
          <a:prstGeom prst="rect">
            <a:avLst/>
          </a:prstGeom>
        </p:spPr>
        <p:txBody>
          <a:bodyPr wrap="square">
            <a:spAutoFit/>
          </a:bodyPr>
          <a:lstStyle/>
          <a:p>
            <a:r>
              <a:rPr lang="en-US" sz="1200" dirty="0"/>
              <a:t>Likelihood</a:t>
            </a:r>
            <a:endParaRPr lang="en-US" sz="1200" dirty="0"/>
          </a:p>
        </p:txBody>
      </p:sp>
      <p:cxnSp>
        <p:nvCxnSpPr>
          <p:cNvPr id="15" name="Straight Arrow Connector 14"/>
          <p:cNvCxnSpPr/>
          <p:nvPr/>
        </p:nvCxnSpPr>
        <p:spPr>
          <a:xfrm flipV="1">
            <a:off x="4953000" y="919341"/>
            <a:ext cx="152400" cy="381000"/>
          </a:xfrm>
          <a:prstGeom prst="straightConnector1">
            <a:avLst/>
          </a:prstGeom>
          <a:ln w="34925">
            <a:solidFill>
              <a:srgbClr val="FFC000"/>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779385" y="1513701"/>
            <a:ext cx="495300" cy="38100"/>
          </a:xfrm>
          <a:prstGeom prst="straightConnector1">
            <a:avLst/>
          </a:prstGeom>
          <a:ln w="34925">
            <a:solidFill>
              <a:srgbClr val="FFC000"/>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84002" y="2260937"/>
            <a:ext cx="1535998" cy="369332"/>
          </a:xfrm>
          <a:prstGeom prst="rect">
            <a:avLst/>
          </a:prstGeom>
        </p:spPr>
        <p:txBody>
          <a:bodyPr wrap="none">
            <a:spAutoFit/>
          </a:bodyPr>
          <a:lstStyle/>
          <a:p>
            <a:r>
              <a:rPr lang="en-US" sz="1200" dirty="0"/>
              <a:t>M</a:t>
            </a:r>
            <a:r>
              <a:rPr lang="en-US" sz="1200" dirty="0"/>
              <a:t>arginal</a:t>
            </a:r>
            <a:r>
              <a:rPr lang="en-US" dirty="0" smtClean="0"/>
              <a:t> </a:t>
            </a:r>
            <a:r>
              <a:rPr lang="en-US" sz="1200" dirty="0"/>
              <a:t>likelihood</a:t>
            </a:r>
            <a:r>
              <a:rPr lang="en-US" dirty="0"/>
              <a:t>.</a:t>
            </a:r>
            <a:endParaRPr lang="en-US" dirty="0"/>
          </a:p>
        </p:txBody>
      </p:sp>
      <p:cxnSp>
        <p:nvCxnSpPr>
          <p:cNvPr id="22" name="Straight Arrow Connector 21"/>
          <p:cNvCxnSpPr>
            <a:endCxn id="19" idx="1"/>
          </p:cNvCxnSpPr>
          <p:nvPr/>
        </p:nvCxnSpPr>
        <p:spPr>
          <a:xfrm>
            <a:off x="5067300" y="2145268"/>
            <a:ext cx="1016702" cy="300335"/>
          </a:xfrm>
          <a:prstGeom prst="straightConnector1">
            <a:avLst/>
          </a:prstGeom>
          <a:ln w="34925">
            <a:solidFill>
              <a:srgbClr val="FFC000"/>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62000" y="3707725"/>
            <a:ext cx="8153400" cy="2462213"/>
          </a:xfrm>
          <a:prstGeom prst="rect">
            <a:avLst/>
          </a:prstGeom>
        </p:spPr>
        <p:txBody>
          <a:bodyPr wrap="square">
            <a:spAutoFit/>
          </a:bodyPr>
          <a:lstStyle/>
          <a:p>
            <a:pPr marL="285750" indent="-285750">
              <a:buFont typeface="Arial" panose="020B0604020202020204" pitchFamily="34" charset="0"/>
              <a:buChar char="•"/>
            </a:pPr>
            <a:r>
              <a:rPr lang="en-US" sz="1400" b="1" dirty="0" smtClean="0"/>
              <a:t>P(H|D</a:t>
            </a:r>
            <a:r>
              <a:rPr lang="en-US" sz="1400" b="1" dirty="0"/>
              <a:t>)</a:t>
            </a:r>
            <a:r>
              <a:rPr lang="en-US" sz="1400" dirty="0"/>
              <a:t> is the posterior probability. It describes how certain or </a:t>
            </a:r>
            <a:r>
              <a:rPr lang="en-US" sz="1400" dirty="0" smtClean="0"/>
              <a:t>confident we are </a:t>
            </a:r>
            <a:r>
              <a:rPr lang="en-US" sz="1400" dirty="0"/>
              <a:t>that hypothesis H is true, given that we have observed data D.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t>
            </a:r>
            <a:r>
              <a:rPr lang="en-US" sz="1400" b="1" dirty="0"/>
              <a:t>P(H)</a:t>
            </a:r>
            <a:r>
              <a:rPr lang="en-US" sz="1400" dirty="0"/>
              <a:t> is the prior probability, which describes how sure we were that H was true</a:t>
            </a:r>
            <a:r>
              <a:rPr lang="en-US" sz="1400" dirty="0" smtClean="0"/>
              <a:t>, before </a:t>
            </a:r>
            <a:r>
              <a:rPr lang="en-US" sz="1400" dirty="0"/>
              <a:t>we </a:t>
            </a:r>
            <a:r>
              <a:rPr lang="en-US" sz="1400" dirty="0" smtClean="0"/>
              <a:t>observed </a:t>
            </a:r>
            <a:r>
              <a:rPr lang="en-US" sz="1400" dirty="0"/>
              <a:t>the data D</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t>
            </a:r>
            <a:r>
              <a:rPr lang="en-US" sz="1400" b="1" dirty="0" smtClean="0"/>
              <a:t>P(D|H</a:t>
            </a:r>
            <a:r>
              <a:rPr lang="en-US" sz="1400" b="1" dirty="0"/>
              <a:t>)</a:t>
            </a:r>
            <a:r>
              <a:rPr lang="en-US" sz="1400" dirty="0"/>
              <a:t> is the likelihood. If you were to assume that H is true, this is </a:t>
            </a:r>
            <a:r>
              <a:rPr lang="en-US" sz="1400" dirty="0" smtClean="0"/>
              <a:t>the probability </a:t>
            </a:r>
            <a:r>
              <a:rPr lang="en-US" sz="1400" dirty="0"/>
              <a:t>that you would have observed data D</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t>
            </a:r>
            <a:r>
              <a:rPr lang="en-US" sz="1400" b="1" dirty="0"/>
              <a:t>P(D)</a:t>
            </a:r>
            <a:r>
              <a:rPr lang="en-US" sz="1400" dirty="0"/>
              <a:t> is the marginal likelihood. This is the probability that you would </a:t>
            </a:r>
            <a:r>
              <a:rPr lang="en-US" sz="1400" dirty="0" smtClean="0"/>
              <a:t>have observed </a:t>
            </a:r>
            <a:r>
              <a:rPr lang="en-US" sz="1400" dirty="0"/>
              <a:t>data D, whether H is true or not.</a:t>
            </a:r>
            <a:endParaRPr lang="en-US" sz="1400" dirty="0"/>
          </a:p>
        </p:txBody>
      </p:sp>
    </p:spTree>
    <p:extLst>
      <p:ext uri="{BB962C8B-B14F-4D97-AF65-F5344CB8AC3E}">
        <p14:creationId xmlns:p14="http://schemas.microsoft.com/office/powerpoint/2010/main" val="706124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venn a"/>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1469" y="872026"/>
            <a:ext cx="1312131" cy="11439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83582" y="872026"/>
            <a:ext cx="6477000" cy="1169551"/>
          </a:xfrm>
          <a:prstGeom prst="rect">
            <a:avLst/>
          </a:prstGeom>
        </p:spPr>
        <p:txBody>
          <a:bodyPr wrap="square">
            <a:spAutoFit/>
          </a:bodyPr>
          <a:lstStyle/>
          <a:p>
            <a:pPr algn="just"/>
            <a:r>
              <a:rPr lang="en-US" sz="1400" dirty="0"/>
              <a:t>Say we are studying cancer, so we observe people and see whether they have cancer or not. If we take as our Universe all people participating in our study, then there are two possible outcomes for any particular individual, either he has cancer or not</a:t>
            </a:r>
            <a:r>
              <a:rPr lang="en-US" sz="1400" dirty="0" smtClean="0"/>
              <a:t>. We </a:t>
            </a:r>
            <a:r>
              <a:rPr lang="en-US" sz="1400" dirty="0"/>
              <a:t>can </a:t>
            </a:r>
            <a:r>
              <a:rPr lang="en-US" sz="1400" dirty="0" smtClean="0"/>
              <a:t>split </a:t>
            </a:r>
            <a:r>
              <a:rPr lang="en-US" sz="1400" dirty="0"/>
              <a:t>our universe in two events: the event “people with cancer” (designated as A), and “people with no cancer” (or ¬A). </a:t>
            </a:r>
            <a:r>
              <a:rPr lang="en-US" sz="1400" dirty="0" smtClean="0"/>
              <a:t> Then</a:t>
            </a:r>
            <a:endParaRPr lang="en-US" sz="1400" dirty="0"/>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883" y="1976110"/>
            <a:ext cx="1179293" cy="61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0664" y="2199747"/>
            <a:ext cx="1301092" cy="11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29840" y="2551071"/>
            <a:ext cx="6629400" cy="523220"/>
          </a:xfrm>
          <a:prstGeom prst="rect">
            <a:avLst/>
          </a:prstGeom>
        </p:spPr>
        <p:txBody>
          <a:bodyPr wrap="square">
            <a:spAutoFit/>
          </a:bodyPr>
          <a:lstStyle/>
          <a:p>
            <a:r>
              <a:rPr lang="en-US" sz="1400" dirty="0"/>
              <a:t>That test will be “positive” for some people, and “negative” for some other people. If we take the event B to mean “people for which the test is positive”.</a:t>
            </a:r>
          </a:p>
        </p:txBody>
      </p:sp>
      <p:sp>
        <p:nvSpPr>
          <p:cNvPr id="5" name="Rectangle 4"/>
          <p:cNvSpPr/>
          <p:nvPr/>
        </p:nvSpPr>
        <p:spPr>
          <a:xfrm>
            <a:off x="4963691" y="3223021"/>
            <a:ext cx="3646171" cy="523220"/>
          </a:xfrm>
          <a:prstGeom prst="rect">
            <a:avLst/>
          </a:prstGeom>
        </p:spPr>
        <p:txBody>
          <a:bodyPr wrap="square">
            <a:spAutoFit/>
          </a:bodyPr>
          <a:lstStyle/>
          <a:p>
            <a:r>
              <a:rPr lang="en-US" sz="1400" dirty="0" smtClean="0"/>
              <a:t>The </a:t>
            </a:r>
            <a:r>
              <a:rPr lang="en-US" sz="1400" dirty="0"/>
              <a:t>probability that the test will be “positive” for a randomly selected person? </a:t>
            </a:r>
          </a:p>
        </p:txBody>
      </p:sp>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7524" y="2998600"/>
            <a:ext cx="1201180" cy="84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229652" y="2016095"/>
            <a:ext cx="2667000" cy="523220"/>
          </a:xfrm>
          <a:prstGeom prst="rect">
            <a:avLst/>
          </a:prstGeom>
        </p:spPr>
        <p:txBody>
          <a:bodyPr wrap="square">
            <a:spAutoFit/>
          </a:bodyPr>
          <a:lstStyle/>
          <a:p>
            <a:r>
              <a:rPr lang="en-US" sz="1400" dirty="0"/>
              <a:t>the probability that a randomly chosen person has cancer? </a:t>
            </a:r>
          </a:p>
        </p:txBody>
      </p:sp>
      <p:pic>
        <p:nvPicPr>
          <p:cNvPr id="27654"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91118" y="3507455"/>
            <a:ext cx="1258507" cy="1097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8593" y="3746241"/>
            <a:ext cx="1409419" cy="7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179255" y="3888676"/>
            <a:ext cx="4800600" cy="307777"/>
          </a:xfrm>
          <a:prstGeom prst="rect">
            <a:avLst/>
          </a:prstGeom>
        </p:spPr>
        <p:txBody>
          <a:bodyPr wrap="square">
            <a:spAutoFit/>
          </a:bodyPr>
          <a:lstStyle/>
          <a:p>
            <a:r>
              <a:rPr lang="en-US" sz="1400" dirty="0" smtClean="0"/>
              <a:t>The </a:t>
            </a:r>
            <a:r>
              <a:rPr lang="en-US" sz="1400" dirty="0"/>
              <a:t>probability that </a:t>
            </a:r>
            <a:r>
              <a:rPr lang="en-US" sz="1400" dirty="0" smtClean="0"/>
              <a:t>both the events occur simultaneously</a:t>
            </a:r>
            <a:endParaRPr lang="en-US" sz="1400" dirty="0"/>
          </a:p>
        </p:txBody>
      </p:sp>
      <p:sp>
        <p:nvSpPr>
          <p:cNvPr id="7" name="Rectangle 6"/>
          <p:cNvSpPr/>
          <p:nvPr/>
        </p:nvSpPr>
        <p:spPr>
          <a:xfrm>
            <a:off x="873647" y="4630686"/>
            <a:ext cx="7952645" cy="738664"/>
          </a:xfrm>
          <a:prstGeom prst="rect">
            <a:avLst/>
          </a:prstGeom>
        </p:spPr>
        <p:txBody>
          <a:bodyPr wrap="square">
            <a:spAutoFit/>
          </a:bodyPr>
          <a:lstStyle/>
          <a:p>
            <a:r>
              <a:rPr lang="en-US" sz="1400" dirty="0"/>
              <a:t> </a:t>
            </a:r>
            <a:r>
              <a:rPr lang="en-US" sz="1400" dirty="0" smtClean="0"/>
              <a:t> Q : “given </a:t>
            </a:r>
            <a:r>
              <a:rPr lang="en-US" sz="1400" dirty="0"/>
              <a:t>that the test is positive for a randomly selected individual, what is the probability that said individual has cancer</a:t>
            </a:r>
            <a:r>
              <a:rPr lang="en-US" sz="1400" dirty="0" smtClean="0"/>
              <a:t>?”. i.e. </a:t>
            </a:r>
            <a:r>
              <a:rPr lang="en-US" sz="1400" dirty="0"/>
              <a:t>“given that we are in region B, what is the probability that we are in region AB?</a:t>
            </a:r>
          </a:p>
        </p:txBody>
      </p:sp>
      <p:pic>
        <p:nvPicPr>
          <p:cNvPr id="276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4100" y="5337820"/>
            <a:ext cx="1548762" cy="63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2008" y="5246366"/>
            <a:ext cx="1283972" cy="8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1768" y="5411366"/>
            <a:ext cx="1355624" cy="4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4242862" y="5534469"/>
            <a:ext cx="412954" cy="246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9" name="Picture 11"/>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002016" y="5534469"/>
            <a:ext cx="4445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628899" y="6100427"/>
            <a:ext cx="6248402" cy="307777"/>
          </a:xfrm>
          <a:prstGeom prst="rect">
            <a:avLst/>
          </a:prstGeom>
        </p:spPr>
        <p:txBody>
          <a:bodyPr wrap="square">
            <a:spAutoFit/>
          </a:bodyPr>
          <a:lstStyle/>
          <a:p>
            <a:r>
              <a:rPr lang="en-US" sz="1400" dirty="0"/>
              <a:t>What we’ve effectively done is change the Universe from U (all people), to B </a:t>
            </a:r>
          </a:p>
        </p:txBody>
      </p:sp>
      <p:pic>
        <p:nvPicPr>
          <p:cNvPr id="27660" name="Picture 12"/>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1113325" y="5369469"/>
            <a:ext cx="973750" cy="97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62000" y="142875"/>
            <a:ext cx="5817555" cy="523220"/>
          </a:xfrm>
          <a:prstGeom prst="rect">
            <a:avLst/>
          </a:prstGeom>
        </p:spPr>
        <p:txBody>
          <a:bodyPr wrap="none">
            <a:spAutoFit/>
          </a:bodyPr>
          <a:lstStyle/>
          <a:p>
            <a:r>
              <a:rPr lang="en-US" sz="2800" dirty="0" smtClean="0"/>
              <a:t>Bayes Theorem Intitule explanation</a:t>
            </a:r>
            <a:endParaRPr lang="en-US" sz="2800" dirty="0"/>
          </a:p>
        </p:txBody>
      </p:sp>
    </p:spTree>
    <p:extLst>
      <p:ext uri="{BB962C8B-B14F-4D97-AF65-F5344CB8AC3E}">
        <p14:creationId xmlns:p14="http://schemas.microsoft.com/office/powerpoint/2010/main" val="3539179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3632902"/>
            <a:ext cx="7772400" cy="830997"/>
          </a:xfrm>
          <a:prstGeom prst="rect">
            <a:avLst/>
          </a:prstGeom>
        </p:spPr>
        <p:txBody>
          <a:bodyPr wrap="square">
            <a:spAutoFit/>
          </a:bodyPr>
          <a:lstStyle/>
          <a:p>
            <a:pPr algn="just"/>
            <a:r>
              <a:rPr lang="en-US" sz="1600" dirty="0" smtClean="0"/>
              <a:t>Lets ask </a:t>
            </a:r>
            <a:r>
              <a:rPr lang="en-US" sz="1600" dirty="0"/>
              <a:t>the converse question “</a:t>
            </a:r>
            <a:r>
              <a:rPr lang="en-US" sz="1600" b="1" dirty="0">
                <a:solidFill>
                  <a:srgbClr val="2C08C4"/>
                </a:solidFill>
              </a:rPr>
              <a:t>given that a randomly selected individual has cance</a:t>
            </a:r>
            <a:r>
              <a:rPr lang="en-US" sz="1600" dirty="0"/>
              <a:t>r (event A), what is the probability that the test is positive for that individual (event AB)?”</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229" y="4219858"/>
            <a:ext cx="1447801" cy="51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729" y="837451"/>
            <a:ext cx="7952645" cy="830997"/>
          </a:xfrm>
          <a:prstGeom prst="rect">
            <a:avLst/>
          </a:prstGeom>
        </p:spPr>
        <p:txBody>
          <a:bodyPr wrap="square">
            <a:spAutoFit/>
          </a:bodyPr>
          <a:lstStyle/>
          <a:p>
            <a:pPr algn="just"/>
            <a:r>
              <a:rPr lang="en-US" sz="1600" dirty="0"/>
              <a:t> </a:t>
            </a:r>
            <a:r>
              <a:rPr lang="en-US" sz="1600" dirty="0" smtClean="0"/>
              <a:t> Q : “</a:t>
            </a:r>
            <a:r>
              <a:rPr lang="en-US" sz="1600" b="1" dirty="0" smtClean="0">
                <a:solidFill>
                  <a:srgbClr val="2C08C4"/>
                </a:solidFill>
              </a:rPr>
              <a:t>given </a:t>
            </a:r>
            <a:r>
              <a:rPr lang="en-US" sz="1600" b="1" dirty="0">
                <a:solidFill>
                  <a:srgbClr val="2C08C4"/>
                </a:solidFill>
              </a:rPr>
              <a:t>that the test is positive </a:t>
            </a:r>
            <a:r>
              <a:rPr lang="en-US" sz="1600" dirty="0"/>
              <a:t>for a randomly selected individual, what is the probability that said individual has cancer</a:t>
            </a:r>
            <a:r>
              <a:rPr lang="en-US" sz="1600" dirty="0" smtClean="0"/>
              <a:t>?”. i.e. </a:t>
            </a:r>
            <a:r>
              <a:rPr lang="en-US" sz="1600" dirty="0"/>
              <a:t>“given that we are in region B, what is the probability that we are in region AB?</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891" y="2079654"/>
            <a:ext cx="1548762" cy="63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799" y="1988200"/>
            <a:ext cx="1283972" cy="8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793" y="2153200"/>
            <a:ext cx="1355624" cy="4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4234653" y="2276303"/>
            <a:ext cx="412954" cy="246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957041" y="2276303"/>
            <a:ext cx="4445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95751" y="3153972"/>
            <a:ext cx="7086600" cy="338554"/>
          </a:xfrm>
          <a:prstGeom prst="rect">
            <a:avLst/>
          </a:prstGeom>
        </p:spPr>
        <p:txBody>
          <a:bodyPr wrap="square">
            <a:spAutoFit/>
          </a:bodyPr>
          <a:lstStyle/>
          <a:p>
            <a:r>
              <a:rPr lang="en-US" sz="1600" dirty="0"/>
              <a:t>What we’ve effectively done is change the Universe from U (all people), to </a:t>
            </a:r>
            <a:r>
              <a:rPr lang="en-US" sz="1400" dirty="0"/>
              <a:t>B </a:t>
            </a:r>
          </a:p>
        </p:txBody>
      </p:sp>
      <p:pic>
        <p:nvPicPr>
          <p:cNvPr id="11" name="Picture 1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95349" y="1635401"/>
            <a:ext cx="1524000" cy="1528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61" y="4785159"/>
            <a:ext cx="263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95349" y="5242359"/>
            <a:ext cx="8001001" cy="584775"/>
          </a:xfrm>
          <a:prstGeom prst="rect">
            <a:avLst/>
          </a:prstGeom>
        </p:spPr>
        <p:txBody>
          <a:bodyPr wrap="square">
            <a:spAutoFit/>
          </a:bodyPr>
          <a:lstStyle/>
          <a:p>
            <a:r>
              <a:rPr lang="en-US" sz="1600" dirty="0"/>
              <a:t>which is to say P(AB) is the same whether you’re looking at it from the point of view of A or B, and finally</a:t>
            </a:r>
          </a:p>
        </p:txBody>
      </p:sp>
      <p:pic>
        <p:nvPicPr>
          <p:cNvPr id="2867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9450" y="5715000"/>
            <a:ext cx="2307969" cy="72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5759598" y="5891683"/>
            <a:ext cx="1903085" cy="369332"/>
          </a:xfrm>
          <a:prstGeom prst="rect">
            <a:avLst/>
          </a:prstGeom>
        </p:spPr>
        <p:txBody>
          <a:bodyPr wrap="none">
            <a:spAutoFit/>
          </a:bodyPr>
          <a:lstStyle/>
          <a:p>
            <a:r>
              <a:rPr lang="en-US" b="1" i="1" dirty="0" smtClean="0">
                <a:solidFill>
                  <a:srgbClr val="2C08C4"/>
                </a:solidFill>
              </a:rPr>
              <a:t>Bayes Theorem</a:t>
            </a:r>
            <a:endParaRPr lang="en-US" b="1" i="1" dirty="0">
              <a:solidFill>
                <a:srgbClr val="2C08C4"/>
              </a:solidFill>
            </a:endParaRPr>
          </a:p>
        </p:txBody>
      </p:sp>
      <p:sp>
        <p:nvSpPr>
          <p:cNvPr id="16" name="Rectangle 15"/>
          <p:cNvSpPr/>
          <p:nvPr/>
        </p:nvSpPr>
        <p:spPr>
          <a:xfrm>
            <a:off x="808451" y="170795"/>
            <a:ext cx="5817555" cy="523220"/>
          </a:xfrm>
          <a:prstGeom prst="rect">
            <a:avLst/>
          </a:prstGeom>
        </p:spPr>
        <p:txBody>
          <a:bodyPr wrap="none">
            <a:spAutoFit/>
          </a:bodyPr>
          <a:lstStyle/>
          <a:p>
            <a:r>
              <a:rPr lang="en-US" sz="2800" dirty="0" smtClean="0"/>
              <a:t>Bayes Theorem Intitule explanation</a:t>
            </a:r>
            <a:endParaRPr lang="en-US" sz="2800" dirty="0"/>
          </a:p>
        </p:txBody>
      </p:sp>
    </p:spTree>
    <p:extLst>
      <p:ext uri="{BB962C8B-B14F-4D97-AF65-F5344CB8AC3E}">
        <p14:creationId xmlns:p14="http://schemas.microsoft.com/office/powerpoint/2010/main" val="2807371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8229600" cy="4401205"/>
          </a:xfrm>
          <a:prstGeom prst="rect">
            <a:avLst/>
          </a:prstGeom>
        </p:spPr>
        <p:txBody>
          <a:bodyPr wrap="square">
            <a:spAutoFit/>
          </a:bodyPr>
          <a:lstStyle/>
          <a:p>
            <a:r>
              <a:rPr lang="en-US" sz="1400" dirty="0"/>
              <a:t>Let’s say that you are testing a generic patient for cancer.   </a:t>
            </a:r>
            <a:endParaRPr lang="en-US" sz="1400" dirty="0" smtClean="0"/>
          </a:p>
          <a:p>
            <a:endParaRPr lang="en-US" sz="1400" dirty="0"/>
          </a:p>
          <a:p>
            <a:r>
              <a:rPr lang="en-US" sz="1400" dirty="0" smtClean="0"/>
              <a:t>One </a:t>
            </a:r>
            <a:r>
              <a:rPr lang="en-US" sz="1400" dirty="0"/>
              <a:t>percent of the population has this cancer.   </a:t>
            </a:r>
            <a:endParaRPr lang="en-US" sz="1400" dirty="0" smtClean="0"/>
          </a:p>
          <a:p>
            <a:endParaRPr lang="en-US" sz="1400" dirty="0"/>
          </a:p>
          <a:p>
            <a:r>
              <a:rPr lang="en-US" sz="1400" dirty="0" smtClean="0"/>
              <a:t>You </a:t>
            </a:r>
            <a:r>
              <a:rPr lang="en-US" sz="1400" dirty="0"/>
              <a:t>have a test that will </a:t>
            </a:r>
            <a:endParaRPr lang="en-US" sz="1400" dirty="0" smtClean="0"/>
          </a:p>
          <a:p>
            <a:endParaRPr lang="en-US" sz="1400" dirty="0"/>
          </a:p>
          <a:p>
            <a:r>
              <a:rPr lang="en-US" sz="1400" dirty="0" smtClean="0"/>
              <a:t>return </a:t>
            </a:r>
            <a:r>
              <a:rPr lang="en-US" sz="1400" dirty="0"/>
              <a:t>a True Positive (return a positive when they actually do have cancer) 99% of the time, </a:t>
            </a:r>
            <a:r>
              <a:rPr lang="en-US" sz="1400" dirty="0" smtClean="0"/>
              <a:t> and </a:t>
            </a:r>
          </a:p>
          <a:p>
            <a:r>
              <a:rPr lang="en-US" sz="1400" dirty="0" smtClean="0"/>
              <a:t>return </a:t>
            </a:r>
            <a:r>
              <a:rPr lang="en-US" sz="1400" dirty="0"/>
              <a:t>a True Negative (return a negative when they do not have cancer) 95% of the time.</a:t>
            </a:r>
          </a:p>
          <a:p>
            <a:endParaRPr lang="en-US" sz="1400" dirty="0"/>
          </a:p>
          <a:p>
            <a:r>
              <a:rPr lang="en-US" sz="1400" dirty="0"/>
              <a:t>You do 1 test, and get back a positive result.   What are the odds this patient actually does have this cancer ?</a:t>
            </a:r>
          </a:p>
          <a:p>
            <a:endParaRPr lang="en-US" sz="1400" dirty="0"/>
          </a:p>
          <a:p>
            <a:r>
              <a:rPr lang="en-US" sz="1400" dirty="0"/>
              <a:t>1. Determine Possibilities</a:t>
            </a:r>
          </a:p>
          <a:p>
            <a:endParaRPr lang="en-US" sz="1400" dirty="0"/>
          </a:p>
          <a:p>
            <a:r>
              <a:rPr lang="en-US" sz="1400" dirty="0"/>
              <a:t>There are two possibilities.  The patient either has cancer.  Or they do not have cancer</a:t>
            </a:r>
          </a:p>
          <a:p>
            <a:endParaRPr lang="en-US" sz="1400" dirty="0"/>
          </a:p>
          <a:p>
            <a:r>
              <a:rPr lang="en-US" sz="1400" dirty="0"/>
              <a:t>2. Estimate Initial Probabilities</a:t>
            </a:r>
          </a:p>
          <a:p>
            <a:endParaRPr lang="en-US" sz="1400" dirty="0"/>
          </a:p>
          <a:p>
            <a:r>
              <a:rPr lang="en-US" sz="1400" dirty="0"/>
              <a:t>Since  this is a generic patient they should be like the general population, so we assume there is a 1% chance they have cancer, and a 99% chance they do not</a:t>
            </a:r>
            <a:r>
              <a:rPr lang="en-US" sz="1400" dirty="0" smtClean="0"/>
              <a:t>.</a:t>
            </a:r>
            <a:endParaRPr lang="en-US" sz="14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5562600"/>
            <a:ext cx="4943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82157" y="304800"/>
            <a:ext cx="5849807" cy="523220"/>
          </a:xfrm>
          <a:prstGeom prst="rect">
            <a:avLst/>
          </a:prstGeom>
        </p:spPr>
        <p:txBody>
          <a:bodyPr wrap="none">
            <a:spAutoFit/>
          </a:bodyPr>
          <a:lstStyle/>
          <a:p>
            <a:r>
              <a:rPr lang="en-US" sz="2800" dirty="0"/>
              <a:t>Bayes Theorem For Cancer Testing</a:t>
            </a:r>
          </a:p>
        </p:txBody>
      </p:sp>
    </p:spTree>
    <p:extLst>
      <p:ext uri="{BB962C8B-B14F-4D97-AF65-F5344CB8AC3E}">
        <p14:creationId xmlns:p14="http://schemas.microsoft.com/office/powerpoint/2010/main" val="2107320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682" y="1066800"/>
            <a:ext cx="8229600" cy="1200329"/>
          </a:xfrm>
          <a:prstGeom prst="rect">
            <a:avLst/>
          </a:prstGeom>
        </p:spPr>
        <p:txBody>
          <a:bodyPr wrap="square">
            <a:spAutoFit/>
          </a:bodyPr>
          <a:lstStyle/>
          <a:p>
            <a:pPr algn="just"/>
            <a:r>
              <a:rPr lang="en-US" sz="1600" dirty="0" smtClean="0">
                <a:solidFill>
                  <a:srgbClr val="2C08C4"/>
                </a:solidFill>
              </a:rPr>
              <a:t>Conduct the test :</a:t>
            </a:r>
            <a:endParaRPr lang="en-US" sz="1600" dirty="0">
              <a:solidFill>
                <a:srgbClr val="2C08C4"/>
              </a:solidFill>
            </a:endParaRPr>
          </a:p>
          <a:p>
            <a:pPr algn="just"/>
            <a:endParaRPr lang="en-US" sz="800" dirty="0"/>
          </a:p>
          <a:p>
            <a:pPr algn="just"/>
            <a:r>
              <a:rPr lang="en-US" sz="1600" dirty="0"/>
              <a:t>The result is a </a:t>
            </a:r>
            <a:r>
              <a:rPr lang="en-US" sz="1600" dirty="0" smtClean="0"/>
              <a:t>positive. If </a:t>
            </a:r>
            <a:r>
              <a:rPr lang="en-US" sz="1600" dirty="0"/>
              <a:t>the patient has cancer, the probability of getting that result (True Positive) is 99%.   If the patient does not have cancer, the probability of getting that result (False Positive) is 5%  (which is 1 minus the 95% true negative rate)</a:t>
            </a:r>
            <a:endParaRPr lang="en-US" sz="1600" dirty="0"/>
          </a:p>
        </p:txBody>
      </p:sp>
      <p:sp>
        <p:nvSpPr>
          <p:cNvPr id="4" name="Rectangle 3"/>
          <p:cNvSpPr/>
          <p:nvPr/>
        </p:nvSpPr>
        <p:spPr>
          <a:xfrm>
            <a:off x="827738" y="2895600"/>
            <a:ext cx="8016240" cy="1200329"/>
          </a:xfrm>
          <a:prstGeom prst="rect">
            <a:avLst/>
          </a:prstGeom>
        </p:spPr>
        <p:txBody>
          <a:bodyPr wrap="square">
            <a:spAutoFit/>
          </a:bodyPr>
          <a:lstStyle/>
          <a:p>
            <a:r>
              <a:rPr lang="en-US" sz="1600" dirty="0" smtClean="0">
                <a:solidFill>
                  <a:srgbClr val="2C08C4"/>
                </a:solidFill>
              </a:rPr>
              <a:t>The </a:t>
            </a:r>
            <a:r>
              <a:rPr lang="en-US" sz="1600" dirty="0">
                <a:solidFill>
                  <a:srgbClr val="2C08C4"/>
                </a:solidFill>
              </a:rPr>
              <a:t>Combined Probability</a:t>
            </a:r>
          </a:p>
          <a:p>
            <a:endParaRPr lang="en-US" sz="800" dirty="0"/>
          </a:p>
          <a:p>
            <a:r>
              <a:rPr lang="en-US" sz="1600" dirty="0" smtClean="0"/>
              <a:t>We </a:t>
            </a:r>
            <a:r>
              <a:rPr lang="en-US" sz="1600" dirty="0"/>
              <a:t>are just calculating what is the probability they have cancer, and got a positive test.  And separately calculating what is the probability they do not have cancer, and got a positive test</a:t>
            </a:r>
            <a:r>
              <a:rPr lang="en-US" sz="1600" dirty="0" smtClean="0"/>
              <a:t>.</a:t>
            </a:r>
            <a:endParaRPr lang="en-US" sz="1600" dirty="0"/>
          </a:p>
        </p:txBody>
      </p:sp>
      <p:pic>
        <p:nvPicPr>
          <p:cNvPr id="2355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28800" y="4495800"/>
            <a:ext cx="53680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72632" y="152400"/>
            <a:ext cx="5849807" cy="523220"/>
          </a:xfrm>
          <a:prstGeom prst="rect">
            <a:avLst/>
          </a:prstGeom>
        </p:spPr>
        <p:txBody>
          <a:bodyPr wrap="none">
            <a:spAutoFit/>
          </a:bodyPr>
          <a:lstStyle/>
          <a:p>
            <a:r>
              <a:rPr lang="en-US" sz="2800" dirty="0"/>
              <a:t>Bayes Theorem For Cancer Testing</a:t>
            </a:r>
          </a:p>
        </p:txBody>
      </p:sp>
    </p:spTree>
    <p:extLst>
      <p:ext uri="{BB962C8B-B14F-4D97-AF65-F5344CB8AC3E}">
        <p14:creationId xmlns:p14="http://schemas.microsoft.com/office/powerpoint/2010/main" val="180025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33600" y="4495800"/>
            <a:ext cx="6051073" cy="1166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78000" y="5867400"/>
            <a:ext cx="8001000" cy="584775"/>
          </a:xfrm>
          <a:prstGeom prst="rect">
            <a:avLst/>
          </a:prstGeom>
        </p:spPr>
        <p:txBody>
          <a:bodyPr wrap="square">
            <a:spAutoFit/>
          </a:bodyPr>
          <a:lstStyle/>
          <a:p>
            <a:r>
              <a:rPr lang="en-US" sz="1600" dirty="0"/>
              <a:t>After the second positive result, the odds the patient actually has cancer jumps up to 79.8%, but after the negative test, the odds drop back down to 4%</a:t>
            </a:r>
          </a:p>
        </p:txBody>
      </p:sp>
      <p:sp>
        <p:nvSpPr>
          <p:cNvPr id="3" name="Rectangle 2"/>
          <p:cNvSpPr/>
          <p:nvPr/>
        </p:nvSpPr>
        <p:spPr>
          <a:xfrm>
            <a:off x="921815" y="3539698"/>
            <a:ext cx="7848600" cy="830997"/>
          </a:xfrm>
          <a:prstGeom prst="rect">
            <a:avLst/>
          </a:prstGeom>
        </p:spPr>
        <p:txBody>
          <a:bodyPr wrap="square">
            <a:spAutoFit/>
          </a:bodyPr>
          <a:lstStyle/>
          <a:p>
            <a:r>
              <a:rPr lang="en-US" sz="1600" dirty="0"/>
              <a:t>If you do additional tests, you use the new values as your starting probability.  In this case let’s assume that we do a second test, get a Positive result, and then a third test and get a Negative Result.</a:t>
            </a:r>
          </a:p>
        </p:txBody>
      </p:sp>
      <p:sp>
        <p:nvSpPr>
          <p:cNvPr id="5" name="Rectangle 4"/>
          <p:cNvSpPr/>
          <p:nvPr/>
        </p:nvSpPr>
        <p:spPr>
          <a:xfrm>
            <a:off x="788670" y="855477"/>
            <a:ext cx="8374380" cy="954107"/>
          </a:xfrm>
          <a:prstGeom prst="rect">
            <a:avLst/>
          </a:prstGeom>
        </p:spPr>
        <p:txBody>
          <a:bodyPr wrap="square">
            <a:spAutoFit/>
          </a:bodyPr>
          <a:lstStyle/>
          <a:p>
            <a:r>
              <a:rPr lang="en-US" sz="1600" dirty="0" smtClean="0">
                <a:solidFill>
                  <a:srgbClr val="2C08C4"/>
                </a:solidFill>
              </a:rPr>
              <a:t>Normalize </a:t>
            </a:r>
            <a:r>
              <a:rPr lang="en-US" sz="1600" dirty="0">
                <a:solidFill>
                  <a:srgbClr val="2C08C4"/>
                </a:solidFill>
              </a:rPr>
              <a:t>The Results</a:t>
            </a:r>
          </a:p>
          <a:p>
            <a:endParaRPr lang="en-US" sz="800" dirty="0"/>
          </a:p>
          <a:p>
            <a:r>
              <a:rPr lang="en-US" sz="1600" dirty="0" smtClean="0"/>
              <a:t>At </a:t>
            </a:r>
            <a:r>
              <a:rPr lang="en-US" sz="1600" dirty="0"/>
              <a:t>this step we see how likely the having cancer was, considering that a false positive was a </a:t>
            </a:r>
            <a:r>
              <a:rPr lang="en-US" sz="1600" dirty="0" smtClean="0"/>
              <a:t>possibility</a:t>
            </a:r>
            <a:endParaRPr lang="en-US" sz="1600" dirty="0"/>
          </a:p>
        </p:txBody>
      </p:sp>
      <p:pic>
        <p:nvPicPr>
          <p:cNvPr id="6"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20223" y="1803601"/>
            <a:ext cx="5911273" cy="1002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98955" y="2954923"/>
            <a:ext cx="8008620" cy="584775"/>
          </a:xfrm>
          <a:prstGeom prst="rect">
            <a:avLst/>
          </a:prstGeom>
        </p:spPr>
        <p:txBody>
          <a:bodyPr wrap="square">
            <a:spAutoFit/>
          </a:bodyPr>
          <a:lstStyle/>
          <a:p>
            <a:pPr algn="ctr"/>
            <a:r>
              <a:rPr lang="en-US" sz="1600" i="1" dirty="0">
                <a:solidFill>
                  <a:srgbClr val="2C08C4"/>
                </a:solidFill>
              </a:rPr>
              <a:t>And that is the answer, we have found that after the “99% Reliable” test, there is only a 16.7% chance that the patient has cancer</a:t>
            </a:r>
            <a:endParaRPr lang="en-US" sz="1600" i="1" dirty="0">
              <a:solidFill>
                <a:srgbClr val="2C08C4"/>
              </a:solidFill>
            </a:endParaRPr>
          </a:p>
        </p:txBody>
      </p:sp>
      <p:sp>
        <p:nvSpPr>
          <p:cNvPr id="8" name="Rectangle 7"/>
          <p:cNvSpPr/>
          <p:nvPr/>
        </p:nvSpPr>
        <p:spPr>
          <a:xfrm>
            <a:off x="788670" y="170795"/>
            <a:ext cx="5849807" cy="523220"/>
          </a:xfrm>
          <a:prstGeom prst="rect">
            <a:avLst/>
          </a:prstGeom>
        </p:spPr>
        <p:txBody>
          <a:bodyPr wrap="none">
            <a:spAutoFit/>
          </a:bodyPr>
          <a:lstStyle/>
          <a:p>
            <a:r>
              <a:rPr lang="en-US" sz="2800" dirty="0"/>
              <a:t>Bayes Theorem For Cancer Testing</a:t>
            </a:r>
          </a:p>
        </p:txBody>
      </p:sp>
    </p:spTree>
    <p:extLst>
      <p:ext uri="{BB962C8B-B14F-4D97-AF65-F5344CB8AC3E}">
        <p14:creationId xmlns:p14="http://schemas.microsoft.com/office/powerpoint/2010/main" val="62737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Definitions</a:t>
            </a:r>
          </a:p>
        </p:txBody>
      </p:sp>
      <p:sp>
        <p:nvSpPr>
          <p:cNvPr id="26628" name="Rectangle 4"/>
          <p:cNvSpPr>
            <a:spLocks noGrp="1" noChangeArrowheads="1"/>
          </p:cNvSpPr>
          <p:nvPr>
            <p:ph type="body" idx="1"/>
          </p:nvPr>
        </p:nvSpPr>
        <p:spPr>
          <a:xfrm>
            <a:off x="1295400" y="2133600"/>
            <a:ext cx="7239000" cy="1752600"/>
          </a:xfrm>
          <a:solidFill>
            <a:schemeClr val="bg2"/>
          </a:solidFill>
          <a:ln/>
        </p:spPr>
        <p:txBody>
          <a:bodyPr>
            <a:normAutofit fontScale="85000" lnSpcReduction="10000"/>
          </a:bodyPr>
          <a:lstStyle/>
          <a:p>
            <a:r>
              <a:rPr lang="en-US" altLang="en-US" b="1" dirty="0"/>
              <a:t>Probability</a:t>
            </a:r>
            <a:r>
              <a:rPr lang="en-US" altLang="en-US" dirty="0"/>
              <a:t>: the chance that an uncertain event will occur (always between 0 and 1</a:t>
            </a:r>
            <a:r>
              <a:rPr lang="en-US" altLang="en-US" dirty="0" smtClean="0"/>
              <a:t>)</a:t>
            </a:r>
          </a:p>
          <a:p>
            <a:endParaRPr lang="en-US" altLang="en-US" dirty="0"/>
          </a:p>
          <a:p>
            <a:r>
              <a:rPr lang="en-US" altLang="en-US" b="1" dirty="0"/>
              <a:t>Event</a:t>
            </a:r>
            <a:r>
              <a:rPr lang="en-US" altLang="en-US" dirty="0"/>
              <a:t>: Each possible type of occurrence or </a:t>
            </a:r>
            <a:r>
              <a:rPr lang="en-US" altLang="en-US" dirty="0" smtClean="0"/>
              <a:t>outcome</a:t>
            </a:r>
          </a:p>
          <a:p>
            <a:endParaRPr lang="en-US" altLang="en-US" dirty="0"/>
          </a:p>
          <a:p>
            <a:r>
              <a:rPr lang="en-US" altLang="en-US" b="1" dirty="0"/>
              <a:t>Simple Event</a:t>
            </a:r>
            <a:r>
              <a:rPr lang="en-US" altLang="en-US" dirty="0"/>
              <a:t>: an event that can be described by a single </a:t>
            </a:r>
            <a:r>
              <a:rPr lang="en-US" altLang="en-US" dirty="0" smtClean="0"/>
              <a:t>characteristic</a:t>
            </a:r>
          </a:p>
          <a:p>
            <a:endParaRPr lang="en-US" altLang="en-US" dirty="0"/>
          </a:p>
          <a:p>
            <a:r>
              <a:rPr lang="en-US" altLang="en-US" b="1" dirty="0"/>
              <a:t>Sample Space</a:t>
            </a:r>
            <a:r>
              <a:rPr lang="en-US" altLang="en-US" dirty="0"/>
              <a:t>: the collection of all possible events</a:t>
            </a:r>
          </a:p>
        </p:txBody>
      </p:sp>
    </p:spTree>
    <p:extLst>
      <p:ext uri="{BB962C8B-B14F-4D97-AF65-F5344CB8AC3E}">
        <p14:creationId xmlns:p14="http://schemas.microsoft.com/office/powerpoint/2010/main" val="4029544701"/>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8077200" cy="2308324"/>
          </a:xfrm>
          <a:prstGeom prst="rect">
            <a:avLst/>
          </a:prstGeom>
        </p:spPr>
        <p:txBody>
          <a:bodyPr wrap="square">
            <a:spAutoFit/>
          </a:bodyPr>
          <a:lstStyle/>
          <a:p>
            <a:pPr algn="just"/>
            <a:r>
              <a:rPr lang="en-US" sz="1600" dirty="0"/>
              <a:t>A factory production line is manufacturing bolts using three machines, A, </a:t>
            </a:r>
            <a:r>
              <a:rPr lang="en-US" sz="1600" dirty="0" smtClean="0"/>
              <a:t>B and </a:t>
            </a:r>
            <a:r>
              <a:rPr lang="en-US" sz="1600" dirty="0"/>
              <a:t>C. Of the total output, machine A is responsible for 25%, machine B </a:t>
            </a:r>
            <a:r>
              <a:rPr lang="en-US" sz="1600" dirty="0" smtClean="0"/>
              <a:t>for 35</a:t>
            </a:r>
            <a:r>
              <a:rPr lang="en-US" sz="1600" dirty="0"/>
              <a:t>% and machine C for the rest. It is known from previous experience with </a:t>
            </a:r>
            <a:r>
              <a:rPr lang="en-US" sz="1600" dirty="0" smtClean="0"/>
              <a:t>the machines </a:t>
            </a:r>
            <a:r>
              <a:rPr lang="en-US" sz="1600" dirty="0"/>
              <a:t>that 5% of the output from machine A is defective, 4% from </a:t>
            </a:r>
            <a:r>
              <a:rPr lang="en-US" sz="1600" dirty="0" smtClean="0"/>
              <a:t>machine B </a:t>
            </a:r>
            <a:r>
              <a:rPr lang="en-US" sz="1600" dirty="0"/>
              <a:t>and 2% from machine C. </a:t>
            </a:r>
            <a:endParaRPr lang="en-US" sz="1600" dirty="0" smtClean="0"/>
          </a:p>
          <a:p>
            <a:pPr algn="just"/>
            <a:endParaRPr lang="en-US" sz="1600" dirty="0"/>
          </a:p>
          <a:p>
            <a:pPr algn="just"/>
            <a:r>
              <a:rPr lang="en-US" sz="1600" dirty="0" smtClean="0"/>
              <a:t>A </a:t>
            </a:r>
            <a:r>
              <a:rPr lang="en-US" sz="1600" dirty="0"/>
              <a:t>bolt is chosen at random from the </a:t>
            </a:r>
            <a:r>
              <a:rPr lang="en-US" sz="1600" dirty="0" smtClean="0"/>
              <a:t>production line </a:t>
            </a:r>
            <a:r>
              <a:rPr lang="en-US" sz="1600" dirty="0"/>
              <a:t>and found to be defective. What is the probability that it came </a:t>
            </a:r>
            <a:r>
              <a:rPr lang="en-US" sz="1600" dirty="0" smtClean="0"/>
              <a:t>from</a:t>
            </a:r>
          </a:p>
          <a:p>
            <a:pPr algn="just"/>
            <a:endParaRPr lang="en-US" sz="1600" dirty="0"/>
          </a:p>
          <a:p>
            <a:pPr algn="just"/>
            <a:r>
              <a:rPr lang="en-US" sz="1600" dirty="0"/>
              <a:t>(a) machine A (b) machine B (c) machine C?</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22935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234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7467600" cy="954107"/>
          </a:xfrm>
          <a:prstGeom prst="rect">
            <a:avLst/>
          </a:prstGeom>
        </p:spPr>
        <p:txBody>
          <a:bodyPr wrap="square">
            <a:spAutoFit/>
          </a:bodyPr>
          <a:lstStyle/>
          <a:p>
            <a:r>
              <a:rPr lang="en-US" sz="2800" b="1" dirty="0" err="1"/>
              <a:t>Bayes's</a:t>
            </a:r>
            <a:r>
              <a:rPr lang="en-US" sz="2800" b="1" dirty="0"/>
              <a:t> Theorem for a single continuous random variable</a:t>
            </a:r>
          </a:p>
        </p:txBody>
      </p:sp>
      <p:sp>
        <p:nvSpPr>
          <p:cNvPr id="3" name="Rectangle 2"/>
          <p:cNvSpPr/>
          <p:nvPr/>
        </p:nvSpPr>
        <p:spPr>
          <a:xfrm>
            <a:off x="914400" y="2133600"/>
            <a:ext cx="7924800" cy="923330"/>
          </a:xfrm>
          <a:prstGeom prst="rect">
            <a:avLst/>
          </a:prstGeom>
        </p:spPr>
        <p:txBody>
          <a:bodyPr wrap="square">
            <a:spAutoFit/>
          </a:bodyPr>
          <a:lstStyle/>
          <a:p>
            <a:pPr algn="just"/>
            <a:r>
              <a:rPr lang="en-US" dirty="0"/>
              <a:t>The mathematics in </a:t>
            </a:r>
            <a:r>
              <a:rPr lang="en-US" dirty="0" smtClean="0"/>
              <a:t>above equation  </a:t>
            </a:r>
            <a:r>
              <a:rPr lang="en-US" dirty="0"/>
              <a:t>assumes that events A and B each have a single probability.  While true in many </a:t>
            </a:r>
            <a:r>
              <a:rPr lang="en-US" dirty="0" smtClean="0"/>
              <a:t>cases, </a:t>
            </a:r>
            <a:r>
              <a:rPr lang="en-US" dirty="0"/>
              <a:t>in most situations the events are better described with probability densities.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733" y="1296001"/>
            <a:ext cx="2307969" cy="72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1" y="3200400"/>
            <a:ext cx="7696199" cy="1938992"/>
          </a:xfrm>
          <a:prstGeom prst="rect">
            <a:avLst/>
          </a:prstGeom>
        </p:spPr>
        <p:txBody>
          <a:bodyPr wrap="square">
            <a:spAutoFit/>
          </a:bodyPr>
          <a:lstStyle/>
          <a:p>
            <a:pPr algn="just">
              <a:lnSpc>
                <a:spcPct val="120000"/>
              </a:lnSpc>
            </a:pPr>
            <a:r>
              <a:rPr lang="en-US" dirty="0"/>
              <a:t>Let  </a:t>
            </a:r>
            <a:r>
              <a:rPr lang="en-US" dirty="0" smtClean="0"/>
              <a:t>        be </a:t>
            </a:r>
            <a:r>
              <a:rPr lang="en-US" dirty="0"/>
              <a:t>the prior distribution of some parameter</a:t>
            </a:r>
            <a:r>
              <a:rPr lang="en-US" dirty="0" smtClean="0"/>
              <a:t>,    .It </a:t>
            </a:r>
            <a:r>
              <a:rPr lang="en-US" dirty="0"/>
              <a:t>is what is known about   </a:t>
            </a:r>
            <a:r>
              <a:rPr lang="en-US" dirty="0" smtClean="0"/>
              <a:t>  before  the  data</a:t>
            </a:r>
            <a:r>
              <a:rPr lang="en-US" dirty="0"/>
              <a:t>, </a:t>
            </a:r>
            <a:r>
              <a:rPr lang="en-US" dirty="0" smtClean="0"/>
              <a:t>x,  are collected.           is </a:t>
            </a:r>
            <a:r>
              <a:rPr lang="en-US" dirty="0"/>
              <a:t>the posterior </a:t>
            </a:r>
            <a:r>
              <a:rPr lang="en-US" dirty="0" smtClean="0"/>
              <a:t>distribution of        and </a:t>
            </a:r>
            <a:r>
              <a:rPr lang="en-US" dirty="0"/>
              <a:t>is what is known later, given the knowledge of the data.  </a:t>
            </a:r>
            <a:endParaRPr lang="en-US" dirty="0" smtClean="0"/>
          </a:p>
          <a:p>
            <a:pPr algn="just">
              <a:lnSpc>
                <a:spcPct val="120000"/>
              </a:lnSpc>
            </a:pPr>
            <a:endParaRPr lang="en-US" sz="1000" dirty="0"/>
          </a:p>
          <a:p>
            <a:pPr algn="just">
              <a:lnSpc>
                <a:spcPct val="120000"/>
              </a:lnSpc>
            </a:pPr>
            <a:r>
              <a:rPr lang="en-US" dirty="0" err="1" smtClean="0"/>
              <a:t>Bayes's</a:t>
            </a:r>
            <a:r>
              <a:rPr lang="en-US" dirty="0" smtClean="0"/>
              <a:t> </a:t>
            </a:r>
            <a:r>
              <a:rPr lang="en-US" dirty="0"/>
              <a:t>Theorem for a single continuous random variable is then:</a:t>
            </a:r>
          </a:p>
        </p:txBody>
      </p:sp>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00400"/>
            <a:ext cx="523877" cy="35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0" y="3200400"/>
            <a:ext cx="228600" cy="43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088" y="3309938"/>
            <a:ext cx="1238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6970" y="3611440"/>
            <a:ext cx="794355" cy="329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941403"/>
            <a:ext cx="22860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2320" y="5101292"/>
            <a:ext cx="2760360" cy="1519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69" y="3553712"/>
            <a:ext cx="228600" cy="43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60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Types of Probability</a:t>
            </a:r>
          </a:p>
        </p:txBody>
      </p:sp>
      <p:sp>
        <p:nvSpPr>
          <p:cNvPr id="31748" name="Rectangle 4"/>
          <p:cNvSpPr>
            <a:spLocks noChangeArrowheads="1"/>
          </p:cNvSpPr>
          <p:nvPr/>
        </p:nvSpPr>
        <p:spPr bwMode="auto">
          <a:xfrm>
            <a:off x="962025" y="1143000"/>
            <a:ext cx="7696200" cy="4267200"/>
          </a:xfrm>
          <a:prstGeom prst="rect">
            <a:avLst/>
          </a:prstGeom>
          <a:solidFill>
            <a:schemeClr val="bg2"/>
          </a:solidFill>
          <a:ln>
            <a:noFill/>
          </a:ln>
          <a:effectLst/>
        </p:spPr>
        <p:txBody>
          <a:bodyPr lIns="85342" tIns="42672" rIns="85342" bIns="42672"/>
          <a:lstStyle>
            <a:lvl1pPr marL="342900" indent="-342900">
              <a:spcBef>
                <a:spcPct val="20000"/>
              </a:spcBef>
              <a:buClr>
                <a:schemeClr val="tx1"/>
              </a:buClr>
              <a:buSzPct val="85000"/>
              <a:buFont typeface="Wingdings" pitchFamily="2" charset="2"/>
              <a:buChar char="§"/>
              <a:defRPr sz="2800">
                <a:solidFill>
                  <a:schemeClr val="tx2"/>
                </a:solidFill>
                <a:latin typeface="Times New Roman" pitchFamily="18" charset="0"/>
              </a:defRPr>
            </a:lvl1pPr>
            <a:lvl2pPr marL="742950" indent="-285750">
              <a:spcBef>
                <a:spcPct val="20000"/>
              </a:spcBef>
              <a:buClr>
                <a:schemeClr val="tx1"/>
              </a:buClr>
              <a:buSzPct val="85000"/>
              <a:buFont typeface="Wingdings" pitchFamily="2" charset="2"/>
              <a:buChar char="§"/>
              <a:defRPr sz="2500">
                <a:solidFill>
                  <a:schemeClr val="tx2"/>
                </a:solidFill>
                <a:latin typeface="Times New Roman" pitchFamily="18" charset="0"/>
              </a:defRPr>
            </a:lvl2pPr>
            <a:lvl3pPr marL="1143000" indent="-228600">
              <a:spcBef>
                <a:spcPct val="20000"/>
              </a:spcBef>
              <a:buClr>
                <a:schemeClr val="tx1"/>
              </a:buClr>
              <a:buSzPct val="85000"/>
              <a:buFont typeface="Wingdings" pitchFamily="2" charset="2"/>
              <a:buChar char="§"/>
              <a:defRPr sz="2200">
                <a:solidFill>
                  <a:schemeClr val="tx2"/>
                </a:solidFill>
                <a:latin typeface="Times New Roman" pitchFamily="18" charset="0"/>
              </a:defRPr>
            </a:lvl3pPr>
            <a:lvl4pPr marL="16002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4pPr>
            <a:lvl5pPr marL="20574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5pPr>
            <a:lvl6pPr marL="25146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6pPr>
            <a:lvl7pPr marL="29718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7pPr>
            <a:lvl8pPr marL="34290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8pPr>
            <a:lvl9pPr marL="38862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9pPr>
          </a:lstStyle>
          <a:p>
            <a:pPr eaLnBrk="1" hangingPunct="1">
              <a:buFont typeface="Wingdings" pitchFamily="2" charset="2"/>
              <a:buNone/>
            </a:pPr>
            <a:r>
              <a:rPr lang="en-US" altLang="en-US" sz="2400"/>
              <a:t>There are three approaches to assessing the probability of an uncertain event:</a:t>
            </a:r>
          </a:p>
          <a:p>
            <a:pPr eaLnBrk="1" hangingPunct="1">
              <a:buFont typeface="Wingdings" pitchFamily="2" charset="2"/>
              <a:buNone/>
            </a:pPr>
            <a:endParaRPr lang="en-US" altLang="en-US" sz="2400"/>
          </a:p>
          <a:p>
            <a:pPr eaLnBrk="1" hangingPunct="1">
              <a:buFont typeface="Wingdings" pitchFamily="2" charset="2"/>
              <a:buNone/>
            </a:pPr>
            <a:r>
              <a:rPr lang="en-US" altLang="en-US" sz="2000" dirty="0"/>
              <a:t>	1. </a:t>
            </a:r>
            <a:r>
              <a:rPr lang="en-US" altLang="en-US" sz="2000" b="1" i="1" dirty="0">
                <a:solidFill>
                  <a:schemeClr val="tx1"/>
                </a:solidFill>
              </a:rPr>
              <a:t>a priori</a:t>
            </a:r>
            <a:r>
              <a:rPr lang="en-US" altLang="en-US" sz="2000" b="1" dirty="0">
                <a:solidFill>
                  <a:schemeClr val="tx1"/>
                </a:solidFill>
              </a:rPr>
              <a:t> classical probability</a:t>
            </a:r>
            <a:r>
              <a:rPr lang="en-US" altLang="en-US" sz="2000" dirty="0">
                <a:solidFill>
                  <a:schemeClr val="tx1"/>
                </a:solidFill>
              </a:rPr>
              <a:t>: the probability of an event is based on prior knowledge of the process involved.</a:t>
            </a:r>
          </a:p>
          <a:p>
            <a:pPr eaLnBrk="1" hangingPunct="1">
              <a:buFont typeface="Wingdings" pitchFamily="2" charset="2"/>
              <a:buNone/>
            </a:pPr>
            <a:endParaRPr lang="en-US" altLang="en-US" sz="2000" dirty="0"/>
          </a:p>
          <a:p>
            <a:pPr eaLnBrk="1" hangingPunct="1">
              <a:buFont typeface="Wingdings" pitchFamily="2" charset="2"/>
              <a:buNone/>
            </a:pPr>
            <a:r>
              <a:rPr lang="en-US" altLang="en-US" sz="2000" dirty="0"/>
              <a:t>	2. </a:t>
            </a:r>
            <a:r>
              <a:rPr lang="en-US" altLang="en-US" sz="2000" b="1" dirty="0">
                <a:solidFill>
                  <a:schemeClr val="tx1"/>
                </a:solidFill>
              </a:rPr>
              <a:t>empirical classical probability</a:t>
            </a:r>
            <a:r>
              <a:rPr lang="en-US" altLang="en-US" sz="2000" dirty="0">
                <a:solidFill>
                  <a:schemeClr val="tx1"/>
                </a:solidFill>
              </a:rPr>
              <a:t>: the probability of an event is based on observed data.</a:t>
            </a:r>
          </a:p>
          <a:p>
            <a:pPr eaLnBrk="1" hangingPunct="1">
              <a:buFont typeface="Wingdings" pitchFamily="2" charset="2"/>
              <a:buNone/>
            </a:pPr>
            <a:endParaRPr lang="en-US" altLang="en-US" sz="2000" dirty="0"/>
          </a:p>
          <a:p>
            <a:pPr eaLnBrk="1" hangingPunct="1">
              <a:buFont typeface="Wingdings" pitchFamily="2" charset="2"/>
              <a:buNone/>
            </a:pPr>
            <a:r>
              <a:rPr lang="en-US" altLang="en-US" sz="2000" dirty="0"/>
              <a:t>	3. </a:t>
            </a:r>
            <a:r>
              <a:rPr lang="en-US" altLang="en-US" sz="2000" b="1" dirty="0">
                <a:solidFill>
                  <a:schemeClr val="tx1"/>
                </a:solidFill>
              </a:rPr>
              <a:t>subjective probability</a:t>
            </a:r>
            <a:r>
              <a:rPr lang="en-US" altLang="en-US" sz="2000" dirty="0">
                <a:solidFill>
                  <a:schemeClr val="tx1"/>
                </a:solidFill>
              </a:rPr>
              <a:t>: the probability of an event is determined by an individual, based on that person’s past experience, personal opinion, and/or analysis of a particular situation.</a:t>
            </a:r>
            <a:endParaRPr lang="en-US" altLang="en-US" sz="2000" dirty="0"/>
          </a:p>
        </p:txBody>
      </p:sp>
    </p:spTree>
    <p:extLst>
      <p:ext uri="{BB962C8B-B14F-4D97-AF65-F5344CB8AC3E}">
        <p14:creationId xmlns:p14="http://schemas.microsoft.com/office/powerpoint/2010/main" val="472600490"/>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Rectangle 11"/>
          <p:cNvSpPr>
            <a:spLocks noGrp="1" noChangeArrowheads="1"/>
          </p:cNvSpPr>
          <p:nvPr>
            <p:ph type="title" idx="4294967295"/>
          </p:nvPr>
        </p:nvSpPr>
        <p:spPr>
          <a:xfrm>
            <a:off x="990600" y="76200"/>
            <a:ext cx="7010400" cy="1295400"/>
          </a:xfrm>
        </p:spPr>
        <p:txBody>
          <a:bodyPr/>
          <a:lstStyle/>
          <a:p>
            <a:r>
              <a:rPr lang="en-US" altLang="en-US" dirty="0"/>
              <a:t>Calculating Probability</a:t>
            </a:r>
          </a:p>
        </p:txBody>
      </p:sp>
      <p:sp>
        <p:nvSpPr>
          <p:cNvPr id="27661" name="Rectangle 13"/>
          <p:cNvSpPr>
            <a:spLocks noChangeArrowheads="1"/>
          </p:cNvSpPr>
          <p:nvPr/>
        </p:nvSpPr>
        <p:spPr bwMode="auto">
          <a:xfrm>
            <a:off x="975360" y="1524000"/>
            <a:ext cx="7696200" cy="4038600"/>
          </a:xfrm>
          <a:prstGeom prst="rect">
            <a:avLst/>
          </a:prstGeom>
          <a:solidFill>
            <a:schemeClr val="bg2"/>
          </a:solidFill>
          <a:ln>
            <a:noFill/>
          </a:ln>
          <a:effectLst/>
        </p:spPr>
        <p:txBody>
          <a:bodyPr lIns="85342" tIns="42672" rIns="85342" bIns="42672"/>
          <a:lstStyle>
            <a:lvl1pPr marL="342900" indent="-342900">
              <a:spcBef>
                <a:spcPct val="20000"/>
              </a:spcBef>
              <a:buClr>
                <a:schemeClr val="tx1"/>
              </a:buClr>
              <a:buSzPct val="85000"/>
              <a:buFont typeface="Wingdings" pitchFamily="2" charset="2"/>
              <a:buChar char="§"/>
              <a:defRPr sz="2800">
                <a:solidFill>
                  <a:schemeClr val="tx2"/>
                </a:solidFill>
                <a:latin typeface="Times New Roman" pitchFamily="18" charset="0"/>
              </a:defRPr>
            </a:lvl1pPr>
            <a:lvl2pPr marL="742950" indent="-285750">
              <a:spcBef>
                <a:spcPct val="20000"/>
              </a:spcBef>
              <a:buClr>
                <a:schemeClr val="tx1"/>
              </a:buClr>
              <a:buSzPct val="85000"/>
              <a:buFont typeface="Wingdings" pitchFamily="2" charset="2"/>
              <a:buChar char="§"/>
              <a:defRPr sz="2500">
                <a:solidFill>
                  <a:schemeClr val="tx2"/>
                </a:solidFill>
                <a:latin typeface="Times New Roman" pitchFamily="18" charset="0"/>
              </a:defRPr>
            </a:lvl2pPr>
            <a:lvl3pPr marL="1143000" indent="-228600">
              <a:spcBef>
                <a:spcPct val="20000"/>
              </a:spcBef>
              <a:buClr>
                <a:schemeClr val="tx1"/>
              </a:buClr>
              <a:buSzPct val="85000"/>
              <a:buFont typeface="Wingdings" pitchFamily="2" charset="2"/>
              <a:buChar char="§"/>
              <a:defRPr sz="2200">
                <a:solidFill>
                  <a:schemeClr val="tx2"/>
                </a:solidFill>
                <a:latin typeface="Times New Roman" pitchFamily="18" charset="0"/>
              </a:defRPr>
            </a:lvl3pPr>
            <a:lvl4pPr marL="16002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4pPr>
            <a:lvl5pPr marL="2057400" indent="-228600">
              <a:spcBef>
                <a:spcPct val="20000"/>
              </a:spcBef>
              <a:buClr>
                <a:schemeClr val="tx1"/>
              </a:buClr>
              <a:buSzPct val="85000"/>
              <a:buFont typeface="Wingdings" pitchFamily="2" charset="2"/>
              <a:buChar char="§"/>
              <a:defRPr sz="2000">
                <a:solidFill>
                  <a:schemeClr val="tx2"/>
                </a:solidFill>
                <a:latin typeface="Times New Roman" pitchFamily="18" charset="0"/>
              </a:defRPr>
            </a:lvl5pPr>
            <a:lvl6pPr marL="25146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6pPr>
            <a:lvl7pPr marL="29718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7pPr>
            <a:lvl8pPr marL="34290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8pPr>
            <a:lvl9pPr marL="3886200" indent="-228600" fontAlgn="base">
              <a:spcBef>
                <a:spcPct val="20000"/>
              </a:spcBef>
              <a:spcAft>
                <a:spcPct val="0"/>
              </a:spcAft>
              <a:buClr>
                <a:schemeClr val="tx1"/>
              </a:buClr>
              <a:buSzPct val="85000"/>
              <a:buFont typeface="Wingdings" pitchFamily="2" charset="2"/>
              <a:buChar char="§"/>
              <a:defRPr sz="2000">
                <a:solidFill>
                  <a:schemeClr val="tx2"/>
                </a:solidFill>
                <a:latin typeface="Times New Roman" pitchFamily="18" charset="0"/>
              </a:defRPr>
            </a:lvl9pPr>
          </a:lstStyle>
          <a:p>
            <a:pPr eaLnBrk="1" hangingPunct="1">
              <a:buFont typeface="Wingdings" pitchFamily="2" charset="2"/>
              <a:buNone/>
            </a:pPr>
            <a:r>
              <a:rPr lang="en-US" altLang="en-US" sz="2400" dirty="0"/>
              <a:t>	1. </a:t>
            </a:r>
            <a:r>
              <a:rPr lang="en-US" altLang="en-US" sz="2400" b="1" i="1" dirty="0">
                <a:solidFill>
                  <a:schemeClr val="tx1"/>
                </a:solidFill>
              </a:rPr>
              <a:t>a priori</a:t>
            </a:r>
            <a:r>
              <a:rPr lang="en-US" altLang="en-US" sz="2400" b="1" dirty="0">
                <a:solidFill>
                  <a:schemeClr val="tx1"/>
                </a:solidFill>
              </a:rPr>
              <a:t> classical probability</a:t>
            </a:r>
          </a:p>
          <a:p>
            <a:pPr eaLnBrk="1" hangingPunct="1">
              <a:buFont typeface="Wingdings" pitchFamily="2" charset="2"/>
              <a:buNone/>
            </a:pPr>
            <a:endParaRPr lang="en-US" altLang="en-US" sz="2400" dirty="0">
              <a:solidFill>
                <a:schemeClr val="folHlink"/>
              </a:solidFill>
            </a:endParaRPr>
          </a:p>
          <a:p>
            <a:pPr eaLnBrk="1" hangingPunct="1">
              <a:buFont typeface="Wingdings" pitchFamily="2" charset="2"/>
              <a:buNone/>
            </a:pPr>
            <a:endParaRPr lang="en-US" altLang="en-US" sz="2400" dirty="0"/>
          </a:p>
          <a:p>
            <a:pPr eaLnBrk="1" hangingPunct="1">
              <a:buFont typeface="Wingdings" pitchFamily="2" charset="2"/>
              <a:buNone/>
            </a:pPr>
            <a:r>
              <a:rPr lang="en-US" altLang="en-US" sz="2400" dirty="0"/>
              <a:t>	</a:t>
            </a:r>
          </a:p>
          <a:p>
            <a:pPr eaLnBrk="1" hangingPunct="1">
              <a:buFont typeface="Wingdings" pitchFamily="2" charset="2"/>
              <a:buNone/>
            </a:pPr>
            <a:r>
              <a:rPr lang="en-US" altLang="en-US" sz="2400" dirty="0"/>
              <a:t>	2. </a:t>
            </a:r>
            <a:r>
              <a:rPr lang="en-US" altLang="en-US" sz="2400" b="1" dirty="0">
                <a:solidFill>
                  <a:schemeClr val="tx1"/>
                </a:solidFill>
              </a:rPr>
              <a:t>empirical classical probability</a:t>
            </a:r>
          </a:p>
          <a:p>
            <a:pPr eaLnBrk="1" hangingPunct="1">
              <a:buFont typeface="Wingdings" pitchFamily="2" charset="2"/>
              <a:buNone/>
            </a:pPr>
            <a:endParaRPr lang="en-US" altLang="en-US" sz="2400" b="1" dirty="0">
              <a:solidFill>
                <a:schemeClr val="tx1"/>
              </a:solidFill>
            </a:endParaRPr>
          </a:p>
          <a:p>
            <a:pPr eaLnBrk="1" hangingPunct="1">
              <a:buFont typeface="Wingdings" pitchFamily="2" charset="2"/>
              <a:buNone/>
            </a:pPr>
            <a:endParaRPr lang="en-US" altLang="en-US" sz="2400" b="1" dirty="0">
              <a:solidFill>
                <a:schemeClr val="tx1"/>
              </a:solidFill>
            </a:endParaRPr>
          </a:p>
          <a:p>
            <a:pPr eaLnBrk="1" hangingPunct="1">
              <a:buFont typeface="Wingdings" pitchFamily="2" charset="2"/>
              <a:buNone/>
            </a:pPr>
            <a:endParaRPr lang="en-US" altLang="en-US" sz="2400" b="1" dirty="0">
              <a:solidFill>
                <a:schemeClr val="tx1"/>
              </a:solidFill>
            </a:endParaRPr>
          </a:p>
          <a:p>
            <a:pPr eaLnBrk="1" hangingPunct="1">
              <a:buFont typeface="Wingdings" pitchFamily="2" charset="2"/>
              <a:buNone/>
            </a:pPr>
            <a:r>
              <a:rPr lang="en-US" altLang="en-US" sz="2400" b="1" dirty="0">
                <a:solidFill>
                  <a:schemeClr val="tx1"/>
                </a:solidFill>
              </a:rPr>
              <a:t>		</a:t>
            </a:r>
            <a:r>
              <a:rPr lang="en-US" altLang="en-US" sz="1800" dirty="0">
                <a:solidFill>
                  <a:schemeClr val="tx1"/>
                </a:solidFill>
              </a:rPr>
              <a:t>These equations</a:t>
            </a:r>
            <a:r>
              <a:rPr lang="en-US" altLang="en-US" sz="1800" b="1" dirty="0">
                <a:solidFill>
                  <a:schemeClr val="tx1"/>
                </a:solidFill>
              </a:rPr>
              <a:t> </a:t>
            </a:r>
            <a:r>
              <a:rPr lang="en-US" altLang="en-US" sz="1800" dirty="0">
                <a:solidFill>
                  <a:schemeClr val="tx1"/>
                </a:solidFill>
              </a:rPr>
              <a:t>assume all outcomes are equally likely.</a:t>
            </a:r>
            <a:endParaRPr lang="en-US" altLang="en-US" sz="1800" dirty="0"/>
          </a:p>
        </p:txBody>
      </p:sp>
      <p:sp>
        <p:nvSpPr>
          <p:cNvPr id="27677" name="Rectangle 2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676" name="Object 28"/>
          <p:cNvGraphicFramePr>
            <a:graphicFrameLocks noChangeAspect="1"/>
          </p:cNvGraphicFramePr>
          <p:nvPr/>
        </p:nvGraphicFramePr>
        <p:xfrm>
          <a:off x="1636713" y="2590800"/>
          <a:ext cx="6672262" cy="636588"/>
        </p:xfrm>
        <a:graphic>
          <a:graphicData uri="http://schemas.openxmlformats.org/presentationml/2006/ole">
            <mc:AlternateContent xmlns:mc="http://schemas.openxmlformats.org/markup-compatibility/2006">
              <mc:Choice xmlns:v="urn:schemas-microsoft-com:vml" Requires="v">
                <p:oleObj spid="_x0000_s3132" name="Equation" r:id="rId3" imgW="4394160" imgH="419040" progId="Equation.3">
                  <p:embed/>
                </p:oleObj>
              </mc:Choice>
              <mc:Fallback>
                <p:oleObj name="Equation" r:id="rId3" imgW="43941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713" y="2590800"/>
                        <a:ext cx="6672262"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7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678" name="Object 30"/>
          <p:cNvGraphicFramePr>
            <a:graphicFrameLocks noChangeAspect="1"/>
          </p:cNvGraphicFramePr>
          <p:nvPr/>
        </p:nvGraphicFramePr>
        <p:xfrm>
          <a:off x="1638300" y="4419600"/>
          <a:ext cx="6534150" cy="598488"/>
        </p:xfrm>
        <a:graphic>
          <a:graphicData uri="http://schemas.openxmlformats.org/presentationml/2006/ole">
            <mc:AlternateContent xmlns:mc="http://schemas.openxmlformats.org/markup-compatibility/2006">
              <mc:Choice xmlns:v="urn:schemas-microsoft-com:vml" Requires="v">
                <p:oleObj spid="_x0000_s3133" name="Equation" r:id="rId5" imgW="4254480" imgH="393480" progId="Equation.3">
                  <p:embed/>
                </p:oleObj>
              </mc:Choice>
              <mc:Fallback>
                <p:oleObj name="Equation" r:id="rId5" imgW="4254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4419600"/>
                        <a:ext cx="653415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3032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838200" y="228600"/>
            <a:ext cx="7010400" cy="1295400"/>
          </a:xfrm>
        </p:spPr>
        <p:txBody>
          <a:bodyPr/>
          <a:lstStyle/>
          <a:p>
            <a:r>
              <a:rPr lang="en-US" altLang="en-US" dirty="0">
                <a:solidFill>
                  <a:schemeClr val="tx1"/>
                </a:solidFill>
              </a:rPr>
              <a:t>Example of </a:t>
            </a:r>
            <a:r>
              <a:rPr lang="en-US" altLang="en-US" sz="3500" i="1" dirty="0">
                <a:solidFill>
                  <a:schemeClr val="tx1"/>
                </a:solidFill>
              </a:rPr>
              <a:t>a priori</a:t>
            </a:r>
            <a:r>
              <a:rPr lang="en-US" altLang="en-US" sz="3500" dirty="0">
                <a:solidFill>
                  <a:schemeClr val="tx1"/>
                </a:solidFill>
              </a:rPr>
              <a:t> </a:t>
            </a:r>
            <a:br>
              <a:rPr lang="en-US" altLang="en-US" sz="3500" dirty="0">
                <a:solidFill>
                  <a:schemeClr val="tx1"/>
                </a:solidFill>
              </a:rPr>
            </a:br>
            <a:r>
              <a:rPr lang="en-US" altLang="en-US" sz="3500" dirty="0">
                <a:solidFill>
                  <a:schemeClr val="tx1"/>
                </a:solidFill>
              </a:rPr>
              <a:t>classical probability</a:t>
            </a:r>
          </a:p>
        </p:txBody>
      </p:sp>
      <p:sp>
        <p:nvSpPr>
          <p:cNvPr id="49155" name="Rectangle 3"/>
          <p:cNvSpPr>
            <a:spLocks noGrp="1" noChangeArrowheads="1"/>
          </p:cNvSpPr>
          <p:nvPr>
            <p:ph type="body" sz="half" idx="4294967295"/>
          </p:nvPr>
        </p:nvSpPr>
        <p:spPr>
          <a:xfrm>
            <a:off x="1219200" y="1981200"/>
            <a:ext cx="7239000" cy="1066800"/>
          </a:xfrm>
          <a:solidFill>
            <a:schemeClr val="bg2"/>
          </a:solidFill>
        </p:spPr>
        <p:txBody>
          <a:bodyPr/>
          <a:lstStyle/>
          <a:p>
            <a:pPr marL="0" indent="0">
              <a:buFont typeface="Wingdings" pitchFamily="2" charset="2"/>
              <a:buNone/>
            </a:pPr>
            <a:r>
              <a:rPr lang="en-US" altLang="en-US" sz="2400"/>
              <a:t>Find the probability of selecting a face card (Jack, Queen, or King) from a standard deck of 52 cards.</a:t>
            </a:r>
          </a:p>
        </p:txBody>
      </p:sp>
      <p:graphicFrame>
        <p:nvGraphicFramePr>
          <p:cNvPr id="49156" name="Object 4"/>
          <p:cNvGraphicFramePr>
            <a:graphicFrameLocks noGrp="1" noChangeAspect="1"/>
          </p:cNvGraphicFramePr>
          <p:nvPr>
            <p:ph sz="quarter" idx="4294967295"/>
          </p:nvPr>
        </p:nvGraphicFramePr>
        <p:xfrm>
          <a:off x="1752600" y="3352800"/>
          <a:ext cx="6248400" cy="717550"/>
        </p:xfrm>
        <a:graphic>
          <a:graphicData uri="http://schemas.openxmlformats.org/presentationml/2006/ole">
            <mc:AlternateContent xmlns:mc="http://schemas.openxmlformats.org/markup-compatibility/2006">
              <mc:Choice xmlns:v="urn:schemas-microsoft-com:vml" Requires="v">
                <p:oleObj spid="_x0000_s4156" name="Equation" r:id="rId3" imgW="3429000" imgH="393480" progId="Equation.3">
                  <p:embed/>
                </p:oleObj>
              </mc:Choice>
              <mc:Fallback>
                <p:oleObj name="Equation" r:id="rId3" imgW="3429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52800"/>
                        <a:ext cx="62484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4294967295"/>
          </p:nvPr>
        </p:nvGraphicFramePr>
        <p:xfrm>
          <a:off x="4800600" y="4419600"/>
          <a:ext cx="2895600" cy="735013"/>
        </p:xfrm>
        <a:graphic>
          <a:graphicData uri="http://schemas.openxmlformats.org/presentationml/2006/ole">
            <mc:AlternateContent xmlns:mc="http://schemas.openxmlformats.org/markup-compatibility/2006">
              <mc:Choice xmlns:v="urn:schemas-microsoft-com:vml" Requires="v">
                <p:oleObj spid="_x0000_s4157" name="Equation" r:id="rId5" imgW="1549080" imgH="393480" progId="Equation.3">
                  <p:embed/>
                </p:oleObj>
              </mc:Choice>
              <mc:Fallback>
                <p:oleObj name="Equation" r:id="rId5" imgW="15490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419600"/>
                        <a:ext cx="28956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8275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US" altLang="en-US" dirty="0">
                <a:solidFill>
                  <a:schemeClr val="tx1"/>
                </a:solidFill>
              </a:rPr>
              <a:t>Example of </a:t>
            </a:r>
            <a:r>
              <a:rPr lang="en-US" altLang="en-US" sz="3500" dirty="0">
                <a:solidFill>
                  <a:schemeClr val="tx1"/>
                </a:solidFill>
              </a:rPr>
              <a:t>empirical </a:t>
            </a:r>
            <a:br>
              <a:rPr lang="en-US" altLang="en-US" sz="3500" dirty="0">
                <a:solidFill>
                  <a:schemeClr val="tx1"/>
                </a:solidFill>
              </a:rPr>
            </a:br>
            <a:r>
              <a:rPr lang="en-US" altLang="en-US" sz="3500" dirty="0">
                <a:solidFill>
                  <a:schemeClr val="tx1"/>
                </a:solidFill>
              </a:rPr>
              <a:t>classical probability</a:t>
            </a:r>
          </a:p>
        </p:txBody>
      </p:sp>
      <p:graphicFrame>
        <p:nvGraphicFramePr>
          <p:cNvPr id="50179" name="Group 1027"/>
          <p:cNvGraphicFramePr>
            <a:graphicFrameLocks noGrp="1"/>
          </p:cNvGraphicFramePr>
          <p:nvPr>
            <p:ph sz="half" idx="4294967295"/>
            <p:extLst>
              <p:ext uri="{D42A27DB-BD31-4B8C-83A1-F6EECF244321}">
                <p14:modId xmlns:p14="http://schemas.microsoft.com/office/powerpoint/2010/main" val="1700867798"/>
              </p:ext>
            </p:extLst>
          </p:nvPr>
        </p:nvGraphicFramePr>
        <p:xfrm>
          <a:off x="2057400" y="3124200"/>
          <a:ext cx="5257800" cy="1754188"/>
        </p:xfrm>
        <a:graphic>
          <a:graphicData uri="http://schemas.openxmlformats.org/drawingml/2006/table">
            <a:tbl>
              <a:tblPr/>
              <a:tblGrid>
                <a:gridCol w="1314450"/>
                <a:gridCol w="1314450"/>
                <a:gridCol w="1314450"/>
                <a:gridCol w="1314450"/>
              </a:tblGrid>
              <a:tr h="506413">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altLang="en-US" sz="1800" b="0" i="0" u="none" strike="noStrike" cap="none" normalizeH="0" baseline="0" dirty="0" smtClean="0">
                        <a:ln>
                          <a:noFill/>
                        </a:ln>
                        <a:solidFill>
                          <a:schemeClr val="tx2"/>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Taking Stats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Not Taking Stats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27013">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  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229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27013">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Female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  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82588">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smtClean="0">
                          <a:ln>
                            <a:noFill/>
                          </a:ln>
                          <a:solidFill>
                            <a:schemeClr val="tx2"/>
                          </a:solidFill>
                          <a:effectLst/>
                          <a:latin typeface="Times New Roman" pitchFamily="18" charset="0"/>
                        </a:rPr>
                        <a:t>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279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1"/>
                        </a:buClr>
                        <a:buSzPct val="85000"/>
                        <a:buFont typeface="Wingdings" pitchFamily="2" charset="2"/>
                        <a:defRPr sz="2400">
                          <a:solidFill>
                            <a:schemeClr val="tx2"/>
                          </a:solidFill>
                          <a:latin typeface="Times New Roman" pitchFamily="18" charset="0"/>
                        </a:defRPr>
                      </a:lvl1pPr>
                      <a:lvl2pPr>
                        <a:spcBef>
                          <a:spcPct val="20000"/>
                        </a:spcBef>
                        <a:buClr>
                          <a:schemeClr val="tx1"/>
                        </a:buClr>
                        <a:buSzPct val="85000"/>
                        <a:buFont typeface="Wingdings" pitchFamily="2" charset="2"/>
                        <a:defRPr sz="2100">
                          <a:solidFill>
                            <a:schemeClr val="tx2"/>
                          </a:solidFill>
                          <a:latin typeface="Times New Roman" pitchFamily="18" charset="0"/>
                        </a:defRPr>
                      </a:lvl2pPr>
                      <a:lvl3pPr>
                        <a:spcBef>
                          <a:spcPct val="20000"/>
                        </a:spcBef>
                        <a:buClr>
                          <a:schemeClr val="tx1"/>
                        </a:buClr>
                        <a:buSzPct val="85000"/>
                        <a:buFont typeface="Wingdings" pitchFamily="2" charset="2"/>
                        <a:defRPr sz="2000">
                          <a:solidFill>
                            <a:schemeClr val="tx2"/>
                          </a:solidFill>
                          <a:latin typeface="Times New Roman" pitchFamily="18" charset="0"/>
                        </a:defRPr>
                      </a:lvl3pPr>
                      <a:lvl4pPr>
                        <a:spcBef>
                          <a:spcPct val="20000"/>
                        </a:spcBef>
                        <a:buClr>
                          <a:schemeClr val="tx1"/>
                        </a:buClr>
                        <a:buSzPct val="85000"/>
                        <a:buFont typeface="Wingdings" pitchFamily="2" charset="2"/>
                        <a:defRPr>
                          <a:solidFill>
                            <a:schemeClr val="tx2"/>
                          </a:solidFill>
                          <a:latin typeface="Times New Roman" pitchFamily="18" charset="0"/>
                        </a:defRPr>
                      </a:lvl4pPr>
                      <a:lvl5pPr>
                        <a:spcBef>
                          <a:spcPct val="20000"/>
                        </a:spcBef>
                        <a:buClr>
                          <a:schemeClr val="tx1"/>
                        </a:buClr>
                        <a:buSzPct val="85000"/>
                        <a:buFont typeface="Wingdings" pitchFamily="2" charset="2"/>
                        <a:defRPr>
                          <a:solidFill>
                            <a:schemeClr val="tx2"/>
                          </a:solidFill>
                          <a:latin typeface="Times New Roman" pitchFamily="18" charset="0"/>
                        </a:defRPr>
                      </a:lvl5pPr>
                      <a:lvl6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6pPr>
                      <a:lvl7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7pPr>
                      <a:lvl8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8pPr>
                      <a:lvl9pPr fontAlgn="base">
                        <a:spcBef>
                          <a:spcPct val="20000"/>
                        </a:spcBef>
                        <a:spcAft>
                          <a:spcPct val="0"/>
                        </a:spcAft>
                        <a:buClr>
                          <a:schemeClr val="tx1"/>
                        </a:buClr>
                        <a:buSzPct val="85000"/>
                        <a:buFont typeface="Wingdings" pitchFamily="2" charset="2"/>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altLang="en-US" sz="1800" b="0" i="0" u="none" strike="noStrike" cap="none" normalizeH="0" baseline="0" dirty="0" smtClean="0">
                          <a:ln>
                            <a:noFill/>
                          </a:ln>
                          <a:solidFill>
                            <a:schemeClr val="tx2"/>
                          </a:solidFill>
                          <a:effectLst/>
                          <a:latin typeface="Times New Roman" pitchFamily="18" charset="0"/>
                        </a:rPr>
                        <a:t>439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50206" name="Text Box 1054"/>
          <p:cNvSpPr txBox="1">
            <a:spLocks noChangeArrowheads="1"/>
          </p:cNvSpPr>
          <p:nvPr/>
        </p:nvSpPr>
        <p:spPr bwMode="auto">
          <a:xfrm>
            <a:off x="1280160" y="1600200"/>
            <a:ext cx="7086600" cy="830997"/>
          </a:xfrm>
          <a:prstGeom prst="rect">
            <a:avLst/>
          </a:prstGeom>
          <a:solidFill>
            <a:schemeClr val="bg2"/>
          </a:solidFill>
          <a:ln>
            <a:noFill/>
          </a:ln>
          <a:effectLst/>
        </p:spPr>
        <p:txBody>
          <a:bodyPr>
            <a:spAutoFit/>
          </a:bodyPr>
          <a:lstStyle>
            <a:defPPr>
              <a:defRPr lang="en-US"/>
            </a:defPPr>
            <a:lvl1pPr>
              <a:spcBef>
                <a:spcPct val="50000"/>
              </a:spcBef>
              <a:defRPr sz="2400">
                <a:latin typeface="Times New Roman" pitchFamily="18" charset="0"/>
              </a:defRPr>
            </a:lvl1pPr>
          </a:lstStyle>
          <a:p>
            <a:r>
              <a:rPr lang="en-US" altLang="en-US" dirty="0"/>
              <a:t>Find the probability of selecting a male taking statistics from the population described in the following table:</a:t>
            </a:r>
          </a:p>
        </p:txBody>
      </p:sp>
      <p:graphicFrame>
        <p:nvGraphicFramePr>
          <p:cNvPr id="50207" name="Object 1055"/>
          <p:cNvGraphicFramePr>
            <a:graphicFrameLocks noGrp="1" noChangeAspect="1"/>
          </p:cNvGraphicFramePr>
          <p:nvPr>
            <p:ph sz="half" idx="4294967295"/>
          </p:nvPr>
        </p:nvGraphicFramePr>
        <p:xfrm>
          <a:off x="609600" y="5181600"/>
          <a:ext cx="7848600" cy="676275"/>
        </p:xfrm>
        <a:graphic>
          <a:graphicData uri="http://schemas.openxmlformats.org/presentationml/2006/ole">
            <mc:AlternateContent xmlns:mc="http://schemas.openxmlformats.org/markup-compatibility/2006">
              <mc:Choice xmlns:v="urn:schemas-microsoft-com:vml" Requires="v">
                <p:oleObj spid="_x0000_s5151" name="Equation" r:id="rId3" imgW="4863960" imgH="419040" progId="Equation.3">
                  <p:embed/>
                </p:oleObj>
              </mc:Choice>
              <mc:Fallback>
                <p:oleObj name="Equation" r:id="rId3" imgW="48639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181600"/>
                        <a:ext cx="78486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878995"/>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io Tinto">
      <a:majorFont>
        <a:latin typeface="Georgia"/>
        <a:ea typeface=""/>
        <a:cs typeface=""/>
      </a:majorFont>
      <a:minorFont>
        <a:latin typeface="Arial"/>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3675</Words>
  <Application>Microsoft Office PowerPoint</Application>
  <PresentationFormat>On-screen Show (4:3)</PresentationFormat>
  <Paragraphs>513</Paragraphs>
  <Slides>51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Training</vt:lpstr>
      <vt:lpstr>Equation</vt:lpstr>
      <vt:lpstr>Descriptive Statistics</vt:lpstr>
      <vt:lpstr>Learning Objectives</vt:lpstr>
      <vt:lpstr>PowerPoint Presentation</vt:lpstr>
      <vt:lpstr>Statistics</vt:lpstr>
      <vt:lpstr>Definitions</vt:lpstr>
      <vt:lpstr>Types of Probability</vt:lpstr>
      <vt:lpstr>Calculating Probability</vt:lpstr>
      <vt:lpstr>Example of a priori  classical probability</vt:lpstr>
      <vt:lpstr>Example of empirical  classical probability</vt:lpstr>
      <vt:lpstr>Examples of Sample Space</vt:lpstr>
      <vt:lpstr>Events in Sample Space</vt:lpstr>
      <vt:lpstr>Visualizing Events in Sample Space</vt:lpstr>
      <vt:lpstr>Definitions Simple vs. Joint Probability</vt:lpstr>
      <vt:lpstr>Definitions Mutually Exclusive Events</vt:lpstr>
      <vt:lpstr>Definitions Collectively Exhaustive Events</vt:lpstr>
      <vt:lpstr>Computing Joint and Marginal Probabilities</vt:lpstr>
      <vt:lpstr>Example: Joint Probability</vt:lpstr>
      <vt:lpstr>Example: Marginal (Simple) Probability</vt:lpstr>
      <vt:lpstr>Joint Probability Using a Contingency Table</vt:lpstr>
      <vt:lpstr>Probability Summary So Far</vt:lpstr>
      <vt:lpstr>General Addition Rule</vt:lpstr>
      <vt:lpstr>General Addition Rule Example</vt:lpstr>
      <vt:lpstr>Conditional Probability</vt:lpstr>
      <vt:lpstr>Computing Conditional Probability</vt:lpstr>
      <vt:lpstr>Computing Conditional Probability</vt:lpstr>
      <vt:lpstr>Computing Conditional Probability: Decision Trees</vt:lpstr>
      <vt:lpstr>Statistical Independence</vt:lpstr>
      <vt:lpstr>Multiplication Rules</vt:lpstr>
      <vt:lpstr>Multiplication Rules</vt:lpstr>
      <vt:lpstr>Marginal Probability Using Multiplication Rules</vt:lpstr>
      <vt:lpstr>Bayes’ Theorem</vt:lpstr>
      <vt:lpstr>Bayes’ Theorem</vt:lpstr>
      <vt:lpstr>Bayes’ Theorem Example</vt:lpstr>
      <vt:lpstr>Bayes’ Theorem Example</vt:lpstr>
      <vt:lpstr>Bayes’ Theorem Example</vt:lpstr>
      <vt:lpstr>Bayes’ Theorem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2016-12-26T06:51:24Z</dcterms:created>
  <dcterms:modified xsi:type="dcterms:W3CDTF">2017-01-20T02:46:58Z</dcterms:modified>
</cp:coreProperties>
</file>