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69" r:id="rId5"/>
    <p:sldId id="290" r:id="rId6"/>
    <p:sldId id="292" r:id="rId7"/>
    <p:sldId id="293" r:id="rId8"/>
    <p:sldId id="294" r:id="rId9"/>
    <p:sldId id="295" r:id="rId10"/>
    <p:sldId id="296" r:id="rId11"/>
    <p:sldId id="289" r:id="rId12"/>
    <p:sldId id="291" r:id="rId13"/>
    <p:sldId id="297" r:id="rId14"/>
    <p:sldId id="288" r:id="rId15"/>
  </p:sldIdLst>
  <p:sldSz cx="12601575" cy="7200900"/>
  <p:notesSz cx="6881813" cy="9296400"/>
  <p:defaultTextStyle>
    <a:defPPr>
      <a:defRPr lang="en-US"/>
    </a:defPPr>
    <a:lvl1pPr marL="0" algn="l" defTabSz="1025317" rtl="0" eaLnBrk="1" latinLnBrk="0" hangingPunct="1">
      <a:defRPr sz="2000" kern="1200">
        <a:solidFill>
          <a:schemeClr val="tx1"/>
        </a:solidFill>
        <a:latin typeface="+mn-lt"/>
        <a:ea typeface="+mn-ea"/>
        <a:cs typeface="+mn-cs"/>
      </a:defRPr>
    </a:lvl1pPr>
    <a:lvl2pPr marL="512658" algn="l" defTabSz="1025317" rtl="0" eaLnBrk="1" latinLnBrk="0" hangingPunct="1">
      <a:defRPr sz="2000" kern="1200">
        <a:solidFill>
          <a:schemeClr val="tx1"/>
        </a:solidFill>
        <a:latin typeface="+mn-lt"/>
        <a:ea typeface="+mn-ea"/>
        <a:cs typeface="+mn-cs"/>
      </a:defRPr>
    </a:lvl2pPr>
    <a:lvl3pPr marL="1025317" algn="l" defTabSz="1025317" rtl="0" eaLnBrk="1" latinLnBrk="0" hangingPunct="1">
      <a:defRPr sz="2000" kern="1200">
        <a:solidFill>
          <a:schemeClr val="tx1"/>
        </a:solidFill>
        <a:latin typeface="+mn-lt"/>
        <a:ea typeface="+mn-ea"/>
        <a:cs typeface="+mn-cs"/>
      </a:defRPr>
    </a:lvl3pPr>
    <a:lvl4pPr marL="1537975" algn="l" defTabSz="1025317" rtl="0" eaLnBrk="1" latinLnBrk="0" hangingPunct="1">
      <a:defRPr sz="2000" kern="1200">
        <a:solidFill>
          <a:schemeClr val="tx1"/>
        </a:solidFill>
        <a:latin typeface="+mn-lt"/>
        <a:ea typeface="+mn-ea"/>
        <a:cs typeface="+mn-cs"/>
      </a:defRPr>
    </a:lvl4pPr>
    <a:lvl5pPr marL="2050633" algn="l" defTabSz="1025317" rtl="0" eaLnBrk="1" latinLnBrk="0" hangingPunct="1">
      <a:defRPr sz="2000" kern="1200">
        <a:solidFill>
          <a:schemeClr val="tx1"/>
        </a:solidFill>
        <a:latin typeface="+mn-lt"/>
        <a:ea typeface="+mn-ea"/>
        <a:cs typeface="+mn-cs"/>
      </a:defRPr>
    </a:lvl5pPr>
    <a:lvl6pPr marL="2563292" algn="l" defTabSz="1025317" rtl="0" eaLnBrk="1" latinLnBrk="0" hangingPunct="1">
      <a:defRPr sz="2000" kern="1200">
        <a:solidFill>
          <a:schemeClr val="tx1"/>
        </a:solidFill>
        <a:latin typeface="+mn-lt"/>
        <a:ea typeface="+mn-ea"/>
        <a:cs typeface="+mn-cs"/>
      </a:defRPr>
    </a:lvl6pPr>
    <a:lvl7pPr marL="3075950" algn="l" defTabSz="1025317" rtl="0" eaLnBrk="1" latinLnBrk="0" hangingPunct="1">
      <a:defRPr sz="2000" kern="1200">
        <a:solidFill>
          <a:schemeClr val="tx1"/>
        </a:solidFill>
        <a:latin typeface="+mn-lt"/>
        <a:ea typeface="+mn-ea"/>
        <a:cs typeface="+mn-cs"/>
      </a:defRPr>
    </a:lvl7pPr>
    <a:lvl8pPr marL="3588609" algn="l" defTabSz="1025317" rtl="0" eaLnBrk="1" latinLnBrk="0" hangingPunct="1">
      <a:defRPr sz="2000" kern="1200">
        <a:solidFill>
          <a:schemeClr val="tx1"/>
        </a:solidFill>
        <a:latin typeface="+mn-lt"/>
        <a:ea typeface="+mn-ea"/>
        <a:cs typeface="+mn-cs"/>
      </a:defRPr>
    </a:lvl8pPr>
    <a:lvl9pPr marL="4101267" algn="l" defTabSz="1025317"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ACC6"/>
    <a:srgbClr val="D2D8ED"/>
    <a:srgbClr val="9BBB59"/>
    <a:srgbClr val="F79646"/>
    <a:srgbClr val="E38686"/>
    <a:srgbClr val="F40C96"/>
    <a:srgbClr val="70FF69"/>
    <a:srgbClr val="FF9999"/>
    <a:srgbClr val="02FE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81" autoAdjust="0"/>
    <p:restoredTop sz="99822" autoAdjust="0"/>
  </p:normalViewPr>
  <p:slideViewPr>
    <p:cSldViewPr snapToGrid="0">
      <p:cViewPr>
        <p:scale>
          <a:sx n="75" d="100"/>
          <a:sy n="75" d="100"/>
        </p:scale>
        <p:origin x="-330" y="72"/>
      </p:cViewPr>
      <p:guideLst>
        <p:guide orient="horz" pos="2268"/>
        <p:guide pos="396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2886" y="-84"/>
      </p:cViewPr>
      <p:guideLst>
        <p:guide orient="horz" pos="2928"/>
        <p:guide pos="216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dirty="0"/>
          </a:p>
        </p:txBody>
      </p:sp>
      <p:sp>
        <p:nvSpPr>
          <p:cNvPr id="3" name="Date Placeholder 2"/>
          <p:cNvSpPr>
            <a:spLocks noGrp="1"/>
          </p:cNvSpPr>
          <p:nvPr>
            <p:ph type="dt" sz="quarter" idx="1"/>
          </p:nvPr>
        </p:nvSpPr>
        <p:spPr>
          <a:xfrm>
            <a:off x="3898102" y="0"/>
            <a:ext cx="2982119" cy="464820"/>
          </a:xfrm>
          <a:prstGeom prst="rect">
            <a:avLst/>
          </a:prstGeom>
        </p:spPr>
        <p:txBody>
          <a:bodyPr vert="horz" lIns="92446" tIns="46223" rIns="92446" bIns="46223" rtlCol="0"/>
          <a:lstStyle>
            <a:lvl1pPr algn="r">
              <a:defRPr sz="1200"/>
            </a:lvl1pPr>
          </a:lstStyle>
          <a:p>
            <a:fld id="{5BC17D94-9F66-439B-AA60-1BE3282D72ED}" type="datetimeFigureOut">
              <a:rPr lang="en-US" smtClean="0"/>
              <a:pPr/>
              <a:t>5/21/2015</a:t>
            </a:fld>
            <a:endParaRPr lang="en-US" dirty="0"/>
          </a:p>
        </p:txBody>
      </p:sp>
      <p:sp>
        <p:nvSpPr>
          <p:cNvPr id="4" name="Footer Placeholder 3"/>
          <p:cNvSpPr>
            <a:spLocks noGrp="1"/>
          </p:cNvSpPr>
          <p:nvPr>
            <p:ph type="ftr" sz="quarter" idx="2"/>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98102" y="8829967"/>
            <a:ext cx="2982119" cy="464820"/>
          </a:xfrm>
          <a:prstGeom prst="rect">
            <a:avLst/>
          </a:prstGeom>
        </p:spPr>
        <p:txBody>
          <a:bodyPr vert="horz" lIns="92446" tIns="46223" rIns="92446" bIns="46223" rtlCol="0" anchor="b"/>
          <a:lstStyle>
            <a:lvl1pPr algn="r">
              <a:defRPr sz="1200"/>
            </a:lvl1pPr>
          </a:lstStyle>
          <a:p>
            <a:fld id="{836E0261-FD78-4586-8F7D-E8B1C55FF791}" type="slidenum">
              <a:rPr lang="en-US" smtClean="0"/>
              <a:pPr/>
              <a:t>‹#›</a:t>
            </a:fld>
            <a:endParaRPr lang="en-US" dirty="0"/>
          </a:p>
        </p:txBody>
      </p:sp>
    </p:spTree>
    <p:extLst>
      <p:ext uri="{BB962C8B-B14F-4D97-AF65-F5344CB8AC3E}">
        <p14:creationId xmlns:p14="http://schemas.microsoft.com/office/powerpoint/2010/main" val="1977804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AU" dirty="0"/>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C36887BE-EBBC-4BCF-8CAD-7F1142E5A3C0}" type="datetimeFigureOut">
              <a:rPr lang="en-AU" smtClean="0"/>
              <a:pPr/>
              <a:t>21/05/2015</a:t>
            </a:fld>
            <a:endParaRPr lang="en-AU" dirty="0"/>
          </a:p>
        </p:txBody>
      </p:sp>
      <p:sp>
        <p:nvSpPr>
          <p:cNvPr id="4" name="Slide Image Placeholder 3"/>
          <p:cNvSpPr>
            <a:spLocks noGrp="1" noRot="1" noChangeAspect="1"/>
          </p:cNvSpPr>
          <p:nvPr>
            <p:ph type="sldImg" idx="2"/>
          </p:nvPr>
        </p:nvSpPr>
        <p:spPr>
          <a:xfrm>
            <a:off x="392113" y="696913"/>
            <a:ext cx="6099175" cy="3486150"/>
          </a:xfrm>
          <a:prstGeom prst="rect">
            <a:avLst/>
          </a:prstGeom>
          <a:noFill/>
          <a:ln w="12700">
            <a:solidFill>
              <a:prstClr val="black"/>
            </a:solidFill>
          </a:ln>
        </p:spPr>
        <p:txBody>
          <a:bodyPr vert="horz" lIns="92446" tIns="46223" rIns="92446" bIns="46223" rtlCol="0" anchor="ctr"/>
          <a:lstStyle/>
          <a:p>
            <a:endParaRPr lang="en-AU" dirty="0"/>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2F8F5534-B592-47AA-81D0-A9CEB218FF30}" type="slidenum">
              <a:rPr lang="en-AU" smtClean="0"/>
              <a:pPr/>
              <a:t>‹#›</a:t>
            </a:fld>
            <a:endParaRPr lang="en-AU" dirty="0"/>
          </a:p>
        </p:txBody>
      </p:sp>
    </p:spTree>
    <p:extLst>
      <p:ext uri="{BB962C8B-B14F-4D97-AF65-F5344CB8AC3E}">
        <p14:creationId xmlns:p14="http://schemas.microsoft.com/office/powerpoint/2010/main" val="1498084488"/>
      </p:ext>
    </p:extLst>
  </p:cSld>
  <p:clrMap bg1="lt1" tx1="dk1" bg2="lt2" tx2="dk2" accent1="accent1" accent2="accent2" accent3="accent3" accent4="accent4" accent5="accent5" accent6="accent6" hlink="hlink" folHlink="folHlink"/>
  <p:notesStyle>
    <a:lvl1pPr marL="0" algn="l" defTabSz="1025317" rtl="0" eaLnBrk="1" latinLnBrk="0" hangingPunct="1">
      <a:defRPr sz="1300" kern="1200">
        <a:solidFill>
          <a:schemeClr val="tx1"/>
        </a:solidFill>
        <a:latin typeface="+mn-lt"/>
        <a:ea typeface="+mn-ea"/>
        <a:cs typeface="+mn-cs"/>
      </a:defRPr>
    </a:lvl1pPr>
    <a:lvl2pPr marL="512658" algn="l" defTabSz="1025317" rtl="0" eaLnBrk="1" latinLnBrk="0" hangingPunct="1">
      <a:defRPr sz="1300" kern="1200">
        <a:solidFill>
          <a:schemeClr val="tx1"/>
        </a:solidFill>
        <a:latin typeface="+mn-lt"/>
        <a:ea typeface="+mn-ea"/>
        <a:cs typeface="+mn-cs"/>
      </a:defRPr>
    </a:lvl2pPr>
    <a:lvl3pPr marL="1025317" algn="l" defTabSz="1025317" rtl="0" eaLnBrk="1" latinLnBrk="0" hangingPunct="1">
      <a:defRPr sz="1300" kern="1200">
        <a:solidFill>
          <a:schemeClr val="tx1"/>
        </a:solidFill>
        <a:latin typeface="+mn-lt"/>
        <a:ea typeface="+mn-ea"/>
        <a:cs typeface="+mn-cs"/>
      </a:defRPr>
    </a:lvl3pPr>
    <a:lvl4pPr marL="1537975" algn="l" defTabSz="1025317" rtl="0" eaLnBrk="1" latinLnBrk="0" hangingPunct="1">
      <a:defRPr sz="1300" kern="1200">
        <a:solidFill>
          <a:schemeClr val="tx1"/>
        </a:solidFill>
        <a:latin typeface="+mn-lt"/>
        <a:ea typeface="+mn-ea"/>
        <a:cs typeface="+mn-cs"/>
      </a:defRPr>
    </a:lvl4pPr>
    <a:lvl5pPr marL="2050633" algn="l" defTabSz="1025317" rtl="0" eaLnBrk="1" latinLnBrk="0" hangingPunct="1">
      <a:defRPr sz="1300" kern="1200">
        <a:solidFill>
          <a:schemeClr val="tx1"/>
        </a:solidFill>
        <a:latin typeface="+mn-lt"/>
        <a:ea typeface="+mn-ea"/>
        <a:cs typeface="+mn-cs"/>
      </a:defRPr>
    </a:lvl5pPr>
    <a:lvl6pPr marL="2563292" algn="l" defTabSz="1025317" rtl="0" eaLnBrk="1" latinLnBrk="0" hangingPunct="1">
      <a:defRPr sz="1300" kern="1200">
        <a:solidFill>
          <a:schemeClr val="tx1"/>
        </a:solidFill>
        <a:latin typeface="+mn-lt"/>
        <a:ea typeface="+mn-ea"/>
        <a:cs typeface="+mn-cs"/>
      </a:defRPr>
    </a:lvl6pPr>
    <a:lvl7pPr marL="3075950" algn="l" defTabSz="1025317" rtl="0" eaLnBrk="1" latinLnBrk="0" hangingPunct="1">
      <a:defRPr sz="1300" kern="1200">
        <a:solidFill>
          <a:schemeClr val="tx1"/>
        </a:solidFill>
        <a:latin typeface="+mn-lt"/>
        <a:ea typeface="+mn-ea"/>
        <a:cs typeface="+mn-cs"/>
      </a:defRPr>
    </a:lvl7pPr>
    <a:lvl8pPr marL="3588609" algn="l" defTabSz="1025317" rtl="0" eaLnBrk="1" latinLnBrk="0" hangingPunct="1">
      <a:defRPr sz="1300" kern="1200">
        <a:solidFill>
          <a:schemeClr val="tx1"/>
        </a:solidFill>
        <a:latin typeface="+mn-lt"/>
        <a:ea typeface="+mn-ea"/>
        <a:cs typeface="+mn-cs"/>
      </a:defRPr>
    </a:lvl8pPr>
    <a:lvl9pPr marL="4101267" algn="l" defTabSz="102531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EFF78A2-2D50-43DD-8B87-16C89A551ACE}" type="slidenum">
              <a:rPr lang="en-US" sz="1200"/>
              <a:pPr eaLnBrk="1" hangingPunct="1"/>
              <a:t>1</a:t>
            </a:fld>
            <a:endParaRPr lang="en-US" sz="1200" dirty="0"/>
          </a:p>
        </p:txBody>
      </p:sp>
      <p:sp>
        <p:nvSpPr>
          <p:cNvPr id="32771" name="Rectangle 2"/>
          <p:cNvSpPr>
            <a:spLocks noGrp="1" noRot="1" noChangeAspect="1" noChangeArrowheads="1" noTextEdit="1"/>
          </p:cNvSpPr>
          <p:nvPr>
            <p:ph type="sldImg"/>
          </p:nvPr>
        </p:nvSpPr>
        <p:spPr>
          <a:xfrm>
            <a:off x="390525" y="696913"/>
            <a:ext cx="6102350" cy="3486150"/>
          </a:xfrm>
          <a:ln/>
        </p:spPr>
      </p:sp>
      <p:sp>
        <p:nvSpPr>
          <p:cNvPr id="32772"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9" name="Picture 5"/>
          <p:cNvPicPr>
            <a:picLocks noChangeAspect="1" noChangeArrowheads="1"/>
          </p:cNvPicPr>
          <p:nvPr userDrawn="1"/>
        </p:nvPicPr>
        <p:blipFill>
          <a:blip r:embed="rId2" cstate="print"/>
          <a:srcRect/>
          <a:stretch>
            <a:fillRect/>
          </a:stretch>
        </p:blipFill>
        <p:spPr bwMode="auto">
          <a:xfrm>
            <a:off x="3" y="0"/>
            <a:ext cx="2918490" cy="7200900"/>
          </a:xfrm>
          <a:prstGeom prst="rect">
            <a:avLst/>
          </a:prstGeom>
          <a:noFill/>
          <a:ln w="9525">
            <a:noFill/>
            <a:miter lim="800000"/>
            <a:headEnd/>
            <a:tailEnd/>
          </a:ln>
          <a:effectLst/>
        </p:spPr>
      </p:pic>
      <p:sp>
        <p:nvSpPr>
          <p:cNvPr id="8194" name="Rectangle 2"/>
          <p:cNvSpPr>
            <a:spLocks noGrp="1" noChangeArrowheads="1"/>
          </p:cNvSpPr>
          <p:nvPr>
            <p:ph type="ctrTitle"/>
          </p:nvPr>
        </p:nvSpPr>
        <p:spPr>
          <a:xfrm>
            <a:off x="2927241" y="1785225"/>
            <a:ext cx="8832041" cy="1240155"/>
          </a:xfrm>
          <a:prstGeom prst="rect">
            <a:avLst/>
          </a:prstGeom>
        </p:spPr>
        <p:txBody>
          <a:bodyPr/>
          <a:lstStyle>
            <a:lvl1pPr>
              <a:defRPr sz="4500">
                <a:solidFill>
                  <a:schemeClr val="tx1">
                    <a:lumMod val="50000"/>
                  </a:schemeClr>
                </a:solidFill>
              </a:defRPr>
            </a:lvl1pPr>
          </a:lstStyle>
          <a:p>
            <a:r>
              <a:rPr lang="en-US" smtClean="0"/>
              <a:t>Click to edit Master title style</a:t>
            </a:r>
            <a:endParaRPr lang="en-AU" dirty="0"/>
          </a:p>
        </p:txBody>
      </p:sp>
      <p:sp>
        <p:nvSpPr>
          <p:cNvPr id="8195" name="Rectangle 3"/>
          <p:cNvSpPr>
            <a:spLocks noGrp="1" noChangeArrowheads="1"/>
          </p:cNvSpPr>
          <p:nvPr>
            <p:ph type="subTitle" idx="1"/>
          </p:nvPr>
        </p:nvSpPr>
        <p:spPr>
          <a:xfrm>
            <a:off x="2927241" y="3070391"/>
            <a:ext cx="8832041" cy="503396"/>
          </a:xfrm>
        </p:spPr>
        <p:txBody>
          <a:bodyPr/>
          <a:lstStyle>
            <a:lvl1pPr marL="0" indent="0">
              <a:buFontTx/>
              <a:buNone/>
              <a:defRPr sz="2100">
                <a:solidFill>
                  <a:schemeClr val="tx1">
                    <a:lumMod val="50000"/>
                  </a:schemeClr>
                </a:solidFill>
              </a:defRPr>
            </a:lvl1pPr>
          </a:lstStyle>
          <a:p>
            <a:r>
              <a:rPr lang="en-US" smtClean="0"/>
              <a:t>Click to edit Master subtitle style</a:t>
            </a:r>
            <a:endParaRPr lang="en-AU" dirty="0"/>
          </a:p>
        </p:txBody>
      </p:sp>
      <p:sp>
        <p:nvSpPr>
          <p:cNvPr id="10" name="Rectangle 7"/>
          <p:cNvSpPr txBox="1">
            <a:spLocks noChangeArrowheads="1"/>
          </p:cNvSpPr>
          <p:nvPr userDrawn="1"/>
        </p:nvSpPr>
        <p:spPr bwMode="auto">
          <a:xfrm>
            <a:off x="2922867" y="6214110"/>
            <a:ext cx="9678710" cy="960120"/>
          </a:xfrm>
          <a:prstGeom prst="rect">
            <a:avLst/>
          </a:prstGeom>
          <a:noFill/>
          <a:ln w="9525">
            <a:noFill/>
            <a:miter lim="800000"/>
            <a:headEnd/>
            <a:tailEnd/>
          </a:ln>
        </p:spPr>
        <p:txBody>
          <a:bodyPr vert="horz" wrap="square" lIns="102532" tIns="51266" rIns="102532" bIns="51266" numCol="1" anchor="t" anchorCtr="0" compatLnSpc="1">
            <a:prstTxWarp prst="textNoShape">
              <a:avLst/>
            </a:prstTxWarp>
          </a:bodyPr>
          <a:lstStyle/>
          <a:p>
            <a:pPr algn="ctr" eaLnBrk="0" fontAlgn="base" hangingPunct="0">
              <a:lnSpc>
                <a:spcPct val="120000"/>
              </a:lnSpc>
              <a:spcBef>
                <a:spcPct val="35000"/>
              </a:spcBef>
              <a:spcAft>
                <a:spcPct val="0"/>
              </a:spcAft>
            </a:pPr>
            <a:r>
              <a:rPr lang="en-US" kern="0" dirty="0" smtClean="0"/>
              <a:t>All content disclosed herein is Rio Tinto Confidential Information and may be subject to Confidentiality Agreements</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4496" y="162878"/>
            <a:ext cx="10916989" cy="722947"/>
          </a:xfrm>
          <a:prstGeom prst="rect">
            <a:avLst/>
          </a:prstGeom>
        </p:spPr>
        <p:txBody>
          <a:bodyPr/>
          <a:lstStyle>
            <a:lvl1pPr>
              <a:defRPr sz="2700"/>
            </a:lvl1pPr>
          </a:lstStyle>
          <a:p>
            <a:r>
              <a:rPr lang="en-US" smtClean="0"/>
              <a:t>Click to edit Master title style</a:t>
            </a:r>
            <a:endParaRPr lang="en-AU" dirty="0"/>
          </a:p>
        </p:txBody>
      </p:sp>
      <p:sp>
        <p:nvSpPr>
          <p:cNvPr id="3" name="Content Placeholder 2"/>
          <p:cNvSpPr>
            <a:spLocks noGrp="1"/>
          </p:cNvSpPr>
          <p:nvPr>
            <p:ph idx="1"/>
          </p:nvPr>
        </p:nvSpPr>
        <p:spPr>
          <a:xfrm>
            <a:off x="253071" y="1077994"/>
            <a:ext cx="11805579" cy="56657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9"/>
          <p:cNvSpPr>
            <a:spLocks noGrp="1" noChangeArrowheads="1"/>
          </p:cNvSpPr>
          <p:nvPr>
            <p:ph type="sldNum" sz="quarter" idx="10"/>
          </p:nvPr>
        </p:nvSpPr>
        <p:spPr/>
        <p:txBody>
          <a:bodyPr/>
          <a:lstStyle>
            <a:lvl1pPr>
              <a:defRPr/>
            </a:lvl1pPr>
          </a:lstStyle>
          <a:p>
            <a:pPr>
              <a:defRPr/>
            </a:pPr>
            <a:fld id="{2988EDFA-DFC0-43E9-A6DA-9F56E3B1C649}" type="slidenum">
              <a:rPr lang="en-AU">
                <a:solidFill>
                  <a:srgbClr val="665546"/>
                </a:solidFill>
              </a:rPr>
              <a:pPr>
                <a:defRPr/>
              </a:pPr>
              <a:t>‹#›</a:t>
            </a:fld>
            <a:endParaRPr lang="en-AU" dirty="0">
              <a:solidFill>
                <a:srgbClr val="665546"/>
              </a:solidFill>
            </a:endParaRPr>
          </a:p>
        </p:txBody>
      </p:sp>
      <p:sp>
        <p:nvSpPr>
          <p:cNvPr id="5" name="Rectangle 18"/>
          <p:cNvSpPr>
            <a:spLocks noGrp="1" noChangeArrowheads="1"/>
          </p:cNvSpPr>
          <p:nvPr>
            <p:ph type="ftr" sz="quarter" idx="3"/>
          </p:nvPr>
        </p:nvSpPr>
        <p:spPr bwMode="auto">
          <a:xfrm>
            <a:off x="3307914" y="6854190"/>
            <a:ext cx="6961498" cy="360045"/>
          </a:xfrm>
          <a:prstGeom prst="rect">
            <a:avLst/>
          </a:prstGeom>
          <a:noFill/>
          <a:ln w="9525">
            <a:noFill/>
            <a:miter lim="800000"/>
            <a:headEnd/>
            <a:tailEnd/>
          </a:ln>
          <a:effectLst/>
        </p:spPr>
        <p:txBody>
          <a:bodyPr vert="horz" wrap="square" lIns="102532" tIns="51266" rIns="102532" bIns="51266" numCol="1" anchor="t" anchorCtr="0" compatLnSpc="1">
            <a:prstTxWarp prst="textNoShape">
              <a:avLst/>
            </a:prstTxWarp>
          </a:bodyPr>
          <a:lstStyle>
            <a:lvl1pPr marL="0" marR="0" indent="0" algn="ctr" defTabSz="1025317" rtl="0" eaLnBrk="1" fontAlgn="auto" latinLnBrk="0" hangingPunct="1">
              <a:lnSpc>
                <a:spcPct val="100000"/>
              </a:lnSpc>
              <a:spcBef>
                <a:spcPts val="0"/>
              </a:spcBef>
              <a:spcAft>
                <a:spcPts val="0"/>
              </a:spcAft>
              <a:buClrTx/>
              <a:buSzTx/>
              <a:buFontTx/>
              <a:buNone/>
              <a:tabLst/>
              <a:defRPr sz="1100"/>
            </a:lvl1pPr>
          </a:lstStyle>
          <a:p>
            <a:pPr>
              <a:defRPr/>
            </a:pPr>
            <a:r>
              <a:rPr lang="en-GB" dirty="0" smtClean="0">
                <a:solidFill>
                  <a:srgbClr val="665546"/>
                </a:solidFill>
              </a:rPr>
              <a:t>Commercial in Confidence - Contains Rio Tinto Business Secrets </a:t>
            </a:r>
            <a:endParaRPr lang="en-GB" dirty="0">
              <a:solidFill>
                <a:srgbClr val="665546"/>
              </a:solidFill>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38921" y="320040"/>
            <a:ext cx="10916989" cy="1153478"/>
          </a:xfrm>
          <a:prstGeom prst="rect">
            <a:avLst/>
          </a:prstGeom>
        </p:spPr>
        <p:txBody>
          <a:bodyPr/>
          <a:lstStyle/>
          <a:p>
            <a:r>
              <a:rPr lang="en-US" smtClean="0"/>
              <a:t>Click to edit Master title style</a:t>
            </a:r>
            <a:endParaRPr lang="en-AU"/>
          </a:p>
        </p:txBody>
      </p:sp>
      <p:sp>
        <p:nvSpPr>
          <p:cNvPr id="3" name="Content Placeholder 2"/>
          <p:cNvSpPr>
            <a:spLocks noGrp="1"/>
          </p:cNvSpPr>
          <p:nvPr>
            <p:ph sz="half" idx="1"/>
          </p:nvPr>
        </p:nvSpPr>
        <p:spPr>
          <a:xfrm>
            <a:off x="1338925" y="1535194"/>
            <a:ext cx="5353482" cy="5145643"/>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902427" y="1535194"/>
            <a:ext cx="5353481" cy="5145643"/>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17"/>
          <p:cNvSpPr>
            <a:spLocks noGrp="1" noChangeArrowheads="1"/>
          </p:cNvSpPr>
          <p:nvPr>
            <p:ph type="dt" sz="half" idx="10"/>
          </p:nvPr>
        </p:nvSpPr>
        <p:spPr>
          <a:ln/>
        </p:spPr>
        <p:txBody>
          <a:bodyPr/>
          <a:lstStyle>
            <a:lvl1pPr>
              <a:defRPr/>
            </a:lvl1pPr>
          </a:lstStyle>
          <a:p>
            <a:pPr>
              <a:defRPr/>
            </a:pPr>
            <a:fld id="{97E10840-6163-4F22-AC5E-E56B60F12223}" type="datetime4">
              <a:rPr lang="en-AU">
                <a:solidFill>
                  <a:srgbClr val="665546"/>
                </a:solidFill>
              </a:rPr>
              <a:pPr>
                <a:defRPr/>
              </a:pPr>
              <a:t>21 May 2015</a:t>
            </a:fld>
            <a:endParaRPr lang="en-AU" dirty="0">
              <a:solidFill>
                <a:srgbClr val="665546"/>
              </a:solidFill>
            </a:endParaRPr>
          </a:p>
        </p:txBody>
      </p:sp>
      <p:sp>
        <p:nvSpPr>
          <p:cNvPr id="7" name="Rectangle 19"/>
          <p:cNvSpPr>
            <a:spLocks noGrp="1" noChangeArrowheads="1"/>
          </p:cNvSpPr>
          <p:nvPr>
            <p:ph type="sldNum" sz="quarter" idx="12"/>
          </p:nvPr>
        </p:nvSpPr>
        <p:spPr>
          <a:ln/>
        </p:spPr>
        <p:txBody>
          <a:bodyPr/>
          <a:lstStyle>
            <a:lvl1pPr>
              <a:defRPr/>
            </a:lvl1pPr>
          </a:lstStyle>
          <a:p>
            <a:pPr>
              <a:defRPr/>
            </a:pPr>
            <a:fld id="{357CA1BD-1E14-4920-AC94-19A1C813DD5D}" type="slidenum">
              <a:rPr lang="en-AU">
                <a:solidFill>
                  <a:srgbClr val="665546"/>
                </a:solidFill>
              </a:rPr>
              <a:pPr>
                <a:defRPr/>
              </a:pPr>
              <a:t>‹#›</a:t>
            </a:fld>
            <a:endParaRPr lang="en-AU" dirty="0">
              <a:solidFill>
                <a:srgbClr val="665546"/>
              </a:solidFill>
            </a:endParaRPr>
          </a:p>
        </p:txBody>
      </p:sp>
      <p:sp>
        <p:nvSpPr>
          <p:cNvPr id="8" name="Rectangle 18"/>
          <p:cNvSpPr>
            <a:spLocks noGrp="1" noChangeArrowheads="1"/>
          </p:cNvSpPr>
          <p:nvPr>
            <p:ph type="ftr" sz="quarter" idx="3"/>
          </p:nvPr>
        </p:nvSpPr>
        <p:spPr bwMode="auto">
          <a:xfrm>
            <a:off x="3307914" y="6854190"/>
            <a:ext cx="6961498" cy="360045"/>
          </a:xfrm>
          <a:prstGeom prst="rect">
            <a:avLst/>
          </a:prstGeom>
          <a:noFill/>
          <a:ln w="9525">
            <a:noFill/>
            <a:miter lim="800000"/>
            <a:headEnd/>
            <a:tailEnd/>
          </a:ln>
          <a:effectLst/>
        </p:spPr>
        <p:txBody>
          <a:bodyPr vert="horz" wrap="square" lIns="102532" tIns="51266" rIns="102532" bIns="51266" numCol="1" anchor="t" anchorCtr="0" compatLnSpc="1">
            <a:prstTxWarp prst="textNoShape">
              <a:avLst/>
            </a:prstTxWarp>
          </a:bodyPr>
          <a:lstStyle>
            <a:lvl1pPr marL="0" marR="0" indent="0" algn="ctr" defTabSz="1025317" rtl="0" eaLnBrk="1" fontAlgn="auto" latinLnBrk="0" hangingPunct="1">
              <a:lnSpc>
                <a:spcPct val="100000"/>
              </a:lnSpc>
              <a:spcBef>
                <a:spcPts val="0"/>
              </a:spcBef>
              <a:spcAft>
                <a:spcPts val="0"/>
              </a:spcAft>
              <a:buClrTx/>
              <a:buSzTx/>
              <a:buFontTx/>
              <a:buNone/>
              <a:tabLst/>
              <a:defRPr sz="1100"/>
            </a:lvl1pPr>
          </a:lstStyle>
          <a:p>
            <a:pPr>
              <a:defRPr/>
            </a:pPr>
            <a:r>
              <a:rPr lang="en-GB" dirty="0" smtClean="0">
                <a:solidFill>
                  <a:srgbClr val="665546"/>
                </a:solidFill>
              </a:rPr>
              <a:t>Commercial in Confidence - Contains Rio Tinto Business Secrets </a:t>
            </a:r>
            <a:endParaRPr lang="en-GB" dirty="0">
              <a:solidFill>
                <a:srgbClr val="665546"/>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38921" y="273368"/>
            <a:ext cx="10916989" cy="1200150"/>
          </a:xfrm>
          <a:prstGeom prst="rect">
            <a:avLst/>
          </a:prstGeom>
        </p:spPr>
        <p:txBody>
          <a:bodyPr/>
          <a:lstStyle/>
          <a:p>
            <a:r>
              <a:rPr lang="en-US" smtClean="0"/>
              <a:t>Click to edit Master title style</a:t>
            </a:r>
            <a:endParaRPr lang="en-AU"/>
          </a:p>
        </p:txBody>
      </p:sp>
      <p:sp>
        <p:nvSpPr>
          <p:cNvPr id="3" name="Table Placeholder 2"/>
          <p:cNvSpPr>
            <a:spLocks noGrp="1"/>
          </p:cNvSpPr>
          <p:nvPr>
            <p:ph type="tbl" idx="1"/>
          </p:nvPr>
        </p:nvSpPr>
        <p:spPr>
          <a:xfrm>
            <a:off x="1338921" y="1535194"/>
            <a:ext cx="10916989" cy="5145643"/>
          </a:xfrm>
        </p:spPr>
        <p:txBody>
          <a:bodyPr/>
          <a:lstStyle/>
          <a:p>
            <a:pPr lvl="0"/>
            <a:r>
              <a:rPr lang="en-US" noProof="0" dirty="0" smtClean="0"/>
              <a:t>Click icon to add table</a:t>
            </a:r>
            <a:endParaRPr lang="en-AU" noProof="0" dirty="0"/>
          </a:p>
        </p:txBody>
      </p:sp>
      <p:sp>
        <p:nvSpPr>
          <p:cNvPr id="4" name="Rectangle 17"/>
          <p:cNvSpPr>
            <a:spLocks noGrp="1" noChangeArrowheads="1"/>
          </p:cNvSpPr>
          <p:nvPr>
            <p:ph type="dt" sz="half" idx="10"/>
          </p:nvPr>
        </p:nvSpPr>
        <p:spPr>
          <a:ln/>
        </p:spPr>
        <p:txBody>
          <a:bodyPr/>
          <a:lstStyle>
            <a:lvl1pPr>
              <a:defRPr/>
            </a:lvl1pPr>
          </a:lstStyle>
          <a:p>
            <a:pPr>
              <a:defRPr/>
            </a:pPr>
            <a:fld id="{587E6895-EF20-42C9-9CCD-CAAB9D025225}" type="datetime4">
              <a:rPr lang="en-AU">
                <a:solidFill>
                  <a:srgbClr val="665546"/>
                </a:solidFill>
              </a:rPr>
              <a:pPr>
                <a:defRPr/>
              </a:pPr>
              <a:t>21 May 2015</a:t>
            </a:fld>
            <a:endParaRPr lang="en-AU" dirty="0">
              <a:solidFill>
                <a:srgbClr val="665546"/>
              </a:solidFill>
            </a:endParaRPr>
          </a:p>
        </p:txBody>
      </p:sp>
      <p:sp>
        <p:nvSpPr>
          <p:cNvPr id="6" name="Rectangle 19"/>
          <p:cNvSpPr>
            <a:spLocks noGrp="1" noChangeArrowheads="1"/>
          </p:cNvSpPr>
          <p:nvPr>
            <p:ph type="sldNum" sz="quarter" idx="12"/>
          </p:nvPr>
        </p:nvSpPr>
        <p:spPr>
          <a:ln/>
        </p:spPr>
        <p:txBody>
          <a:bodyPr/>
          <a:lstStyle>
            <a:lvl1pPr>
              <a:defRPr/>
            </a:lvl1pPr>
          </a:lstStyle>
          <a:p>
            <a:pPr>
              <a:defRPr/>
            </a:pPr>
            <a:fld id="{EF726CBB-6D90-4413-A1C5-08FC8B40641F}" type="slidenum">
              <a:rPr lang="en-AU">
                <a:solidFill>
                  <a:srgbClr val="665546"/>
                </a:solidFill>
              </a:rPr>
              <a:pPr>
                <a:defRPr/>
              </a:pPr>
              <a:t>‹#›</a:t>
            </a:fld>
            <a:endParaRPr lang="en-AU" dirty="0">
              <a:solidFill>
                <a:srgbClr val="665546"/>
              </a:solidFill>
            </a:endParaRPr>
          </a:p>
        </p:txBody>
      </p:sp>
      <p:sp>
        <p:nvSpPr>
          <p:cNvPr id="7" name="Rectangle 18"/>
          <p:cNvSpPr>
            <a:spLocks noGrp="1" noChangeArrowheads="1"/>
          </p:cNvSpPr>
          <p:nvPr>
            <p:ph type="ftr" sz="quarter" idx="3"/>
          </p:nvPr>
        </p:nvSpPr>
        <p:spPr bwMode="auto">
          <a:xfrm>
            <a:off x="3307914" y="6854190"/>
            <a:ext cx="6961498" cy="360045"/>
          </a:xfrm>
          <a:prstGeom prst="rect">
            <a:avLst/>
          </a:prstGeom>
          <a:noFill/>
          <a:ln w="9525">
            <a:noFill/>
            <a:miter lim="800000"/>
            <a:headEnd/>
            <a:tailEnd/>
          </a:ln>
          <a:effectLst/>
        </p:spPr>
        <p:txBody>
          <a:bodyPr vert="horz" wrap="square" lIns="102532" tIns="51266" rIns="102532" bIns="51266" numCol="1" anchor="t" anchorCtr="0" compatLnSpc="1">
            <a:prstTxWarp prst="textNoShape">
              <a:avLst/>
            </a:prstTxWarp>
          </a:bodyPr>
          <a:lstStyle>
            <a:lvl1pPr marL="0" marR="0" indent="0" algn="ctr" defTabSz="1025317" rtl="0" eaLnBrk="1" fontAlgn="auto" latinLnBrk="0" hangingPunct="1">
              <a:lnSpc>
                <a:spcPct val="100000"/>
              </a:lnSpc>
              <a:spcBef>
                <a:spcPts val="0"/>
              </a:spcBef>
              <a:spcAft>
                <a:spcPts val="0"/>
              </a:spcAft>
              <a:buClrTx/>
              <a:buSzTx/>
              <a:buFontTx/>
              <a:buNone/>
              <a:tabLst/>
              <a:defRPr sz="1100"/>
            </a:lvl1pPr>
          </a:lstStyle>
          <a:p>
            <a:pPr>
              <a:defRPr/>
            </a:pPr>
            <a:r>
              <a:rPr lang="en-GB" dirty="0" smtClean="0">
                <a:solidFill>
                  <a:srgbClr val="665546"/>
                </a:solidFill>
              </a:rPr>
              <a:t>Copyright Rio Tinto - Commercial in Confidence - Contains Rio Tinto Business Secrets </a:t>
            </a:r>
            <a:endParaRPr lang="en-GB" dirty="0">
              <a:solidFill>
                <a:srgbClr val="665546"/>
              </a:solidFill>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338921" y="273368"/>
            <a:ext cx="10916989" cy="1200150"/>
          </a:xfrm>
          <a:prstGeom prst="rect">
            <a:avLst/>
          </a:prstGeom>
        </p:spPr>
        <p:txBody>
          <a:bodyPr/>
          <a:lstStyle/>
          <a:p>
            <a:r>
              <a:rPr lang="en-US" smtClean="0"/>
              <a:t>Click to edit Master title style</a:t>
            </a:r>
            <a:endParaRPr lang="en-AU"/>
          </a:p>
        </p:txBody>
      </p:sp>
      <p:sp>
        <p:nvSpPr>
          <p:cNvPr id="3" name="Chart Placeholder 2"/>
          <p:cNvSpPr>
            <a:spLocks noGrp="1"/>
          </p:cNvSpPr>
          <p:nvPr>
            <p:ph type="chart" idx="1"/>
          </p:nvPr>
        </p:nvSpPr>
        <p:spPr>
          <a:xfrm>
            <a:off x="1338921" y="1535194"/>
            <a:ext cx="10916989" cy="5145643"/>
          </a:xfrm>
        </p:spPr>
        <p:txBody>
          <a:bodyPr/>
          <a:lstStyle/>
          <a:p>
            <a:pPr lvl="0"/>
            <a:r>
              <a:rPr lang="en-US" noProof="0" dirty="0" smtClean="0"/>
              <a:t>Click icon to add chart</a:t>
            </a:r>
            <a:endParaRPr lang="en-AU" noProof="0" dirty="0"/>
          </a:p>
        </p:txBody>
      </p:sp>
      <p:sp>
        <p:nvSpPr>
          <p:cNvPr id="4" name="Rectangle 17"/>
          <p:cNvSpPr>
            <a:spLocks noGrp="1" noChangeArrowheads="1"/>
          </p:cNvSpPr>
          <p:nvPr>
            <p:ph type="dt" sz="half" idx="10"/>
          </p:nvPr>
        </p:nvSpPr>
        <p:spPr>
          <a:ln/>
        </p:spPr>
        <p:txBody>
          <a:bodyPr/>
          <a:lstStyle>
            <a:lvl1pPr>
              <a:defRPr/>
            </a:lvl1pPr>
          </a:lstStyle>
          <a:p>
            <a:pPr>
              <a:defRPr/>
            </a:pPr>
            <a:fld id="{DE9B033B-9E7C-404C-AB66-F8ED6A6605AE}" type="datetime4">
              <a:rPr lang="en-AU">
                <a:solidFill>
                  <a:srgbClr val="665546"/>
                </a:solidFill>
              </a:rPr>
              <a:pPr>
                <a:defRPr/>
              </a:pPr>
              <a:t>21 May 2015</a:t>
            </a:fld>
            <a:endParaRPr lang="en-AU" dirty="0">
              <a:solidFill>
                <a:srgbClr val="665546"/>
              </a:solidFill>
            </a:endParaRPr>
          </a:p>
        </p:txBody>
      </p:sp>
      <p:sp>
        <p:nvSpPr>
          <p:cNvPr id="6" name="Rectangle 19"/>
          <p:cNvSpPr>
            <a:spLocks noGrp="1" noChangeArrowheads="1"/>
          </p:cNvSpPr>
          <p:nvPr>
            <p:ph type="sldNum" sz="quarter" idx="12"/>
          </p:nvPr>
        </p:nvSpPr>
        <p:spPr>
          <a:ln/>
        </p:spPr>
        <p:txBody>
          <a:bodyPr/>
          <a:lstStyle>
            <a:lvl1pPr>
              <a:defRPr/>
            </a:lvl1pPr>
          </a:lstStyle>
          <a:p>
            <a:pPr>
              <a:defRPr/>
            </a:pPr>
            <a:fld id="{FF3D5409-6BF5-4C61-9E20-F45B523914A4}" type="slidenum">
              <a:rPr lang="en-AU">
                <a:solidFill>
                  <a:srgbClr val="665546"/>
                </a:solidFill>
              </a:rPr>
              <a:pPr>
                <a:defRPr/>
              </a:pPr>
              <a:t>‹#›</a:t>
            </a:fld>
            <a:endParaRPr lang="en-AU" dirty="0">
              <a:solidFill>
                <a:srgbClr val="665546"/>
              </a:solidFill>
            </a:endParaRPr>
          </a:p>
        </p:txBody>
      </p:sp>
      <p:sp>
        <p:nvSpPr>
          <p:cNvPr id="7" name="Rectangle 18"/>
          <p:cNvSpPr>
            <a:spLocks noGrp="1" noChangeArrowheads="1"/>
          </p:cNvSpPr>
          <p:nvPr>
            <p:ph type="ftr" sz="quarter" idx="3"/>
          </p:nvPr>
        </p:nvSpPr>
        <p:spPr bwMode="auto">
          <a:xfrm>
            <a:off x="3307914" y="6854190"/>
            <a:ext cx="6961498" cy="360045"/>
          </a:xfrm>
          <a:prstGeom prst="rect">
            <a:avLst/>
          </a:prstGeom>
          <a:noFill/>
          <a:ln w="9525">
            <a:noFill/>
            <a:miter lim="800000"/>
            <a:headEnd/>
            <a:tailEnd/>
          </a:ln>
          <a:effectLst/>
        </p:spPr>
        <p:txBody>
          <a:bodyPr vert="horz" wrap="square" lIns="102532" tIns="51266" rIns="102532" bIns="51266" numCol="1" anchor="t" anchorCtr="0" compatLnSpc="1">
            <a:prstTxWarp prst="textNoShape">
              <a:avLst/>
            </a:prstTxWarp>
          </a:bodyPr>
          <a:lstStyle>
            <a:lvl1pPr marL="0" marR="0" indent="0" algn="ctr" defTabSz="1025317" rtl="0" eaLnBrk="1" fontAlgn="auto" latinLnBrk="0" hangingPunct="1">
              <a:lnSpc>
                <a:spcPct val="100000"/>
              </a:lnSpc>
              <a:spcBef>
                <a:spcPts val="0"/>
              </a:spcBef>
              <a:spcAft>
                <a:spcPts val="0"/>
              </a:spcAft>
              <a:buClrTx/>
              <a:buSzTx/>
              <a:buFontTx/>
              <a:buNone/>
              <a:tabLst/>
              <a:defRPr sz="1100"/>
            </a:lvl1pPr>
          </a:lstStyle>
          <a:p>
            <a:pPr>
              <a:defRPr/>
            </a:pPr>
            <a:r>
              <a:rPr lang="en-GB" dirty="0" smtClean="0">
                <a:solidFill>
                  <a:srgbClr val="665546"/>
                </a:solidFill>
              </a:rPr>
              <a:t>Copyright Rio Tinto - Commercial in Confidence - Contains Rio Tinto Business Secrets </a:t>
            </a:r>
            <a:endParaRPr lang="en-GB" dirty="0">
              <a:solidFill>
                <a:srgbClr val="665546"/>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338921" y="273368"/>
            <a:ext cx="10916989" cy="1200150"/>
          </a:xfrm>
          <a:prstGeom prst="rect">
            <a:avLst/>
          </a:prstGeom>
        </p:spPr>
        <p:txBody>
          <a:bodyPr/>
          <a:lstStyle/>
          <a:p>
            <a:r>
              <a:rPr lang="en-US" smtClean="0"/>
              <a:t>Click to edit Master title style</a:t>
            </a:r>
            <a:endParaRPr lang="en-AU"/>
          </a:p>
        </p:txBody>
      </p:sp>
      <p:sp>
        <p:nvSpPr>
          <p:cNvPr id="3" name="Content Placeholder 2"/>
          <p:cNvSpPr>
            <a:spLocks noGrp="1"/>
          </p:cNvSpPr>
          <p:nvPr>
            <p:ph sz="half" idx="1"/>
          </p:nvPr>
        </p:nvSpPr>
        <p:spPr>
          <a:xfrm>
            <a:off x="1338921" y="1535192"/>
            <a:ext cx="10916989" cy="24919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1338921" y="4187192"/>
            <a:ext cx="10916989" cy="249364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17"/>
          <p:cNvSpPr>
            <a:spLocks noGrp="1" noChangeArrowheads="1"/>
          </p:cNvSpPr>
          <p:nvPr>
            <p:ph type="dt" sz="half" idx="10"/>
          </p:nvPr>
        </p:nvSpPr>
        <p:spPr>
          <a:ln/>
        </p:spPr>
        <p:txBody>
          <a:bodyPr/>
          <a:lstStyle>
            <a:lvl1pPr>
              <a:defRPr/>
            </a:lvl1pPr>
          </a:lstStyle>
          <a:p>
            <a:pPr>
              <a:defRPr/>
            </a:pPr>
            <a:fld id="{3F1AA904-4C68-49EB-A828-E0F06DB8BE1C}" type="datetime4">
              <a:rPr lang="en-AU">
                <a:solidFill>
                  <a:srgbClr val="665546"/>
                </a:solidFill>
              </a:rPr>
              <a:pPr>
                <a:defRPr/>
              </a:pPr>
              <a:t>21 May 2015</a:t>
            </a:fld>
            <a:endParaRPr lang="en-AU" dirty="0">
              <a:solidFill>
                <a:srgbClr val="665546"/>
              </a:solidFill>
            </a:endParaRPr>
          </a:p>
        </p:txBody>
      </p:sp>
      <p:sp>
        <p:nvSpPr>
          <p:cNvPr id="7" name="Rectangle 19"/>
          <p:cNvSpPr>
            <a:spLocks noGrp="1" noChangeArrowheads="1"/>
          </p:cNvSpPr>
          <p:nvPr>
            <p:ph type="sldNum" sz="quarter" idx="12"/>
          </p:nvPr>
        </p:nvSpPr>
        <p:spPr>
          <a:ln/>
        </p:spPr>
        <p:txBody>
          <a:bodyPr/>
          <a:lstStyle>
            <a:lvl1pPr>
              <a:defRPr/>
            </a:lvl1pPr>
          </a:lstStyle>
          <a:p>
            <a:pPr>
              <a:defRPr/>
            </a:pPr>
            <a:fld id="{257B122E-67F3-41F6-B6A0-E803CA8DB474}" type="slidenum">
              <a:rPr lang="en-AU">
                <a:solidFill>
                  <a:srgbClr val="665546"/>
                </a:solidFill>
              </a:rPr>
              <a:pPr>
                <a:defRPr/>
              </a:pPr>
              <a:t>‹#›</a:t>
            </a:fld>
            <a:endParaRPr lang="en-AU" dirty="0">
              <a:solidFill>
                <a:srgbClr val="665546"/>
              </a:solidFill>
            </a:endParaRPr>
          </a:p>
        </p:txBody>
      </p:sp>
      <p:sp>
        <p:nvSpPr>
          <p:cNvPr id="8" name="Rectangle 18"/>
          <p:cNvSpPr>
            <a:spLocks noGrp="1" noChangeArrowheads="1"/>
          </p:cNvSpPr>
          <p:nvPr>
            <p:ph type="ftr" sz="quarter" idx="3"/>
          </p:nvPr>
        </p:nvSpPr>
        <p:spPr bwMode="auto">
          <a:xfrm>
            <a:off x="3307914" y="6854190"/>
            <a:ext cx="6961498" cy="360045"/>
          </a:xfrm>
          <a:prstGeom prst="rect">
            <a:avLst/>
          </a:prstGeom>
          <a:noFill/>
          <a:ln w="9525">
            <a:noFill/>
            <a:miter lim="800000"/>
            <a:headEnd/>
            <a:tailEnd/>
          </a:ln>
          <a:effectLst/>
        </p:spPr>
        <p:txBody>
          <a:bodyPr vert="horz" wrap="square" lIns="102532" tIns="51266" rIns="102532" bIns="51266" numCol="1" anchor="t" anchorCtr="0" compatLnSpc="1">
            <a:prstTxWarp prst="textNoShape">
              <a:avLst/>
            </a:prstTxWarp>
          </a:bodyPr>
          <a:lstStyle>
            <a:lvl1pPr marL="0" marR="0" indent="0" algn="ctr" defTabSz="1025317" rtl="0" eaLnBrk="1" fontAlgn="auto" latinLnBrk="0" hangingPunct="1">
              <a:lnSpc>
                <a:spcPct val="100000"/>
              </a:lnSpc>
              <a:spcBef>
                <a:spcPts val="0"/>
              </a:spcBef>
              <a:spcAft>
                <a:spcPts val="0"/>
              </a:spcAft>
              <a:buClrTx/>
              <a:buSzTx/>
              <a:buFontTx/>
              <a:buNone/>
              <a:tabLst/>
              <a:defRPr sz="1100"/>
            </a:lvl1pPr>
          </a:lstStyle>
          <a:p>
            <a:pPr>
              <a:defRPr/>
            </a:pPr>
            <a:r>
              <a:rPr lang="en-GB" dirty="0" smtClean="0">
                <a:solidFill>
                  <a:srgbClr val="665546"/>
                </a:solidFill>
              </a:rPr>
              <a:t>Copyright Rio Tinto - Commercial in Confidence - Contains Rio Tinto Business Secrets </a:t>
            </a:r>
            <a:endParaRPr lang="en-GB" dirty="0">
              <a:solidFill>
                <a:srgbClr val="665546"/>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38921" y="273368"/>
            <a:ext cx="10916989" cy="12001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338921" y="1535194"/>
            <a:ext cx="10916989" cy="51456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7"/>
          <p:cNvSpPr>
            <a:spLocks noGrp="1" noChangeArrowheads="1"/>
          </p:cNvSpPr>
          <p:nvPr>
            <p:ph type="dt" sz="half" idx="10"/>
          </p:nvPr>
        </p:nvSpPr>
        <p:spPr>
          <a:ln/>
        </p:spPr>
        <p:txBody>
          <a:bodyPr/>
          <a:lstStyle>
            <a:lvl1pPr>
              <a:defRPr/>
            </a:lvl1pPr>
          </a:lstStyle>
          <a:p>
            <a:pPr>
              <a:defRPr/>
            </a:pPr>
            <a:fld id="{F8E43251-084A-4D53-B5CF-BD642117636A}" type="datetime4">
              <a:rPr lang="en-AU">
                <a:solidFill>
                  <a:srgbClr val="665546"/>
                </a:solidFill>
              </a:rPr>
              <a:pPr>
                <a:defRPr/>
              </a:pPr>
              <a:t>21 May 2015</a:t>
            </a:fld>
            <a:endParaRPr lang="en-AU" dirty="0">
              <a:solidFill>
                <a:srgbClr val="665546"/>
              </a:solidFill>
            </a:endParaRPr>
          </a:p>
        </p:txBody>
      </p:sp>
      <p:sp>
        <p:nvSpPr>
          <p:cNvPr id="6" name="Rectangle 19"/>
          <p:cNvSpPr>
            <a:spLocks noGrp="1" noChangeArrowheads="1"/>
          </p:cNvSpPr>
          <p:nvPr>
            <p:ph type="sldNum" sz="quarter" idx="12"/>
          </p:nvPr>
        </p:nvSpPr>
        <p:spPr>
          <a:ln/>
        </p:spPr>
        <p:txBody>
          <a:bodyPr/>
          <a:lstStyle>
            <a:lvl1pPr>
              <a:defRPr/>
            </a:lvl1pPr>
          </a:lstStyle>
          <a:p>
            <a:pPr>
              <a:defRPr/>
            </a:pPr>
            <a:fld id="{EEC4DA13-CC73-451F-AAF0-F66825CE8864}" type="slidenum">
              <a:rPr lang="en-AU">
                <a:solidFill>
                  <a:srgbClr val="665546"/>
                </a:solidFill>
              </a:rPr>
              <a:pPr>
                <a:defRPr/>
              </a:pPr>
              <a:t>‹#›</a:t>
            </a:fld>
            <a:endParaRPr lang="en-AU" dirty="0">
              <a:solidFill>
                <a:srgbClr val="665546"/>
              </a:solidFill>
            </a:endParaRPr>
          </a:p>
        </p:txBody>
      </p:sp>
      <p:sp>
        <p:nvSpPr>
          <p:cNvPr id="7" name="Rectangle 18"/>
          <p:cNvSpPr>
            <a:spLocks noGrp="1" noChangeArrowheads="1"/>
          </p:cNvSpPr>
          <p:nvPr>
            <p:ph type="ftr" sz="quarter" idx="3"/>
          </p:nvPr>
        </p:nvSpPr>
        <p:spPr bwMode="auto">
          <a:xfrm>
            <a:off x="3307914" y="6854190"/>
            <a:ext cx="6961498" cy="360045"/>
          </a:xfrm>
          <a:prstGeom prst="rect">
            <a:avLst/>
          </a:prstGeom>
          <a:noFill/>
          <a:ln w="9525">
            <a:noFill/>
            <a:miter lim="800000"/>
            <a:headEnd/>
            <a:tailEnd/>
          </a:ln>
          <a:effectLst/>
        </p:spPr>
        <p:txBody>
          <a:bodyPr vert="horz" wrap="square" lIns="102532" tIns="51266" rIns="102532" bIns="51266" numCol="1" anchor="t" anchorCtr="0" compatLnSpc="1">
            <a:prstTxWarp prst="textNoShape">
              <a:avLst/>
            </a:prstTxWarp>
          </a:bodyPr>
          <a:lstStyle>
            <a:lvl1pPr marL="0" marR="0" indent="0" algn="ctr" defTabSz="1025317" rtl="0" eaLnBrk="1" fontAlgn="auto" latinLnBrk="0" hangingPunct="1">
              <a:lnSpc>
                <a:spcPct val="100000"/>
              </a:lnSpc>
              <a:spcBef>
                <a:spcPts val="0"/>
              </a:spcBef>
              <a:spcAft>
                <a:spcPts val="0"/>
              </a:spcAft>
              <a:buClrTx/>
              <a:buSzTx/>
              <a:buFontTx/>
              <a:buNone/>
              <a:tabLst/>
              <a:defRPr sz="1100"/>
            </a:lvl1pPr>
          </a:lstStyle>
          <a:p>
            <a:pPr>
              <a:defRPr/>
            </a:pPr>
            <a:r>
              <a:rPr lang="en-GB" dirty="0" smtClean="0">
                <a:solidFill>
                  <a:srgbClr val="665546"/>
                </a:solidFill>
              </a:rPr>
              <a:t>Commercial in Confidence - Contains Rio Tinto Business Secrets </a:t>
            </a:r>
            <a:endParaRPr lang="en-GB" dirty="0">
              <a:solidFill>
                <a:srgbClr val="665546"/>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bwMode="auto">
          <a:xfrm>
            <a:off x="2" y="3807"/>
            <a:ext cx="12601574" cy="686753"/>
          </a:xfrm>
          <a:prstGeom prst="rect">
            <a:avLst/>
          </a:prstGeom>
          <a:gradFill flip="none" rotWithShape="1">
            <a:gsLst>
              <a:gs pos="0">
                <a:srgbClr val="D2D8ED"/>
              </a:gs>
              <a:gs pos="0">
                <a:schemeClr val="accent4">
                  <a:lumMod val="20000"/>
                  <a:lumOff val="80000"/>
                </a:schemeClr>
              </a:gs>
              <a:gs pos="0">
                <a:schemeClr val="accent1">
                  <a:tint val="44500"/>
                  <a:satMod val="160000"/>
                </a:schemeClr>
              </a:gs>
              <a:gs pos="70000">
                <a:schemeClr val="accent1">
                  <a:tint val="23500"/>
                  <a:satMod val="160000"/>
                  <a:lumMod val="0"/>
                  <a:lumOff val="100000"/>
                  <a:alpha val="0"/>
                </a:schemeClr>
              </a:gs>
            </a:gsLst>
            <a:lin ang="0" scaled="1"/>
            <a:tileRect/>
          </a:gradFill>
          <a:ln w="9525">
            <a:noFill/>
            <a:miter lim="800000"/>
            <a:headEnd/>
            <a:tailEnd/>
          </a:ln>
        </p:spPr>
        <p:txBody>
          <a:bodyPr vert="horz" wrap="square" lIns="102509" tIns="51257" rIns="102509" bIns="51257" numCol="1" anchor="ctr" anchorCtr="0" compatLnSpc="1">
            <a:prstTxWarp prst="textNoShape">
              <a:avLst/>
            </a:prstTxWarp>
          </a:bodyPr>
          <a:lstStyle/>
          <a:p>
            <a:pPr marL="0" lvl="0" defTabSz="1025317" eaLnBrk="0" latinLnBrk="0" hangingPunct="0">
              <a:lnSpc>
                <a:spcPct val="80000"/>
              </a:lnSpc>
            </a:pPr>
            <a:r>
              <a:rPr lang="en-US" dirty="0" smtClean="0"/>
              <a:t>&lt;Title&gt;</a:t>
            </a:r>
            <a:endParaRPr lang="en-AU" dirty="0" smtClean="0"/>
          </a:p>
        </p:txBody>
      </p:sp>
      <p:sp>
        <p:nvSpPr>
          <p:cNvPr id="1027" name="Rectangle 3"/>
          <p:cNvSpPr>
            <a:spLocks noGrp="1" noChangeArrowheads="1"/>
          </p:cNvSpPr>
          <p:nvPr>
            <p:ph type="body" idx="1"/>
          </p:nvPr>
        </p:nvSpPr>
        <p:spPr bwMode="auto">
          <a:xfrm>
            <a:off x="1338921" y="1535194"/>
            <a:ext cx="10916989" cy="5145643"/>
          </a:xfrm>
          <a:prstGeom prst="rect">
            <a:avLst/>
          </a:prstGeom>
          <a:noFill/>
          <a:ln w="9525">
            <a:noFill/>
            <a:miter lim="800000"/>
            <a:headEnd/>
            <a:tailEnd/>
          </a:ln>
        </p:spPr>
        <p:txBody>
          <a:bodyPr vert="horz" wrap="square" lIns="102532" tIns="51266" rIns="102532" bIns="51266" numCol="1" anchor="t" anchorCtr="0" compatLnSpc="1">
            <a:prstTxWarp prst="textNoShape">
              <a:avLst/>
            </a:prstTxWarp>
          </a:bodyPr>
          <a:lstStyle/>
          <a:p>
            <a:pPr lvl="0"/>
            <a:r>
              <a:rPr lang="en-AU" smtClean="0"/>
              <a:t>Click to edit Master text styles</a:t>
            </a:r>
          </a:p>
          <a:p>
            <a:pPr lvl="1"/>
            <a:r>
              <a:rPr lang="en-AU" smtClean="0"/>
              <a:t>Title</a:t>
            </a:r>
          </a:p>
          <a:p>
            <a:pPr lvl="2"/>
            <a:r>
              <a:rPr lang="en-AU" smtClean="0"/>
              <a:t>Third level</a:t>
            </a:r>
          </a:p>
          <a:p>
            <a:pPr lvl="3"/>
            <a:r>
              <a:rPr lang="en-AU" smtClean="0"/>
              <a:t>Fourth level</a:t>
            </a:r>
          </a:p>
          <a:p>
            <a:pPr lvl="4"/>
            <a:r>
              <a:rPr lang="en-AU" smtClean="0"/>
              <a:t>Fifth level</a:t>
            </a:r>
          </a:p>
        </p:txBody>
      </p:sp>
      <p:sp>
        <p:nvSpPr>
          <p:cNvPr id="7183" name="Text Box 15"/>
          <p:cNvSpPr txBox="1">
            <a:spLocks noChangeArrowheads="1"/>
          </p:cNvSpPr>
          <p:nvPr/>
        </p:nvSpPr>
        <p:spPr bwMode="auto">
          <a:xfrm>
            <a:off x="1212025" y="4810601"/>
            <a:ext cx="10728842" cy="411310"/>
          </a:xfrm>
          <a:prstGeom prst="rect">
            <a:avLst/>
          </a:prstGeom>
          <a:noFill/>
          <a:ln w="9525">
            <a:noFill/>
            <a:miter lim="800000"/>
            <a:headEnd/>
            <a:tailEnd/>
          </a:ln>
          <a:effectLst/>
        </p:spPr>
        <p:txBody>
          <a:bodyPr lIns="102532" tIns="51266" rIns="102532" bIns="51266">
            <a:spAutoFit/>
          </a:bodyPr>
          <a:lstStyle/>
          <a:p>
            <a:pPr fontAlgn="base">
              <a:spcBef>
                <a:spcPct val="50000"/>
              </a:spcBef>
              <a:spcAft>
                <a:spcPct val="0"/>
              </a:spcAft>
              <a:defRPr/>
            </a:pPr>
            <a:endParaRPr lang="en-US" dirty="0">
              <a:solidFill>
                <a:srgbClr val="665546"/>
              </a:solidFill>
            </a:endParaRPr>
          </a:p>
        </p:txBody>
      </p:sp>
      <p:sp>
        <p:nvSpPr>
          <p:cNvPr id="7185" name="Rectangle 17"/>
          <p:cNvSpPr>
            <a:spLocks noGrp="1" noChangeArrowheads="1"/>
          </p:cNvSpPr>
          <p:nvPr>
            <p:ph type="dt" sz="half" idx="2"/>
          </p:nvPr>
        </p:nvSpPr>
        <p:spPr bwMode="auto">
          <a:xfrm>
            <a:off x="1341110" y="6859193"/>
            <a:ext cx="1953680" cy="261700"/>
          </a:xfrm>
          <a:prstGeom prst="rect">
            <a:avLst/>
          </a:prstGeom>
          <a:noFill/>
          <a:ln w="9525">
            <a:noFill/>
            <a:miter lim="800000"/>
            <a:headEnd/>
            <a:tailEnd/>
          </a:ln>
          <a:effectLst/>
        </p:spPr>
        <p:txBody>
          <a:bodyPr vert="horz" wrap="square" lIns="102532" tIns="51266" rIns="102532" bIns="51266" numCol="1" anchor="t" anchorCtr="0" compatLnSpc="1">
            <a:prstTxWarp prst="textNoShape">
              <a:avLst/>
            </a:prstTxWarp>
          </a:bodyPr>
          <a:lstStyle>
            <a:lvl1pPr>
              <a:defRPr sz="1100"/>
            </a:lvl1pPr>
          </a:lstStyle>
          <a:p>
            <a:pPr fontAlgn="base">
              <a:spcBef>
                <a:spcPct val="0"/>
              </a:spcBef>
              <a:spcAft>
                <a:spcPct val="0"/>
              </a:spcAft>
              <a:defRPr/>
            </a:pPr>
            <a:fld id="{9D5A6592-2714-4F66-8A66-903F4C3BF638}" type="datetime4">
              <a:rPr lang="en-AU">
                <a:solidFill>
                  <a:srgbClr val="665546"/>
                </a:solidFill>
              </a:rPr>
              <a:pPr fontAlgn="base">
                <a:spcBef>
                  <a:spcPct val="0"/>
                </a:spcBef>
                <a:spcAft>
                  <a:spcPct val="0"/>
                </a:spcAft>
                <a:defRPr/>
              </a:pPr>
              <a:t>21 May 2015</a:t>
            </a:fld>
            <a:endParaRPr lang="en-AU" dirty="0">
              <a:solidFill>
                <a:srgbClr val="665546"/>
              </a:solidFill>
            </a:endParaRPr>
          </a:p>
        </p:txBody>
      </p:sp>
      <p:sp>
        <p:nvSpPr>
          <p:cNvPr id="7186" name="Rectangle 18"/>
          <p:cNvSpPr>
            <a:spLocks noGrp="1" noChangeArrowheads="1"/>
          </p:cNvSpPr>
          <p:nvPr>
            <p:ph type="ftr" sz="quarter" idx="3"/>
          </p:nvPr>
        </p:nvSpPr>
        <p:spPr bwMode="auto">
          <a:xfrm>
            <a:off x="3307914" y="6854190"/>
            <a:ext cx="6961498" cy="360045"/>
          </a:xfrm>
          <a:prstGeom prst="rect">
            <a:avLst/>
          </a:prstGeom>
          <a:noFill/>
          <a:ln w="9525">
            <a:noFill/>
            <a:miter lim="800000"/>
            <a:headEnd/>
            <a:tailEnd/>
          </a:ln>
          <a:effectLst/>
        </p:spPr>
        <p:txBody>
          <a:bodyPr vert="horz" wrap="square" lIns="102532" tIns="51266" rIns="102532" bIns="51266" numCol="1" anchor="t" anchorCtr="0" compatLnSpc="1">
            <a:prstTxWarp prst="textNoShape">
              <a:avLst/>
            </a:prstTxWarp>
          </a:bodyPr>
          <a:lstStyle>
            <a:lvl1pPr marL="0" marR="0" indent="0" algn="ctr" defTabSz="1025317" rtl="0" eaLnBrk="1" fontAlgn="auto" latinLnBrk="0" hangingPunct="1">
              <a:lnSpc>
                <a:spcPct val="100000"/>
              </a:lnSpc>
              <a:spcBef>
                <a:spcPts val="0"/>
              </a:spcBef>
              <a:spcAft>
                <a:spcPts val="0"/>
              </a:spcAft>
              <a:buClrTx/>
              <a:buSzTx/>
              <a:buFontTx/>
              <a:buNone/>
              <a:tabLst/>
              <a:defRPr sz="1100"/>
            </a:lvl1pPr>
          </a:lstStyle>
          <a:p>
            <a:pPr>
              <a:defRPr/>
            </a:pPr>
            <a:r>
              <a:rPr lang="en-GB" dirty="0" smtClean="0">
                <a:solidFill>
                  <a:srgbClr val="665546"/>
                </a:solidFill>
              </a:rPr>
              <a:t>Commercial in Confidence - Contains Rio Tinto Business Secrets </a:t>
            </a:r>
            <a:endParaRPr lang="en-GB" dirty="0">
              <a:solidFill>
                <a:srgbClr val="665546"/>
              </a:solidFill>
            </a:endParaRPr>
          </a:p>
        </p:txBody>
      </p:sp>
      <p:sp>
        <p:nvSpPr>
          <p:cNvPr id="7187" name="Rectangle 19"/>
          <p:cNvSpPr>
            <a:spLocks noGrp="1" noChangeArrowheads="1"/>
          </p:cNvSpPr>
          <p:nvPr>
            <p:ph type="sldNum" sz="quarter" idx="4"/>
          </p:nvPr>
        </p:nvSpPr>
        <p:spPr bwMode="auto">
          <a:xfrm>
            <a:off x="10280356" y="6855857"/>
            <a:ext cx="1953680" cy="261700"/>
          </a:xfrm>
          <a:prstGeom prst="rect">
            <a:avLst/>
          </a:prstGeom>
          <a:noFill/>
          <a:ln w="9525">
            <a:noFill/>
            <a:miter lim="800000"/>
            <a:headEnd/>
            <a:tailEnd/>
          </a:ln>
          <a:effectLst/>
        </p:spPr>
        <p:txBody>
          <a:bodyPr vert="horz" wrap="square" lIns="102532" tIns="51266" rIns="102532" bIns="51266" numCol="1" anchor="t" anchorCtr="0" compatLnSpc="1">
            <a:prstTxWarp prst="textNoShape">
              <a:avLst/>
            </a:prstTxWarp>
          </a:bodyPr>
          <a:lstStyle>
            <a:lvl1pPr algn="r">
              <a:defRPr sz="1100"/>
            </a:lvl1pPr>
          </a:lstStyle>
          <a:p>
            <a:pPr fontAlgn="base">
              <a:spcBef>
                <a:spcPct val="0"/>
              </a:spcBef>
              <a:spcAft>
                <a:spcPct val="0"/>
              </a:spcAft>
              <a:defRPr/>
            </a:pPr>
            <a:fld id="{891BE02E-C3C4-4C03-B5A4-E5A74AE59C4A}" type="slidenum">
              <a:rPr lang="en-AU">
                <a:solidFill>
                  <a:srgbClr val="665546"/>
                </a:solidFill>
              </a:rPr>
              <a:pPr fontAlgn="base">
                <a:spcBef>
                  <a:spcPct val="0"/>
                </a:spcBef>
                <a:spcAft>
                  <a:spcPct val="0"/>
                </a:spcAft>
                <a:defRPr/>
              </a:pPr>
              <a:t>‹#›</a:t>
            </a:fld>
            <a:endParaRPr lang="en-AU" dirty="0">
              <a:solidFill>
                <a:srgbClr val="665546"/>
              </a:solidFill>
            </a:endParaRPr>
          </a:p>
        </p:txBody>
      </p:sp>
      <p:pic>
        <p:nvPicPr>
          <p:cNvPr id="9"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888737" y="66220"/>
            <a:ext cx="2712840" cy="579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72" r:id="rId4"/>
    <p:sldLayoutId id="2147483673" r:id="rId5"/>
    <p:sldLayoutId id="2147483674" r:id="rId6"/>
    <p:sldLayoutId id="2147483675" r:id="rId7"/>
  </p:sldLayoutIdLst>
  <p:timing>
    <p:tnLst>
      <p:par>
        <p:cTn id="1" dur="indefinite" restart="never" nodeType="tmRoot"/>
      </p:par>
    </p:tnLst>
  </p:timing>
  <p:hf hdr="0"/>
  <p:txStyles>
    <p:titleStyle>
      <a:lvl1pPr algn="l" rtl="0" eaLnBrk="1" fontAlgn="base" hangingPunct="1">
        <a:lnSpc>
          <a:spcPct val="85000"/>
        </a:lnSpc>
        <a:spcBef>
          <a:spcPct val="0"/>
        </a:spcBef>
        <a:spcAft>
          <a:spcPct val="0"/>
        </a:spcAft>
        <a:defRPr lang="en-AU" sz="2700" b="1" kern="1200" dirty="0" smtClean="0">
          <a:solidFill>
            <a:srgbClr val="7030A0"/>
          </a:solidFill>
          <a:latin typeface="Candara" panose="020E0502030303020204" pitchFamily="34" charset="0"/>
          <a:ea typeface="+mj-ea"/>
          <a:cs typeface="+mj-cs"/>
        </a:defRPr>
      </a:lvl1pPr>
      <a:lvl2pPr algn="l" rtl="0" eaLnBrk="1" fontAlgn="base" hangingPunct="1">
        <a:lnSpc>
          <a:spcPct val="85000"/>
        </a:lnSpc>
        <a:spcBef>
          <a:spcPct val="0"/>
        </a:spcBef>
        <a:spcAft>
          <a:spcPct val="0"/>
        </a:spcAft>
        <a:defRPr sz="3600">
          <a:solidFill>
            <a:srgbClr val="007EA3"/>
          </a:solidFill>
          <a:latin typeface="Georgia" pitchFamily="18" charset="0"/>
        </a:defRPr>
      </a:lvl2pPr>
      <a:lvl3pPr algn="l" rtl="0" eaLnBrk="1" fontAlgn="base" hangingPunct="1">
        <a:lnSpc>
          <a:spcPct val="85000"/>
        </a:lnSpc>
        <a:spcBef>
          <a:spcPct val="0"/>
        </a:spcBef>
        <a:spcAft>
          <a:spcPct val="0"/>
        </a:spcAft>
        <a:defRPr sz="3600">
          <a:solidFill>
            <a:srgbClr val="007EA3"/>
          </a:solidFill>
          <a:latin typeface="Georgia" pitchFamily="18" charset="0"/>
        </a:defRPr>
      </a:lvl3pPr>
      <a:lvl4pPr algn="l" rtl="0" eaLnBrk="1" fontAlgn="base" hangingPunct="1">
        <a:lnSpc>
          <a:spcPct val="85000"/>
        </a:lnSpc>
        <a:spcBef>
          <a:spcPct val="0"/>
        </a:spcBef>
        <a:spcAft>
          <a:spcPct val="0"/>
        </a:spcAft>
        <a:defRPr sz="3600">
          <a:solidFill>
            <a:srgbClr val="007EA3"/>
          </a:solidFill>
          <a:latin typeface="Georgia" pitchFamily="18" charset="0"/>
        </a:defRPr>
      </a:lvl4pPr>
      <a:lvl5pPr algn="l" rtl="0" eaLnBrk="1" fontAlgn="base" hangingPunct="1">
        <a:lnSpc>
          <a:spcPct val="85000"/>
        </a:lnSpc>
        <a:spcBef>
          <a:spcPct val="0"/>
        </a:spcBef>
        <a:spcAft>
          <a:spcPct val="0"/>
        </a:spcAft>
        <a:defRPr sz="3600">
          <a:solidFill>
            <a:srgbClr val="007EA3"/>
          </a:solidFill>
          <a:latin typeface="Georgia" pitchFamily="18" charset="0"/>
        </a:defRPr>
      </a:lvl5pPr>
      <a:lvl6pPr marL="512658" algn="l" rtl="0" eaLnBrk="1" fontAlgn="base" hangingPunct="1">
        <a:lnSpc>
          <a:spcPct val="85000"/>
        </a:lnSpc>
        <a:spcBef>
          <a:spcPct val="0"/>
        </a:spcBef>
        <a:spcAft>
          <a:spcPct val="0"/>
        </a:spcAft>
        <a:defRPr sz="3600">
          <a:solidFill>
            <a:srgbClr val="007EA3"/>
          </a:solidFill>
          <a:latin typeface="Georgia" pitchFamily="18" charset="0"/>
        </a:defRPr>
      </a:lvl6pPr>
      <a:lvl7pPr marL="1025317" algn="l" rtl="0" eaLnBrk="1" fontAlgn="base" hangingPunct="1">
        <a:lnSpc>
          <a:spcPct val="85000"/>
        </a:lnSpc>
        <a:spcBef>
          <a:spcPct val="0"/>
        </a:spcBef>
        <a:spcAft>
          <a:spcPct val="0"/>
        </a:spcAft>
        <a:defRPr sz="3600">
          <a:solidFill>
            <a:srgbClr val="007EA3"/>
          </a:solidFill>
          <a:latin typeface="Georgia" pitchFamily="18" charset="0"/>
        </a:defRPr>
      </a:lvl7pPr>
      <a:lvl8pPr marL="1537975" algn="l" rtl="0" eaLnBrk="1" fontAlgn="base" hangingPunct="1">
        <a:lnSpc>
          <a:spcPct val="85000"/>
        </a:lnSpc>
        <a:spcBef>
          <a:spcPct val="0"/>
        </a:spcBef>
        <a:spcAft>
          <a:spcPct val="0"/>
        </a:spcAft>
        <a:defRPr sz="3600">
          <a:solidFill>
            <a:srgbClr val="007EA3"/>
          </a:solidFill>
          <a:latin typeface="Georgia" pitchFamily="18" charset="0"/>
        </a:defRPr>
      </a:lvl8pPr>
      <a:lvl9pPr marL="2050633" algn="l" rtl="0" eaLnBrk="1" fontAlgn="base" hangingPunct="1">
        <a:lnSpc>
          <a:spcPct val="85000"/>
        </a:lnSpc>
        <a:spcBef>
          <a:spcPct val="0"/>
        </a:spcBef>
        <a:spcAft>
          <a:spcPct val="0"/>
        </a:spcAft>
        <a:defRPr sz="3600">
          <a:solidFill>
            <a:srgbClr val="007EA3"/>
          </a:solidFill>
          <a:latin typeface="Georgia" pitchFamily="18" charset="0"/>
        </a:defRPr>
      </a:lvl9pPr>
    </p:titleStyle>
    <p:bodyStyle>
      <a:lvl1pPr marL="384494" indent="-384494" algn="l" rtl="0" eaLnBrk="1" fontAlgn="base" hangingPunct="1">
        <a:lnSpc>
          <a:spcPct val="120000"/>
        </a:lnSpc>
        <a:spcBef>
          <a:spcPct val="35000"/>
        </a:spcBef>
        <a:spcAft>
          <a:spcPct val="0"/>
        </a:spcAft>
        <a:buChar char="•"/>
        <a:defRPr>
          <a:solidFill>
            <a:srgbClr val="665546"/>
          </a:solidFill>
          <a:latin typeface="+mn-lt"/>
          <a:ea typeface="+mn-ea"/>
          <a:cs typeface="+mn-cs"/>
        </a:defRPr>
      </a:lvl1pPr>
      <a:lvl2pPr marL="833070" indent="-320411" algn="l" rtl="0" eaLnBrk="1" fontAlgn="base" hangingPunct="1">
        <a:lnSpc>
          <a:spcPct val="120000"/>
        </a:lnSpc>
        <a:spcBef>
          <a:spcPct val="35000"/>
        </a:spcBef>
        <a:spcAft>
          <a:spcPct val="0"/>
        </a:spcAft>
        <a:buChar char="–"/>
        <a:defRPr>
          <a:solidFill>
            <a:srgbClr val="665546"/>
          </a:solidFill>
          <a:latin typeface="+mn-lt"/>
        </a:defRPr>
      </a:lvl2pPr>
      <a:lvl3pPr marL="1281646" indent="-256329" algn="l" rtl="0" eaLnBrk="1" fontAlgn="base" hangingPunct="1">
        <a:lnSpc>
          <a:spcPct val="120000"/>
        </a:lnSpc>
        <a:spcBef>
          <a:spcPct val="35000"/>
        </a:spcBef>
        <a:spcAft>
          <a:spcPct val="0"/>
        </a:spcAft>
        <a:buChar char="•"/>
        <a:defRPr sz="1800">
          <a:solidFill>
            <a:srgbClr val="665546"/>
          </a:solidFill>
          <a:latin typeface="+mn-lt"/>
        </a:defRPr>
      </a:lvl3pPr>
      <a:lvl4pPr marL="1794304" indent="-256329" algn="l" rtl="0" eaLnBrk="1" fontAlgn="base" hangingPunct="1">
        <a:lnSpc>
          <a:spcPct val="120000"/>
        </a:lnSpc>
        <a:spcBef>
          <a:spcPct val="35000"/>
        </a:spcBef>
        <a:spcAft>
          <a:spcPct val="0"/>
        </a:spcAft>
        <a:buChar char="–"/>
        <a:defRPr sz="1600">
          <a:solidFill>
            <a:srgbClr val="665546"/>
          </a:solidFill>
          <a:latin typeface="+mn-lt"/>
        </a:defRPr>
      </a:lvl4pPr>
      <a:lvl5pPr marL="2306963" indent="-256329" algn="l" rtl="0" eaLnBrk="1" fontAlgn="base" hangingPunct="1">
        <a:lnSpc>
          <a:spcPct val="120000"/>
        </a:lnSpc>
        <a:spcBef>
          <a:spcPct val="35000"/>
        </a:spcBef>
        <a:spcAft>
          <a:spcPct val="0"/>
        </a:spcAft>
        <a:buChar char="»"/>
        <a:defRPr sz="1300">
          <a:solidFill>
            <a:srgbClr val="665546"/>
          </a:solidFill>
          <a:latin typeface="+mn-lt"/>
        </a:defRPr>
      </a:lvl5pPr>
      <a:lvl6pPr marL="2819621" indent="-256329" algn="l" rtl="0" eaLnBrk="1" fontAlgn="base" hangingPunct="1">
        <a:lnSpc>
          <a:spcPct val="120000"/>
        </a:lnSpc>
        <a:spcBef>
          <a:spcPct val="35000"/>
        </a:spcBef>
        <a:spcAft>
          <a:spcPct val="0"/>
        </a:spcAft>
        <a:buChar char="»"/>
        <a:defRPr sz="1300">
          <a:solidFill>
            <a:srgbClr val="665546"/>
          </a:solidFill>
          <a:latin typeface="+mn-lt"/>
        </a:defRPr>
      </a:lvl6pPr>
      <a:lvl7pPr marL="3332279" indent="-256329" algn="l" rtl="0" eaLnBrk="1" fontAlgn="base" hangingPunct="1">
        <a:lnSpc>
          <a:spcPct val="120000"/>
        </a:lnSpc>
        <a:spcBef>
          <a:spcPct val="35000"/>
        </a:spcBef>
        <a:spcAft>
          <a:spcPct val="0"/>
        </a:spcAft>
        <a:buChar char="»"/>
        <a:defRPr sz="1300">
          <a:solidFill>
            <a:srgbClr val="665546"/>
          </a:solidFill>
          <a:latin typeface="+mn-lt"/>
        </a:defRPr>
      </a:lvl7pPr>
      <a:lvl8pPr marL="3844938" indent="-256329" algn="l" rtl="0" eaLnBrk="1" fontAlgn="base" hangingPunct="1">
        <a:lnSpc>
          <a:spcPct val="120000"/>
        </a:lnSpc>
        <a:spcBef>
          <a:spcPct val="35000"/>
        </a:spcBef>
        <a:spcAft>
          <a:spcPct val="0"/>
        </a:spcAft>
        <a:buChar char="»"/>
        <a:defRPr sz="1300">
          <a:solidFill>
            <a:srgbClr val="665546"/>
          </a:solidFill>
          <a:latin typeface="+mn-lt"/>
        </a:defRPr>
      </a:lvl8pPr>
      <a:lvl9pPr marL="4357596" indent="-256329" algn="l" rtl="0" eaLnBrk="1" fontAlgn="base" hangingPunct="1">
        <a:lnSpc>
          <a:spcPct val="120000"/>
        </a:lnSpc>
        <a:spcBef>
          <a:spcPct val="35000"/>
        </a:spcBef>
        <a:spcAft>
          <a:spcPct val="0"/>
        </a:spcAft>
        <a:buChar char="»"/>
        <a:defRPr sz="1300">
          <a:solidFill>
            <a:srgbClr val="665546"/>
          </a:solidFill>
          <a:latin typeface="+mn-lt"/>
        </a:defRPr>
      </a:lvl9pPr>
    </p:bodyStyle>
    <p:otherStyle>
      <a:defPPr>
        <a:defRPr lang="en-US"/>
      </a:defPPr>
      <a:lvl1pPr marL="0" algn="l" defTabSz="1025317" rtl="0" eaLnBrk="1" latinLnBrk="0" hangingPunct="1">
        <a:defRPr sz="2000" kern="1200">
          <a:solidFill>
            <a:schemeClr val="tx1"/>
          </a:solidFill>
          <a:latin typeface="+mn-lt"/>
          <a:ea typeface="+mn-ea"/>
          <a:cs typeface="+mn-cs"/>
        </a:defRPr>
      </a:lvl1pPr>
      <a:lvl2pPr marL="512658" algn="l" defTabSz="1025317" rtl="0" eaLnBrk="1" latinLnBrk="0" hangingPunct="1">
        <a:defRPr sz="2000" kern="1200">
          <a:solidFill>
            <a:schemeClr val="tx1"/>
          </a:solidFill>
          <a:latin typeface="+mn-lt"/>
          <a:ea typeface="+mn-ea"/>
          <a:cs typeface="+mn-cs"/>
        </a:defRPr>
      </a:lvl2pPr>
      <a:lvl3pPr marL="1025317" algn="l" defTabSz="1025317" rtl="0" eaLnBrk="1" latinLnBrk="0" hangingPunct="1">
        <a:defRPr sz="2000" kern="1200">
          <a:solidFill>
            <a:schemeClr val="tx1"/>
          </a:solidFill>
          <a:latin typeface="+mn-lt"/>
          <a:ea typeface="+mn-ea"/>
          <a:cs typeface="+mn-cs"/>
        </a:defRPr>
      </a:lvl3pPr>
      <a:lvl4pPr marL="1537975" algn="l" defTabSz="1025317" rtl="0" eaLnBrk="1" latinLnBrk="0" hangingPunct="1">
        <a:defRPr sz="2000" kern="1200">
          <a:solidFill>
            <a:schemeClr val="tx1"/>
          </a:solidFill>
          <a:latin typeface="+mn-lt"/>
          <a:ea typeface="+mn-ea"/>
          <a:cs typeface="+mn-cs"/>
        </a:defRPr>
      </a:lvl4pPr>
      <a:lvl5pPr marL="2050633" algn="l" defTabSz="1025317" rtl="0" eaLnBrk="1" latinLnBrk="0" hangingPunct="1">
        <a:defRPr sz="2000" kern="1200">
          <a:solidFill>
            <a:schemeClr val="tx1"/>
          </a:solidFill>
          <a:latin typeface="+mn-lt"/>
          <a:ea typeface="+mn-ea"/>
          <a:cs typeface="+mn-cs"/>
        </a:defRPr>
      </a:lvl5pPr>
      <a:lvl6pPr marL="2563292" algn="l" defTabSz="1025317" rtl="0" eaLnBrk="1" latinLnBrk="0" hangingPunct="1">
        <a:defRPr sz="2000" kern="1200">
          <a:solidFill>
            <a:schemeClr val="tx1"/>
          </a:solidFill>
          <a:latin typeface="+mn-lt"/>
          <a:ea typeface="+mn-ea"/>
          <a:cs typeface="+mn-cs"/>
        </a:defRPr>
      </a:lvl6pPr>
      <a:lvl7pPr marL="3075950" algn="l" defTabSz="1025317" rtl="0" eaLnBrk="1" latinLnBrk="0" hangingPunct="1">
        <a:defRPr sz="2000" kern="1200">
          <a:solidFill>
            <a:schemeClr val="tx1"/>
          </a:solidFill>
          <a:latin typeface="+mn-lt"/>
          <a:ea typeface="+mn-ea"/>
          <a:cs typeface="+mn-cs"/>
        </a:defRPr>
      </a:lvl7pPr>
      <a:lvl8pPr marL="3588609" algn="l" defTabSz="1025317" rtl="0" eaLnBrk="1" latinLnBrk="0" hangingPunct="1">
        <a:defRPr sz="2000" kern="1200">
          <a:solidFill>
            <a:schemeClr val="tx1"/>
          </a:solidFill>
          <a:latin typeface="+mn-lt"/>
          <a:ea typeface="+mn-ea"/>
          <a:cs typeface="+mn-cs"/>
        </a:defRPr>
      </a:lvl8pPr>
      <a:lvl9pPr marL="4101267" algn="l" defTabSz="1025317"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Statistical_parameter" TargetMode="External"/><Relationship Id="rId7" Type="http://schemas.openxmlformats.org/officeDocument/2006/relationships/hyperlink" Target="http://en.wikipedia.org/wiki/Probability" TargetMode="External"/><Relationship Id="rId2" Type="http://schemas.openxmlformats.org/officeDocument/2006/relationships/hyperlink" Target="http://en.wikipedia.org/wiki/Statistics" TargetMode="External"/><Relationship Id="rId1" Type="http://schemas.openxmlformats.org/officeDocument/2006/relationships/slideLayout" Target="../slideLayouts/slideLayout2.xml"/><Relationship Id="rId6" Type="http://schemas.openxmlformats.org/officeDocument/2006/relationships/hyperlink" Target="http://en.wikipedia.org/wiki/Statistic" TargetMode="External"/><Relationship Id="rId5" Type="http://schemas.openxmlformats.org/officeDocument/2006/relationships/hyperlink" Target="http://en.wikipedia.org/wiki/Statistical_inference" TargetMode="External"/><Relationship Id="rId4" Type="http://schemas.openxmlformats.org/officeDocument/2006/relationships/hyperlink" Target="http://en.wikipedia.org/wiki/Statistical_mode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en.wikipedia.org/wiki/Conjugate_prio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Bayesian_probability" TargetMode="External"/><Relationship Id="rId7" Type="http://schemas.openxmlformats.org/officeDocument/2006/relationships/hyperlink" Target="http://en.wikipedia.org/wiki/Normal_distribution" TargetMode="External"/><Relationship Id="rId2" Type="http://schemas.openxmlformats.org/officeDocument/2006/relationships/hyperlink" Target="http://en.wikipedia.org/wiki/Conjugate_prior" TargetMode="External"/><Relationship Id="rId1" Type="http://schemas.openxmlformats.org/officeDocument/2006/relationships/slideLayout" Target="../slideLayouts/slideLayout2.xml"/><Relationship Id="rId6" Type="http://schemas.openxmlformats.org/officeDocument/2006/relationships/hyperlink" Target="http://en.wikipedia.org/wiki/Likelihood_function" TargetMode="External"/><Relationship Id="rId5" Type="http://schemas.openxmlformats.org/officeDocument/2006/relationships/hyperlink" Target="http://en.wikipedia.org/wiki/Prior_probability_distribution" TargetMode="External"/><Relationship Id="rId4" Type="http://schemas.openxmlformats.org/officeDocument/2006/relationships/hyperlink" Target="http://en.wikipedia.org/wiki/Posterior_probability"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en.wikipedia.org/wiki/Beta_function" TargetMode="External"/><Relationship Id="rId3" Type="http://schemas.openxmlformats.org/officeDocument/2006/relationships/image" Target="../media/image6.png"/><Relationship Id="rId7" Type="http://schemas.openxmlformats.org/officeDocument/2006/relationships/hyperlink" Target="http://en.wikipedia.org/wiki/Uniform_distribution_(continuous)" TargetMode="External"/><Relationship Id="rId2"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hyperlink" Target="http://en.wikipedia.org/wiki/Probability_distribution" TargetMode="External"/><Relationship Id="rId10" Type="http://schemas.openxmlformats.org/officeDocument/2006/relationships/hyperlink" Target="http://en.wikipedia.org/wiki/Hyperparameter" TargetMode="External"/><Relationship Id="rId4" Type="http://schemas.openxmlformats.org/officeDocument/2006/relationships/hyperlink" Target="http://en.wikipedia.org/wiki/Normalizing_constant" TargetMode="External"/><Relationship Id="rId9" Type="http://schemas.openxmlformats.org/officeDocument/2006/relationships/hyperlink" Target="http://en.wikipedia.org/wiki/Normalising_constant"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Expected_value" TargetMode="External"/><Relationship Id="rId2" Type="http://schemas.openxmlformats.org/officeDocument/2006/relationships/hyperlink" Target="http://en.wikipedia.org/wiki/Normal_distribution" TargetMode="External"/><Relationship Id="rId1" Type="http://schemas.openxmlformats.org/officeDocument/2006/relationships/slideLayout" Target="../slideLayouts/slideLayout2.xml"/><Relationship Id="rId4" Type="http://schemas.openxmlformats.org/officeDocument/2006/relationships/hyperlink" Target="http://en.wikipedia.org/wiki/Varianc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descr="Large confetti"/>
          <p:cNvSpPr>
            <a:spLocks noGrp="1" noChangeArrowheads="1"/>
          </p:cNvSpPr>
          <p:nvPr>
            <p:ph type="ctrTitle"/>
          </p:nvPr>
        </p:nvSpPr>
        <p:spPr>
          <a:xfrm>
            <a:off x="3648818" y="2311400"/>
            <a:ext cx="8407322" cy="1199488"/>
          </a:xfrm>
        </p:spPr>
        <p:txBody>
          <a:bodyPr/>
          <a:lstStyle/>
          <a:p>
            <a:pPr eaLnBrk="1" hangingPunct="1"/>
            <a:r>
              <a:rPr lang="en-US" sz="3200" dirty="0"/>
              <a:t>Artificial Neural Network– Back Propagation</a:t>
            </a:r>
          </a:p>
        </p:txBody>
      </p:sp>
    </p:spTree>
    <p:extLst>
      <p:ext uri="{BB962C8B-B14F-4D97-AF65-F5344CB8AC3E}">
        <p14:creationId xmlns:p14="http://schemas.microsoft.com/office/powerpoint/2010/main" val="16630575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Likelihood function</a:t>
            </a:r>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10</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6" name="Rectangle 5"/>
          <p:cNvSpPr/>
          <p:nvPr/>
        </p:nvSpPr>
        <p:spPr>
          <a:xfrm>
            <a:off x="215900" y="1048018"/>
            <a:ext cx="11925300" cy="4708981"/>
          </a:xfrm>
          <a:prstGeom prst="rect">
            <a:avLst/>
          </a:prstGeom>
        </p:spPr>
        <p:txBody>
          <a:bodyPr wrap="square">
            <a:spAutoFit/>
          </a:bodyPr>
          <a:lstStyle/>
          <a:p>
            <a:r>
              <a:rPr lang="en-IN" dirty="0" smtClean="0"/>
              <a:t>In </a:t>
            </a:r>
            <a:r>
              <a:rPr lang="en-IN" dirty="0">
                <a:hlinkClick r:id="rId2" tooltip="Statistics"/>
              </a:rPr>
              <a:t>statistics</a:t>
            </a:r>
            <a:r>
              <a:rPr lang="en-IN" dirty="0"/>
              <a:t>, a </a:t>
            </a:r>
            <a:r>
              <a:rPr lang="en-IN" b="1" dirty="0"/>
              <a:t>likelihood function</a:t>
            </a:r>
            <a:r>
              <a:rPr lang="en-IN" dirty="0"/>
              <a:t> (often simply the </a:t>
            </a:r>
            <a:r>
              <a:rPr lang="en-IN" b="1" dirty="0"/>
              <a:t>likelihood</a:t>
            </a:r>
            <a:r>
              <a:rPr lang="en-IN" dirty="0"/>
              <a:t>) is a function of the </a:t>
            </a:r>
            <a:r>
              <a:rPr lang="en-IN" dirty="0">
                <a:hlinkClick r:id="rId3" tooltip="Statistical parameter"/>
              </a:rPr>
              <a:t>parameters</a:t>
            </a:r>
            <a:r>
              <a:rPr lang="en-IN" dirty="0"/>
              <a:t> of a </a:t>
            </a:r>
            <a:r>
              <a:rPr lang="en-IN" dirty="0">
                <a:hlinkClick r:id="rId4" tooltip="Statistical model"/>
              </a:rPr>
              <a:t>statistical model</a:t>
            </a:r>
            <a:r>
              <a:rPr lang="en-IN" dirty="0"/>
              <a:t>. Likelihood functions play a key role in </a:t>
            </a:r>
            <a:r>
              <a:rPr lang="en-IN" dirty="0">
                <a:hlinkClick r:id="rId5" tooltip="Statistical inference"/>
              </a:rPr>
              <a:t>statistical inference</a:t>
            </a:r>
            <a:r>
              <a:rPr lang="en-IN" dirty="0"/>
              <a:t>, especially methods of estimating a parameter from a set of </a:t>
            </a:r>
            <a:r>
              <a:rPr lang="en-IN" dirty="0">
                <a:hlinkClick r:id="rId6" tooltip="Statistic"/>
              </a:rPr>
              <a:t>statistics</a:t>
            </a:r>
            <a:r>
              <a:rPr lang="en-IN" dirty="0"/>
              <a:t>. </a:t>
            </a:r>
            <a:endParaRPr lang="en-IN" dirty="0" smtClean="0"/>
          </a:p>
          <a:p>
            <a:endParaRPr lang="en-IN" dirty="0"/>
          </a:p>
          <a:p>
            <a:r>
              <a:rPr lang="en-IN" dirty="0" smtClean="0"/>
              <a:t>In </a:t>
            </a:r>
            <a:r>
              <a:rPr lang="en-IN" dirty="0"/>
              <a:t>informal contexts, "</a:t>
            </a:r>
            <a:r>
              <a:rPr lang="en-IN" dirty="0">
                <a:solidFill>
                  <a:schemeClr val="tx2">
                    <a:lumMod val="60000"/>
                    <a:lumOff val="40000"/>
                  </a:schemeClr>
                </a:solidFill>
              </a:rPr>
              <a:t>likelihood</a:t>
            </a:r>
            <a:r>
              <a:rPr lang="en-IN" dirty="0"/>
              <a:t>" is often used as a synonym for "</a:t>
            </a:r>
            <a:r>
              <a:rPr lang="en-IN" dirty="0">
                <a:hlinkClick r:id="rId7" tooltip="Probability"/>
              </a:rPr>
              <a:t>probability</a:t>
            </a:r>
            <a:r>
              <a:rPr lang="en-IN" dirty="0"/>
              <a:t>." But in statistical usage, a distinction is made depending on the roles of the outcome or parameter. </a:t>
            </a:r>
            <a:endParaRPr lang="en-IN" dirty="0" smtClean="0"/>
          </a:p>
          <a:p>
            <a:endParaRPr lang="en-IN" i="1" dirty="0"/>
          </a:p>
          <a:p>
            <a:r>
              <a:rPr lang="en-IN" b="1" dirty="0" smtClean="0">
                <a:solidFill>
                  <a:srgbClr val="FF0000"/>
                </a:solidFill>
              </a:rPr>
              <a:t>Probability</a:t>
            </a:r>
            <a:r>
              <a:rPr lang="en-IN" dirty="0" smtClean="0"/>
              <a:t> </a:t>
            </a:r>
            <a:r>
              <a:rPr lang="en-IN" dirty="0"/>
              <a:t>is used when describing a </a:t>
            </a:r>
            <a:r>
              <a:rPr lang="en-IN" u="sng" dirty="0">
                <a:solidFill>
                  <a:srgbClr val="FF0000"/>
                </a:solidFill>
              </a:rPr>
              <a:t>function of the outcome </a:t>
            </a:r>
            <a:r>
              <a:rPr lang="en-IN" dirty="0"/>
              <a:t>given a fixed parameter value. </a:t>
            </a:r>
            <a:endParaRPr lang="en-IN" dirty="0" smtClean="0"/>
          </a:p>
          <a:p>
            <a:pPr marL="1079500" indent="-635000">
              <a:buFont typeface="Arial" panose="020B0604020202020204" pitchFamily="34" charset="0"/>
              <a:buChar char="•"/>
              <a:tabLst>
                <a:tab pos="444500" algn="l"/>
              </a:tabLst>
            </a:pPr>
            <a:r>
              <a:rPr lang="en-IN" dirty="0" smtClean="0"/>
              <a:t>For </a:t>
            </a:r>
            <a:r>
              <a:rPr lang="en-IN" dirty="0"/>
              <a:t>example, if a coin is flipped 10 times and it is a fair coin, </a:t>
            </a:r>
            <a:endParaRPr lang="en-IN" dirty="0" smtClean="0"/>
          </a:p>
          <a:p>
            <a:pPr marL="444500">
              <a:tabLst>
                <a:tab pos="444500" algn="l"/>
              </a:tabLst>
            </a:pPr>
            <a:r>
              <a:rPr lang="en-IN" dirty="0"/>
              <a:t> </a:t>
            </a:r>
            <a:r>
              <a:rPr lang="en-IN" dirty="0" smtClean="0"/>
              <a:t>        -------------------what </a:t>
            </a:r>
            <a:r>
              <a:rPr lang="en-IN" dirty="0"/>
              <a:t>is the </a:t>
            </a:r>
            <a:r>
              <a:rPr lang="en-IN" i="1" dirty="0"/>
              <a:t>probability</a:t>
            </a:r>
            <a:r>
              <a:rPr lang="en-IN" dirty="0"/>
              <a:t> of it landing heads-up every time? </a:t>
            </a:r>
            <a:endParaRPr lang="en-IN" dirty="0" smtClean="0"/>
          </a:p>
          <a:p>
            <a:endParaRPr lang="en-IN" i="1" dirty="0"/>
          </a:p>
          <a:p>
            <a:r>
              <a:rPr lang="en-IN" b="1" dirty="0">
                <a:solidFill>
                  <a:srgbClr val="FF0000"/>
                </a:solidFill>
              </a:rPr>
              <a:t>Likelihood</a:t>
            </a:r>
            <a:r>
              <a:rPr lang="en-IN" dirty="0" smtClean="0"/>
              <a:t> </a:t>
            </a:r>
            <a:r>
              <a:rPr lang="en-IN" dirty="0"/>
              <a:t>is used when describing a </a:t>
            </a:r>
            <a:r>
              <a:rPr lang="en-IN" u="sng" dirty="0">
                <a:solidFill>
                  <a:srgbClr val="FF0000"/>
                </a:solidFill>
              </a:rPr>
              <a:t>function of a parameter </a:t>
            </a:r>
            <a:r>
              <a:rPr lang="en-IN" dirty="0"/>
              <a:t>given an </a:t>
            </a:r>
            <a:r>
              <a:rPr lang="en-IN" i="1" dirty="0"/>
              <a:t>outcome.</a:t>
            </a:r>
            <a:r>
              <a:rPr lang="en-IN" dirty="0"/>
              <a:t> </a:t>
            </a:r>
            <a:endParaRPr lang="en-IN" dirty="0" smtClean="0"/>
          </a:p>
          <a:p>
            <a:endParaRPr lang="en-IN" dirty="0"/>
          </a:p>
          <a:p>
            <a:pPr marL="1079500" indent="-635000">
              <a:buFont typeface="Arial" panose="020B0604020202020204" pitchFamily="34" charset="0"/>
              <a:buChar char="•"/>
            </a:pPr>
            <a:r>
              <a:rPr lang="en-IN" dirty="0"/>
              <a:t>For</a:t>
            </a:r>
            <a:r>
              <a:rPr lang="en-IN" dirty="0"/>
              <a:t> </a:t>
            </a:r>
            <a:r>
              <a:rPr lang="en-IN" dirty="0"/>
              <a:t>example, if a coin is flipped 10 times and it has landed heads-up 10 times, </a:t>
            </a:r>
            <a:endParaRPr lang="en-IN" dirty="0" smtClean="0"/>
          </a:p>
          <a:p>
            <a:pPr marL="444500"/>
            <a:r>
              <a:rPr lang="en-IN" dirty="0"/>
              <a:t> </a:t>
            </a:r>
            <a:r>
              <a:rPr lang="en-IN" dirty="0" smtClean="0"/>
              <a:t>        --------------------what </a:t>
            </a:r>
            <a:r>
              <a:rPr lang="en-IN" dirty="0"/>
              <a:t>is the likelihood that the coin is fair?</a:t>
            </a:r>
          </a:p>
        </p:txBody>
      </p:sp>
    </p:spTree>
    <p:extLst>
      <p:ext uri="{BB962C8B-B14F-4D97-AF65-F5344CB8AC3E}">
        <p14:creationId xmlns:p14="http://schemas.microsoft.com/office/powerpoint/2010/main" val="984639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11020"/>
            <a:ext cx="228589" cy="422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3157" tIns="56579" rIns="113157" bIns="56579" numCol="1" anchor="ctr" anchorCtr="0" compatLnSpc="1">
            <a:prstTxWarp prst="textNoShape">
              <a:avLst/>
            </a:prstTxWarp>
            <a:spAutoFit/>
          </a:bodyPr>
          <a:lstStyle/>
          <a:p>
            <a:endParaRPr lang="en-IN" dirty="0"/>
          </a:p>
        </p:txBody>
      </p:sp>
      <p:pic>
        <p:nvPicPr>
          <p:cNvPr id="4" name="Picture 2"/>
          <p:cNvPicPr>
            <a:picLocks noChangeAspect="1" noChangeArrowheads="1"/>
          </p:cNvPicPr>
          <p:nvPr/>
        </p:nvPicPr>
        <p:blipFill>
          <a:blip r:embed="rId2" cstate="print">
            <a:lum bright="10000"/>
            <a:extLst>
              <a:ext uri="{28A0092B-C50C-407E-A947-70E740481C1C}">
                <a14:useLocalDpi xmlns:a14="http://schemas.microsoft.com/office/drawing/2010/main" val="0"/>
              </a:ext>
            </a:extLst>
          </a:blip>
          <a:srcRect/>
          <a:stretch>
            <a:fillRect/>
          </a:stretch>
        </p:blipFill>
        <p:spPr bwMode="auto">
          <a:xfrm>
            <a:off x="0" y="0"/>
            <a:ext cx="12601575" cy="7217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3"/>
          <p:cNvSpPr txBox="1">
            <a:spLocks noChangeArrowheads="1"/>
          </p:cNvSpPr>
          <p:nvPr/>
        </p:nvSpPr>
        <p:spPr bwMode="auto">
          <a:xfrm>
            <a:off x="2184819" y="2671604"/>
            <a:ext cx="8231938" cy="1874359"/>
          </a:xfrm>
          <a:prstGeom prst="rect">
            <a:avLst/>
          </a:prstGeom>
          <a:noFill/>
          <a:ln w="9525">
            <a:noFill/>
            <a:miter lim="800000"/>
            <a:headEnd/>
            <a:tailEnd/>
          </a:ln>
        </p:spPr>
        <p:txBody>
          <a:bodyPr wrap="square" lIns="113157" tIns="56579" rIns="113157" bIns="56579">
            <a:prstTxWarp prst="textArchUp">
              <a:avLst/>
            </a:prstTxWarp>
            <a:spAutoFit/>
          </a:bodyPr>
          <a:lstStyle/>
          <a:p>
            <a:pPr algn="ctr">
              <a:spcBef>
                <a:spcPct val="50000"/>
              </a:spcBef>
              <a:defRPr/>
            </a:pPr>
            <a:r>
              <a:rPr lang="en-US" sz="5400" b="1" spc="619" dirty="0">
                <a:solidFill>
                  <a:srgbClr val="002060"/>
                </a:solidFill>
                <a:latin typeface="Candara" panose="020E0502030303020204" pitchFamily="34" charset="0"/>
                <a:ea typeface="ＭＳ Ｐゴシック" charset="-128"/>
                <a:cs typeface="Arial" pitchFamily="34" charset="0"/>
              </a:rPr>
              <a:t>THANK  YOU!</a:t>
            </a:r>
            <a:endParaRPr lang="en-US" sz="4000" b="1" i="1" spc="619" dirty="0">
              <a:solidFill>
                <a:srgbClr val="002060"/>
              </a:solidFill>
              <a:latin typeface="Candara" panose="020E0502030303020204" pitchFamily="34" charset="0"/>
              <a:ea typeface="ＭＳ Ｐゴシック" charset="-128"/>
              <a:cs typeface="Arial" pitchFamily="34" charset="0"/>
            </a:endParaRPr>
          </a:p>
        </p:txBody>
      </p:sp>
    </p:spTree>
    <p:extLst>
      <p:ext uri="{BB962C8B-B14F-4D97-AF65-F5344CB8AC3E}">
        <p14:creationId xmlns:p14="http://schemas.microsoft.com/office/powerpoint/2010/main" val="2466796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Bayesian statistical inference</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3" name="Rectangle 2"/>
          <p:cNvSpPr/>
          <p:nvPr/>
        </p:nvSpPr>
        <p:spPr>
          <a:xfrm>
            <a:off x="241300" y="1092070"/>
            <a:ext cx="11188700" cy="5324535"/>
          </a:xfrm>
          <a:prstGeom prst="rect">
            <a:avLst/>
          </a:prstGeom>
        </p:spPr>
        <p:txBody>
          <a:bodyPr wrap="square">
            <a:spAutoFit/>
          </a:bodyPr>
          <a:lstStyle/>
          <a:p>
            <a:r>
              <a:rPr lang="en-IN" dirty="0"/>
              <a:t>In Bayesian statistical inference, a prior probability distribution, often called simply the prior, of an uncertain quantity is the probability distribution p that would express one's beliefs about this quantity before some evidence is taken into account. </a:t>
            </a:r>
            <a:endParaRPr lang="en-IN" dirty="0" smtClean="0"/>
          </a:p>
          <a:p>
            <a:endParaRPr lang="en-IN" dirty="0"/>
          </a:p>
          <a:p>
            <a:r>
              <a:rPr lang="en-IN" dirty="0" smtClean="0"/>
              <a:t>For </a:t>
            </a:r>
            <a:r>
              <a:rPr lang="en-IN" dirty="0"/>
              <a:t>example, p could be the probability distribution for the proportion of voters who will vote for a particular politician in a future election. It is meant to attribute uncertainty, rather than randomness, to the quantity. </a:t>
            </a:r>
            <a:endParaRPr lang="en-IN" dirty="0" smtClean="0"/>
          </a:p>
          <a:p>
            <a:endParaRPr lang="en-IN" dirty="0"/>
          </a:p>
          <a:p>
            <a:r>
              <a:rPr lang="en-IN" dirty="0" smtClean="0"/>
              <a:t>The </a:t>
            </a:r>
            <a:r>
              <a:rPr lang="en-IN" dirty="0"/>
              <a:t>unknown quantity may be a parameter or latent variable.</a:t>
            </a:r>
          </a:p>
          <a:p>
            <a:endParaRPr lang="en-IN" dirty="0"/>
          </a:p>
          <a:p>
            <a:r>
              <a:rPr lang="en-IN" dirty="0"/>
              <a:t>One applies Bayes' theorem, multiplying the prior by the likelihood function and then normalizing, to get the posterior probability distribution, which is the conditional distribution of the uncertain quantity, given the data</a:t>
            </a:r>
            <a:r>
              <a:rPr lang="en-IN" dirty="0" smtClean="0"/>
              <a:t>.</a:t>
            </a:r>
            <a:endParaRPr lang="en-IN" dirty="0"/>
          </a:p>
          <a:p>
            <a:endParaRPr lang="en-US" dirty="0" smtClean="0"/>
          </a:p>
          <a:p>
            <a:r>
              <a:rPr lang="en-IN" dirty="0"/>
              <a:t>A prior is often the purely subjective assessment of an experienced expert. Some will choose a </a:t>
            </a:r>
            <a:r>
              <a:rPr lang="en-IN" i="1" dirty="0">
                <a:hlinkClick r:id="rId2" tooltip="Conjugate prior"/>
              </a:rPr>
              <a:t>conjugate prior</a:t>
            </a:r>
            <a:r>
              <a:rPr lang="en-IN" dirty="0"/>
              <a:t> when they can, to make calculation of the posterior distribution easier.</a:t>
            </a:r>
            <a:endParaRPr lang="en-US" dirty="0"/>
          </a:p>
          <a:p>
            <a:endParaRPr lang="en-IN" dirty="0"/>
          </a:p>
        </p:txBody>
      </p:sp>
    </p:spTree>
    <p:extLst>
      <p:ext uri="{BB962C8B-B14F-4D97-AF65-F5344CB8AC3E}">
        <p14:creationId xmlns:p14="http://schemas.microsoft.com/office/powerpoint/2010/main" val="10486155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smtClean="0">
                <a:hlinkClick r:id="rId2" tooltip="Conjugate prior"/>
              </a:rPr>
              <a:t>Conjugate </a:t>
            </a:r>
            <a:r>
              <a:rPr lang="en-IN" i="1" dirty="0">
                <a:hlinkClick r:id="rId2" tooltip="Conjugate prior"/>
              </a:rPr>
              <a:t>prior</a:t>
            </a:r>
            <a:endParaRPr lang="en-IN" dirty="0"/>
          </a:p>
        </p:txBody>
      </p:sp>
      <p:sp>
        <p:nvSpPr>
          <p:cNvPr id="3" name="Content Placeholder 2"/>
          <p:cNvSpPr>
            <a:spLocks noGrp="1"/>
          </p:cNvSpPr>
          <p:nvPr>
            <p:ph idx="1"/>
          </p:nvPr>
        </p:nvSpPr>
        <p:spPr>
          <a:xfrm>
            <a:off x="253071" y="1077994"/>
            <a:ext cx="11805579" cy="2236706"/>
          </a:xfrm>
        </p:spPr>
        <p:txBody>
          <a:bodyPr/>
          <a:lstStyle/>
          <a:p>
            <a:r>
              <a:rPr lang="en-IN" dirty="0"/>
              <a:t>In </a:t>
            </a:r>
            <a:r>
              <a:rPr lang="en-IN" dirty="0">
                <a:hlinkClick r:id="rId3" tooltip="Bayesian probability"/>
              </a:rPr>
              <a:t>Bayesian probability</a:t>
            </a:r>
            <a:r>
              <a:rPr lang="en-IN" dirty="0"/>
              <a:t> theory, if the </a:t>
            </a:r>
            <a:r>
              <a:rPr lang="en-IN" dirty="0">
                <a:hlinkClick r:id="rId4" tooltip="Posterior probability"/>
              </a:rPr>
              <a:t>posterior distributions</a:t>
            </a:r>
            <a:r>
              <a:rPr lang="en-IN" dirty="0"/>
              <a:t> </a:t>
            </a:r>
            <a:r>
              <a:rPr lang="en-IN" i="1" dirty="0"/>
              <a:t>p</a:t>
            </a:r>
            <a:r>
              <a:rPr lang="en-IN" dirty="0"/>
              <a:t>(</a:t>
            </a:r>
            <a:r>
              <a:rPr lang="en-IN" dirty="0" err="1"/>
              <a:t>θ|</a:t>
            </a:r>
            <a:r>
              <a:rPr lang="en-IN" i="1" dirty="0" err="1"/>
              <a:t>x</a:t>
            </a:r>
            <a:r>
              <a:rPr lang="en-IN" dirty="0"/>
              <a:t>) are in the same family as the </a:t>
            </a:r>
            <a:r>
              <a:rPr lang="en-IN" dirty="0">
                <a:hlinkClick r:id="rId5" tooltip="Prior probability distribution"/>
              </a:rPr>
              <a:t>prior probability distribution</a:t>
            </a:r>
            <a:r>
              <a:rPr lang="en-IN" dirty="0"/>
              <a:t> </a:t>
            </a:r>
            <a:r>
              <a:rPr lang="en-IN" i="1" dirty="0"/>
              <a:t>p</a:t>
            </a:r>
            <a:r>
              <a:rPr lang="en-IN" dirty="0"/>
              <a:t>(θ), the prior and posterior are then called </a:t>
            </a:r>
            <a:r>
              <a:rPr lang="en-IN" b="1" dirty="0"/>
              <a:t>conjugate distributions,</a:t>
            </a:r>
            <a:r>
              <a:rPr lang="en-IN" dirty="0"/>
              <a:t> and the prior is called a </a:t>
            </a:r>
            <a:r>
              <a:rPr lang="en-IN" b="1" dirty="0"/>
              <a:t>conjugate prior</a:t>
            </a:r>
            <a:r>
              <a:rPr lang="en-IN" dirty="0"/>
              <a:t> for the </a:t>
            </a:r>
            <a:r>
              <a:rPr lang="en-IN" dirty="0">
                <a:hlinkClick r:id="rId6" tooltip="Likelihood function"/>
              </a:rPr>
              <a:t>likelihood function</a:t>
            </a:r>
            <a:r>
              <a:rPr lang="en-IN" dirty="0"/>
              <a:t>. For example, the </a:t>
            </a:r>
            <a:r>
              <a:rPr lang="en-IN" dirty="0">
                <a:hlinkClick r:id="rId7" tooltip="Normal distribution"/>
              </a:rPr>
              <a:t>Gaussian</a:t>
            </a:r>
            <a:r>
              <a:rPr lang="en-IN" dirty="0"/>
              <a:t> family is conjugate to itself (or </a:t>
            </a:r>
            <a:r>
              <a:rPr lang="en-IN" i="1" dirty="0"/>
              <a:t>self-conjugate</a:t>
            </a:r>
            <a:r>
              <a:rPr lang="en-IN" dirty="0"/>
              <a:t>) with respect to a Gaussian likelihood function: if the likelihood function is Gaussian, choosing a Gaussian prior over the mean will ensure that the posterior distribution is also Gaussian. This means that the Gaussian distribution is a conjugate prior for the likelihood which is also Gaussian.</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3</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Tree>
    <p:extLst>
      <p:ext uri="{BB962C8B-B14F-4D97-AF65-F5344CB8AC3E}">
        <p14:creationId xmlns:p14="http://schemas.microsoft.com/office/powerpoint/2010/main" val="2713973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Posterior Probability</a:t>
            </a:r>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4</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496" y="1054100"/>
            <a:ext cx="11762104" cy="527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959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Posterior probability</a:t>
            </a:r>
          </a:p>
        </p:txBody>
      </p:sp>
      <p:sp>
        <p:nvSpPr>
          <p:cNvPr id="3" name="Content Placeholder 2"/>
          <p:cNvSpPr>
            <a:spLocks noGrp="1"/>
          </p:cNvSpPr>
          <p:nvPr>
            <p:ph idx="1"/>
          </p:nvPr>
        </p:nvSpPr>
        <p:spPr>
          <a:xfrm>
            <a:off x="253071" y="1077994"/>
            <a:ext cx="11805579" cy="1538206"/>
          </a:xfrm>
        </p:spPr>
        <p:txBody>
          <a:bodyPr/>
          <a:lstStyle/>
          <a:p>
            <a:r>
              <a:rPr lang="en-IN" sz="1400" dirty="0"/>
              <a:t>Suppose there is a mixed school having 60% boys and 40% girls as students. The girls wear trousers or skirts in equal numbers; the boys all wear trousers. An observer sees a (random) student from a distance; all the observer can see is that this student is wearing trousers. What is the probability this student is a girl? The correct answer can be computed using Bayes' theorem.</a:t>
            </a:r>
          </a:p>
          <a:p>
            <a:r>
              <a:rPr lang="en-IN" sz="1400" dirty="0"/>
              <a:t>The event is that the student observed is a girl, and the event is that the student observed is wearing trousers. To compute , we first need to </a:t>
            </a:r>
            <a:r>
              <a:rPr lang="en-IN" sz="1400" dirty="0" smtClean="0"/>
              <a:t>know</a:t>
            </a:r>
            <a:r>
              <a:rPr lang="en-IN" sz="1400" dirty="0"/>
              <a:t>.</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5</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00" y="2565400"/>
            <a:ext cx="11544300" cy="429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9583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6</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6" name="Rectangle 5"/>
          <p:cNvSpPr/>
          <p:nvPr/>
        </p:nvSpPr>
        <p:spPr>
          <a:xfrm>
            <a:off x="215901" y="989678"/>
            <a:ext cx="12052300" cy="830997"/>
          </a:xfrm>
          <a:prstGeom prst="rect">
            <a:avLst/>
          </a:prstGeom>
        </p:spPr>
        <p:txBody>
          <a:bodyPr wrap="square">
            <a:spAutoFit/>
          </a:bodyPr>
          <a:lstStyle/>
          <a:p>
            <a:r>
              <a:rPr lang="en-IN" sz="1600" dirty="0"/>
              <a:t>The form of the conjugate prior can generally be determined by inspection of the probability density or probability mass function of a distribution. For example, consider a random variable which consists of the number of successes in n Bernoulli trials with unknown probability of success q in [0,1]. This random variable will follow the binomial distribution, with a probability mass function of the form</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8515" y="1965325"/>
            <a:ext cx="2853531"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49184" y="2455386"/>
            <a:ext cx="4410182" cy="338554"/>
          </a:xfrm>
          <a:prstGeom prst="rect">
            <a:avLst/>
          </a:prstGeom>
        </p:spPr>
        <p:txBody>
          <a:bodyPr wrap="none">
            <a:spAutoFit/>
          </a:bodyPr>
          <a:lstStyle/>
          <a:p>
            <a:r>
              <a:rPr lang="en-IN" sz="1600" dirty="0"/>
              <a:t>Expressed as a function of q, this has the form</a:t>
            </a:r>
          </a:p>
        </p:txBody>
      </p:sp>
      <p:sp>
        <p:nvSpPr>
          <p:cNvPr id="8" name="AutoShape 6" descr="f(q) \propto q^a (1-q)^b"/>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3808" y="2819400"/>
            <a:ext cx="2408238" cy="278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9"/>
          <p:cNvSpPr>
            <a:spLocks noChangeArrowheads="1"/>
          </p:cNvSpPr>
          <p:nvPr/>
        </p:nvSpPr>
        <p:spPr bwMode="auto">
          <a:xfrm>
            <a:off x="0" y="0"/>
            <a:ext cx="126015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for some constants   </a:t>
            </a:r>
            <a:r>
              <a:rPr kumimoji="0" lang="en-US" sz="1900" b="0" i="0" u="none" strike="noStrike" cap="none" normalizeH="0" baseline="0" smtClean="0">
                <a:ln>
                  <a:noFill/>
                </a:ln>
                <a:solidFill>
                  <a:schemeClr val="tx1"/>
                </a:solidFill>
                <a:effectLst/>
                <a:latin typeface="Arial" charset="0"/>
                <a:cs typeface="Arial" charset="0"/>
              </a:rPr>
              <a:t> </a:t>
            </a:r>
            <a:r>
              <a:rPr kumimoji="0" lang="en-US" sz="1800" b="0" i="0" u="none" strike="noStrike" cap="none" normalizeH="0" baseline="0" smtClean="0">
                <a:ln>
                  <a:noFill/>
                </a:ln>
                <a:solidFill>
                  <a:schemeClr val="tx1"/>
                </a:solidFill>
                <a:effectLst/>
                <a:latin typeface="Arial" charset="0"/>
                <a:cs typeface="Arial" charset="0"/>
              </a:rPr>
              <a:t>and   </a:t>
            </a:r>
            <a:r>
              <a:rPr kumimoji="0" lang="en-US" sz="1900" b="0" i="0" u="none" strike="noStrike" cap="none" normalizeH="0" baseline="0" smtClean="0">
                <a:ln>
                  <a:noFill/>
                </a:ln>
                <a:solidFill>
                  <a:schemeClr val="tx1"/>
                </a:solidFill>
                <a:effectLst/>
                <a:latin typeface="Arial" charset="0"/>
                <a:cs typeface="Arial" charset="0"/>
              </a:rPr>
              <a:t>.</a:t>
            </a:r>
            <a:r>
              <a:rPr kumimoji="0" lang="en-US" sz="1800" b="0" i="0" u="none" strike="noStrike" cap="none" normalizeH="0" baseline="0" smtClean="0">
                <a:ln>
                  <a:noFill/>
                </a:ln>
                <a:solidFill>
                  <a:schemeClr val="tx1"/>
                </a:solidFill>
                <a:effectLst/>
                <a:latin typeface="Arial" charset="0"/>
                <a:cs typeface="Arial" charset="0"/>
              </a:rPr>
              <a:t> Generally, this functional form will have an additional multiplicative factor (the </a:t>
            </a:r>
            <a:r>
              <a:rPr kumimoji="0" lang="en-US" sz="1800" b="0" i="0" u="none" strike="noStrike" cap="none" normalizeH="0" baseline="0" smtClean="0">
                <a:ln>
                  <a:noFill/>
                </a:ln>
                <a:solidFill>
                  <a:schemeClr val="tx1"/>
                </a:solidFill>
                <a:effectLst/>
                <a:latin typeface="Arial" charset="0"/>
                <a:cs typeface="Arial" charset="0"/>
                <a:hlinkClick r:id="rId4" tooltip="Normalizing constant"/>
              </a:rPr>
              <a:t>normalizing constant</a:t>
            </a:r>
            <a:r>
              <a:rPr kumimoji="0" lang="en-US" sz="1800" b="0" i="0" u="none" strike="noStrike" cap="none" normalizeH="0" baseline="0" smtClean="0">
                <a:ln>
                  <a:noFill/>
                </a:ln>
                <a:solidFill>
                  <a:schemeClr val="tx1"/>
                </a:solidFill>
                <a:effectLst/>
                <a:latin typeface="Arial" charset="0"/>
                <a:cs typeface="Arial" charset="0"/>
              </a:rPr>
              <a:t>) ensuring that the function is a </a:t>
            </a:r>
            <a:r>
              <a:rPr kumimoji="0" lang="en-US" sz="1800" b="0" i="0" u="none" strike="noStrike" cap="none" normalizeH="0" baseline="0" smtClean="0">
                <a:ln>
                  <a:noFill/>
                </a:ln>
                <a:solidFill>
                  <a:schemeClr val="tx1"/>
                </a:solidFill>
                <a:effectLst/>
                <a:latin typeface="Arial" charset="0"/>
                <a:cs typeface="Arial" charset="0"/>
                <a:hlinkClick r:id="rId5" tooltip="Probability distribution"/>
              </a:rPr>
              <a:t>probability distribution</a:t>
            </a:r>
            <a:r>
              <a:rPr kumimoji="0" lang="en-US" sz="1800" b="0" i="0" u="none" strike="noStrike" cap="none" normalizeH="0" baseline="0" smtClean="0">
                <a:ln>
                  <a:noFill/>
                </a:ln>
                <a:solidFill>
                  <a:schemeClr val="tx1"/>
                </a:solidFill>
                <a:effectLst/>
                <a:latin typeface="Arial" charset="0"/>
                <a:cs typeface="Arial" charset="0"/>
              </a:rPr>
              <a:t>, i.e. the integral over the entire range is 1. This factor will often be a function of   </a:t>
            </a:r>
            <a:endParaRPr kumimoji="0" lang="en-US" sz="1900" b="0" i="0" u="none" strike="noStrike" cap="none" normalizeH="0" baseline="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900" b="0" i="0" u="none" strike="noStrike" cap="none" normalizeH="0" baseline="0" smtClean="0">
              <a:ln>
                <a:noFill/>
              </a:ln>
              <a:solidFill>
                <a:schemeClr val="tx1"/>
              </a:solidFill>
              <a:effectLst/>
              <a:latin typeface="Arial" charset="0"/>
              <a:cs typeface="Arial" charset="0"/>
            </a:endParaRPr>
          </a:p>
        </p:txBody>
      </p:sp>
      <p:sp>
        <p:nvSpPr>
          <p:cNvPr id="10" name="AutoShape 10" descr="a"/>
          <p:cNvSpPr>
            <a:spLocks noChangeAspect="1" noChangeArrowheads="1"/>
          </p:cNvSpPr>
          <p:nvPr/>
        </p:nvSpPr>
        <p:spPr bwMode="auto">
          <a:xfrm>
            <a:off x="2149475" y="-4254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11" descr="b"/>
          <p:cNvSpPr>
            <a:spLocks noChangeAspect="1" noChangeArrowheads="1"/>
          </p:cNvSpPr>
          <p:nvPr/>
        </p:nvSpPr>
        <p:spPr bwMode="auto">
          <a:xfrm>
            <a:off x="2787650" y="-4254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12" descr="a"/>
          <p:cNvSpPr>
            <a:spLocks noChangeAspect="1" noChangeArrowheads="1"/>
          </p:cNvSpPr>
          <p:nvPr/>
        </p:nvSpPr>
        <p:spPr bwMode="auto">
          <a:xfrm>
            <a:off x="9312275"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TextBox 12"/>
          <p:cNvSpPr txBox="1"/>
          <p:nvPr/>
        </p:nvSpPr>
        <p:spPr>
          <a:xfrm>
            <a:off x="215901" y="3314699"/>
            <a:ext cx="11925299" cy="830997"/>
          </a:xfrm>
          <a:prstGeom prst="rect">
            <a:avLst/>
          </a:prstGeom>
          <a:noFill/>
        </p:spPr>
        <p:txBody>
          <a:bodyPr wrap="square" rtlCol="0">
            <a:spAutoFit/>
          </a:bodyPr>
          <a:lstStyle/>
          <a:p>
            <a:r>
              <a:rPr lang="en-US" sz="1600" dirty="0" smtClean="0"/>
              <a:t>Generally this function has an additional multiplicative factor(the normalizing Const.) ensuring that the function is probability distribution. This factor is often be function of “a’ and ‘b’ , but never ‘q’.. In fact the usual conjugate prior is a beta distribution with parameter  </a:t>
            </a:r>
            <a:r>
              <a:rPr lang="el-GR" sz="1600" dirty="0" smtClean="0"/>
              <a:t>α</a:t>
            </a:r>
            <a:r>
              <a:rPr lang="en-US" sz="1600" dirty="0" smtClean="0"/>
              <a:t>, and </a:t>
            </a:r>
            <a:r>
              <a:rPr lang="el-GR" sz="1600" dirty="0" smtClean="0"/>
              <a:t>β</a:t>
            </a:r>
            <a:r>
              <a:rPr lang="en-US" sz="1600" dirty="0" smtClean="0"/>
              <a:t> </a:t>
            </a:r>
            <a:endParaRPr lang="en-IN" sz="1600" dirty="0"/>
          </a:p>
        </p:txBody>
      </p:sp>
      <p:sp>
        <p:nvSpPr>
          <p:cNvPr id="14" name="TextBox 13"/>
          <p:cNvSpPr txBox="1"/>
          <p:nvPr/>
        </p:nvSpPr>
        <p:spPr>
          <a:xfrm>
            <a:off x="6852046" y="2789594"/>
            <a:ext cx="3866754" cy="338554"/>
          </a:xfrm>
          <a:prstGeom prst="rect">
            <a:avLst/>
          </a:prstGeom>
          <a:noFill/>
        </p:spPr>
        <p:txBody>
          <a:bodyPr wrap="square" rtlCol="0">
            <a:spAutoFit/>
          </a:bodyPr>
          <a:lstStyle/>
          <a:p>
            <a:r>
              <a:rPr lang="en-US" sz="1600" dirty="0"/>
              <a:t>f</a:t>
            </a:r>
            <a:r>
              <a:rPr lang="en-US" sz="1600" dirty="0" smtClean="0"/>
              <a:t>or some const.  ‘a’ and ‘b’</a:t>
            </a:r>
            <a:endParaRPr lang="en-IN" sz="1600" dirty="0"/>
          </a:p>
        </p:txBody>
      </p:sp>
      <p:pic>
        <p:nvPicPr>
          <p:cNvPr id="1039"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9801" y="4145696"/>
            <a:ext cx="2438400" cy="5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368300" y="4889500"/>
            <a:ext cx="11417300" cy="1169551"/>
          </a:xfrm>
          <a:prstGeom prst="rect">
            <a:avLst/>
          </a:prstGeom>
          <a:noFill/>
        </p:spPr>
        <p:txBody>
          <a:bodyPr wrap="square" rtlCol="0">
            <a:spAutoFit/>
          </a:bodyPr>
          <a:lstStyle/>
          <a:p>
            <a:r>
              <a:rPr lang="en-IN" sz="1600" dirty="0"/>
              <a:t>where </a:t>
            </a:r>
            <a:r>
              <a:rPr lang="el-GR" sz="1800" b="1" dirty="0"/>
              <a:t>α</a:t>
            </a:r>
            <a:r>
              <a:rPr lang="en-US" sz="1600" dirty="0"/>
              <a:t>, and </a:t>
            </a:r>
            <a:r>
              <a:rPr lang="el-GR" sz="1800" b="1" dirty="0"/>
              <a:t>β</a:t>
            </a:r>
            <a:r>
              <a:rPr lang="en-US" sz="1600" dirty="0"/>
              <a:t> </a:t>
            </a:r>
            <a:r>
              <a:rPr lang="en-US" sz="1600" dirty="0" smtClean="0"/>
              <a:t> </a:t>
            </a:r>
            <a:r>
              <a:rPr lang="en-IN" sz="1600" dirty="0" smtClean="0"/>
              <a:t>and </a:t>
            </a:r>
            <a:r>
              <a:rPr lang="en-IN" sz="1600" dirty="0"/>
              <a:t>are chosen to reflect any existing belief or information </a:t>
            </a:r>
            <a:r>
              <a:rPr lang="en-IN" sz="1600" dirty="0" smtClean="0"/>
              <a:t>(</a:t>
            </a:r>
            <a:r>
              <a:rPr lang="el-GR" sz="1800" b="1" dirty="0"/>
              <a:t>α</a:t>
            </a:r>
            <a:r>
              <a:rPr lang="en-IN" sz="1600" dirty="0" smtClean="0"/>
              <a:t> </a:t>
            </a:r>
            <a:r>
              <a:rPr lang="en-IN" sz="1600" dirty="0"/>
              <a:t>= 1 and </a:t>
            </a:r>
            <a:r>
              <a:rPr lang="el-GR" sz="1800" b="1" dirty="0"/>
              <a:t>β</a:t>
            </a:r>
            <a:r>
              <a:rPr lang="el-GR" sz="1600" dirty="0"/>
              <a:t> </a:t>
            </a:r>
            <a:r>
              <a:rPr lang="en-IN" sz="1600" dirty="0" smtClean="0"/>
              <a:t>= </a:t>
            </a:r>
            <a:r>
              <a:rPr lang="en-IN" sz="1600" dirty="0"/>
              <a:t>1 would give a </a:t>
            </a:r>
            <a:r>
              <a:rPr lang="en-IN" sz="1600" dirty="0">
                <a:hlinkClick r:id="rId7" tooltip="Uniform distribution (continuous)"/>
              </a:rPr>
              <a:t>uniform distribution</a:t>
            </a:r>
            <a:r>
              <a:rPr lang="en-IN" sz="1600" dirty="0"/>
              <a:t>) and </a:t>
            </a:r>
            <a:r>
              <a:rPr lang="en-IN" sz="1600" i="1" dirty="0" smtClean="0"/>
              <a:t>Β</a:t>
            </a:r>
            <a:r>
              <a:rPr lang="en-IN" sz="1600" dirty="0" smtClean="0"/>
              <a:t>(</a:t>
            </a:r>
            <a:r>
              <a:rPr lang="el-GR" sz="1800" b="1" dirty="0"/>
              <a:t>α</a:t>
            </a:r>
            <a:r>
              <a:rPr lang="en-IN" sz="1600" dirty="0" smtClean="0"/>
              <a:t>,</a:t>
            </a:r>
            <a:r>
              <a:rPr lang="el-GR" sz="1600" dirty="0"/>
              <a:t> </a:t>
            </a:r>
            <a:r>
              <a:rPr lang="el-GR" sz="1800" b="1" dirty="0"/>
              <a:t>β</a:t>
            </a:r>
            <a:r>
              <a:rPr lang="el-GR" sz="1600" dirty="0"/>
              <a:t> </a:t>
            </a:r>
            <a:r>
              <a:rPr lang="en-IN" sz="1600" dirty="0"/>
              <a:t> ) is the </a:t>
            </a:r>
            <a:r>
              <a:rPr lang="en-IN" sz="1600" dirty="0">
                <a:hlinkClick r:id="rId8" tooltip="Beta function"/>
              </a:rPr>
              <a:t>Beta function</a:t>
            </a:r>
            <a:r>
              <a:rPr lang="en-IN" sz="1600" dirty="0"/>
              <a:t> acting as a </a:t>
            </a:r>
            <a:r>
              <a:rPr lang="en-IN" sz="1600" dirty="0">
                <a:hlinkClick r:id="rId9" tooltip="Normalising constant"/>
              </a:rPr>
              <a:t>normalising constant</a:t>
            </a:r>
            <a:r>
              <a:rPr lang="en-IN" sz="1600" dirty="0"/>
              <a:t>.</a:t>
            </a:r>
          </a:p>
          <a:p>
            <a:r>
              <a:rPr lang="en-IN" sz="1600" dirty="0"/>
              <a:t>In this </a:t>
            </a:r>
            <a:r>
              <a:rPr lang="en-IN" sz="1600" dirty="0" smtClean="0"/>
              <a:t>context, </a:t>
            </a:r>
            <a:r>
              <a:rPr lang="el-GR" sz="1600" dirty="0" smtClean="0"/>
              <a:t> </a:t>
            </a:r>
            <a:r>
              <a:rPr lang="el-GR" sz="1800" b="1" dirty="0"/>
              <a:t>α</a:t>
            </a:r>
            <a:r>
              <a:rPr lang="en-US" sz="1600" dirty="0"/>
              <a:t>, and </a:t>
            </a:r>
            <a:r>
              <a:rPr lang="el-GR" sz="1800" b="1" dirty="0"/>
              <a:t>β</a:t>
            </a:r>
            <a:r>
              <a:rPr lang="en-US" sz="1600" dirty="0"/>
              <a:t> </a:t>
            </a:r>
            <a:r>
              <a:rPr lang="en-IN" sz="1600" dirty="0" smtClean="0"/>
              <a:t>are </a:t>
            </a:r>
            <a:r>
              <a:rPr lang="en-IN" sz="1600" dirty="0"/>
              <a:t>called </a:t>
            </a:r>
            <a:r>
              <a:rPr lang="en-IN" sz="1600" i="1" dirty="0" err="1">
                <a:hlinkClick r:id="rId10" tooltip="Hyperparameter"/>
              </a:rPr>
              <a:t>hyperparameters</a:t>
            </a:r>
            <a:r>
              <a:rPr lang="en-IN" sz="1600" dirty="0"/>
              <a:t> (parameters of the prior), to distinguish them from parameters of the underlying model (here </a:t>
            </a:r>
            <a:r>
              <a:rPr lang="en-IN" sz="1600" i="1" dirty="0"/>
              <a:t>q</a:t>
            </a:r>
            <a:r>
              <a:rPr lang="en-IN" sz="1600" dirty="0" smtClean="0"/>
              <a:t>).</a:t>
            </a:r>
            <a:endParaRPr lang="en-IN" sz="1600" dirty="0"/>
          </a:p>
        </p:txBody>
      </p:sp>
    </p:spTree>
    <p:extLst>
      <p:ext uri="{BB962C8B-B14F-4D97-AF65-F5344CB8AC3E}">
        <p14:creationId xmlns:p14="http://schemas.microsoft.com/office/powerpoint/2010/main" val="3048479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Informative Prior</a:t>
            </a:r>
            <a:endParaRPr lang="en-IN" dirty="0"/>
          </a:p>
        </p:txBody>
      </p:sp>
      <p:sp>
        <p:nvSpPr>
          <p:cNvPr id="3" name="Content Placeholder 2"/>
          <p:cNvSpPr>
            <a:spLocks noGrp="1"/>
          </p:cNvSpPr>
          <p:nvPr>
            <p:ph idx="1"/>
          </p:nvPr>
        </p:nvSpPr>
        <p:spPr>
          <a:xfrm>
            <a:off x="253071" y="1077994"/>
            <a:ext cx="11805579" cy="4268706"/>
          </a:xfrm>
        </p:spPr>
        <p:txBody>
          <a:bodyPr/>
          <a:lstStyle/>
          <a:p>
            <a:r>
              <a:rPr lang="en-IN" dirty="0"/>
              <a:t>An </a:t>
            </a:r>
            <a:r>
              <a:rPr lang="en-IN" i="1" dirty="0"/>
              <a:t>informative prior</a:t>
            </a:r>
            <a:r>
              <a:rPr lang="en-IN" dirty="0"/>
              <a:t> expresses specific, definite information about a variable. </a:t>
            </a:r>
            <a:endParaRPr lang="en-IN" dirty="0" smtClean="0"/>
          </a:p>
          <a:p>
            <a:r>
              <a:rPr lang="en-IN" dirty="0" smtClean="0"/>
              <a:t>An </a:t>
            </a:r>
            <a:r>
              <a:rPr lang="en-IN" dirty="0"/>
              <a:t>example is a prior distribution for the temperature at noon tomorrow. </a:t>
            </a:r>
            <a:endParaRPr lang="en-IN" dirty="0" smtClean="0"/>
          </a:p>
          <a:p>
            <a:r>
              <a:rPr lang="en-IN" dirty="0" smtClean="0"/>
              <a:t>A </a:t>
            </a:r>
            <a:r>
              <a:rPr lang="en-IN" dirty="0"/>
              <a:t>reasonable approach is to make the prior a </a:t>
            </a:r>
            <a:r>
              <a:rPr lang="en-IN" dirty="0">
                <a:hlinkClick r:id="rId2" tooltip="Normal distribution"/>
              </a:rPr>
              <a:t>normal distribution</a:t>
            </a:r>
            <a:r>
              <a:rPr lang="en-IN" dirty="0"/>
              <a:t> with </a:t>
            </a:r>
            <a:r>
              <a:rPr lang="en-IN" dirty="0">
                <a:hlinkClick r:id="rId3" tooltip="Expected value"/>
              </a:rPr>
              <a:t>expected value</a:t>
            </a:r>
            <a:r>
              <a:rPr lang="en-IN" dirty="0"/>
              <a:t> equal to today's noontime temperature, with </a:t>
            </a:r>
            <a:r>
              <a:rPr lang="en-IN" dirty="0">
                <a:hlinkClick r:id="rId4" tooltip="Variance"/>
              </a:rPr>
              <a:t>variance</a:t>
            </a:r>
            <a:r>
              <a:rPr lang="en-IN" dirty="0"/>
              <a:t> equal to the day-to-day variance of atmospheric temperature, or a distribution of the temperature for that day of the year.</a:t>
            </a:r>
          </a:p>
          <a:p>
            <a:r>
              <a:rPr lang="en-IN" dirty="0"/>
              <a:t>This example has a property in common with many priors, namely, that the posterior from one problem (today's temperature) becomes the prior for another problem (tomorrow's temperature); pre-existing evidence which has already been taken into account is part of the prior and, as more evidence accumulates, the prior is determined largely by the evidence rather than any original assumption, provided that the original assumption admitted the possibility of what the evidence is suggesting. The terms "prior" and "posterior" are generally relative to a specific datum or observation.</a:t>
            </a:r>
          </a:p>
          <a:p>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7</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Tree>
    <p:extLst>
      <p:ext uri="{BB962C8B-B14F-4D97-AF65-F5344CB8AC3E}">
        <p14:creationId xmlns:p14="http://schemas.microsoft.com/office/powerpoint/2010/main" val="31614626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2400" dirty="0">
                <a:latin typeface="CMSS10"/>
              </a:rPr>
              <a:t>There is often not a huge advantage to being Bayesian when </a:t>
            </a:r>
            <a:r>
              <a:rPr lang="en-IN" sz="2400" dirty="0" smtClean="0">
                <a:latin typeface="CMSS10"/>
              </a:rPr>
              <a:t>fitting a regression </a:t>
            </a:r>
            <a:r>
              <a:rPr lang="en-IN" sz="2400" dirty="0">
                <a:latin typeface="CMSS10"/>
              </a:rPr>
              <a:t>model.</a:t>
            </a:r>
          </a:p>
          <a:p>
            <a:r>
              <a:rPr lang="en-IN" sz="2400" dirty="0">
                <a:latin typeface="CMSS10"/>
              </a:rPr>
              <a:t>Some situations where it pays to be Bayes include:</a:t>
            </a:r>
          </a:p>
          <a:p>
            <a:pPr lvl="1"/>
            <a:r>
              <a:rPr lang="en-IN" dirty="0">
                <a:latin typeface="CMSS10"/>
              </a:rPr>
              <a:t>When there is prior information about the regression </a:t>
            </a:r>
            <a:r>
              <a:rPr lang="en-IN" dirty="0" smtClean="0">
                <a:latin typeface="CMSS10"/>
              </a:rPr>
              <a:t>coefficients</a:t>
            </a:r>
            <a:endParaRPr lang="en-IN" dirty="0">
              <a:latin typeface="CMSS10"/>
            </a:endParaRPr>
          </a:p>
          <a:p>
            <a:pPr lvl="1"/>
            <a:r>
              <a:rPr lang="en-IN" dirty="0">
                <a:latin typeface="CMSS10"/>
              </a:rPr>
              <a:t>When we are interested in estimating functions of </a:t>
            </a:r>
            <a:r>
              <a:rPr lang="en-IN" dirty="0" smtClean="0">
                <a:latin typeface="CMSS10"/>
              </a:rPr>
              <a:t>regression </a:t>
            </a:r>
            <a:r>
              <a:rPr lang="en-IN" dirty="0">
                <a:latin typeface="CMSS10"/>
              </a:rPr>
              <a:t>coefficients</a:t>
            </a:r>
          </a:p>
          <a:p>
            <a:pPr lvl="1"/>
            <a:r>
              <a:rPr lang="en-IN" dirty="0" smtClean="0">
                <a:latin typeface="CMSS10"/>
              </a:rPr>
              <a:t>When </a:t>
            </a:r>
            <a:r>
              <a:rPr lang="en-IN" dirty="0">
                <a:latin typeface="CMSS10"/>
              </a:rPr>
              <a:t>the regression model is non-linear.</a:t>
            </a:r>
          </a:p>
          <a:p>
            <a:pPr lvl="1"/>
            <a:r>
              <a:rPr lang="en-IN" dirty="0">
                <a:latin typeface="CMSS10"/>
              </a:rPr>
              <a:t>When the distribution of the errors is non-normal.</a:t>
            </a:r>
          </a:p>
          <a:p>
            <a:pPr lvl="1"/>
            <a:r>
              <a:rPr lang="en-IN" dirty="0">
                <a:latin typeface="CMSS10"/>
              </a:rPr>
              <a:t>When we have repeated measurements on some sample units.</a:t>
            </a:r>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8</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Tree>
    <p:extLst>
      <p:ext uri="{BB962C8B-B14F-4D97-AF65-F5344CB8AC3E}">
        <p14:creationId xmlns:p14="http://schemas.microsoft.com/office/powerpoint/2010/main" val="32862586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smtClean="0"/>
          </a:p>
          <a:p>
            <a:r>
              <a:rPr lang="en-IN" dirty="0" smtClean="0"/>
              <a:t>The ordinary </a:t>
            </a:r>
            <a:r>
              <a:rPr lang="en-IN" dirty="0"/>
              <a:t>linear </a:t>
            </a:r>
            <a:r>
              <a:rPr lang="en-IN" dirty="0" smtClean="0"/>
              <a:t>regression </a:t>
            </a:r>
            <a:r>
              <a:rPr lang="en-IN" dirty="0"/>
              <a:t>is a frequentist approach, and it assumes that there are enough measurements to say something meaningful. </a:t>
            </a:r>
            <a:endParaRPr lang="en-IN" dirty="0" smtClean="0"/>
          </a:p>
          <a:p>
            <a:endParaRPr lang="en-IN" dirty="0"/>
          </a:p>
          <a:p>
            <a:r>
              <a:rPr lang="en-IN" dirty="0" smtClean="0"/>
              <a:t>In </a:t>
            </a:r>
            <a:r>
              <a:rPr lang="en-IN" dirty="0"/>
              <a:t>the Bayesian approach, the data are supplemented with additional information in the form of a </a:t>
            </a:r>
            <a:r>
              <a:rPr lang="en-IN" b="1" dirty="0">
                <a:solidFill>
                  <a:srgbClr val="FF0000"/>
                </a:solidFill>
              </a:rPr>
              <a:t>prior probability distribution.</a:t>
            </a:r>
            <a:r>
              <a:rPr lang="en-IN" dirty="0"/>
              <a:t> </a:t>
            </a:r>
            <a:endParaRPr lang="en-IN" dirty="0" smtClean="0"/>
          </a:p>
          <a:p>
            <a:endParaRPr lang="en-IN" dirty="0"/>
          </a:p>
          <a:p>
            <a:r>
              <a:rPr lang="en-IN" smtClean="0"/>
              <a:t>The </a:t>
            </a:r>
            <a:r>
              <a:rPr lang="en-IN" dirty="0"/>
              <a:t>prior belief about the parameters is combined with the data's likelihood function according to Bayes theorem to yield the posterior belief about the parameters.</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9</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Tree>
    <p:extLst>
      <p:ext uri="{BB962C8B-B14F-4D97-AF65-F5344CB8AC3E}">
        <p14:creationId xmlns:p14="http://schemas.microsoft.com/office/powerpoint/2010/main" val="1321959014"/>
      </p:ext>
    </p:extLst>
  </p:cSld>
  <p:clrMapOvr>
    <a:masterClrMapping/>
  </p:clrMapOvr>
  <p:timing>
    <p:tnLst>
      <p:par>
        <p:cTn id="1" dur="indefinite" restart="never" nodeType="tmRoot"/>
      </p:par>
    </p:tnLst>
  </p:timing>
</p:sld>
</file>

<file path=ppt/theme/theme1.xml><?xml version="1.0" encoding="utf-8"?>
<a:theme xmlns:a="http://schemas.openxmlformats.org/drawingml/2006/main" name="Rio Tinto Innovation Cent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Design">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665546"/>
        </a:dk1>
        <a:lt1>
          <a:srgbClr val="FFFFFF"/>
        </a:lt1>
        <a:dk2>
          <a:srgbClr val="007EA3"/>
        </a:dk2>
        <a:lt2>
          <a:srgbClr val="CAC0B6"/>
        </a:lt2>
        <a:accent1>
          <a:srgbClr val="A0CFEB"/>
        </a:accent1>
        <a:accent2>
          <a:srgbClr val="002C5F"/>
        </a:accent2>
        <a:accent3>
          <a:srgbClr val="FFFFFF"/>
        </a:accent3>
        <a:accent4>
          <a:srgbClr val="56473A"/>
        </a:accent4>
        <a:accent5>
          <a:srgbClr val="CDE4F3"/>
        </a:accent5>
        <a:accent6>
          <a:srgbClr val="002755"/>
        </a:accent6>
        <a:hlink>
          <a:srgbClr val="70A489"/>
        </a:hlink>
        <a:folHlink>
          <a:srgbClr val="E8CE7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A7F1B0B11CF73408F4D5AE3BAE6D016" ma:contentTypeVersion="0" ma:contentTypeDescription="Create a new document." ma:contentTypeScope="" ma:versionID="f741202154a543f37c1340adcfa03f7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B1422A4A-5F08-4D00-BACA-062F1E646575}">
  <ds:schemaRefs>
    <ds:schemaRef ds:uri="http://purl.org/dc/dcmitype/"/>
    <ds:schemaRef ds:uri="http://purl.org/dc/terms/"/>
    <ds:schemaRef ds:uri="http://schemas.microsoft.com/office/2006/metadata/properties"/>
    <ds:schemaRef ds:uri="http://purl.org/dc/elements/1.1/"/>
    <ds:schemaRef ds:uri="http://schemas.microsoft.com/office/2006/documentManagement/typ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03047FA-10D6-4DF0-BD00-050CFBA91331}">
  <ds:schemaRefs>
    <ds:schemaRef ds:uri="http://schemas.microsoft.com/sharepoint/v3/contenttype/forms"/>
  </ds:schemaRefs>
</ds:datastoreItem>
</file>

<file path=customXml/itemProps3.xml><?xml version="1.0" encoding="utf-8"?>
<ds:datastoreItem xmlns:ds="http://schemas.openxmlformats.org/officeDocument/2006/customXml" ds:itemID="{FF6800A1-EF31-4318-93EA-4430E4B3AB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Rio Tinto Innovation Centre</Template>
  <TotalTime>41086</TotalTime>
  <Words>1208</Words>
  <Application>Microsoft Office PowerPoint</Application>
  <PresentationFormat>Custom</PresentationFormat>
  <Paragraphs>75</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Rio Tinto Innovation Centre</vt:lpstr>
      <vt:lpstr>Artificial Neural Network– Back Propagation</vt:lpstr>
      <vt:lpstr>Bayesian statistical inference</vt:lpstr>
      <vt:lpstr>Conjugate prior</vt:lpstr>
      <vt:lpstr>Posterior Probability</vt:lpstr>
      <vt:lpstr>Posterior probability</vt:lpstr>
      <vt:lpstr>PowerPoint Presentation</vt:lpstr>
      <vt:lpstr>Informative Prior</vt:lpstr>
      <vt:lpstr>PowerPoint Presentation</vt:lpstr>
      <vt:lpstr>PowerPoint Presentation</vt:lpstr>
      <vt:lpstr>Likelihood function</vt:lpstr>
      <vt:lpstr>PowerPoint Presentation</vt:lpstr>
    </vt:vector>
  </TitlesOfParts>
  <Company>Rio Tinto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RTIC Updates (2012-Q1)</dc:title>
  <dc:creator>Kedar Pimplikar</dc:creator>
  <cp:lastModifiedBy>Pradeep Bilurkar (RTIC)</cp:lastModifiedBy>
  <cp:revision>1790</cp:revision>
  <cp:lastPrinted>2014-01-17T04:47:16Z</cp:lastPrinted>
  <dcterms:created xsi:type="dcterms:W3CDTF">2012-03-23T09:17:32Z</dcterms:created>
  <dcterms:modified xsi:type="dcterms:W3CDTF">2015-05-22T03:24:44Z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0x0101002A7F1B0B11CF73408F4D5AE3BAE6D016</vt:lpwstr>
  </property>
</Properties>
</file>