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46" r:id="rId2"/>
    <p:sldMasterId id="2147483939" r:id="rId3"/>
  </p:sldMasterIdLst>
  <p:notesMasterIdLst>
    <p:notesMasterId r:id="rId21"/>
  </p:notesMasterIdLst>
  <p:handoutMasterIdLst>
    <p:handoutMasterId r:id="rId22"/>
  </p:handoutMasterIdLst>
  <p:sldIdLst>
    <p:sldId id="359" r:id="rId4"/>
    <p:sldId id="377" r:id="rId5"/>
    <p:sldId id="391" r:id="rId6"/>
    <p:sldId id="392" r:id="rId7"/>
    <p:sldId id="393" r:id="rId8"/>
    <p:sldId id="394" r:id="rId9"/>
    <p:sldId id="395" r:id="rId10"/>
    <p:sldId id="396" r:id="rId11"/>
    <p:sldId id="397" r:id="rId12"/>
    <p:sldId id="398" r:id="rId13"/>
    <p:sldId id="399" r:id="rId14"/>
    <p:sldId id="400" r:id="rId15"/>
    <p:sldId id="401" r:id="rId16"/>
    <p:sldId id="402" r:id="rId17"/>
    <p:sldId id="403" r:id="rId18"/>
    <p:sldId id="405" r:id="rId19"/>
    <p:sldId id="404" r:id="rId20"/>
  </p:sldIdLst>
  <p:sldSz cx="9906000" cy="6858000" type="A4"/>
  <p:notesSz cx="6797675" cy="9874250"/>
  <p:custDataLst>
    <p:tags r:id="rId23"/>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2BFAF"/>
    <a:srgbClr val="ACB7B2"/>
    <a:srgbClr val="AF1C63"/>
    <a:srgbClr val="6A9529"/>
    <a:srgbClr val="00A0D6"/>
    <a:srgbClr val="0085B3"/>
    <a:srgbClr val="005B7C"/>
    <a:srgbClr val="909090"/>
    <a:srgbClr val="FFC7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76" autoAdjust="0"/>
    <p:restoredTop sz="89209" autoAdjust="0"/>
  </p:normalViewPr>
  <p:slideViewPr>
    <p:cSldViewPr snapToGrid="0">
      <p:cViewPr varScale="1">
        <p:scale>
          <a:sx n="61" d="100"/>
          <a:sy n="61" d="100"/>
        </p:scale>
        <p:origin x="-1284" y="-96"/>
      </p:cViewPr>
      <p:guideLst>
        <p:guide orient="horz" pos="954"/>
        <p:guide pos="5957"/>
      </p:guideLst>
    </p:cSldViewPr>
  </p:slideViewPr>
  <p:outlineViewPr>
    <p:cViewPr>
      <p:scale>
        <a:sx n="33" d="100"/>
        <a:sy n="33" d="100"/>
      </p:scale>
      <p:origin x="0" y="24"/>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90" d="100"/>
          <a:sy n="90" d="100"/>
        </p:scale>
        <p:origin x="-1910" y="2184"/>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gs" Target="tags/tag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en-US"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en-US" sz="800" dirty="0" smtClean="0">
                <a:latin typeface="Arial" pitchFamily="34" charset="0"/>
                <a:cs typeface="Arial" pitchFamily="34" charset="0"/>
              </a:rPr>
              <a:t>© 2016 Capgemini. All rights reserved.</a:t>
            </a:r>
            <a:endParaRPr lang="en-US"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en-US" sz="800" smtClean="0">
                <a:latin typeface="Arial" pitchFamily="34" charset="0"/>
                <a:cs typeface="Arial" pitchFamily="34" charset="0"/>
              </a:rPr>
              <a:pPr/>
              <a:t>‹#›</a:t>
            </a:fld>
            <a:endParaRPr lang="en-US" sz="800">
              <a:latin typeface="Arial" pitchFamily="34" charset="0"/>
              <a:cs typeface="Arial" pitchFamily="34" charset="0"/>
            </a:endParaRPr>
          </a:p>
        </p:txBody>
      </p:sp>
    </p:spTree>
    <p:extLst>
      <p:ext uri="{BB962C8B-B14F-4D97-AF65-F5344CB8AC3E}">
        <p14:creationId xmlns:p14="http://schemas.microsoft.com/office/powerpoint/2010/main" val="610588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10/25/2016</a:t>
            </a:fld>
            <a:endParaRPr lang="en-US"/>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a:p>
        </p:txBody>
      </p:sp>
    </p:spTree>
    <p:extLst>
      <p:ext uri="{BB962C8B-B14F-4D97-AF65-F5344CB8AC3E}">
        <p14:creationId xmlns:p14="http://schemas.microsoft.com/office/powerpoint/2010/main" val="776974489"/>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5.emf"/><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4.jpe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1.emf"/><Relationship Id="rId5" Type="http://schemas.openxmlformats.org/officeDocument/2006/relationships/tags" Target="../tags/tag13.xml"/><Relationship Id="rId10" Type="http://schemas.openxmlformats.org/officeDocument/2006/relationships/oleObject" Target="../embeddings/oleObject2.bin"/><Relationship Id="rId4" Type="http://schemas.openxmlformats.org/officeDocument/2006/relationships/tags" Target="../tags/tag12.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0.xml"/><Relationship Id="rId7" Type="http://schemas.openxmlformats.org/officeDocument/2006/relationships/oleObject" Target="../embeddings/oleObject11.bin"/><Relationship Id="rId2" Type="http://schemas.openxmlformats.org/officeDocument/2006/relationships/tags" Target="../tags/tag39.xml"/><Relationship Id="rId1" Type="http://schemas.openxmlformats.org/officeDocument/2006/relationships/vmlDrawing" Target="../drawings/vmlDrawing11.vml"/><Relationship Id="rId6" Type="http://schemas.openxmlformats.org/officeDocument/2006/relationships/image" Target="../media/image3.jpeg"/><Relationship Id="rId5" Type="http://schemas.openxmlformats.org/officeDocument/2006/relationships/slideMaster" Target="../slideMasters/slideMaster2.xml"/><Relationship Id="rId4" Type="http://schemas.openxmlformats.org/officeDocument/2006/relationships/tags" Target="../tags/tag4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image" Target="../media/image1.emf"/><Relationship Id="rId2" Type="http://schemas.openxmlformats.org/officeDocument/2006/relationships/tags" Target="../tags/tag42.xml"/><Relationship Id="rId1" Type="http://schemas.openxmlformats.org/officeDocument/2006/relationships/vmlDrawing" Target="../drawings/vmlDrawing12.vml"/><Relationship Id="rId6" Type="http://schemas.openxmlformats.org/officeDocument/2006/relationships/oleObject" Target="../embeddings/oleObject12.bin"/><Relationship Id="rId5" Type="http://schemas.openxmlformats.org/officeDocument/2006/relationships/image" Target="../media/image3.jpeg"/><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4.xml"/><Relationship Id="rId7" Type="http://schemas.openxmlformats.org/officeDocument/2006/relationships/image" Target="../media/image1.emf"/><Relationship Id="rId2" Type="http://schemas.openxmlformats.org/officeDocument/2006/relationships/tags" Target="../tags/tag53.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slideMaster" Target="../slideMasters/slideMaster3.xml"/><Relationship Id="rId4" Type="http://schemas.openxmlformats.org/officeDocument/2006/relationships/tags" Target="../tags/tag55.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1.emf"/><Relationship Id="rId2" Type="http://schemas.openxmlformats.org/officeDocument/2006/relationships/tags" Target="../tags/tag18.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2.xml"/><Relationship Id="rId7" Type="http://schemas.openxmlformats.org/officeDocument/2006/relationships/oleObject" Target="../embeddings/oleObject5.bin"/><Relationship Id="rId2" Type="http://schemas.openxmlformats.org/officeDocument/2006/relationships/tags" Target="../tags/tag21.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6.xml"/><Relationship Id="rId7" Type="http://schemas.openxmlformats.org/officeDocument/2006/relationships/oleObject" Target="../embeddings/oleObject6.bin"/><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28.xml"/><Relationship Id="rId4" Type="http://schemas.openxmlformats.org/officeDocument/2006/relationships/tags" Target="../tags/tag27.xml"/></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vmlDrawing" Target="../drawings/vmlDrawing7.vml"/><Relationship Id="rId6" Type="http://schemas.openxmlformats.org/officeDocument/2006/relationships/tags" Target="../tags/tag33.xml"/><Relationship Id="rId5" Type="http://schemas.openxmlformats.org/officeDocument/2006/relationships/tags" Target="../tags/tag32.xml"/><Relationship Id="rId10" Type="http://schemas.openxmlformats.org/officeDocument/2006/relationships/image" Target="../media/image1.emf"/><Relationship Id="rId4" Type="http://schemas.openxmlformats.org/officeDocument/2006/relationships/tags" Target="../tags/tag31.xml"/><Relationship Id="rId9"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4" name="Image 13" descr="shutterstock_141810904.jpg"/>
          <p:cNvPicPr>
            <a:picLocks noChangeAspect="1"/>
          </p:cNvPicPr>
          <p:nvPr userDrawn="1"/>
        </p:nvPicPr>
        <p:blipFill>
          <a:blip r:embed="rId9" cstate="print"/>
          <a:srcRect r="8635"/>
          <a:stretch>
            <a:fillRect/>
          </a:stretch>
        </p:blipFill>
        <p:spPr>
          <a:xfrm>
            <a:off x="-1" y="1209230"/>
            <a:ext cx="9906001" cy="5648771"/>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97321" name="think-cell Slide" r:id="rId10" imgW="360" imgH="360" progId="">
                  <p:embed/>
                </p:oleObj>
              </mc:Choice>
              <mc:Fallback>
                <p:oleObj name="think-cell Slide" r:id="rId10" imgW="360" imgH="360" progId="">
                  <p:embed/>
                  <p:pic>
                    <p:nvPicPr>
                      <p:cNvPr id="0" name="Picture 2" hidden="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1" y="3290011"/>
            <a:ext cx="6074230" cy="1031357"/>
          </a:xfrm>
        </p:spPr>
        <p:txBody>
          <a:bodyPr vert="horz" lIns="36000" tIns="36000" rIns="360000" bIns="36000" rtlCol="0" anchor="t">
            <a:noAutofit/>
          </a:bodyPr>
          <a:lstStyle>
            <a:lvl1pPr marL="361950" indent="0" algn="l" defTabSz="995690" rtl="0" eaLnBrk="1" latinLnBrk="0" hangingPunct="1">
              <a:spcBef>
                <a:spcPct val="0"/>
              </a:spcBef>
              <a:buNone/>
              <a:defRPr lang="en-US" sz="3600" b="1" kern="1200" dirty="0">
                <a:solidFill>
                  <a:schemeClr val="tx1"/>
                </a:solidFill>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0" y="4865913"/>
            <a:ext cx="5932714" cy="674914"/>
          </a:xfrm>
        </p:spPr>
        <p:txBody>
          <a:bodyPr vert="horz" lIns="36000" tIns="36000" rIns="360000" bIns="36000" rtlCol="0">
            <a:noAutofit/>
          </a:bodyPr>
          <a:lstStyle>
            <a:lvl1pPr marL="361950" indent="0" algn="l" defTabSz="995690" rtl="0" eaLnBrk="1" latinLnBrk="0" hangingPunct="1">
              <a:spcBef>
                <a:spcPts val="0"/>
              </a:spcBef>
              <a:buFontTx/>
              <a:buNone/>
              <a:defRPr lang="fr-FR" sz="2400" b="0" kern="1200" baseline="0" smtClean="0">
                <a:solidFill>
                  <a:schemeClr val="tx1"/>
                </a:solidFill>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5"/>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50800" dist="38100" dir="5400000" algn="t" rotWithShape="0">
              <a:prstClr val="black">
                <a:alpha val="40000"/>
              </a:prst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3" name="Rectangle 22"/>
          <p:cNvSpPr/>
          <p:nvPr userDrawn="1">
            <p:custDataLst>
              <p:tags r:id="rId6"/>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0" name="Image 9" descr="Capgemini_logo.jpg"/>
          <p:cNvPicPr>
            <a:picLocks noChangeAspect="1"/>
          </p:cNvPicPr>
          <p:nvPr userDrawn="1"/>
        </p:nvPicPr>
        <p:blipFill>
          <a:blip r:embed="rId12" cstate="print"/>
          <a:stretch>
            <a:fillRect/>
          </a:stretch>
        </p:blipFill>
        <p:spPr>
          <a:xfrm>
            <a:off x="735690" y="658705"/>
            <a:ext cx="2880000" cy="686046"/>
          </a:xfrm>
          <a:prstGeom prst="rect">
            <a:avLst/>
          </a:prstGeom>
        </p:spPr>
      </p:pic>
      <p:pic>
        <p:nvPicPr>
          <p:cNvPr id="12" name="Picture 104" descr="C:\Users\UserSim\Desktop\Capgemini\moto.emf"/>
          <p:cNvPicPr>
            <a:picLocks noChangeAspect="1" noChangeArrowheads="1"/>
          </p:cNvPicPr>
          <p:nvPr userDrawn="1">
            <p:custDataLst>
              <p:tags r:id="rId7"/>
            </p:custDataLst>
          </p:nvPr>
        </p:nvPicPr>
        <p:blipFill>
          <a:blip r:embed="rId13" cstate="email"/>
          <a:srcRect/>
          <a:stretch>
            <a:fillRect/>
          </a:stretch>
        </p:blipFill>
        <p:spPr bwMode="auto">
          <a:xfrm>
            <a:off x="6569786" y="6520696"/>
            <a:ext cx="2880000" cy="229351"/>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a:xfrm>
            <a:off x="6893627" y="6356351"/>
            <a:ext cx="2259806" cy="365125"/>
          </a:xfrm>
          <a:prstGeom prst="rect">
            <a:avLst/>
          </a:prstGeom>
        </p:spPr>
        <p:txBody>
          <a:bodyPr/>
          <a:lstStyle/>
          <a:p>
            <a:fld id="{CFB45C97-4165-45AF-BBBA-0BFA7D8BE659}" type="datetimeFigureOut">
              <a:rPr lang="en-US" smtClean="0"/>
              <a:t>10/25/2016</a:t>
            </a:fld>
            <a:endParaRPr lang="en-US" dirty="0"/>
          </a:p>
        </p:txBody>
      </p:sp>
      <p:sp>
        <p:nvSpPr>
          <p:cNvPr id="5" name="Footer Placeholder 4"/>
          <p:cNvSpPr>
            <a:spLocks noGrp="1"/>
          </p:cNvSpPr>
          <p:nvPr>
            <p:ph type="ftr" sz="quarter" idx="11"/>
          </p:nvPr>
        </p:nvSpPr>
        <p:spPr>
          <a:xfrm>
            <a:off x="714096" y="6356351"/>
            <a:ext cx="3085306"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9255219" y="6356351"/>
            <a:ext cx="608806" cy="365125"/>
          </a:xfrm>
          <a:prstGeom prst="rect">
            <a:avLst/>
          </a:prstGeom>
        </p:spPr>
        <p:txBody>
          <a:bodyPr/>
          <a:lstStyle/>
          <a:p>
            <a:fld id="{FD53CB4F-C959-4D9B-98E7-51351394259A}" type="slidenum">
              <a:rPr lang="en-US" smtClean="0"/>
              <a:t>‹#›</a:t>
            </a:fld>
            <a:endParaRPr lang="en-US" dirty="0"/>
          </a:p>
        </p:txBody>
      </p:sp>
    </p:spTree>
    <p:extLst>
      <p:ext uri="{BB962C8B-B14F-4D97-AF65-F5344CB8AC3E}">
        <p14:creationId xmlns:p14="http://schemas.microsoft.com/office/powerpoint/2010/main" val="3882956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6" name="Image 5" descr="2-shutterstock_141810904.jpg"/>
          <p:cNvPicPr>
            <a:picLocks noChangeAspect="1"/>
          </p:cNvPicPr>
          <p:nvPr userDrawn="1"/>
        </p:nvPicPr>
        <p:blipFill>
          <a:blip r:embed="rId6" cstate="print"/>
          <a:srcRect t="5168"/>
          <a:stretch>
            <a:fillRect/>
          </a:stretch>
        </p:blipFill>
        <p:spPr>
          <a:xfrm>
            <a:off x="0" y="0"/>
            <a:ext cx="9906000" cy="4894325"/>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82313" name="think-cell Slide" r:id="rId7" imgW="360" imgH="360" progId="">
                  <p:embed/>
                </p:oleObj>
              </mc:Choice>
              <mc:Fallback>
                <p:oleObj name="think-cell Slide" r:id="rId7" imgW="360" imgH="360" progId="">
                  <p:embed/>
                  <p:pic>
                    <p:nvPicPr>
                      <p:cNvPr id="0" name="Picture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88"/>
            <a:ext cx="9906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pic>
        <p:nvPicPr>
          <p:cNvPr id="8" name="Image 7" descr="shutterstock_141810904.jpg"/>
          <p:cNvPicPr>
            <a:picLocks noChangeAspect="1"/>
          </p:cNvPicPr>
          <p:nvPr userDrawn="1"/>
        </p:nvPicPr>
        <p:blipFill>
          <a:blip r:embed="rId5" cstate="print"/>
          <a:srcRect l="54383"/>
          <a:stretch>
            <a:fillRect/>
          </a:stretch>
        </p:blipFill>
        <p:spPr>
          <a:xfrm>
            <a:off x="0" y="0"/>
            <a:ext cx="6004631" cy="6858000"/>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4905" name="think-cell Slide" r:id="rId6" imgW="360" imgH="360" progId="">
                  <p:embed/>
                </p:oleObj>
              </mc:Choice>
              <mc:Fallback>
                <p:oleObj name="think-cell Slide" r:id="rId6" imgW="360" imgH="360" progId="">
                  <p:embed/>
                  <p:pic>
                    <p:nvPicPr>
                      <p:cNvPr id="0" name="Object 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userDrawn="1"/>
        </p:nvSpPr>
        <p:spPr bwMode="auto">
          <a:xfrm>
            <a:off x="4614720" y="0"/>
            <a:ext cx="5291280"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97"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31997" y="10039"/>
                </a:lnTo>
                <a:lnTo>
                  <a:pt x="31997" y="0"/>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algn="ctr" rtl="0" eaLnBrk="0" fontAlgn="base" hangingPunct="0">
              <a:lnSpc>
                <a:spcPct val="85000"/>
              </a:lnSpc>
              <a:spcBef>
                <a:spcPct val="0"/>
              </a:spcBef>
              <a:spcAft>
                <a:spcPct val="0"/>
              </a:spcAft>
            </a:pPr>
            <a:endParaRPr lang="en-US" sz="2000" b="1" kern="1200" noProof="0">
              <a:solidFill>
                <a:schemeClr val="bg2"/>
              </a:solidFill>
              <a:latin typeface="Arial" charset="0"/>
              <a:ea typeface="+mn-ea"/>
              <a:cs typeface="+mn-cs"/>
            </a:endParaRPr>
          </a:p>
        </p:txBody>
      </p:sp>
      <p:sp>
        <p:nvSpPr>
          <p:cNvPr id="2" name="Titre 1"/>
          <p:cNvSpPr>
            <a:spLocks noGrp="1"/>
          </p:cNvSpPr>
          <p:nvPr>
            <p:ph type="title" hasCustomPrompt="1"/>
            <p:custDataLst>
              <p:tags r:id="rId3"/>
            </p:custDataLst>
          </p:nvPr>
        </p:nvSpPr>
        <p:spPr>
          <a:xfrm>
            <a:off x="4963885" y="1507106"/>
            <a:ext cx="4942115" cy="1674244"/>
          </a:xfrm>
          <a:prstGeom prst="rect">
            <a:avLst/>
          </a:prstGeom>
        </p:spPr>
        <p:txBody>
          <a:bodyPr lIns="180000" tIns="33059" rIns="36000" bIns="33059" anchor="t" anchorCtr="0"/>
          <a:lstStyle>
            <a:lvl1pPr algn="l">
              <a:defRPr lang="en-US" sz="4000" b="1" kern="1200" noProof="0" dirty="0" smtClean="0">
                <a:solidFill>
                  <a:schemeClr val="bg1"/>
                </a:solidFill>
                <a:latin typeface="Arial" pitchFamily="34" charset="0"/>
                <a:ea typeface="+mj-ea"/>
                <a:cs typeface="Arial" pitchFamily="34" charset="0"/>
              </a:defRPr>
            </a:lvl1pPr>
          </a:lstStyle>
          <a:p>
            <a:pPr lvl="0" algn="l" defTabSz="839694" rtl="0" eaLnBrk="1" latinLnBrk="0" hangingPunct="1">
              <a:spcBef>
                <a:spcPct val="0"/>
              </a:spcBef>
              <a:buNone/>
            </a:pPr>
            <a:r>
              <a:rPr lang="en-US" noProof="0" dirty="0" smtClean="0"/>
              <a:t>Click to edit Master text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1" y="1"/>
          <a:ext cx="147061" cy="143985"/>
        </p:xfrm>
        <a:graphic>
          <a:graphicData uri="http://schemas.openxmlformats.org/presentationml/2006/ole">
            <mc:AlternateContent xmlns:mc="http://schemas.openxmlformats.org/markup-compatibility/2006">
              <mc:Choice xmlns:v="urn:schemas-microsoft-com:vml" Requires="v">
                <p:oleObj spid="_x0000_s187433" name="think-cell Slide" r:id="rId6" imgW="360" imgH="360" progId="">
                  <p:embed/>
                </p:oleObj>
              </mc:Choice>
              <mc:Fallback>
                <p:oleObj name="think-cell Slide" r:id="rId6" imgW="360" imgH="360" progId="">
                  <p:embed/>
                  <p:pic>
                    <p:nvPicPr>
                      <p:cNvPr id="0" name="Picture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custDataLst>
              <p:tags r:id="rId3"/>
            </p:custDataLst>
          </p:nvPr>
        </p:nvSpPr>
        <p:spPr>
          <a:xfrm>
            <a:off x="4904793" y="6410445"/>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9" name="Rectangle 9"/>
          <p:cNvSpPr>
            <a:spLocks noChangeArrowheads="1"/>
          </p:cNvSpPr>
          <p:nvPr userDrawn="1">
            <p:custDataLst>
              <p:tags r:id="rId4"/>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r>
              <a:rPr lang="en-US" sz="1000" kern="1200" dirty="0" smtClean="0">
                <a:solidFill>
                  <a:schemeClr val="bg1"/>
                </a:solidFill>
                <a:latin typeface="+mn-lt"/>
                <a:ea typeface="+mn-ea"/>
                <a:cs typeface="+mn-cs"/>
              </a:rPr>
              <a:t>With more than 180,000 people in over 40 countries, Capgemini is one of the world's foremost providers of consulting, technology and outsourcing services. The Group reported 2015 global revenues of EUR 11.9 billion. </a:t>
            </a:r>
          </a:p>
          <a:p>
            <a:endParaRPr lang="en-US" sz="1000" kern="1200" dirty="0" smtClean="0">
              <a:solidFill>
                <a:schemeClr val="bg1"/>
              </a:solidFill>
              <a:latin typeface="+mn-lt"/>
              <a:ea typeface="+mn-ea"/>
              <a:cs typeface="+mn-cs"/>
            </a:endParaRPr>
          </a:p>
          <a:p>
            <a:r>
              <a:rPr lang="en-US" sz="1000" kern="1200" dirty="0" smtClean="0">
                <a:solidFill>
                  <a:schemeClr val="bg1"/>
                </a:solidFill>
                <a:latin typeface="+mn-lt"/>
                <a:ea typeface="+mn-ea"/>
                <a:cs typeface="+mn-cs"/>
              </a:rPr>
              <a:t>Together with its clients, Capgemini creates and delivers business, technology and digital solutions that fit their needs, enabling them to achieve innovation and competitiveness. A deeply multicultural organization, Capgemini has developed its own way of working, the Collaborative Business </a:t>
            </a:r>
            <a:r>
              <a:rPr lang="en-US" sz="1000" kern="1200" dirty="0" err="1" smtClean="0">
                <a:solidFill>
                  <a:schemeClr val="bg1"/>
                </a:solidFill>
                <a:latin typeface="+mn-lt"/>
                <a:ea typeface="+mn-ea"/>
                <a:cs typeface="+mn-cs"/>
              </a:rPr>
              <a:t>Experience</a:t>
            </a:r>
            <a:r>
              <a:rPr lang="en-US" sz="1000" kern="1200" baseline="30000" dirty="0" err="1" smtClean="0">
                <a:solidFill>
                  <a:schemeClr val="bg1"/>
                </a:solidFill>
                <a:latin typeface="+mn-lt"/>
                <a:ea typeface="+mn-ea"/>
                <a:cs typeface="+mn-cs"/>
              </a:rPr>
              <a:t>TM</a:t>
            </a:r>
            <a:r>
              <a:rPr lang="en-US" sz="1000" kern="1200" dirty="0" smtClean="0">
                <a:solidFill>
                  <a:schemeClr val="bg1"/>
                </a:solidFill>
                <a:latin typeface="+mn-lt"/>
                <a:ea typeface="+mn-ea"/>
                <a:cs typeface="+mn-cs"/>
              </a:rPr>
              <a:t>, and draws on </a:t>
            </a:r>
            <a:r>
              <a:rPr lang="en-US" sz="1000" kern="1200" dirty="0" err="1" smtClean="0">
                <a:solidFill>
                  <a:schemeClr val="bg1"/>
                </a:solidFill>
                <a:latin typeface="+mn-lt"/>
                <a:ea typeface="+mn-ea"/>
                <a:cs typeface="+mn-cs"/>
              </a:rPr>
              <a:t>Rightshore</a:t>
            </a:r>
            <a:r>
              <a:rPr lang="en-US" sz="1000" b="1" kern="1200" baseline="30000" dirty="0" smtClean="0">
                <a:solidFill>
                  <a:schemeClr val="bg1"/>
                </a:solidFill>
                <a:latin typeface="+mn-lt"/>
                <a:ea typeface="+mn-ea"/>
                <a:cs typeface="+mn-cs"/>
              </a:rPr>
              <a:t>®</a:t>
            </a:r>
            <a:r>
              <a:rPr lang="en-US" sz="1000" kern="1200" dirty="0" smtClean="0">
                <a:solidFill>
                  <a:schemeClr val="bg1"/>
                </a:solidFill>
                <a:latin typeface="+mn-lt"/>
                <a:ea typeface="+mn-ea"/>
                <a:cs typeface="+mn-cs"/>
              </a:rPr>
              <a:t>, its worldwide delivery model.</a:t>
            </a:r>
            <a:endParaRPr lang="fr-FR" sz="1000" kern="1200" dirty="0">
              <a:solidFill>
                <a:schemeClr val="bg1"/>
              </a:solidFill>
              <a:latin typeface="+mn-lt"/>
              <a:ea typeface="+mn-ea"/>
              <a:cs typeface="+mn-cs"/>
            </a:endParaRPr>
          </a:p>
        </p:txBody>
      </p:sp>
      <p:pic>
        <p:nvPicPr>
          <p:cNvPr id="10" name="Image 9" descr="ppt_Label_CBE.png"/>
          <p:cNvPicPr>
            <a:picLocks noChangeAspect="1"/>
          </p:cNvPicPr>
          <p:nvPr userDrawn="1"/>
        </p:nvPicPr>
        <p:blipFill>
          <a:blip r:embed="rId8" cstate="email"/>
          <a:stretch>
            <a:fillRect/>
          </a:stretch>
        </p:blipFill>
        <p:spPr>
          <a:xfrm>
            <a:off x="814448" y="3458687"/>
            <a:ext cx="576000" cy="57600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0088"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userDrawn="1">
            <p:custDataLst>
              <p:tags r:id="rId3"/>
            </p:custDataLst>
          </p:nvPr>
        </p:nvSpPr>
        <p:spPr>
          <a:xfrm>
            <a:off x="4904792" y="6410445"/>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a:t>
            </a:r>
            <a:r>
              <a:rPr lang="en-US" sz="600" b="0" baseline="0" dirty="0" smtClean="0">
                <a:solidFill>
                  <a:schemeClr val="bg1"/>
                </a:solidFill>
                <a:latin typeface="Arial" pitchFamily="34" charset="0"/>
                <a:cs typeface="Arial" pitchFamily="34" charset="0"/>
              </a:rPr>
              <a:t>.</a:t>
            </a:r>
            <a:endParaRPr lang="en-US" sz="600" b="0" kern="0" noProof="1" smtClean="0">
              <a:solidFill>
                <a:schemeClr val="bg1"/>
              </a:solidFill>
              <a:latin typeface="Arial" pitchFamily="34" charset="0"/>
              <a:cs typeface="Arial"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76169" name="think-cell Slide" r:id="rId5" imgW="360" imgH="360" progId="">
                  <p:embed/>
                </p:oleObj>
              </mc:Choice>
              <mc:Fallback>
                <p:oleObj name="think-cell Slide" r:id="rId5" imgW="360" imgH="360" progId="">
                  <p:embed/>
                  <p:pic>
                    <p:nvPicPr>
                      <p:cNvPr id="0"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userDrawn="1"/>
        </p:nvSpPr>
        <p:spPr bwMode="auto">
          <a:xfrm flipH="1">
            <a:off x="0" y="0"/>
            <a:ext cx="3981400"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algn="ctr" rtl="0" eaLnBrk="0" fontAlgn="base" hangingPunct="0">
              <a:lnSpc>
                <a:spcPct val="85000"/>
              </a:lnSpc>
              <a:spcBef>
                <a:spcPct val="0"/>
              </a:spcBef>
              <a:spcAft>
                <a:spcPct val="0"/>
              </a:spcAft>
            </a:pPr>
            <a:endParaRPr lang="en-US" sz="2000" b="1" kern="1200" noProof="0">
              <a:solidFill>
                <a:schemeClr val="bg2"/>
              </a:solidFill>
              <a:latin typeface="Arial" charset="0"/>
              <a:ea typeface="+mn-ea"/>
              <a:cs typeface="+mn-cs"/>
            </a:endParaRPr>
          </a:p>
        </p:txBody>
      </p:sp>
      <p:sp>
        <p:nvSpPr>
          <p:cNvPr id="2" name="Titre 1"/>
          <p:cNvSpPr>
            <a:spLocks noGrp="1"/>
          </p:cNvSpPr>
          <p:nvPr>
            <p:ph type="title" hasCustomPrompt="1"/>
            <p:custDataLst>
              <p:tags r:id="rId3"/>
            </p:custDataLst>
          </p:nvPr>
        </p:nvSpPr>
        <p:spPr>
          <a:xfrm>
            <a:off x="314326" y="962025"/>
            <a:ext cx="3124200" cy="2248140"/>
          </a:xfrm>
          <a:prstGeom prst="rect">
            <a:avLst/>
          </a:prstGeom>
        </p:spPr>
        <p:txBody>
          <a:bodyPr lIns="180000" tIns="33059" rIns="36000" bIns="33059" anchor="ctr" anchorCtr="0"/>
          <a:lstStyle>
            <a:lvl1pPr algn="l">
              <a:defRPr lang="en-US" sz="4000"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839694" rtl="0" eaLnBrk="1" latinLnBrk="0" hangingPunct="1">
              <a:spcBef>
                <a:spcPct val="0"/>
              </a:spcBef>
              <a:buNone/>
            </a:pPr>
            <a:r>
              <a:rPr lang="en-US" noProof="0" dirty="0" smtClean="0"/>
              <a:t>Click here to edit master text</a:t>
            </a:r>
          </a:p>
        </p:txBody>
      </p:sp>
      <p:sp>
        <p:nvSpPr>
          <p:cNvPr id="10" name="Espace réservé du contenu 9"/>
          <p:cNvSpPr>
            <a:spLocks noGrp="1"/>
          </p:cNvSpPr>
          <p:nvPr>
            <p:ph sz="quarter" idx="10"/>
          </p:nvPr>
        </p:nvSpPr>
        <p:spPr>
          <a:xfrm>
            <a:off x="4140000" y="1512000"/>
            <a:ext cx="5256213" cy="4788000"/>
          </a:xfrm>
        </p:spPr>
        <p:txBody>
          <a:bodyPr/>
          <a:lstStyle/>
          <a:p>
            <a:pPr lvl="0"/>
            <a:r>
              <a:rPr lang="en-US" smtClean="0"/>
              <a:t>Click to edit Master text styles</a:t>
            </a:r>
          </a:p>
          <a:p>
            <a:pPr lvl="1"/>
            <a:r>
              <a:rPr lang="en-US" smtClean="0"/>
              <a:t>Second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8825"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1494765"/>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9849" name="think-cell Slide" r:id="rId7" imgW="360" imgH="360" progId="">
                  <p:embed/>
                </p:oleObj>
              </mc:Choice>
              <mc:Fallback>
                <p:oleObj name="think-cell Slide" r:id="rId7" imgW="360" imgH="360" progId="">
                  <p:embed/>
                  <p:pic>
                    <p:nvPicPr>
                      <p:cNvPr id="0" name="Object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323487"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3944" name="think-cell Slide" r:id="rId7" imgW="360" imgH="360" progId="">
                  <p:embed/>
                </p:oleObj>
              </mc:Choice>
              <mc:Fallback>
                <p:oleObj name="think-cell Slide" r:id="rId7" imgW="360" imgH="360" progId="">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314709"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2920" name="think-cell Slide" r:id="rId9" imgW="360" imgH="360" progId="">
                  <p:embed/>
                </p:oleObj>
              </mc:Choice>
              <mc:Fallback>
                <p:oleObj name="think-cell Slide" r:id="rId9" imgW="360" imgH="360" progId="">
                  <p:embed/>
                  <p:pic>
                    <p:nvPicPr>
                      <p:cNvPr id="0" name="Picture 1"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37533" y="1436915"/>
            <a:ext cx="4645914"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1896"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76840" name="think-cell Slide" r:id="rId4" imgW="360" imgH="360" progId="">
                  <p:embed/>
                </p:oleObj>
              </mc:Choice>
              <mc:Fallback>
                <p:oleObj name="think-cell Slide" r:id="rId4" imgW="360" imgH="360" progId="">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vmlDrawing" Target="../drawings/vmlDrawing1.v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20" Type="http://schemas.openxmlformats.org/officeDocument/2006/relationships/tags" Target="../tags/tag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tags" Target="../tags/tag4.xml"/><Relationship Id="rId23" Type="http://schemas.openxmlformats.org/officeDocument/2006/relationships/image" Target="../media/image2.jpeg"/><Relationship Id="rId10" Type="http://schemas.openxmlformats.org/officeDocument/2006/relationships/slideLayout" Target="../slideLayouts/slideLayout10.xml"/><Relationship Id="rId19" Type="http://schemas.openxmlformats.org/officeDocument/2006/relationships/tags" Target="../tags/tag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 Id="rId22"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1.emf"/><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oleObject" Target="../embeddings/oleObject10.bin"/><Relationship Id="rId5" Type="http://schemas.openxmlformats.org/officeDocument/2006/relationships/tags" Target="../tags/tag38.xml"/><Relationship Id="rId4" Type="http://schemas.openxmlformats.org/officeDocument/2006/relationships/vmlDrawing" Target="../drawings/vmlDrawing10.vml"/></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tags" Target="../tags/tag52.xml"/><Relationship Id="rId18" Type="http://schemas.openxmlformats.org/officeDocument/2006/relationships/image" Target="../media/image6.png"/><Relationship Id="rId26" Type="http://schemas.openxmlformats.org/officeDocument/2006/relationships/image" Target="../media/image10.gif"/><Relationship Id="rId3" Type="http://schemas.openxmlformats.org/officeDocument/2006/relationships/theme" Target="../theme/theme3.xml"/><Relationship Id="rId21" Type="http://schemas.openxmlformats.org/officeDocument/2006/relationships/hyperlink" Target="http://www.twitter.com/capgemini" TargetMode="External"/><Relationship Id="rId7" Type="http://schemas.openxmlformats.org/officeDocument/2006/relationships/tags" Target="../tags/tag46.xml"/><Relationship Id="rId12" Type="http://schemas.openxmlformats.org/officeDocument/2006/relationships/tags" Target="../tags/tag51.xml"/><Relationship Id="rId17" Type="http://schemas.openxmlformats.org/officeDocument/2006/relationships/hyperlink" Target="http://www.facebook.com/Capgemini" TargetMode="External"/><Relationship Id="rId25" Type="http://schemas.openxmlformats.org/officeDocument/2006/relationships/hyperlink" Target="http://www.slideshare.net/capgemini" TargetMode="External"/><Relationship Id="rId2" Type="http://schemas.openxmlformats.org/officeDocument/2006/relationships/slideLayout" Target="../slideLayouts/slideLayout14.xml"/><Relationship Id="rId16" Type="http://schemas.openxmlformats.org/officeDocument/2006/relationships/image" Target="../media/image5.emf"/><Relationship Id="rId20" Type="http://schemas.openxmlformats.org/officeDocument/2006/relationships/image" Target="../media/image7.png"/><Relationship Id="rId1" Type="http://schemas.openxmlformats.org/officeDocument/2006/relationships/slideLayout" Target="../slideLayouts/slideLayout13.xml"/><Relationship Id="rId6" Type="http://schemas.openxmlformats.org/officeDocument/2006/relationships/tags" Target="../tags/tag45.xml"/><Relationship Id="rId11" Type="http://schemas.openxmlformats.org/officeDocument/2006/relationships/tags" Target="../tags/tag50.xml"/><Relationship Id="rId24" Type="http://schemas.openxmlformats.org/officeDocument/2006/relationships/image" Target="../media/image9.png"/><Relationship Id="rId5" Type="http://schemas.openxmlformats.org/officeDocument/2006/relationships/tags" Target="../tags/tag44.xml"/><Relationship Id="rId15" Type="http://schemas.openxmlformats.org/officeDocument/2006/relationships/image" Target="../media/image1.emf"/><Relationship Id="rId23" Type="http://schemas.openxmlformats.org/officeDocument/2006/relationships/hyperlink" Target="http://www.youtube.com/capgeminimedia" TargetMode="External"/><Relationship Id="rId10" Type="http://schemas.openxmlformats.org/officeDocument/2006/relationships/tags" Target="../tags/tag49.xml"/><Relationship Id="rId19" Type="http://schemas.openxmlformats.org/officeDocument/2006/relationships/hyperlink" Target="http://www.linkedin.com/company/capgemini" TargetMode="External"/><Relationship Id="rId4" Type="http://schemas.openxmlformats.org/officeDocument/2006/relationships/vmlDrawing" Target="../drawings/vmlDrawing13.vml"/><Relationship Id="rId9" Type="http://schemas.openxmlformats.org/officeDocument/2006/relationships/tags" Target="../tags/tag48.xml"/><Relationship Id="rId14" Type="http://schemas.openxmlformats.org/officeDocument/2006/relationships/oleObject" Target="../embeddings/oleObject13.bin"/><Relationship Id="rId22" Type="http://schemas.openxmlformats.org/officeDocument/2006/relationships/image" Target="../media/image8.png"/><Relationship Id="rId27"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3"/>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088" name="think-cell Slide" r:id="rId21" imgW="360" imgH="360" progId="">
                  <p:embed/>
                </p:oleObj>
              </mc:Choice>
              <mc:Fallback>
                <p:oleObj name="think-cell Slide" r:id="rId21" imgW="360" imgH="360" progId="">
                  <p:embed/>
                  <p:pic>
                    <p:nvPicPr>
                      <p:cNvPr id="0" name="Picture 1" hidden="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4"/>
            </p:custDataLst>
          </p:nvPr>
        </p:nvSpPr>
        <p:spPr>
          <a:xfrm>
            <a:off x="1" y="0"/>
            <a:ext cx="9905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5"/>
            </p:custDataLst>
          </p:nvPr>
        </p:nvSpPr>
        <p:spPr>
          <a:xfrm>
            <a:off x="323392"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6"/>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7"/>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18"/>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2016. All Rights Reserved</a:t>
            </a:r>
          </a:p>
        </p:txBody>
      </p:sp>
      <p:sp>
        <p:nvSpPr>
          <p:cNvPr id="13" name="Rectangle 12"/>
          <p:cNvSpPr/>
          <p:nvPr>
            <p:custDataLst>
              <p:tags r:id="rId19"/>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chemeClr val="tx2"/>
                </a:solidFill>
                <a:latin typeface="+mj-lt"/>
              </a:rPr>
              <a:t>Presentation Title | Date</a:t>
            </a:r>
            <a:endParaRPr lang="en-US" sz="700" dirty="0">
              <a:solidFill>
                <a:schemeClr val="tx2"/>
              </a:solidFill>
              <a:latin typeface="+mj-lt"/>
            </a:endParaRPr>
          </a:p>
        </p:txBody>
      </p:sp>
      <p:cxnSp>
        <p:nvCxnSpPr>
          <p:cNvPr id="15" name="Straight Connector 5"/>
          <p:cNvCxnSpPr/>
          <p:nvPr>
            <p:custDataLst>
              <p:tags r:id="rId20"/>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3" cstate="print"/>
          <a:stretch>
            <a:fillRect/>
          </a:stretch>
        </p:blipFill>
        <p:spPr>
          <a:xfrm>
            <a:off x="118184" y="6419977"/>
            <a:ext cx="1440000" cy="343023"/>
          </a:xfrm>
          <a:prstGeom prst="rect">
            <a:avLst/>
          </a:prstGeom>
        </p:spPr>
      </p:pic>
    </p:spTree>
  </p:cSld>
  <p:clrMap bg1="lt1" tx1="dk1" bg2="lt2" tx2="dk2" accent1="accent1" accent2="accent2" accent3="accent3" accent4="accent4" accent5="accent5" accent6="accent6" hlink="hlink" folHlink="folHlink"/>
  <p:sldLayoutIdLst>
    <p:sldLayoutId id="2147483937" r:id="rId1"/>
    <p:sldLayoutId id="2147483987" r:id="rId2"/>
    <p:sldLayoutId id="2147483965" r:id="rId3"/>
    <p:sldLayoutId id="2147483966" r:id="rId4"/>
    <p:sldLayoutId id="2147483962" r:id="rId5"/>
    <p:sldLayoutId id="2147483963" r:id="rId6"/>
    <p:sldLayoutId id="2147483968" r:id="rId7"/>
    <p:sldLayoutId id="2147483964" r:id="rId8"/>
    <p:sldLayoutId id="2147483934" r:id="rId9"/>
    <p:sldLayoutId id="2147483990" r:id="rId10"/>
  </p:sldLayoutIdLst>
  <p:timing>
    <p:tnLst>
      <p:par>
        <p:cTn id="1" dur="indefinite" restart="never" nodeType="tmRoot"/>
      </p:par>
    </p:tnLst>
  </p:timing>
  <p:hf sldNum="0" hdr="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9064" name="think-cell Slide" r:id="rId6" imgW="360" imgH="360" progId="">
                  <p:embed/>
                </p:oleObj>
              </mc:Choice>
              <mc:Fallback>
                <p:oleObj name="think-cell Slide" r:id="rId6" imgW="360" imgH="360" progId="">
                  <p:embed/>
                  <p:pic>
                    <p:nvPicPr>
                      <p:cNvPr id="0" name="Picture 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88" r:id="rId1"/>
    <p:sldLayoutId id="2147483977" r:id="rId2"/>
  </p:sldLayoutIdLst>
  <p:hf sldNum="0" hd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5"/>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160" name="think-cell Slide" r:id="rId14" imgW="360" imgH="360" progId="">
                  <p:embed/>
                </p:oleObj>
              </mc:Choice>
              <mc:Fallback>
                <p:oleObj name="think-cell Slide" r:id="rId14" imgW="360" imgH="360" progId="">
                  <p:embed/>
                  <p:pic>
                    <p:nvPicPr>
                      <p:cNvPr id="0" name="Picture 1"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6"/>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7"/>
            </p:custDataLst>
          </p:nvPr>
        </p:nvPicPr>
        <p:blipFill>
          <a:blip r:embed="rId16" cstate="email"/>
          <a:srcRect/>
          <a:stretch>
            <a:fillRect/>
          </a:stretch>
        </p:blipFill>
        <p:spPr bwMode="auto">
          <a:xfrm>
            <a:off x="6406875" y="1209254"/>
            <a:ext cx="2880000" cy="229353"/>
          </a:xfrm>
          <a:prstGeom prst="rect">
            <a:avLst/>
          </a:prstGeom>
          <a:noFill/>
        </p:spPr>
      </p:pic>
      <p:sp>
        <p:nvSpPr>
          <p:cNvPr id="15" name="Rectangle 14"/>
          <p:cNvSpPr/>
          <p:nvPr>
            <p:custDataLst>
              <p:tags r:id="rId8"/>
            </p:custDataLst>
          </p:nvPr>
        </p:nvSpPr>
        <p:spPr>
          <a:xfrm>
            <a:off x="6763620" y="5457935"/>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7"/>
          </p:cNvPr>
          <p:cNvPicPr>
            <a:picLocks noChangeAspect="1" noChangeArrowheads="1"/>
          </p:cNvPicPr>
          <p:nvPr>
            <p:custDataLst>
              <p:tags r:id="rId9"/>
            </p:custDataLst>
          </p:nvPr>
        </p:nvPicPr>
        <p:blipFill>
          <a:blip r:embed="rId18" cstate="email"/>
          <a:srcRect/>
          <a:stretch>
            <a:fillRect/>
          </a:stretch>
        </p:blipFill>
        <p:spPr bwMode="auto">
          <a:xfrm>
            <a:off x="7689877" y="5932547"/>
            <a:ext cx="278223" cy="263770"/>
          </a:xfrm>
          <a:prstGeom prst="rect">
            <a:avLst/>
          </a:prstGeom>
          <a:noFill/>
        </p:spPr>
      </p:pic>
      <p:pic>
        <p:nvPicPr>
          <p:cNvPr id="17" name="Picture 4" descr="C:\Users\UserSim\Desktop\DS_icons\128x128 shadows\linkedin.png">
            <a:hlinkClick r:id="rId19"/>
          </p:cNvPr>
          <p:cNvPicPr>
            <a:picLocks noChangeAspect="1" noChangeArrowheads="1"/>
          </p:cNvPicPr>
          <p:nvPr>
            <p:custDataLst>
              <p:tags r:id="rId10"/>
            </p:custDataLst>
          </p:nvPr>
        </p:nvPicPr>
        <p:blipFill>
          <a:blip r:embed="rId20" cstate="email"/>
          <a:srcRect/>
          <a:stretch>
            <a:fillRect/>
          </a:stretch>
        </p:blipFill>
        <p:spPr bwMode="auto">
          <a:xfrm>
            <a:off x="8025290" y="5932547"/>
            <a:ext cx="281313" cy="266700"/>
          </a:xfrm>
          <a:prstGeom prst="rect">
            <a:avLst/>
          </a:prstGeom>
          <a:noFill/>
        </p:spPr>
      </p:pic>
      <p:pic>
        <p:nvPicPr>
          <p:cNvPr id="18" name="Picture 5" descr="C:\Users\UserSim\Desktop\DS_icons\128x128 shadows\twitter.png">
            <a:hlinkClick r:id="rId21"/>
          </p:cNvPr>
          <p:cNvPicPr>
            <a:picLocks noChangeAspect="1" noChangeArrowheads="1"/>
          </p:cNvPicPr>
          <p:nvPr>
            <p:custDataLst>
              <p:tags r:id="rId11"/>
            </p:custDataLst>
          </p:nvPr>
        </p:nvPicPr>
        <p:blipFill>
          <a:blip r:embed="rId22" cstate="email"/>
          <a:srcRect/>
          <a:stretch>
            <a:fillRect/>
          </a:stretch>
        </p:blipFill>
        <p:spPr bwMode="auto">
          <a:xfrm>
            <a:off x="8654345" y="5932547"/>
            <a:ext cx="281313" cy="266700"/>
          </a:xfrm>
          <a:prstGeom prst="rect">
            <a:avLst/>
          </a:prstGeom>
          <a:noFill/>
        </p:spPr>
      </p:pic>
      <p:pic>
        <p:nvPicPr>
          <p:cNvPr id="19" name="Picture 6" descr="C:\Users\UserSim\Desktop\DS_icons\128x128 shadows\youtube.png">
            <a:hlinkClick r:id="rId23"/>
          </p:cNvPr>
          <p:cNvPicPr>
            <a:picLocks noChangeAspect="1" noChangeArrowheads="1"/>
          </p:cNvPicPr>
          <p:nvPr>
            <p:custDataLst>
              <p:tags r:id="rId12"/>
            </p:custDataLst>
          </p:nvPr>
        </p:nvPicPr>
        <p:blipFill>
          <a:blip r:embed="rId24" cstate="email"/>
          <a:srcRect/>
          <a:stretch>
            <a:fillRect/>
          </a:stretch>
        </p:blipFill>
        <p:spPr bwMode="auto">
          <a:xfrm>
            <a:off x="8992848" y="5932547"/>
            <a:ext cx="281313" cy="266700"/>
          </a:xfrm>
          <a:prstGeom prst="rect">
            <a:avLst/>
          </a:prstGeom>
          <a:noFill/>
        </p:spPr>
      </p:pic>
      <p:pic>
        <p:nvPicPr>
          <p:cNvPr id="20" name="Image 22" descr="Picto_Slideshare.gif">
            <a:hlinkClick r:id="rId25"/>
          </p:cNvPr>
          <p:cNvPicPr preferRelativeResize="0">
            <a:picLocks/>
          </p:cNvPicPr>
          <p:nvPr>
            <p:custDataLst>
              <p:tags r:id="rId13"/>
            </p:custDataLst>
          </p:nvPr>
        </p:nvPicPr>
        <p:blipFill>
          <a:blip r:embed="rId26" cstate="email"/>
          <a:srcRect l="4793" t="6316" r="5718" b="7969"/>
          <a:stretch>
            <a:fillRect/>
          </a:stretch>
        </p:blipFill>
        <p:spPr>
          <a:xfrm>
            <a:off x="8363793" y="5932547"/>
            <a:ext cx="233362"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7" cstate="print"/>
          <a:stretch>
            <a:fillRect/>
          </a:stretch>
        </p:blipFill>
        <p:spPr>
          <a:xfrm>
            <a:off x="747567" y="1014965"/>
            <a:ext cx="2880000" cy="686046"/>
          </a:xfrm>
          <a:prstGeom prst="rect">
            <a:avLst/>
          </a:prstGeom>
        </p:spPr>
      </p:pic>
    </p:spTree>
  </p:cSld>
  <p:clrMap bg1="lt1" tx1="dk1" bg2="lt2" tx2="dk2" accent1="accent1" accent2="accent2" accent3="accent3" accent4="accent4" accent5="accent5" accent6="accent6" hlink="hlink" folHlink="folHlink"/>
  <p:sldLayoutIdLst>
    <p:sldLayoutId id="2147483989" r:id="rId1"/>
    <p:sldLayoutId id="2147483961" r:id="rId2"/>
  </p:sldLayoutIdLst>
  <p:hf sldNum="0" hd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Data mining with Cubist</a:t>
            </a:r>
            <a:br>
              <a:rPr lang="en-US" dirty="0" smtClean="0"/>
            </a:br>
            <a:r>
              <a:rPr lang="en-US" dirty="0"/>
              <a:t/>
            </a:r>
            <a:br>
              <a:rPr lang="en-US" dirty="0"/>
            </a:br>
            <a:endParaRPr lang="en-US" dirty="0"/>
          </a:p>
        </p:txBody>
      </p:sp>
      <p:sp>
        <p:nvSpPr>
          <p:cNvPr id="3" name="Espace réservé du texte 2"/>
          <p:cNvSpPr>
            <a:spLocks noGrp="1"/>
          </p:cNvSpPr>
          <p:nvPr>
            <p:ph type="body" sz="quarter" idx="10"/>
          </p:nvPr>
        </p:nvSpPr>
        <p:spPr/>
        <p:txBody>
          <a:bodyPr/>
          <a:lstStyle/>
          <a:p>
            <a:r>
              <a:rPr lang="en-US" dirty="0" smtClean="0"/>
              <a:t>Makhthum Syed</a:t>
            </a:r>
          </a:p>
          <a:p>
            <a:r>
              <a:rPr lang="en-US" dirty="0" smtClean="0"/>
              <a:t>25-Oct-2016</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048" y="233520"/>
            <a:ext cx="8915400" cy="762000"/>
          </a:xfrm>
        </p:spPr>
        <p:txBody>
          <a:bodyPr/>
          <a:lstStyle/>
          <a:p>
            <a:r>
              <a:rPr lang="en-US" dirty="0" smtClean="0"/>
              <a:t>Variable Importance</a:t>
            </a:r>
            <a:endParaRPr lang="en-US" dirty="0"/>
          </a:p>
        </p:txBody>
      </p:sp>
      <p:sp>
        <p:nvSpPr>
          <p:cNvPr id="3" name="Content Placeholder 2"/>
          <p:cNvSpPr>
            <a:spLocks noGrp="1"/>
          </p:cNvSpPr>
          <p:nvPr>
            <p:ph idx="1"/>
          </p:nvPr>
        </p:nvSpPr>
        <p:spPr>
          <a:xfrm>
            <a:off x="495300" y="1524001"/>
            <a:ext cx="5530850" cy="4602163"/>
          </a:xfrm>
        </p:spPr>
        <p:txBody>
          <a:bodyPr>
            <a:noAutofit/>
          </a:bodyPr>
          <a:lstStyle/>
          <a:p>
            <a:r>
              <a:rPr lang="en-US" sz="1800" dirty="0">
                <a:solidFill>
                  <a:schemeClr val="tx1"/>
                </a:solidFill>
                <a:latin typeface="Candara" pitchFamily="34" charset="0"/>
              </a:rPr>
              <a:t>The </a:t>
            </a:r>
            <a:r>
              <a:rPr lang="en-US" sz="1800" dirty="0" smtClean="0">
                <a:solidFill>
                  <a:schemeClr val="tx1"/>
                </a:solidFill>
                <a:latin typeface="Candara" pitchFamily="34" charset="0"/>
              </a:rPr>
              <a:t>model Tree </a:t>
            </a:r>
            <a:r>
              <a:rPr lang="en-US" sz="1800" dirty="0">
                <a:solidFill>
                  <a:schemeClr val="tx1"/>
                </a:solidFill>
                <a:latin typeface="Candara" pitchFamily="34" charset="0"/>
              </a:rPr>
              <a:t>method for Cubist shows the usage of each variable in either the rule conditions </a:t>
            </a:r>
            <a:r>
              <a:rPr lang="en-US" sz="1800" dirty="0" smtClean="0">
                <a:solidFill>
                  <a:schemeClr val="tx1"/>
                </a:solidFill>
                <a:latin typeface="Candara" pitchFamily="34" charset="0"/>
              </a:rPr>
              <a:t>or the </a:t>
            </a:r>
            <a:r>
              <a:rPr lang="en-US" sz="1800" dirty="0">
                <a:solidFill>
                  <a:schemeClr val="tx1"/>
                </a:solidFill>
                <a:latin typeface="Candara" pitchFamily="34" charset="0"/>
              </a:rPr>
              <a:t>(terminal) linear model. </a:t>
            </a:r>
            <a:endParaRPr lang="en-US" sz="1800" dirty="0" smtClean="0">
              <a:solidFill>
                <a:schemeClr val="tx1"/>
              </a:solidFill>
              <a:latin typeface="Candara" pitchFamily="34" charset="0"/>
            </a:endParaRPr>
          </a:p>
          <a:p>
            <a:r>
              <a:rPr lang="en-US" sz="1800" dirty="0" smtClean="0">
                <a:solidFill>
                  <a:schemeClr val="tx1"/>
                </a:solidFill>
                <a:latin typeface="Candara" pitchFamily="34" charset="0"/>
              </a:rPr>
              <a:t>In </a:t>
            </a:r>
            <a:r>
              <a:rPr lang="en-US" sz="1800" dirty="0">
                <a:solidFill>
                  <a:schemeClr val="tx1"/>
                </a:solidFill>
                <a:latin typeface="Candara" pitchFamily="34" charset="0"/>
              </a:rPr>
              <a:t>actuality, many more linear models are used in prediction that </a:t>
            </a:r>
            <a:r>
              <a:rPr lang="en-US" sz="1800" dirty="0" smtClean="0">
                <a:solidFill>
                  <a:schemeClr val="tx1"/>
                </a:solidFill>
                <a:latin typeface="Candara" pitchFamily="34" charset="0"/>
              </a:rPr>
              <a:t>are shown </a:t>
            </a:r>
            <a:r>
              <a:rPr lang="en-US" sz="1800" dirty="0">
                <a:solidFill>
                  <a:schemeClr val="tx1"/>
                </a:solidFill>
                <a:latin typeface="Candara" pitchFamily="34" charset="0"/>
              </a:rPr>
              <a:t>in the output. Because of this, the variable usage statistics shown at the end of the </a:t>
            </a:r>
            <a:r>
              <a:rPr lang="en-US" sz="1800" dirty="0" smtClean="0">
                <a:solidFill>
                  <a:schemeClr val="tx1"/>
                </a:solidFill>
                <a:latin typeface="Candara" pitchFamily="34" charset="0"/>
              </a:rPr>
              <a:t>output of </a:t>
            </a:r>
            <a:r>
              <a:rPr lang="en-US" sz="1800" dirty="0">
                <a:solidFill>
                  <a:schemeClr val="tx1"/>
                </a:solidFill>
                <a:latin typeface="Candara" pitchFamily="34" charset="0"/>
              </a:rPr>
              <a:t>the summary function will probably be inconsistent with the rules also shown in the output. </a:t>
            </a:r>
            <a:endParaRPr lang="en-US" sz="1800" dirty="0" smtClean="0">
              <a:solidFill>
                <a:schemeClr val="tx1"/>
              </a:solidFill>
              <a:latin typeface="Candara" pitchFamily="34" charset="0"/>
            </a:endParaRPr>
          </a:p>
          <a:p>
            <a:r>
              <a:rPr lang="en-US" sz="1800" dirty="0" smtClean="0">
                <a:solidFill>
                  <a:schemeClr val="tx1"/>
                </a:solidFill>
                <a:latin typeface="Candara" pitchFamily="34" charset="0"/>
              </a:rPr>
              <a:t>At each </a:t>
            </a:r>
            <a:r>
              <a:rPr lang="en-US" sz="1800" dirty="0">
                <a:solidFill>
                  <a:schemeClr val="tx1"/>
                </a:solidFill>
                <a:latin typeface="Candara" pitchFamily="34" charset="0"/>
              </a:rPr>
              <a:t>split of the tree, Cubist saves a linear model (after feature selection) that is allowed to </a:t>
            </a:r>
            <a:r>
              <a:rPr lang="en-US" sz="1800" dirty="0" smtClean="0">
                <a:solidFill>
                  <a:schemeClr val="tx1"/>
                </a:solidFill>
                <a:latin typeface="Candara" pitchFamily="34" charset="0"/>
              </a:rPr>
              <a:t>have terms </a:t>
            </a:r>
            <a:r>
              <a:rPr lang="en-US" sz="1800" dirty="0">
                <a:solidFill>
                  <a:schemeClr val="tx1"/>
                </a:solidFill>
                <a:latin typeface="Candara" pitchFamily="34" charset="0"/>
              </a:rPr>
              <a:t>for each variable used in the current split or any split above it. </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6333" y="1524000"/>
            <a:ext cx="3249470" cy="4839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675330"/>
      </p:ext>
    </p:extLst>
  </p:cSld>
  <p:clrMapOvr>
    <a:masterClrMapping/>
  </p:clrMapOvr>
  <p:transition spd="slow">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1524001"/>
            <a:ext cx="4870450" cy="4602163"/>
          </a:xfrm>
        </p:spPr>
        <p:txBody>
          <a:bodyPr>
            <a:noAutofit/>
          </a:bodyPr>
          <a:lstStyle/>
          <a:p>
            <a:r>
              <a:rPr lang="en-US" sz="1800" dirty="0" smtClean="0">
                <a:solidFill>
                  <a:schemeClr val="tx1"/>
                </a:solidFill>
                <a:latin typeface="Candara" pitchFamily="34" charset="0"/>
              </a:rPr>
              <a:t>As </a:t>
            </a:r>
            <a:r>
              <a:rPr lang="en-US" sz="1800" dirty="0">
                <a:solidFill>
                  <a:schemeClr val="tx1"/>
                </a:solidFill>
                <a:latin typeface="Candara" pitchFamily="34" charset="0"/>
              </a:rPr>
              <a:t>such, the </a:t>
            </a:r>
            <a:r>
              <a:rPr lang="en-US" sz="1800" dirty="0" smtClean="0">
                <a:solidFill>
                  <a:schemeClr val="tx1"/>
                </a:solidFill>
                <a:latin typeface="Candara" pitchFamily="34" charset="0"/>
              </a:rPr>
              <a:t> final </a:t>
            </a:r>
            <a:r>
              <a:rPr lang="en-US" sz="1800" dirty="0">
                <a:solidFill>
                  <a:schemeClr val="tx1"/>
                </a:solidFill>
                <a:latin typeface="Candara" pitchFamily="34" charset="0"/>
              </a:rPr>
              <a:t>prediction is a function of all the linear models from </a:t>
            </a:r>
            <a:r>
              <a:rPr lang="en-US" sz="1800" dirty="0" smtClean="0">
                <a:solidFill>
                  <a:schemeClr val="tx1"/>
                </a:solidFill>
                <a:latin typeface="Candara" pitchFamily="34" charset="0"/>
              </a:rPr>
              <a:t>the initial </a:t>
            </a:r>
            <a:r>
              <a:rPr lang="en-US" sz="1800" dirty="0">
                <a:solidFill>
                  <a:schemeClr val="tx1"/>
                </a:solidFill>
                <a:latin typeface="Candara" pitchFamily="34" charset="0"/>
              </a:rPr>
              <a:t>node to the terminal node. The percentages shown in the Cubist output </a:t>
            </a:r>
            <a:r>
              <a:rPr lang="en-US" sz="1800" dirty="0" smtClean="0">
                <a:solidFill>
                  <a:schemeClr val="tx1"/>
                </a:solidFill>
                <a:latin typeface="Candara" pitchFamily="34" charset="0"/>
              </a:rPr>
              <a:t>reflects </a:t>
            </a:r>
            <a:r>
              <a:rPr lang="en-US" sz="1800" dirty="0">
                <a:solidFill>
                  <a:schemeClr val="tx1"/>
                </a:solidFill>
                <a:latin typeface="Candara" pitchFamily="34" charset="0"/>
              </a:rPr>
              <a:t>all </a:t>
            </a:r>
            <a:r>
              <a:rPr lang="en-US" sz="1800" dirty="0" smtClean="0">
                <a:solidFill>
                  <a:schemeClr val="tx1"/>
                </a:solidFill>
                <a:latin typeface="Candara" pitchFamily="34" charset="0"/>
              </a:rPr>
              <a:t>the models </a:t>
            </a:r>
            <a:r>
              <a:rPr lang="en-US" sz="1800" dirty="0">
                <a:solidFill>
                  <a:schemeClr val="tx1"/>
                </a:solidFill>
                <a:latin typeface="Candara" pitchFamily="34" charset="0"/>
              </a:rPr>
              <a:t>involved in prediction (as opposed to the terminal models shown in the output).</a:t>
            </a:r>
          </a:p>
          <a:p>
            <a:r>
              <a:rPr lang="en-US" sz="1800" dirty="0">
                <a:solidFill>
                  <a:schemeClr val="tx1"/>
                </a:solidFill>
                <a:latin typeface="Candara" pitchFamily="34" charset="0"/>
              </a:rPr>
              <a:t>The raw usage statistics are contained in a data frame called usage in the cubist </a:t>
            </a:r>
            <a:r>
              <a:rPr lang="en-US" sz="1800" dirty="0" smtClean="0">
                <a:solidFill>
                  <a:schemeClr val="tx1"/>
                </a:solidFill>
                <a:latin typeface="Candara" pitchFamily="34" charset="0"/>
              </a:rPr>
              <a:t>object. </a:t>
            </a:r>
          </a:p>
          <a:p>
            <a:r>
              <a:rPr lang="en-US" sz="1800" dirty="0" smtClean="0">
                <a:solidFill>
                  <a:schemeClr val="tx1"/>
                </a:solidFill>
                <a:latin typeface="Candara" pitchFamily="34" charset="0"/>
              </a:rPr>
              <a:t>The </a:t>
            </a:r>
            <a:r>
              <a:rPr lang="en-US" sz="1800" dirty="0">
                <a:solidFill>
                  <a:schemeClr val="tx1"/>
                </a:solidFill>
                <a:latin typeface="Candara" pitchFamily="34" charset="0"/>
              </a:rPr>
              <a:t>caret package has a general variable importance method </a:t>
            </a:r>
            <a:r>
              <a:rPr lang="en-US" sz="1800" dirty="0" err="1">
                <a:solidFill>
                  <a:schemeClr val="tx1"/>
                </a:solidFill>
                <a:latin typeface="Candara" pitchFamily="34" charset="0"/>
              </a:rPr>
              <a:t>varImp</a:t>
            </a:r>
            <a:r>
              <a:rPr lang="en-US" sz="1800" dirty="0">
                <a:solidFill>
                  <a:schemeClr val="tx1"/>
                </a:solidFill>
                <a:latin typeface="Candara" pitchFamily="34" charset="0"/>
              </a:rPr>
              <a:t>. When using this </a:t>
            </a:r>
            <a:r>
              <a:rPr lang="en-US" sz="1800" dirty="0" smtClean="0">
                <a:solidFill>
                  <a:schemeClr val="tx1"/>
                </a:solidFill>
                <a:latin typeface="Candara" pitchFamily="34" charset="0"/>
              </a:rPr>
              <a:t>function on </a:t>
            </a:r>
            <a:r>
              <a:rPr lang="en-US" sz="1800" dirty="0">
                <a:solidFill>
                  <a:schemeClr val="tx1"/>
                </a:solidFill>
                <a:latin typeface="Candara" pitchFamily="34" charset="0"/>
              </a:rPr>
              <a:t>a cubist argument, the variable importance is a linear combination of the usage in the </a:t>
            </a:r>
            <a:r>
              <a:rPr lang="en-US" sz="1800" dirty="0" smtClean="0">
                <a:solidFill>
                  <a:schemeClr val="tx1"/>
                </a:solidFill>
                <a:latin typeface="Candara" pitchFamily="34" charset="0"/>
              </a:rPr>
              <a:t>rule conditions </a:t>
            </a:r>
            <a:r>
              <a:rPr lang="en-US" sz="1800" dirty="0">
                <a:solidFill>
                  <a:schemeClr val="tx1"/>
                </a:solidFill>
                <a:latin typeface="Candara" pitchFamily="34" charset="0"/>
              </a:rPr>
              <a:t>and the model.</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8701" y="1489364"/>
            <a:ext cx="3249470" cy="4839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510048" y="233520"/>
            <a:ext cx="8915400" cy="762000"/>
          </a:xfrm>
          <a:prstGeom prst="rect">
            <a:avLst/>
          </a:prstGeom>
        </p:spPr>
        <p:txBody>
          <a:bodyPr vert="horz" lIns="297529" tIns="33059" rIns="165294" bIns="33059" rtlCol="0" anchor="ctr">
            <a:noAutofit/>
          </a:bodyPr>
          <a:lst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a:lstStyle>
          <a:p>
            <a:r>
              <a:rPr lang="en-US" smtClean="0"/>
              <a:t>Variable Importance</a:t>
            </a:r>
            <a:endParaRPr lang="en-US" dirty="0"/>
          </a:p>
        </p:txBody>
      </p:sp>
    </p:spTree>
    <p:extLst>
      <p:ext uri="{BB962C8B-B14F-4D97-AF65-F5344CB8AC3E}">
        <p14:creationId xmlns:p14="http://schemas.microsoft.com/office/powerpoint/2010/main" val="1989087281"/>
      </p:ext>
    </p:extLst>
  </p:cSld>
  <p:clrMapOvr>
    <a:masterClrMapping/>
  </p:clrMapOvr>
  <p:transition spd="slow">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048" y="218772"/>
            <a:ext cx="8915400" cy="762000"/>
          </a:xfrm>
        </p:spPr>
        <p:txBody>
          <a:bodyPr/>
          <a:lstStyle/>
          <a:p>
            <a:r>
              <a:rPr lang="en-US" dirty="0" smtClean="0"/>
              <a:t>Other Features</a:t>
            </a:r>
            <a:endParaRPr lang="en-US" dirty="0"/>
          </a:p>
        </p:txBody>
      </p:sp>
      <p:sp>
        <p:nvSpPr>
          <p:cNvPr id="3" name="Content Placeholder 2"/>
          <p:cNvSpPr>
            <a:spLocks noGrp="1"/>
          </p:cNvSpPr>
          <p:nvPr>
            <p:ph idx="1"/>
          </p:nvPr>
        </p:nvSpPr>
        <p:spPr>
          <a:xfrm>
            <a:off x="495300" y="1496286"/>
            <a:ext cx="8915400" cy="4403060"/>
          </a:xfrm>
        </p:spPr>
        <p:txBody>
          <a:bodyPr>
            <a:noAutofit/>
          </a:bodyPr>
          <a:lstStyle/>
          <a:p>
            <a:pPr marL="0" indent="0">
              <a:buNone/>
            </a:pPr>
            <a:r>
              <a:rPr lang="en-US" sz="1800" b="1" dirty="0" smtClean="0">
                <a:solidFill>
                  <a:schemeClr val="tx1"/>
                </a:solidFill>
                <a:latin typeface="Candara" pitchFamily="34" charset="0"/>
              </a:rPr>
              <a:t>Unbiased </a:t>
            </a:r>
            <a:r>
              <a:rPr lang="en-US" sz="1800" b="1" dirty="0">
                <a:solidFill>
                  <a:schemeClr val="tx1"/>
                </a:solidFill>
                <a:latin typeface="Candara" pitchFamily="34" charset="0"/>
              </a:rPr>
              <a:t>rules</a:t>
            </a:r>
          </a:p>
          <a:p>
            <a:r>
              <a:rPr lang="en-US" sz="1800" dirty="0">
                <a:solidFill>
                  <a:schemeClr val="tx1"/>
                </a:solidFill>
                <a:latin typeface="Candara" pitchFamily="34" charset="0"/>
              </a:rPr>
              <a:t>In its default mode, Cubist tries to minimize the average absolute error of the values predicted for new cases. </a:t>
            </a:r>
            <a:r>
              <a:rPr lang="en-US" sz="1800" dirty="0" smtClean="0">
                <a:solidFill>
                  <a:schemeClr val="tx1"/>
                </a:solidFill>
                <a:latin typeface="Candara" pitchFamily="34" charset="0"/>
              </a:rPr>
              <a:t>As a </a:t>
            </a:r>
            <a:r>
              <a:rPr lang="en-US" sz="1800" dirty="0">
                <a:solidFill>
                  <a:schemeClr val="tx1"/>
                </a:solidFill>
                <a:latin typeface="Candara" pitchFamily="34" charset="0"/>
              </a:rPr>
              <a:t>consequence, the rules that Cubist generates may be biased -- the mean predicted value for the </a:t>
            </a:r>
            <a:r>
              <a:rPr lang="en-US" sz="1800" dirty="0" smtClean="0">
                <a:solidFill>
                  <a:schemeClr val="tx1"/>
                </a:solidFill>
                <a:latin typeface="Candara" pitchFamily="34" charset="0"/>
              </a:rPr>
              <a:t>training cases </a:t>
            </a:r>
            <a:r>
              <a:rPr lang="en-US" sz="1800" dirty="0">
                <a:solidFill>
                  <a:schemeClr val="tx1"/>
                </a:solidFill>
                <a:latin typeface="Candara" pitchFamily="34" charset="0"/>
              </a:rPr>
              <a:t>covered by a rule may differ from their mean value.</a:t>
            </a:r>
          </a:p>
          <a:p>
            <a:pPr marL="400050" lvl="1" indent="0">
              <a:buNone/>
            </a:pPr>
            <a:r>
              <a:rPr lang="en-US" sz="1400" dirty="0" smtClean="0">
                <a:solidFill>
                  <a:schemeClr val="tx1"/>
                </a:solidFill>
                <a:latin typeface="Candara" pitchFamily="34" charset="0"/>
              </a:rPr>
              <a:t>Ex: Suppose</a:t>
            </a:r>
            <a:r>
              <a:rPr lang="en-US" sz="1400" dirty="0">
                <a:solidFill>
                  <a:schemeClr val="tx1"/>
                </a:solidFill>
                <a:latin typeface="Candara" pitchFamily="34" charset="0"/>
              </a:rPr>
              <a:t>, for instance, that we have to summarize the values 1, 2, and 12 by a single number. If we choose </a:t>
            </a:r>
            <a:r>
              <a:rPr lang="en-US" sz="1400" dirty="0" smtClean="0">
                <a:solidFill>
                  <a:schemeClr val="tx1"/>
                </a:solidFill>
                <a:latin typeface="Candara" pitchFamily="34" charset="0"/>
              </a:rPr>
              <a:t>the mean </a:t>
            </a:r>
            <a:r>
              <a:rPr lang="en-US" sz="1400" dirty="0">
                <a:solidFill>
                  <a:schemeClr val="tx1"/>
                </a:solidFill>
                <a:latin typeface="Candara" pitchFamily="34" charset="0"/>
              </a:rPr>
              <a:t>value 5, the average absolute error over these values would be 14/3. Choosing the median value </a:t>
            </a:r>
            <a:r>
              <a:rPr lang="en-US" sz="1400" dirty="0" smtClean="0">
                <a:solidFill>
                  <a:schemeClr val="tx1"/>
                </a:solidFill>
                <a:latin typeface="Candara" pitchFamily="34" charset="0"/>
              </a:rPr>
              <a:t>2, however</a:t>
            </a:r>
            <a:r>
              <a:rPr lang="en-US" sz="1400" dirty="0">
                <a:solidFill>
                  <a:schemeClr val="tx1"/>
                </a:solidFill>
                <a:latin typeface="Candara" pitchFamily="34" charset="0"/>
              </a:rPr>
              <a:t>, the average absolute error becomes 11/3. Even though it gives lower absolute error, the choice of 2 </a:t>
            </a:r>
            <a:r>
              <a:rPr lang="en-US" sz="1400" dirty="0" smtClean="0">
                <a:solidFill>
                  <a:schemeClr val="tx1"/>
                </a:solidFill>
                <a:latin typeface="Candara" pitchFamily="34" charset="0"/>
              </a:rPr>
              <a:t>is biased </a:t>
            </a:r>
            <a:r>
              <a:rPr lang="en-US" sz="1400" dirty="0">
                <a:solidFill>
                  <a:schemeClr val="tx1"/>
                </a:solidFill>
                <a:latin typeface="Candara" pitchFamily="34" charset="0"/>
              </a:rPr>
              <a:t>since the prediction (2) is lower than the mean of the values (5).</a:t>
            </a:r>
          </a:p>
          <a:p>
            <a:r>
              <a:rPr lang="en-US" sz="1800" dirty="0">
                <a:solidFill>
                  <a:schemeClr val="tx1"/>
                </a:solidFill>
                <a:latin typeface="Candara" pitchFamily="34" charset="0"/>
              </a:rPr>
              <a:t>The model construction c</a:t>
            </a:r>
            <a:r>
              <a:rPr lang="en-US" sz="1800" dirty="0" smtClean="0">
                <a:solidFill>
                  <a:schemeClr val="tx1"/>
                </a:solidFill>
                <a:latin typeface="Candara" pitchFamily="34" charset="0"/>
              </a:rPr>
              <a:t>ontains </a:t>
            </a:r>
            <a:r>
              <a:rPr lang="en-US" sz="1800" dirty="0">
                <a:solidFill>
                  <a:schemeClr val="tx1"/>
                </a:solidFill>
                <a:latin typeface="Candara" pitchFamily="34" charset="0"/>
              </a:rPr>
              <a:t>an option that instructs Cubist to make each rule </a:t>
            </a:r>
            <a:r>
              <a:rPr lang="en-US" sz="1800" dirty="0" smtClean="0">
                <a:solidFill>
                  <a:schemeClr val="tx1"/>
                </a:solidFill>
                <a:latin typeface="Candara" pitchFamily="34" charset="0"/>
              </a:rPr>
              <a:t>approximately unbiased</a:t>
            </a:r>
            <a:r>
              <a:rPr lang="en-US" sz="1800" dirty="0">
                <a:solidFill>
                  <a:schemeClr val="tx1"/>
                </a:solidFill>
                <a:latin typeface="Candara" pitchFamily="34" charset="0"/>
              </a:rPr>
              <a:t>, with the downside that average absolute error is usually slightly higher. This option is </a:t>
            </a:r>
            <a:r>
              <a:rPr lang="en-US" sz="1800" dirty="0" smtClean="0">
                <a:solidFill>
                  <a:schemeClr val="tx1"/>
                </a:solidFill>
                <a:latin typeface="Candara" pitchFamily="34" charset="0"/>
              </a:rPr>
              <a:t>recommended for </a:t>
            </a:r>
            <a:r>
              <a:rPr lang="en-US" sz="1800" dirty="0">
                <a:solidFill>
                  <a:schemeClr val="tx1"/>
                </a:solidFill>
                <a:latin typeface="Candara" pitchFamily="34" charset="0"/>
              </a:rPr>
              <a:t>applications where the training cases have a preponderance of a single target value (such as zero) </a:t>
            </a:r>
            <a:r>
              <a:rPr lang="en-US" sz="1800" dirty="0" smtClean="0">
                <a:solidFill>
                  <a:schemeClr val="tx1"/>
                </a:solidFill>
                <a:latin typeface="Candara" pitchFamily="34" charset="0"/>
              </a:rPr>
              <a:t>because unbiased </a:t>
            </a:r>
            <a:r>
              <a:rPr lang="en-US" sz="1800" dirty="0">
                <a:solidFill>
                  <a:schemeClr val="tx1"/>
                </a:solidFill>
                <a:latin typeface="Candara" pitchFamily="34" charset="0"/>
              </a:rPr>
              <a:t>rules tend to give a finer gradation of predicted values</a:t>
            </a:r>
            <a:r>
              <a:rPr lang="en-US" sz="1800" dirty="0" smtClean="0">
                <a:solidFill>
                  <a:schemeClr val="tx1"/>
                </a:solidFill>
                <a:latin typeface="Candara" pitchFamily="34" charset="0"/>
              </a:rPr>
              <a:t>.</a:t>
            </a:r>
          </a:p>
          <a:p>
            <a:r>
              <a:rPr lang="en-US" sz="1800" dirty="0">
                <a:solidFill>
                  <a:schemeClr val="tx1"/>
                </a:solidFill>
                <a:latin typeface="Candara" pitchFamily="34" charset="0"/>
              </a:rPr>
              <a:t>Finally, because cases can be covered by different numbers of rules, the use of unbiased rules does not guarantee that the entire model is unbiased.</a:t>
            </a:r>
          </a:p>
          <a:p>
            <a:endParaRPr lang="en-US" sz="1800" dirty="0">
              <a:solidFill>
                <a:schemeClr val="tx1"/>
              </a:solidFill>
              <a:latin typeface="Candara" pitchFamily="34" charset="0"/>
            </a:endParaRPr>
          </a:p>
        </p:txBody>
      </p:sp>
    </p:spTree>
    <p:extLst>
      <p:ext uri="{BB962C8B-B14F-4D97-AF65-F5344CB8AC3E}">
        <p14:creationId xmlns:p14="http://schemas.microsoft.com/office/powerpoint/2010/main" val="2880238935"/>
      </p:ext>
    </p:extLst>
  </p:cSld>
  <p:clrMapOvr>
    <a:masterClrMapping/>
  </p:clrMapOvr>
  <p:transition spd="slow">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1469916"/>
            <a:ext cx="9080500" cy="4532671"/>
          </a:xfrm>
        </p:spPr>
        <p:txBody>
          <a:bodyPr>
            <a:noAutofit/>
          </a:bodyPr>
          <a:lstStyle/>
          <a:p>
            <a:pPr marL="0" indent="0">
              <a:buNone/>
            </a:pPr>
            <a:r>
              <a:rPr lang="en-US" sz="1800" b="1" dirty="0" smtClean="0">
                <a:solidFill>
                  <a:schemeClr val="tx1"/>
                </a:solidFill>
                <a:latin typeface="Candara" pitchFamily="34" charset="0"/>
              </a:rPr>
              <a:t>Extrapolation</a:t>
            </a:r>
            <a:endParaRPr lang="en-US" sz="1800" b="1" dirty="0">
              <a:solidFill>
                <a:schemeClr val="tx1"/>
              </a:solidFill>
              <a:latin typeface="Candara" pitchFamily="34" charset="0"/>
            </a:endParaRPr>
          </a:p>
          <a:p>
            <a:r>
              <a:rPr lang="en-US" sz="1800" dirty="0">
                <a:solidFill>
                  <a:schemeClr val="tx1"/>
                </a:solidFill>
                <a:latin typeface="Candara" pitchFamily="34" charset="0"/>
              </a:rPr>
              <a:t>The extrapolation parameter controls the extent to which predictions made by Cubist's models can fall </a:t>
            </a:r>
            <a:r>
              <a:rPr lang="en-US" sz="1800" dirty="0" smtClean="0">
                <a:solidFill>
                  <a:schemeClr val="tx1"/>
                </a:solidFill>
                <a:latin typeface="Candara" pitchFamily="34" charset="0"/>
              </a:rPr>
              <a:t>outside the </a:t>
            </a:r>
            <a:r>
              <a:rPr lang="en-US" sz="1800" dirty="0">
                <a:solidFill>
                  <a:schemeClr val="tx1"/>
                </a:solidFill>
                <a:latin typeface="Candara" pitchFamily="34" charset="0"/>
              </a:rPr>
              <a:t>range of values seen in the training data. Extrapolation is inherently more risky than interpolation, </a:t>
            </a:r>
            <a:r>
              <a:rPr lang="en-US" sz="1800" dirty="0" smtClean="0">
                <a:solidFill>
                  <a:schemeClr val="tx1"/>
                </a:solidFill>
                <a:latin typeface="Candara" pitchFamily="34" charset="0"/>
              </a:rPr>
              <a:t>where predictions </a:t>
            </a:r>
            <a:r>
              <a:rPr lang="en-US" sz="1800" dirty="0">
                <a:solidFill>
                  <a:schemeClr val="tx1"/>
                </a:solidFill>
                <a:latin typeface="Candara" pitchFamily="34" charset="0"/>
              </a:rPr>
              <a:t>must lie between the lowest and highest observed value.</a:t>
            </a:r>
          </a:p>
          <a:p>
            <a:r>
              <a:rPr lang="en-US" sz="1800" dirty="0" smtClean="0">
                <a:solidFill>
                  <a:schemeClr val="tx1"/>
                </a:solidFill>
                <a:latin typeface="Candara" pitchFamily="34" charset="0"/>
              </a:rPr>
              <a:t>The extrapolation </a:t>
            </a:r>
            <a:r>
              <a:rPr lang="en-US" sz="1800" dirty="0">
                <a:solidFill>
                  <a:schemeClr val="tx1"/>
                </a:solidFill>
                <a:latin typeface="Candara" pitchFamily="34" charset="0"/>
              </a:rPr>
              <a:t>factor </a:t>
            </a:r>
            <a:r>
              <a:rPr lang="en-US" sz="1800" dirty="0" smtClean="0">
                <a:solidFill>
                  <a:schemeClr val="tx1"/>
                </a:solidFill>
                <a:latin typeface="Candara" pitchFamily="34" charset="0"/>
              </a:rPr>
              <a:t>is to be set in </a:t>
            </a:r>
            <a:r>
              <a:rPr lang="en-US" sz="1800" dirty="0">
                <a:solidFill>
                  <a:schemeClr val="tx1"/>
                </a:solidFill>
                <a:latin typeface="Candara" pitchFamily="34" charset="0"/>
              </a:rPr>
              <a:t>the form of a percentage. Each rule records </a:t>
            </a:r>
            <a:r>
              <a:rPr lang="en-US" sz="1800" dirty="0" smtClean="0">
                <a:solidFill>
                  <a:schemeClr val="tx1"/>
                </a:solidFill>
                <a:latin typeface="Candara" pitchFamily="34" charset="0"/>
              </a:rPr>
              <a:t>the highest </a:t>
            </a:r>
            <a:r>
              <a:rPr lang="en-US" sz="1800" dirty="0">
                <a:solidFill>
                  <a:schemeClr val="tx1"/>
                </a:solidFill>
                <a:latin typeface="Candara" pitchFamily="34" charset="0"/>
              </a:rPr>
              <a:t>and lowest target value of the training cases satisfying that rule's conditions. When the target value of </a:t>
            </a:r>
            <a:r>
              <a:rPr lang="en-US" sz="1800" dirty="0" smtClean="0">
                <a:solidFill>
                  <a:schemeClr val="tx1"/>
                </a:solidFill>
                <a:latin typeface="Candara" pitchFamily="34" charset="0"/>
              </a:rPr>
              <a:t>a new </a:t>
            </a:r>
            <a:r>
              <a:rPr lang="en-US" sz="1800" dirty="0">
                <a:solidFill>
                  <a:schemeClr val="tx1"/>
                </a:solidFill>
                <a:latin typeface="Candara" pitchFamily="34" charset="0"/>
              </a:rPr>
              <a:t>case is predicted using the rule, the value computed from the linear formula may fall outside this range.</a:t>
            </a:r>
          </a:p>
          <a:p>
            <a:r>
              <a:rPr lang="en-US" sz="1800" dirty="0">
                <a:solidFill>
                  <a:schemeClr val="tx1"/>
                </a:solidFill>
                <a:latin typeface="Candara" pitchFamily="34" charset="0"/>
              </a:rPr>
              <a:t>The extrapolation parameter limits the degree to which new values can lie above or below the values seen </a:t>
            </a:r>
            <a:r>
              <a:rPr lang="en-US" sz="1800" dirty="0" smtClean="0">
                <a:solidFill>
                  <a:schemeClr val="tx1"/>
                </a:solidFill>
                <a:latin typeface="Candara" pitchFamily="34" charset="0"/>
              </a:rPr>
              <a:t>in the </a:t>
            </a:r>
            <a:r>
              <a:rPr lang="en-US" sz="1800" dirty="0">
                <a:solidFill>
                  <a:schemeClr val="tx1"/>
                </a:solidFill>
                <a:latin typeface="Candara" pitchFamily="34" charset="0"/>
              </a:rPr>
              <a:t>training data, expressed as a percentage of the range (the default being 5</a:t>
            </a:r>
            <a:r>
              <a:rPr lang="en-US" sz="1800" dirty="0" smtClean="0">
                <a:solidFill>
                  <a:schemeClr val="tx1"/>
                </a:solidFill>
                <a:latin typeface="Candara" pitchFamily="34" charset="0"/>
              </a:rPr>
              <a:t>%).</a:t>
            </a:r>
          </a:p>
          <a:p>
            <a:r>
              <a:rPr lang="en-US" sz="1800" dirty="0">
                <a:solidFill>
                  <a:schemeClr val="tx1"/>
                </a:solidFill>
                <a:latin typeface="Candara" pitchFamily="34" charset="0"/>
              </a:rPr>
              <a:t>Extrapolation may be constrained even further in two situations. When all the training cases covered by a </a:t>
            </a:r>
            <a:r>
              <a:rPr lang="en-US" sz="1800" dirty="0" smtClean="0">
                <a:solidFill>
                  <a:schemeClr val="tx1"/>
                </a:solidFill>
                <a:latin typeface="Candara" pitchFamily="34" charset="0"/>
              </a:rPr>
              <a:t>rule have </a:t>
            </a:r>
            <a:r>
              <a:rPr lang="en-US" sz="1800" dirty="0">
                <a:solidFill>
                  <a:schemeClr val="tx1"/>
                </a:solidFill>
                <a:latin typeface="Candara" pitchFamily="34" charset="0"/>
              </a:rPr>
              <a:t>target values greater than or equal to zero, the rule will never predict a value less than zero. </a:t>
            </a:r>
            <a:r>
              <a:rPr lang="en-US" sz="1800" dirty="0" smtClean="0">
                <a:solidFill>
                  <a:schemeClr val="tx1"/>
                </a:solidFill>
                <a:latin typeface="Candara" pitchFamily="34" charset="0"/>
              </a:rPr>
              <a:t>This restriction </a:t>
            </a:r>
            <a:r>
              <a:rPr lang="en-US" sz="1800" dirty="0">
                <a:solidFill>
                  <a:schemeClr val="tx1"/>
                </a:solidFill>
                <a:latin typeface="Candara" pitchFamily="34" charset="0"/>
              </a:rPr>
              <a:t>prevents Cubist from making silly predictions such as negative fuel costs. </a:t>
            </a:r>
          </a:p>
        </p:txBody>
      </p:sp>
      <p:sp>
        <p:nvSpPr>
          <p:cNvPr id="5" name="Title 1"/>
          <p:cNvSpPr>
            <a:spLocks noGrp="1"/>
          </p:cNvSpPr>
          <p:nvPr>
            <p:ph type="title"/>
          </p:nvPr>
        </p:nvSpPr>
        <p:spPr>
          <a:xfrm>
            <a:off x="510048" y="218772"/>
            <a:ext cx="8915400" cy="762000"/>
          </a:xfrm>
        </p:spPr>
        <p:txBody>
          <a:bodyPr/>
          <a:lstStyle/>
          <a:p>
            <a:r>
              <a:rPr lang="en-US" dirty="0" smtClean="0"/>
              <a:t>Other Features</a:t>
            </a:r>
            <a:endParaRPr lang="en-US" dirty="0"/>
          </a:p>
        </p:txBody>
      </p:sp>
    </p:spTree>
    <p:extLst>
      <p:ext uri="{BB962C8B-B14F-4D97-AF65-F5344CB8AC3E}">
        <p14:creationId xmlns:p14="http://schemas.microsoft.com/office/powerpoint/2010/main" val="4145784352"/>
      </p:ext>
    </p:extLst>
  </p:cSld>
  <p:clrMapOvr>
    <a:masterClrMapping/>
  </p:clrMapOvr>
  <p:transition spd="slow">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1524001"/>
            <a:ext cx="8915400" cy="4602163"/>
          </a:xfrm>
        </p:spPr>
        <p:txBody>
          <a:bodyPr>
            <a:noAutofit/>
          </a:bodyPr>
          <a:lstStyle/>
          <a:p>
            <a:pPr marL="0" indent="0">
              <a:buNone/>
            </a:pPr>
            <a:r>
              <a:rPr lang="en-US" sz="1800" b="1" dirty="0">
                <a:solidFill>
                  <a:schemeClr val="tx1"/>
                </a:solidFill>
                <a:latin typeface="Candara" pitchFamily="34" charset="0"/>
              </a:rPr>
              <a:t>Weighting individual cases</a:t>
            </a:r>
          </a:p>
          <a:p>
            <a:r>
              <a:rPr lang="en-US" sz="1800" dirty="0">
                <a:solidFill>
                  <a:schemeClr val="tx1"/>
                </a:solidFill>
                <a:latin typeface="Candara" pitchFamily="34" charset="0"/>
              </a:rPr>
              <a:t>By default, all training cases are treated equally when a model is constructed. In some applications, however, </a:t>
            </a:r>
            <a:r>
              <a:rPr lang="en-US" sz="1800" dirty="0" smtClean="0">
                <a:solidFill>
                  <a:schemeClr val="tx1"/>
                </a:solidFill>
                <a:latin typeface="Candara" pitchFamily="34" charset="0"/>
              </a:rPr>
              <a:t>it may </a:t>
            </a:r>
            <a:r>
              <a:rPr lang="en-US" sz="1800" dirty="0">
                <a:solidFill>
                  <a:schemeClr val="tx1"/>
                </a:solidFill>
                <a:latin typeface="Candara" pitchFamily="34" charset="0"/>
              </a:rPr>
              <a:t>be desirable to assign different importance to the cases. Cubist achieves this by recognizing an </a:t>
            </a:r>
            <a:r>
              <a:rPr lang="en-US" sz="1800" dirty="0" smtClean="0">
                <a:solidFill>
                  <a:schemeClr val="tx1"/>
                </a:solidFill>
                <a:latin typeface="Candara" pitchFamily="34" charset="0"/>
              </a:rPr>
              <a:t>optional attribute </a:t>
            </a:r>
            <a:r>
              <a:rPr lang="en-US" sz="1800" dirty="0">
                <a:solidFill>
                  <a:schemeClr val="tx1"/>
                </a:solidFill>
                <a:latin typeface="Candara" pitchFamily="34" charset="0"/>
              </a:rPr>
              <a:t>that gives the weight of each case. The attribute name must be case weight and it must have </a:t>
            </a:r>
            <a:r>
              <a:rPr lang="en-US" sz="1800" dirty="0" smtClean="0">
                <a:solidFill>
                  <a:schemeClr val="tx1"/>
                </a:solidFill>
                <a:latin typeface="Candara" pitchFamily="34" charset="0"/>
              </a:rPr>
              <a:t>numeric values</a:t>
            </a:r>
            <a:r>
              <a:rPr lang="en-US" sz="1800" dirty="0">
                <a:solidFill>
                  <a:schemeClr val="tx1"/>
                </a:solidFill>
                <a:latin typeface="Candara" pitchFamily="34" charset="0"/>
              </a:rPr>
              <a:t>. The relative weight assigned to each case is its value of this attribute divided by the average value; </a:t>
            </a:r>
            <a:r>
              <a:rPr lang="en-US" sz="1800" dirty="0" smtClean="0">
                <a:solidFill>
                  <a:schemeClr val="tx1"/>
                </a:solidFill>
                <a:latin typeface="Candara" pitchFamily="34" charset="0"/>
              </a:rPr>
              <a:t>if the </a:t>
            </a:r>
            <a:r>
              <a:rPr lang="en-US" sz="1800" dirty="0">
                <a:solidFill>
                  <a:schemeClr val="tx1"/>
                </a:solidFill>
                <a:latin typeface="Candara" pitchFamily="34" charset="0"/>
              </a:rPr>
              <a:t>value is undefined ("?"), not applicable ("N/A"), or is less than or equal to zero, the case's relative weight </a:t>
            </a:r>
            <a:r>
              <a:rPr lang="en-US" sz="1800" dirty="0" smtClean="0">
                <a:solidFill>
                  <a:schemeClr val="tx1"/>
                </a:solidFill>
                <a:latin typeface="Candara" pitchFamily="34" charset="0"/>
              </a:rPr>
              <a:t>is set </a:t>
            </a:r>
            <a:r>
              <a:rPr lang="en-US" sz="1800" dirty="0">
                <a:solidFill>
                  <a:schemeClr val="tx1"/>
                </a:solidFill>
                <a:latin typeface="Candara" pitchFamily="34" charset="0"/>
              </a:rPr>
              <a:t>to </a:t>
            </a:r>
            <a:r>
              <a:rPr lang="en-US" sz="1800" dirty="0" smtClean="0">
                <a:solidFill>
                  <a:schemeClr val="tx1"/>
                </a:solidFill>
                <a:latin typeface="Candara" pitchFamily="34" charset="0"/>
              </a:rPr>
              <a:t>1. The </a:t>
            </a:r>
            <a:r>
              <a:rPr lang="en-US" sz="1800" dirty="0">
                <a:solidFill>
                  <a:schemeClr val="tx1"/>
                </a:solidFill>
                <a:latin typeface="Candara" pitchFamily="34" charset="0"/>
              </a:rPr>
              <a:t>case weight attribute itself is not used in the </a:t>
            </a:r>
            <a:r>
              <a:rPr lang="en-US" sz="1800" dirty="0" smtClean="0">
                <a:solidFill>
                  <a:schemeClr val="tx1"/>
                </a:solidFill>
                <a:latin typeface="Candara" pitchFamily="34" charset="0"/>
              </a:rPr>
              <a:t>model.</a:t>
            </a:r>
          </a:p>
          <a:p>
            <a:r>
              <a:rPr lang="en-US" sz="1800" dirty="0" smtClean="0">
                <a:solidFill>
                  <a:schemeClr val="tx1"/>
                </a:solidFill>
                <a:latin typeface="Candara" pitchFamily="34" charset="0"/>
              </a:rPr>
              <a:t>The </a:t>
            </a:r>
            <a:r>
              <a:rPr lang="en-US" sz="1800" dirty="0">
                <a:solidFill>
                  <a:schemeClr val="tx1"/>
                </a:solidFill>
                <a:latin typeface="Candara" pitchFamily="34" charset="0"/>
              </a:rPr>
              <a:t>use of case weighting does not guarantee that the model will be more accurate </a:t>
            </a:r>
            <a:r>
              <a:rPr lang="en-US" sz="1800" dirty="0" smtClean="0">
                <a:solidFill>
                  <a:schemeClr val="tx1"/>
                </a:solidFill>
                <a:latin typeface="Candara" pitchFamily="34" charset="0"/>
              </a:rPr>
              <a:t>for unseen </a:t>
            </a:r>
            <a:r>
              <a:rPr lang="en-US" sz="1800" dirty="0">
                <a:solidFill>
                  <a:schemeClr val="tx1"/>
                </a:solidFill>
                <a:latin typeface="Candara" pitchFamily="34" charset="0"/>
              </a:rPr>
              <a:t>cases with higher weights. Predictive accuracy on more important cases is likely to be improved </a:t>
            </a:r>
            <a:r>
              <a:rPr lang="en-US" sz="1800" dirty="0" smtClean="0">
                <a:solidFill>
                  <a:schemeClr val="tx1"/>
                </a:solidFill>
                <a:latin typeface="Candara" pitchFamily="34" charset="0"/>
              </a:rPr>
              <a:t>only when </a:t>
            </a:r>
            <a:r>
              <a:rPr lang="en-US" sz="1800" dirty="0">
                <a:solidFill>
                  <a:schemeClr val="tx1"/>
                </a:solidFill>
                <a:latin typeface="Candara" pitchFamily="34" charset="0"/>
              </a:rPr>
              <a:t>cases with similar values of the predictor attributes also have similar values of the case weight </a:t>
            </a:r>
            <a:r>
              <a:rPr lang="en-US" sz="1800" dirty="0" smtClean="0">
                <a:solidFill>
                  <a:schemeClr val="tx1"/>
                </a:solidFill>
                <a:latin typeface="Candara" pitchFamily="34" charset="0"/>
              </a:rPr>
              <a:t>attribute, i.e</a:t>
            </a:r>
            <a:r>
              <a:rPr lang="en-US" sz="1800" dirty="0">
                <a:solidFill>
                  <a:schemeClr val="tx1"/>
                </a:solidFill>
                <a:latin typeface="Candara" pitchFamily="34" charset="0"/>
              </a:rPr>
              <a:t>. when relatively important cases "clump together." Without this property, case weighting can introduce </a:t>
            </a:r>
            <a:r>
              <a:rPr lang="en-US" sz="1800" dirty="0" smtClean="0">
                <a:solidFill>
                  <a:schemeClr val="tx1"/>
                </a:solidFill>
                <a:latin typeface="Candara" pitchFamily="34" charset="0"/>
              </a:rPr>
              <a:t>an unhelpful </a:t>
            </a:r>
            <a:r>
              <a:rPr lang="en-US" sz="1800" dirty="0">
                <a:solidFill>
                  <a:schemeClr val="tx1"/>
                </a:solidFill>
                <a:latin typeface="Candara" pitchFamily="34" charset="0"/>
              </a:rPr>
              <a:t>element of randomness into the model generation process. model!</a:t>
            </a:r>
          </a:p>
        </p:txBody>
      </p:sp>
      <p:sp>
        <p:nvSpPr>
          <p:cNvPr id="5" name="Title 1"/>
          <p:cNvSpPr>
            <a:spLocks noGrp="1"/>
          </p:cNvSpPr>
          <p:nvPr>
            <p:ph type="title"/>
          </p:nvPr>
        </p:nvSpPr>
        <p:spPr>
          <a:xfrm>
            <a:off x="510048" y="218772"/>
            <a:ext cx="8915400" cy="762000"/>
          </a:xfrm>
        </p:spPr>
        <p:txBody>
          <a:bodyPr/>
          <a:lstStyle/>
          <a:p>
            <a:r>
              <a:rPr lang="en-US" dirty="0" smtClean="0"/>
              <a:t>Other Features</a:t>
            </a:r>
            <a:endParaRPr lang="en-US" dirty="0"/>
          </a:p>
        </p:txBody>
      </p:sp>
    </p:spTree>
    <p:extLst>
      <p:ext uri="{BB962C8B-B14F-4D97-AF65-F5344CB8AC3E}">
        <p14:creationId xmlns:p14="http://schemas.microsoft.com/office/powerpoint/2010/main" val="1080511794"/>
      </p:ext>
    </p:extLst>
  </p:cSld>
  <p:clrMapOvr>
    <a:masterClrMapping/>
  </p:clrMapOvr>
  <p:transition spd="slow">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1290480"/>
            <a:ext cx="8915400" cy="4918590"/>
          </a:xfrm>
        </p:spPr>
        <p:txBody>
          <a:bodyPr>
            <a:noAutofit/>
          </a:bodyPr>
          <a:lstStyle/>
          <a:p>
            <a:pPr marL="0" indent="0">
              <a:buNone/>
            </a:pPr>
            <a:r>
              <a:rPr lang="en-US" sz="1800" b="1" dirty="0" smtClean="0">
                <a:solidFill>
                  <a:schemeClr val="tx1"/>
                </a:solidFill>
                <a:latin typeface="Candara" pitchFamily="34" charset="0"/>
              </a:rPr>
              <a:t>Sampling from Data sets:</a:t>
            </a:r>
          </a:p>
          <a:p>
            <a:r>
              <a:rPr lang="en-US" sz="1800" dirty="0" smtClean="0">
                <a:solidFill>
                  <a:schemeClr val="tx1"/>
                </a:solidFill>
                <a:latin typeface="Candara" pitchFamily="34" charset="0"/>
              </a:rPr>
              <a:t>Even </a:t>
            </a:r>
            <a:r>
              <a:rPr lang="en-US" sz="1800" dirty="0">
                <a:solidFill>
                  <a:schemeClr val="tx1"/>
                </a:solidFill>
                <a:latin typeface="Candara" pitchFamily="34" charset="0"/>
              </a:rPr>
              <a:t>though Cubist is relatively fast, building models from a large number of cases can take an </a:t>
            </a:r>
            <a:r>
              <a:rPr lang="en-US" sz="1800" dirty="0" smtClean="0">
                <a:solidFill>
                  <a:schemeClr val="tx1"/>
                </a:solidFill>
                <a:latin typeface="Candara" pitchFamily="34" charset="0"/>
              </a:rPr>
              <a:t>inconveniently long </a:t>
            </a:r>
            <a:r>
              <a:rPr lang="en-US" sz="1800" dirty="0">
                <a:solidFill>
                  <a:schemeClr val="tx1"/>
                </a:solidFill>
                <a:latin typeface="Candara" pitchFamily="34" charset="0"/>
              </a:rPr>
              <a:t>time. Cubist incorporates a facility to extract a random sample from a dataset, construct a model from </a:t>
            </a:r>
            <a:r>
              <a:rPr lang="en-US" sz="1800" dirty="0" smtClean="0">
                <a:solidFill>
                  <a:schemeClr val="tx1"/>
                </a:solidFill>
                <a:latin typeface="Candara" pitchFamily="34" charset="0"/>
              </a:rPr>
              <a:t>the sample</a:t>
            </a:r>
            <a:r>
              <a:rPr lang="en-US" sz="1800" dirty="0">
                <a:solidFill>
                  <a:schemeClr val="tx1"/>
                </a:solidFill>
                <a:latin typeface="Candara" pitchFamily="34" charset="0"/>
              </a:rPr>
              <a:t>, and then test the model on a disjoint collection of cases. By using a smaller set of training cases in </a:t>
            </a:r>
            <a:r>
              <a:rPr lang="en-US" sz="1800" dirty="0" smtClean="0">
                <a:solidFill>
                  <a:schemeClr val="tx1"/>
                </a:solidFill>
                <a:latin typeface="Candara" pitchFamily="34" charset="0"/>
              </a:rPr>
              <a:t>this way</a:t>
            </a:r>
            <a:r>
              <a:rPr lang="en-US" sz="1800" dirty="0">
                <a:solidFill>
                  <a:schemeClr val="tx1"/>
                </a:solidFill>
                <a:latin typeface="Candara" pitchFamily="34" charset="0"/>
              </a:rPr>
              <a:t>, the process of generating a model is expedited, but at the cost of a possible reduction in the </a:t>
            </a:r>
            <a:r>
              <a:rPr lang="en-US" sz="1800" dirty="0" smtClean="0">
                <a:solidFill>
                  <a:schemeClr val="tx1"/>
                </a:solidFill>
                <a:latin typeface="Candara" pitchFamily="34" charset="0"/>
              </a:rPr>
              <a:t>model's predictive </a:t>
            </a:r>
            <a:r>
              <a:rPr lang="en-US" sz="1800" dirty="0">
                <a:solidFill>
                  <a:schemeClr val="tx1"/>
                </a:solidFill>
                <a:latin typeface="Candara" pitchFamily="34" charset="0"/>
              </a:rPr>
              <a:t>performance.</a:t>
            </a:r>
          </a:p>
          <a:p>
            <a:r>
              <a:rPr lang="en-US" sz="1800" dirty="0">
                <a:solidFill>
                  <a:schemeClr val="tx1"/>
                </a:solidFill>
                <a:latin typeface="Candara" pitchFamily="34" charset="0"/>
              </a:rPr>
              <a:t>The Sample option with x% has two consequences. Firstly, a random sample containing x% of the cases in </a:t>
            </a:r>
            <a:r>
              <a:rPr lang="en-US" sz="1800" dirty="0" smtClean="0">
                <a:solidFill>
                  <a:schemeClr val="tx1"/>
                </a:solidFill>
                <a:latin typeface="Candara" pitchFamily="34" charset="0"/>
              </a:rPr>
              <a:t>the application's </a:t>
            </a:r>
            <a:r>
              <a:rPr lang="en-US" sz="1800" dirty="0">
                <a:solidFill>
                  <a:schemeClr val="tx1"/>
                </a:solidFill>
                <a:latin typeface="Candara" pitchFamily="34" charset="0"/>
              </a:rPr>
              <a:t>data file is used to construct the model. Secondly, the model is evaluated on a non-overlapping </a:t>
            </a:r>
            <a:r>
              <a:rPr lang="en-US" sz="1800" dirty="0" smtClean="0">
                <a:solidFill>
                  <a:schemeClr val="tx1"/>
                </a:solidFill>
                <a:latin typeface="Candara" pitchFamily="34" charset="0"/>
              </a:rPr>
              <a:t>set of </a:t>
            </a:r>
            <a:r>
              <a:rPr lang="en-US" sz="1800" dirty="0">
                <a:solidFill>
                  <a:schemeClr val="tx1"/>
                </a:solidFill>
                <a:latin typeface="Candara" pitchFamily="34" charset="0"/>
              </a:rPr>
              <a:t>test cases consisting of another (disjoint) sample of the same size as the training set (if x is less than 50%), </a:t>
            </a:r>
            <a:r>
              <a:rPr lang="en-US" sz="1800" dirty="0" smtClean="0">
                <a:solidFill>
                  <a:schemeClr val="tx1"/>
                </a:solidFill>
                <a:latin typeface="Candara" pitchFamily="34" charset="0"/>
              </a:rPr>
              <a:t>or all </a:t>
            </a:r>
            <a:r>
              <a:rPr lang="en-US" sz="1800" dirty="0">
                <a:solidFill>
                  <a:schemeClr val="tx1"/>
                </a:solidFill>
                <a:latin typeface="Candara" pitchFamily="34" charset="0"/>
              </a:rPr>
              <a:t>cases that were not used in the training set (if x is greater than or equal to 50%).</a:t>
            </a:r>
          </a:p>
          <a:p>
            <a:r>
              <a:rPr lang="en-US" sz="1800" dirty="0" smtClean="0">
                <a:solidFill>
                  <a:schemeClr val="tx1"/>
                </a:solidFill>
                <a:latin typeface="Candara" pitchFamily="34" charset="0"/>
              </a:rPr>
              <a:t>By </a:t>
            </a:r>
            <a:r>
              <a:rPr lang="en-US" sz="1800" dirty="0">
                <a:solidFill>
                  <a:schemeClr val="tx1"/>
                </a:solidFill>
                <a:latin typeface="Candara" pitchFamily="34" charset="0"/>
              </a:rPr>
              <a:t>default, the random sample changes every time that a model is constructed, so that successive runs </a:t>
            </a:r>
            <a:r>
              <a:rPr lang="en-US" sz="1800" dirty="0" smtClean="0">
                <a:solidFill>
                  <a:schemeClr val="tx1"/>
                </a:solidFill>
                <a:latin typeface="Candara" pitchFamily="34" charset="0"/>
              </a:rPr>
              <a:t>of Cubist </a:t>
            </a:r>
            <a:r>
              <a:rPr lang="en-US" sz="1800" dirty="0">
                <a:solidFill>
                  <a:schemeClr val="tx1"/>
                </a:solidFill>
                <a:latin typeface="Candara" pitchFamily="34" charset="0"/>
              </a:rPr>
              <a:t>with sampling will usually produce different results. This re-sampling can be avoided by selecting </a:t>
            </a:r>
            <a:r>
              <a:rPr lang="en-US" sz="1800" dirty="0" smtClean="0">
                <a:solidFill>
                  <a:schemeClr val="tx1"/>
                </a:solidFill>
                <a:latin typeface="Candara" pitchFamily="34" charset="0"/>
              </a:rPr>
              <a:t>the Lock </a:t>
            </a:r>
            <a:r>
              <a:rPr lang="en-US" sz="1800" dirty="0">
                <a:solidFill>
                  <a:schemeClr val="tx1"/>
                </a:solidFill>
                <a:latin typeface="Candara" pitchFamily="34" charset="0"/>
              </a:rPr>
              <a:t>sample option that uses the current sample for constructing subsequent models. If this option is </a:t>
            </a:r>
            <a:r>
              <a:rPr lang="en-US" sz="1800" dirty="0" smtClean="0">
                <a:solidFill>
                  <a:schemeClr val="tx1"/>
                </a:solidFill>
                <a:latin typeface="Candara" pitchFamily="34" charset="0"/>
              </a:rPr>
              <a:t>selected, the </a:t>
            </a:r>
            <a:r>
              <a:rPr lang="en-US" sz="1800" dirty="0">
                <a:solidFill>
                  <a:schemeClr val="tx1"/>
                </a:solidFill>
                <a:latin typeface="Candara" pitchFamily="34" charset="0"/>
              </a:rPr>
              <a:t>sample will change only when another application is loaded, the sample percentage is altered, the option </a:t>
            </a:r>
            <a:r>
              <a:rPr lang="en-US" sz="1800" dirty="0" smtClean="0">
                <a:solidFill>
                  <a:schemeClr val="tx1"/>
                </a:solidFill>
                <a:latin typeface="Candara" pitchFamily="34" charset="0"/>
              </a:rPr>
              <a:t>is unselected</a:t>
            </a:r>
            <a:r>
              <a:rPr lang="en-US" sz="1800" dirty="0">
                <a:solidFill>
                  <a:schemeClr val="tx1"/>
                </a:solidFill>
                <a:latin typeface="Candara" pitchFamily="34" charset="0"/>
              </a:rPr>
              <a:t>, or Cubist is restarted.</a:t>
            </a:r>
          </a:p>
        </p:txBody>
      </p:sp>
      <p:sp>
        <p:nvSpPr>
          <p:cNvPr id="5" name="Title 1"/>
          <p:cNvSpPr>
            <a:spLocks noGrp="1"/>
          </p:cNvSpPr>
          <p:nvPr>
            <p:ph type="title"/>
          </p:nvPr>
        </p:nvSpPr>
        <p:spPr>
          <a:xfrm>
            <a:off x="510048" y="218772"/>
            <a:ext cx="8915400" cy="762000"/>
          </a:xfrm>
        </p:spPr>
        <p:txBody>
          <a:bodyPr/>
          <a:lstStyle/>
          <a:p>
            <a:r>
              <a:rPr lang="en-US" dirty="0" smtClean="0"/>
              <a:t>Other Features</a:t>
            </a:r>
            <a:endParaRPr lang="en-US" dirty="0"/>
          </a:p>
        </p:txBody>
      </p:sp>
    </p:spTree>
    <p:extLst>
      <p:ext uri="{BB962C8B-B14F-4D97-AF65-F5344CB8AC3E}">
        <p14:creationId xmlns:p14="http://schemas.microsoft.com/office/powerpoint/2010/main" val="3930501319"/>
      </p:ext>
    </p:extLst>
  </p:cSld>
  <p:clrMapOvr>
    <a:masterClrMapping/>
  </p:clrMapOvr>
  <p:transition spd="slow">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2888" y="2890676"/>
            <a:ext cx="7978877" cy="1666568"/>
          </a:xfrm>
        </p:spPr>
        <p:txBody>
          <a:bodyPr/>
          <a:lstStyle/>
          <a:p>
            <a:pPr marL="0" indent="0">
              <a:buNone/>
            </a:pPr>
            <a:r>
              <a:rPr lang="en-US" sz="6600" dirty="0" smtClean="0">
                <a:solidFill>
                  <a:schemeClr val="tx1"/>
                </a:solidFill>
                <a:latin typeface="Candara" pitchFamily="34" charset="0"/>
              </a:rPr>
              <a:t>Thank you……. </a:t>
            </a:r>
            <a:r>
              <a:rPr lang="en-US" sz="6600" dirty="0" smtClean="0">
                <a:solidFill>
                  <a:schemeClr val="tx1"/>
                </a:solidFill>
                <a:latin typeface="Candara" pitchFamily="34" charset="0"/>
                <a:sym typeface="Wingdings" pitchFamily="2" charset="2"/>
              </a:rPr>
              <a:t> </a:t>
            </a:r>
            <a:endParaRPr lang="en-US" sz="6600" dirty="0">
              <a:solidFill>
                <a:schemeClr val="tx1"/>
              </a:solidFill>
              <a:latin typeface="Candara" pitchFamily="34" charset="0"/>
            </a:endParaRPr>
          </a:p>
        </p:txBody>
      </p:sp>
    </p:spTree>
    <p:extLst>
      <p:ext uri="{BB962C8B-B14F-4D97-AF65-F5344CB8AC3E}">
        <p14:creationId xmlns:p14="http://schemas.microsoft.com/office/powerpoint/2010/main" val="1179872134"/>
      </p:ext>
    </p:extLst>
  </p:cSld>
  <p:clrMapOvr>
    <a:masterClrMapping/>
  </p:clrMapOvr>
  <p:transition spd="slow">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338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0"/>
          </p:nvPr>
        </p:nvSpPr>
        <p:spPr>
          <a:xfrm>
            <a:off x="4198993" y="963892"/>
            <a:ext cx="5256213" cy="4788000"/>
          </a:xfrm>
        </p:spPr>
        <p:txBody>
          <a:bodyPr/>
          <a:lstStyle/>
          <a:p>
            <a:r>
              <a:rPr lang="en-US" sz="1800" dirty="0" smtClean="0"/>
              <a:t>Introduction</a:t>
            </a:r>
          </a:p>
          <a:p>
            <a:r>
              <a:rPr lang="en-US" sz="1800" dirty="0" smtClean="0"/>
              <a:t>Cubist features</a:t>
            </a:r>
            <a:endParaRPr lang="en-US" sz="1800" dirty="0"/>
          </a:p>
          <a:p>
            <a:r>
              <a:rPr lang="en-US" sz="1800" dirty="0" smtClean="0"/>
              <a:t>Rule based models</a:t>
            </a:r>
          </a:p>
          <a:p>
            <a:r>
              <a:rPr lang="en-US" sz="1800" dirty="0" smtClean="0"/>
              <a:t>Committee models</a:t>
            </a:r>
          </a:p>
          <a:p>
            <a:r>
              <a:rPr lang="en-US" sz="1800" dirty="0" smtClean="0"/>
              <a:t>Instance based corrections</a:t>
            </a:r>
          </a:p>
          <a:p>
            <a:r>
              <a:rPr lang="en-US" sz="1800" dirty="0" smtClean="0"/>
              <a:t>Variable importance</a:t>
            </a:r>
          </a:p>
          <a:p>
            <a:r>
              <a:rPr lang="en-US" sz="1800" dirty="0" smtClean="0"/>
              <a:t>Other features</a:t>
            </a:r>
          </a:p>
        </p:txBody>
      </p:sp>
      <p:sp>
        <p:nvSpPr>
          <p:cNvPr id="4" name="Titre 3"/>
          <p:cNvSpPr>
            <a:spLocks noGrp="1"/>
          </p:cNvSpPr>
          <p:nvPr>
            <p:ph type="title"/>
          </p:nvPr>
        </p:nvSpPr>
        <p:spPr/>
        <p:txBody>
          <a:bodyPr/>
          <a:lstStyle/>
          <a:p>
            <a:r>
              <a:rPr lang="en-US" dirty="0" smtClean="0"/>
              <a:t>Contents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550" y="233514"/>
            <a:ext cx="8915400" cy="762000"/>
          </a:xfrm>
        </p:spPr>
        <p:txBody>
          <a:bodyPr/>
          <a:lstStyle/>
          <a:p>
            <a:r>
              <a:rPr lang="en-US" dirty="0" smtClean="0"/>
              <a:t>Introduction</a:t>
            </a:r>
            <a:endParaRPr lang="en-US" dirty="0"/>
          </a:p>
        </p:txBody>
      </p:sp>
      <p:sp>
        <p:nvSpPr>
          <p:cNvPr id="3" name="Content Placeholder 2"/>
          <p:cNvSpPr>
            <a:spLocks noGrp="1"/>
          </p:cNvSpPr>
          <p:nvPr>
            <p:ph idx="1"/>
          </p:nvPr>
        </p:nvSpPr>
        <p:spPr>
          <a:xfrm>
            <a:off x="495300" y="1295400"/>
            <a:ext cx="8915400" cy="4724400"/>
          </a:xfrm>
        </p:spPr>
        <p:txBody>
          <a:bodyPr>
            <a:normAutofit/>
          </a:bodyPr>
          <a:lstStyle/>
          <a:p>
            <a:r>
              <a:rPr lang="en-US" sz="1800" b="1" dirty="0">
                <a:solidFill>
                  <a:schemeClr val="tx1"/>
                </a:solidFill>
                <a:latin typeface="Candara" pitchFamily="34" charset="0"/>
              </a:rPr>
              <a:t>Data </a:t>
            </a:r>
            <a:r>
              <a:rPr lang="en-US" sz="1800" b="1" dirty="0" smtClean="0">
                <a:solidFill>
                  <a:schemeClr val="tx1"/>
                </a:solidFill>
                <a:latin typeface="Candara" pitchFamily="34" charset="0"/>
              </a:rPr>
              <a:t>mining</a:t>
            </a:r>
            <a:r>
              <a:rPr lang="en-US" sz="1800" dirty="0" smtClean="0">
                <a:solidFill>
                  <a:schemeClr val="tx1"/>
                </a:solidFill>
                <a:latin typeface="Candara" pitchFamily="34" charset="0"/>
              </a:rPr>
              <a:t>:  Data mining is </a:t>
            </a:r>
            <a:r>
              <a:rPr lang="en-US" sz="1800" dirty="0">
                <a:solidFill>
                  <a:schemeClr val="tx1"/>
                </a:solidFill>
                <a:latin typeface="Candara" pitchFamily="34" charset="0"/>
              </a:rPr>
              <a:t>all about extracting patterns from an organization's stored or warehoused data. </a:t>
            </a:r>
            <a:endParaRPr lang="en-US" sz="1800" dirty="0" smtClean="0">
              <a:solidFill>
                <a:schemeClr val="tx1"/>
              </a:solidFill>
              <a:latin typeface="Candara" pitchFamily="34" charset="0"/>
            </a:endParaRPr>
          </a:p>
          <a:p>
            <a:pPr marL="400050" lvl="1" indent="0">
              <a:buNone/>
            </a:pPr>
            <a:r>
              <a:rPr lang="en-US" sz="1800" dirty="0" smtClean="0">
                <a:solidFill>
                  <a:schemeClr val="tx1"/>
                </a:solidFill>
                <a:latin typeface="Candara" pitchFamily="34" charset="0"/>
              </a:rPr>
              <a:t>These </a:t>
            </a:r>
            <a:r>
              <a:rPr lang="en-US" sz="1800" dirty="0">
                <a:solidFill>
                  <a:schemeClr val="tx1"/>
                </a:solidFill>
                <a:latin typeface="Candara" pitchFamily="34" charset="0"/>
              </a:rPr>
              <a:t>patterns can be used to </a:t>
            </a:r>
            <a:endParaRPr lang="en-US" sz="1800" dirty="0" smtClean="0">
              <a:solidFill>
                <a:schemeClr val="tx1"/>
              </a:solidFill>
              <a:latin typeface="Candara" pitchFamily="34" charset="0"/>
            </a:endParaRPr>
          </a:p>
          <a:p>
            <a:pPr marL="685800" lvl="1">
              <a:buFont typeface="Wingdings" pitchFamily="2" charset="2"/>
              <a:buChar char="§"/>
            </a:pPr>
            <a:r>
              <a:rPr lang="en-US" sz="1800" dirty="0" smtClean="0">
                <a:solidFill>
                  <a:schemeClr val="tx1"/>
                </a:solidFill>
                <a:latin typeface="Candara" pitchFamily="34" charset="0"/>
              </a:rPr>
              <a:t>gain </a:t>
            </a:r>
            <a:r>
              <a:rPr lang="en-US" sz="1800" dirty="0">
                <a:solidFill>
                  <a:schemeClr val="tx1"/>
                </a:solidFill>
                <a:latin typeface="Candara" pitchFamily="34" charset="0"/>
              </a:rPr>
              <a:t>insight into aspects of the organization's </a:t>
            </a:r>
            <a:r>
              <a:rPr lang="en-US" sz="1800" dirty="0" smtClean="0">
                <a:solidFill>
                  <a:schemeClr val="tx1"/>
                </a:solidFill>
                <a:latin typeface="Candara" pitchFamily="34" charset="0"/>
              </a:rPr>
              <a:t>operations</a:t>
            </a:r>
          </a:p>
          <a:p>
            <a:pPr marL="685800" lvl="1">
              <a:buFont typeface="Wingdings" pitchFamily="2" charset="2"/>
              <a:buChar char="§"/>
            </a:pPr>
            <a:r>
              <a:rPr lang="en-US" sz="1800" dirty="0" smtClean="0">
                <a:solidFill>
                  <a:schemeClr val="tx1"/>
                </a:solidFill>
                <a:latin typeface="Candara" pitchFamily="34" charset="0"/>
              </a:rPr>
              <a:t>predict </a:t>
            </a:r>
            <a:r>
              <a:rPr lang="en-US" sz="1800" dirty="0">
                <a:solidFill>
                  <a:schemeClr val="tx1"/>
                </a:solidFill>
                <a:latin typeface="Candara" pitchFamily="34" charset="0"/>
              </a:rPr>
              <a:t>outcomes for future situations as an aid to </a:t>
            </a:r>
            <a:r>
              <a:rPr lang="en-US" sz="1800" dirty="0" smtClean="0">
                <a:solidFill>
                  <a:schemeClr val="tx1"/>
                </a:solidFill>
                <a:latin typeface="Candara" pitchFamily="34" charset="0"/>
              </a:rPr>
              <a:t>decision-making</a:t>
            </a:r>
          </a:p>
          <a:p>
            <a:endParaRPr lang="en-US" sz="1800" dirty="0" smtClean="0">
              <a:solidFill>
                <a:schemeClr val="tx1"/>
              </a:solidFill>
              <a:latin typeface="Candara" pitchFamily="34" charset="0"/>
            </a:endParaRPr>
          </a:p>
          <a:p>
            <a:r>
              <a:rPr lang="en-US" sz="1800" b="1" dirty="0">
                <a:solidFill>
                  <a:schemeClr val="tx1"/>
                </a:solidFill>
                <a:latin typeface="Candara" pitchFamily="34" charset="0"/>
              </a:rPr>
              <a:t>Cubist</a:t>
            </a:r>
            <a:r>
              <a:rPr lang="en-US" sz="1800" dirty="0">
                <a:solidFill>
                  <a:schemeClr val="tx1"/>
                </a:solidFill>
                <a:latin typeface="Candara" pitchFamily="34" charset="0"/>
              </a:rPr>
              <a:t> builds rule-based predictive models that output </a:t>
            </a:r>
            <a:r>
              <a:rPr lang="en-US" sz="1800" b="1" dirty="0">
                <a:solidFill>
                  <a:schemeClr val="tx1"/>
                </a:solidFill>
                <a:latin typeface="Candara" pitchFamily="34" charset="0"/>
              </a:rPr>
              <a:t>values</a:t>
            </a:r>
            <a:r>
              <a:rPr lang="en-US" sz="1800" dirty="0">
                <a:solidFill>
                  <a:schemeClr val="tx1"/>
                </a:solidFill>
                <a:latin typeface="Candara" pitchFamily="34" charset="0"/>
              </a:rPr>
              <a:t>, </a:t>
            </a:r>
            <a:r>
              <a:rPr lang="en-US" sz="1800" dirty="0" smtClean="0">
                <a:solidFill>
                  <a:schemeClr val="tx1"/>
                </a:solidFill>
                <a:latin typeface="Candara" pitchFamily="34" charset="0"/>
              </a:rPr>
              <a:t>complementing</a:t>
            </a:r>
            <a:r>
              <a:rPr lang="en-US" sz="1800" dirty="0">
                <a:solidFill>
                  <a:schemeClr val="tx1"/>
                </a:solidFill>
                <a:latin typeface="Candara" pitchFamily="34" charset="0"/>
              </a:rPr>
              <a:t> </a:t>
            </a:r>
            <a:r>
              <a:rPr lang="en-US" sz="1800" dirty="0" smtClean="0">
                <a:solidFill>
                  <a:schemeClr val="tx1"/>
                </a:solidFill>
                <a:latin typeface="Candara" pitchFamily="34" charset="0"/>
              </a:rPr>
              <a:t>C5.0</a:t>
            </a:r>
            <a:r>
              <a:rPr lang="en-US" sz="1800" dirty="0">
                <a:solidFill>
                  <a:schemeClr val="tx1"/>
                </a:solidFill>
                <a:latin typeface="Candara" pitchFamily="34" charset="0"/>
              </a:rPr>
              <a:t> that predicts categories</a:t>
            </a:r>
            <a:r>
              <a:rPr lang="en-US" sz="1800" dirty="0" smtClean="0">
                <a:solidFill>
                  <a:schemeClr val="tx1"/>
                </a:solidFill>
                <a:latin typeface="Candara" pitchFamily="34" charset="0"/>
              </a:rPr>
              <a:t>.</a:t>
            </a:r>
          </a:p>
          <a:p>
            <a:pPr marL="685800" lvl="1">
              <a:buFont typeface="Wingdings" pitchFamily="2" charset="2"/>
              <a:buChar char="§"/>
            </a:pPr>
            <a:r>
              <a:rPr lang="en-US" dirty="0" smtClean="0">
                <a:solidFill>
                  <a:schemeClr val="tx1"/>
                </a:solidFill>
                <a:latin typeface="Candara" pitchFamily="34" charset="0"/>
              </a:rPr>
              <a:t>For </a:t>
            </a:r>
            <a:r>
              <a:rPr lang="en-US" dirty="0">
                <a:solidFill>
                  <a:schemeClr val="tx1"/>
                </a:solidFill>
                <a:latin typeface="Candara" pitchFamily="34" charset="0"/>
              </a:rPr>
              <a:t>instance, See5/C5.0 might classify the percentage yield from some process as "high", "medium", or "low", whereas Cubist would output a number such as "7.3</a:t>
            </a:r>
            <a:r>
              <a:rPr lang="en-US" dirty="0" smtClean="0">
                <a:solidFill>
                  <a:schemeClr val="tx1"/>
                </a:solidFill>
                <a:latin typeface="Candara" pitchFamily="34" charset="0"/>
              </a:rPr>
              <a:t>".</a:t>
            </a:r>
          </a:p>
          <a:p>
            <a:pPr marL="685800" lvl="1">
              <a:buFont typeface="Arial" pitchFamily="34" charset="0"/>
              <a:buChar char="•"/>
            </a:pPr>
            <a:endParaRPr lang="en-US" dirty="0">
              <a:solidFill>
                <a:schemeClr val="tx1"/>
              </a:solidFill>
              <a:latin typeface="Candara" pitchFamily="34" charset="0"/>
            </a:endParaRPr>
          </a:p>
          <a:p>
            <a:r>
              <a:rPr lang="en-US" sz="1800" b="1" dirty="0">
                <a:solidFill>
                  <a:schemeClr val="tx1"/>
                </a:solidFill>
                <a:latin typeface="Candara" pitchFamily="34" charset="0"/>
              </a:rPr>
              <a:t>Cubist</a:t>
            </a:r>
            <a:r>
              <a:rPr lang="en-US" sz="1800" dirty="0">
                <a:solidFill>
                  <a:schemeClr val="tx1"/>
                </a:solidFill>
                <a:latin typeface="Candara" pitchFamily="34" charset="0"/>
              </a:rPr>
              <a:t> is a powerful tool for generating rule-based models that balance the need for accurate prediction against the requirements of intelligibility. Cubist models generally give better results than those produced by simple techniques such as multivariate linear regression, while also being easier to understand than neural networks</a:t>
            </a:r>
            <a:r>
              <a:rPr lang="en-US" sz="1800" dirty="0" smtClean="0">
                <a:solidFill>
                  <a:schemeClr val="tx1"/>
                </a:solidFill>
                <a:latin typeface="Candara" pitchFamily="34" charset="0"/>
              </a:rPr>
              <a:t>.</a:t>
            </a:r>
            <a:endParaRPr lang="en-US" sz="1800" dirty="0">
              <a:solidFill>
                <a:schemeClr val="tx1"/>
              </a:solidFill>
              <a:latin typeface="Candara" pitchFamily="34" charset="0"/>
            </a:endParaRPr>
          </a:p>
        </p:txBody>
      </p:sp>
    </p:spTree>
    <p:extLst>
      <p:ext uri="{BB962C8B-B14F-4D97-AF65-F5344CB8AC3E}">
        <p14:creationId xmlns:p14="http://schemas.microsoft.com/office/powerpoint/2010/main" val="2030943476"/>
      </p:ext>
    </p:extLst>
  </p:cSld>
  <p:clrMapOvr>
    <a:masterClrMapping/>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048" y="233520"/>
            <a:ext cx="8915400" cy="762000"/>
          </a:xfrm>
        </p:spPr>
        <p:txBody>
          <a:bodyPr/>
          <a:lstStyle/>
          <a:p>
            <a:r>
              <a:rPr lang="en-US" dirty="0" smtClean="0"/>
              <a:t>Cubist features</a:t>
            </a:r>
            <a:endParaRPr lang="en-US" dirty="0"/>
          </a:p>
        </p:txBody>
      </p:sp>
      <p:sp>
        <p:nvSpPr>
          <p:cNvPr id="3" name="Content Placeholder 2"/>
          <p:cNvSpPr>
            <a:spLocks noGrp="1"/>
          </p:cNvSpPr>
          <p:nvPr>
            <p:ph idx="1"/>
          </p:nvPr>
        </p:nvSpPr>
        <p:spPr>
          <a:xfrm>
            <a:off x="495300" y="1295400"/>
            <a:ext cx="8915400" cy="4876800"/>
          </a:xfrm>
        </p:spPr>
        <p:txBody>
          <a:bodyPr>
            <a:normAutofit/>
          </a:bodyPr>
          <a:lstStyle/>
          <a:p>
            <a:pPr lvl="0"/>
            <a:r>
              <a:rPr lang="en-US" sz="1800" dirty="0" smtClean="0">
                <a:solidFill>
                  <a:schemeClr val="tx1"/>
                </a:solidFill>
                <a:latin typeface="Candara" pitchFamily="34" charset="0"/>
              </a:rPr>
              <a:t>Designed </a:t>
            </a:r>
            <a:r>
              <a:rPr lang="en-US" sz="1800" dirty="0">
                <a:solidFill>
                  <a:schemeClr val="tx1"/>
                </a:solidFill>
                <a:latin typeface="Candara" pitchFamily="34" charset="0"/>
              </a:rPr>
              <a:t>to analyze substantial databases containing hundreds </a:t>
            </a:r>
            <a:r>
              <a:rPr lang="en-US" sz="1800" dirty="0" smtClean="0">
                <a:solidFill>
                  <a:schemeClr val="tx1"/>
                </a:solidFill>
                <a:latin typeface="Candara" pitchFamily="34" charset="0"/>
              </a:rPr>
              <a:t>to </a:t>
            </a:r>
            <a:r>
              <a:rPr lang="en-US" sz="1800" dirty="0">
                <a:solidFill>
                  <a:schemeClr val="tx1"/>
                </a:solidFill>
                <a:latin typeface="Candara" pitchFamily="34" charset="0"/>
              </a:rPr>
              <a:t>millions of records and tens to thousands of numeric or nominal fields. </a:t>
            </a:r>
            <a:endParaRPr lang="en-US" sz="1800" dirty="0" smtClean="0">
              <a:solidFill>
                <a:schemeClr val="tx1"/>
              </a:solidFill>
              <a:latin typeface="Candara" pitchFamily="34" charset="0"/>
            </a:endParaRPr>
          </a:p>
          <a:p>
            <a:pPr lvl="0"/>
            <a:r>
              <a:rPr lang="en-US" sz="1800" dirty="0" smtClean="0">
                <a:solidFill>
                  <a:schemeClr val="tx1"/>
                </a:solidFill>
                <a:latin typeface="Candara" pitchFamily="34" charset="0"/>
              </a:rPr>
              <a:t>Relatively speed compared to other complex algorithms! Cubist </a:t>
            </a:r>
            <a:r>
              <a:rPr lang="en-US" sz="1800" dirty="0">
                <a:solidFill>
                  <a:schemeClr val="tx1"/>
                </a:solidFill>
                <a:latin typeface="Candara" pitchFamily="34" charset="0"/>
              </a:rPr>
              <a:t>also takes advantage of processors with up to eight cores in one or more CPUs (including Intel </a:t>
            </a:r>
            <a:r>
              <a:rPr lang="en-US" sz="1800" dirty="0" smtClean="0">
                <a:solidFill>
                  <a:schemeClr val="tx1"/>
                </a:solidFill>
                <a:latin typeface="Candara" pitchFamily="34" charset="0"/>
              </a:rPr>
              <a:t>Hyper-Threading) to </a:t>
            </a:r>
            <a:r>
              <a:rPr lang="en-US" sz="1800" dirty="0">
                <a:solidFill>
                  <a:schemeClr val="tx1"/>
                </a:solidFill>
                <a:latin typeface="Candara" pitchFamily="34" charset="0"/>
              </a:rPr>
              <a:t>speed up model-building</a:t>
            </a:r>
            <a:r>
              <a:rPr lang="en-US" sz="1800" dirty="0" smtClean="0">
                <a:solidFill>
                  <a:schemeClr val="tx1"/>
                </a:solidFill>
                <a:latin typeface="Candara" pitchFamily="34" charset="0"/>
              </a:rPr>
              <a:t>.</a:t>
            </a:r>
            <a:endParaRPr lang="en-US" sz="1800" dirty="0">
              <a:solidFill>
                <a:schemeClr val="tx1"/>
              </a:solidFill>
              <a:latin typeface="Candara" pitchFamily="34" charset="0"/>
            </a:endParaRPr>
          </a:p>
          <a:p>
            <a:pPr lvl="0"/>
            <a:r>
              <a:rPr lang="en-US" sz="1800" dirty="0">
                <a:solidFill>
                  <a:schemeClr val="tx1"/>
                </a:solidFill>
                <a:latin typeface="Candara" pitchFamily="34" charset="0"/>
              </a:rPr>
              <a:t>To maximize interpretability, Cubist models are expressed as </a:t>
            </a:r>
            <a:r>
              <a:rPr lang="en-US" sz="1800" b="1" dirty="0">
                <a:solidFill>
                  <a:schemeClr val="tx1"/>
                </a:solidFill>
                <a:latin typeface="Candara" pitchFamily="34" charset="0"/>
              </a:rPr>
              <a:t>collections of rules</a:t>
            </a:r>
            <a:r>
              <a:rPr lang="en-US" sz="1800" dirty="0">
                <a:solidFill>
                  <a:schemeClr val="tx1"/>
                </a:solidFill>
                <a:latin typeface="Candara" pitchFamily="34" charset="0"/>
              </a:rPr>
              <a:t>, where each rule has an associated </a:t>
            </a:r>
            <a:r>
              <a:rPr lang="en-US" sz="1800" b="1" dirty="0">
                <a:solidFill>
                  <a:schemeClr val="tx1"/>
                </a:solidFill>
                <a:latin typeface="Candara" pitchFamily="34" charset="0"/>
              </a:rPr>
              <a:t>multivariate linear model</a:t>
            </a:r>
            <a:r>
              <a:rPr lang="en-US" sz="1800" dirty="0">
                <a:solidFill>
                  <a:schemeClr val="tx1"/>
                </a:solidFill>
                <a:latin typeface="Candara" pitchFamily="34" charset="0"/>
              </a:rPr>
              <a:t>. Whenever a situation matches a rule's conditions, the associated model is used to calculate the predicted value.</a:t>
            </a:r>
          </a:p>
          <a:p>
            <a:pPr lvl="0"/>
            <a:r>
              <a:rPr lang="en-US" sz="1800" dirty="0">
                <a:solidFill>
                  <a:schemeClr val="tx1"/>
                </a:solidFill>
                <a:latin typeface="Candara" pitchFamily="34" charset="0"/>
              </a:rPr>
              <a:t>Cubist is available for </a:t>
            </a:r>
            <a:r>
              <a:rPr lang="en-US" sz="1800" b="1" dirty="0" smtClean="0">
                <a:solidFill>
                  <a:schemeClr val="tx1"/>
                </a:solidFill>
                <a:latin typeface="Candara" pitchFamily="34" charset="0"/>
              </a:rPr>
              <a:t>Windows</a:t>
            </a:r>
            <a:r>
              <a:rPr lang="en-US" sz="1800" dirty="0">
                <a:solidFill>
                  <a:schemeClr val="tx1"/>
                </a:solidFill>
                <a:latin typeface="Candara" pitchFamily="34" charset="0"/>
              </a:rPr>
              <a:t> and </a:t>
            </a:r>
            <a:r>
              <a:rPr lang="en-US" sz="1800" b="1" dirty="0">
                <a:solidFill>
                  <a:schemeClr val="tx1"/>
                </a:solidFill>
                <a:latin typeface="Candara" pitchFamily="34" charset="0"/>
              </a:rPr>
              <a:t>Linux</a:t>
            </a:r>
            <a:r>
              <a:rPr lang="en-US" sz="1800" dirty="0">
                <a:solidFill>
                  <a:schemeClr val="tx1"/>
                </a:solidFill>
                <a:latin typeface="Candara" pitchFamily="34" charset="0"/>
              </a:rPr>
              <a:t>.</a:t>
            </a:r>
          </a:p>
          <a:p>
            <a:pPr lvl="0"/>
            <a:r>
              <a:rPr lang="en-US" sz="1800" dirty="0">
                <a:solidFill>
                  <a:schemeClr val="tx1"/>
                </a:solidFill>
                <a:latin typeface="Candara" pitchFamily="34" charset="0"/>
              </a:rPr>
              <a:t>Cubist is </a:t>
            </a:r>
            <a:r>
              <a:rPr lang="en-US" sz="1800" b="1" dirty="0">
                <a:solidFill>
                  <a:schemeClr val="tx1"/>
                </a:solidFill>
                <a:latin typeface="Candara" pitchFamily="34" charset="0"/>
              </a:rPr>
              <a:t>easy to use</a:t>
            </a:r>
            <a:r>
              <a:rPr lang="en-US" sz="1800" dirty="0">
                <a:solidFill>
                  <a:schemeClr val="tx1"/>
                </a:solidFill>
                <a:latin typeface="Candara" pitchFamily="34" charset="0"/>
              </a:rPr>
              <a:t> and does not presume advanced knowledge of Statistics or Machine Learning (although these don't hurt, either</a:t>
            </a:r>
            <a:r>
              <a:rPr lang="en-US" sz="1800" dirty="0" smtClean="0">
                <a:solidFill>
                  <a:schemeClr val="tx1"/>
                </a:solidFill>
                <a:latin typeface="Candara" pitchFamily="34" charset="0"/>
              </a:rPr>
              <a:t>!).</a:t>
            </a:r>
            <a:endParaRPr lang="en-US" sz="1800" dirty="0">
              <a:solidFill>
                <a:schemeClr val="tx1"/>
              </a:solidFill>
              <a:latin typeface="Candara" pitchFamily="34" charset="0"/>
            </a:endParaRPr>
          </a:p>
          <a:p>
            <a:pPr lvl="0"/>
            <a:r>
              <a:rPr lang="en-US" sz="1800" dirty="0">
                <a:solidFill>
                  <a:schemeClr val="tx1"/>
                </a:solidFill>
                <a:latin typeface="Candara" pitchFamily="34" charset="0"/>
              </a:rPr>
              <a:t>RuleQuest provides </a:t>
            </a:r>
            <a:r>
              <a:rPr lang="en-US" sz="1800" b="1" dirty="0">
                <a:solidFill>
                  <a:schemeClr val="tx1"/>
                </a:solidFill>
                <a:latin typeface="Candara" pitchFamily="34" charset="0"/>
              </a:rPr>
              <a:t>C source code</a:t>
            </a:r>
            <a:r>
              <a:rPr lang="en-US" sz="1800" dirty="0">
                <a:solidFill>
                  <a:schemeClr val="tx1"/>
                </a:solidFill>
                <a:latin typeface="Candara" pitchFamily="34" charset="0"/>
              </a:rPr>
              <a:t> so that models constructed by Cubist can be embedded in your organization's own systems</a:t>
            </a:r>
            <a:r>
              <a:rPr lang="en-US" sz="1800" dirty="0" smtClean="0">
                <a:solidFill>
                  <a:schemeClr val="tx1"/>
                </a:solidFill>
                <a:latin typeface="Candara" pitchFamily="34" charset="0"/>
              </a:rPr>
              <a:t>.</a:t>
            </a:r>
            <a:endParaRPr lang="en-US" sz="1800" dirty="0">
              <a:solidFill>
                <a:schemeClr val="tx1"/>
              </a:solidFill>
              <a:latin typeface="Candara" pitchFamily="34" charset="0"/>
            </a:endParaRPr>
          </a:p>
        </p:txBody>
      </p:sp>
    </p:spTree>
    <p:extLst>
      <p:ext uri="{BB962C8B-B14F-4D97-AF65-F5344CB8AC3E}">
        <p14:creationId xmlns:p14="http://schemas.microsoft.com/office/powerpoint/2010/main" val="1519236574"/>
      </p:ext>
    </p:extLst>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048" y="218772"/>
            <a:ext cx="8915400" cy="762000"/>
          </a:xfrm>
        </p:spPr>
        <p:txBody>
          <a:bodyPr/>
          <a:lstStyle/>
          <a:p>
            <a:r>
              <a:rPr lang="en-US" dirty="0" smtClean="0"/>
              <a:t>Rule Based Models</a:t>
            </a:r>
            <a:endParaRPr lang="en-US" dirty="0"/>
          </a:p>
        </p:txBody>
      </p:sp>
      <p:sp>
        <p:nvSpPr>
          <p:cNvPr id="3" name="Content Placeholder 2"/>
          <p:cNvSpPr>
            <a:spLocks noGrp="1"/>
          </p:cNvSpPr>
          <p:nvPr>
            <p:ph idx="1"/>
          </p:nvPr>
        </p:nvSpPr>
        <p:spPr>
          <a:xfrm>
            <a:off x="495300" y="1371600"/>
            <a:ext cx="3549650" cy="1600200"/>
          </a:xfrm>
        </p:spPr>
        <p:txBody>
          <a:bodyPr>
            <a:normAutofit/>
          </a:bodyPr>
          <a:lstStyle/>
          <a:p>
            <a:r>
              <a:rPr lang="en-US" sz="1800" dirty="0" smtClean="0">
                <a:solidFill>
                  <a:schemeClr val="tx1"/>
                </a:solidFill>
                <a:latin typeface="Candara" pitchFamily="34" charset="0"/>
              </a:rPr>
              <a:t>The </a:t>
            </a:r>
            <a:r>
              <a:rPr lang="en-US" sz="1800" dirty="0">
                <a:solidFill>
                  <a:schemeClr val="tx1"/>
                </a:solidFill>
                <a:latin typeface="Candara" pitchFamily="34" charset="0"/>
              </a:rPr>
              <a:t>first part identifies the version of Cubist, the run date, and the attribute that contains the target value</a:t>
            </a:r>
            <a:r>
              <a:rPr lang="en-US" sz="1800" dirty="0" smtClean="0">
                <a:solidFill>
                  <a:schemeClr val="tx1"/>
                </a:solidFill>
                <a:latin typeface="Candara" pitchFamily="34" charset="0"/>
              </a:rPr>
              <a:t>.</a:t>
            </a:r>
            <a:endParaRPr lang="en-US" sz="1800" dirty="0">
              <a:solidFill>
                <a:schemeClr val="tx1"/>
              </a:solidFill>
              <a:latin typeface="Candara" pitchFamily="34" charset="0"/>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4973" y="1219198"/>
            <a:ext cx="4455528" cy="2514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txBox="1">
            <a:spLocks/>
          </p:cNvSpPr>
          <p:nvPr/>
        </p:nvSpPr>
        <p:spPr>
          <a:xfrm>
            <a:off x="495301" y="3810002"/>
            <a:ext cx="8259345" cy="236219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buClr>
                <a:srgbClr val="00B0F0"/>
              </a:buClr>
              <a:buFont typeface="Wingdings" pitchFamily="2" charset="2"/>
              <a:buChar char="§"/>
            </a:pPr>
            <a:r>
              <a:rPr lang="en-US" sz="1800" dirty="0" smtClean="0">
                <a:solidFill>
                  <a:schemeClr val="tx1"/>
                </a:solidFill>
                <a:latin typeface="Candara" pitchFamily="34" charset="0"/>
              </a:rPr>
              <a:t>Some attribute values might be missing; if so, Cubist replaces them by the most probable values. Missing values of continuous attributes are replaced by the mean of the known values for that attribute, while the replacement for missing discrete values is the most frequent attribute value. </a:t>
            </a:r>
          </a:p>
          <a:p>
            <a:pPr>
              <a:buClr>
                <a:srgbClr val="00B0F0"/>
              </a:buClr>
              <a:buFont typeface="Wingdings" pitchFamily="2" charset="2"/>
              <a:buChar char="§"/>
            </a:pPr>
            <a:r>
              <a:rPr lang="en-US" sz="1800" dirty="0" smtClean="0">
                <a:solidFill>
                  <a:schemeClr val="tx1"/>
                </a:solidFill>
                <a:latin typeface="Candara" pitchFamily="34" charset="0"/>
              </a:rPr>
              <a:t>Any such replacements are noted on the output. The same values are also used to replace missing values in any test cases, although the messages are not repeated.</a:t>
            </a:r>
            <a:endParaRPr lang="en-US" sz="1800" dirty="0">
              <a:solidFill>
                <a:schemeClr val="tx1"/>
              </a:solidFill>
              <a:latin typeface="Candara" pitchFamily="34" charset="0"/>
            </a:endParaRPr>
          </a:p>
        </p:txBody>
      </p:sp>
    </p:spTree>
    <p:extLst>
      <p:ext uri="{BB962C8B-B14F-4D97-AF65-F5344CB8AC3E}">
        <p14:creationId xmlns:p14="http://schemas.microsoft.com/office/powerpoint/2010/main" val="443764455"/>
      </p:ext>
    </p:extLst>
  </p:cSld>
  <p:clrMapOvr>
    <a:masterClrMapping/>
  </p:clrMapOvr>
  <p:transition spd="slow">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048" y="233520"/>
            <a:ext cx="8915400" cy="762000"/>
          </a:xfrm>
        </p:spPr>
        <p:txBody>
          <a:bodyPr/>
          <a:lstStyle/>
          <a:p>
            <a:r>
              <a:rPr lang="en-US" dirty="0" smtClean="0"/>
              <a:t>Rule Based Models</a:t>
            </a:r>
            <a:endParaRPr lang="en-US" dirty="0"/>
          </a:p>
        </p:txBody>
      </p:sp>
      <p:sp>
        <p:nvSpPr>
          <p:cNvPr id="7" name="Content Placeholder 2"/>
          <p:cNvSpPr txBox="1">
            <a:spLocks/>
          </p:cNvSpPr>
          <p:nvPr/>
        </p:nvSpPr>
        <p:spPr>
          <a:xfrm>
            <a:off x="577850" y="1295402"/>
            <a:ext cx="5816022" cy="533399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buClr>
                <a:srgbClr val="00B0F0"/>
              </a:buClr>
              <a:buFont typeface="Wingdings" pitchFamily="2" charset="2"/>
              <a:buChar char="§"/>
            </a:pPr>
            <a:r>
              <a:rPr lang="en-US" sz="1800" dirty="0">
                <a:solidFill>
                  <a:schemeClr val="tx1"/>
                </a:solidFill>
                <a:latin typeface="Candara" pitchFamily="34" charset="0"/>
              </a:rPr>
              <a:t>A rule indicates that, whenever a case satisfies all the conditions, the linear formula is appropriate for </a:t>
            </a:r>
            <a:r>
              <a:rPr lang="en-US" sz="1800" dirty="0" smtClean="0">
                <a:solidFill>
                  <a:schemeClr val="tx1"/>
                </a:solidFill>
                <a:latin typeface="Candara" pitchFamily="34" charset="0"/>
              </a:rPr>
              <a:t>predicting the </a:t>
            </a:r>
            <a:r>
              <a:rPr lang="en-US" sz="1800" dirty="0">
                <a:solidFill>
                  <a:schemeClr val="tx1"/>
                </a:solidFill>
                <a:latin typeface="Candara" pitchFamily="34" charset="0"/>
              </a:rPr>
              <a:t>value of the target attribute. (If two or more rules apply to a case, then the values are averaged to arrive at </a:t>
            </a:r>
            <a:r>
              <a:rPr lang="en-US" sz="1800" dirty="0" smtClean="0">
                <a:solidFill>
                  <a:schemeClr val="tx1"/>
                </a:solidFill>
                <a:latin typeface="Candara" pitchFamily="34" charset="0"/>
              </a:rPr>
              <a:t>a final </a:t>
            </a:r>
            <a:r>
              <a:rPr lang="en-US" sz="1800" dirty="0">
                <a:solidFill>
                  <a:schemeClr val="tx1"/>
                </a:solidFill>
                <a:latin typeface="Candara" pitchFamily="34" charset="0"/>
              </a:rPr>
              <a:t>prediction.)</a:t>
            </a:r>
          </a:p>
          <a:p>
            <a:pPr>
              <a:buClr>
                <a:srgbClr val="00B0F0"/>
              </a:buClr>
              <a:buFont typeface="Wingdings" pitchFamily="2" charset="2"/>
              <a:buChar char="§"/>
            </a:pPr>
            <a:r>
              <a:rPr lang="en-US" sz="1800" dirty="0">
                <a:solidFill>
                  <a:schemeClr val="tx1"/>
                </a:solidFill>
                <a:latin typeface="Candara" pitchFamily="34" charset="0"/>
              </a:rPr>
              <a:t>Although the order of the rules does not affect the value predicted by a model, Cubist presents them </a:t>
            </a:r>
            <a:r>
              <a:rPr lang="en-US" sz="1800" dirty="0" smtClean="0">
                <a:solidFill>
                  <a:schemeClr val="tx1"/>
                </a:solidFill>
                <a:latin typeface="Candara" pitchFamily="34" charset="0"/>
              </a:rPr>
              <a:t>in decreasing </a:t>
            </a:r>
            <a:r>
              <a:rPr lang="en-US" sz="1800" dirty="0">
                <a:solidFill>
                  <a:schemeClr val="tx1"/>
                </a:solidFill>
                <a:latin typeface="Candara" pitchFamily="34" charset="0"/>
              </a:rPr>
              <a:t>order of importance. The first rule makes the greatest contribution to the model's accuracy on </a:t>
            </a:r>
            <a:r>
              <a:rPr lang="en-US" sz="1800" dirty="0" smtClean="0">
                <a:solidFill>
                  <a:schemeClr val="tx1"/>
                </a:solidFill>
                <a:latin typeface="Candara" pitchFamily="34" charset="0"/>
              </a:rPr>
              <a:t>the training </a:t>
            </a:r>
            <a:r>
              <a:rPr lang="en-US" sz="1800" dirty="0">
                <a:solidFill>
                  <a:schemeClr val="tx1"/>
                </a:solidFill>
                <a:latin typeface="Candara" pitchFamily="34" charset="0"/>
              </a:rPr>
              <a:t>data; the last rule has the least impact</a:t>
            </a:r>
            <a:r>
              <a:rPr lang="en-US" sz="1800" dirty="0" smtClean="0">
                <a:solidFill>
                  <a:schemeClr val="tx1"/>
                </a:solidFill>
                <a:latin typeface="Candara" pitchFamily="34" charset="0"/>
              </a:rPr>
              <a:t>.</a:t>
            </a:r>
          </a:p>
          <a:p>
            <a:pPr>
              <a:buClr>
                <a:srgbClr val="00B0F0"/>
              </a:buClr>
              <a:buFont typeface="Wingdings" pitchFamily="2" charset="2"/>
              <a:buChar char="§"/>
            </a:pPr>
            <a:r>
              <a:rPr lang="en-US" sz="1800" dirty="0">
                <a:solidFill>
                  <a:schemeClr val="tx1"/>
                </a:solidFill>
                <a:latin typeface="Candara" pitchFamily="34" charset="0"/>
              </a:rPr>
              <a:t>Each rule also carries some descriptive information: the number of training cases that satisfy the rule's conditions, their target values' mean and range, and a rough estimate of the expected error magnitude of predictions made by the rule. Within the linear formula, the attributes are ordered in decreasing relevance to the </a:t>
            </a:r>
            <a:r>
              <a:rPr lang="en-US" sz="1800" dirty="0" smtClean="0">
                <a:solidFill>
                  <a:schemeClr val="tx1"/>
                </a:solidFill>
                <a:latin typeface="Candara" pitchFamily="34" charset="0"/>
              </a:rPr>
              <a:t>result.</a:t>
            </a:r>
            <a:endParaRPr lang="en-US" sz="1800" dirty="0">
              <a:solidFill>
                <a:schemeClr val="tx1"/>
              </a:solidFill>
              <a:latin typeface="Candara" pitchFamily="34"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3873" y="1828801"/>
            <a:ext cx="3373293" cy="3581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378008"/>
      </p:ext>
    </p:extLst>
  </p:cSld>
  <p:clrMapOvr>
    <a:masterClrMapping/>
  </p:clrMapOvr>
  <p:transition spd="slow">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796" y="218772"/>
            <a:ext cx="8915400" cy="762000"/>
          </a:xfrm>
        </p:spPr>
        <p:txBody>
          <a:bodyPr/>
          <a:lstStyle/>
          <a:p>
            <a:r>
              <a:rPr lang="en-US" dirty="0" smtClean="0"/>
              <a:t>Rule Based Models</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6351" y="1371601"/>
            <a:ext cx="3249470" cy="4839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txBox="1">
            <a:spLocks/>
          </p:cNvSpPr>
          <p:nvPr/>
        </p:nvSpPr>
        <p:spPr>
          <a:xfrm>
            <a:off x="577850" y="1371601"/>
            <a:ext cx="5365750" cy="4876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buClr>
                <a:srgbClr val="00B0F0"/>
              </a:buClr>
              <a:buFont typeface="Wingdings" pitchFamily="2" charset="2"/>
              <a:buChar char="§"/>
            </a:pPr>
            <a:r>
              <a:rPr lang="en-US" sz="1800" dirty="0">
                <a:solidFill>
                  <a:schemeClr val="tx1"/>
                </a:solidFill>
                <a:latin typeface="Candara" pitchFamily="34" charset="0"/>
              </a:rPr>
              <a:t>Models constructed by Cubist are evaluated on the training data from which they were generated, and also on </a:t>
            </a:r>
            <a:r>
              <a:rPr lang="en-US" sz="1800" dirty="0" smtClean="0">
                <a:solidFill>
                  <a:schemeClr val="tx1"/>
                </a:solidFill>
                <a:latin typeface="Candara" pitchFamily="34" charset="0"/>
              </a:rPr>
              <a:t>a separate </a:t>
            </a:r>
            <a:r>
              <a:rPr lang="en-US" sz="1800" dirty="0">
                <a:solidFill>
                  <a:schemeClr val="tx1"/>
                </a:solidFill>
                <a:latin typeface="Candara" pitchFamily="34" charset="0"/>
              </a:rPr>
              <a:t>file of unseen test cases if this is present. </a:t>
            </a:r>
            <a:endParaRPr lang="en-US" sz="1800" dirty="0" smtClean="0">
              <a:solidFill>
                <a:schemeClr val="tx1"/>
              </a:solidFill>
              <a:latin typeface="Candara" pitchFamily="34" charset="0"/>
            </a:endParaRPr>
          </a:p>
          <a:p>
            <a:pPr>
              <a:buClr>
                <a:srgbClr val="00B0F0"/>
              </a:buClr>
              <a:buFont typeface="Wingdings" pitchFamily="2" charset="2"/>
              <a:buChar char="§"/>
            </a:pPr>
            <a:r>
              <a:rPr lang="en-US" sz="1800" dirty="0" smtClean="0">
                <a:solidFill>
                  <a:schemeClr val="tx1"/>
                </a:solidFill>
                <a:latin typeface="Candara" pitchFamily="34" charset="0"/>
              </a:rPr>
              <a:t>The </a:t>
            </a:r>
            <a:r>
              <a:rPr lang="en-US" sz="1800" dirty="0">
                <a:solidFill>
                  <a:schemeClr val="tx1"/>
                </a:solidFill>
                <a:latin typeface="Candara" pitchFamily="34" charset="0"/>
              </a:rPr>
              <a:t>average error magnitude is straightforward enough. </a:t>
            </a:r>
            <a:endParaRPr lang="en-US" sz="1800" dirty="0" smtClean="0">
              <a:solidFill>
                <a:schemeClr val="tx1"/>
              </a:solidFill>
              <a:latin typeface="Candara" pitchFamily="34" charset="0"/>
            </a:endParaRPr>
          </a:p>
          <a:p>
            <a:pPr>
              <a:buClr>
                <a:srgbClr val="00B0F0"/>
              </a:buClr>
              <a:buFont typeface="Wingdings" pitchFamily="2" charset="2"/>
              <a:buChar char="§"/>
            </a:pPr>
            <a:r>
              <a:rPr lang="en-US" sz="1800" dirty="0" smtClean="0">
                <a:solidFill>
                  <a:schemeClr val="tx1"/>
                </a:solidFill>
                <a:latin typeface="Candara" pitchFamily="34" charset="0"/>
              </a:rPr>
              <a:t>The </a:t>
            </a:r>
            <a:r>
              <a:rPr lang="en-US" sz="1800" dirty="0">
                <a:solidFill>
                  <a:schemeClr val="tx1"/>
                </a:solidFill>
                <a:latin typeface="Candara" pitchFamily="34" charset="0"/>
              </a:rPr>
              <a:t>relative error magnitude is the ratio of the </a:t>
            </a:r>
            <a:r>
              <a:rPr lang="en-US" sz="1800" dirty="0" smtClean="0">
                <a:solidFill>
                  <a:schemeClr val="tx1"/>
                </a:solidFill>
                <a:latin typeface="Candara" pitchFamily="34" charset="0"/>
              </a:rPr>
              <a:t>average error </a:t>
            </a:r>
            <a:r>
              <a:rPr lang="en-US" sz="1800" dirty="0">
                <a:solidFill>
                  <a:schemeClr val="tx1"/>
                </a:solidFill>
                <a:latin typeface="Candara" pitchFamily="34" charset="0"/>
              </a:rPr>
              <a:t>magnitude to the error magnitude that would result from always predicting the mean value; for </a:t>
            </a:r>
            <a:r>
              <a:rPr lang="en-US" sz="1800" dirty="0" smtClean="0">
                <a:solidFill>
                  <a:schemeClr val="tx1"/>
                </a:solidFill>
                <a:latin typeface="Candara" pitchFamily="34" charset="0"/>
              </a:rPr>
              <a:t>useful models</a:t>
            </a:r>
            <a:r>
              <a:rPr lang="en-US" sz="1800" dirty="0">
                <a:solidFill>
                  <a:schemeClr val="tx1"/>
                </a:solidFill>
                <a:latin typeface="Candara" pitchFamily="34" charset="0"/>
              </a:rPr>
              <a:t>, this should be less than </a:t>
            </a:r>
            <a:r>
              <a:rPr lang="en-US" sz="1800" dirty="0" smtClean="0">
                <a:solidFill>
                  <a:schemeClr val="tx1"/>
                </a:solidFill>
                <a:latin typeface="Candara" pitchFamily="34" charset="0"/>
              </a:rPr>
              <a:t>1 ! </a:t>
            </a:r>
          </a:p>
          <a:p>
            <a:pPr>
              <a:buClr>
                <a:srgbClr val="00B0F0"/>
              </a:buClr>
              <a:buFont typeface="Wingdings" pitchFamily="2" charset="2"/>
              <a:buChar char="§"/>
            </a:pPr>
            <a:r>
              <a:rPr lang="en-US" sz="1800" dirty="0" smtClean="0">
                <a:solidFill>
                  <a:schemeClr val="tx1"/>
                </a:solidFill>
                <a:latin typeface="Candara" pitchFamily="34" charset="0"/>
              </a:rPr>
              <a:t>The </a:t>
            </a:r>
            <a:r>
              <a:rPr lang="en-US" sz="1800" dirty="0">
                <a:solidFill>
                  <a:schemeClr val="tx1"/>
                </a:solidFill>
                <a:latin typeface="Candara" pitchFamily="34" charset="0"/>
              </a:rPr>
              <a:t>correlation coefficient measures the agreement between the </a:t>
            </a:r>
            <a:r>
              <a:rPr lang="en-US" sz="1800" dirty="0" smtClean="0">
                <a:solidFill>
                  <a:schemeClr val="tx1"/>
                </a:solidFill>
                <a:latin typeface="Candara" pitchFamily="34" charset="0"/>
              </a:rPr>
              <a:t>cases actual </a:t>
            </a:r>
            <a:r>
              <a:rPr lang="en-US" sz="1800" dirty="0">
                <a:solidFill>
                  <a:schemeClr val="tx1"/>
                </a:solidFill>
                <a:latin typeface="Candara" pitchFamily="34" charset="0"/>
              </a:rPr>
              <a:t>values of the target attribute and those values predicted by the model</a:t>
            </a:r>
            <a:r>
              <a:rPr lang="en-US" sz="1800" dirty="0" smtClean="0">
                <a:solidFill>
                  <a:schemeClr val="tx1"/>
                </a:solidFill>
                <a:latin typeface="Candara" pitchFamily="34" charset="0"/>
              </a:rPr>
              <a:t>.</a:t>
            </a:r>
            <a:endParaRPr lang="en-US" sz="1800" dirty="0">
              <a:solidFill>
                <a:schemeClr val="tx1"/>
              </a:solidFill>
              <a:latin typeface="Candara" pitchFamily="34" charset="0"/>
            </a:endParaRPr>
          </a:p>
        </p:txBody>
      </p:sp>
    </p:spTree>
    <p:extLst>
      <p:ext uri="{BB962C8B-B14F-4D97-AF65-F5344CB8AC3E}">
        <p14:creationId xmlns:p14="http://schemas.microsoft.com/office/powerpoint/2010/main" val="273138812"/>
      </p:ext>
    </p:extLst>
  </p:cSld>
  <p:clrMapOvr>
    <a:masterClrMapping/>
  </p:clrMapOvr>
  <p:transition spd="slow">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796" y="233520"/>
            <a:ext cx="8915400" cy="762000"/>
          </a:xfrm>
        </p:spPr>
        <p:txBody>
          <a:bodyPr/>
          <a:lstStyle/>
          <a:p>
            <a:r>
              <a:rPr lang="en-US" dirty="0" smtClean="0"/>
              <a:t>Committee models</a:t>
            </a:r>
            <a:endParaRPr lang="en-US" dirty="0"/>
          </a:p>
        </p:txBody>
      </p:sp>
      <p:sp>
        <p:nvSpPr>
          <p:cNvPr id="3" name="Content Placeholder 2"/>
          <p:cNvSpPr>
            <a:spLocks noGrp="1"/>
          </p:cNvSpPr>
          <p:nvPr>
            <p:ph idx="1"/>
          </p:nvPr>
        </p:nvSpPr>
        <p:spPr>
          <a:xfrm>
            <a:off x="495300" y="1524001"/>
            <a:ext cx="8915400" cy="4602163"/>
          </a:xfrm>
        </p:spPr>
        <p:txBody>
          <a:bodyPr>
            <a:noAutofit/>
          </a:bodyPr>
          <a:lstStyle/>
          <a:p>
            <a:r>
              <a:rPr lang="en-US" sz="1800" dirty="0" smtClean="0">
                <a:solidFill>
                  <a:schemeClr val="tx1"/>
                </a:solidFill>
                <a:latin typeface="Candara" pitchFamily="34" charset="0"/>
              </a:rPr>
              <a:t>The </a:t>
            </a:r>
            <a:r>
              <a:rPr lang="en-US" sz="1800" dirty="0">
                <a:solidFill>
                  <a:schemeClr val="tx1"/>
                </a:solidFill>
                <a:latin typeface="Candara" pitchFamily="34" charset="0"/>
              </a:rPr>
              <a:t>Cubist model can also use a </a:t>
            </a:r>
            <a:r>
              <a:rPr lang="en-US" sz="1800" dirty="0" smtClean="0">
                <a:solidFill>
                  <a:schemeClr val="tx1"/>
                </a:solidFill>
                <a:latin typeface="Candara" pitchFamily="34" charset="0"/>
              </a:rPr>
              <a:t>boosting like </a:t>
            </a:r>
            <a:r>
              <a:rPr lang="en-US" sz="1800" dirty="0">
                <a:solidFill>
                  <a:schemeClr val="tx1"/>
                </a:solidFill>
                <a:latin typeface="Candara" pitchFamily="34" charset="0"/>
              </a:rPr>
              <a:t>scheme called committees where iterative </a:t>
            </a:r>
            <a:r>
              <a:rPr lang="en-US" sz="1800" dirty="0" smtClean="0">
                <a:solidFill>
                  <a:schemeClr val="tx1"/>
                </a:solidFill>
                <a:latin typeface="Candara" pitchFamily="34" charset="0"/>
              </a:rPr>
              <a:t>model trees </a:t>
            </a:r>
            <a:r>
              <a:rPr lang="en-US" sz="1800" dirty="0">
                <a:solidFill>
                  <a:schemeClr val="tx1"/>
                </a:solidFill>
                <a:latin typeface="Candara" pitchFamily="34" charset="0"/>
              </a:rPr>
              <a:t>are created in sequence. </a:t>
            </a:r>
            <a:endParaRPr lang="en-US" sz="1800" dirty="0" smtClean="0">
              <a:solidFill>
                <a:schemeClr val="tx1"/>
              </a:solidFill>
              <a:latin typeface="Candara" pitchFamily="34" charset="0"/>
            </a:endParaRPr>
          </a:p>
          <a:p>
            <a:r>
              <a:rPr lang="en-US" sz="1800" dirty="0" smtClean="0">
                <a:solidFill>
                  <a:schemeClr val="tx1"/>
                </a:solidFill>
                <a:latin typeface="Candara" pitchFamily="34" charset="0"/>
              </a:rPr>
              <a:t>Unlike</a:t>
            </a:r>
            <a:r>
              <a:rPr lang="en-US" sz="1800" dirty="0">
                <a:solidFill>
                  <a:schemeClr val="tx1"/>
                </a:solidFill>
                <a:latin typeface="Candara" pitchFamily="34" charset="0"/>
              </a:rPr>
              <a:t> </a:t>
            </a:r>
            <a:r>
              <a:rPr lang="en-US" sz="1800" dirty="0" smtClean="0">
                <a:solidFill>
                  <a:schemeClr val="tx1"/>
                </a:solidFill>
                <a:latin typeface="Candara" pitchFamily="34" charset="0"/>
              </a:rPr>
              <a:t>traditional </a:t>
            </a:r>
            <a:r>
              <a:rPr lang="en-US" sz="1800" dirty="0">
                <a:solidFill>
                  <a:schemeClr val="tx1"/>
                </a:solidFill>
                <a:latin typeface="Candara" pitchFamily="34" charset="0"/>
              </a:rPr>
              <a:t>boosting, stage weights for each committee are not used to average the predictions </a:t>
            </a:r>
            <a:r>
              <a:rPr lang="en-US" sz="1800" dirty="0" smtClean="0">
                <a:solidFill>
                  <a:schemeClr val="tx1"/>
                </a:solidFill>
                <a:latin typeface="Candara" pitchFamily="34" charset="0"/>
              </a:rPr>
              <a:t>from each </a:t>
            </a:r>
            <a:r>
              <a:rPr lang="en-US" sz="1800" dirty="0">
                <a:solidFill>
                  <a:schemeClr val="tx1"/>
                </a:solidFill>
                <a:latin typeface="Candara" pitchFamily="34" charset="0"/>
              </a:rPr>
              <a:t>model </a:t>
            </a:r>
            <a:r>
              <a:rPr lang="en-US" sz="1800" dirty="0" smtClean="0">
                <a:solidFill>
                  <a:schemeClr val="tx1"/>
                </a:solidFill>
                <a:latin typeface="Candara" pitchFamily="34" charset="0"/>
              </a:rPr>
              <a:t>tree. Each </a:t>
            </a:r>
            <a:r>
              <a:rPr lang="en-US" sz="1800" dirty="0">
                <a:solidFill>
                  <a:schemeClr val="tx1"/>
                </a:solidFill>
                <a:latin typeface="Candara" pitchFamily="34" charset="0"/>
              </a:rPr>
              <a:t>member of the committee predicts the </a:t>
            </a:r>
            <a:r>
              <a:rPr lang="en-US" sz="1800" dirty="0" smtClean="0">
                <a:solidFill>
                  <a:schemeClr val="tx1"/>
                </a:solidFill>
                <a:latin typeface="Candara" pitchFamily="34" charset="0"/>
              </a:rPr>
              <a:t>target value </a:t>
            </a:r>
            <a:r>
              <a:rPr lang="en-US" sz="1800" dirty="0">
                <a:solidFill>
                  <a:schemeClr val="tx1"/>
                </a:solidFill>
                <a:latin typeface="Candara" pitchFamily="34" charset="0"/>
              </a:rPr>
              <a:t>for a case and the </a:t>
            </a:r>
            <a:r>
              <a:rPr lang="en-US" sz="1800" dirty="0" smtClean="0">
                <a:solidFill>
                  <a:schemeClr val="tx1"/>
                </a:solidFill>
                <a:latin typeface="Candara" pitchFamily="34" charset="0"/>
              </a:rPr>
              <a:t>members </a:t>
            </a:r>
            <a:r>
              <a:rPr lang="en-US" sz="1800" dirty="0">
                <a:solidFill>
                  <a:schemeClr val="tx1"/>
                </a:solidFill>
                <a:latin typeface="Candara" pitchFamily="34" charset="0"/>
              </a:rPr>
              <a:t>predictions are averaged to give a final </a:t>
            </a:r>
            <a:r>
              <a:rPr lang="en-US" sz="1800" dirty="0" smtClean="0">
                <a:solidFill>
                  <a:schemeClr val="tx1"/>
                </a:solidFill>
                <a:latin typeface="Candara" pitchFamily="34" charset="0"/>
              </a:rPr>
              <a:t>prediction. </a:t>
            </a:r>
          </a:p>
          <a:p>
            <a:r>
              <a:rPr lang="en-US" sz="1800" dirty="0" smtClean="0">
                <a:solidFill>
                  <a:schemeClr val="tx1"/>
                </a:solidFill>
                <a:latin typeface="Candara" pitchFamily="34" charset="0"/>
              </a:rPr>
              <a:t>The </a:t>
            </a:r>
            <a:r>
              <a:rPr lang="en-US" sz="1800" dirty="0">
                <a:solidFill>
                  <a:schemeClr val="tx1"/>
                </a:solidFill>
                <a:latin typeface="Candara" pitchFamily="34" charset="0"/>
              </a:rPr>
              <a:t>first member of a committee model is always exactly the same as the model generated without </a:t>
            </a:r>
            <a:r>
              <a:rPr lang="en-US" sz="1800" dirty="0" smtClean="0">
                <a:solidFill>
                  <a:schemeClr val="tx1"/>
                </a:solidFill>
                <a:latin typeface="Candara" pitchFamily="34" charset="0"/>
              </a:rPr>
              <a:t>the committee </a:t>
            </a:r>
            <a:r>
              <a:rPr lang="en-US" sz="1800" dirty="0">
                <a:solidFill>
                  <a:schemeClr val="tx1"/>
                </a:solidFill>
                <a:latin typeface="Candara" pitchFamily="34" charset="0"/>
              </a:rPr>
              <a:t>option. The second member is a rule-based model designed to correct the predictions of the </a:t>
            </a:r>
            <a:r>
              <a:rPr lang="en-US" sz="1800" dirty="0" smtClean="0">
                <a:solidFill>
                  <a:schemeClr val="tx1"/>
                </a:solidFill>
                <a:latin typeface="Candara" pitchFamily="34" charset="0"/>
              </a:rPr>
              <a:t>first member</a:t>
            </a:r>
            <a:r>
              <a:rPr lang="en-US" sz="1800" dirty="0">
                <a:solidFill>
                  <a:schemeClr val="tx1"/>
                </a:solidFill>
                <a:latin typeface="Candara" pitchFamily="34" charset="0"/>
              </a:rPr>
              <a:t>; if the first member's prediction is too low for a case, the second member will attempt to compensate </a:t>
            </a:r>
            <a:r>
              <a:rPr lang="en-US" sz="1800" dirty="0" smtClean="0">
                <a:solidFill>
                  <a:schemeClr val="tx1"/>
                </a:solidFill>
                <a:latin typeface="Candara" pitchFamily="34" charset="0"/>
              </a:rPr>
              <a:t>by predicting </a:t>
            </a:r>
            <a:r>
              <a:rPr lang="en-US" sz="1800" dirty="0">
                <a:solidFill>
                  <a:schemeClr val="tx1"/>
                </a:solidFill>
                <a:latin typeface="Candara" pitchFamily="34" charset="0"/>
              </a:rPr>
              <a:t>a higher value. The third member tries to correct the predictions of the second member, and so on.</a:t>
            </a:r>
          </a:p>
          <a:p>
            <a:r>
              <a:rPr lang="en-US" sz="1800" dirty="0">
                <a:solidFill>
                  <a:schemeClr val="tx1"/>
                </a:solidFill>
                <a:latin typeface="Candara" pitchFamily="34" charset="0"/>
              </a:rPr>
              <a:t>The recommended number of members is five, a value that balances the benefits of the committee </a:t>
            </a:r>
            <a:r>
              <a:rPr lang="en-US" sz="1800" dirty="0" smtClean="0">
                <a:solidFill>
                  <a:schemeClr val="tx1"/>
                </a:solidFill>
                <a:latin typeface="Candara" pitchFamily="34" charset="0"/>
              </a:rPr>
              <a:t>approach against </a:t>
            </a:r>
            <a:r>
              <a:rPr lang="en-US" sz="1800" dirty="0">
                <a:solidFill>
                  <a:schemeClr val="tx1"/>
                </a:solidFill>
                <a:latin typeface="Candara" pitchFamily="34" charset="0"/>
              </a:rPr>
              <a:t>the cost of generating extra models.</a:t>
            </a:r>
          </a:p>
        </p:txBody>
      </p:sp>
    </p:spTree>
    <p:extLst>
      <p:ext uri="{BB962C8B-B14F-4D97-AF65-F5344CB8AC3E}">
        <p14:creationId xmlns:p14="http://schemas.microsoft.com/office/powerpoint/2010/main" val="1873901336"/>
      </p:ext>
    </p:extLst>
  </p:cSld>
  <p:clrMapOvr>
    <a:masterClrMapping/>
  </p:clrMapOvr>
  <p:transition spd="slow">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048" y="248268"/>
            <a:ext cx="8915400" cy="762000"/>
          </a:xfrm>
        </p:spPr>
        <p:txBody>
          <a:bodyPr/>
          <a:lstStyle/>
          <a:p>
            <a:r>
              <a:rPr lang="en-US" dirty="0" smtClean="0"/>
              <a:t>Instance - Based Corrections</a:t>
            </a:r>
            <a:endParaRPr lang="en-US" dirty="0"/>
          </a:p>
        </p:txBody>
      </p:sp>
      <p:sp>
        <p:nvSpPr>
          <p:cNvPr id="3" name="Content Placeholder 2"/>
          <p:cNvSpPr>
            <a:spLocks noGrp="1"/>
          </p:cNvSpPr>
          <p:nvPr>
            <p:ph idx="1"/>
          </p:nvPr>
        </p:nvSpPr>
        <p:spPr>
          <a:xfrm>
            <a:off x="495300" y="1524001"/>
            <a:ext cx="8915400" cy="4602163"/>
          </a:xfrm>
        </p:spPr>
        <p:txBody>
          <a:bodyPr>
            <a:noAutofit/>
          </a:bodyPr>
          <a:lstStyle/>
          <a:p>
            <a:r>
              <a:rPr lang="en-US" sz="1800" dirty="0">
                <a:solidFill>
                  <a:schemeClr val="tx1"/>
                </a:solidFill>
                <a:latin typeface="Candara" pitchFamily="34" charset="0"/>
              </a:rPr>
              <a:t>Another innovation in Cubist using </a:t>
            </a:r>
            <a:r>
              <a:rPr lang="en-US" sz="1800" dirty="0" smtClean="0">
                <a:solidFill>
                  <a:schemeClr val="tx1"/>
                </a:solidFill>
                <a:latin typeface="Candara" pitchFamily="34" charset="0"/>
              </a:rPr>
              <a:t>nearest neighbors </a:t>
            </a:r>
            <a:r>
              <a:rPr lang="en-US" sz="1800" dirty="0">
                <a:solidFill>
                  <a:schemeClr val="tx1"/>
                </a:solidFill>
                <a:latin typeface="Candara" pitchFamily="34" charset="0"/>
              </a:rPr>
              <a:t>to adjust the predictions from the </a:t>
            </a:r>
            <a:r>
              <a:rPr lang="en-US" sz="1800" dirty="0" smtClean="0">
                <a:solidFill>
                  <a:schemeClr val="tx1"/>
                </a:solidFill>
                <a:latin typeface="Candara" pitchFamily="34" charset="0"/>
              </a:rPr>
              <a:t>rule based model</a:t>
            </a:r>
            <a:r>
              <a:rPr lang="en-US" sz="1800" dirty="0">
                <a:solidFill>
                  <a:schemeClr val="tx1"/>
                </a:solidFill>
                <a:latin typeface="Candara" pitchFamily="34" charset="0"/>
              </a:rPr>
              <a:t>. First, a model tree (with or without committees) is created. Once a sample is predicted </a:t>
            </a:r>
            <a:r>
              <a:rPr lang="en-US" sz="1800" dirty="0" smtClean="0">
                <a:solidFill>
                  <a:schemeClr val="tx1"/>
                </a:solidFill>
                <a:latin typeface="Candara" pitchFamily="34" charset="0"/>
              </a:rPr>
              <a:t>by this </a:t>
            </a:r>
            <a:r>
              <a:rPr lang="en-US" sz="1800" dirty="0">
                <a:solidFill>
                  <a:schemeClr val="tx1"/>
                </a:solidFill>
                <a:latin typeface="Candara" pitchFamily="34" charset="0"/>
              </a:rPr>
              <a:t>model, Cubist can </a:t>
            </a:r>
            <a:r>
              <a:rPr lang="en-US" sz="1800" dirty="0" smtClean="0">
                <a:solidFill>
                  <a:schemeClr val="tx1"/>
                </a:solidFill>
                <a:latin typeface="Candara" pitchFamily="34" charset="0"/>
              </a:rPr>
              <a:t>find </a:t>
            </a:r>
            <a:r>
              <a:rPr lang="en-US" sz="1800" dirty="0">
                <a:solidFill>
                  <a:schemeClr val="tx1"/>
                </a:solidFill>
                <a:latin typeface="Candara" pitchFamily="34" charset="0"/>
              </a:rPr>
              <a:t>it's nearest neighbors and determine the average of these training </a:t>
            </a:r>
            <a:r>
              <a:rPr lang="en-US" sz="1800" dirty="0" smtClean="0">
                <a:solidFill>
                  <a:schemeClr val="tx1"/>
                </a:solidFill>
                <a:latin typeface="Candara" pitchFamily="34" charset="0"/>
              </a:rPr>
              <a:t>set points</a:t>
            </a:r>
            <a:r>
              <a:rPr lang="en-US" sz="1800" dirty="0">
                <a:solidFill>
                  <a:schemeClr val="tx1"/>
                </a:solidFill>
                <a:latin typeface="Candara" pitchFamily="34" charset="0"/>
              </a:rPr>
              <a:t>. </a:t>
            </a:r>
            <a:endParaRPr lang="en-US" sz="1800" dirty="0" smtClean="0">
              <a:solidFill>
                <a:schemeClr val="tx1"/>
              </a:solidFill>
              <a:latin typeface="Candara" pitchFamily="34" charset="0"/>
            </a:endParaRPr>
          </a:p>
          <a:p>
            <a:r>
              <a:rPr lang="en-US" sz="1800" dirty="0" smtClean="0">
                <a:solidFill>
                  <a:schemeClr val="tx1"/>
                </a:solidFill>
                <a:latin typeface="Candara" pitchFamily="34" charset="0"/>
              </a:rPr>
              <a:t>The </a:t>
            </a:r>
            <a:r>
              <a:rPr lang="en-US" sz="1800" dirty="0">
                <a:solidFill>
                  <a:schemeClr val="tx1"/>
                </a:solidFill>
                <a:latin typeface="Candara" pitchFamily="34" charset="0"/>
              </a:rPr>
              <a:t>development of rules and committees is independent of the choice of using instances. </a:t>
            </a:r>
            <a:r>
              <a:rPr lang="en-US" sz="1800" dirty="0" smtClean="0">
                <a:solidFill>
                  <a:schemeClr val="tx1"/>
                </a:solidFill>
                <a:latin typeface="Candara" pitchFamily="34" charset="0"/>
              </a:rPr>
              <a:t>The original </a:t>
            </a:r>
            <a:r>
              <a:rPr lang="en-US" sz="1800" dirty="0">
                <a:solidFill>
                  <a:schemeClr val="tx1"/>
                </a:solidFill>
                <a:latin typeface="Candara" pitchFamily="34" charset="0"/>
              </a:rPr>
              <a:t>C code allowed the program to choose whether to use instances, not use them or let </a:t>
            </a:r>
            <a:r>
              <a:rPr lang="en-US" sz="1800" dirty="0" smtClean="0">
                <a:solidFill>
                  <a:schemeClr val="tx1"/>
                </a:solidFill>
                <a:latin typeface="Candara" pitchFamily="34" charset="0"/>
              </a:rPr>
              <a:t>the program </a:t>
            </a:r>
            <a:r>
              <a:rPr lang="en-US" sz="1800" dirty="0">
                <a:solidFill>
                  <a:schemeClr val="tx1"/>
                </a:solidFill>
                <a:latin typeface="Candara" pitchFamily="34" charset="0"/>
              </a:rPr>
              <a:t>decide. Our approach is to build a model with the cubist function that is ignorant </a:t>
            </a:r>
            <a:r>
              <a:rPr lang="en-US" sz="1800" dirty="0" smtClean="0">
                <a:solidFill>
                  <a:schemeClr val="tx1"/>
                </a:solidFill>
                <a:latin typeface="Candara" pitchFamily="34" charset="0"/>
              </a:rPr>
              <a:t>to the </a:t>
            </a:r>
            <a:r>
              <a:rPr lang="en-US" sz="1800" dirty="0">
                <a:solidFill>
                  <a:schemeClr val="tx1"/>
                </a:solidFill>
                <a:latin typeface="Candara" pitchFamily="34" charset="0"/>
              </a:rPr>
              <a:t>decision about instances. When samples are predicted, the argument neighbors can be used </a:t>
            </a:r>
            <a:r>
              <a:rPr lang="en-US" sz="1800" dirty="0" smtClean="0">
                <a:solidFill>
                  <a:schemeClr val="tx1"/>
                </a:solidFill>
                <a:latin typeface="Candara" pitchFamily="34" charset="0"/>
              </a:rPr>
              <a:t>to adjust </a:t>
            </a:r>
            <a:r>
              <a:rPr lang="en-US" sz="1800" dirty="0">
                <a:solidFill>
                  <a:schemeClr val="tx1"/>
                </a:solidFill>
                <a:latin typeface="Candara" pitchFamily="34" charset="0"/>
              </a:rPr>
              <a:t>the </a:t>
            </a:r>
            <a:r>
              <a:rPr lang="en-US" sz="1800" dirty="0" smtClean="0">
                <a:solidFill>
                  <a:schemeClr val="tx1"/>
                </a:solidFill>
                <a:latin typeface="Candara" pitchFamily="34" charset="0"/>
              </a:rPr>
              <a:t>rule based </a:t>
            </a:r>
            <a:r>
              <a:rPr lang="en-US" sz="1800" dirty="0">
                <a:solidFill>
                  <a:schemeClr val="tx1"/>
                </a:solidFill>
                <a:latin typeface="Candara" pitchFamily="34" charset="0"/>
              </a:rPr>
              <a:t>model predictions (or not</a:t>
            </a:r>
            <a:r>
              <a:rPr lang="en-US" sz="1800" dirty="0" smtClean="0">
                <a:solidFill>
                  <a:schemeClr val="tx1"/>
                </a:solidFill>
                <a:latin typeface="Candara" pitchFamily="34" charset="0"/>
              </a:rPr>
              <a:t>).</a:t>
            </a:r>
          </a:p>
          <a:p>
            <a:r>
              <a:rPr lang="en-US" sz="1800" dirty="0">
                <a:solidFill>
                  <a:schemeClr val="tx1"/>
                </a:solidFill>
                <a:latin typeface="Candara" pitchFamily="34" charset="0"/>
              </a:rPr>
              <a:t>To tune the model over different values of neighbors and committees, the </a:t>
            </a:r>
            <a:r>
              <a:rPr lang="en-US" sz="1800" i="1" dirty="0">
                <a:solidFill>
                  <a:schemeClr val="tx1"/>
                </a:solidFill>
                <a:latin typeface="Candara" pitchFamily="34" charset="0"/>
              </a:rPr>
              <a:t>train function in </a:t>
            </a:r>
            <a:r>
              <a:rPr lang="en-US" sz="1800" i="1" dirty="0" smtClean="0">
                <a:solidFill>
                  <a:schemeClr val="tx1"/>
                </a:solidFill>
                <a:latin typeface="Candara" pitchFamily="34" charset="0"/>
              </a:rPr>
              <a:t>the caret </a:t>
            </a:r>
            <a:r>
              <a:rPr lang="en-US" sz="1800" i="1" dirty="0">
                <a:solidFill>
                  <a:schemeClr val="tx1"/>
                </a:solidFill>
                <a:latin typeface="Candara" pitchFamily="34" charset="0"/>
              </a:rPr>
              <a:t>package can be used to optimize these parameters</a:t>
            </a:r>
            <a:r>
              <a:rPr lang="en-US" sz="1800" dirty="0">
                <a:solidFill>
                  <a:schemeClr val="tx1"/>
                </a:solidFill>
                <a:latin typeface="Candara" pitchFamily="34" charset="0"/>
              </a:rPr>
              <a:t>.</a:t>
            </a:r>
          </a:p>
        </p:txBody>
      </p:sp>
    </p:spTree>
    <p:extLst>
      <p:ext uri="{BB962C8B-B14F-4D97-AF65-F5344CB8AC3E}">
        <p14:creationId xmlns:p14="http://schemas.microsoft.com/office/powerpoint/2010/main" val="2217449392"/>
      </p:ext>
    </p:extLst>
  </p:cSld>
  <p:clrMapOvr>
    <a:masterClrMapping/>
  </p:clrMapOvr>
  <p:transition spd="slow">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ppt_Template_CoverOption2">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Section break">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ppt_Template_CoverOption2</Template>
  <TotalTime>1492</TotalTime>
  <Words>1927</Words>
  <Application>Microsoft Office PowerPoint</Application>
  <PresentationFormat>A4 Paper (210x297 mm)</PresentationFormat>
  <Paragraphs>80</Paragraphs>
  <Slides>17</Slides>
  <Notes>0</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17</vt:i4>
      </vt:variant>
    </vt:vector>
  </HeadingPairs>
  <TitlesOfParts>
    <vt:vector size="21" baseType="lpstr">
      <vt:lpstr>ppt_Template_CoverOption2</vt:lpstr>
      <vt:lpstr>Section break</vt:lpstr>
      <vt:lpstr>Closing slides</vt:lpstr>
      <vt:lpstr>think-cell Slide</vt:lpstr>
      <vt:lpstr>Data mining with Cubist  </vt:lpstr>
      <vt:lpstr>Contents</vt:lpstr>
      <vt:lpstr>Introduction</vt:lpstr>
      <vt:lpstr>Cubist features</vt:lpstr>
      <vt:lpstr>Rule Based Models</vt:lpstr>
      <vt:lpstr>Rule Based Models</vt:lpstr>
      <vt:lpstr>Rule Based Models</vt:lpstr>
      <vt:lpstr>Committee models</vt:lpstr>
      <vt:lpstr>Instance - Based Corrections</vt:lpstr>
      <vt:lpstr>Variable Importance</vt:lpstr>
      <vt:lpstr>PowerPoint Presentation</vt:lpstr>
      <vt:lpstr>Other Features</vt:lpstr>
      <vt:lpstr>Other Features</vt:lpstr>
      <vt:lpstr>Other Features</vt:lpstr>
      <vt:lpstr>Other Features</vt:lpstr>
      <vt:lpstr>PowerPoint Presentation</vt:lpstr>
      <vt:lpstr>PowerPoint Presentation</vt:lpstr>
    </vt:vector>
  </TitlesOfParts>
  <Company>IGATECORP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Mining Analysis   Data Ingestion Indexing Searching</dc:title>
  <dc:subject>ppt Template</dc:subject>
  <dc:creator>Ashish Jain</dc:creator>
  <cp:lastModifiedBy>Pradeep Bilurkar (RTIC)</cp:lastModifiedBy>
  <cp:revision>32</cp:revision>
  <dcterms:created xsi:type="dcterms:W3CDTF">2016-09-15T04:12:27Z</dcterms:created>
  <dcterms:modified xsi:type="dcterms:W3CDTF">2016-10-26T03:47:12Z</dcterms:modified>
</cp:coreProperties>
</file>