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9"/>
  </p:notesMasterIdLst>
  <p:handoutMasterIdLst>
    <p:handoutMasterId r:id="rId20"/>
  </p:handoutMasterIdLst>
  <p:sldIdLst>
    <p:sldId id="356" r:id="rId5"/>
    <p:sldId id="413" r:id="rId6"/>
    <p:sldId id="424" r:id="rId7"/>
    <p:sldId id="409" r:id="rId8"/>
    <p:sldId id="410" r:id="rId9"/>
    <p:sldId id="411" r:id="rId10"/>
    <p:sldId id="412" r:id="rId11"/>
    <p:sldId id="416" r:id="rId12"/>
    <p:sldId id="417" r:id="rId13"/>
    <p:sldId id="418" r:id="rId14"/>
    <p:sldId id="420" r:id="rId15"/>
    <p:sldId id="421" r:id="rId16"/>
    <p:sldId id="422" r:id="rId17"/>
    <p:sldId id="42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D0D4E8"/>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5" autoAdjust="0"/>
    <p:restoredTop sz="95382" autoAdjust="0"/>
  </p:normalViewPr>
  <p:slideViewPr>
    <p:cSldViewPr snapToGrid="0">
      <p:cViewPr>
        <p:scale>
          <a:sx n="75" d="100"/>
          <a:sy n="75" d="100"/>
        </p:scale>
        <p:origin x="-678" y="-72"/>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notesViewPr>
    <p:cSldViewPr snapToGrid="0">
      <p:cViewPr varScale="1">
        <p:scale>
          <a:sx n="68" d="100"/>
          <a:sy n="68" d="100"/>
        </p:scale>
        <p:origin x="-32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9/8/2016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9/8/2016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defRPr/>
            </a:pPr>
            <a:fld id="{539C6CFD-6CE7-4EB6-94CB-EF74553AEAB5}" type="slidenum">
              <a:rPr lang="en-US" altLang="en-US" sz="1300" smtClean="0">
                <a:solidFill>
                  <a:prstClr val="black"/>
                </a:solidFill>
                <a:latin typeface="Calibri" pitchFamily="34" charset="0"/>
              </a:rPr>
              <a:pPr>
                <a:defRPr/>
              </a:pPr>
              <a:t>1</a:t>
            </a:fld>
            <a:endParaRPr lang="en-US" altLang="en-US" sz="1300" dirty="0" smtClean="0">
              <a:solidFill>
                <a:prstClr val="black"/>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6"/>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0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58245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1049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0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47CD3BC1-A2FE-477B-BC4B-91440EEA7D51}" type="datetimeFigureOut">
              <a:rPr lang="en-US" smtClean="0">
                <a:solidFill>
                  <a:srgbClr val="263147"/>
                </a:solidFill>
              </a:rPr>
              <a:pPr/>
              <a:t>9/8/2016</a:t>
            </a:fld>
            <a:endParaRPr lang="en-US">
              <a:solidFill>
                <a:srgbClr val="263147"/>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solidFill>
                <a:srgbClr val="263147"/>
              </a:solidFill>
            </a:endParaRPr>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277C1CF3-A711-4C17-A994-E6863511BAD7}" type="slidenum">
              <a:rPr lang="en-US" smtClean="0">
                <a:solidFill>
                  <a:srgbClr val="263147"/>
                </a:solidFill>
              </a:rPr>
              <a:pPr/>
              <a:t>‹#›</a:t>
            </a:fld>
            <a:endParaRPr lang="en-US">
              <a:solidFill>
                <a:srgbClr val="263147"/>
              </a:solidFill>
            </a:endParaRPr>
          </a:p>
        </p:txBody>
      </p:sp>
    </p:spTree>
    <p:extLst>
      <p:ext uri="{BB962C8B-B14F-4D97-AF65-F5344CB8AC3E}">
        <p14:creationId xmlns:p14="http://schemas.microsoft.com/office/powerpoint/2010/main" val="3026370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parator">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3200400"/>
            <a:ext cx="9144000" cy="457200"/>
          </a:xfrm>
          <a:prstGeom prst="rect">
            <a:avLst/>
          </a:prstGeom>
          <a:solidFill>
            <a:srgbClr val="FF9900"/>
          </a:solidFill>
        </p:spPr>
        <p:txBody>
          <a:bodyPr lIns="0" tIns="0" rIns="0" bIns="0" anchor="ctr" anchorCtr="1"/>
          <a:lstStyle>
            <a:lvl1pPr>
              <a:buNone/>
              <a:defRPr>
                <a:solidFill>
                  <a:schemeClr val="tx1"/>
                </a:solidFill>
              </a:defRPr>
            </a:lvl1pPr>
            <a:lvl2pPr>
              <a:buNone/>
              <a:defRPr/>
            </a:lvl2pPr>
            <a:lvl3pPr>
              <a:buNone/>
              <a:defRPr/>
            </a:lvl3pPr>
            <a:lvl4pPr>
              <a:buNone/>
              <a:defRPr/>
            </a:lvl4pPr>
            <a:lvl5pPr>
              <a:buNone/>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44473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29"/>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2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18"/>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189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08"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DE6BF69E-9D5E-48F3-AD3A-5FF65A9467AA}"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2"/>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09"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4"/>
          <p:cNvSpPr>
            <a:spLocks/>
          </p:cNvSpPr>
          <p:nvPr userDrawn="1">
            <p:custDataLst>
              <p:tags r:id="rId1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81"/>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90730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3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85D98908-B353-440B-9608-755C2FD2FEF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6"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563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70"/>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50398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65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89C28AF-193F-45A0-9443-25CFF3F5368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665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7"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6522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8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9EC71CF8-D760-4124-8195-C0B63CD8010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8"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8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8324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0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ACE5C78E-F003-44BA-AEA9-91EB785DDF1E}"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11"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0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66476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6666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2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B1CE0FA7-2AF3-48B6-AC30-4DBE1D750BE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5"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2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94758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81" name="think-cell Slide" r:id="rId24" imgW="360" imgH="360" progId="">
                  <p:embed/>
                </p:oleObj>
              </mc:Choice>
              <mc:Fallback>
                <p:oleObj name="think-cell Slide" r:id="rId24" imgW="360" imgH="36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custDataLst>
              <p:tags r:id="rId16"/>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7"/>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8"/>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0A56B830-531E-470C-A19D-7D084BFD727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9" name="Freeform 4"/>
          <p:cNvSpPr>
            <a:spLocks/>
          </p:cNvSpPr>
          <p:nvPr>
            <p:custDataLst>
              <p:tags r:id="rId19"/>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031" name="Rectangle 11"/>
          <p:cNvSpPr>
            <a:spLocks noChangeArrowheads="1"/>
          </p:cNvSpPr>
          <p:nvPr>
            <p:custDataLst>
              <p:tags r:id="rId20"/>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21"/>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2"/>
            </p:custDataLst>
          </p:nvPr>
        </p:nvPicPr>
        <p:blipFill>
          <a:blip r:embed="rId26">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3"/>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3717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timing>
    <p:tnLst>
      <p:par>
        <p:cTn id="1" dur="indefinite" restart="never" nodeType="tmRoot"/>
      </p:par>
    </p:tnLst>
  </p:timing>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52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5"/>
          <p:cNvSpPr txBox="1">
            <a:spLocks noGrp="1"/>
          </p:cNvSpPr>
          <p:nvPr>
            <p:ph type="ctrTitle"/>
          </p:nvPr>
        </p:nvSpPr>
        <p:spPr>
          <a:xfrm>
            <a:off x="406404" y="2886155"/>
            <a:ext cx="2979836" cy="567355"/>
          </a:xfrm>
          <a:prstGeom prst="rect">
            <a:avLst/>
          </a:prstGeom>
          <a:noFill/>
        </p:spPr>
        <p:txBody>
          <a:bodyPr wrap="none" lIns="91399" tIns="45698" rIns="91399" bIns="45698" rtlCol="0">
            <a:spAutoFit/>
          </a:bodyPr>
          <a:lstStyle/>
          <a:p>
            <a:r>
              <a:rPr lang="en-US" sz="3600" dirty="0" smtClean="0">
                <a:solidFill>
                  <a:srgbClr val="00B0F0"/>
                </a:solidFill>
                <a:latin typeface="Candara" panose="020E0502030303020204" pitchFamily="34" charset="0"/>
              </a:rPr>
              <a:t>Decision Trees</a:t>
            </a:r>
            <a:endParaRPr lang="en-US" sz="2400" dirty="0">
              <a:solidFill>
                <a:srgbClr val="00B0F0"/>
              </a:solidFill>
              <a:latin typeface="Candara" panose="020E0502030303020204" pitchFamily="34" charset="0"/>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72998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 Square</a:t>
            </a:r>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565400"/>
            <a:ext cx="71342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23900" y="1213008"/>
            <a:ext cx="7874000" cy="1200329"/>
          </a:xfrm>
          <a:prstGeom prst="rect">
            <a:avLst/>
          </a:prstGeom>
        </p:spPr>
        <p:txBody>
          <a:bodyPr wrap="square">
            <a:spAutoFit/>
          </a:bodyPr>
          <a:lstStyle/>
          <a:p>
            <a:r>
              <a:rPr lang="en-IN" dirty="0"/>
              <a:t>Split on Class:</a:t>
            </a:r>
          </a:p>
          <a:p>
            <a:endParaRPr lang="en-IN" dirty="0"/>
          </a:p>
          <a:p>
            <a:r>
              <a:rPr lang="en-IN" dirty="0"/>
              <a:t>Perform similar steps of calculation for split on Class and you will come up with below table.</a:t>
            </a:r>
          </a:p>
        </p:txBody>
      </p:sp>
      <p:sp>
        <p:nvSpPr>
          <p:cNvPr id="4" name="Rectangle 3"/>
          <p:cNvSpPr/>
          <p:nvPr/>
        </p:nvSpPr>
        <p:spPr>
          <a:xfrm>
            <a:off x="723900" y="4402435"/>
            <a:ext cx="7632700" cy="646331"/>
          </a:xfrm>
          <a:prstGeom prst="rect">
            <a:avLst/>
          </a:prstGeom>
        </p:spPr>
        <p:txBody>
          <a:bodyPr wrap="square">
            <a:spAutoFit/>
          </a:bodyPr>
          <a:lstStyle/>
          <a:p>
            <a:r>
              <a:rPr lang="en-IN" dirty="0"/>
              <a:t>Above, you can see that Chi-square also identify the Gender split is more significant compare to Class.</a:t>
            </a:r>
          </a:p>
        </p:txBody>
      </p:sp>
    </p:spTree>
    <p:extLst>
      <p:ext uri="{BB962C8B-B14F-4D97-AF65-F5344CB8AC3E}">
        <p14:creationId xmlns:p14="http://schemas.microsoft.com/office/powerpoint/2010/main" val="2690384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Information </a:t>
            </a:r>
            <a:r>
              <a:rPr lang="en-IN" dirty="0" smtClean="0"/>
              <a:t>Gain</a:t>
            </a:r>
            <a:endParaRPr lang="en-IN" dirty="0"/>
          </a:p>
        </p:txBody>
      </p:sp>
      <p:sp>
        <p:nvSpPr>
          <p:cNvPr id="3" name="Rectangle 2"/>
          <p:cNvSpPr/>
          <p:nvPr/>
        </p:nvSpPr>
        <p:spPr>
          <a:xfrm>
            <a:off x="4902201" y="1300106"/>
            <a:ext cx="4102100" cy="2031325"/>
          </a:xfrm>
          <a:prstGeom prst="rect">
            <a:avLst/>
          </a:prstGeom>
        </p:spPr>
        <p:txBody>
          <a:bodyPr wrap="square">
            <a:spAutoFit/>
          </a:bodyPr>
          <a:lstStyle/>
          <a:p>
            <a:r>
              <a:rPr lang="en-IN" sz="1400" dirty="0" smtClean="0"/>
              <a:t>C requires can be described easily because </a:t>
            </a:r>
            <a:r>
              <a:rPr lang="en-IN" sz="1400" dirty="0"/>
              <a:t>it requires less information as all values are similar. </a:t>
            </a:r>
            <a:endParaRPr lang="en-IN" sz="1400" dirty="0" smtClean="0"/>
          </a:p>
          <a:p>
            <a:endParaRPr lang="en-IN" sz="1400" dirty="0" smtClean="0"/>
          </a:p>
          <a:p>
            <a:r>
              <a:rPr lang="en-IN" sz="1400" dirty="0" smtClean="0"/>
              <a:t>On </a:t>
            </a:r>
            <a:r>
              <a:rPr lang="en-IN" sz="1400" dirty="0"/>
              <a:t>the other hand, B requires more information to describe it and A requires the maximum information. </a:t>
            </a:r>
            <a:endParaRPr lang="en-IN" sz="1400" dirty="0" smtClean="0"/>
          </a:p>
          <a:p>
            <a:endParaRPr lang="en-IN" sz="1400" dirty="0" smtClean="0"/>
          </a:p>
          <a:p>
            <a:r>
              <a:rPr lang="en-IN" sz="1400" dirty="0" smtClean="0"/>
              <a:t>In </a:t>
            </a:r>
            <a:r>
              <a:rPr lang="en-IN" sz="1400" dirty="0"/>
              <a:t>other words, we can say that C is a Pure node, B is less Impure and A is more impure.</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2" y="1494637"/>
            <a:ext cx="4445000" cy="1836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7501" y="3634275"/>
            <a:ext cx="8394700" cy="954107"/>
          </a:xfrm>
          <a:prstGeom prst="rect">
            <a:avLst/>
          </a:prstGeom>
        </p:spPr>
        <p:txBody>
          <a:bodyPr wrap="square">
            <a:spAutoFit/>
          </a:bodyPr>
          <a:lstStyle/>
          <a:p>
            <a:r>
              <a:rPr lang="en-IN" sz="1400" dirty="0" smtClean="0"/>
              <a:t>In Information </a:t>
            </a:r>
            <a:r>
              <a:rPr lang="en-IN" sz="1400" dirty="0"/>
              <a:t>theory </a:t>
            </a:r>
            <a:r>
              <a:rPr lang="en-IN" sz="1400" dirty="0" smtClean="0"/>
              <a:t>a </a:t>
            </a:r>
            <a:r>
              <a:rPr lang="en-IN" sz="1400" dirty="0"/>
              <a:t>measure </a:t>
            </a:r>
            <a:r>
              <a:rPr lang="en-IN" sz="1400" dirty="0" smtClean="0"/>
              <a:t>this </a:t>
            </a:r>
            <a:r>
              <a:rPr lang="en-IN" sz="1400" b="1" dirty="0"/>
              <a:t>degree of disorganization </a:t>
            </a:r>
            <a:r>
              <a:rPr lang="en-IN" sz="1400" dirty="0"/>
              <a:t>in a system </a:t>
            </a:r>
            <a:r>
              <a:rPr lang="en-IN" sz="1400" dirty="0" smtClean="0"/>
              <a:t>is known </a:t>
            </a:r>
            <a:r>
              <a:rPr lang="en-IN" sz="1400" dirty="0"/>
              <a:t>as </a:t>
            </a:r>
            <a:r>
              <a:rPr lang="en-IN" sz="1400" b="1" dirty="0"/>
              <a:t>Entropy</a:t>
            </a:r>
            <a:r>
              <a:rPr lang="en-IN" sz="1400" dirty="0"/>
              <a:t>. </a:t>
            </a:r>
            <a:endParaRPr lang="en-IN" sz="1400" dirty="0" smtClean="0"/>
          </a:p>
          <a:p>
            <a:endParaRPr lang="en-IN" sz="1400" dirty="0"/>
          </a:p>
          <a:p>
            <a:r>
              <a:rPr lang="en-IN" sz="1400" dirty="0" smtClean="0"/>
              <a:t>If </a:t>
            </a:r>
            <a:r>
              <a:rPr lang="en-IN" sz="1400" dirty="0"/>
              <a:t>the sample is completely homogeneous, then the entropy is zero and if the sample is an equally divided (50% – 50%), it has entropy of one.</a:t>
            </a:r>
          </a:p>
        </p:txBody>
      </p:sp>
      <p:sp>
        <p:nvSpPr>
          <p:cNvPr id="6" name="Rectangle 5"/>
          <p:cNvSpPr/>
          <p:nvPr/>
        </p:nvSpPr>
        <p:spPr>
          <a:xfrm>
            <a:off x="2027092" y="4592064"/>
            <a:ext cx="3751348" cy="307777"/>
          </a:xfrm>
          <a:prstGeom prst="rect">
            <a:avLst/>
          </a:prstGeom>
        </p:spPr>
        <p:txBody>
          <a:bodyPr wrap="none">
            <a:spAutoFit/>
          </a:bodyPr>
          <a:lstStyle/>
          <a:p>
            <a:r>
              <a:rPr lang="en-IN" sz="1400" b="1" dirty="0"/>
              <a:t>Entropy can be calculated using formula:-</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226" y="5104242"/>
            <a:ext cx="20764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04802" y="5405051"/>
            <a:ext cx="8420098" cy="830997"/>
          </a:xfrm>
          <a:prstGeom prst="rect">
            <a:avLst/>
          </a:prstGeom>
        </p:spPr>
        <p:txBody>
          <a:bodyPr wrap="square">
            <a:spAutoFit/>
          </a:bodyPr>
          <a:lstStyle/>
          <a:p>
            <a:r>
              <a:rPr lang="en-IN" sz="1600" dirty="0"/>
              <a:t>Here p and q is probability of success and failure respectively in that node</a:t>
            </a:r>
            <a:r>
              <a:rPr lang="en-IN" sz="1600" dirty="0" smtClean="0"/>
              <a:t>.</a:t>
            </a:r>
          </a:p>
          <a:p>
            <a:r>
              <a:rPr lang="en-IN" sz="1600" b="1" dirty="0" smtClean="0"/>
              <a:t>Entropy</a:t>
            </a:r>
            <a:r>
              <a:rPr lang="en-IN" sz="1600" dirty="0" smtClean="0"/>
              <a:t> </a:t>
            </a:r>
            <a:r>
              <a:rPr lang="en-IN" sz="1600" dirty="0"/>
              <a:t>is also used with categorical target variable. It chooses the split which has lowest entropy compared to parent node and other splits</a:t>
            </a:r>
            <a:r>
              <a:rPr lang="en-IN" sz="1600" b="1" dirty="0"/>
              <a:t>. The lesser the entropy, the better it is</a:t>
            </a:r>
            <a:r>
              <a:rPr lang="en-IN" sz="1600" dirty="0"/>
              <a:t>.</a:t>
            </a:r>
          </a:p>
        </p:txBody>
      </p:sp>
    </p:spTree>
    <p:extLst>
      <p:ext uri="{BB962C8B-B14F-4D97-AF65-F5344CB8AC3E}">
        <p14:creationId xmlns:p14="http://schemas.microsoft.com/office/powerpoint/2010/main" val="2862950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 Calculation</a:t>
            </a:r>
            <a:endParaRPr lang="en-IN" dirty="0"/>
          </a:p>
        </p:txBody>
      </p:sp>
      <p:sp>
        <p:nvSpPr>
          <p:cNvPr id="3" name="Rectangle 2"/>
          <p:cNvSpPr/>
          <p:nvPr/>
        </p:nvSpPr>
        <p:spPr>
          <a:xfrm>
            <a:off x="723900" y="1265684"/>
            <a:ext cx="8509000" cy="3862596"/>
          </a:xfrm>
          <a:prstGeom prst="rect">
            <a:avLst/>
          </a:prstGeom>
        </p:spPr>
        <p:txBody>
          <a:bodyPr wrap="square">
            <a:spAutoFit/>
          </a:bodyPr>
          <a:lstStyle/>
          <a:p>
            <a:r>
              <a:rPr lang="en-IN" sz="1400" dirty="0" smtClean="0"/>
              <a:t>Calculate </a:t>
            </a:r>
            <a:r>
              <a:rPr lang="en-IN" sz="1400" dirty="0"/>
              <a:t>entropy of parent </a:t>
            </a:r>
            <a:r>
              <a:rPr lang="en-IN" sz="1400" dirty="0" smtClean="0"/>
              <a:t>node</a:t>
            </a:r>
          </a:p>
          <a:p>
            <a:r>
              <a:rPr lang="en-IN" sz="1400" dirty="0" smtClean="0"/>
              <a:t>Calculate </a:t>
            </a:r>
            <a:r>
              <a:rPr lang="en-IN" sz="1400" dirty="0"/>
              <a:t>entropy of each individual node of split and calculate weighted average of all sub-nodes available in split.</a:t>
            </a:r>
          </a:p>
          <a:p>
            <a:pPr>
              <a:lnSpc>
                <a:spcPct val="50000"/>
              </a:lnSpc>
            </a:pPr>
            <a:endParaRPr lang="en-IN" sz="1400" dirty="0"/>
          </a:p>
          <a:p>
            <a:r>
              <a:rPr lang="en-IN" sz="1400" dirty="0"/>
              <a:t>Entropy for parent node = -(15/30) log2 (15/30) – (15/30) log2 (15/30) = 1. </a:t>
            </a:r>
          </a:p>
          <a:p>
            <a:r>
              <a:rPr lang="en-IN" sz="1400" dirty="0" smtClean="0"/>
              <a:t>Here </a:t>
            </a:r>
            <a:r>
              <a:rPr lang="en-IN" sz="1400" dirty="0"/>
              <a:t>1 shows that it is a impure node</a:t>
            </a:r>
            <a:r>
              <a:rPr lang="en-IN" sz="1400" dirty="0" smtClean="0"/>
              <a:t>.</a:t>
            </a:r>
          </a:p>
          <a:p>
            <a:endParaRPr lang="en-IN" sz="1400" dirty="0"/>
          </a:p>
          <a:p>
            <a:r>
              <a:rPr lang="en-IN" sz="1400" dirty="0"/>
              <a:t>Entropy for Female node = -(2/10) log2 (2/10) – (8/10) log2 (8/10) = </a:t>
            </a:r>
            <a:r>
              <a:rPr lang="en-IN" sz="1400" dirty="0" smtClean="0"/>
              <a:t>0.72</a:t>
            </a:r>
          </a:p>
          <a:p>
            <a:endParaRPr lang="en-IN" sz="1400" dirty="0" smtClean="0"/>
          </a:p>
          <a:p>
            <a:pPr>
              <a:lnSpc>
                <a:spcPct val="50000"/>
              </a:lnSpc>
            </a:pPr>
            <a:r>
              <a:rPr lang="en-IN" sz="1400" dirty="0"/>
              <a:t> </a:t>
            </a:r>
            <a:r>
              <a:rPr lang="en-IN" sz="1400" dirty="0" smtClean="0"/>
              <a:t>and </a:t>
            </a:r>
            <a:r>
              <a:rPr lang="en-IN" sz="1400" dirty="0"/>
              <a:t>for male node,  -(13/20) log2 (13/20) – (7/20) log2 (7/20) = </a:t>
            </a:r>
            <a:r>
              <a:rPr lang="en-IN" sz="1400" dirty="0" smtClean="0"/>
              <a:t>0.93</a:t>
            </a:r>
          </a:p>
          <a:p>
            <a:pPr>
              <a:lnSpc>
                <a:spcPct val="50000"/>
              </a:lnSpc>
            </a:pPr>
            <a:endParaRPr lang="en-IN" sz="1400" dirty="0" smtClean="0"/>
          </a:p>
          <a:p>
            <a:r>
              <a:rPr lang="en-IN" sz="1400" b="1" dirty="0" smtClean="0"/>
              <a:t>Entropy </a:t>
            </a:r>
            <a:r>
              <a:rPr lang="en-IN" sz="1400" b="1" dirty="0"/>
              <a:t>for split Gender </a:t>
            </a:r>
            <a:r>
              <a:rPr lang="en-IN" sz="1400" dirty="0"/>
              <a:t>= Weighted entropy of sub-nodes </a:t>
            </a:r>
            <a:endParaRPr lang="en-IN" sz="1400" dirty="0" smtClean="0"/>
          </a:p>
          <a:p>
            <a:r>
              <a:rPr lang="en-IN" sz="1400" dirty="0" smtClean="0"/>
              <a:t>= </a:t>
            </a:r>
            <a:r>
              <a:rPr lang="en-IN" sz="1400" dirty="0"/>
              <a:t>(10/30)*0.72 + (20/30)*0.93 = </a:t>
            </a:r>
            <a:r>
              <a:rPr lang="en-IN" sz="1400" b="1" dirty="0" smtClean="0">
                <a:solidFill>
                  <a:srgbClr val="FF0000"/>
                </a:solidFill>
              </a:rPr>
              <a:t>0.86</a:t>
            </a:r>
          </a:p>
          <a:p>
            <a:endParaRPr lang="en-IN" sz="1400" dirty="0"/>
          </a:p>
          <a:p>
            <a:r>
              <a:rPr lang="en-IN" sz="1400" dirty="0"/>
              <a:t>Entropy for Class IX node, -(6/14) log2 (6/14) – (8/14) log2 (8/14) = </a:t>
            </a:r>
            <a:r>
              <a:rPr lang="en-IN" sz="1400" dirty="0" smtClean="0"/>
              <a:t>0.99</a:t>
            </a:r>
          </a:p>
          <a:p>
            <a:r>
              <a:rPr lang="en-IN" sz="1400" dirty="0" smtClean="0"/>
              <a:t> and </a:t>
            </a:r>
            <a:r>
              <a:rPr lang="en-IN" sz="1400" dirty="0"/>
              <a:t>for Class X node,  -(9/16) log2 (9/16) – (7/16) log2 (7/16) = 0.99</a:t>
            </a:r>
            <a:r>
              <a:rPr lang="en-IN" sz="1400" dirty="0" smtClean="0"/>
              <a:t>.</a:t>
            </a:r>
          </a:p>
          <a:p>
            <a:endParaRPr lang="en-IN" sz="1400" dirty="0" smtClean="0"/>
          </a:p>
          <a:p>
            <a:r>
              <a:rPr lang="en-IN" sz="1400" b="1" dirty="0" smtClean="0"/>
              <a:t>Entropy </a:t>
            </a:r>
            <a:r>
              <a:rPr lang="en-IN" sz="1400" b="1" dirty="0"/>
              <a:t>for split Class </a:t>
            </a:r>
            <a:r>
              <a:rPr lang="en-IN" sz="1400" dirty="0"/>
              <a:t>=  </a:t>
            </a:r>
            <a:endParaRPr lang="en-IN" sz="1400" dirty="0" smtClean="0"/>
          </a:p>
          <a:p>
            <a:r>
              <a:rPr lang="en-IN" sz="1400" dirty="0" smtClean="0"/>
              <a:t>(</a:t>
            </a:r>
            <a:r>
              <a:rPr lang="en-IN" sz="1400" dirty="0"/>
              <a:t>14/30)*0.99 + (16/30)*0.99 = </a:t>
            </a:r>
            <a:r>
              <a:rPr lang="en-IN" sz="1400" b="1" dirty="0">
                <a:solidFill>
                  <a:srgbClr val="FF0000"/>
                </a:solidFill>
              </a:rPr>
              <a:t>0.99</a:t>
            </a:r>
          </a:p>
        </p:txBody>
      </p:sp>
      <p:sp>
        <p:nvSpPr>
          <p:cNvPr id="4" name="Rectangle 3"/>
          <p:cNvSpPr/>
          <p:nvPr/>
        </p:nvSpPr>
        <p:spPr>
          <a:xfrm>
            <a:off x="622300" y="5192236"/>
            <a:ext cx="8382000" cy="954107"/>
          </a:xfrm>
          <a:prstGeom prst="rect">
            <a:avLst/>
          </a:prstGeom>
        </p:spPr>
        <p:txBody>
          <a:bodyPr wrap="square">
            <a:spAutoFit/>
          </a:bodyPr>
          <a:lstStyle/>
          <a:p>
            <a:pPr algn="ctr"/>
            <a:r>
              <a:rPr lang="en-IN" sz="1400" dirty="0"/>
              <a:t>Above, you can see that </a:t>
            </a:r>
            <a:r>
              <a:rPr lang="en-IN" sz="1400" b="1" dirty="0">
                <a:solidFill>
                  <a:srgbClr val="FF0000"/>
                </a:solidFill>
              </a:rPr>
              <a:t>entropy</a:t>
            </a:r>
            <a:r>
              <a:rPr lang="en-IN" sz="1400" dirty="0">
                <a:solidFill>
                  <a:srgbClr val="FF0000"/>
                </a:solidFill>
              </a:rPr>
              <a:t> </a:t>
            </a:r>
            <a:r>
              <a:rPr lang="en-IN" sz="1400" dirty="0"/>
              <a:t>for Split on </a:t>
            </a:r>
            <a:r>
              <a:rPr lang="en-IN" sz="1400" b="1" dirty="0">
                <a:solidFill>
                  <a:srgbClr val="FF0000"/>
                </a:solidFill>
              </a:rPr>
              <a:t>Gender</a:t>
            </a:r>
            <a:r>
              <a:rPr lang="en-IN" sz="1400" dirty="0"/>
              <a:t> is the </a:t>
            </a:r>
            <a:r>
              <a:rPr lang="en-IN" sz="1400" b="1" dirty="0">
                <a:solidFill>
                  <a:srgbClr val="FF0000"/>
                </a:solidFill>
              </a:rPr>
              <a:t>lowest</a:t>
            </a:r>
            <a:r>
              <a:rPr lang="en-IN" sz="1400" dirty="0">
                <a:solidFill>
                  <a:srgbClr val="FF0000"/>
                </a:solidFill>
              </a:rPr>
              <a:t> </a:t>
            </a:r>
            <a:r>
              <a:rPr lang="en-IN" sz="1400" dirty="0"/>
              <a:t>among all, so the tree will split on Gender. </a:t>
            </a:r>
            <a:endParaRPr lang="en-IN" sz="1400" dirty="0" smtClean="0"/>
          </a:p>
          <a:p>
            <a:pPr algn="ctr"/>
            <a:endParaRPr lang="en-IN" sz="1400" dirty="0"/>
          </a:p>
          <a:p>
            <a:pPr algn="ctr"/>
            <a:r>
              <a:rPr lang="en-IN" sz="1400" dirty="0" smtClean="0"/>
              <a:t>We </a:t>
            </a:r>
            <a:r>
              <a:rPr lang="en-IN" sz="1400" dirty="0"/>
              <a:t>can derive information gain from entropy as 1- Entropy.</a:t>
            </a:r>
          </a:p>
        </p:txBody>
      </p:sp>
    </p:spTree>
    <p:extLst>
      <p:ext uri="{BB962C8B-B14F-4D97-AF65-F5344CB8AC3E}">
        <p14:creationId xmlns:p14="http://schemas.microsoft.com/office/powerpoint/2010/main" val="3404530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IN" dirty="0"/>
          </a:p>
        </p:txBody>
      </p:sp>
      <p:sp>
        <p:nvSpPr>
          <p:cNvPr id="3" name="Rectangle 2"/>
          <p:cNvSpPr/>
          <p:nvPr/>
        </p:nvSpPr>
        <p:spPr>
          <a:xfrm>
            <a:off x="800100" y="1237040"/>
            <a:ext cx="7772400" cy="1631216"/>
          </a:xfrm>
          <a:prstGeom prst="rect">
            <a:avLst/>
          </a:prstGeom>
        </p:spPr>
        <p:txBody>
          <a:bodyPr wrap="square">
            <a:spAutoFit/>
          </a:bodyPr>
          <a:lstStyle/>
          <a:p>
            <a:r>
              <a:rPr lang="en-IN" dirty="0"/>
              <a:t>Reduction in Variance</a:t>
            </a:r>
          </a:p>
          <a:p>
            <a:endParaRPr lang="en-IN" dirty="0"/>
          </a:p>
          <a:p>
            <a:r>
              <a:rPr lang="en-IN" sz="1600" dirty="0"/>
              <a:t>Till now, we have discussed the algorithms for categorical target variable. Reduction in variance is an algorithm used for continuous target variables (regression problems). This algorithm uses the standard formula of variance to choose the best split. The split with lower variance is selected as the criteria to split the population:</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187700"/>
            <a:ext cx="28575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57250" y="4147235"/>
            <a:ext cx="7829550" cy="338554"/>
          </a:xfrm>
          <a:prstGeom prst="rect">
            <a:avLst/>
          </a:prstGeom>
        </p:spPr>
        <p:txBody>
          <a:bodyPr wrap="square">
            <a:spAutoFit/>
          </a:bodyPr>
          <a:lstStyle/>
          <a:p>
            <a:r>
              <a:rPr lang="en-IN" sz="1600" dirty="0"/>
              <a:t>Above X-bar is mean of the values, X is actual and n is number of values.</a:t>
            </a:r>
          </a:p>
        </p:txBody>
      </p:sp>
      <p:sp>
        <p:nvSpPr>
          <p:cNvPr id="5" name="Rectangle 4"/>
          <p:cNvSpPr/>
          <p:nvPr/>
        </p:nvSpPr>
        <p:spPr>
          <a:xfrm>
            <a:off x="793750" y="4720272"/>
            <a:ext cx="8108950" cy="1200329"/>
          </a:xfrm>
          <a:prstGeom prst="rect">
            <a:avLst/>
          </a:prstGeom>
        </p:spPr>
        <p:txBody>
          <a:bodyPr wrap="square">
            <a:spAutoFit/>
          </a:bodyPr>
          <a:lstStyle/>
          <a:p>
            <a:r>
              <a:rPr lang="en-IN" dirty="0"/>
              <a:t>Steps to calculate Variance:</a:t>
            </a:r>
          </a:p>
          <a:p>
            <a:endParaRPr lang="en-IN" dirty="0"/>
          </a:p>
          <a:p>
            <a:pPr marL="285750" indent="-285750">
              <a:buFont typeface="Arial" pitchFamily="34" charset="0"/>
              <a:buChar char="•"/>
            </a:pPr>
            <a:r>
              <a:rPr lang="en-IN" sz="1600" dirty="0"/>
              <a:t>Calculate variance for each node.</a:t>
            </a:r>
          </a:p>
          <a:p>
            <a:pPr marL="285750" indent="-285750">
              <a:buFont typeface="Arial" pitchFamily="34" charset="0"/>
              <a:buChar char="•"/>
            </a:pPr>
            <a:r>
              <a:rPr lang="en-IN" sz="1600" dirty="0"/>
              <a:t>Calculate variance for each split as weighted average of each node variance</a:t>
            </a:r>
            <a:r>
              <a:rPr lang="en-IN" dirty="0"/>
              <a:t>.</a:t>
            </a:r>
          </a:p>
        </p:txBody>
      </p:sp>
    </p:spTree>
    <p:extLst>
      <p:ext uri="{BB962C8B-B14F-4D97-AF65-F5344CB8AC3E}">
        <p14:creationId xmlns:p14="http://schemas.microsoft.com/office/powerpoint/2010/main" val="2303355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Calculation</a:t>
            </a:r>
            <a:endParaRPr lang="en-IN" dirty="0"/>
          </a:p>
        </p:txBody>
      </p:sp>
      <p:sp>
        <p:nvSpPr>
          <p:cNvPr id="6" name="Rectangle 5"/>
          <p:cNvSpPr/>
          <p:nvPr/>
        </p:nvSpPr>
        <p:spPr>
          <a:xfrm>
            <a:off x="114300" y="1738512"/>
            <a:ext cx="8915400" cy="3108543"/>
          </a:xfrm>
          <a:prstGeom prst="rect">
            <a:avLst/>
          </a:prstGeom>
        </p:spPr>
        <p:txBody>
          <a:bodyPr wrap="square">
            <a:spAutoFit/>
          </a:bodyPr>
          <a:lstStyle/>
          <a:p>
            <a:r>
              <a:rPr lang="en-IN" sz="1400" dirty="0" smtClean="0"/>
              <a:t>Let’s </a:t>
            </a:r>
            <a:r>
              <a:rPr lang="en-IN" sz="1400" dirty="0"/>
              <a:t>assign numerical value 1 for play cricket and 0 for not playing cricket. Now follow the steps to identify the right split:</a:t>
            </a:r>
          </a:p>
          <a:p>
            <a:endParaRPr lang="en-IN" sz="1400" dirty="0"/>
          </a:p>
          <a:p>
            <a:r>
              <a:rPr lang="en-IN" sz="1400" dirty="0"/>
              <a:t>Variance for Root node, here mean value is (15*1 + 15*0)/30 = 0.5 and we have 15 one and 15 zero. Now variance would be ((1-0.5)^2+(1-0.5)^2+….15 times+(0-0.5)^2+(0-0.5)^2+…15 times) / 30, this can be written as (15*(1-0.5)^2+15*(0-0.5)^2) / 30 = </a:t>
            </a:r>
            <a:r>
              <a:rPr lang="en-IN" sz="1400" dirty="0" smtClean="0"/>
              <a:t>0.25</a:t>
            </a:r>
          </a:p>
          <a:p>
            <a:endParaRPr lang="en-IN" sz="1400" dirty="0"/>
          </a:p>
          <a:p>
            <a:r>
              <a:rPr lang="en-IN" sz="1400" dirty="0"/>
              <a:t>Mean of Female node =  (2*1+8*0)/10=0.2 and Variance = (2*(1-0.2)^2+8*(0-0.2)^2) / 10 = </a:t>
            </a:r>
            <a:r>
              <a:rPr lang="en-IN" sz="1400" dirty="0" smtClean="0"/>
              <a:t>0.16</a:t>
            </a:r>
          </a:p>
          <a:p>
            <a:r>
              <a:rPr lang="en-IN" sz="1400" dirty="0" smtClean="0"/>
              <a:t>Mean </a:t>
            </a:r>
            <a:r>
              <a:rPr lang="en-IN" sz="1400" dirty="0"/>
              <a:t>of Male Node = (13*1+7*0)/20=0.65 and Variance = (13*(1-0.65)^2+7*(0-0.65)^2) / 20 = </a:t>
            </a:r>
            <a:r>
              <a:rPr lang="en-IN" sz="1400" dirty="0" smtClean="0"/>
              <a:t>0.23</a:t>
            </a:r>
          </a:p>
          <a:p>
            <a:r>
              <a:rPr lang="en-IN" sz="1400" b="1" dirty="0" smtClean="0"/>
              <a:t>Variance </a:t>
            </a:r>
            <a:r>
              <a:rPr lang="en-IN" sz="1400" b="1" dirty="0"/>
              <a:t>for Split Gender </a:t>
            </a:r>
            <a:r>
              <a:rPr lang="en-IN" sz="1400" dirty="0"/>
              <a:t>= Weighted Variance of Sub-nodes = (10/30)*0.16 + (20/30) *0.23 = </a:t>
            </a:r>
            <a:r>
              <a:rPr lang="en-IN" sz="1400" b="1" dirty="0" smtClean="0">
                <a:solidFill>
                  <a:srgbClr val="FF0000"/>
                </a:solidFill>
              </a:rPr>
              <a:t>0.21</a:t>
            </a:r>
          </a:p>
          <a:p>
            <a:endParaRPr lang="en-IN" sz="1400" dirty="0"/>
          </a:p>
          <a:p>
            <a:r>
              <a:rPr lang="en-IN" sz="1400" dirty="0"/>
              <a:t>Mean of Class IX node =  (6*1+8*0)/14=0.43 and Variance = (6*(1-0.43)^2+8*(0-0.43)^2) / 14= 0.24</a:t>
            </a:r>
          </a:p>
          <a:p>
            <a:r>
              <a:rPr lang="en-IN" sz="1400" dirty="0"/>
              <a:t>Mean of Class X node =  (9*1+7*0)/16=0.56 and Variance = (9*(1-0.56)^2+7*(0-0.56)^2) / 16 = 0.25</a:t>
            </a:r>
          </a:p>
          <a:p>
            <a:r>
              <a:rPr lang="en-IN" sz="1400" b="1" dirty="0"/>
              <a:t>Variance for Split Gender </a:t>
            </a:r>
            <a:r>
              <a:rPr lang="en-IN" sz="1400" dirty="0"/>
              <a:t>= (14/30)*0.24 + (16/30) *0.25 = </a:t>
            </a:r>
            <a:r>
              <a:rPr lang="en-IN" sz="1400" b="1" dirty="0">
                <a:solidFill>
                  <a:srgbClr val="FF0000"/>
                </a:solidFill>
              </a:rPr>
              <a:t>0.25</a:t>
            </a:r>
          </a:p>
        </p:txBody>
      </p:sp>
      <p:sp>
        <p:nvSpPr>
          <p:cNvPr id="7" name="Rectangle 6"/>
          <p:cNvSpPr/>
          <p:nvPr/>
        </p:nvSpPr>
        <p:spPr>
          <a:xfrm>
            <a:off x="114300" y="5107732"/>
            <a:ext cx="8445500" cy="584775"/>
          </a:xfrm>
          <a:prstGeom prst="rect">
            <a:avLst/>
          </a:prstGeom>
        </p:spPr>
        <p:txBody>
          <a:bodyPr wrap="square">
            <a:spAutoFit/>
          </a:bodyPr>
          <a:lstStyle/>
          <a:p>
            <a:pPr algn="ctr"/>
            <a:r>
              <a:rPr lang="en-IN" sz="1600" dirty="0"/>
              <a:t>Above, you can see that </a:t>
            </a:r>
            <a:r>
              <a:rPr lang="en-IN" sz="1600" b="1" dirty="0">
                <a:solidFill>
                  <a:srgbClr val="FF0000"/>
                </a:solidFill>
              </a:rPr>
              <a:t>Gender split </a:t>
            </a:r>
            <a:r>
              <a:rPr lang="en-IN" sz="1600" dirty="0"/>
              <a:t>has </a:t>
            </a:r>
            <a:r>
              <a:rPr lang="en-IN" sz="1600" b="1" dirty="0">
                <a:solidFill>
                  <a:srgbClr val="FF0000"/>
                </a:solidFill>
              </a:rPr>
              <a:t>lower variance </a:t>
            </a:r>
            <a:r>
              <a:rPr lang="en-IN" sz="1600" dirty="0"/>
              <a:t>compare to parent node, so the split would take place on Gender variable.</a:t>
            </a:r>
          </a:p>
        </p:txBody>
      </p:sp>
    </p:spTree>
    <p:extLst>
      <p:ext uri="{BB962C8B-B14F-4D97-AF65-F5344CB8AC3E}">
        <p14:creationId xmlns:p14="http://schemas.microsoft.com/office/powerpoint/2010/main" val="2569873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779377559"/>
              </p:ext>
            </p:extLst>
          </p:nvPr>
        </p:nvGraphicFramePr>
        <p:xfrm>
          <a:off x="996950" y="1400175"/>
          <a:ext cx="6877050" cy="4330170"/>
        </p:xfrm>
        <a:graphic>
          <a:graphicData uri="http://schemas.openxmlformats.org/drawingml/2006/table">
            <a:tbl>
              <a:tblPr firstRow="1" bandRow="1"/>
              <a:tblGrid>
                <a:gridCol w="1141212"/>
                <a:gridCol w="1885780"/>
                <a:gridCol w="1455700"/>
                <a:gridCol w="1141212"/>
                <a:gridCol w="1253146"/>
              </a:tblGrid>
              <a:tr h="0">
                <a:tc>
                  <a:txBody>
                    <a:bodyPr/>
                    <a:lstStyle>
                      <a:lvl1pPr marL="0" algn="l" defTabSz="914342" rtl="0" eaLnBrk="1" latinLnBrk="0" hangingPunct="1">
                        <a:defRPr sz="1800" b="1" kern="1200">
                          <a:solidFill>
                            <a:schemeClr val="lt1"/>
                          </a:solidFill>
                          <a:latin typeface="Calibri"/>
                        </a:defRPr>
                      </a:lvl1pPr>
                      <a:lvl2pPr marL="457171" algn="l" defTabSz="914342" rtl="0" eaLnBrk="1" latinLnBrk="0" hangingPunct="1">
                        <a:defRPr sz="1800" b="1" kern="1200">
                          <a:solidFill>
                            <a:schemeClr val="lt1"/>
                          </a:solidFill>
                          <a:latin typeface="Calibri"/>
                        </a:defRPr>
                      </a:lvl2pPr>
                      <a:lvl3pPr marL="914342" algn="l" defTabSz="914342" rtl="0" eaLnBrk="1" latinLnBrk="0" hangingPunct="1">
                        <a:defRPr sz="1800" b="1" kern="1200">
                          <a:solidFill>
                            <a:schemeClr val="lt1"/>
                          </a:solidFill>
                          <a:latin typeface="Calibri"/>
                        </a:defRPr>
                      </a:lvl3pPr>
                      <a:lvl4pPr marL="1371513" algn="l" defTabSz="914342" rtl="0" eaLnBrk="1" latinLnBrk="0" hangingPunct="1">
                        <a:defRPr sz="1800" b="1" kern="1200">
                          <a:solidFill>
                            <a:schemeClr val="lt1"/>
                          </a:solidFill>
                          <a:latin typeface="Calibri"/>
                        </a:defRPr>
                      </a:lvl4pPr>
                      <a:lvl5pPr marL="1828684" algn="l" defTabSz="914342" rtl="0" eaLnBrk="1" latinLnBrk="0" hangingPunct="1">
                        <a:defRPr sz="1800" b="1" kern="1200">
                          <a:solidFill>
                            <a:schemeClr val="lt1"/>
                          </a:solidFill>
                          <a:latin typeface="Calibri"/>
                        </a:defRPr>
                      </a:lvl5pPr>
                      <a:lvl6pPr marL="2285855" algn="l" defTabSz="914342" rtl="0" eaLnBrk="1" latinLnBrk="0" hangingPunct="1">
                        <a:defRPr sz="1800" b="1" kern="1200">
                          <a:solidFill>
                            <a:schemeClr val="lt1"/>
                          </a:solidFill>
                          <a:latin typeface="Calibri"/>
                        </a:defRPr>
                      </a:lvl6pPr>
                      <a:lvl7pPr marL="2743026" algn="l" defTabSz="914342" rtl="0" eaLnBrk="1" latinLnBrk="0" hangingPunct="1">
                        <a:defRPr sz="1800" b="1" kern="1200">
                          <a:solidFill>
                            <a:schemeClr val="lt1"/>
                          </a:solidFill>
                          <a:latin typeface="Calibri"/>
                        </a:defRPr>
                      </a:lvl7pPr>
                      <a:lvl8pPr marL="3200198" algn="l" defTabSz="914342" rtl="0" eaLnBrk="1" latinLnBrk="0" hangingPunct="1">
                        <a:defRPr sz="1800" b="1" kern="1200">
                          <a:solidFill>
                            <a:schemeClr val="lt1"/>
                          </a:solidFill>
                          <a:latin typeface="Calibri"/>
                        </a:defRPr>
                      </a:lvl8pPr>
                      <a:lvl9pPr marL="3657369" algn="l" defTabSz="914342" rtl="0" eaLnBrk="1" latinLnBrk="0" hangingPunct="1">
                        <a:defRPr sz="1800" b="1" kern="1200">
                          <a:solidFill>
                            <a:schemeClr val="lt1"/>
                          </a:solidFill>
                          <a:latin typeface="Calibri"/>
                        </a:defRPr>
                      </a:lvl9pPr>
                    </a:lstStyle>
                    <a:p>
                      <a:r>
                        <a:rPr lang="en-US" dirty="0" smtClean="0"/>
                        <a:t>Sex</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b="1" kern="1200">
                          <a:solidFill>
                            <a:schemeClr val="lt1"/>
                          </a:solidFill>
                          <a:latin typeface="Calibri"/>
                        </a:defRPr>
                      </a:lvl1pPr>
                      <a:lvl2pPr marL="457171" algn="l" defTabSz="914342" rtl="0" eaLnBrk="1" latinLnBrk="0" hangingPunct="1">
                        <a:defRPr sz="1800" b="1" kern="1200">
                          <a:solidFill>
                            <a:schemeClr val="lt1"/>
                          </a:solidFill>
                          <a:latin typeface="Calibri"/>
                        </a:defRPr>
                      </a:lvl2pPr>
                      <a:lvl3pPr marL="914342" algn="l" defTabSz="914342" rtl="0" eaLnBrk="1" latinLnBrk="0" hangingPunct="1">
                        <a:defRPr sz="1800" b="1" kern="1200">
                          <a:solidFill>
                            <a:schemeClr val="lt1"/>
                          </a:solidFill>
                          <a:latin typeface="Calibri"/>
                        </a:defRPr>
                      </a:lvl3pPr>
                      <a:lvl4pPr marL="1371513" algn="l" defTabSz="914342" rtl="0" eaLnBrk="1" latinLnBrk="0" hangingPunct="1">
                        <a:defRPr sz="1800" b="1" kern="1200">
                          <a:solidFill>
                            <a:schemeClr val="lt1"/>
                          </a:solidFill>
                          <a:latin typeface="Calibri"/>
                        </a:defRPr>
                      </a:lvl4pPr>
                      <a:lvl5pPr marL="1828684" algn="l" defTabSz="914342" rtl="0" eaLnBrk="1" latinLnBrk="0" hangingPunct="1">
                        <a:defRPr sz="1800" b="1" kern="1200">
                          <a:solidFill>
                            <a:schemeClr val="lt1"/>
                          </a:solidFill>
                          <a:latin typeface="Calibri"/>
                        </a:defRPr>
                      </a:lvl5pPr>
                      <a:lvl6pPr marL="2285855" algn="l" defTabSz="914342" rtl="0" eaLnBrk="1" latinLnBrk="0" hangingPunct="1">
                        <a:defRPr sz="1800" b="1" kern="1200">
                          <a:solidFill>
                            <a:schemeClr val="lt1"/>
                          </a:solidFill>
                          <a:latin typeface="Calibri"/>
                        </a:defRPr>
                      </a:lvl6pPr>
                      <a:lvl7pPr marL="2743026" algn="l" defTabSz="914342" rtl="0" eaLnBrk="1" latinLnBrk="0" hangingPunct="1">
                        <a:defRPr sz="1800" b="1" kern="1200">
                          <a:solidFill>
                            <a:schemeClr val="lt1"/>
                          </a:solidFill>
                          <a:latin typeface="Calibri"/>
                        </a:defRPr>
                      </a:lvl7pPr>
                      <a:lvl8pPr marL="3200198" algn="l" defTabSz="914342" rtl="0" eaLnBrk="1" latinLnBrk="0" hangingPunct="1">
                        <a:defRPr sz="1800" b="1" kern="1200">
                          <a:solidFill>
                            <a:schemeClr val="lt1"/>
                          </a:solidFill>
                          <a:latin typeface="Calibri"/>
                        </a:defRPr>
                      </a:lvl8pPr>
                      <a:lvl9pPr marL="3657369" algn="l" defTabSz="914342" rtl="0" eaLnBrk="1" latinLnBrk="0" hangingPunct="1">
                        <a:defRPr sz="1800" b="1" kern="1200">
                          <a:solidFill>
                            <a:schemeClr val="lt1"/>
                          </a:solidFill>
                          <a:latin typeface="Calibri"/>
                        </a:defRPr>
                      </a:lvl9pPr>
                    </a:lstStyle>
                    <a:p>
                      <a:r>
                        <a:rPr lang="en-US" dirty="0" smtClean="0"/>
                        <a:t>Salary</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b="1" kern="1200">
                          <a:solidFill>
                            <a:schemeClr val="lt1"/>
                          </a:solidFill>
                          <a:latin typeface="Calibri"/>
                        </a:defRPr>
                      </a:lvl1pPr>
                      <a:lvl2pPr marL="457171" algn="l" defTabSz="914342" rtl="0" eaLnBrk="1" latinLnBrk="0" hangingPunct="1">
                        <a:defRPr sz="1800" b="1" kern="1200">
                          <a:solidFill>
                            <a:schemeClr val="lt1"/>
                          </a:solidFill>
                          <a:latin typeface="Calibri"/>
                        </a:defRPr>
                      </a:lvl2pPr>
                      <a:lvl3pPr marL="914342" algn="l" defTabSz="914342" rtl="0" eaLnBrk="1" latinLnBrk="0" hangingPunct="1">
                        <a:defRPr sz="1800" b="1" kern="1200">
                          <a:solidFill>
                            <a:schemeClr val="lt1"/>
                          </a:solidFill>
                          <a:latin typeface="Calibri"/>
                        </a:defRPr>
                      </a:lvl3pPr>
                      <a:lvl4pPr marL="1371513" algn="l" defTabSz="914342" rtl="0" eaLnBrk="1" latinLnBrk="0" hangingPunct="1">
                        <a:defRPr sz="1800" b="1" kern="1200">
                          <a:solidFill>
                            <a:schemeClr val="lt1"/>
                          </a:solidFill>
                          <a:latin typeface="Calibri"/>
                        </a:defRPr>
                      </a:lvl4pPr>
                      <a:lvl5pPr marL="1828684" algn="l" defTabSz="914342" rtl="0" eaLnBrk="1" latinLnBrk="0" hangingPunct="1">
                        <a:defRPr sz="1800" b="1" kern="1200">
                          <a:solidFill>
                            <a:schemeClr val="lt1"/>
                          </a:solidFill>
                          <a:latin typeface="Calibri"/>
                        </a:defRPr>
                      </a:lvl5pPr>
                      <a:lvl6pPr marL="2285855" algn="l" defTabSz="914342" rtl="0" eaLnBrk="1" latinLnBrk="0" hangingPunct="1">
                        <a:defRPr sz="1800" b="1" kern="1200">
                          <a:solidFill>
                            <a:schemeClr val="lt1"/>
                          </a:solidFill>
                          <a:latin typeface="Calibri"/>
                        </a:defRPr>
                      </a:lvl6pPr>
                      <a:lvl7pPr marL="2743026" algn="l" defTabSz="914342" rtl="0" eaLnBrk="1" latinLnBrk="0" hangingPunct="1">
                        <a:defRPr sz="1800" b="1" kern="1200">
                          <a:solidFill>
                            <a:schemeClr val="lt1"/>
                          </a:solidFill>
                          <a:latin typeface="Calibri"/>
                        </a:defRPr>
                      </a:lvl7pPr>
                      <a:lvl8pPr marL="3200198" algn="l" defTabSz="914342" rtl="0" eaLnBrk="1" latinLnBrk="0" hangingPunct="1">
                        <a:defRPr sz="1800" b="1" kern="1200">
                          <a:solidFill>
                            <a:schemeClr val="lt1"/>
                          </a:solidFill>
                          <a:latin typeface="Calibri"/>
                        </a:defRPr>
                      </a:lvl8pPr>
                      <a:lvl9pPr marL="3657369" algn="l" defTabSz="914342" rtl="0" eaLnBrk="1" latinLnBrk="0" hangingPunct="1">
                        <a:defRPr sz="1800" b="1" kern="1200">
                          <a:solidFill>
                            <a:schemeClr val="lt1"/>
                          </a:solidFill>
                          <a:latin typeface="Calibri"/>
                        </a:defRPr>
                      </a:lvl9pPr>
                    </a:lstStyle>
                    <a:p>
                      <a:r>
                        <a:rPr lang="en-US" dirty="0" smtClean="0"/>
                        <a:t>Afford</a:t>
                      </a:r>
                      <a:r>
                        <a:rPr lang="en-US" baseline="0" dirty="0" smtClean="0"/>
                        <a:t> cost </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b="1" kern="1200">
                          <a:solidFill>
                            <a:schemeClr val="lt1"/>
                          </a:solidFill>
                          <a:latin typeface="Calibri"/>
                        </a:defRPr>
                      </a:lvl1pPr>
                      <a:lvl2pPr marL="457171" algn="l" defTabSz="914342" rtl="0" eaLnBrk="1" latinLnBrk="0" hangingPunct="1">
                        <a:defRPr sz="1800" b="1" kern="1200">
                          <a:solidFill>
                            <a:schemeClr val="lt1"/>
                          </a:solidFill>
                          <a:latin typeface="Calibri"/>
                        </a:defRPr>
                      </a:lvl2pPr>
                      <a:lvl3pPr marL="914342" algn="l" defTabSz="914342" rtl="0" eaLnBrk="1" latinLnBrk="0" hangingPunct="1">
                        <a:defRPr sz="1800" b="1" kern="1200">
                          <a:solidFill>
                            <a:schemeClr val="lt1"/>
                          </a:solidFill>
                          <a:latin typeface="Calibri"/>
                        </a:defRPr>
                      </a:lvl3pPr>
                      <a:lvl4pPr marL="1371513" algn="l" defTabSz="914342" rtl="0" eaLnBrk="1" latinLnBrk="0" hangingPunct="1">
                        <a:defRPr sz="1800" b="1" kern="1200">
                          <a:solidFill>
                            <a:schemeClr val="lt1"/>
                          </a:solidFill>
                          <a:latin typeface="Calibri"/>
                        </a:defRPr>
                      </a:lvl4pPr>
                      <a:lvl5pPr marL="1828684" algn="l" defTabSz="914342" rtl="0" eaLnBrk="1" latinLnBrk="0" hangingPunct="1">
                        <a:defRPr sz="1800" b="1" kern="1200">
                          <a:solidFill>
                            <a:schemeClr val="lt1"/>
                          </a:solidFill>
                          <a:latin typeface="Calibri"/>
                        </a:defRPr>
                      </a:lvl5pPr>
                      <a:lvl6pPr marL="2285855" algn="l" defTabSz="914342" rtl="0" eaLnBrk="1" latinLnBrk="0" hangingPunct="1">
                        <a:defRPr sz="1800" b="1" kern="1200">
                          <a:solidFill>
                            <a:schemeClr val="lt1"/>
                          </a:solidFill>
                          <a:latin typeface="Calibri"/>
                        </a:defRPr>
                      </a:lvl6pPr>
                      <a:lvl7pPr marL="2743026" algn="l" defTabSz="914342" rtl="0" eaLnBrk="1" latinLnBrk="0" hangingPunct="1">
                        <a:defRPr sz="1800" b="1" kern="1200">
                          <a:solidFill>
                            <a:schemeClr val="lt1"/>
                          </a:solidFill>
                          <a:latin typeface="Calibri"/>
                        </a:defRPr>
                      </a:lvl7pPr>
                      <a:lvl8pPr marL="3200198" algn="l" defTabSz="914342" rtl="0" eaLnBrk="1" latinLnBrk="0" hangingPunct="1">
                        <a:defRPr sz="1800" b="1" kern="1200">
                          <a:solidFill>
                            <a:schemeClr val="lt1"/>
                          </a:solidFill>
                          <a:latin typeface="Calibri"/>
                        </a:defRPr>
                      </a:lvl8pPr>
                      <a:lvl9pPr marL="3657369" algn="l" defTabSz="914342" rtl="0" eaLnBrk="1" latinLnBrk="0" hangingPunct="1">
                        <a:defRPr sz="1800" b="1" kern="1200">
                          <a:solidFill>
                            <a:schemeClr val="lt1"/>
                          </a:solidFill>
                          <a:latin typeface="Calibri"/>
                        </a:defRPr>
                      </a:lvl9pPr>
                    </a:lstStyle>
                    <a:p>
                      <a:r>
                        <a:rPr lang="en-US" dirty="0" smtClean="0"/>
                        <a:t># of</a:t>
                      </a:r>
                      <a:r>
                        <a:rPr lang="en-US" baseline="0" dirty="0" smtClean="0"/>
                        <a:t> vehicles</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b="1" kern="1200">
                          <a:solidFill>
                            <a:schemeClr val="lt1"/>
                          </a:solidFill>
                          <a:latin typeface="Calibri"/>
                        </a:defRPr>
                      </a:lvl1pPr>
                      <a:lvl2pPr marL="457171" algn="l" defTabSz="914342" rtl="0" eaLnBrk="1" latinLnBrk="0" hangingPunct="1">
                        <a:defRPr sz="1800" b="1" kern="1200">
                          <a:solidFill>
                            <a:schemeClr val="lt1"/>
                          </a:solidFill>
                          <a:latin typeface="Calibri"/>
                        </a:defRPr>
                      </a:lvl2pPr>
                      <a:lvl3pPr marL="914342" algn="l" defTabSz="914342" rtl="0" eaLnBrk="1" latinLnBrk="0" hangingPunct="1">
                        <a:defRPr sz="1800" b="1" kern="1200">
                          <a:solidFill>
                            <a:schemeClr val="lt1"/>
                          </a:solidFill>
                          <a:latin typeface="Calibri"/>
                        </a:defRPr>
                      </a:lvl3pPr>
                      <a:lvl4pPr marL="1371513" algn="l" defTabSz="914342" rtl="0" eaLnBrk="1" latinLnBrk="0" hangingPunct="1">
                        <a:defRPr sz="1800" b="1" kern="1200">
                          <a:solidFill>
                            <a:schemeClr val="lt1"/>
                          </a:solidFill>
                          <a:latin typeface="Calibri"/>
                        </a:defRPr>
                      </a:lvl4pPr>
                      <a:lvl5pPr marL="1828684" algn="l" defTabSz="914342" rtl="0" eaLnBrk="1" latinLnBrk="0" hangingPunct="1">
                        <a:defRPr sz="1800" b="1" kern="1200">
                          <a:solidFill>
                            <a:schemeClr val="lt1"/>
                          </a:solidFill>
                          <a:latin typeface="Calibri"/>
                        </a:defRPr>
                      </a:lvl5pPr>
                      <a:lvl6pPr marL="2285855" algn="l" defTabSz="914342" rtl="0" eaLnBrk="1" latinLnBrk="0" hangingPunct="1">
                        <a:defRPr sz="1800" b="1" kern="1200">
                          <a:solidFill>
                            <a:schemeClr val="lt1"/>
                          </a:solidFill>
                          <a:latin typeface="Calibri"/>
                        </a:defRPr>
                      </a:lvl6pPr>
                      <a:lvl7pPr marL="2743026" algn="l" defTabSz="914342" rtl="0" eaLnBrk="1" latinLnBrk="0" hangingPunct="1">
                        <a:defRPr sz="1800" b="1" kern="1200">
                          <a:solidFill>
                            <a:schemeClr val="lt1"/>
                          </a:solidFill>
                          <a:latin typeface="Calibri"/>
                        </a:defRPr>
                      </a:lvl7pPr>
                      <a:lvl8pPr marL="3200198" algn="l" defTabSz="914342" rtl="0" eaLnBrk="1" latinLnBrk="0" hangingPunct="1">
                        <a:defRPr sz="1800" b="1" kern="1200">
                          <a:solidFill>
                            <a:schemeClr val="lt1"/>
                          </a:solidFill>
                          <a:latin typeface="Calibri"/>
                        </a:defRPr>
                      </a:lvl8pPr>
                      <a:lvl9pPr marL="3657369" algn="l" defTabSz="914342" rtl="0" eaLnBrk="1" latinLnBrk="0" hangingPunct="1">
                        <a:defRPr sz="1800" b="1" kern="1200">
                          <a:solidFill>
                            <a:schemeClr val="lt1"/>
                          </a:solidFill>
                          <a:latin typeface="Calibri"/>
                        </a:defRPr>
                      </a:lvl9pPr>
                    </a:lstStyle>
                    <a:p>
                      <a:r>
                        <a:rPr lang="en-US" dirty="0" smtClean="0"/>
                        <a:t>Transport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r>
              <a:tr h="369009">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M</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1000-3000</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5</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0</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Cab</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r>
              <a:tr h="369009">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3000-5000</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5</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1</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Cab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r>
              <a:tr h="369009">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F</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3000-5000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5</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1</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Metro</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r>
              <a:tr h="369009">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F</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1000-3000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5</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0</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Cab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r>
              <a:tr h="369009">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3000-5000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5</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1</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Cab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r>
              <a:tr h="369009">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3000-5000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8</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0</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Metro</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r>
              <a:tr h="369009">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F</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3000-5000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8</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1</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Metro</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r>
              <a:tr h="369009">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F</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5000-8000</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12</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1</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Own</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r>
              <a:tr h="369009">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3000-5000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12</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2</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Own</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r>
              <a:tr h="369009">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F</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5000-8000</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12</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2</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lumMod val="40000"/>
                        <a:lumOff val="60000"/>
                      </a:srgbClr>
                    </a:solidFill>
                  </a:tcPr>
                </a:tc>
                <a:tc>
                  <a:txBody>
                    <a:bodyPr/>
                    <a:lstStyle>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dirty="0" smtClean="0"/>
                        <a:t>Own</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r>
            </a:tbl>
          </a:graphicData>
        </a:graphic>
      </p:graphicFrame>
    </p:spTree>
    <p:extLst>
      <p:ext uri="{BB962C8B-B14F-4D97-AF65-F5344CB8AC3E}">
        <p14:creationId xmlns:p14="http://schemas.microsoft.com/office/powerpoint/2010/main" val="47428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Intuitive Decision Tree</a:t>
            </a: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667" y="1282699"/>
            <a:ext cx="3770622"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5939167" y="3200398"/>
            <a:ext cx="2286000" cy="1752600"/>
            <a:chOff x="6134100" y="3568700"/>
            <a:chExt cx="2286000" cy="1752600"/>
          </a:xfrm>
        </p:grpSpPr>
        <p:sp>
          <p:nvSpPr>
            <p:cNvPr id="8" name="TextBox 7"/>
            <p:cNvSpPr txBox="1"/>
            <p:nvPr/>
          </p:nvSpPr>
          <p:spPr>
            <a:xfrm>
              <a:off x="6451600" y="3795811"/>
              <a:ext cx="114300" cy="307777"/>
            </a:xfrm>
            <a:prstGeom prst="rect">
              <a:avLst/>
            </a:prstGeom>
            <a:noFill/>
          </p:spPr>
          <p:txBody>
            <a:bodyPr wrap="square" rtlCol="0">
              <a:spAutoFit/>
            </a:bodyPr>
            <a:lstStyle/>
            <a:p>
              <a:r>
                <a:rPr lang="en-US" sz="1400" dirty="0" smtClean="0">
                  <a:solidFill>
                    <a:schemeClr val="tx2">
                      <a:lumMod val="50000"/>
                    </a:schemeClr>
                  </a:solidFill>
                </a:rPr>
                <a:t>M</a:t>
              </a:r>
              <a:endParaRPr lang="en-IN" sz="1400" dirty="0" err="1" smtClean="0">
                <a:solidFill>
                  <a:schemeClr val="tx2">
                    <a:lumMod val="50000"/>
                  </a:schemeClr>
                </a:solidFill>
              </a:endParaRPr>
            </a:p>
          </p:txBody>
        </p:sp>
        <p:grpSp>
          <p:nvGrpSpPr>
            <p:cNvPr id="12" name="Group 11"/>
            <p:cNvGrpSpPr/>
            <p:nvPr/>
          </p:nvGrpSpPr>
          <p:grpSpPr>
            <a:xfrm>
              <a:off x="6134100" y="3568700"/>
              <a:ext cx="2286000" cy="1752600"/>
              <a:chOff x="6134100" y="3568700"/>
              <a:chExt cx="2286000" cy="1752600"/>
            </a:xfrm>
          </p:grpSpPr>
          <p:grpSp>
            <p:nvGrpSpPr>
              <p:cNvPr id="9" name="Group 8"/>
              <p:cNvGrpSpPr/>
              <p:nvPr/>
            </p:nvGrpSpPr>
            <p:grpSpPr>
              <a:xfrm>
                <a:off x="6134100" y="3670300"/>
                <a:ext cx="2286000" cy="1651000"/>
                <a:chOff x="6134100" y="3670300"/>
                <a:chExt cx="2286000" cy="1651000"/>
              </a:xfrm>
            </p:grpSpPr>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100" y="4140201"/>
                  <a:ext cx="2286000" cy="118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a:off x="6642100" y="3670300"/>
                  <a:ext cx="177800" cy="660400"/>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64450" y="3795810"/>
                  <a:ext cx="139700" cy="307777"/>
                </a:xfrm>
                <a:prstGeom prst="rect">
                  <a:avLst/>
                </a:prstGeom>
                <a:noFill/>
              </p:spPr>
              <p:txBody>
                <a:bodyPr wrap="square" rtlCol="0">
                  <a:spAutoFit/>
                </a:bodyPr>
                <a:lstStyle/>
                <a:p>
                  <a:r>
                    <a:rPr lang="en-US" sz="1400" dirty="0" smtClean="0">
                      <a:solidFill>
                        <a:schemeClr val="tx2">
                          <a:lumMod val="50000"/>
                        </a:schemeClr>
                      </a:solidFill>
                    </a:rPr>
                    <a:t>F</a:t>
                  </a:r>
                  <a:endParaRPr lang="en-IN" sz="1400" dirty="0" err="1" smtClean="0">
                    <a:solidFill>
                      <a:schemeClr val="tx2">
                        <a:lumMod val="50000"/>
                      </a:schemeClr>
                    </a:solidFill>
                  </a:endParaRPr>
                </a:p>
              </p:txBody>
            </p:sp>
          </p:grpSp>
          <p:cxnSp>
            <p:nvCxnSpPr>
              <p:cNvPr id="6" name="Straight Arrow Connector 5"/>
              <p:cNvCxnSpPr/>
              <p:nvPr/>
            </p:nvCxnSpPr>
            <p:spPr>
              <a:xfrm>
                <a:off x="7315200" y="3568700"/>
                <a:ext cx="419100" cy="673100"/>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grpSp>
      </p:grpSp>
      <p:grpSp>
        <p:nvGrpSpPr>
          <p:cNvPr id="22" name="Group 21"/>
          <p:cNvGrpSpPr/>
          <p:nvPr/>
        </p:nvGrpSpPr>
        <p:grpSpPr>
          <a:xfrm>
            <a:off x="6833898" y="4737099"/>
            <a:ext cx="2163453" cy="1600081"/>
            <a:chOff x="5734709" y="4635500"/>
            <a:chExt cx="2163453" cy="1600081"/>
          </a:xfrm>
        </p:grpSpPr>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4709" y="5073414"/>
              <a:ext cx="2163453" cy="116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a:xfrm flipH="1">
              <a:off x="6230628" y="4635500"/>
              <a:ext cx="279400" cy="533400"/>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816435" y="4635500"/>
              <a:ext cx="511465" cy="437914"/>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25978" y="4635500"/>
              <a:ext cx="201922" cy="307777"/>
            </a:xfrm>
            <a:prstGeom prst="rect">
              <a:avLst/>
            </a:prstGeom>
            <a:noFill/>
          </p:spPr>
          <p:txBody>
            <a:bodyPr wrap="square" rtlCol="0">
              <a:spAutoFit/>
            </a:bodyPr>
            <a:lstStyle/>
            <a:p>
              <a:r>
                <a:rPr lang="en-US" sz="1400" dirty="0" smtClean="0">
                  <a:solidFill>
                    <a:schemeClr val="tx2">
                      <a:lumMod val="50000"/>
                    </a:schemeClr>
                  </a:solidFill>
                </a:rPr>
                <a:t>1</a:t>
              </a:r>
              <a:endParaRPr lang="en-IN" sz="1400" dirty="0" err="1" smtClean="0">
                <a:solidFill>
                  <a:schemeClr val="tx2">
                    <a:lumMod val="50000"/>
                  </a:schemeClr>
                </a:solidFill>
              </a:endParaRPr>
            </a:p>
          </p:txBody>
        </p:sp>
        <p:sp>
          <p:nvSpPr>
            <p:cNvPr id="19" name="TextBox 18"/>
            <p:cNvSpPr txBox="1"/>
            <p:nvPr/>
          </p:nvSpPr>
          <p:spPr>
            <a:xfrm>
              <a:off x="6134100" y="4697510"/>
              <a:ext cx="96528" cy="307777"/>
            </a:xfrm>
            <a:prstGeom prst="rect">
              <a:avLst/>
            </a:prstGeom>
            <a:noFill/>
          </p:spPr>
          <p:txBody>
            <a:bodyPr wrap="square" rtlCol="0">
              <a:spAutoFit/>
            </a:bodyPr>
            <a:lstStyle/>
            <a:p>
              <a:r>
                <a:rPr lang="en-US" sz="1400" dirty="0" smtClean="0">
                  <a:solidFill>
                    <a:schemeClr val="tx2">
                      <a:lumMod val="50000"/>
                    </a:schemeClr>
                  </a:solidFill>
                </a:rPr>
                <a:t>0</a:t>
              </a:r>
              <a:endParaRPr lang="en-IN" sz="1400" dirty="0" err="1" smtClean="0">
                <a:solidFill>
                  <a:schemeClr val="tx2">
                    <a:lumMod val="50000"/>
                  </a:schemeClr>
                </a:solidFill>
              </a:endParaRPr>
            </a:p>
          </p:txBody>
        </p:sp>
      </p:grpSp>
      <p:pic>
        <p:nvPicPr>
          <p:cNvPr id="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220" y="1695251"/>
            <a:ext cx="3052147" cy="3049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19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304800" y="149854"/>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r>
              <a:rPr lang="en-US" dirty="0" smtClean="0"/>
              <a:t>Decision Tree</a:t>
            </a:r>
            <a:endParaRPr lang="en-IN" dirty="0"/>
          </a:p>
        </p:txBody>
      </p:sp>
      <p:sp>
        <p:nvSpPr>
          <p:cNvPr id="2" name="Rectangle 1"/>
          <p:cNvSpPr/>
          <p:nvPr/>
        </p:nvSpPr>
        <p:spPr>
          <a:xfrm>
            <a:off x="742950" y="1217270"/>
            <a:ext cx="8191500" cy="954107"/>
          </a:xfrm>
          <a:prstGeom prst="rect">
            <a:avLst/>
          </a:prstGeom>
        </p:spPr>
        <p:txBody>
          <a:bodyPr wrap="square">
            <a:spAutoFit/>
          </a:bodyPr>
          <a:lstStyle/>
          <a:p>
            <a:pPr algn="just"/>
            <a:r>
              <a:rPr lang="en-IN" sz="1400" b="1" dirty="0"/>
              <a:t>Decision tree </a:t>
            </a:r>
            <a:r>
              <a:rPr lang="en-IN" sz="1400" dirty="0"/>
              <a:t>is a type of supervised learning algorithm (having a pre-defined target variable) that is mostly used in classification problems. It works for both categorical and continuous input and output variables. In this technique, we split the population or sample into two or more homogeneous sets (or sub-populations) based on most significant splitter / differentiator in input variables.</a:t>
            </a: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600" y="2171377"/>
            <a:ext cx="2910716" cy="138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3714487"/>
            <a:ext cx="3759200" cy="254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90216" y="2581891"/>
            <a:ext cx="4972050" cy="1938992"/>
          </a:xfrm>
          <a:prstGeom prst="rect">
            <a:avLst/>
          </a:prstGeom>
        </p:spPr>
        <p:txBody>
          <a:bodyPr wrap="square">
            <a:spAutoFit/>
          </a:bodyPr>
          <a:lstStyle/>
          <a:p>
            <a:pPr algn="just"/>
            <a:r>
              <a:rPr lang="en-IN" sz="1200" b="1" dirty="0"/>
              <a:t>Root Node</a:t>
            </a:r>
            <a:r>
              <a:rPr lang="en-IN" sz="1200" dirty="0"/>
              <a:t>: It represents entire population or sample and this further gets divided into two or more homogeneous sets</a:t>
            </a:r>
            <a:r>
              <a:rPr lang="en-IN" sz="1200" dirty="0" smtClean="0"/>
              <a:t>.</a:t>
            </a:r>
          </a:p>
          <a:p>
            <a:pPr algn="just"/>
            <a:endParaRPr lang="en-IN" sz="1200" dirty="0"/>
          </a:p>
          <a:p>
            <a:pPr algn="just"/>
            <a:r>
              <a:rPr lang="en-IN" sz="1200" b="1" dirty="0"/>
              <a:t>Splitting</a:t>
            </a:r>
            <a:r>
              <a:rPr lang="en-IN" sz="1200" dirty="0"/>
              <a:t>: It is a process of dividing a node into two or more sub-nodes.</a:t>
            </a:r>
          </a:p>
          <a:p>
            <a:pPr algn="just"/>
            <a:r>
              <a:rPr lang="en-IN" sz="1200" dirty="0"/>
              <a:t>Decision Node: When a sub-node splits into further sub-nodes, then it is called decision node</a:t>
            </a:r>
            <a:r>
              <a:rPr lang="en-IN" sz="1200" dirty="0" smtClean="0"/>
              <a:t>.</a:t>
            </a:r>
          </a:p>
          <a:p>
            <a:pPr algn="just"/>
            <a:endParaRPr lang="en-IN" sz="1200" dirty="0"/>
          </a:p>
          <a:p>
            <a:pPr algn="just"/>
            <a:r>
              <a:rPr lang="en-IN" sz="1200" b="1" dirty="0"/>
              <a:t>Leaf/ Terminal Node</a:t>
            </a:r>
            <a:r>
              <a:rPr lang="en-IN" sz="1200" dirty="0"/>
              <a:t>: Nodes do not split is called Leaf or Terminal node</a:t>
            </a:r>
            <a:r>
              <a:rPr lang="en-IN" sz="1100" dirty="0"/>
              <a:t>.</a:t>
            </a:r>
          </a:p>
        </p:txBody>
      </p:sp>
      <p:sp>
        <p:nvSpPr>
          <p:cNvPr id="5" name="Rectangle 4"/>
          <p:cNvSpPr/>
          <p:nvPr/>
        </p:nvSpPr>
        <p:spPr>
          <a:xfrm>
            <a:off x="3990216" y="4654964"/>
            <a:ext cx="4972050" cy="553998"/>
          </a:xfrm>
          <a:prstGeom prst="rect">
            <a:avLst/>
          </a:prstGeom>
        </p:spPr>
        <p:txBody>
          <a:bodyPr wrap="square">
            <a:spAutoFit/>
          </a:bodyPr>
          <a:lstStyle/>
          <a:p>
            <a:pPr algn="just"/>
            <a:r>
              <a:rPr lang="en-IN" sz="1200" b="1" dirty="0"/>
              <a:t>Pruning</a:t>
            </a:r>
            <a:r>
              <a:rPr lang="en-IN" sz="1200" dirty="0"/>
              <a:t>: When we remove sub-nodes of a decision node, this process is called pruning. You can say </a:t>
            </a:r>
            <a:r>
              <a:rPr lang="en-IN" sz="1200" dirty="0" smtClean="0"/>
              <a:t>it’s a opposite </a:t>
            </a:r>
            <a:r>
              <a:rPr lang="en-IN" sz="1200" dirty="0"/>
              <a:t>process of splitting</a:t>
            </a:r>
            <a:r>
              <a:rPr lang="en-IN" dirty="0"/>
              <a:t>.</a:t>
            </a:r>
          </a:p>
        </p:txBody>
      </p:sp>
    </p:spTree>
    <p:extLst>
      <p:ext uri="{BB962C8B-B14F-4D97-AF65-F5344CB8AC3E}">
        <p14:creationId xmlns:p14="http://schemas.microsoft.com/office/powerpoint/2010/main" val="2513116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866"/>
            <a:ext cx="8229600" cy="792162"/>
          </a:xfrm>
        </p:spPr>
        <p:txBody>
          <a:bodyPr/>
          <a:lstStyle/>
          <a:p>
            <a:r>
              <a:rPr lang="en-US" dirty="0" smtClean="0"/>
              <a:t>Advantages  and Disadvantages</a:t>
            </a:r>
            <a:endParaRPr lang="en-IN" dirty="0"/>
          </a:p>
        </p:txBody>
      </p:sp>
      <p:sp>
        <p:nvSpPr>
          <p:cNvPr id="3" name="Rectangle 2"/>
          <p:cNvSpPr/>
          <p:nvPr/>
        </p:nvSpPr>
        <p:spPr>
          <a:xfrm>
            <a:off x="901700" y="1189365"/>
            <a:ext cx="8026400" cy="3754874"/>
          </a:xfrm>
          <a:prstGeom prst="rect">
            <a:avLst/>
          </a:prstGeom>
        </p:spPr>
        <p:txBody>
          <a:bodyPr wrap="square">
            <a:spAutoFit/>
          </a:bodyPr>
          <a:lstStyle/>
          <a:p>
            <a:pPr marL="285750" indent="-285750" algn="just">
              <a:buFont typeface="Wingdings" pitchFamily="2" charset="2"/>
              <a:buChar char="ü"/>
            </a:pPr>
            <a:r>
              <a:rPr lang="en-IN" sz="1400" b="1" dirty="0"/>
              <a:t>Easy to Understand</a:t>
            </a:r>
            <a:r>
              <a:rPr lang="en-IN" sz="1400" dirty="0"/>
              <a:t>: Decision tree output is very easy to understand even for people from non-analytical </a:t>
            </a:r>
            <a:r>
              <a:rPr lang="en-IN" sz="1400" dirty="0" smtClean="0"/>
              <a:t>background</a:t>
            </a:r>
          </a:p>
          <a:p>
            <a:pPr marL="285750" indent="-285750" algn="just">
              <a:lnSpc>
                <a:spcPct val="50000"/>
              </a:lnSpc>
              <a:buFont typeface="Wingdings" pitchFamily="2" charset="2"/>
              <a:buChar char="ü"/>
            </a:pPr>
            <a:endParaRPr lang="en-IN" sz="1400" dirty="0"/>
          </a:p>
          <a:p>
            <a:pPr marL="285750" indent="-285750" algn="just">
              <a:buFont typeface="Wingdings" pitchFamily="2" charset="2"/>
              <a:buChar char="ü"/>
            </a:pPr>
            <a:r>
              <a:rPr lang="en-IN" sz="1400" b="1" dirty="0" smtClean="0"/>
              <a:t>Useful </a:t>
            </a:r>
            <a:r>
              <a:rPr lang="en-IN" sz="1400" b="1" dirty="0"/>
              <a:t>in Data exploration</a:t>
            </a:r>
            <a:r>
              <a:rPr lang="en-IN" sz="1400" dirty="0"/>
              <a:t>: Decision tree is one of the fastest way to identify most significant variables and relation between two or more variables. With the help of decision trees, we can create new variables / features that has better power to predict target variable. You can refer article (Trick to enhance power of regression model) for one such trick.  It can also be used in data exploration stage. For example, we are working on a problem where we have information available in hundreds of variables, there decision tree will help to identify most significant </a:t>
            </a:r>
            <a:r>
              <a:rPr lang="en-IN" sz="1400" dirty="0" smtClean="0"/>
              <a:t>variable.</a:t>
            </a:r>
          </a:p>
          <a:p>
            <a:pPr marL="285750" indent="-285750" algn="just">
              <a:lnSpc>
                <a:spcPct val="50000"/>
              </a:lnSpc>
              <a:buFont typeface="Wingdings" pitchFamily="2" charset="2"/>
              <a:buChar char="ü"/>
            </a:pPr>
            <a:endParaRPr lang="en-IN" sz="1400" dirty="0"/>
          </a:p>
          <a:p>
            <a:pPr marL="285750" indent="-285750" algn="just">
              <a:buFont typeface="Wingdings" pitchFamily="2" charset="2"/>
              <a:buChar char="ü"/>
            </a:pPr>
            <a:r>
              <a:rPr lang="en-IN" sz="1400" b="1" dirty="0"/>
              <a:t>Less data cleaning required</a:t>
            </a:r>
            <a:r>
              <a:rPr lang="en-IN" sz="1400" dirty="0"/>
              <a:t>: It requires less data cleaning compared to some other </a:t>
            </a:r>
            <a:r>
              <a:rPr lang="en-IN" sz="1400" dirty="0" smtClean="0"/>
              <a:t>modelling </a:t>
            </a:r>
            <a:r>
              <a:rPr lang="en-IN" sz="1400" dirty="0"/>
              <a:t>techniques. It is not influenced by outliers and missing values to a fair degree</a:t>
            </a:r>
            <a:r>
              <a:rPr lang="en-IN" sz="1400" dirty="0" smtClean="0"/>
              <a:t>.</a:t>
            </a:r>
          </a:p>
          <a:p>
            <a:pPr marL="285750" indent="-285750" algn="just">
              <a:lnSpc>
                <a:spcPct val="50000"/>
              </a:lnSpc>
              <a:buFont typeface="Wingdings" pitchFamily="2" charset="2"/>
              <a:buChar char="ü"/>
            </a:pPr>
            <a:endParaRPr lang="en-IN" sz="1400" dirty="0"/>
          </a:p>
          <a:p>
            <a:pPr marL="285750" indent="-285750" algn="just">
              <a:buFont typeface="Wingdings" pitchFamily="2" charset="2"/>
              <a:buChar char="ü"/>
            </a:pPr>
            <a:r>
              <a:rPr lang="en-IN" sz="1400" b="1" dirty="0" smtClean="0"/>
              <a:t>Data </a:t>
            </a:r>
            <a:r>
              <a:rPr lang="en-IN" sz="1400" b="1" dirty="0"/>
              <a:t>type is not a constraint</a:t>
            </a:r>
            <a:r>
              <a:rPr lang="en-IN" sz="1400" dirty="0"/>
              <a:t>: It can handle both numerical and categorical variables</a:t>
            </a:r>
            <a:r>
              <a:rPr lang="en-IN" sz="1400" dirty="0" smtClean="0"/>
              <a:t>.</a:t>
            </a:r>
          </a:p>
          <a:p>
            <a:pPr marL="285750" indent="-285750" algn="just">
              <a:lnSpc>
                <a:spcPct val="50000"/>
              </a:lnSpc>
              <a:buFont typeface="Wingdings" pitchFamily="2" charset="2"/>
              <a:buChar char="ü"/>
            </a:pPr>
            <a:endParaRPr lang="en-IN" sz="1400" dirty="0"/>
          </a:p>
          <a:p>
            <a:pPr marL="285750" indent="-285750" algn="just">
              <a:buFont typeface="Wingdings" pitchFamily="2" charset="2"/>
              <a:buChar char="ü"/>
              <a:tabLst>
                <a:tab pos="266700" algn="l"/>
              </a:tabLst>
            </a:pPr>
            <a:r>
              <a:rPr lang="en-IN" sz="1400" b="1" dirty="0" smtClean="0"/>
              <a:t>Non </a:t>
            </a:r>
            <a:r>
              <a:rPr lang="en-IN" sz="1400" b="1" dirty="0"/>
              <a:t>Parametric Method</a:t>
            </a:r>
            <a:r>
              <a:rPr lang="en-IN" sz="1400" dirty="0"/>
              <a:t>: Decision tree is considered to be a non-parametric method. This means that decision trees have no assumptions about the space distribution and the classifier structure.</a:t>
            </a:r>
          </a:p>
        </p:txBody>
      </p:sp>
      <p:sp>
        <p:nvSpPr>
          <p:cNvPr id="4" name="Rectangle 3"/>
          <p:cNvSpPr/>
          <p:nvPr/>
        </p:nvSpPr>
        <p:spPr>
          <a:xfrm>
            <a:off x="165100" y="5160139"/>
            <a:ext cx="8763000" cy="1061829"/>
          </a:xfrm>
          <a:prstGeom prst="rect">
            <a:avLst/>
          </a:prstGeom>
        </p:spPr>
        <p:txBody>
          <a:bodyPr wrap="square">
            <a:spAutoFit/>
          </a:bodyPr>
          <a:lstStyle/>
          <a:p>
            <a:pPr marL="285750" indent="-285750">
              <a:buFont typeface="Arial" pitchFamily="34" charset="0"/>
              <a:buChar char="X"/>
            </a:pPr>
            <a:r>
              <a:rPr lang="en-IN" sz="1400" b="1" dirty="0"/>
              <a:t>Over fitting</a:t>
            </a:r>
            <a:r>
              <a:rPr lang="en-IN" sz="1400" dirty="0"/>
              <a:t>: Over fitting is one of the most practical difficulty for decision tree models. This problem gets solved by setting constraints on model parameters and pruning (discussed in detailed below</a:t>
            </a:r>
            <a:r>
              <a:rPr lang="en-IN" sz="1400" dirty="0" smtClean="0"/>
              <a:t>).</a:t>
            </a:r>
            <a:endParaRPr lang="en-IN" sz="1400" dirty="0"/>
          </a:p>
          <a:p>
            <a:pPr marL="285750" indent="-285750">
              <a:lnSpc>
                <a:spcPct val="50000"/>
              </a:lnSpc>
              <a:buFont typeface="Arial" pitchFamily="34" charset="0"/>
              <a:buChar char="X"/>
            </a:pPr>
            <a:endParaRPr lang="en-IN" sz="1400" dirty="0"/>
          </a:p>
          <a:p>
            <a:pPr marL="285750" indent="-285750">
              <a:buFont typeface="Arial" pitchFamily="34" charset="0"/>
              <a:buChar char="X"/>
            </a:pPr>
            <a:r>
              <a:rPr lang="en-IN" sz="1400" b="1" dirty="0"/>
              <a:t>Not fit for continuous variables</a:t>
            </a:r>
            <a:r>
              <a:rPr lang="en-IN" sz="1400" dirty="0"/>
              <a:t>: While working with continuous numerical variables, decision tree looses information when it categorizes variables in different categories.</a:t>
            </a:r>
          </a:p>
        </p:txBody>
      </p:sp>
    </p:spTree>
    <p:extLst>
      <p:ext uri="{BB962C8B-B14F-4D97-AF65-F5344CB8AC3E}">
        <p14:creationId xmlns:p14="http://schemas.microsoft.com/office/powerpoint/2010/main" val="229833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 y="1193800"/>
            <a:ext cx="7366000" cy="5168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465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does a tree decide where to split</a:t>
            </a:r>
            <a:r>
              <a:rPr lang="en-IN" dirty="0" smtClean="0"/>
              <a:t>?</a:t>
            </a:r>
            <a:endParaRPr lang="en-IN" dirty="0"/>
          </a:p>
        </p:txBody>
      </p:sp>
      <p:sp>
        <p:nvSpPr>
          <p:cNvPr id="3" name="Rectangle 2"/>
          <p:cNvSpPr/>
          <p:nvPr/>
        </p:nvSpPr>
        <p:spPr>
          <a:xfrm>
            <a:off x="520700" y="1356717"/>
            <a:ext cx="8432800" cy="1323439"/>
          </a:xfrm>
          <a:prstGeom prst="rect">
            <a:avLst/>
          </a:prstGeom>
        </p:spPr>
        <p:txBody>
          <a:bodyPr wrap="square">
            <a:spAutoFit/>
          </a:bodyPr>
          <a:lstStyle/>
          <a:p>
            <a:pPr algn="just"/>
            <a:r>
              <a:rPr lang="en-IN" sz="1600" dirty="0"/>
              <a:t>Let’s say we have a sample of 30 students with three variables Gender (Boy/ Girl), Class( IX/ X) and Height (5 to 6 </a:t>
            </a:r>
            <a:r>
              <a:rPr lang="en-IN" sz="1600" dirty="0" err="1"/>
              <a:t>ft</a:t>
            </a:r>
            <a:r>
              <a:rPr lang="en-IN" sz="1600" dirty="0"/>
              <a:t>). 15 out of these 30 play cricket in leisure time. Now, I want to create a model to predict who will play cricket during leisure period? In this problem, we need to segregate students who play cricket in their leisure time based on highly significant input variable among all three.</a:t>
            </a:r>
          </a:p>
        </p:txBody>
      </p:sp>
      <p:sp>
        <p:nvSpPr>
          <p:cNvPr id="4" name="Rectangle 3"/>
          <p:cNvSpPr/>
          <p:nvPr/>
        </p:nvSpPr>
        <p:spPr>
          <a:xfrm>
            <a:off x="634338" y="2812365"/>
            <a:ext cx="8319162" cy="1077218"/>
          </a:xfrm>
          <a:prstGeom prst="rect">
            <a:avLst/>
          </a:prstGeom>
        </p:spPr>
        <p:txBody>
          <a:bodyPr wrap="square">
            <a:spAutoFit/>
          </a:bodyPr>
          <a:lstStyle/>
          <a:p>
            <a:pPr algn="just"/>
            <a:r>
              <a:rPr lang="en-IN" sz="1600" dirty="0" smtClean="0"/>
              <a:t>Decision </a:t>
            </a:r>
            <a:r>
              <a:rPr lang="en-IN" sz="1600" dirty="0"/>
              <a:t>tree </a:t>
            </a:r>
            <a:r>
              <a:rPr lang="en-IN" sz="1600" dirty="0" smtClean="0"/>
              <a:t>will </a:t>
            </a:r>
            <a:r>
              <a:rPr lang="en-IN" sz="1600" dirty="0"/>
              <a:t>segregate the students based on all values of three variable and identify the variable, which creates the best homogeneous sets of students (which are heterogeneous to each other). In the snapshot below, you can see that variable Gender is able to identify best homogeneous sets compared to the other two variables.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4038600"/>
            <a:ext cx="8356600" cy="2141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3657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160338"/>
            <a:ext cx="2592387" cy="613734"/>
          </a:xfrm>
        </p:spPr>
        <p:txBody>
          <a:bodyPr/>
          <a:lstStyle/>
          <a:p>
            <a:r>
              <a:rPr lang="en-US" dirty="0" err="1" smtClean="0"/>
              <a:t>Gini</a:t>
            </a:r>
            <a:r>
              <a:rPr lang="en-US" dirty="0" smtClean="0"/>
              <a:t> Index</a:t>
            </a:r>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1075790"/>
            <a:ext cx="5283200" cy="2416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utoShape 4" descr="Decision Tree, Algorithm, Gini Inde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0" y="3109231"/>
            <a:ext cx="5800725" cy="2539157"/>
          </a:xfrm>
          <a:prstGeom prst="rect">
            <a:avLst/>
          </a:prstGeom>
        </p:spPr>
        <p:txBody>
          <a:bodyPr wrap="square">
            <a:spAutoFit/>
          </a:bodyPr>
          <a:lstStyle/>
          <a:p>
            <a:r>
              <a:rPr lang="en-IN" sz="1400" b="1" dirty="0"/>
              <a:t>Split on Gender</a:t>
            </a:r>
            <a:r>
              <a:rPr lang="en-IN" sz="1400" dirty="0"/>
              <a:t>:</a:t>
            </a:r>
          </a:p>
          <a:p>
            <a:pPr>
              <a:lnSpc>
                <a:spcPct val="50000"/>
              </a:lnSpc>
            </a:pPr>
            <a:endParaRPr lang="en-IN" sz="1400" dirty="0"/>
          </a:p>
          <a:p>
            <a:r>
              <a:rPr lang="en-IN" sz="1200" dirty="0"/>
              <a:t>Calculate, </a:t>
            </a:r>
            <a:r>
              <a:rPr lang="en-IN" sz="1200" dirty="0" err="1"/>
              <a:t>Gini</a:t>
            </a:r>
            <a:r>
              <a:rPr lang="en-IN" sz="1200" dirty="0"/>
              <a:t> for sub-node Female = (0.2)*(0.2)+(0.8)*(0.8)=0.68</a:t>
            </a:r>
          </a:p>
          <a:p>
            <a:r>
              <a:rPr lang="en-IN" sz="1200" dirty="0" err="1"/>
              <a:t>Gini</a:t>
            </a:r>
            <a:r>
              <a:rPr lang="en-IN" sz="1200" dirty="0"/>
              <a:t> for sub-node Male = (0.65)*(0.65)+(0.35)*(0.35)=0.55</a:t>
            </a:r>
          </a:p>
          <a:p>
            <a:r>
              <a:rPr lang="en-IN" sz="1200" dirty="0"/>
              <a:t>Calculate weighted </a:t>
            </a:r>
            <a:r>
              <a:rPr lang="en-IN" sz="1200" dirty="0" err="1"/>
              <a:t>Gini</a:t>
            </a:r>
            <a:r>
              <a:rPr lang="en-IN" sz="1200" dirty="0"/>
              <a:t> for Split Gender = (10/30)*0.68+(20/30)*0.55 = </a:t>
            </a:r>
            <a:r>
              <a:rPr lang="en-IN" sz="1200" b="1" dirty="0">
                <a:solidFill>
                  <a:srgbClr val="FF0000"/>
                </a:solidFill>
              </a:rPr>
              <a:t>0.59</a:t>
            </a:r>
          </a:p>
          <a:p>
            <a:endParaRPr lang="en-IN" sz="1200" dirty="0" smtClean="0"/>
          </a:p>
          <a:p>
            <a:r>
              <a:rPr lang="en-IN" sz="1200" b="1" dirty="0" smtClean="0"/>
              <a:t>Similar </a:t>
            </a:r>
            <a:r>
              <a:rPr lang="en-IN" sz="1200" b="1" dirty="0"/>
              <a:t>for Split on Class:</a:t>
            </a:r>
          </a:p>
          <a:p>
            <a:pPr>
              <a:lnSpc>
                <a:spcPct val="50000"/>
              </a:lnSpc>
            </a:pPr>
            <a:endParaRPr lang="en-IN" sz="1200" dirty="0"/>
          </a:p>
          <a:p>
            <a:r>
              <a:rPr lang="en-IN" sz="1200" dirty="0" err="1"/>
              <a:t>Gini</a:t>
            </a:r>
            <a:r>
              <a:rPr lang="en-IN" sz="1200" dirty="0"/>
              <a:t> for sub-node Class IX = (0.43)*(0.43)+(0.57)*(0.57)=0.51</a:t>
            </a:r>
          </a:p>
          <a:p>
            <a:r>
              <a:rPr lang="en-IN" sz="1200" dirty="0" err="1"/>
              <a:t>Gini</a:t>
            </a:r>
            <a:r>
              <a:rPr lang="en-IN" sz="1200" dirty="0"/>
              <a:t> for sub-node Class X = (0.56)*(0.56)+(0.44)*(0.44)=0.51</a:t>
            </a:r>
          </a:p>
          <a:p>
            <a:r>
              <a:rPr lang="en-IN" sz="1200" dirty="0"/>
              <a:t>Calculate weighted </a:t>
            </a:r>
            <a:r>
              <a:rPr lang="en-IN" sz="1200" dirty="0" err="1"/>
              <a:t>Gini</a:t>
            </a:r>
            <a:r>
              <a:rPr lang="en-IN" sz="1200" dirty="0"/>
              <a:t> for Split Class = (14/30)*0.51+(16/30)*0.51 = </a:t>
            </a:r>
            <a:r>
              <a:rPr lang="en-IN" sz="1200" b="1" dirty="0">
                <a:solidFill>
                  <a:srgbClr val="FF0000"/>
                </a:solidFill>
              </a:rPr>
              <a:t>0.51</a:t>
            </a:r>
          </a:p>
          <a:p>
            <a:endParaRPr lang="en-IN" sz="1200" dirty="0" smtClean="0"/>
          </a:p>
          <a:p>
            <a:r>
              <a:rPr lang="en-IN" sz="1200" dirty="0" smtClean="0"/>
              <a:t>Above</a:t>
            </a:r>
            <a:r>
              <a:rPr lang="en-IN" sz="1200" dirty="0"/>
              <a:t>, you can see that </a:t>
            </a:r>
            <a:r>
              <a:rPr lang="en-IN" sz="1200" dirty="0" err="1"/>
              <a:t>Gini</a:t>
            </a:r>
            <a:r>
              <a:rPr lang="en-IN" sz="1200" dirty="0"/>
              <a:t> score for </a:t>
            </a:r>
            <a:r>
              <a:rPr lang="en-IN" sz="1200" b="1" dirty="0">
                <a:solidFill>
                  <a:srgbClr val="FF0000"/>
                </a:solidFill>
              </a:rPr>
              <a:t>Split on Gender </a:t>
            </a:r>
            <a:r>
              <a:rPr lang="en-IN" sz="1200" dirty="0">
                <a:solidFill>
                  <a:srgbClr val="FF0000"/>
                </a:solidFill>
              </a:rPr>
              <a:t>is </a:t>
            </a:r>
            <a:r>
              <a:rPr lang="en-IN" sz="1200" b="1" dirty="0">
                <a:solidFill>
                  <a:srgbClr val="FF0000"/>
                </a:solidFill>
              </a:rPr>
              <a:t>higher</a:t>
            </a:r>
            <a:r>
              <a:rPr lang="en-IN" sz="1200" dirty="0">
                <a:solidFill>
                  <a:srgbClr val="FF0000"/>
                </a:solidFill>
              </a:rPr>
              <a:t> </a:t>
            </a:r>
            <a:r>
              <a:rPr lang="en-IN" sz="1200" dirty="0"/>
              <a:t>than Split on Class, hence, the node split will take place on Gender.</a:t>
            </a:r>
          </a:p>
        </p:txBody>
      </p:sp>
      <p:sp>
        <p:nvSpPr>
          <p:cNvPr id="5" name="Rectangle 4"/>
          <p:cNvSpPr/>
          <p:nvPr/>
        </p:nvSpPr>
        <p:spPr>
          <a:xfrm>
            <a:off x="101599" y="1392379"/>
            <a:ext cx="3759201" cy="1631216"/>
          </a:xfrm>
          <a:prstGeom prst="rect">
            <a:avLst/>
          </a:prstGeom>
        </p:spPr>
        <p:txBody>
          <a:bodyPr wrap="square">
            <a:spAutoFit/>
          </a:bodyPr>
          <a:lstStyle/>
          <a:p>
            <a:pPr algn="just"/>
            <a:r>
              <a:rPr lang="en-IN" sz="1400" b="1" dirty="0"/>
              <a:t>Steps to Calculate </a:t>
            </a:r>
            <a:r>
              <a:rPr lang="en-IN" sz="1400" b="1" dirty="0" err="1"/>
              <a:t>Gini</a:t>
            </a:r>
            <a:r>
              <a:rPr lang="en-IN" sz="1400" b="1" dirty="0"/>
              <a:t> for a split</a:t>
            </a:r>
          </a:p>
          <a:p>
            <a:pPr algn="just">
              <a:lnSpc>
                <a:spcPct val="50000"/>
              </a:lnSpc>
            </a:pPr>
            <a:endParaRPr lang="en-IN" sz="1600" dirty="0"/>
          </a:p>
          <a:p>
            <a:pPr marL="171450" indent="-171450" algn="just">
              <a:buFont typeface="Arial" pitchFamily="34" charset="0"/>
              <a:buChar char="•"/>
            </a:pPr>
            <a:r>
              <a:rPr lang="en-IN" sz="1200" dirty="0"/>
              <a:t>Calculate </a:t>
            </a:r>
            <a:r>
              <a:rPr lang="en-IN" sz="1200" dirty="0" err="1"/>
              <a:t>Gini</a:t>
            </a:r>
            <a:r>
              <a:rPr lang="en-IN" sz="1200" dirty="0"/>
              <a:t> for sub-nodes, using formula sum of square of probability for success and failure (p^2+q^2</a:t>
            </a:r>
            <a:r>
              <a:rPr lang="en-IN" sz="1200" dirty="0"/>
              <a:t>). p and q is probability of success and failure </a:t>
            </a:r>
            <a:r>
              <a:rPr lang="en-IN" sz="1200" dirty="0" smtClean="0"/>
              <a:t>respectively</a:t>
            </a:r>
            <a:endParaRPr lang="en-IN" sz="1200" dirty="0" smtClean="0"/>
          </a:p>
          <a:p>
            <a:pPr marL="171450" indent="-171450" algn="just">
              <a:lnSpc>
                <a:spcPct val="50000"/>
              </a:lnSpc>
              <a:buFont typeface="Arial" pitchFamily="34" charset="0"/>
              <a:buChar char="•"/>
            </a:pPr>
            <a:endParaRPr lang="en-IN" sz="1200" dirty="0"/>
          </a:p>
          <a:p>
            <a:pPr marL="171450" indent="-171450" algn="just">
              <a:buFont typeface="Arial" pitchFamily="34" charset="0"/>
              <a:buChar char="•"/>
            </a:pPr>
            <a:r>
              <a:rPr lang="en-IN" sz="1200" dirty="0"/>
              <a:t>Calculate </a:t>
            </a:r>
            <a:r>
              <a:rPr lang="en-IN" sz="1200" dirty="0" err="1"/>
              <a:t>Gini</a:t>
            </a:r>
            <a:r>
              <a:rPr lang="en-IN" sz="1200" dirty="0"/>
              <a:t> for split using weighted </a:t>
            </a:r>
            <a:r>
              <a:rPr lang="en-IN" sz="1200" dirty="0" err="1"/>
              <a:t>Gini</a:t>
            </a:r>
            <a:r>
              <a:rPr lang="en-IN" sz="1200" dirty="0"/>
              <a:t> score of each node of that split</a:t>
            </a:r>
          </a:p>
        </p:txBody>
      </p:sp>
      <p:sp>
        <p:nvSpPr>
          <p:cNvPr id="6" name="Rectangle 5"/>
          <p:cNvSpPr/>
          <p:nvPr/>
        </p:nvSpPr>
        <p:spPr>
          <a:xfrm>
            <a:off x="460374" y="5666190"/>
            <a:ext cx="7921625" cy="630942"/>
          </a:xfrm>
          <a:prstGeom prst="rect">
            <a:avLst/>
          </a:prstGeom>
        </p:spPr>
        <p:txBody>
          <a:bodyPr wrap="square">
            <a:spAutoFit/>
          </a:bodyPr>
          <a:lstStyle/>
          <a:p>
            <a:pPr marL="171450" indent="-171450">
              <a:buFont typeface="Arial" pitchFamily="34" charset="0"/>
              <a:buChar char="•"/>
            </a:pPr>
            <a:r>
              <a:rPr lang="en-IN" sz="1400" b="1" dirty="0"/>
              <a:t>Higher the value of </a:t>
            </a:r>
            <a:r>
              <a:rPr lang="en-IN" sz="1400" b="1" dirty="0" err="1"/>
              <a:t>Gini</a:t>
            </a:r>
            <a:r>
              <a:rPr lang="en-IN" sz="1400" b="1" dirty="0"/>
              <a:t> higher the homogeneity</a:t>
            </a:r>
            <a:r>
              <a:rPr lang="en-IN" sz="1400" b="1" dirty="0" smtClean="0"/>
              <a:t>. Here Split will occur at Gender first</a:t>
            </a:r>
          </a:p>
          <a:p>
            <a:pPr marL="171450" indent="-171450">
              <a:lnSpc>
                <a:spcPct val="50000"/>
              </a:lnSpc>
              <a:buFont typeface="Arial" pitchFamily="34" charset="0"/>
              <a:buChar char="•"/>
            </a:pPr>
            <a:endParaRPr lang="en-IN" sz="1400" b="1" dirty="0"/>
          </a:p>
          <a:p>
            <a:pPr marL="171450" indent="-171450">
              <a:buFont typeface="Arial" pitchFamily="34" charset="0"/>
              <a:buChar char="•"/>
            </a:pPr>
            <a:r>
              <a:rPr lang="en-IN" sz="1400" b="1" dirty="0"/>
              <a:t>CART (Classification and Regression Tree) uses </a:t>
            </a:r>
            <a:r>
              <a:rPr lang="en-IN" sz="1400" b="1" dirty="0" err="1"/>
              <a:t>Gini</a:t>
            </a:r>
            <a:r>
              <a:rPr lang="en-IN" sz="1400" b="1" dirty="0"/>
              <a:t> method to create binary splits.</a:t>
            </a:r>
          </a:p>
        </p:txBody>
      </p:sp>
    </p:spTree>
    <p:extLst>
      <p:ext uri="{BB962C8B-B14F-4D97-AF65-F5344CB8AC3E}">
        <p14:creationId xmlns:p14="http://schemas.microsoft.com/office/powerpoint/2010/main" val="98103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Chi-Square</a:t>
            </a:r>
            <a:endParaRPr lang="en-IN" dirty="0"/>
          </a:p>
        </p:txBody>
      </p:sp>
      <p:sp>
        <p:nvSpPr>
          <p:cNvPr id="4" name="Rectangle 3"/>
          <p:cNvSpPr/>
          <p:nvPr/>
        </p:nvSpPr>
        <p:spPr>
          <a:xfrm>
            <a:off x="914400" y="1210391"/>
            <a:ext cx="6743700" cy="553998"/>
          </a:xfrm>
          <a:prstGeom prst="rect">
            <a:avLst/>
          </a:prstGeom>
        </p:spPr>
        <p:txBody>
          <a:bodyPr wrap="square">
            <a:spAutoFit/>
          </a:bodyPr>
          <a:lstStyle/>
          <a:p>
            <a:pPr algn="ctr"/>
            <a:r>
              <a:rPr lang="en-IN" sz="1600" dirty="0"/>
              <a:t> </a:t>
            </a:r>
            <a:r>
              <a:rPr lang="en-IN" sz="1400" dirty="0"/>
              <a:t>We measure </a:t>
            </a:r>
            <a:r>
              <a:rPr lang="en-IN" sz="1400" dirty="0"/>
              <a:t>Chi Square </a:t>
            </a:r>
            <a:r>
              <a:rPr lang="en-IN" sz="1400" dirty="0"/>
              <a:t>by sum of squares of standardized differences between observed and expected frequencies of target variable.</a:t>
            </a:r>
          </a:p>
        </p:txBody>
      </p:sp>
      <p:sp>
        <p:nvSpPr>
          <p:cNvPr id="5" name="Rectangle 4"/>
          <p:cNvSpPr/>
          <p:nvPr/>
        </p:nvSpPr>
        <p:spPr>
          <a:xfrm>
            <a:off x="1955800" y="1802777"/>
            <a:ext cx="5308600" cy="338554"/>
          </a:xfrm>
          <a:prstGeom prst="rect">
            <a:avLst/>
          </a:prstGeom>
        </p:spPr>
        <p:txBody>
          <a:bodyPr wrap="square">
            <a:spAutoFit/>
          </a:bodyPr>
          <a:lstStyle/>
          <a:p>
            <a:r>
              <a:rPr lang="en-IN" sz="1600" b="1" dirty="0"/>
              <a:t>Chi-square = ((Actual – Expected)^2 / Expected)^1/2</a:t>
            </a:r>
          </a:p>
        </p:txBody>
      </p:sp>
      <p:sp>
        <p:nvSpPr>
          <p:cNvPr id="3" name="Rectangle 2"/>
          <p:cNvSpPr/>
          <p:nvPr/>
        </p:nvSpPr>
        <p:spPr>
          <a:xfrm>
            <a:off x="241300" y="2137295"/>
            <a:ext cx="8496300" cy="3154710"/>
          </a:xfrm>
          <a:prstGeom prst="rect">
            <a:avLst/>
          </a:prstGeom>
        </p:spPr>
        <p:txBody>
          <a:bodyPr wrap="square">
            <a:spAutoFit/>
          </a:bodyPr>
          <a:lstStyle/>
          <a:p>
            <a:r>
              <a:rPr lang="en-IN" sz="1600" b="1" dirty="0"/>
              <a:t>Split on Gender:</a:t>
            </a:r>
          </a:p>
          <a:p>
            <a:pPr>
              <a:lnSpc>
                <a:spcPct val="50000"/>
              </a:lnSpc>
            </a:pPr>
            <a:endParaRPr lang="en-IN" sz="1600" dirty="0"/>
          </a:p>
          <a:p>
            <a:r>
              <a:rPr lang="en-IN" sz="1400" dirty="0"/>
              <a:t>First we are populating for node Female, Populate the actual value for “Play Cricket” and “</a:t>
            </a:r>
            <a:r>
              <a:rPr lang="en-IN" sz="1400" dirty="0"/>
              <a:t>Not</a:t>
            </a:r>
            <a:r>
              <a:rPr lang="en-IN" sz="1400" dirty="0"/>
              <a:t> Play Cricket”, here these are 2 and 8 respectively</a:t>
            </a:r>
            <a:r>
              <a:rPr lang="en-IN" sz="1400" dirty="0" smtClean="0"/>
              <a:t>.</a:t>
            </a:r>
          </a:p>
          <a:p>
            <a:pPr>
              <a:lnSpc>
                <a:spcPct val="50000"/>
              </a:lnSpc>
            </a:pPr>
            <a:endParaRPr lang="en-IN" sz="1400" dirty="0"/>
          </a:p>
          <a:p>
            <a:r>
              <a:rPr lang="en-IN" sz="1400" dirty="0"/>
              <a:t>Calculate expected value for “Play Cricket” and “Not Play Cricket”, here it would be 5 for both because parent node has probability of 50% and we have applied same probability on Female count(10</a:t>
            </a:r>
            <a:r>
              <a:rPr lang="en-IN" sz="1400" dirty="0" smtClean="0"/>
              <a:t>).</a:t>
            </a:r>
          </a:p>
          <a:p>
            <a:pPr>
              <a:lnSpc>
                <a:spcPct val="50000"/>
              </a:lnSpc>
            </a:pPr>
            <a:endParaRPr lang="en-IN" sz="1400" dirty="0"/>
          </a:p>
          <a:p>
            <a:r>
              <a:rPr lang="en-IN" sz="1400" dirty="0"/>
              <a:t>Calculate deviations by using formula, Actual – Expected. It is for “Play Cricket” (2 – 5 = -3) and for “Not play cricket” ( 8 – 5 = 3</a:t>
            </a:r>
            <a:r>
              <a:rPr lang="en-IN" sz="1400" dirty="0" smtClean="0"/>
              <a:t>).</a:t>
            </a:r>
          </a:p>
          <a:p>
            <a:pPr>
              <a:lnSpc>
                <a:spcPct val="50000"/>
              </a:lnSpc>
            </a:pPr>
            <a:endParaRPr lang="en-IN" sz="1400" dirty="0"/>
          </a:p>
          <a:p>
            <a:r>
              <a:rPr lang="en-IN" sz="1400" dirty="0"/>
              <a:t>Calculate Chi-square of node for “Play Cricket” and “Not Play Cricket” using formula with formula, = ((Actual – Expected)^2 / Expected)^1/2</a:t>
            </a:r>
            <a:r>
              <a:rPr lang="en-IN" sz="1400" dirty="0" smtClean="0"/>
              <a:t>.</a:t>
            </a:r>
          </a:p>
          <a:p>
            <a:pPr>
              <a:lnSpc>
                <a:spcPct val="50000"/>
              </a:lnSpc>
            </a:pPr>
            <a:endParaRPr lang="en-IN" sz="1400" dirty="0" smtClean="0"/>
          </a:p>
          <a:p>
            <a:r>
              <a:rPr lang="en-IN" sz="1400" dirty="0"/>
              <a:t>Follow similar steps for calculating Chi-square value for Male node</a:t>
            </a:r>
            <a:r>
              <a:rPr lang="en-IN" sz="1400" dirty="0" smtClean="0"/>
              <a:t>.</a:t>
            </a:r>
          </a:p>
          <a:p>
            <a:pPr>
              <a:lnSpc>
                <a:spcPct val="50000"/>
              </a:lnSpc>
            </a:pPr>
            <a:endParaRPr lang="en-IN" sz="1400" dirty="0"/>
          </a:p>
          <a:p>
            <a:r>
              <a:rPr lang="en-IN" sz="1400" dirty="0"/>
              <a:t>Now add all Chi-square values to calculate Chi-square for split Gender</a:t>
            </a:r>
            <a:r>
              <a:rPr lang="en-IN" sz="1400" dirty="0" smtClean="0"/>
              <a:t>.</a:t>
            </a:r>
            <a:endParaRPr lang="en-IN" sz="14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037" y="5292005"/>
            <a:ext cx="5961063" cy="105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5972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8A0C4F-596F-49FD-B18B-0ACB1AC42ADE}">
  <ds:schemaRefs>
    <ds:schemaRef ds:uri="http://schemas.openxmlformats.org/package/2006/metadata/core-properties"/>
    <ds:schemaRef ds:uri="http://purl.org/dc/dcmitype/"/>
    <ds:schemaRef ds:uri="http://schemas.microsoft.com/office/2006/documentManagement/types"/>
    <ds:schemaRef ds:uri="http://purl.org/dc/elements/1.1/"/>
    <ds:schemaRef ds:uri="http://purl.org/dc/terms/"/>
    <ds:schemaRef ds:uri="http://schemas.microsoft.com/office/2006/metadata/properti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34EC633-1627-4A60-A2BF-2426CB35E7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8509</TotalTime>
  <Words>1896</Words>
  <Application>Microsoft Office PowerPoint</Application>
  <PresentationFormat>On-screen Show (4:3)</PresentationFormat>
  <Paragraphs>188</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ppt_Template_Capgemini</vt:lpstr>
      <vt:lpstr>think-cell Slide</vt:lpstr>
      <vt:lpstr>Decision Trees</vt:lpstr>
      <vt:lpstr>Example</vt:lpstr>
      <vt:lpstr>Intuitive Decision Tree</vt:lpstr>
      <vt:lpstr>PowerPoint Presentation</vt:lpstr>
      <vt:lpstr>Advantages  and Disadvantages</vt:lpstr>
      <vt:lpstr>Decision Trees</vt:lpstr>
      <vt:lpstr>How does a tree decide where to split?</vt:lpstr>
      <vt:lpstr>Gini Index</vt:lpstr>
      <vt:lpstr>Chi-Square</vt:lpstr>
      <vt:lpstr>Chi Square</vt:lpstr>
      <vt:lpstr>Information Gain</vt:lpstr>
      <vt:lpstr>Entropy Calculation</vt:lpstr>
      <vt:lpstr>Variance</vt:lpstr>
      <vt:lpstr>Variance Calculation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Pradeep Bilurkar</cp:lastModifiedBy>
  <cp:revision>367</cp:revision>
  <dcterms:created xsi:type="dcterms:W3CDTF">2014-04-28T11:21:39Z</dcterms:created>
  <dcterms:modified xsi:type="dcterms:W3CDTF">2016-09-08T05:51:52Z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