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5"/>
  </p:notesMasterIdLst>
  <p:handoutMasterIdLst>
    <p:handoutMasterId r:id="rId46"/>
  </p:handoutMasterIdLst>
  <p:sldIdLst>
    <p:sldId id="356" r:id="rId5"/>
    <p:sldId id="412" r:id="rId6"/>
    <p:sldId id="432" r:id="rId7"/>
    <p:sldId id="433" r:id="rId8"/>
    <p:sldId id="434" r:id="rId9"/>
    <p:sldId id="437" r:id="rId10"/>
    <p:sldId id="435" r:id="rId11"/>
    <p:sldId id="436" r:id="rId12"/>
    <p:sldId id="414" r:id="rId13"/>
    <p:sldId id="415" r:id="rId14"/>
    <p:sldId id="430" r:id="rId15"/>
    <p:sldId id="429" r:id="rId16"/>
    <p:sldId id="418" r:id="rId17"/>
    <p:sldId id="419" r:id="rId18"/>
    <p:sldId id="431" r:id="rId19"/>
    <p:sldId id="420" r:id="rId20"/>
    <p:sldId id="421" r:id="rId21"/>
    <p:sldId id="450" r:id="rId22"/>
    <p:sldId id="449" r:id="rId23"/>
    <p:sldId id="438" r:id="rId24"/>
    <p:sldId id="439" r:id="rId25"/>
    <p:sldId id="440" r:id="rId26"/>
    <p:sldId id="441" r:id="rId27"/>
    <p:sldId id="442" r:id="rId28"/>
    <p:sldId id="443" r:id="rId29"/>
    <p:sldId id="444" r:id="rId30"/>
    <p:sldId id="445" r:id="rId31"/>
    <p:sldId id="446" r:id="rId32"/>
    <p:sldId id="448" r:id="rId33"/>
    <p:sldId id="451" r:id="rId34"/>
    <p:sldId id="453" r:id="rId35"/>
    <p:sldId id="452" r:id="rId36"/>
    <p:sldId id="454" r:id="rId37"/>
    <p:sldId id="422" r:id="rId38"/>
    <p:sldId id="423" r:id="rId39"/>
    <p:sldId id="424" r:id="rId40"/>
    <p:sldId id="425" r:id="rId41"/>
    <p:sldId id="426" r:id="rId42"/>
    <p:sldId id="427" r:id="rId43"/>
    <p:sldId id="44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534" y="318"/>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12/12/2016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12/12/2016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539C6CFD-6CE7-4EB6-94CB-EF74553AEAB5}"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7"/>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5"/>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3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7" y="6521463"/>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2" y="4"/>
          <a:ext cx="136281" cy="144463"/>
        </p:xfrm>
        <a:graphic>
          <a:graphicData uri="http://schemas.openxmlformats.org/presentationml/2006/ole">
            <mc:AlternateContent xmlns:mc="http://schemas.openxmlformats.org/markup-compatibility/2006">
              <mc:Choice xmlns:v="urn:schemas-microsoft-com:vml" Requires="v">
                <p:oleObj spid="_x0000_s1052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4"/>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8"/>
            <a:ext cx="2133600" cy="365125"/>
          </a:xfrm>
          <a:prstGeom prst="rect">
            <a:avLst/>
          </a:prstGeom>
        </p:spPr>
        <p:txBody>
          <a:bodyPr/>
          <a:lstStyle/>
          <a:p>
            <a:fld id="{47CD3BC1-A2FE-477B-BC4B-91440EEA7D51}" type="datetimeFigureOut">
              <a:rPr lang="en-US" smtClean="0">
                <a:solidFill>
                  <a:srgbClr val="263147"/>
                </a:solidFill>
              </a:rPr>
              <a:pPr/>
              <a:t>12/12/2016</a:t>
            </a:fld>
            <a:endParaRPr lang="en-US">
              <a:solidFill>
                <a:srgbClr val="263147"/>
              </a:solidFill>
            </a:endParaRPr>
          </a:p>
        </p:txBody>
      </p:sp>
      <p:sp>
        <p:nvSpPr>
          <p:cNvPr id="4" name="Footer Placeholder 3"/>
          <p:cNvSpPr>
            <a:spLocks noGrp="1"/>
          </p:cNvSpPr>
          <p:nvPr>
            <p:ph type="ftr" sz="quarter" idx="11"/>
          </p:nvPr>
        </p:nvSpPr>
        <p:spPr>
          <a:xfrm>
            <a:off x="3124200" y="6356358"/>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8"/>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28650" y="6356355"/>
            <a:ext cx="2057400" cy="365125"/>
          </a:xfrm>
          <a:prstGeom prst="rect">
            <a:avLst/>
          </a:prstGeom>
        </p:spPr>
        <p:txBody>
          <a:bodyPr/>
          <a:lstStyle/>
          <a:p>
            <a:fld id="{94614477-C1E7-4702-AAF6-6157F0DA3A52}" type="datetimeFigureOut">
              <a:rPr lang="en-IN" smtClean="0"/>
              <a:t>12-12-2016</a:t>
            </a:fld>
            <a:endParaRPr lang="en-IN"/>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6356355"/>
            <a:ext cx="2057400" cy="365125"/>
          </a:xfrm>
          <a:prstGeom prst="rect">
            <a:avLst/>
          </a:prstGeom>
        </p:spPr>
        <p:txBody>
          <a:bodyPr/>
          <a:lstStyle/>
          <a:p>
            <a:fld id="{CFF72B76-67D5-4FB5-915A-3C8350330166}" type="slidenum">
              <a:rPr lang="en-IN" smtClean="0"/>
              <a:t>‹#›</a:t>
            </a:fld>
            <a:endParaRPr lang="en-IN"/>
          </a:p>
        </p:txBody>
      </p:sp>
    </p:spTree>
    <p:extLst>
      <p:ext uri="{BB962C8B-B14F-4D97-AF65-F5344CB8AC3E}">
        <p14:creationId xmlns:p14="http://schemas.microsoft.com/office/powerpoint/2010/main" val="423638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30"/>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5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5"/>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7" y="6521463"/>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22"/>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21"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68"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6"/>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69"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5"/>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9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2" y="4"/>
          <a:ext cx="136281" cy="144463"/>
        </p:xfrm>
        <a:graphic>
          <a:graphicData uri="http://schemas.openxmlformats.org/presentationml/2006/ole">
            <mc:AlternateContent xmlns:mc="http://schemas.openxmlformats.org/markup-compatibility/2006">
              <mc:Choice xmlns:v="urn:schemas-microsoft-com:vml" Requires="v">
                <p:oleObj spid="_x0000_s569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4"/>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1"/>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71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2" y="4"/>
          <a:ext cx="136281" cy="144463"/>
        </p:xfrm>
        <a:graphic>
          <a:graphicData uri="http://schemas.openxmlformats.org/presentationml/2006/ole">
            <mc:AlternateContent xmlns:mc="http://schemas.openxmlformats.org/markup-compatibility/2006">
              <mc:Choice xmlns:v="urn:schemas-microsoft-com:vml" Requires="v">
                <p:oleObj spid="_x0000_s671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4"/>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9"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4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4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2"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7"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6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6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2"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7"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2"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4"/>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4"/>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8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8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11"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7"/>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8"/>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9"/>
            </p:custDataLst>
          </p:nvPr>
        </p:nvSpPr>
        <p:spPr bwMode="auto">
          <a:xfrm>
            <a:off x="8827132"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2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1"/>
            </p:custDataLst>
          </p:nvPr>
        </p:nvSpPr>
        <p:spPr bwMode="auto">
          <a:xfrm>
            <a:off x="6223494"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2"/>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3"/>
            </p:custDataLst>
          </p:nvPr>
        </p:nvPicPr>
        <p:blipFill>
          <a:blip r:embed="rId27">
            <a:extLst>
              <a:ext uri="{28A0092B-C50C-407E-A947-70E740481C1C}">
                <a14:useLocalDpi xmlns:a14="http://schemas.microsoft.com/office/drawing/2010/main" val="0"/>
              </a:ext>
            </a:extLst>
          </a:blip>
          <a:srcRect/>
          <a:stretch>
            <a:fillRect/>
          </a:stretch>
        </p:blipFill>
        <p:spPr bwMode="auto">
          <a:xfrm>
            <a:off x="146544" y="6443676"/>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4"/>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40.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13.xml"/><Relationship Id="rId4" Type="http://schemas.openxmlformats.org/officeDocument/2006/relationships/image" Target="../media/image200.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5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itle 5"/>
          <p:cNvSpPr txBox="1">
            <a:spLocks noGrp="1"/>
          </p:cNvSpPr>
          <p:nvPr>
            <p:ph type="ctrTitle"/>
          </p:nvPr>
        </p:nvSpPr>
        <p:spPr>
          <a:xfrm>
            <a:off x="304804" y="2736746"/>
            <a:ext cx="1919802" cy="408978"/>
          </a:xfrm>
          <a:prstGeom prst="rect">
            <a:avLst/>
          </a:prstGeom>
          <a:noFill/>
        </p:spPr>
        <p:txBody>
          <a:bodyPr wrap="none" lIns="91399" tIns="45698" rIns="91399" bIns="45698" rtlCol="0">
            <a:spAutoFit/>
          </a:bodyPr>
          <a:lstStyle/>
          <a:p>
            <a:r>
              <a:rPr lang="en-US" sz="2400" dirty="0" smtClean="0">
                <a:solidFill>
                  <a:srgbClr val="00B0F0"/>
                </a:solidFill>
                <a:latin typeface="Candara" panose="020E0502030303020204" pitchFamily="34" charset="0"/>
              </a:rPr>
              <a:t>Decision Tree</a:t>
            </a:r>
            <a:endParaRPr lang="en-US" sz="2400" dirty="0">
              <a:solidFill>
                <a:srgbClr val="00B0F0"/>
              </a:solidFill>
              <a:latin typeface="Candara" panose="020E0502030303020204" pitchFamily="34" charset="0"/>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729988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200030"/>
            <a:ext cx="7886700" cy="968375"/>
          </a:xfrm>
        </p:spPr>
        <p:txBody>
          <a:bodyPr/>
          <a:lstStyle/>
          <a:p>
            <a:r>
              <a:rPr lang="en-IN" sz="2800" dirty="0">
                <a:solidFill>
                  <a:srgbClr val="C00000"/>
                </a:solidFill>
              </a:rPr>
              <a:t>Information</a:t>
            </a:r>
            <a:r>
              <a:rPr lang="en-IN" dirty="0" smtClean="0"/>
              <a:t> </a:t>
            </a:r>
            <a:r>
              <a:rPr lang="en-IN" sz="2800" dirty="0">
                <a:solidFill>
                  <a:srgbClr val="C00000"/>
                </a:solidFill>
              </a:rPr>
              <a:t>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30"/>
                <a:ext cx="7886700" cy="1425575"/>
              </a:xfrm>
            </p:spPr>
            <p:txBody>
              <a:bodyPr>
                <a:normAutofit lnSpcReduction="10000"/>
              </a:bodyPr>
              <a:lstStyle/>
              <a:p>
                <a:r>
                  <a:rPr lang="en-IN" sz="1800" dirty="0" smtClean="0"/>
                  <a:t>(impurity degrees of parent table) minus (weighted summation of entropy of sub table)</a:t>
                </a:r>
                <a:endParaRPr lang="en-IN" sz="1800" dirty="0"/>
              </a:p>
              <a:p>
                <a:pPr marL="0" indent="0">
                  <a:buNone/>
                </a:pPr>
                <a:r>
                  <a:rPr lang="en-IN" dirty="0" smtClean="0"/>
                  <a:t>           Information gain(</a:t>
                </a:r>
                <a:r>
                  <a:rPr lang="en-IN" dirty="0" err="1" smtClean="0"/>
                  <a:t>i</a:t>
                </a:r>
                <a:r>
                  <a:rPr lang="en-IN" dirty="0" smtClean="0"/>
                  <a:t>) =    Entropy(parent) -    </a:t>
                </a:r>
                <a14:m>
                  <m:oMath xmlns:m="http://schemas.openxmlformats.org/officeDocument/2006/math">
                    <m:nary>
                      <m:naryPr>
                        <m:chr m:val="∑"/>
                        <m:subHide m:val="on"/>
                        <m:supHide m:val="on"/>
                        <m:ctrlPr>
                          <a:rPr lang="en-IN" i="1" dirty="0" smtClean="0">
                            <a:latin typeface="Cambria Math"/>
                          </a:rPr>
                        </m:ctrlPr>
                      </m:naryPr>
                      <m:sub/>
                      <m:sup/>
                      <m:e>
                        <m:f>
                          <m:fPr>
                            <m:ctrlPr>
                              <a:rPr lang="en-IN" i="1" dirty="0" smtClean="0">
                                <a:latin typeface="Cambria Math"/>
                              </a:rPr>
                            </m:ctrlPr>
                          </m:fPr>
                          <m:num>
                            <m:sSub>
                              <m:sSubPr>
                                <m:ctrlPr>
                                  <a:rPr lang="en-IN" i="1" dirty="0" smtClean="0">
                                    <a:latin typeface="Cambria Math"/>
                                  </a:rPr>
                                </m:ctrlPr>
                              </m:sSubPr>
                              <m:e>
                                <m:sSubSup>
                                  <m:sSubSupPr>
                                    <m:ctrlPr>
                                      <a:rPr lang="en-IN" b="0" i="1" dirty="0" smtClean="0">
                                        <a:latin typeface="Cambria Math"/>
                                      </a:rPr>
                                    </m:ctrlPr>
                                  </m:sSubSupPr>
                                  <m:e>
                                    <m:r>
                                      <a:rPr lang="en-US" b="0" i="1" dirty="0" smtClean="0">
                                        <a:latin typeface="Cambria Math"/>
                                      </a:rPr>
                                      <m:t>𝑘</m:t>
                                    </m:r>
                                  </m:e>
                                  <m:sub/>
                                  <m:sup>
                                    <m:r>
                                      <a:rPr lang="en-US" b="0" i="1" dirty="0" smtClean="0">
                                        <a:latin typeface="Cambria Math"/>
                                      </a:rPr>
                                      <m:t>𝑖</m:t>
                                    </m:r>
                                  </m:sup>
                                </m:sSubSup>
                              </m:e>
                              <m:sub>
                                <m:r>
                                  <a:rPr lang="en-IN" b="0" i="1" dirty="0" smtClean="0">
                                    <a:latin typeface="Cambria Math" panose="02040503050406030204" pitchFamily="18" charset="0"/>
                                  </a:rPr>
                                  <m:t>𝑗</m:t>
                                </m:r>
                              </m:sub>
                            </m:sSub>
                          </m:num>
                          <m:den>
                            <m:r>
                              <a:rPr lang="en-IN" b="0" i="1" dirty="0" smtClean="0">
                                <a:latin typeface="Cambria Math" panose="02040503050406030204" pitchFamily="18" charset="0"/>
                              </a:rPr>
                              <m:t>𝑛</m:t>
                            </m:r>
                          </m:den>
                        </m:f>
                        <m:r>
                          <a:rPr lang="en-IN" b="0" i="1" dirty="0" smtClean="0">
                            <a:latin typeface="Cambria Math" panose="02040503050406030204" pitchFamily="18" charset="0"/>
                          </a:rPr>
                          <m:t>𝐸𝑛𝑡𝑟𝑜𝑝𝑦</m:t>
                        </m:r>
                        <m:r>
                          <a:rPr lang="en-IN" b="0" i="1" dirty="0" smtClean="0">
                            <a:latin typeface="Cambria Math" panose="02040503050406030204" pitchFamily="18" charset="0"/>
                          </a:rPr>
                          <m:t>(</m:t>
                        </m:r>
                        <m:r>
                          <a:rPr lang="en-IN" b="0" i="1" dirty="0" smtClean="0">
                            <a:latin typeface="Cambria Math" panose="02040503050406030204" pitchFamily="18" charset="0"/>
                          </a:rPr>
                          <m:t>𝑗</m:t>
                        </m:r>
                        <m:r>
                          <a:rPr lang="en-IN" b="0" i="1" dirty="0" smtClean="0">
                            <a:latin typeface="Cambria Math" panose="02040503050406030204" pitchFamily="18" charset="0"/>
                          </a:rPr>
                          <m:t>)</m:t>
                        </m:r>
                      </m:e>
                    </m:nary>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425575"/>
              </a:xfrm>
              <a:blipFill rotWithShape="1">
                <a:blip r:embed="rId2"/>
                <a:stretch>
                  <a:fillRect l="-406" t="-38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04850" y="3403602"/>
                <a:ext cx="7029450" cy="2393604"/>
              </a:xfrm>
              <a:prstGeom prst="rect">
                <a:avLst/>
              </a:prstGeom>
            </p:spPr>
            <p:txBody>
              <a:bodyPr wrap="square">
                <a:spAutoFit/>
              </a:bodyPr>
              <a:lstStyle/>
              <a:p>
                <a:pPr marL="285750" indent="-285750">
                  <a:buFont typeface="Arial" panose="020B0604020202020204" pitchFamily="34" charset="0"/>
                  <a:buChar char="•"/>
                </a:pPr>
                <a:r>
                  <a:rPr lang="en-US" dirty="0" smtClean="0"/>
                  <a:t>To get most important attribute as a node, we need to maximize information gain (IG)</a:t>
                </a:r>
              </a:p>
              <a:p>
                <a:endParaRPr lang="en-US" dirty="0"/>
              </a:p>
              <a:p>
                <a:endParaRPr lang="en-US" dirty="0"/>
              </a:p>
              <a:p>
                <a:pPr lvl="1"/>
                <a14:m>
                  <m:oMathPara xmlns:m="http://schemas.openxmlformats.org/officeDocument/2006/math">
                    <m:oMathParaPr>
                      <m:jc m:val="centerGroup"/>
                    </m:oMathParaPr>
                    <m:oMath xmlns:m="http://schemas.openxmlformats.org/officeDocument/2006/math">
                      <m:r>
                        <a:rPr lang="en-US" sz="2800" i="1">
                          <a:latin typeface="Cambria Math"/>
                        </a:rPr>
                        <m:t>𝑎𝑡𝑡𝑟𝑖𝑏𝑢𝑡𝑒</m:t>
                      </m:r>
                      <m:r>
                        <a:rPr lang="en-US" sz="2800" i="1">
                          <a:latin typeface="Cambria Math"/>
                        </a:rPr>
                        <m:t>= </m:t>
                      </m:r>
                      <m:func>
                        <m:funcPr>
                          <m:ctrlPr>
                            <a:rPr lang="en-US" sz="2800" i="1">
                              <a:latin typeface="Cambria Math"/>
                            </a:rPr>
                          </m:ctrlPr>
                        </m:funcPr>
                        <m:fName>
                          <m:limLow>
                            <m:limLowPr>
                              <m:ctrlPr>
                                <a:rPr lang="en-US" sz="2800" i="1">
                                  <a:latin typeface="Cambria Math"/>
                                </a:rPr>
                              </m:ctrlPr>
                            </m:limLowPr>
                            <m:e>
                              <m:r>
                                <m:rPr>
                                  <m:sty m:val="p"/>
                                </m:rPr>
                                <a:rPr lang="en-US" sz="2800">
                                  <a:latin typeface="Cambria Math"/>
                                </a:rPr>
                                <m:t>argmax</m:t>
                              </m:r>
                            </m:e>
                            <m:lim>
                              <m:r>
                                <a:rPr lang="en-US" sz="2800" i="1">
                                  <a:latin typeface="Cambria Math"/>
                                  <a:ea typeface="Cambria Math"/>
                                </a:rPr>
                                <m:t>𝑖</m:t>
                              </m:r>
                              <m:r>
                                <a:rPr lang="en-US" sz="2800" i="1">
                                  <a:latin typeface="Cambria Math"/>
                                  <a:ea typeface="Cambria Math"/>
                                </a:rPr>
                                <m:t>∈</m:t>
                              </m:r>
                              <m:r>
                                <a:rPr lang="en-US" sz="2800" i="1">
                                  <a:latin typeface="Cambria Math"/>
                                  <a:ea typeface="Cambria Math"/>
                                </a:rPr>
                                <m:t>𝑛</m:t>
                              </m:r>
                            </m:lim>
                          </m:limLow>
                        </m:fName>
                        <m:e>
                          <m:r>
                            <a:rPr lang="en-US" sz="2800" b="0" i="1" smtClean="0">
                              <a:latin typeface="Cambria Math"/>
                              <a:ea typeface="Cambria Math"/>
                            </a:rPr>
                            <m:t> (</m:t>
                          </m:r>
                          <m:sSub>
                            <m:sSubPr>
                              <m:ctrlPr>
                                <a:rPr lang="en-US" sz="2800" i="1">
                                  <a:latin typeface="Cambria Math"/>
                                </a:rPr>
                              </m:ctrlPr>
                            </m:sSubPr>
                            <m:e>
                              <m:r>
                                <a:rPr lang="en-US" sz="2800" i="1">
                                  <a:latin typeface="Cambria Math"/>
                                </a:rPr>
                                <m:t>𝐼𝐺</m:t>
                              </m:r>
                            </m:e>
                            <m:sub>
                              <m:r>
                                <a:rPr lang="en-US" sz="2800" i="1">
                                  <a:latin typeface="Cambria Math"/>
                                </a:rPr>
                                <m:t>𝑖</m:t>
                              </m:r>
                            </m:sub>
                          </m:sSub>
                          <m:r>
                            <a:rPr lang="en-US" sz="2800" b="0" i="1" smtClean="0">
                              <a:latin typeface="Cambria Math"/>
                            </a:rPr>
                            <m:t>)</m:t>
                          </m:r>
                        </m:e>
                      </m:func>
                    </m:oMath>
                  </m:oMathPara>
                </a14:m>
                <a:endParaRPr lang="en-US" sz="2800" dirty="0"/>
              </a:p>
              <a:p>
                <a:pPr lvl="1"/>
                <a:endParaRPr lang="en-US" dirty="0"/>
              </a:p>
              <a:p>
                <a:pPr lvl="1" algn="ctr"/>
                <a:r>
                  <a:rPr lang="en-US" dirty="0"/>
                  <a:t>Where n = # attributes/features in parent table</a:t>
                </a:r>
              </a:p>
            </p:txBody>
          </p:sp>
        </mc:Choice>
        <mc:Fallback xmlns="">
          <p:sp>
            <p:nvSpPr>
              <p:cNvPr id="4" name="Rectangle 3"/>
              <p:cNvSpPr>
                <a:spLocks noRot="1" noChangeAspect="1" noMove="1" noResize="1" noEditPoints="1" noAdjustHandles="1" noChangeArrowheads="1" noChangeShapeType="1" noTextEdit="1"/>
              </p:cNvSpPr>
              <p:nvPr/>
            </p:nvSpPr>
            <p:spPr>
              <a:xfrm>
                <a:off x="939800" y="3403599"/>
                <a:ext cx="9372600" cy="2116605"/>
              </a:xfrm>
              <a:prstGeom prst="rect">
                <a:avLst/>
              </a:prstGeom>
              <a:blipFill rotWithShape="1">
                <a:blip r:embed="rId3"/>
                <a:stretch>
                  <a:fillRect l="-390" t="-1437" b="-3448"/>
                </a:stretch>
              </a:blipFill>
            </p:spPr>
            <p:txBody>
              <a:bodyPr/>
              <a:lstStyle/>
              <a:p>
                <a:r>
                  <a:rPr lang="en-IN">
                    <a:noFill/>
                  </a:rPr>
                  <a:t> </a:t>
                </a:r>
              </a:p>
            </p:txBody>
          </p:sp>
        </mc:Fallback>
      </mc:AlternateContent>
    </p:spTree>
    <p:extLst>
      <p:ext uri="{BB962C8B-B14F-4D97-AF65-F5344CB8AC3E}">
        <p14:creationId xmlns:p14="http://schemas.microsoft.com/office/powerpoint/2010/main" val="944224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75" y="114301"/>
            <a:ext cx="9144000" cy="723899"/>
          </a:xfrm>
        </p:spPr>
        <p:txBody>
          <a:bodyPr/>
          <a:lstStyle/>
          <a:p>
            <a:r>
              <a:rPr lang="en-US" sz="2800" dirty="0">
                <a:solidFill>
                  <a:srgbClr val="C00000"/>
                </a:solidFill>
              </a:rPr>
              <a:t>Decision</a:t>
            </a:r>
            <a:r>
              <a:rPr lang="en-US" sz="2800" dirty="0" smtClean="0"/>
              <a:t> </a:t>
            </a:r>
            <a:r>
              <a:rPr lang="en-US" sz="2800" dirty="0">
                <a:solidFill>
                  <a:srgbClr val="C00000"/>
                </a:solidFill>
              </a:rPr>
              <a:t>Tree</a:t>
            </a:r>
            <a:r>
              <a:rPr lang="en-US" sz="2800" dirty="0" smtClean="0"/>
              <a:t> </a:t>
            </a:r>
            <a:r>
              <a:rPr lang="en-US" sz="2800" dirty="0">
                <a:solidFill>
                  <a:srgbClr val="C00000"/>
                </a:solidFill>
              </a:rPr>
              <a:t>Growth</a:t>
            </a:r>
            <a:endParaRPr lang="en-IN" sz="2800" dirty="0">
              <a:solidFill>
                <a:srgbClr val="C0000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09713"/>
            <a:ext cx="8314748"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4994256" y="5391164"/>
                <a:ext cx="3932872" cy="8393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400" b="1" i="0" smtClean="0">
                          <a:latin typeface="Cambria Math" panose="02040503050406030204" pitchFamily="18" charset="0"/>
                        </a:rPr>
                        <m:t>𝐄𝐧𝐭𝐫𝐨𝐩𝐲</m:t>
                      </m:r>
                      <m:r>
                        <a:rPr lang="en-IN" sz="1400" b="0" i="1" smtClean="0">
                          <a:latin typeface="Cambria Math" panose="02040503050406030204" pitchFamily="18" charset="0"/>
                        </a:rPr>
                        <m:t>=</m:t>
                      </m:r>
                      <m:r>
                        <a:rPr lang="en-IN" sz="1400" b="0" i="0" smtClean="0">
                          <a:latin typeface="Cambria Math" panose="02040503050406030204" pitchFamily="18" charset="0"/>
                        </a:rPr>
                        <m:t>−</m:t>
                      </m:r>
                      <m:r>
                        <a:rPr lang="en-US" sz="1400" b="0" i="1" smtClean="0">
                          <a:latin typeface="Cambria Math"/>
                        </a:rPr>
                        <m:t>4/5</m:t>
                      </m:r>
                      <m:r>
                        <a:rPr lang="en-IN" sz="1400" b="0" i="1" smtClean="0">
                          <a:latin typeface="Cambria Math" panose="02040503050406030204" pitchFamily="18" charset="0"/>
                        </a:rPr>
                        <m:t> </m:t>
                      </m:r>
                      <m:r>
                        <a:rPr lang="en-IN" sz="1400" b="0" i="1" smtClean="0">
                          <a:latin typeface="Cambria Math" panose="02040503050406030204" pitchFamily="18" charset="0"/>
                          <a:ea typeface="Cambria Math" panose="02040503050406030204" pitchFamily="18" charset="0"/>
                        </a:rPr>
                        <m:t>×</m:t>
                      </m:r>
                      <m:r>
                        <m:rPr>
                          <m:sty m:val="p"/>
                        </m:rPr>
                        <a:rPr lang="en-IN" sz="1400" b="0" i="0" smtClean="0">
                          <a:latin typeface="Cambria Math" panose="02040503050406030204" pitchFamily="18" charset="0"/>
                        </a:rPr>
                        <m:t>log</m:t>
                      </m:r>
                      <m:r>
                        <a:rPr lang="en-US" sz="1400" b="0" i="0" baseline="-25000" smtClean="0">
                          <a:latin typeface="Cambria Math"/>
                        </a:rPr>
                        <m:t>2</m:t>
                      </m:r>
                      <m:d>
                        <m:dPr>
                          <m:ctrlPr>
                            <a:rPr lang="en-IN" sz="1400" b="0" i="1" smtClean="0">
                              <a:latin typeface="Cambria Math"/>
                            </a:rPr>
                          </m:ctrlPr>
                        </m:dPr>
                        <m:e>
                          <m:f>
                            <m:fPr>
                              <m:ctrlPr>
                                <a:rPr lang="en-US" sz="1400" b="0" i="1" smtClean="0">
                                  <a:latin typeface="Cambria Math"/>
                                </a:rPr>
                              </m:ctrlPr>
                            </m:fPr>
                            <m:num>
                              <m:r>
                                <a:rPr lang="en-US" sz="1400" b="0" i="0" smtClean="0">
                                  <a:latin typeface="Cambria Math"/>
                                </a:rPr>
                                <m:t>4</m:t>
                              </m:r>
                            </m:num>
                            <m:den>
                              <m:r>
                                <a:rPr lang="en-US" sz="1400" b="0" i="0" smtClean="0">
                                  <a:latin typeface="Cambria Math"/>
                                </a:rPr>
                                <m:t>5</m:t>
                              </m:r>
                            </m:den>
                          </m:f>
                        </m:e>
                      </m:d>
                      <m:r>
                        <a:rPr lang="en-IN" sz="1400" b="0" i="0" smtClean="0">
                          <a:latin typeface="Cambria Math" panose="02040503050406030204" pitchFamily="18" charset="0"/>
                        </a:rPr>
                        <m:t>−</m:t>
                      </m:r>
                      <m:r>
                        <a:rPr lang="en-US" sz="1400" b="0" i="0" smtClean="0">
                          <a:latin typeface="Cambria Math"/>
                        </a:rPr>
                        <m:t>1/5</m:t>
                      </m:r>
                      <m:r>
                        <a:rPr lang="en-IN" sz="1400" b="0" i="1" smtClean="0">
                          <a:latin typeface="Cambria Math" panose="02040503050406030204" pitchFamily="18" charset="0"/>
                          <a:ea typeface="Cambria Math" panose="02040503050406030204" pitchFamily="18" charset="0"/>
                        </a:rPr>
                        <m:t>×</m:t>
                      </m:r>
                      <m:r>
                        <m:rPr>
                          <m:sty m:val="p"/>
                        </m:rPr>
                        <a:rPr lang="en-IN" sz="1400" b="0" i="0" smtClean="0">
                          <a:latin typeface="Cambria Math" panose="02040503050406030204" pitchFamily="18" charset="0"/>
                        </a:rPr>
                        <m:t>log</m:t>
                      </m:r>
                      <m:r>
                        <a:rPr lang="en-US" sz="1400" b="0" i="0" baseline="-25000" smtClean="0">
                          <a:latin typeface="Cambria Math"/>
                        </a:rPr>
                        <m:t>2</m:t>
                      </m:r>
                      <m:d>
                        <m:dPr>
                          <m:ctrlPr>
                            <a:rPr lang="en-IN" sz="1400" b="0" i="1" smtClean="0">
                              <a:latin typeface="Cambria Math"/>
                            </a:rPr>
                          </m:ctrlPr>
                        </m:dPr>
                        <m:e>
                          <m:r>
                            <a:rPr lang="en-US" sz="1400" b="0" i="0" smtClean="0">
                              <a:latin typeface="Cambria Math"/>
                            </a:rPr>
                            <m:t>1/5</m:t>
                          </m:r>
                        </m:e>
                      </m:d>
                    </m:oMath>
                  </m:oMathPara>
                </a14:m>
                <a:endParaRPr lang="en-IN" sz="1400" dirty="0" smtClean="0"/>
              </a:p>
              <a:p>
                <a14:m>
                  <m:oMath xmlns:m="http://schemas.openxmlformats.org/officeDocument/2006/math">
                    <m:r>
                      <a:rPr lang="en-US" sz="1400" b="1" i="0" smtClean="0">
                        <a:latin typeface="Cambria Math"/>
                      </a:rPr>
                      <m:t>    </m:t>
                    </m:r>
                    <m:r>
                      <a:rPr lang="en-IN" sz="1400" b="1">
                        <a:latin typeface="Cambria Math" panose="02040503050406030204" pitchFamily="18" charset="0"/>
                      </a:rPr>
                      <m:t>𝐄𝐧𝐭𝐫𝐨𝐩𝐲</m:t>
                    </m:r>
                    <m:r>
                      <a:rPr lang="en-IN" sz="1400" b="1" i="1">
                        <a:latin typeface="Cambria Math" panose="02040503050406030204" pitchFamily="18" charset="0"/>
                      </a:rPr>
                      <m:t> </m:t>
                    </m:r>
                  </m:oMath>
                </a14:m>
                <a:r>
                  <a:rPr lang="en-IN" sz="1400" dirty="0"/>
                  <a:t> =</a:t>
                </a:r>
                <a:r>
                  <a:rPr lang="en-IN" sz="1400" dirty="0" smtClean="0"/>
                  <a:t>0.2575+0.4644</a:t>
                </a:r>
              </a:p>
              <a:p>
                <a14:m>
                  <m:oMath xmlns:m="http://schemas.openxmlformats.org/officeDocument/2006/math">
                    <m:r>
                      <a:rPr lang="en-US" sz="1400" b="1" i="0" smtClean="0">
                        <a:latin typeface="Cambria Math"/>
                      </a:rPr>
                      <m:t>    </m:t>
                    </m:r>
                    <m:r>
                      <a:rPr lang="en-IN" sz="1400" b="1">
                        <a:latin typeface="Cambria Math" panose="02040503050406030204" pitchFamily="18" charset="0"/>
                      </a:rPr>
                      <m:t>𝐄𝐧𝐭𝐫𝐨𝐩𝐲</m:t>
                    </m:r>
                    <m:r>
                      <a:rPr lang="en-IN" sz="1400" b="1" i="1">
                        <a:latin typeface="Cambria Math" panose="02040503050406030204" pitchFamily="18" charset="0"/>
                      </a:rPr>
                      <m:t> </m:t>
                    </m:r>
                  </m:oMath>
                </a14:m>
                <a:r>
                  <a:rPr lang="en-IN" sz="1400" dirty="0"/>
                  <a:t> </a:t>
                </a:r>
                <a:r>
                  <a:rPr lang="en-IN" sz="1400" dirty="0" smtClean="0"/>
                  <a:t>= 0.7219</a:t>
                </a:r>
                <a:endParaRPr lang="en-IN" sz="1400"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994256" y="5391164"/>
                <a:ext cx="3932872" cy="839397"/>
              </a:xfrm>
              <a:prstGeom prst="rect">
                <a:avLst/>
              </a:prstGeom>
              <a:blipFill rotWithShape="1">
                <a:blip r:embed="rId3"/>
                <a:stretch>
                  <a:fillRect b="-1231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542926" y="5342233"/>
                <a:ext cx="3381374" cy="937260"/>
              </a:xfrm>
            </p:spPr>
            <p:txBody>
              <a:bodyPr>
                <a:noAutofit/>
              </a:bodyPr>
              <a:lstStyle/>
              <a:p>
                <a:pPr marL="0" indent="0">
                  <a:buNone/>
                </a:pPr>
                <a:r>
                  <a:rPr lang="en-IN" sz="1400" b="1" dirty="0">
                    <a:latin typeface="Arial" panose="020B0604020202020204" pitchFamily="34" charset="0"/>
                    <a:cs typeface="Arial" panose="020B0604020202020204" pitchFamily="34" charset="0"/>
                  </a:rPr>
                  <a:t>Information Gain(Afford cost) </a:t>
                </a:r>
              </a:p>
              <a:p>
                <a:pPr marL="0" indent="0">
                  <a:buNone/>
                </a:pPr>
                <a:r>
                  <a:rPr lang="en-IN" sz="1400" b="1" dirty="0">
                    <a:latin typeface="Arial" panose="020B0604020202020204" pitchFamily="34" charset="0"/>
                    <a:cs typeface="Arial" panose="020B0604020202020204" pitchFamily="34" charset="0"/>
                  </a:rPr>
                  <a:t>= 1.57 – (</a:t>
                </a:r>
                <a14:m>
                  <m:oMath xmlns:m="http://schemas.openxmlformats.org/officeDocument/2006/math">
                    <m:f>
                      <m:fPr>
                        <m:ctrlPr>
                          <a:rPr lang="en-IN" sz="1400" b="1" i="1" dirty="0">
                            <a:latin typeface="Cambria Math"/>
                          </a:rPr>
                        </m:ctrlPr>
                      </m:fPr>
                      <m:num>
                        <m:r>
                          <a:rPr lang="en-IN" sz="1400" b="1" i="1" dirty="0">
                            <a:latin typeface="Cambria Math" panose="02040503050406030204" pitchFamily="18" charset="0"/>
                          </a:rPr>
                          <m:t>𝟓</m:t>
                        </m:r>
                      </m:num>
                      <m:den>
                        <m:r>
                          <a:rPr lang="en-IN" sz="1400" b="1" i="1" dirty="0">
                            <a:latin typeface="Cambria Math" panose="02040503050406030204" pitchFamily="18" charset="0"/>
                          </a:rPr>
                          <m:t>𝟏𝟎</m:t>
                        </m:r>
                      </m:den>
                    </m:f>
                    <m:r>
                      <a:rPr lang="en-IN" sz="1400" b="1" i="1" dirty="0">
                        <a:latin typeface="Cambria Math" panose="02040503050406030204" pitchFamily="18" charset="0"/>
                      </a:rPr>
                      <m:t>𝟎</m:t>
                    </m:r>
                    <m:r>
                      <a:rPr lang="en-IN" sz="1400" b="1" i="1" dirty="0">
                        <a:latin typeface="Cambria Math" panose="02040503050406030204" pitchFamily="18" charset="0"/>
                      </a:rPr>
                      <m:t>.</m:t>
                    </m:r>
                    <m:r>
                      <a:rPr lang="en-IN" sz="1400" b="1" i="1" dirty="0">
                        <a:latin typeface="Cambria Math" panose="02040503050406030204" pitchFamily="18" charset="0"/>
                      </a:rPr>
                      <m:t>𝟕𝟐</m:t>
                    </m:r>
                    <m:r>
                      <a:rPr lang="en-IN" sz="1400" b="1" i="1" dirty="0">
                        <a:latin typeface="Cambria Math" panose="02040503050406030204" pitchFamily="18" charset="0"/>
                      </a:rPr>
                      <m:t>+</m:t>
                    </m:r>
                    <m:f>
                      <m:fPr>
                        <m:ctrlPr>
                          <a:rPr lang="en-IN" sz="1400" b="1" i="1" dirty="0">
                            <a:latin typeface="Cambria Math"/>
                          </a:rPr>
                        </m:ctrlPr>
                      </m:fPr>
                      <m:num>
                        <m:r>
                          <a:rPr lang="en-IN" sz="1400" b="1" i="1" dirty="0">
                            <a:latin typeface="Cambria Math" panose="02040503050406030204" pitchFamily="18" charset="0"/>
                          </a:rPr>
                          <m:t>𝟐</m:t>
                        </m:r>
                      </m:num>
                      <m:den>
                        <m:r>
                          <a:rPr lang="en-IN" sz="1400" b="1" i="1" dirty="0">
                            <a:latin typeface="Cambria Math" panose="02040503050406030204" pitchFamily="18" charset="0"/>
                          </a:rPr>
                          <m:t>𝟏𝟎</m:t>
                        </m:r>
                      </m:den>
                    </m:f>
                    <m:r>
                      <a:rPr lang="en-IN" sz="1400" b="1" i="1" dirty="0">
                        <a:latin typeface="Cambria Math" panose="02040503050406030204" pitchFamily="18" charset="0"/>
                      </a:rPr>
                      <m:t>𝟎</m:t>
                    </m:r>
                    <m:r>
                      <a:rPr lang="en-IN" sz="1400" b="1" i="1" dirty="0">
                        <a:latin typeface="Cambria Math" panose="02040503050406030204" pitchFamily="18" charset="0"/>
                      </a:rPr>
                      <m:t> </m:t>
                    </m:r>
                  </m:oMath>
                </a14:m>
                <a:r>
                  <a:rPr lang="en-IN" sz="1400" b="1" dirty="0">
                    <a:latin typeface="Arial" panose="020B0604020202020204" pitchFamily="34" charset="0"/>
                    <a:cs typeface="Arial" panose="020B0604020202020204" pitchFamily="34" charset="0"/>
                  </a:rPr>
                  <a:t>+ </a:t>
                </a:r>
                <a14:m>
                  <m:oMath xmlns:m="http://schemas.openxmlformats.org/officeDocument/2006/math">
                    <m:f>
                      <m:fPr>
                        <m:ctrlPr>
                          <a:rPr lang="en-IN" sz="1400" b="1" i="1" dirty="0">
                            <a:latin typeface="Cambria Math"/>
                          </a:rPr>
                        </m:ctrlPr>
                      </m:fPr>
                      <m:num>
                        <m:r>
                          <a:rPr lang="en-IN" sz="1400" b="1" i="1" dirty="0">
                            <a:latin typeface="Cambria Math" panose="02040503050406030204" pitchFamily="18" charset="0"/>
                          </a:rPr>
                          <m:t>𝟑</m:t>
                        </m:r>
                      </m:num>
                      <m:den>
                        <m:r>
                          <a:rPr lang="en-IN" sz="1400" b="1" i="1" dirty="0">
                            <a:latin typeface="Cambria Math" panose="02040503050406030204" pitchFamily="18" charset="0"/>
                          </a:rPr>
                          <m:t> </m:t>
                        </m:r>
                        <m:r>
                          <a:rPr lang="en-IN" sz="1400" b="1" i="1" dirty="0">
                            <a:latin typeface="Cambria Math" panose="02040503050406030204" pitchFamily="18" charset="0"/>
                          </a:rPr>
                          <m:t>𝟏𝟎</m:t>
                        </m:r>
                      </m:den>
                    </m:f>
                    <m:r>
                      <a:rPr lang="en-IN" sz="1400" b="1" i="1" dirty="0">
                        <a:latin typeface="Cambria Math" panose="02040503050406030204" pitchFamily="18" charset="0"/>
                      </a:rPr>
                      <m:t>𝟎</m:t>
                    </m:r>
                  </m:oMath>
                </a14:m>
                <a:r>
                  <a:rPr lang="en-IN" sz="1400" b="1"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 1.57-0.36   =  1.21</a:t>
                </a:r>
                <a:endParaRPr lang="en-US" sz="1400" b="1" dirty="0">
                  <a:latin typeface="Arial" panose="020B0604020202020204" pitchFamily="34" charset="0"/>
                  <a:cs typeface="Arial" panose="020B0604020202020204" pitchFamily="34" charset="0"/>
                </a:endParaRP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542926" y="5342233"/>
                <a:ext cx="3381374" cy="937260"/>
              </a:xfrm>
              <a:blipFill rotWithShape="1">
                <a:blip r:embed="rId4"/>
                <a:stretch>
                  <a:fillRect b="-6494"/>
                </a:stretch>
              </a:blipFill>
            </p:spPr>
            <p:txBody>
              <a:bodyPr/>
              <a:lstStyle/>
              <a:p>
                <a:r>
                  <a:rPr lang="en-IN">
                    <a:noFill/>
                  </a:rPr>
                  <a:t> </a:t>
                </a:r>
              </a:p>
            </p:txBody>
          </p:sp>
        </mc:Fallback>
      </mc:AlternateContent>
    </p:spTree>
    <p:extLst>
      <p:ext uri="{BB962C8B-B14F-4D97-AF65-F5344CB8AC3E}">
        <p14:creationId xmlns:p14="http://schemas.microsoft.com/office/powerpoint/2010/main" val="121147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133351"/>
            <a:ext cx="9144000" cy="647699"/>
          </a:xfrm>
        </p:spPr>
        <p:txBody>
          <a:bodyPr/>
          <a:lstStyle/>
          <a:p>
            <a:r>
              <a:rPr lang="en-US" sz="2800" dirty="0">
                <a:solidFill>
                  <a:srgbClr val="C00000"/>
                </a:solidFill>
              </a:rPr>
              <a:t>Decision</a:t>
            </a:r>
            <a:r>
              <a:rPr lang="en-US" sz="2800" dirty="0"/>
              <a:t> </a:t>
            </a:r>
            <a:r>
              <a:rPr lang="en-US" sz="2800" dirty="0">
                <a:solidFill>
                  <a:srgbClr val="C00000"/>
                </a:solidFill>
              </a:rPr>
              <a:t>Tree</a:t>
            </a:r>
            <a:r>
              <a:rPr lang="en-US" sz="2800" dirty="0"/>
              <a:t> </a:t>
            </a:r>
            <a:r>
              <a:rPr lang="en-US" sz="2800" dirty="0">
                <a:solidFill>
                  <a:srgbClr val="C00000"/>
                </a:solidFill>
              </a:rPr>
              <a:t>Growth</a:t>
            </a:r>
            <a:endParaRPr lang="en-IN" sz="2800" dirty="0">
              <a:solidFill>
                <a:srgbClr val="C0000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9" y="1442817"/>
            <a:ext cx="2438280" cy="26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280" y="1402388"/>
            <a:ext cx="2985239" cy="266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630" y="4204927"/>
            <a:ext cx="2851889" cy="1050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10" y="4070447"/>
            <a:ext cx="2612537" cy="116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3651" y="1351388"/>
            <a:ext cx="2457450" cy="2720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631" y="4273729"/>
            <a:ext cx="2509846" cy="912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2950" y="5717977"/>
            <a:ext cx="7715250" cy="307777"/>
          </a:xfrm>
          <a:prstGeom prst="rect">
            <a:avLst/>
          </a:prstGeom>
          <a:noFill/>
        </p:spPr>
        <p:txBody>
          <a:bodyPr wrap="square" rtlCol="0">
            <a:spAutoFit/>
          </a:bodyPr>
          <a:lstStyle/>
          <a:p>
            <a:r>
              <a:rPr lang="en-US" sz="1400" dirty="0" smtClean="0">
                <a:solidFill>
                  <a:srgbClr val="00B0F0"/>
                </a:solidFill>
              </a:rPr>
              <a:t>Information  Gain (1.21)  is max for Affordable  Cost. Hence tree  will split at Affordable cost </a:t>
            </a:r>
            <a:endParaRPr lang="en-IN" sz="1400" dirty="0" err="1" smtClean="0">
              <a:solidFill>
                <a:srgbClr val="00B0F0"/>
              </a:solidFill>
            </a:endParaRPr>
          </a:p>
        </p:txBody>
      </p:sp>
    </p:spTree>
    <p:extLst>
      <p:ext uri="{BB962C8B-B14F-4D97-AF65-F5344CB8AC3E}">
        <p14:creationId xmlns:p14="http://schemas.microsoft.com/office/powerpoint/2010/main" val="2303144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99656189"/>
              </p:ext>
            </p:extLst>
          </p:nvPr>
        </p:nvGraphicFramePr>
        <p:xfrm>
          <a:off x="321090" y="1599127"/>
          <a:ext cx="2520483" cy="2251710"/>
        </p:xfrm>
        <a:graphic>
          <a:graphicData uri="http://schemas.openxmlformats.org/drawingml/2006/table">
            <a:tbl>
              <a:tblPr firstRow="1" bandRow="1"/>
              <a:tblGrid>
                <a:gridCol w="207097"/>
                <a:gridCol w="648583"/>
                <a:gridCol w="592394"/>
                <a:gridCol w="545837"/>
                <a:gridCol w="526572"/>
              </a:tblGrid>
              <a:tr h="237812">
                <a:tc>
                  <a:txBody>
                    <a:bodyPr/>
                    <a:lstStyle/>
                    <a:p>
                      <a:pPr algn="ctr" rtl="0" fontAlgn="ctr"/>
                      <a:r>
                        <a:rPr lang="en-US" sz="1200" b="1" i="0" u="none" strike="noStrike" dirty="0">
                          <a:solidFill>
                            <a:srgbClr val="FFFFFF"/>
                          </a:solidFill>
                          <a:effectLst/>
                          <a:latin typeface="Calibri"/>
                        </a:rPr>
                        <a:t>Sex</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1" i="0" u="none" strike="noStrike" dirty="0">
                          <a:solidFill>
                            <a:srgbClr val="FFFFFF"/>
                          </a:solidFill>
                          <a:effectLst/>
                          <a:latin typeface="Calibri"/>
                        </a:rPr>
                        <a:t># of vehicles</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1" i="0" u="none" strike="noStrike" dirty="0">
                          <a:solidFill>
                            <a:srgbClr val="FFFFFF"/>
                          </a:solidFill>
                          <a:effectLst/>
                          <a:latin typeface="Calibri"/>
                        </a:rPr>
                        <a:t>Afford cost </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200" b="1" i="0" u="none" strike="noStrike">
                          <a:solidFill>
                            <a:srgbClr val="FFFFFF"/>
                          </a:solidFill>
                          <a:effectLst/>
                          <a:latin typeface="Calibri"/>
                        </a:rPr>
                        <a:t>Salary</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1" i="0" u="none" strike="noStrike">
                          <a:solidFill>
                            <a:srgbClr val="FFFFFF"/>
                          </a:solidFill>
                          <a:effectLst/>
                          <a:latin typeface="Calibri"/>
                        </a:rPr>
                        <a:t>Transport</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4B183"/>
                    </a:solidFill>
                  </a:tcPr>
                </a:tc>
              </a:tr>
              <a:tr h="245243">
                <a:tc>
                  <a:txBody>
                    <a:bodyPr/>
                    <a:lstStyle/>
                    <a:p>
                      <a:pPr algn="ctr" rtl="0" fontAlgn="ctr"/>
                      <a:r>
                        <a:rPr lang="en-US" sz="1200" b="0" i="0" u="none" strike="noStrike" dirty="0">
                          <a:solidFill>
                            <a:srgbClr val="000000"/>
                          </a:solidFill>
                          <a:effectLst/>
                          <a:latin typeface="Calibri"/>
                        </a:rPr>
                        <a:t>M</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5</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200" b="0" i="0" u="none" strike="noStrike">
                          <a:solidFill>
                            <a:srgbClr val="000000"/>
                          </a:solidFill>
                          <a:effectLst/>
                          <a:latin typeface="Calibri"/>
                        </a:rPr>
                        <a:t>1000-3000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7812">
                <a:tc>
                  <a:txBody>
                    <a:bodyPr/>
                    <a:lstStyle/>
                    <a:p>
                      <a:pPr algn="ctr" rtl="0" fontAlgn="ctr"/>
                      <a:r>
                        <a:rPr lang="en-US" sz="1200" b="0" i="0" u="none" strike="noStrike" dirty="0">
                          <a:solidFill>
                            <a:srgbClr val="000000"/>
                          </a:solidFill>
                          <a:effectLst/>
                          <a:latin typeface="Calibri"/>
                        </a:rPr>
                        <a:t>M</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1</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5</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200" b="0" i="0" u="none" strike="noStrike" dirty="0">
                          <a:solidFill>
                            <a:srgbClr val="000000"/>
                          </a:solidFill>
                          <a:effectLst/>
                          <a:latin typeface="Calibri"/>
                        </a:rPr>
                        <a:t>3000-5000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7812">
                <a:tc>
                  <a:txBody>
                    <a:bodyPr/>
                    <a:lstStyle/>
                    <a:p>
                      <a:pPr algn="ctr" rtl="0" fontAlgn="ctr"/>
                      <a:r>
                        <a:rPr lang="en-US" sz="1200" b="0" i="0" u="none" strike="noStrike" dirty="0">
                          <a:solidFill>
                            <a:srgbClr val="000000"/>
                          </a:solidFill>
                          <a:effectLst/>
                          <a:latin typeface="Calibri"/>
                        </a:rPr>
                        <a:t>F</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1</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5</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200" b="0" i="0" u="none" strike="noStrike" dirty="0">
                          <a:solidFill>
                            <a:srgbClr val="000000"/>
                          </a:solidFill>
                          <a:effectLst/>
                          <a:latin typeface="Calibri"/>
                        </a:rPr>
                        <a:t>3000-5000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Metro</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7812">
                <a:tc>
                  <a:txBody>
                    <a:bodyPr/>
                    <a:lstStyle/>
                    <a:p>
                      <a:pPr algn="ctr" rtl="0" fontAlgn="ctr"/>
                      <a:r>
                        <a:rPr lang="en-US" sz="1200" b="0" i="0" u="none" strike="noStrike">
                          <a:solidFill>
                            <a:srgbClr val="000000"/>
                          </a:solidFill>
                          <a:effectLst/>
                          <a:latin typeface="Calibri"/>
                        </a:rPr>
                        <a:t>F</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5</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200" b="0" i="0" u="none" strike="noStrike" dirty="0">
                          <a:solidFill>
                            <a:srgbClr val="000000"/>
                          </a:solidFill>
                          <a:effectLst/>
                          <a:latin typeface="Calibri"/>
                        </a:rPr>
                        <a:t>1000-3000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7812">
                <a:tc>
                  <a:txBody>
                    <a:bodyPr/>
                    <a:lstStyle/>
                    <a:p>
                      <a:pPr algn="ctr" rtl="0" fontAlgn="ctr"/>
                      <a:r>
                        <a:rPr lang="en-US" sz="1200" b="0" i="0" u="none" strike="noStrike" dirty="0">
                          <a:solidFill>
                            <a:srgbClr val="000000"/>
                          </a:solidFill>
                          <a:effectLst/>
                          <a:latin typeface="Calibri"/>
                        </a:rPr>
                        <a:t>M</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1</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5</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60000"/>
                        <a:lumOff val="40000"/>
                      </a:schemeClr>
                    </a:solidFill>
                  </a:tcPr>
                </a:tc>
                <a:tc>
                  <a:txBody>
                    <a:bodyPr/>
                    <a:lstStyle/>
                    <a:p>
                      <a:pPr algn="ctr" rtl="0" fontAlgn="ctr"/>
                      <a:r>
                        <a:rPr lang="en-US" sz="1200" b="0" i="0" u="none" strike="noStrike" dirty="0">
                          <a:solidFill>
                            <a:srgbClr val="000000"/>
                          </a:solidFill>
                          <a:effectLst/>
                          <a:latin typeface="Calibri"/>
                        </a:rPr>
                        <a:t>3000-5000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499083"/>
              </p:ext>
            </p:extLst>
          </p:nvPr>
        </p:nvGraphicFramePr>
        <p:xfrm>
          <a:off x="288673" y="4107368"/>
          <a:ext cx="2585318" cy="1415215"/>
        </p:xfrm>
        <a:graphic>
          <a:graphicData uri="http://schemas.openxmlformats.org/drawingml/2006/table">
            <a:tbl>
              <a:tblPr firstRow="1" bandRow="1"/>
              <a:tblGrid>
                <a:gridCol w="277690"/>
                <a:gridCol w="869666"/>
                <a:gridCol w="731897"/>
                <a:gridCol w="706065"/>
              </a:tblGrid>
              <a:tr h="234647">
                <a:tc>
                  <a:txBody>
                    <a:bodyPr/>
                    <a:lstStyle/>
                    <a:p>
                      <a:pPr algn="ctr" rtl="0" fontAlgn="ctr"/>
                      <a:r>
                        <a:rPr lang="en-US" sz="1200" b="1" i="0" u="none" strike="noStrike" dirty="0">
                          <a:solidFill>
                            <a:srgbClr val="FFFFFF"/>
                          </a:solidFill>
                          <a:effectLst/>
                          <a:latin typeface="Calibri"/>
                        </a:rPr>
                        <a:t>Sex</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1" i="0" u="none" strike="noStrike" dirty="0">
                          <a:solidFill>
                            <a:srgbClr val="FFFFFF"/>
                          </a:solidFill>
                          <a:effectLst/>
                          <a:latin typeface="Calibri"/>
                        </a:rPr>
                        <a:t># of vehicles</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1" i="0" u="none" strike="noStrike" dirty="0">
                          <a:solidFill>
                            <a:srgbClr val="FFFFFF"/>
                          </a:solidFill>
                          <a:effectLst/>
                          <a:latin typeface="Calibri"/>
                        </a:rPr>
                        <a:t>Salary</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1" i="0" u="none" strike="noStrike" dirty="0">
                          <a:solidFill>
                            <a:srgbClr val="FFFFFF"/>
                          </a:solidFill>
                          <a:effectLst/>
                          <a:latin typeface="Calibri"/>
                        </a:rPr>
                        <a:t>Transport</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4B183"/>
                    </a:solidFill>
                  </a:tcPr>
                </a:tc>
              </a:tr>
              <a:tr h="241980">
                <a:tc>
                  <a:txBody>
                    <a:bodyPr/>
                    <a:lstStyle/>
                    <a:p>
                      <a:pPr algn="ctr" rtl="0" fontAlgn="ctr"/>
                      <a:r>
                        <a:rPr lang="en-US" sz="1200" b="0" i="0" u="none" strike="noStrike" dirty="0">
                          <a:solidFill>
                            <a:srgbClr val="000000"/>
                          </a:solidFill>
                          <a:effectLst/>
                          <a:latin typeface="Calibri"/>
                        </a:rPr>
                        <a:t>M</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1000-3000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4647">
                <a:tc>
                  <a:txBody>
                    <a:bodyPr/>
                    <a:lstStyle/>
                    <a:p>
                      <a:pPr algn="ctr" rtl="0" fontAlgn="ctr"/>
                      <a:r>
                        <a:rPr lang="en-US" sz="1200" b="0" i="0" u="none" strike="noStrike" dirty="0">
                          <a:solidFill>
                            <a:srgbClr val="000000"/>
                          </a:solidFill>
                          <a:effectLst/>
                          <a:latin typeface="Calibri"/>
                        </a:rPr>
                        <a:t>M</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1</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3000-5000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4647">
                <a:tc>
                  <a:txBody>
                    <a:bodyPr/>
                    <a:lstStyle/>
                    <a:p>
                      <a:pPr algn="ctr" rtl="0" fontAlgn="ctr"/>
                      <a:r>
                        <a:rPr lang="en-US" sz="1200" b="0" i="0" u="none" strike="noStrike">
                          <a:solidFill>
                            <a:srgbClr val="000000"/>
                          </a:solidFill>
                          <a:effectLst/>
                          <a:latin typeface="Calibri"/>
                        </a:rPr>
                        <a:t>F</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1</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3000-5000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a:solidFill>
                            <a:srgbClr val="000000"/>
                          </a:solidFill>
                          <a:effectLst/>
                          <a:latin typeface="Calibri"/>
                        </a:rPr>
                        <a:t>Metro</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4647">
                <a:tc>
                  <a:txBody>
                    <a:bodyPr/>
                    <a:lstStyle/>
                    <a:p>
                      <a:pPr algn="ctr" rtl="0" fontAlgn="ctr"/>
                      <a:r>
                        <a:rPr lang="en-US" sz="1200" b="0" i="0" u="none" strike="noStrike">
                          <a:solidFill>
                            <a:srgbClr val="000000"/>
                          </a:solidFill>
                          <a:effectLst/>
                          <a:latin typeface="Calibri"/>
                        </a:rPr>
                        <a:t>F</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1000-3000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r h="234647">
                <a:tc>
                  <a:txBody>
                    <a:bodyPr/>
                    <a:lstStyle/>
                    <a:p>
                      <a:pPr algn="ctr" rtl="0" fontAlgn="ctr"/>
                      <a:r>
                        <a:rPr lang="en-US" sz="1200" b="0" i="0" u="none" strike="noStrike">
                          <a:solidFill>
                            <a:srgbClr val="000000"/>
                          </a:solidFill>
                          <a:effectLst/>
                          <a:latin typeface="Calibri"/>
                        </a:rPr>
                        <a:t>M</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1</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3000-5000</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7E7"/>
                    </a:solidFill>
                  </a:tcPr>
                </a:tc>
                <a:tc>
                  <a:txBody>
                    <a:bodyPr/>
                    <a:lstStyle/>
                    <a:p>
                      <a:pPr algn="ctr" rtl="0" fontAlgn="ctr"/>
                      <a:r>
                        <a:rPr lang="en-US" sz="1200" b="0" i="0" u="none" strike="noStrike" dirty="0">
                          <a:solidFill>
                            <a:srgbClr val="000000"/>
                          </a:solidFill>
                          <a:effectLst/>
                          <a:latin typeface="Calibri"/>
                        </a:rPr>
                        <a:t>Cab</a:t>
                      </a:r>
                    </a:p>
                  </a:txBody>
                  <a:tcPr marL="7144" marR="7144"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B183"/>
                    </a:solidFill>
                  </a:tcPr>
                </a:tc>
              </a:tr>
            </a:tbl>
          </a:graphicData>
        </a:graphic>
      </p:graphicFrame>
      <p:cxnSp>
        <p:nvCxnSpPr>
          <p:cNvPr id="8" name="Straight Arrow Connector 7"/>
          <p:cNvCxnSpPr/>
          <p:nvPr/>
        </p:nvCxnSpPr>
        <p:spPr>
          <a:xfrm flipV="1">
            <a:off x="1470493" y="3850837"/>
            <a:ext cx="0" cy="211855"/>
          </a:xfrm>
          <a:prstGeom prst="straightConnector1">
            <a:avLst/>
          </a:prstGeom>
          <a:ln w="15875">
            <a:tailEnd type="arrow"/>
          </a:ln>
        </p:spPr>
        <p:style>
          <a:lnRef idx="3">
            <a:schemeClr val="accent5"/>
          </a:lnRef>
          <a:fillRef idx="0">
            <a:schemeClr val="accent5"/>
          </a:fillRef>
          <a:effectRef idx="2">
            <a:schemeClr val="accent5"/>
          </a:effectRef>
          <a:fontRef idx="minor">
            <a:schemeClr val="tx1"/>
          </a:fontRef>
        </p:style>
      </p:cxnSp>
      <p:sp>
        <p:nvSpPr>
          <p:cNvPr id="12" name="Title 1"/>
          <p:cNvSpPr>
            <a:spLocks noGrp="1"/>
          </p:cNvSpPr>
          <p:nvPr>
            <p:ph type="title"/>
          </p:nvPr>
        </p:nvSpPr>
        <p:spPr>
          <a:xfrm>
            <a:off x="238307" y="123830"/>
            <a:ext cx="3524068" cy="485775"/>
          </a:xfrm>
        </p:spPr>
        <p:txBody>
          <a:bodyPr>
            <a:normAutofit/>
          </a:bodyPr>
          <a:lstStyle/>
          <a:p>
            <a:r>
              <a:rPr lang="en-US" sz="2800" dirty="0">
                <a:solidFill>
                  <a:srgbClr val="C00000"/>
                </a:solidFill>
              </a:rPr>
              <a:t>New</a:t>
            </a:r>
            <a:r>
              <a:rPr lang="en-US" sz="2800" b="1" dirty="0" smtClean="0"/>
              <a:t> </a:t>
            </a:r>
            <a:r>
              <a:rPr lang="en-US" sz="2800" dirty="0">
                <a:solidFill>
                  <a:srgbClr val="C00000"/>
                </a:solidFill>
              </a:rPr>
              <a:t>Parent</a:t>
            </a:r>
            <a:r>
              <a:rPr lang="en-US" sz="2800" b="1" dirty="0" smtClean="0"/>
              <a:t> </a:t>
            </a:r>
            <a:r>
              <a:rPr lang="en-US" sz="2800" dirty="0">
                <a:solidFill>
                  <a:srgbClr val="C00000"/>
                </a:solidFill>
              </a:rPr>
              <a:t>table</a:t>
            </a:r>
            <a:r>
              <a:rPr lang="en-US" sz="2800" b="1" dirty="0" smtClean="0"/>
              <a:t> </a:t>
            </a:r>
            <a:endParaRPr lang="en-US" sz="28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5570" y="4315006"/>
            <a:ext cx="2661405" cy="198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07" y="5760186"/>
            <a:ext cx="2686050" cy="25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3276600" y="1677036"/>
            <a:ext cx="5495925" cy="2637970"/>
            <a:chOff x="3375423" y="1381761"/>
            <a:chExt cx="4844652" cy="2637970"/>
          </a:xfrm>
        </p:grpSpPr>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423" y="1381761"/>
              <a:ext cx="4371975" cy="263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557" y="3055755"/>
              <a:ext cx="1753518" cy="83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6072187" y="4781894"/>
            <a:ext cx="2833688" cy="523220"/>
          </a:xfrm>
          <a:prstGeom prst="rect">
            <a:avLst/>
          </a:prstGeom>
          <a:noFill/>
        </p:spPr>
        <p:txBody>
          <a:bodyPr wrap="square" rtlCol="0">
            <a:spAutoFit/>
          </a:bodyPr>
          <a:lstStyle/>
          <a:p>
            <a:r>
              <a:rPr lang="en-US" sz="1400" dirty="0" smtClean="0">
                <a:solidFill>
                  <a:srgbClr val="00B0F0"/>
                </a:solidFill>
              </a:rPr>
              <a:t>Second Split Happens at Sex as Information Gain is Max.</a:t>
            </a:r>
            <a:endParaRPr lang="en-IN" sz="1400" dirty="0" err="1" smtClean="0">
              <a:solidFill>
                <a:srgbClr val="00B0F0"/>
              </a:solidFill>
            </a:endParaRPr>
          </a:p>
        </p:txBody>
      </p:sp>
    </p:spTree>
    <p:extLst>
      <p:ext uri="{BB962C8B-B14F-4D97-AF65-F5344CB8AC3E}">
        <p14:creationId xmlns:p14="http://schemas.microsoft.com/office/powerpoint/2010/main" val="4136518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a:spLocks noGrp="1"/>
          </p:cNvSpPr>
          <p:nvPr>
            <p:ph type="title"/>
          </p:nvPr>
        </p:nvSpPr>
        <p:spPr>
          <a:xfrm>
            <a:off x="282690" y="165105"/>
            <a:ext cx="7886700" cy="473070"/>
          </a:xfrm>
        </p:spPr>
        <p:txBody>
          <a:bodyPr/>
          <a:lstStyle/>
          <a:p>
            <a:r>
              <a:rPr lang="en-US" sz="2800" dirty="0">
                <a:solidFill>
                  <a:srgbClr val="C00000"/>
                </a:solidFill>
              </a:rPr>
              <a:t>Tree</a:t>
            </a:r>
            <a:r>
              <a:rPr lang="en-US" dirty="0" smtClean="0"/>
              <a:t> </a:t>
            </a:r>
            <a:r>
              <a:rPr lang="en-US" sz="2800" dirty="0">
                <a:solidFill>
                  <a:srgbClr val="C00000"/>
                </a:solidFill>
              </a:rPr>
              <a:t>Growth</a:t>
            </a:r>
          </a:p>
        </p:txBody>
      </p:sp>
      <p:grpSp>
        <p:nvGrpSpPr>
          <p:cNvPr id="49" name="Group 48"/>
          <p:cNvGrpSpPr/>
          <p:nvPr/>
        </p:nvGrpSpPr>
        <p:grpSpPr>
          <a:xfrm>
            <a:off x="155656" y="1141506"/>
            <a:ext cx="8669969" cy="4911149"/>
            <a:chOff x="177347" y="1151599"/>
            <a:chExt cx="8669969" cy="4941325"/>
          </a:xfrm>
        </p:grpSpPr>
        <p:grpSp>
          <p:nvGrpSpPr>
            <p:cNvPr id="48" name="Group 47"/>
            <p:cNvGrpSpPr/>
            <p:nvPr/>
          </p:nvGrpSpPr>
          <p:grpSpPr>
            <a:xfrm>
              <a:off x="177347" y="2047875"/>
              <a:ext cx="8669969" cy="4045049"/>
              <a:chOff x="180975" y="1684327"/>
              <a:chExt cx="8669969" cy="3886129"/>
            </a:xfrm>
          </p:grpSpPr>
          <p:grpSp>
            <p:nvGrpSpPr>
              <p:cNvPr id="47" name="Group 46"/>
              <p:cNvGrpSpPr/>
              <p:nvPr/>
            </p:nvGrpSpPr>
            <p:grpSpPr>
              <a:xfrm>
                <a:off x="2197234" y="2272311"/>
                <a:ext cx="5924336" cy="2940843"/>
                <a:chOff x="2197234" y="2272311"/>
                <a:chExt cx="5924336" cy="2940843"/>
              </a:xfrm>
            </p:grpSpPr>
            <p:sp>
              <p:nvSpPr>
                <p:cNvPr id="7" name="Oval 6"/>
                <p:cNvSpPr/>
                <p:nvPr/>
              </p:nvSpPr>
              <p:spPr>
                <a:xfrm>
                  <a:off x="5486962" y="4477811"/>
                  <a:ext cx="982216" cy="727487"/>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sz="900" dirty="0" smtClean="0"/>
                    <a:t>P(Own)=0</a:t>
                  </a:r>
                </a:p>
                <a:p>
                  <a:pPr algn="ctr"/>
                  <a:r>
                    <a:rPr lang="en-US" sz="900" dirty="0" smtClean="0"/>
                    <a:t>P(Cab)=1</a:t>
                  </a:r>
                </a:p>
                <a:p>
                  <a:pPr algn="ctr"/>
                  <a:r>
                    <a:rPr lang="en-US" sz="900" dirty="0" smtClean="0"/>
                    <a:t>P(Metro)=0</a:t>
                  </a:r>
                  <a:endParaRPr lang="en-US" sz="900" dirty="0"/>
                </a:p>
              </p:txBody>
            </p:sp>
            <p:sp>
              <p:nvSpPr>
                <p:cNvPr id="8" name="Oval 7"/>
                <p:cNvSpPr/>
                <p:nvPr/>
              </p:nvSpPr>
              <p:spPr>
                <a:xfrm>
                  <a:off x="7178497" y="4528943"/>
                  <a:ext cx="943073" cy="684211"/>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sz="900" dirty="0" smtClean="0"/>
                    <a:t>P(Own)=0</a:t>
                  </a:r>
                </a:p>
                <a:p>
                  <a:pPr algn="ctr"/>
                  <a:r>
                    <a:rPr lang="en-US" sz="900" dirty="0" smtClean="0"/>
                    <a:t>P(Cab)=0</a:t>
                  </a:r>
                </a:p>
                <a:p>
                  <a:pPr algn="ctr"/>
                  <a:r>
                    <a:rPr lang="en-US" sz="900" dirty="0" smtClean="0"/>
                    <a:t>P(Metro)=1</a:t>
                  </a:r>
                  <a:endParaRPr lang="en-US" sz="900" dirty="0"/>
                </a:p>
              </p:txBody>
            </p:sp>
            <p:sp>
              <p:nvSpPr>
                <p:cNvPr id="9" name="Oval 8"/>
                <p:cNvSpPr/>
                <p:nvPr/>
              </p:nvSpPr>
              <p:spPr>
                <a:xfrm>
                  <a:off x="4673386" y="3562177"/>
                  <a:ext cx="982098" cy="726069"/>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sz="900" dirty="0" smtClean="0"/>
                    <a:t>P(Own)=0</a:t>
                  </a:r>
                </a:p>
                <a:p>
                  <a:pPr algn="ctr"/>
                  <a:r>
                    <a:rPr lang="en-US" sz="900" dirty="0" smtClean="0"/>
                    <a:t>P(Cab)=1</a:t>
                  </a:r>
                </a:p>
                <a:p>
                  <a:pPr algn="ctr"/>
                  <a:r>
                    <a:rPr lang="en-US" sz="900" dirty="0" smtClean="0"/>
                    <a:t>P(Metro)=0</a:t>
                  </a:r>
                  <a:endParaRPr lang="en-US" sz="900" dirty="0"/>
                </a:p>
              </p:txBody>
            </p:sp>
            <p:sp>
              <p:nvSpPr>
                <p:cNvPr id="10" name="Oval 9"/>
                <p:cNvSpPr/>
                <p:nvPr/>
              </p:nvSpPr>
              <p:spPr>
                <a:xfrm>
                  <a:off x="2197234" y="2646181"/>
                  <a:ext cx="979056" cy="727487"/>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sz="900" dirty="0" smtClean="0"/>
                    <a:t>P(Own)=1</a:t>
                  </a:r>
                </a:p>
                <a:p>
                  <a:pPr algn="ctr"/>
                  <a:r>
                    <a:rPr lang="en-US" sz="900" dirty="0" smtClean="0"/>
                    <a:t>P(Cab)=0</a:t>
                  </a:r>
                </a:p>
                <a:p>
                  <a:pPr algn="ctr"/>
                  <a:r>
                    <a:rPr lang="en-US" sz="900" dirty="0" smtClean="0"/>
                    <a:t>P(Metro)=0</a:t>
                  </a:r>
                  <a:endParaRPr lang="en-US" sz="900" dirty="0"/>
                </a:p>
              </p:txBody>
            </p:sp>
            <p:sp>
              <p:nvSpPr>
                <p:cNvPr id="11" name="Oval 10"/>
                <p:cNvSpPr/>
                <p:nvPr/>
              </p:nvSpPr>
              <p:spPr>
                <a:xfrm>
                  <a:off x="3438761" y="2858596"/>
                  <a:ext cx="1067051" cy="727487"/>
                </a:xfrm>
                <a:prstGeom prst="ellipse">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US" sz="900" dirty="0" smtClean="0"/>
                    <a:t>P(Own)=0</a:t>
                  </a:r>
                </a:p>
                <a:p>
                  <a:pPr algn="ctr"/>
                  <a:r>
                    <a:rPr lang="en-US" sz="900" dirty="0" smtClean="0"/>
                    <a:t>P(Cab)=0</a:t>
                  </a:r>
                </a:p>
                <a:p>
                  <a:pPr algn="ctr"/>
                  <a:r>
                    <a:rPr lang="en-US" sz="900" dirty="0" smtClean="0"/>
                    <a:t>P(Metro)=1</a:t>
                  </a:r>
                  <a:endParaRPr lang="en-US" sz="900" dirty="0"/>
                </a:p>
              </p:txBody>
            </p:sp>
            <p:sp>
              <p:nvSpPr>
                <p:cNvPr id="12" name="Oval 11"/>
                <p:cNvSpPr/>
                <p:nvPr/>
              </p:nvSpPr>
              <p:spPr>
                <a:xfrm>
                  <a:off x="5486962" y="2724197"/>
                  <a:ext cx="982216" cy="67591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Sex</a:t>
                  </a:r>
                </a:p>
              </p:txBody>
            </p:sp>
            <p:cxnSp>
              <p:nvCxnSpPr>
                <p:cNvPr id="14" name="Straight Arrow Connector 13"/>
                <p:cNvCxnSpPr>
                  <a:stCxn id="13" idx="3"/>
                  <a:endCxn id="10" idx="0"/>
                </p:cNvCxnSpPr>
                <p:nvPr/>
              </p:nvCxnSpPr>
              <p:spPr>
                <a:xfrm flipH="1">
                  <a:off x="2686762" y="2272311"/>
                  <a:ext cx="916429" cy="373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4"/>
                  <a:endCxn id="11" idx="0"/>
                </p:cNvCxnSpPr>
                <p:nvPr/>
              </p:nvCxnSpPr>
              <p:spPr>
                <a:xfrm flipH="1">
                  <a:off x="3972287" y="2373193"/>
                  <a:ext cx="1" cy="4854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5"/>
                  <a:endCxn id="12" idx="0"/>
                </p:cNvCxnSpPr>
                <p:nvPr/>
              </p:nvCxnSpPr>
              <p:spPr>
                <a:xfrm>
                  <a:off x="4341384" y="2272311"/>
                  <a:ext cx="1636686" cy="451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51785" y="2420052"/>
                  <a:ext cx="398522" cy="304146"/>
                </a:xfrm>
                <a:prstGeom prst="rect">
                  <a:avLst/>
                </a:prstGeom>
                <a:noFill/>
              </p:spPr>
              <p:txBody>
                <a:bodyPr wrap="none" rtlCol="0">
                  <a:spAutoFit/>
                </a:bodyPr>
                <a:lstStyle/>
                <a:p>
                  <a:r>
                    <a:rPr lang="en-US" dirty="0" smtClean="0"/>
                    <a:t>12</a:t>
                  </a:r>
                  <a:endParaRPr lang="en-US" dirty="0"/>
                </a:p>
              </p:txBody>
            </p:sp>
            <p:sp>
              <p:nvSpPr>
                <p:cNvPr id="18" name="TextBox 17"/>
                <p:cNvSpPr txBox="1"/>
                <p:nvPr/>
              </p:nvSpPr>
              <p:spPr>
                <a:xfrm>
                  <a:off x="4050979" y="2469006"/>
                  <a:ext cx="282672" cy="304146"/>
                </a:xfrm>
                <a:prstGeom prst="rect">
                  <a:avLst/>
                </a:prstGeom>
                <a:noFill/>
              </p:spPr>
              <p:txBody>
                <a:bodyPr wrap="none" rtlCol="0">
                  <a:spAutoFit/>
                </a:bodyPr>
                <a:lstStyle/>
                <a:p>
                  <a:r>
                    <a:rPr lang="en-US" dirty="0" smtClean="0"/>
                    <a:t>8</a:t>
                  </a:r>
                  <a:endParaRPr lang="en-US" dirty="0"/>
                </a:p>
              </p:txBody>
            </p:sp>
            <p:sp>
              <p:nvSpPr>
                <p:cNvPr id="19" name="Rectangle 18"/>
                <p:cNvSpPr/>
                <p:nvPr/>
              </p:nvSpPr>
              <p:spPr>
                <a:xfrm>
                  <a:off x="4803285" y="2399001"/>
                  <a:ext cx="282672" cy="304146"/>
                </a:xfrm>
                <a:prstGeom prst="rect">
                  <a:avLst/>
                </a:prstGeom>
              </p:spPr>
              <p:txBody>
                <a:bodyPr wrap="none">
                  <a:spAutoFit/>
                </a:bodyPr>
                <a:lstStyle/>
                <a:p>
                  <a:r>
                    <a:rPr lang="en-US" dirty="0" smtClean="0"/>
                    <a:t>5</a:t>
                  </a:r>
                  <a:endParaRPr lang="en-US" dirty="0"/>
                </a:p>
              </p:txBody>
            </p:sp>
            <p:cxnSp>
              <p:nvCxnSpPr>
                <p:cNvPr id="20" name="Straight Arrow Connector 19"/>
                <p:cNvCxnSpPr>
                  <a:stCxn id="12" idx="3"/>
                  <a:endCxn id="9" idx="0"/>
                </p:cNvCxnSpPr>
                <p:nvPr/>
              </p:nvCxnSpPr>
              <p:spPr>
                <a:xfrm flipH="1">
                  <a:off x="5164435" y="3301126"/>
                  <a:ext cx="466369" cy="261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5"/>
                  <a:endCxn id="22" idx="0"/>
                </p:cNvCxnSpPr>
                <p:nvPr/>
              </p:nvCxnSpPr>
              <p:spPr>
                <a:xfrm>
                  <a:off x="6325336" y="3301126"/>
                  <a:ext cx="454730" cy="295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36707" y="3596452"/>
                  <a:ext cx="1086718" cy="6917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t># of vehicles</a:t>
                  </a:r>
                </a:p>
              </p:txBody>
            </p:sp>
            <p:sp>
              <p:nvSpPr>
                <p:cNvPr id="23" name="Rectangle 22"/>
                <p:cNvSpPr/>
                <p:nvPr/>
              </p:nvSpPr>
              <p:spPr>
                <a:xfrm>
                  <a:off x="5178097" y="3095966"/>
                  <a:ext cx="340597" cy="304146"/>
                </a:xfrm>
                <a:prstGeom prst="rect">
                  <a:avLst/>
                </a:prstGeom>
              </p:spPr>
              <p:txBody>
                <a:bodyPr wrap="none">
                  <a:spAutoFit/>
                </a:bodyPr>
                <a:lstStyle/>
                <a:p>
                  <a:r>
                    <a:rPr lang="en-US" dirty="0" smtClean="0"/>
                    <a:t>M</a:t>
                  </a:r>
                  <a:endParaRPr lang="en-US" dirty="0"/>
                </a:p>
              </p:txBody>
            </p:sp>
            <p:sp>
              <p:nvSpPr>
                <p:cNvPr id="24" name="Rectangle 23"/>
                <p:cNvSpPr/>
                <p:nvPr/>
              </p:nvSpPr>
              <p:spPr>
                <a:xfrm>
                  <a:off x="6611575" y="3080636"/>
                  <a:ext cx="294257" cy="304146"/>
                </a:xfrm>
                <a:prstGeom prst="rect">
                  <a:avLst/>
                </a:prstGeom>
              </p:spPr>
              <p:txBody>
                <a:bodyPr wrap="none">
                  <a:spAutoFit/>
                </a:bodyPr>
                <a:lstStyle/>
                <a:p>
                  <a:r>
                    <a:rPr lang="en-US" dirty="0" smtClean="0"/>
                    <a:t>F</a:t>
                  </a:r>
                  <a:endParaRPr lang="en-US" dirty="0"/>
                </a:p>
              </p:txBody>
            </p:sp>
            <p:cxnSp>
              <p:nvCxnSpPr>
                <p:cNvPr id="25" name="Straight Arrow Connector 24"/>
                <p:cNvCxnSpPr>
                  <a:stCxn id="22" idx="3"/>
                </p:cNvCxnSpPr>
                <p:nvPr/>
              </p:nvCxnSpPr>
              <p:spPr>
                <a:xfrm flipH="1">
                  <a:off x="5978070" y="4186935"/>
                  <a:ext cx="417783" cy="274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5"/>
                  <a:endCxn id="8" idx="0"/>
                </p:cNvCxnSpPr>
                <p:nvPr/>
              </p:nvCxnSpPr>
              <p:spPr>
                <a:xfrm>
                  <a:off x="7164279" y="4186935"/>
                  <a:ext cx="485755" cy="34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86506" y="4224797"/>
                  <a:ext cx="282672" cy="304146"/>
                </a:xfrm>
                <a:prstGeom prst="rect">
                  <a:avLst/>
                </a:prstGeom>
                <a:noFill/>
              </p:spPr>
              <p:txBody>
                <a:bodyPr wrap="none" rtlCol="0">
                  <a:spAutoFit/>
                </a:bodyPr>
                <a:lstStyle/>
                <a:p>
                  <a:r>
                    <a:rPr lang="en-US" dirty="0" smtClean="0"/>
                    <a:t>0</a:t>
                  </a:r>
                  <a:endParaRPr lang="en-US" dirty="0"/>
                </a:p>
              </p:txBody>
            </p:sp>
            <p:sp>
              <p:nvSpPr>
                <p:cNvPr id="29" name="TextBox 28"/>
                <p:cNvSpPr txBox="1"/>
                <p:nvPr/>
              </p:nvSpPr>
              <p:spPr>
                <a:xfrm>
                  <a:off x="7449011" y="4072724"/>
                  <a:ext cx="282672" cy="304146"/>
                </a:xfrm>
                <a:prstGeom prst="rect">
                  <a:avLst/>
                </a:prstGeom>
                <a:noFill/>
              </p:spPr>
              <p:txBody>
                <a:bodyPr wrap="none" rtlCol="0">
                  <a:spAutoFit/>
                </a:bodyPr>
                <a:lstStyle/>
                <a:p>
                  <a:r>
                    <a:rPr lang="en-US" dirty="0" smtClean="0"/>
                    <a:t>1</a:t>
                  </a:r>
                  <a:endParaRPr lang="en-US" dirty="0"/>
                </a:p>
              </p:txBody>
            </p:sp>
          </p:grpSp>
          <p:grpSp>
            <p:nvGrpSpPr>
              <p:cNvPr id="43" name="Group 42"/>
              <p:cNvGrpSpPr/>
              <p:nvPr/>
            </p:nvGrpSpPr>
            <p:grpSpPr>
              <a:xfrm>
                <a:off x="180975" y="1684327"/>
                <a:ext cx="8669969" cy="3886129"/>
                <a:chOff x="180975" y="1684327"/>
                <a:chExt cx="8669969" cy="3886129"/>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3013755"/>
                  <a:ext cx="1978159" cy="54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6" y="3623305"/>
                  <a:ext cx="1900904" cy="45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Oval 12"/>
                <p:cNvSpPr/>
                <p:nvPr/>
              </p:nvSpPr>
              <p:spPr>
                <a:xfrm>
                  <a:off x="3450306" y="1684327"/>
                  <a:ext cx="1043963" cy="68886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Afford cost </a:t>
                  </a:r>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778" y="4298465"/>
                  <a:ext cx="1768331" cy="53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4847" y="5291592"/>
                  <a:ext cx="1596292" cy="27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7132" y="5284706"/>
                  <a:ext cx="175232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5336" y="2002243"/>
                  <a:ext cx="2363297" cy="76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8497" y="3207618"/>
                  <a:ext cx="1672447" cy="378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pic>
          <p:nvPicPr>
            <p:cNvPr id="1844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9928" y="1151599"/>
              <a:ext cx="1955903" cy="963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31877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solidFill>
                  <a:srgbClr val="C00000"/>
                </a:solidFill>
              </a:rPr>
              <a:t>Advantages of using Decision Trees for predictive analytics</a:t>
            </a:r>
          </a:p>
        </p:txBody>
      </p:sp>
      <p:sp>
        <p:nvSpPr>
          <p:cNvPr id="4" name="Rectangle 3"/>
          <p:cNvSpPr/>
          <p:nvPr/>
        </p:nvSpPr>
        <p:spPr>
          <a:xfrm>
            <a:off x="657224" y="1279505"/>
            <a:ext cx="8029575" cy="461665"/>
          </a:xfrm>
          <a:prstGeom prst="rect">
            <a:avLst/>
          </a:prstGeom>
        </p:spPr>
        <p:txBody>
          <a:bodyPr wrap="square">
            <a:spAutoFit/>
          </a:bodyPr>
          <a:lstStyle/>
          <a:p>
            <a:r>
              <a:rPr lang="en-IN" sz="1200" b="1" dirty="0"/>
              <a:t>Advantage 1</a:t>
            </a:r>
            <a:r>
              <a:rPr lang="en-IN" sz="1200" dirty="0"/>
              <a:t>: </a:t>
            </a:r>
            <a:r>
              <a:rPr lang="en-IN" sz="1200" dirty="0" smtClean="0"/>
              <a:t>When </a:t>
            </a:r>
            <a:r>
              <a:rPr lang="en-IN" sz="1200" dirty="0"/>
              <a:t>we fit a decision tree to a training dataset, the top few nodes on which the tree is split are essentially the most important variables within the dataset and feature selection is completed automatically!</a:t>
            </a:r>
          </a:p>
        </p:txBody>
      </p:sp>
      <p:sp>
        <p:nvSpPr>
          <p:cNvPr id="5" name="Rectangle 4"/>
          <p:cNvSpPr/>
          <p:nvPr/>
        </p:nvSpPr>
        <p:spPr>
          <a:xfrm>
            <a:off x="657224" y="1772841"/>
            <a:ext cx="7934324" cy="1938992"/>
          </a:xfrm>
          <a:prstGeom prst="rect">
            <a:avLst/>
          </a:prstGeom>
        </p:spPr>
        <p:txBody>
          <a:bodyPr wrap="square">
            <a:spAutoFit/>
          </a:bodyPr>
          <a:lstStyle/>
          <a:p>
            <a:pPr algn="just"/>
            <a:r>
              <a:rPr lang="en-IN" sz="1200" b="1" dirty="0"/>
              <a:t>Advantage 2</a:t>
            </a:r>
            <a:r>
              <a:rPr lang="en-IN" sz="1200" dirty="0"/>
              <a:t>: Decision trees require relatively little effort from users for data preparation To overcome scale differences between parameters - for example if we have a dataset which measures revenue in millions and loan age in years, this will require some form of normalization or scaling before we can fit a regression model and interpret the coefficients. Such variable transformations are not required with decision trees because the tree structure will remain the same with or without the </a:t>
            </a:r>
            <a:r>
              <a:rPr lang="en-IN" sz="1200" dirty="0" smtClean="0"/>
              <a:t>transformation</a:t>
            </a:r>
          </a:p>
          <a:p>
            <a:pPr algn="just"/>
            <a:endParaRPr lang="en-US" sz="1200" dirty="0"/>
          </a:p>
          <a:p>
            <a:pPr algn="just"/>
            <a:r>
              <a:rPr lang="en-IN" sz="1200" dirty="0"/>
              <a:t>Another feature which saves data prep time: missing values will not prevent splitting the data for building trees. </a:t>
            </a:r>
            <a:endParaRPr lang="en-IN" sz="1200" dirty="0" smtClean="0"/>
          </a:p>
          <a:p>
            <a:pPr algn="just"/>
            <a:endParaRPr lang="en-IN" sz="1200" dirty="0"/>
          </a:p>
          <a:p>
            <a:pPr algn="just"/>
            <a:r>
              <a:rPr lang="en-IN" sz="1200" dirty="0" smtClean="0"/>
              <a:t>Decision </a:t>
            </a:r>
            <a:r>
              <a:rPr lang="en-IN" sz="1200" dirty="0"/>
              <a:t>trees are also not sensitive to outliers since the splitting happens based on proportion of samples within the split ranges and not on absolute values.</a:t>
            </a:r>
          </a:p>
        </p:txBody>
      </p:sp>
      <p:sp>
        <p:nvSpPr>
          <p:cNvPr id="6" name="Rectangle 5"/>
          <p:cNvSpPr/>
          <p:nvPr/>
        </p:nvSpPr>
        <p:spPr>
          <a:xfrm>
            <a:off x="657223" y="3783390"/>
            <a:ext cx="8029575" cy="830997"/>
          </a:xfrm>
          <a:prstGeom prst="rect">
            <a:avLst/>
          </a:prstGeom>
        </p:spPr>
        <p:txBody>
          <a:bodyPr wrap="square">
            <a:spAutoFit/>
          </a:bodyPr>
          <a:lstStyle/>
          <a:p>
            <a:pPr algn="just"/>
            <a:r>
              <a:rPr lang="en-IN" sz="1200" b="1" dirty="0"/>
              <a:t>Advantage 3</a:t>
            </a:r>
            <a:r>
              <a:rPr lang="en-IN" sz="1200" dirty="0"/>
              <a:t>: Nonlinear relationships between parameters do not affect tree performance As we described here, highly nonlinear relationships between variables will result in failing checks for simple regression models and thus make such models invalid. However, decision trees do not require any assumptions of linearity in the data. Thus, we can use them in scenarios where we know the parameters are nonlinearly related.</a:t>
            </a:r>
          </a:p>
        </p:txBody>
      </p:sp>
      <p:sp>
        <p:nvSpPr>
          <p:cNvPr id="7" name="Rectangle 6"/>
          <p:cNvSpPr/>
          <p:nvPr/>
        </p:nvSpPr>
        <p:spPr>
          <a:xfrm>
            <a:off x="657224" y="4700885"/>
            <a:ext cx="8029574" cy="276999"/>
          </a:xfrm>
          <a:prstGeom prst="rect">
            <a:avLst/>
          </a:prstGeom>
        </p:spPr>
        <p:txBody>
          <a:bodyPr wrap="square">
            <a:spAutoFit/>
          </a:bodyPr>
          <a:lstStyle/>
          <a:p>
            <a:r>
              <a:rPr lang="en-IN" sz="1200" b="1" dirty="0"/>
              <a:t>Advantage 4</a:t>
            </a:r>
            <a:r>
              <a:rPr lang="en-IN" sz="1200" dirty="0"/>
              <a:t>: The best feature of using trees for analytics - easy to interpret and explain to executives!</a:t>
            </a:r>
          </a:p>
        </p:txBody>
      </p:sp>
      <p:sp>
        <p:nvSpPr>
          <p:cNvPr id="8" name="Rectangle 7"/>
          <p:cNvSpPr/>
          <p:nvPr/>
        </p:nvSpPr>
        <p:spPr>
          <a:xfrm>
            <a:off x="676273" y="5228362"/>
            <a:ext cx="8010525" cy="738664"/>
          </a:xfrm>
          <a:prstGeom prst="rect">
            <a:avLst/>
          </a:prstGeom>
        </p:spPr>
        <p:txBody>
          <a:bodyPr wrap="square">
            <a:spAutoFit/>
          </a:bodyPr>
          <a:lstStyle/>
          <a:p>
            <a:pPr algn="ctr"/>
            <a:r>
              <a:rPr lang="en-IN" sz="1400" b="1" dirty="0">
                <a:solidFill>
                  <a:srgbClr val="FF0000"/>
                </a:solidFill>
              </a:rPr>
              <a:t>However</a:t>
            </a:r>
            <a:r>
              <a:rPr lang="en-IN" sz="1400" dirty="0"/>
              <a:t>, all these advantages need to be tempered with one key disadvantage of decision trees: without proper pruning or limiting tree growth, they tend to </a:t>
            </a:r>
            <a:r>
              <a:rPr lang="en-IN" sz="1400" dirty="0" err="1"/>
              <a:t>overfit</a:t>
            </a:r>
            <a:r>
              <a:rPr lang="en-IN" sz="1400" dirty="0"/>
              <a:t> the training data, making them somewhat poor predictors.</a:t>
            </a:r>
          </a:p>
        </p:txBody>
      </p:sp>
    </p:spTree>
    <p:extLst>
      <p:ext uri="{BB962C8B-B14F-4D97-AF65-F5344CB8AC3E}">
        <p14:creationId xmlns:p14="http://schemas.microsoft.com/office/powerpoint/2010/main" val="3306862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263530"/>
            <a:ext cx="7886700" cy="561975"/>
          </a:xfrm>
        </p:spPr>
        <p:txBody>
          <a:bodyPr>
            <a:normAutofit/>
          </a:bodyPr>
          <a:lstStyle/>
          <a:p>
            <a:r>
              <a:rPr lang="en-US" sz="2800" dirty="0">
                <a:solidFill>
                  <a:srgbClr val="C00000"/>
                </a:solidFill>
              </a:rPr>
              <a:t>Split on Classification Error- Example</a:t>
            </a:r>
            <a:endParaRPr lang="en-IN" sz="2800"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34" y="1242872"/>
            <a:ext cx="5055586"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32" y="4483101"/>
            <a:ext cx="5170568"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01" y="1407972"/>
            <a:ext cx="3729655"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02" y="3033438"/>
            <a:ext cx="3613451" cy="269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660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36530"/>
            <a:ext cx="7886700" cy="942975"/>
          </a:xfrm>
        </p:spPr>
        <p:txBody>
          <a:bodyPr/>
          <a:lstStyle/>
          <a:p>
            <a:r>
              <a:rPr lang="en-US" sz="2800" dirty="0">
                <a:solidFill>
                  <a:srgbClr val="C00000"/>
                </a:solidFill>
              </a:rPr>
              <a:t>Pruning</a:t>
            </a:r>
            <a:endParaRPr lang="en-IN" sz="2800"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2" y="1247775"/>
            <a:ext cx="3019425" cy="539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999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1452"/>
            <a:ext cx="8648700" cy="561974"/>
          </a:xfrm>
        </p:spPr>
        <p:txBody>
          <a:bodyPr/>
          <a:lstStyle/>
          <a:p>
            <a:r>
              <a:rPr lang="en-US" sz="2800" dirty="0" smtClean="0"/>
              <a:t>Confusion Matrix</a:t>
            </a:r>
            <a:endParaRPr lang="en-IN" sz="2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657350"/>
            <a:ext cx="81534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665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I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89" y="2553201"/>
            <a:ext cx="2667411" cy="250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57526" y="1451313"/>
            <a:ext cx="5810250" cy="4524315"/>
          </a:xfrm>
          <a:prstGeom prst="rect">
            <a:avLst/>
          </a:prstGeom>
        </p:spPr>
        <p:txBody>
          <a:bodyPr wrap="square">
            <a:spAutoFit/>
          </a:bodyPr>
          <a:lstStyle/>
          <a:p>
            <a:pPr algn="just"/>
            <a:r>
              <a:rPr lang="en-IN" sz="1200" dirty="0"/>
              <a:t>ROC graphs are two-dimensional graphs in which </a:t>
            </a:r>
            <a:r>
              <a:rPr lang="en-IN" sz="1200" dirty="0" err="1"/>
              <a:t>tp</a:t>
            </a:r>
            <a:r>
              <a:rPr lang="en-IN" sz="1200" dirty="0"/>
              <a:t> rate is plotted on the Y axis and </a:t>
            </a:r>
            <a:r>
              <a:rPr lang="en-IN" sz="1200" dirty="0" err="1"/>
              <a:t>fp</a:t>
            </a:r>
            <a:r>
              <a:rPr lang="en-IN" sz="1200" dirty="0"/>
              <a:t> rate is plotted on the X axis. An ROC graph depicts relative </a:t>
            </a:r>
            <a:r>
              <a:rPr lang="en-IN" sz="1200" dirty="0" smtClean="0"/>
              <a:t>trade-offs </a:t>
            </a:r>
            <a:r>
              <a:rPr lang="en-IN" sz="1200" dirty="0"/>
              <a:t>between benefits (true positives) and costs (false positives). Fig. 2 shows an ROC graph with five classifiers </a:t>
            </a:r>
            <a:r>
              <a:rPr lang="en-IN" sz="1200" dirty="0" smtClean="0"/>
              <a:t>labelled  </a:t>
            </a:r>
            <a:r>
              <a:rPr lang="en-IN" sz="1200" dirty="0"/>
              <a:t>A through </a:t>
            </a:r>
            <a:r>
              <a:rPr lang="en-IN" sz="1200" dirty="0" smtClean="0"/>
              <a:t>E</a:t>
            </a:r>
          </a:p>
          <a:p>
            <a:pPr algn="just"/>
            <a:endParaRPr lang="en-US" sz="1200" dirty="0"/>
          </a:p>
          <a:p>
            <a:pPr algn="just"/>
            <a:r>
              <a:rPr lang="en-IN" sz="1200" dirty="0"/>
              <a:t>A discrete classifier is one that outputs only a class label. Each discrete classifier produces an (</a:t>
            </a:r>
            <a:r>
              <a:rPr lang="en-IN" sz="1200" dirty="0" err="1"/>
              <a:t>fp</a:t>
            </a:r>
            <a:r>
              <a:rPr lang="en-IN" sz="1200" dirty="0"/>
              <a:t> </a:t>
            </a:r>
            <a:r>
              <a:rPr lang="en-IN" sz="1200" dirty="0" err="1"/>
              <a:t>rate,tp</a:t>
            </a:r>
            <a:r>
              <a:rPr lang="en-IN" sz="1200" dirty="0"/>
              <a:t> rate) pair corresponding to a single point in ROC space. The </a:t>
            </a:r>
            <a:r>
              <a:rPr lang="en-IN" sz="1200" dirty="0" err="1"/>
              <a:t>classifi</a:t>
            </a:r>
            <a:r>
              <a:rPr lang="en-IN" sz="1200" dirty="0"/>
              <a:t>- </a:t>
            </a:r>
            <a:r>
              <a:rPr lang="en-IN" sz="1200" dirty="0" err="1"/>
              <a:t>ers</a:t>
            </a:r>
            <a:r>
              <a:rPr lang="en-IN" sz="1200" dirty="0"/>
              <a:t> in Fig. 2 are all discrete classifiers. Several points in ROC space are important to note. The lower left point (0, 0) represents the strategy of never issuing a positive classification; such a classifier commits no false positive errors but also gains no true positives. The opposite strategy, of unconditionally issuing positive </a:t>
            </a:r>
            <a:r>
              <a:rPr lang="en-IN" sz="1200" dirty="0" err="1"/>
              <a:t>classi</a:t>
            </a:r>
            <a:r>
              <a:rPr lang="en-IN" sz="1200" dirty="0"/>
              <a:t>- </a:t>
            </a:r>
            <a:r>
              <a:rPr lang="en-IN" sz="1200" dirty="0" err="1"/>
              <a:t>fications</a:t>
            </a:r>
            <a:r>
              <a:rPr lang="en-IN" sz="1200" dirty="0"/>
              <a:t>, is represented by the upper right point (1, 1). The point (0, 1) represents perfect classification. Ds performance is perfect as shown. Informally, one point in ROC space is better than another if it is to the northwest (</a:t>
            </a:r>
            <a:r>
              <a:rPr lang="en-IN" sz="1200" dirty="0" err="1"/>
              <a:t>tp</a:t>
            </a:r>
            <a:r>
              <a:rPr lang="en-IN" sz="1200" dirty="0"/>
              <a:t> rate is higher, </a:t>
            </a:r>
            <a:r>
              <a:rPr lang="en-IN" sz="1200" dirty="0" err="1"/>
              <a:t>fp</a:t>
            </a:r>
            <a:r>
              <a:rPr lang="en-IN" sz="1200" dirty="0"/>
              <a:t> rate is lower, or both) of the first. Classifiers appearing on the left-hand side of an ROC graph, near the X axis, may be thought of as ‘‘conservative’’: they make positive classifications only with strong evidence so they make few false positive errors, but they often have low true positive rates as well. Classifiers on the upper right-hand side of an ROC graph may be thought of as ‘‘liberal’’: they make positive classifications with weak evidence so they classify nearly all positives correctly, but they often have high false positive rates. In Fig. 2, A is more conservative than B. Many real world domains are dominated by large numbers of negative instances, so performance in the far left-hand side of the ROC graph becomes more interesting.</a:t>
            </a:r>
          </a:p>
        </p:txBody>
      </p:sp>
    </p:spTree>
    <p:extLst>
      <p:ext uri="{BB962C8B-B14F-4D97-AF65-F5344CB8AC3E}">
        <p14:creationId xmlns:p14="http://schemas.microsoft.com/office/powerpoint/2010/main" val="3143636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C00000"/>
                </a:solidFill>
              </a:rPr>
              <a:t>Decision Tree</a:t>
            </a:r>
            <a:endParaRPr lang="en-IN" sz="2800" dirty="0">
              <a:solidFill>
                <a:srgbClr val="C00000"/>
              </a:solidFill>
            </a:endParaRPr>
          </a:p>
        </p:txBody>
      </p:sp>
      <p:sp>
        <p:nvSpPr>
          <p:cNvPr id="7" name="Rectangle 6"/>
          <p:cNvSpPr/>
          <p:nvPr/>
        </p:nvSpPr>
        <p:spPr>
          <a:xfrm>
            <a:off x="923927" y="1208101"/>
            <a:ext cx="7581898" cy="584775"/>
          </a:xfrm>
          <a:prstGeom prst="rect">
            <a:avLst/>
          </a:prstGeom>
        </p:spPr>
        <p:txBody>
          <a:bodyPr wrap="square">
            <a:spAutoFit/>
          </a:bodyPr>
          <a:lstStyle/>
          <a:p>
            <a:pPr algn="ctr"/>
            <a:r>
              <a:rPr lang="en-IN" sz="1400" dirty="0"/>
              <a:t>A decision tree </a:t>
            </a:r>
            <a:r>
              <a:rPr lang="en-IN" sz="1400" dirty="0" smtClean="0"/>
              <a:t>partitions </a:t>
            </a:r>
            <a:r>
              <a:rPr lang="en-IN" sz="1400" dirty="0"/>
              <a:t>the input space into mutually exclusive regions, each of which is assigned a procedure to characterize its data points</a:t>
            </a:r>
            <a:r>
              <a:rPr lang="en-IN" dirty="0"/>
              <a:t> </a:t>
            </a:r>
          </a:p>
        </p:txBody>
      </p:sp>
      <p:pic>
        <p:nvPicPr>
          <p:cNvPr id="122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24" y="1952625"/>
            <a:ext cx="7864901"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extLst>
              <p:ext uri="{D42A27DB-BD31-4B8C-83A1-F6EECF244321}">
                <p14:modId xmlns:p14="http://schemas.microsoft.com/office/powerpoint/2010/main" val="4008283206"/>
              </p:ext>
            </p:extLst>
          </p:nvPr>
        </p:nvGraphicFramePr>
        <p:xfrm>
          <a:off x="640923" y="5133540"/>
          <a:ext cx="8141127" cy="1036320"/>
        </p:xfrm>
        <a:graphic>
          <a:graphicData uri="http://schemas.openxmlformats.org/drawingml/2006/table">
            <a:tbl>
              <a:tblPr/>
              <a:tblGrid>
                <a:gridCol w="8141127"/>
              </a:tblGrid>
              <a:tr h="238125">
                <a:tc>
                  <a:txBody>
                    <a:bodyPr/>
                    <a:lstStyle/>
                    <a:p>
                      <a:r>
                        <a:rPr lang="en-IN" sz="1400" b="1" dirty="0">
                          <a:latin typeface="Calibri"/>
                        </a:rPr>
                        <a:t>Algorithm</a:t>
                      </a:r>
                      <a:endParaRPr lang="en-IN" sz="1400" b="1" dirty="0"/>
                    </a:p>
                  </a:txBody>
                  <a:tcPr anchor="ctr">
                    <a:lnL>
                      <a:noFill/>
                    </a:lnL>
                    <a:lnR>
                      <a:noFill/>
                    </a:lnR>
                    <a:lnT>
                      <a:noFill/>
                    </a:lnT>
                    <a:lnB>
                      <a:noFill/>
                    </a:lnB>
                  </a:tcPr>
                </a:tc>
              </a:tr>
              <a:tr h="561975">
                <a:tc>
                  <a:txBody>
                    <a:bodyPr/>
                    <a:lstStyle/>
                    <a:p>
                      <a:r>
                        <a:rPr lang="en-IN" sz="1400" dirty="0">
                          <a:latin typeface="Calibri"/>
                        </a:rPr>
                        <a:t>The core algorithm for building decision trees called </a:t>
                      </a:r>
                      <a:r>
                        <a:rPr lang="en-IN" sz="1400" b="1" dirty="0">
                          <a:latin typeface="Calibri"/>
                        </a:rPr>
                        <a:t>ID3</a:t>
                      </a:r>
                      <a:r>
                        <a:rPr lang="en-IN" sz="1400" dirty="0">
                          <a:latin typeface="Calibri"/>
                        </a:rPr>
                        <a:t> by J. R. Quinlan which employs a top-down, greedy search through the space of possible branches with no backtracking. ID3 uses </a:t>
                      </a:r>
                      <a:r>
                        <a:rPr lang="en-IN" sz="1400" i="1" dirty="0">
                          <a:latin typeface="Calibri"/>
                        </a:rPr>
                        <a:t>Entropy</a:t>
                      </a:r>
                      <a:r>
                        <a:rPr lang="en-IN" sz="1400" dirty="0">
                          <a:latin typeface="Calibri"/>
                        </a:rPr>
                        <a:t> and </a:t>
                      </a:r>
                      <a:r>
                        <a:rPr lang="en-IN" sz="1400" i="1" dirty="0">
                          <a:latin typeface="Calibri"/>
                        </a:rPr>
                        <a:t>Information Gain</a:t>
                      </a:r>
                      <a:r>
                        <a:rPr lang="en-IN" sz="1400" dirty="0">
                          <a:latin typeface="Calibri"/>
                        </a:rPr>
                        <a:t> to construct a decision tree.</a:t>
                      </a:r>
                      <a:endParaRPr lang="en-IN" sz="140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726909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2"/>
            <a:ext cx="9144000" cy="600074"/>
          </a:xfrm>
        </p:spPr>
        <p:txBody>
          <a:bodyPr/>
          <a:lstStyle/>
          <a:p>
            <a:r>
              <a:rPr lang="en-IN" sz="2800" dirty="0">
                <a:solidFill>
                  <a:srgbClr val="C00000"/>
                </a:solidFill>
              </a:rPr>
              <a:t>Ensemble</a:t>
            </a:r>
            <a:r>
              <a:rPr lang="en-IN" dirty="0" smtClean="0"/>
              <a:t> </a:t>
            </a:r>
            <a:r>
              <a:rPr lang="en-IN" sz="2800" dirty="0">
                <a:solidFill>
                  <a:srgbClr val="C00000"/>
                </a:solidFill>
              </a:rPr>
              <a:t>learning</a:t>
            </a:r>
          </a:p>
        </p:txBody>
      </p:sp>
      <p:sp>
        <p:nvSpPr>
          <p:cNvPr id="4" name="Rectangle 3"/>
          <p:cNvSpPr/>
          <p:nvPr/>
        </p:nvSpPr>
        <p:spPr>
          <a:xfrm>
            <a:off x="771524" y="2798801"/>
            <a:ext cx="7905750" cy="2031325"/>
          </a:xfrm>
          <a:prstGeom prst="rect">
            <a:avLst/>
          </a:prstGeom>
        </p:spPr>
        <p:txBody>
          <a:bodyPr wrap="square">
            <a:spAutoFit/>
          </a:bodyPr>
          <a:lstStyle/>
          <a:p>
            <a:r>
              <a:rPr lang="en-IN" dirty="0" smtClean="0"/>
              <a:t>In </a:t>
            </a:r>
            <a:r>
              <a:rPr lang="en-IN" b="1" dirty="0"/>
              <a:t>boosting</a:t>
            </a:r>
            <a:r>
              <a:rPr lang="en-IN" dirty="0"/>
              <a:t>, successive trees give extra weight to points incorrectly predicted by earlier predictors. In the end, a weighted vote is taken for prediction. </a:t>
            </a:r>
            <a:endParaRPr lang="en-IN" dirty="0" smtClean="0"/>
          </a:p>
          <a:p>
            <a:endParaRPr lang="en-IN" dirty="0" smtClean="0"/>
          </a:p>
          <a:p>
            <a:r>
              <a:rPr lang="en-IN" dirty="0" smtClean="0"/>
              <a:t>In </a:t>
            </a:r>
            <a:r>
              <a:rPr lang="en-IN" b="1" dirty="0"/>
              <a:t>bagging</a:t>
            </a:r>
            <a:r>
              <a:rPr lang="en-IN" dirty="0"/>
              <a:t>, successive trees do not depend on earlier trees — each is independently constructed using a bootstrap sample of the data set. In the end, a simple majority vote is taken for prediction</a:t>
            </a:r>
          </a:p>
        </p:txBody>
      </p:sp>
      <p:sp>
        <p:nvSpPr>
          <p:cNvPr id="6" name="Rectangle 5"/>
          <p:cNvSpPr/>
          <p:nvPr/>
        </p:nvSpPr>
        <p:spPr>
          <a:xfrm>
            <a:off x="752475" y="1309211"/>
            <a:ext cx="7905750" cy="646331"/>
          </a:xfrm>
          <a:prstGeom prst="rect">
            <a:avLst/>
          </a:prstGeom>
        </p:spPr>
        <p:txBody>
          <a:bodyPr wrap="square">
            <a:spAutoFit/>
          </a:bodyPr>
          <a:lstStyle/>
          <a:p>
            <a:pPr lvl="0"/>
            <a:r>
              <a:rPr lang="en-IN" dirty="0">
                <a:solidFill>
                  <a:srgbClr val="263147"/>
                </a:solidFill>
              </a:rPr>
              <a:t>Recently there has been a lot of interest in “ensemble learning” — methods that generate many classifiers and aggregate their results. </a:t>
            </a:r>
          </a:p>
        </p:txBody>
      </p:sp>
      <p:sp>
        <p:nvSpPr>
          <p:cNvPr id="7" name="Rectangle 6"/>
          <p:cNvSpPr/>
          <p:nvPr/>
        </p:nvSpPr>
        <p:spPr>
          <a:xfrm>
            <a:off x="752475" y="2051208"/>
            <a:ext cx="7905750" cy="646331"/>
          </a:xfrm>
          <a:prstGeom prst="rect">
            <a:avLst/>
          </a:prstGeom>
        </p:spPr>
        <p:txBody>
          <a:bodyPr wrap="square">
            <a:spAutoFit/>
          </a:bodyPr>
          <a:lstStyle/>
          <a:p>
            <a:r>
              <a:rPr lang="en-IN" dirty="0"/>
              <a:t>Two well-known methods are </a:t>
            </a:r>
            <a:r>
              <a:rPr lang="en-IN" b="1" dirty="0"/>
              <a:t>boosting</a:t>
            </a:r>
            <a:r>
              <a:rPr lang="en-IN" dirty="0"/>
              <a:t> (see, e.g., </a:t>
            </a:r>
            <a:r>
              <a:rPr lang="en-IN" dirty="0" err="1"/>
              <a:t>Shapire</a:t>
            </a:r>
            <a:r>
              <a:rPr lang="en-IN" dirty="0"/>
              <a:t> et al., 1998) and </a:t>
            </a:r>
            <a:r>
              <a:rPr lang="en-IN" b="1" dirty="0"/>
              <a:t>bagging</a:t>
            </a:r>
            <a:r>
              <a:rPr lang="en-IN" dirty="0"/>
              <a:t> </a:t>
            </a:r>
            <a:r>
              <a:rPr lang="en-IN" dirty="0" err="1"/>
              <a:t>Breiman</a:t>
            </a:r>
            <a:r>
              <a:rPr lang="en-IN" dirty="0"/>
              <a:t> (1996) of classification trees. </a:t>
            </a:r>
          </a:p>
        </p:txBody>
      </p:sp>
      <p:sp>
        <p:nvSpPr>
          <p:cNvPr id="8" name="Rectangle 7"/>
          <p:cNvSpPr/>
          <p:nvPr/>
        </p:nvSpPr>
        <p:spPr>
          <a:xfrm>
            <a:off x="666749" y="5038902"/>
            <a:ext cx="8115301" cy="1200329"/>
          </a:xfrm>
          <a:prstGeom prst="rect">
            <a:avLst/>
          </a:prstGeom>
        </p:spPr>
        <p:txBody>
          <a:bodyPr wrap="square">
            <a:spAutoFit/>
          </a:bodyPr>
          <a:lstStyle/>
          <a:p>
            <a:r>
              <a:rPr lang="en-IN" dirty="0" err="1"/>
              <a:t>Breiman</a:t>
            </a:r>
            <a:r>
              <a:rPr lang="en-IN" dirty="0"/>
              <a:t> (2001) proposed random forests, which add an additional layer of randomness to </a:t>
            </a:r>
            <a:r>
              <a:rPr lang="en-IN" dirty="0" smtClean="0"/>
              <a:t>bagging. In </a:t>
            </a:r>
            <a:r>
              <a:rPr lang="en-IN" dirty="0"/>
              <a:t>standard trees, each node is split </a:t>
            </a:r>
            <a:r>
              <a:rPr lang="en-IN" dirty="0" smtClean="0"/>
              <a:t>using the </a:t>
            </a:r>
            <a:r>
              <a:rPr lang="en-IN" dirty="0"/>
              <a:t>best split among all variables. In a random forest</a:t>
            </a:r>
            <a:r>
              <a:rPr lang="en-IN" dirty="0" smtClean="0"/>
              <a:t>, each </a:t>
            </a:r>
            <a:r>
              <a:rPr lang="en-IN" dirty="0"/>
              <a:t>node is split using the best among a </a:t>
            </a:r>
            <a:r>
              <a:rPr lang="en-IN" dirty="0" smtClean="0"/>
              <a:t>subset of </a:t>
            </a:r>
            <a:r>
              <a:rPr lang="en-IN" dirty="0"/>
              <a:t>predictors randomly chosen at that node.</a:t>
            </a:r>
          </a:p>
        </p:txBody>
      </p:sp>
    </p:spTree>
    <p:extLst>
      <p:ext uri="{BB962C8B-B14F-4D97-AF65-F5344CB8AC3E}">
        <p14:creationId xmlns:p14="http://schemas.microsoft.com/office/powerpoint/2010/main" val="417436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solidFill>
                  <a:srgbClr val="C00000"/>
                </a:solidFill>
              </a:rPr>
              <a:t>The random forests algorithm</a:t>
            </a:r>
          </a:p>
        </p:txBody>
      </p:sp>
      <p:sp>
        <p:nvSpPr>
          <p:cNvPr id="4" name="Rectangle 3"/>
          <p:cNvSpPr/>
          <p:nvPr/>
        </p:nvSpPr>
        <p:spPr>
          <a:xfrm>
            <a:off x="685801" y="1211640"/>
            <a:ext cx="7915274" cy="2308324"/>
          </a:xfrm>
          <a:prstGeom prst="rect">
            <a:avLst/>
          </a:prstGeom>
        </p:spPr>
        <p:txBody>
          <a:bodyPr wrap="square">
            <a:spAutoFit/>
          </a:bodyPr>
          <a:lstStyle/>
          <a:p>
            <a:pPr marL="342900" indent="-342900" algn="just">
              <a:buAutoNum type="arabicPeriod"/>
            </a:pPr>
            <a:r>
              <a:rPr lang="en-IN" sz="1600" dirty="0" smtClean="0"/>
              <a:t>Draw </a:t>
            </a:r>
            <a:r>
              <a:rPr lang="en-IN" sz="1600" dirty="0" err="1"/>
              <a:t>ntree</a:t>
            </a:r>
            <a:r>
              <a:rPr lang="en-IN" sz="1600" dirty="0"/>
              <a:t> bootstrap samples from the original data. </a:t>
            </a:r>
            <a:endParaRPr lang="en-IN" sz="1600" dirty="0" smtClean="0"/>
          </a:p>
          <a:p>
            <a:pPr marL="342900" indent="-342900" algn="just">
              <a:buAutoNum type="arabicPeriod"/>
            </a:pPr>
            <a:r>
              <a:rPr lang="en-IN" sz="1600" dirty="0" smtClean="0"/>
              <a:t>For </a:t>
            </a:r>
            <a:r>
              <a:rPr lang="en-IN" sz="1600" dirty="0"/>
              <a:t>each of the bootstrap samples, grow an unpruned classification or regression tree, with the following modification: </a:t>
            </a:r>
            <a:endParaRPr lang="en-IN" sz="1600" dirty="0" smtClean="0"/>
          </a:p>
          <a:p>
            <a:pPr marL="800100" lvl="1" indent="-342900" algn="just">
              <a:buAutoNum type="arabicPeriod"/>
            </a:pPr>
            <a:r>
              <a:rPr lang="en-IN" sz="1600" dirty="0" smtClean="0"/>
              <a:t>at </a:t>
            </a:r>
            <a:r>
              <a:rPr lang="en-IN" sz="1600" dirty="0"/>
              <a:t>each node, rather than choosing the best split among all predictors, randomly sample </a:t>
            </a:r>
            <a:r>
              <a:rPr lang="en-IN" sz="1600" dirty="0" err="1"/>
              <a:t>mtry</a:t>
            </a:r>
            <a:r>
              <a:rPr lang="en-IN" sz="1600" dirty="0"/>
              <a:t> of the predictors and choose the best split from among those variables. (Bagging can be thought of as the special case of random forests obtained when </a:t>
            </a:r>
            <a:r>
              <a:rPr lang="en-IN" sz="1600" dirty="0" err="1"/>
              <a:t>mtry</a:t>
            </a:r>
            <a:r>
              <a:rPr lang="en-IN" sz="1600" dirty="0"/>
              <a:t> = p, the number of predictors.) </a:t>
            </a:r>
            <a:endParaRPr lang="en-US" sz="1600" dirty="0" smtClean="0"/>
          </a:p>
          <a:p>
            <a:pPr marL="342900" indent="-342900" algn="just">
              <a:buAutoNum type="arabicPeriod"/>
            </a:pPr>
            <a:r>
              <a:rPr lang="en-IN" sz="1600" dirty="0" smtClean="0"/>
              <a:t>Predict </a:t>
            </a:r>
            <a:r>
              <a:rPr lang="en-IN" sz="1600" dirty="0"/>
              <a:t>new data by aggregating the predictions of the </a:t>
            </a:r>
            <a:r>
              <a:rPr lang="en-IN" sz="1600" dirty="0" err="1"/>
              <a:t>ntree</a:t>
            </a:r>
            <a:r>
              <a:rPr lang="en-IN" sz="1600" dirty="0"/>
              <a:t> trees (i.e., majority votes for classification, average for regression).</a:t>
            </a:r>
            <a:endParaRPr lang="en-IN" sz="1600" dirty="0" smtClean="0"/>
          </a:p>
        </p:txBody>
      </p:sp>
      <p:sp>
        <p:nvSpPr>
          <p:cNvPr id="5" name="Rectangle 4"/>
          <p:cNvSpPr/>
          <p:nvPr/>
        </p:nvSpPr>
        <p:spPr>
          <a:xfrm>
            <a:off x="685799" y="3778002"/>
            <a:ext cx="7839073" cy="2308324"/>
          </a:xfrm>
          <a:prstGeom prst="rect">
            <a:avLst/>
          </a:prstGeom>
        </p:spPr>
        <p:txBody>
          <a:bodyPr wrap="square">
            <a:spAutoFit/>
          </a:bodyPr>
          <a:lstStyle/>
          <a:p>
            <a:pPr algn="just"/>
            <a:r>
              <a:rPr lang="en-IN" sz="1600" dirty="0"/>
              <a:t>An estimate of the error rate can be obtained, based on the training data, by the following: </a:t>
            </a:r>
            <a:r>
              <a:rPr lang="en-IN" sz="1600" dirty="0" smtClean="0"/>
              <a:t> </a:t>
            </a:r>
          </a:p>
          <a:p>
            <a:pPr marL="809625" indent="-361950" algn="just">
              <a:buFont typeface="+mj-lt"/>
              <a:buAutoNum type="arabicPeriod"/>
            </a:pPr>
            <a:r>
              <a:rPr lang="en-IN" sz="1600" dirty="0" smtClean="0"/>
              <a:t>At </a:t>
            </a:r>
            <a:r>
              <a:rPr lang="en-IN" sz="1600" dirty="0"/>
              <a:t>each bootstrap iteration, predict the data not in the bootstrap sample (what </a:t>
            </a:r>
            <a:r>
              <a:rPr lang="en-IN" sz="1600" dirty="0" err="1"/>
              <a:t>Breiman</a:t>
            </a:r>
            <a:r>
              <a:rPr lang="en-IN" sz="1600" dirty="0"/>
              <a:t> calls “out-of-bag”, or OOB, data) using the tree grown with the bootstrap sample. </a:t>
            </a:r>
            <a:endParaRPr lang="en-IN" sz="1600" dirty="0" smtClean="0"/>
          </a:p>
          <a:p>
            <a:pPr marL="790575" indent="-342900" algn="just">
              <a:buFont typeface="+mj-lt"/>
              <a:buAutoNum type="arabicPeriod"/>
            </a:pPr>
            <a:endParaRPr lang="en-IN" sz="1600" dirty="0" smtClean="0"/>
          </a:p>
          <a:p>
            <a:pPr marL="809625" indent="-361950" algn="just">
              <a:buFont typeface="+mj-lt"/>
              <a:buAutoNum type="arabicPeriod"/>
            </a:pPr>
            <a:r>
              <a:rPr lang="en-IN" sz="1600" dirty="0" smtClean="0"/>
              <a:t>Aggregate </a:t>
            </a:r>
            <a:r>
              <a:rPr lang="en-IN" sz="1600" dirty="0"/>
              <a:t>the OOB predictions. (On the average, each data point would be out-of-bag around 36% of the times, so aggregate these predictions.) </a:t>
            </a:r>
            <a:r>
              <a:rPr lang="en-IN" sz="1600" dirty="0" err="1"/>
              <a:t>Calcuate</a:t>
            </a:r>
            <a:r>
              <a:rPr lang="en-IN" sz="1600" dirty="0"/>
              <a:t> the error rate, and call it the OOB estimate of error rate.</a:t>
            </a:r>
          </a:p>
        </p:txBody>
      </p:sp>
    </p:spTree>
    <p:extLst>
      <p:ext uri="{BB962C8B-B14F-4D97-AF65-F5344CB8AC3E}">
        <p14:creationId xmlns:p14="http://schemas.microsoft.com/office/powerpoint/2010/main" val="359401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1926"/>
            <a:ext cx="9144000" cy="647699"/>
          </a:xfrm>
        </p:spPr>
        <p:txBody>
          <a:bodyPr/>
          <a:lstStyle/>
          <a:p>
            <a:r>
              <a:rPr lang="en-IN" sz="2800" dirty="0">
                <a:solidFill>
                  <a:srgbClr val="C00000"/>
                </a:solidFill>
              </a:rPr>
              <a:t>Extra information from Random Forests</a:t>
            </a:r>
          </a:p>
        </p:txBody>
      </p:sp>
      <p:sp>
        <p:nvSpPr>
          <p:cNvPr id="4" name="Rectangle 3"/>
          <p:cNvSpPr/>
          <p:nvPr/>
        </p:nvSpPr>
        <p:spPr>
          <a:xfrm>
            <a:off x="761999" y="1189256"/>
            <a:ext cx="7762875" cy="1274195"/>
          </a:xfrm>
          <a:prstGeom prst="rect">
            <a:avLst/>
          </a:prstGeom>
        </p:spPr>
        <p:txBody>
          <a:bodyPr wrap="square">
            <a:spAutoFit/>
          </a:bodyPr>
          <a:lstStyle/>
          <a:p>
            <a:pPr algn="just">
              <a:lnSpc>
                <a:spcPct val="120000"/>
              </a:lnSpc>
            </a:pPr>
            <a:r>
              <a:rPr lang="en-IN" sz="1600" dirty="0" smtClean="0"/>
              <a:t>The </a:t>
            </a:r>
            <a:r>
              <a:rPr lang="en-IN" sz="1600" dirty="0" err="1"/>
              <a:t>randomForest</a:t>
            </a:r>
            <a:r>
              <a:rPr lang="en-IN" sz="1600" dirty="0"/>
              <a:t> package optionally produces two additional pieces of information: </a:t>
            </a:r>
            <a:r>
              <a:rPr lang="en-IN" sz="1600" dirty="0" smtClean="0"/>
              <a:t> a </a:t>
            </a:r>
            <a:r>
              <a:rPr lang="en-IN" sz="1600" dirty="0"/>
              <a:t>measure of the importance of the predictor variables, and a measure of the internal structure of the data (the proximity of different data points to one another). </a:t>
            </a:r>
            <a:endParaRPr lang="en-IN" sz="1600" dirty="0" smtClean="0"/>
          </a:p>
        </p:txBody>
      </p:sp>
      <p:sp>
        <p:nvSpPr>
          <p:cNvPr id="5" name="Rectangle 4"/>
          <p:cNvSpPr/>
          <p:nvPr/>
        </p:nvSpPr>
        <p:spPr>
          <a:xfrm>
            <a:off x="761999" y="4489014"/>
            <a:ext cx="7981951" cy="1865126"/>
          </a:xfrm>
          <a:prstGeom prst="rect">
            <a:avLst/>
          </a:prstGeom>
        </p:spPr>
        <p:txBody>
          <a:bodyPr wrap="square">
            <a:spAutoFit/>
          </a:bodyPr>
          <a:lstStyle/>
          <a:p>
            <a:pPr algn="just">
              <a:lnSpc>
                <a:spcPct val="120000"/>
              </a:lnSpc>
            </a:pPr>
            <a:r>
              <a:rPr lang="en-IN" sz="1600" b="1" dirty="0"/>
              <a:t>Proximity measure </a:t>
            </a:r>
            <a:r>
              <a:rPr lang="en-IN" sz="1600" dirty="0"/>
              <a:t>: The (</a:t>
            </a:r>
            <a:r>
              <a:rPr lang="en-IN" sz="1600" dirty="0" err="1"/>
              <a:t>i</a:t>
            </a:r>
            <a:r>
              <a:rPr lang="en-IN" sz="1600" dirty="0"/>
              <a:t>, j) element of the proximity matrix produced by </a:t>
            </a:r>
            <a:r>
              <a:rPr lang="en-IN" sz="1600" dirty="0" err="1"/>
              <a:t>randomForest</a:t>
            </a:r>
            <a:r>
              <a:rPr lang="en-IN" sz="1600" dirty="0"/>
              <a:t> is the fraction of trees in which elements </a:t>
            </a:r>
            <a:r>
              <a:rPr lang="en-IN" sz="1600" dirty="0" err="1"/>
              <a:t>i</a:t>
            </a:r>
            <a:r>
              <a:rPr lang="en-IN" sz="1600" dirty="0"/>
              <a:t> and j fall in the same terminal node. The intuition is that “similar” observations should be in the same terminal nodes more often than dissimilar ones. The proximity matrix can be used R News </a:t>
            </a:r>
            <a:r>
              <a:rPr lang="en-IN" sz="1600" dirty="0" smtClean="0"/>
              <a:t>ISSN to </a:t>
            </a:r>
            <a:r>
              <a:rPr lang="en-IN" sz="1600" dirty="0"/>
              <a:t>identify structure in the data (see </a:t>
            </a:r>
            <a:r>
              <a:rPr lang="en-IN" sz="1600" dirty="0" err="1"/>
              <a:t>Breiman</a:t>
            </a:r>
            <a:r>
              <a:rPr lang="en-IN" sz="1600" dirty="0"/>
              <a:t>, 2002) or for unsupervised learning with random forests</a:t>
            </a:r>
          </a:p>
        </p:txBody>
      </p:sp>
      <p:sp>
        <p:nvSpPr>
          <p:cNvPr id="6" name="Rectangle 5"/>
          <p:cNvSpPr/>
          <p:nvPr/>
        </p:nvSpPr>
        <p:spPr>
          <a:xfrm>
            <a:off x="761999" y="2535467"/>
            <a:ext cx="7877176" cy="1837939"/>
          </a:xfrm>
          <a:prstGeom prst="rect">
            <a:avLst/>
          </a:prstGeom>
        </p:spPr>
        <p:txBody>
          <a:bodyPr wrap="square">
            <a:spAutoFit/>
          </a:bodyPr>
          <a:lstStyle/>
          <a:p>
            <a:pPr lvl="0" algn="just">
              <a:lnSpc>
                <a:spcPct val="120000"/>
              </a:lnSpc>
            </a:pPr>
            <a:r>
              <a:rPr lang="en-IN" sz="1600" b="1" dirty="0"/>
              <a:t>Variable importance </a:t>
            </a:r>
            <a:r>
              <a:rPr lang="en-IN" sz="1600" dirty="0"/>
              <a:t>: This is a difficult concept to define in general, because the importance of a variable may be due to its (possibly complex) interaction with other variables. The random forest algorithm estimates the importance of a variable by looking at how much prediction error increases when (OOB) data for that variable is permuted while all others are left unchanged. The necessary calculations are carried out tree by tree as the random forest is constructed. </a:t>
            </a:r>
          </a:p>
        </p:txBody>
      </p:sp>
    </p:spTree>
    <p:extLst>
      <p:ext uri="{BB962C8B-B14F-4D97-AF65-F5344CB8AC3E}">
        <p14:creationId xmlns:p14="http://schemas.microsoft.com/office/powerpoint/2010/main" val="426059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0100" y="1248936"/>
            <a:ext cx="7677150" cy="3946530"/>
          </a:xfrm>
          <a:prstGeom prst="rect">
            <a:avLst/>
          </a:prstGeom>
        </p:spPr>
        <p:txBody>
          <a:bodyPr wrap="square">
            <a:spAutoFit/>
          </a:bodyPr>
          <a:lstStyle/>
          <a:p>
            <a:pPr marL="285750" indent="-285750" algn="just">
              <a:lnSpc>
                <a:spcPct val="120000"/>
              </a:lnSpc>
              <a:buFont typeface="Arial" panose="020B0604020202020204" pitchFamily="34" charset="0"/>
              <a:buChar char="•"/>
            </a:pPr>
            <a:r>
              <a:rPr lang="en-IN" sz="1400" dirty="0" smtClean="0"/>
              <a:t>The </a:t>
            </a:r>
            <a:r>
              <a:rPr lang="en-IN" sz="1400" dirty="0"/>
              <a:t>number of trees necessary for good performance grows with the number of predictors. The best way to determine how many trees are necessary is to compare predictions made by a forest to predictions made by a subset of a forest. When the subsets work as well as the full forest, you have enough trees. </a:t>
            </a:r>
            <a:endParaRPr lang="en-IN" sz="1400" dirty="0" smtClean="0"/>
          </a:p>
          <a:p>
            <a:pPr algn="just">
              <a:lnSpc>
                <a:spcPct val="120000"/>
              </a:lnSpc>
            </a:pPr>
            <a:endParaRPr lang="en-IN" sz="1400" dirty="0" smtClean="0"/>
          </a:p>
          <a:p>
            <a:pPr marL="285750" indent="-285750" algn="just">
              <a:lnSpc>
                <a:spcPct val="120000"/>
              </a:lnSpc>
              <a:buFont typeface="Arial" panose="020B0604020202020204" pitchFamily="34" charset="0"/>
              <a:buChar char="•"/>
            </a:pPr>
            <a:r>
              <a:rPr lang="en-IN" sz="1400" dirty="0" smtClean="0"/>
              <a:t>For </a:t>
            </a:r>
            <a:r>
              <a:rPr lang="en-IN" sz="1400" dirty="0"/>
              <a:t>selecting </a:t>
            </a:r>
            <a:r>
              <a:rPr lang="en-IN" sz="1400" dirty="0" err="1"/>
              <a:t>mtry</a:t>
            </a:r>
            <a:r>
              <a:rPr lang="en-IN" sz="1400" dirty="0"/>
              <a:t>, </a:t>
            </a:r>
            <a:r>
              <a:rPr lang="en-IN" sz="1400" dirty="0" err="1"/>
              <a:t>Prof.</a:t>
            </a:r>
            <a:r>
              <a:rPr lang="en-IN" sz="1400" dirty="0"/>
              <a:t> </a:t>
            </a:r>
            <a:r>
              <a:rPr lang="en-IN" sz="1400" dirty="0" err="1"/>
              <a:t>Breiman</a:t>
            </a:r>
            <a:r>
              <a:rPr lang="en-IN" sz="1400" dirty="0"/>
              <a:t> suggests trying the default, half of the default, and twice the default, and pick the best. In our experience, the results generally do not change dramatically. Even </a:t>
            </a:r>
            <a:r>
              <a:rPr lang="en-IN" sz="1400" dirty="0" err="1"/>
              <a:t>mtry</a:t>
            </a:r>
            <a:r>
              <a:rPr lang="en-IN" sz="1400" dirty="0"/>
              <a:t> = 1 can give very good performance for some data! If one has a very large number of variables but expects only very few to be “important”, using larger </a:t>
            </a:r>
            <a:r>
              <a:rPr lang="en-IN" sz="1400" dirty="0" err="1"/>
              <a:t>mtry</a:t>
            </a:r>
            <a:r>
              <a:rPr lang="en-IN" sz="1400" dirty="0"/>
              <a:t> may give better performance. </a:t>
            </a:r>
            <a:endParaRPr lang="en-IN" sz="1400" dirty="0" smtClean="0"/>
          </a:p>
          <a:p>
            <a:pPr marL="285750" indent="-285750" algn="just">
              <a:lnSpc>
                <a:spcPct val="120000"/>
              </a:lnSpc>
              <a:buFont typeface="Arial" panose="020B0604020202020204" pitchFamily="34" charset="0"/>
              <a:buChar char="•"/>
            </a:pPr>
            <a:endParaRPr lang="en-IN" sz="1400" dirty="0" smtClean="0"/>
          </a:p>
          <a:p>
            <a:pPr marL="285750" indent="-285750" algn="just">
              <a:lnSpc>
                <a:spcPct val="120000"/>
              </a:lnSpc>
              <a:buFont typeface="Arial" panose="020B0604020202020204" pitchFamily="34" charset="0"/>
              <a:buChar char="•"/>
            </a:pPr>
            <a:r>
              <a:rPr lang="en-IN" sz="1400" dirty="0" smtClean="0"/>
              <a:t>A </a:t>
            </a:r>
            <a:r>
              <a:rPr lang="en-IN" sz="1400" dirty="0"/>
              <a:t>lot of trees are necessary to get stable estimates of variable importance and proximity. However, our experience has been that even though the variable importance measures may vary from run to run, the ranking of the </a:t>
            </a:r>
            <a:r>
              <a:rPr lang="en-IN" sz="1400" dirty="0" err="1"/>
              <a:t>importances</a:t>
            </a:r>
            <a:r>
              <a:rPr lang="en-IN" sz="1400" dirty="0"/>
              <a:t> is quite stable. </a:t>
            </a:r>
            <a:endParaRPr lang="en-IN" sz="1400" dirty="0" smtClean="0"/>
          </a:p>
          <a:p>
            <a:pPr algn="just">
              <a:lnSpc>
                <a:spcPct val="120000"/>
              </a:lnSpc>
            </a:pPr>
            <a:endParaRPr lang="en-IN" sz="1400" dirty="0"/>
          </a:p>
        </p:txBody>
      </p:sp>
      <p:sp>
        <p:nvSpPr>
          <p:cNvPr id="5" name="Rectangle 4"/>
          <p:cNvSpPr/>
          <p:nvPr/>
        </p:nvSpPr>
        <p:spPr>
          <a:xfrm>
            <a:off x="378516" y="265212"/>
            <a:ext cx="8098734" cy="523220"/>
          </a:xfrm>
          <a:prstGeom prst="rect">
            <a:avLst/>
          </a:prstGeom>
        </p:spPr>
        <p:txBody>
          <a:bodyPr wrap="square">
            <a:spAutoFit/>
          </a:bodyPr>
          <a:lstStyle/>
          <a:p>
            <a:r>
              <a:rPr lang="en-IN" sz="2800" dirty="0">
                <a:solidFill>
                  <a:srgbClr val="C00000"/>
                </a:solidFill>
                <a:latin typeface="+mj-lt"/>
                <a:ea typeface="+mj-ea"/>
                <a:cs typeface="+mj-cs"/>
              </a:rPr>
              <a:t>Some notes for practical use </a:t>
            </a:r>
          </a:p>
        </p:txBody>
      </p:sp>
    </p:spTree>
    <p:extLst>
      <p:ext uri="{BB962C8B-B14F-4D97-AF65-F5344CB8AC3E}">
        <p14:creationId xmlns:p14="http://schemas.microsoft.com/office/powerpoint/2010/main" val="2696832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solidFill>
                  <a:srgbClr val="C00000"/>
                </a:solidFill>
              </a:rPr>
              <a:t>Some notes for practical use </a:t>
            </a:r>
            <a:endParaRPr lang="en-IN" sz="2800" dirty="0"/>
          </a:p>
        </p:txBody>
      </p:sp>
      <p:sp>
        <p:nvSpPr>
          <p:cNvPr id="4" name="Rectangle 3"/>
          <p:cNvSpPr/>
          <p:nvPr/>
        </p:nvSpPr>
        <p:spPr>
          <a:xfrm>
            <a:off x="647700" y="1493520"/>
            <a:ext cx="8001000" cy="4487382"/>
          </a:xfrm>
          <a:prstGeom prst="rect">
            <a:avLst/>
          </a:prstGeom>
        </p:spPr>
        <p:txBody>
          <a:bodyPr wrap="square">
            <a:spAutoFit/>
          </a:bodyPr>
          <a:lstStyle/>
          <a:p>
            <a:pPr marL="285750" lvl="0" indent="-285750" algn="just">
              <a:lnSpc>
                <a:spcPct val="120000"/>
              </a:lnSpc>
              <a:buFont typeface="Arial" panose="020B0604020202020204" pitchFamily="34" charset="0"/>
              <a:buChar char="•"/>
            </a:pPr>
            <a:r>
              <a:rPr lang="en-IN" sz="1400" dirty="0">
                <a:solidFill>
                  <a:srgbClr val="263147"/>
                </a:solidFill>
              </a:rPr>
              <a:t>For classification problems where the class frequencies are extremely unbalanced (e.g., 99% class 1 and 1% class 2), it may be necessary to change the prediction rule to other than majority votes. For example, in a two-class problem with 99% class 1 and 1% class 2, one may want to predict the 1% of the observations with largest class 2 probabilities as class 2, and use the smallest of those probabilities as threshold for prediction of test data (i.e., use the type=’</a:t>
            </a:r>
            <a:r>
              <a:rPr lang="en-IN" sz="1400" dirty="0" err="1">
                <a:solidFill>
                  <a:srgbClr val="263147"/>
                </a:solidFill>
              </a:rPr>
              <a:t>prob</a:t>
            </a:r>
            <a:r>
              <a:rPr lang="en-IN" sz="1400" dirty="0">
                <a:solidFill>
                  <a:srgbClr val="263147"/>
                </a:solidFill>
              </a:rPr>
              <a:t>’ argument in the predict method and threshold the second column of the output). We have routinely done this to get ROC curves. </a:t>
            </a:r>
            <a:r>
              <a:rPr lang="en-IN" sz="1400" dirty="0" err="1">
                <a:solidFill>
                  <a:srgbClr val="263147"/>
                </a:solidFill>
              </a:rPr>
              <a:t>Prof.</a:t>
            </a:r>
            <a:r>
              <a:rPr lang="en-IN" sz="1400" dirty="0">
                <a:solidFill>
                  <a:srgbClr val="263147"/>
                </a:solidFill>
              </a:rPr>
              <a:t> </a:t>
            </a:r>
            <a:r>
              <a:rPr lang="en-IN" sz="1400" dirty="0" err="1">
                <a:solidFill>
                  <a:srgbClr val="263147"/>
                </a:solidFill>
              </a:rPr>
              <a:t>Breiman</a:t>
            </a:r>
            <a:r>
              <a:rPr lang="en-IN" sz="1400" dirty="0">
                <a:solidFill>
                  <a:srgbClr val="263147"/>
                </a:solidFill>
              </a:rPr>
              <a:t> is working on a similar enhancement for his next version of random forest. </a:t>
            </a:r>
          </a:p>
          <a:p>
            <a:pPr marL="285750" lvl="0" indent="-285750" algn="just">
              <a:lnSpc>
                <a:spcPct val="120000"/>
              </a:lnSpc>
              <a:buFont typeface="Arial" panose="020B0604020202020204" pitchFamily="34" charset="0"/>
              <a:buChar char="•"/>
            </a:pPr>
            <a:endParaRPr lang="en-IN" sz="1400" dirty="0">
              <a:solidFill>
                <a:srgbClr val="263147"/>
              </a:solidFill>
            </a:endParaRPr>
          </a:p>
          <a:p>
            <a:pPr marL="285750" lvl="0" indent="-285750" algn="just">
              <a:lnSpc>
                <a:spcPct val="120000"/>
              </a:lnSpc>
              <a:buFont typeface="Arial" panose="020B0604020202020204" pitchFamily="34" charset="0"/>
              <a:buChar char="•"/>
            </a:pPr>
            <a:r>
              <a:rPr lang="en-IN" sz="1400" dirty="0">
                <a:solidFill>
                  <a:srgbClr val="263147"/>
                </a:solidFill>
              </a:rPr>
              <a:t>By default, the entire forest is contained in the forest component of the </a:t>
            </a:r>
            <a:r>
              <a:rPr lang="en-IN" sz="1400" dirty="0" err="1">
                <a:solidFill>
                  <a:srgbClr val="263147"/>
                </a:solidFill>
              </a:rPr>
              <a:t>randomForest</a:t>
            </a:r>
            <a:r>
              <a:rPr lang="en-IN" sz="1400" dirty="0">
                <a:solidFill>
                  <a:srgbClr val="263147"/>
                </a:solidFill>
              </a:rPr>
              <a:t> object. It can take up quite a bit of memory for a large data set or large number of trees. If prediction of test data is not needed, set the argument </a:t>
            </a:r>
            <a:r>
              <a:rPr lang="en-IN" sz="1400" dirty="0" err="1">
                <a:solidFill>
                  <a:srgbClr val="263147"/>
                </a:solidFill>
              </a:rPr>
              <a:t>keep.forest</a:t>
            </a:r>
            <a:r>
              <a:rPr lang="en-IN" sz="1400" dirty="0">
                <a:solidFill>
                  <a:srgbClr val="263147"/>
                </a:solidFill>
              </a:rPr>
              <a:t>=FALSE when running </a:t>
            </a:r>
            <a:r>
              <a:rPr lang="en-IN" sz="1400" dirty="0" err="1">
                <a:solidFill>
                  <a:srgbClr val="263147"/>
                </a:solidFill>
              </a:rPr>
              <a:t>randomForest</a:t>
            </a:r>
            <a:r>
              <a:rPr lang="en-IN" sz="1400" dirty="0">
                <a:solidFill>
                  <a:srgbClr val="263147"/>
                </a:solidFill>
              </a:rPr>
              <a:t>. This way, only one tree is kept in memory at any time, and thus lots of memory (and potentially execution time) can be </a:t>
            </a:r>
            <a:r>
              <a:rPr lang="en-IN" sz="1400" dirty="0" smtClean="0">
                <a:solidFill>
                  <a:srgbClr val="263147"/>
                </a:solidFill>
              </a:rPr>
              <a:t>saved.</a:t>
            </a:r>
          </a:p>
          <a:p>
            <a:pPr marL="285750" lvl="0" indent="-285750" algn="just">
              <a:lnSpc>
                <a:spcPct val="120000"/>
              </a:lnSpc>
              <a:buFont typeface="Arial" panose="020B0604020202020204" pitchFamily="34" charset="0"/>
              <a:buChar char="•"/>
            </a:pPr>
            <a:endParaRPr lang="en-IN" sz="1400" dirty="0">
              <a:solidFill>
                <a:srgbClr val="263147"/>
              </a:solidFill>
            </a:endParaRPr>
          </a:p>
          <a:p>
            <a:pPr marL="285750" lvl="0" indent="-285750" algn="just">
              <a:lnSpc>
                <a:spcPct val="120000"/>
              </a:lnSpc>
              <a:buFont typeface="Arial" panose="020B0604020202020204" pitchFamily="34" charset="0"/>
              <a:buChar char="•"/>
            </a:pPr>
            <a:r>
              <a:rPr lang="en-IN" sz="1400" dirty="0" smtClean="0">
                <a:solidFill>
                  <a:srgbClr val="263147"/>
                </a:solidFill>
              </a:rPr>
              <a:t>Since </a:t>
            </a:r>
            <a:r>
              <a:rPr lang="en-IN" sz="1400" dirty="0">
                <a:solidFill>
                  <a:srgbClr val="263147"/>
                </a:solidFill>
              </a:rPr>
              <a:t>the algorithm falls into the “embarrassingly parallel” category, one can run several random forests on different machines and then aggregate the votes component to get the final result. </a:t>
            </a:r>
          </a:p>
        </p:txBody>
      </p:sp>
    </p:spTree>
    <p:extLst>
      <p:ext uri="{BB962C8B-B14F-4D97-AF65-F5344CB8AC3E}">
        <p14:creationId xmlns:p14="http://schemas.microsoft.com/office/powerpoint/2010/main" val="3192308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90502"/>
            <a:ext cx="6496050" cy="542923"/>
          </a:xfrm>
        </p:spPr>
        <p:txBody>
          <a:bodyPr/>
          <a:lstStyle/>
          <a:p>
            <a:r>
              <a:rPr lang="en-US" sz="2800" dirty="0">
                <a:solidFill>
                  <a:srgbClr val="C00000"/>
                </a:solidFill>
              </a:rPr>
              <a:t>Out of Bag Data</a:t>
            </a:r>
            <a:endParaRPr lang="en-IN" sz="2800" dirty="0">
              <a:solidFill>
                <a:srgbClr val="C00000"/>
              </a:solidFill>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38263"/>
            <a:ext cx="7953375"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366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1"/>
            <a:ext cx="9144000" cy="647699"/>
          </a:xfrm>
        </p:spPr>
        <p:txBody>
          <a:bodyPr/>
          <a:lstStyle/>
          <a:p>
            <a:r>
              <a:rPr lang="en-US" sz="2800" dirty="0">
                <a:solidFill>
                  <a:srgbClr val="C00000"/>
                </a:solidFill>
              </a:rPr>
              <a:t>Out of Bag </a:t>
            </a:r>
            <a:r>
              <a:rPr lang="en-US" sz="2800" dirty="0" smtClean="0">
                <a:solidFill>
                  <a:srgbClr val="C00000"/>
                </a:solidFill>
              </a:rPr>
              <a:t>Error Rate</a:t>
            </a:r>
            <a:endParaRPr lang="en-IN" sz="2800" dirty="0">
              <a:solidFill>
                <a:srgbClr val="C0000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 y="1176338"/>
            <a:ext cx="78962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76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7652"/>
            <a:ext cx="9010650" cy="419098"/>
          </a:xfrm>
        </p:spPr>
        <p:txBody>
          <a:bodyPr/>
          <a:lstStyle/>
          <a:p>
            <a:r>
              <a:rPr lang="en-US" sz="2800" dirty="0">
                <a:solidFill>
                  <a:srgbClr val="C00000"/>
                </a:solidFill>
              </a:rPr>
              <a:t>Using </a:t>
            </a:r>
            <a:r>
              <a:rPr lang="en-US" sz="2800" dirty="0" err="1">
                <a:solidFill>
                  <a:srgbClr val="C00000"/>
                </a:solidFill>
              </a:rPr>
              <a:t>oob</a:t>
            </a:r>
            <a:r>
              <a:rPr lang="en-US" sz="2800" dirty="0">
                <a:solidFill>
                  <a:srgbClr val="C00000"/>
                </a:solidFill>
              </a:rPr>
              <a:t> data to choose m</a:t>
            </a:r>
            <a:endParaRPr lang="en-IN" sz="2800" dirty="0">
              <a:solidFill>
                <a:srgbClr val="C00000"/>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462088"/>
            <a:ext cx="81248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3109913"/>
            <a:ext cx="69056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665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9144000" cy="590549"/>
          </a:xfrm>
        </p:spPr>
        <p:txBody>
          <a:bodyPr/>
          <a:lstStyle/>
          <a:p>
            <a:r>
              <a:rPr lang="en-US" sz="2800" dirty="0">
                <a:solidFill>
                  <a:srgbClr val="C00000"/>
                </a:solidFill>
              </a:rPr>
              <a:t>Variable</a:t>
            </a:r>
            <a:r>
              <a:rPr lang="en-US" dirty="0" smtClean="0"/>
              <a:t> </a:t>
            </a:r>
            <a:r>
              <a:rPr lang="en-US" sz="2800" dirty="0">
                <a:solidFill>
                  <a:srgbClr val="C00000"/>
                </a:solidFill>
              </a:rPr>
              <a:t>Importance</a:t>
            </a:r>
            <a:endParaRPr lang="en-IN" sz="2800" dirty="0">
              <a:solidFill>
                <a:srgbClr val="C00000"/>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4" y="1223963"/>
            <a:ext cx="7319962" cy="4985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77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Classification Trees and Regression Trees</a:t>
            </a:r>
            <a:endParaRPr lang="en-IN" sz="2800" dirty="0"/>
          </a:p>
        </p:txBody>
      </p:sp>
      <p:sp>
        <p:nvSpPr>
          <p:cNvPr id="3" name="Content Placeholder 2"/>
          <p:cNvSpPr>
            <a:spLocks noGrp="1"/>
          </p:cNvSpPr>
          <p:nvPr>
            <p:ph idx="1"/>
          </p:nvPr>
        </p:nvSpPr>
        <p:spPr>
          <a:xfrm>
            <a:off x="660888" y="1739900"/>
            <a:ext cx="7778262" cy="3994150"/>
          </a:xfrm>
        </p:spPr>
        <p:txBody>
          <a:bodyPr/>
          <a:lstStyle/>
          <a:p>
            <a:pPr marL="0" indent="0" algn="just">
              <a:buNone/>
            </a:pPr>
            <a:r>
              <a:rPr lang="en-IN" sz="1800" dirty="0"/>
              <a:t>Primarily there are two fundamental differences between the classification and regression trees. </a:t>
            </a:r>
            <a:endParaRPr lang="en-IN" sz="1800" dirty="0" smtClean="0"/>
          </a:p>
          <a:p>
            <a:pPr marL="0" indent="0" algn="just">
              <a:buNone/>
            </a:pPr>
            <a:endParaRPr lang="en-IN" sz="1800" dirty="0" smtClean="0"/>
          </a:p>
          <a:p>
            <a:pPr algn="just"/>
            <a:r>
              <a:rPr lang="en-IN" sz="1800" dirty="0" smtClean="0"/>
              <a:t>The </a:t>
            </a:r>
            <a:r>
              <a:rPr lang="en-IN" sz="1800" dirty="0"/>
              <a:t>classification tree splits the response variable into mainly two classes Yes or No, also can be numerically categorized as 1 or 0. To apply recursive partitioning on the target category that can contain multiple variables, C4.5 algorithm is leveraged. In case of simple binary splits, CART algorithm is used. This is the reason why classification tree is applied when there is a need for categorical variable for categorical outcome. </a:t>
            </a:r>
            <a:endParaRPr lang="en-IN" sz="1800" dirty="0" smtClean="0"/>
          </a:p>
          <a:p>
            <a:pPr algn="just"/>
            <a:endParaRPr lang="en-IN" sz="1800" dirty="0"/>
          </a:p>
          <a:p>
            <a:pPr algn="just"/>
            <a:r>
              <a:rPr lang="en-IN" sz="1800" dirty="0" smtClean="0"/>
              <a:t>The </a:t>
            </a:r>
            <a:r>
              <a:rPr lang="en-IN" sz="1800" dirty="0"/>
              <a:t>regression trees are leveraged in case where the response variable is either continuous or numeric, but not categorical. Regression trees can be applied in case of prices, quantities, or data involving quantities etc.</a:t>
            </a:r>
          </a:p>
        </p:txBody>
      </p:sp>
    </p:spTree>
    <p:extLst>
      <p:ext uri="{BB962C8B-B14F-4D97-AF65-F5344CB8AC3E}">
        <p14:creationId xmlns:p14="http://schemas.microsoft.com/office/powerpoint/2010/main" val="47460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827"/>
            <a:ext cx="9144000" cy="561974"/>
          </a:xfrm>
        </p:spPr>
        <p:txBody>
          <a:bodyPr/>
          <a:lstStyle/>
          <a:p>
            <a:r>
              <a:rPr lang="en-US" sz="2800" dirty="0">
                <a:solidFill>
                  <a:srgbClr val="C00000"/>
                </a:solidFill>
              </a:rPr>
              <a:t>Entropy</a:t>
            </a:r>
            <a:r>
              <a:rPr lang="en-US" sz="2800" dirty="0" smtClean="0"/>
              <a:t> </a:t>
            </a:r>
            <a:endParaRPr lang="en-IN" sz="28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257300"/>
            <a:ext cx="652621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288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171451"/>
            <a:ext cx="7000875" cy="495299"/>
          </a:xfrm>
        </p:spPr>
        <p:txBody>
          <a:bodyPr/>
          <a:lstStyle/>
          <a:p>
            <a:r>
              <a:rPr lang="en-US" sz="2800" dirty="0">
                <a:solidFill>
                  <a:srgbClr val="C00000"/>
                </a:solidFill>
              </a:rPr>
              <a:t>Cubist</a:t>
            </a:r>
            <a:endParaRPr lang="en-IN" sz="2800" dirty="0">
              <a:solidFill>
                <a:srgbClr val="C00000"/>
              </a:solidFill>
            </a:endParaRPr>
          </a:p>
        </p:txBody>
      </p:sp>
      <p:sp>
        <p:nvSpPr>
          <p:cNvPr id="4" name="Rectangle 3"/>
          <p:cNvSpPr/>
          <p:nvPr/>
        </p:nvSpPr>
        <p:spPr>
          <a:xfrm>
            <a:off x="904873" y="1364546"/>
            <a:ext cx="7743825" cy="4031873"/>
          </a:xfrm>
          <a:prstGeom prst="rect">
            <a:avLst/>
          </a:prstGeom>
        </p:spPr>
        <p:txBody>
          <a:bodyPr wrap="square">
            <a:spAutoFit/>
          </a:bodyPr>
          <a:lstStyle/>
          <a:p>
            <a:r>
              <a:rPr lang="en-IN" sz="1600" dirty="0">
                <a:solidFill>
                  <a:srgbClr val="666666"/>
                </a:solidFill>
              </a:rPr>
              <a:t>Cubist is a rule-based model that is an extension of Quinlan's M5 model tree. </a:t>
            </a:r>
            <a:endParaRPr lang="en-IN" sz="1600" dirty="0" smtClean="0">
              <a:solidFill>
                <a:srgbClr val="666666"/>
              </a:solidFill>
            </a:endParaRPr>
          </a:p>
          <a:p>
            <a:endParaRPr lang="en-IN" sz="1600" dirty="0">
              <a:solidFill>
                <a:srgbClr val="666666"/>
              </a:solidFill>
            </a:endParaRPr>
          </a:p>
          <a:p>
            <a:r>
              <a:rPr lang="en-IN" sz="1600" dirty="0" smtClean="0">
                <a:solidFill>
                  <a:srgbClr val="666666"/>
                </a:solidFill>
              </a:rPr>
              <a:t>A </a:t>
            </a:r>
            <a:r>
              <a:rPr lang="en-IN" sz="1600" dirty="0">
                <a:solidFill>
                  <a:srgbClr val="666666"/>
                </a:solidFill>
              </a:rPr>
              <a:t>tree is grown </a:t>
            </a:r>
            <a:r>
              <a:rPr lang="en-IN" sz="1600" dirty="0" smtClean="0">
                <a:solidFill>
                  <a:srgbClr val="666666"/>
                </a:solidFill>
              </a:rPr>
              <a:t>where the </a:t>
            </a:r>
            <a:r>
              <a:rPr lang="en-IN" sz="1600" dirty="0">
                <a:solidFill>
                  <a:srgbClr val="666666"/>
                </a:solidFill>
              </a:rPr>
              <a:t>terminal leaves contain linear regression models. </a:t>
            </a:r>
            <a:endParaRPr lang="en-IN" sz="1600" dirty="0" smtClean="0">
              <a:solidFill>
                <a:srgbClr val="666666"/>
              </a:solidFill>
            </a:endParaRPr>
          </a:p>
          <a:p>
            <a:endParaRPr lang="en-IN" sz="1600" dirty="0">
              <a:solidFill>
                <a:srgbClr val="666666"/>
              </a:solidFill>
            </a:endParaRPr>
          </a:p>
          <a:p>
            <a:r>
              <a:rPr lang="en-IN" sz="1600" dirty="0" smtClean="0">
                <a:solidFill>
                  <a:srgbClr val="666666"/>
                </a:solidFill>
              </a:rPr>
              <a:t>These </a:t>
            </a:r>
            <a:r>
              <a:rPr lang="en-IN" sz="1600" dirty="0">
                <a:solidFill>
                  <a:srgbClr val="666666"/>
                </a:solidFill>
              </a:rPr>
              <a:t>models are based on the predictors </a:t>
            </a:r>
            <a:r>
              <a:rPr lang="en-IN" sz="1600" dirty="0" smtClean="0">
                <a:solidFill>
                  <a:srgbClr val="666666"/>
                </a:solidFill>
              </a:rPr>
              <a:t>used in </a:t>
            </a:r>
            <a:r>
              <a:rPr lang="en-IN" sz="1600" dirty="0">
                <a:solidFill>
                  <a:srgbClr val="666666"/>
                </a:solidFill>
              </a:rPr>
              <a:t>previous splits. </a:t>
            </a:r>
            <a:endParaRPr lang="en-IN" sz="1600" dirty="0" smtClean="0">
              <a:solidFill>
                <a:srgbClr val="666666"/>
              </a:solidFill>
            </a:endParaRPr>
          </a:p>
          <a:p>
            <a:endParaRPr lang="en-IN" sz="1600" dirty="0">
              <a:solidFill>
                <a:srgbClr val="666666"/>
              </a:solidFill>
            </a:endParaRPr>
          </a:p>
          <a:p>
            <a:r>
              <a:rPr lang="en-IN" sz="1600" dirty="0" smtClean="0">
                <a:solidFill>
                  <a:srgbClr val="666666"/>
                </a:solidFill>
              </a:rPr>
              <a:t>Also</a:t>
            </a:r>
            <a:r>
              <a:rPr lang="en-IN" sz="1600" dirty="0">
                <a:solidFill>
                  <a:srgbClr val="666666"/>
                </a:solidFill>
              </a:rPr>
              <a:t>, there are </a:t>
            </a:r>
            <a:r>
              <a:rPr lang="en-IN" sz="1600" dirty="0" smtClean="0">
                <a:solidFill>
                  <a:srgbClr val="666666"/>
                </a:solidFill>
              </a:rPr>
              <a:t>intermediate linear </a:t>
            </a:r>
            <a:r>
              <a:rPr lang="en-IN" sz="1600" dirty="0">
                <a:solidFill>
                  <a:srgbClr val="666666"/>
                </a:solidFill>
              </a:rPr>
              <a:t>models at each step of the tree. </a:t>
            </a:r>
            <a:endParaRPr lang="en-IN" sz="1600" dirty="0" smtClean="0">
              <a:solidFill>
                <a:srgbClr val="666666"/>
              </a:solidFill>
            </a:endParaRPr>
          </a:p>
          <a:p>
            <a:endParaRPr lang="en-IN" sz="1600" dirty="0">
              <a:solidFill>
                <a:srgbClr val="666666"/>
              </a:solidFill>
            </a:endParaRPr>
          </a:p>
          <a:p>
            <a:r>
              <a:rPr lang="en-IN" sz="1600" dirty="0" smtClean="0">
                <a:solidFill>
                  <a:srgbClr val="666666"/>
                </a:solidFill>
              </a:rPr>
              <a:t>A prediction is </a:t>
            </a:r>
            <a:r>
              <a:rPr lang="en-IN" sz="1600" dirty="0">
                <a:solidFill>
                  <a:srgbClr val="666666"/>
                </a:solidFill>
              </a:rPr>
              <a:t>made using the linear </a:t>
            </a:r>
            <a:r>
              <a:rPr lang="en-IN" sz="1600" dirty="0" smtClean="0">
                <a:solidFill>
                  <a:srgbClr val="666666"/>
                </a:solidFill>
              </a:rPr>
              <a:t>regression </a:t>
            </a:r>
            <a:r>
              <a:rPr lang="en-IN" sz="1600" dirty="0">
                <a:solidFill>
                  <a:srgbClr val="666666"/>
                </a:solidFill>
              </a:rPr>
              <a:t>model at the terminal node of the tree, but is "smoothed" </a:t>
            </a:r>
            <a:r>
              <a:rPr lang="en-IN" sz="1600" dirty="0" smtClean="0">
                <a:solidFill>
                  <a:srgbClr val="666666"/>
                </a:solidFill>
              </a:rPr>
              <a:t>by taking </a:t>
            </a:r>
            <a:r>
              <a:rPr lang="en-IN" sz="1600" dirty="0">
                <a:solidFill>
                  <a:srgbClr val="666666"/>
                </a:solidFill>
              </a:rPr>
              <a:t>into account the prediction from the linear model in the previous node of the tree (</a:t>
            </a:r>
            <a:r>
              <a:rPr lang="en-IN" sz="1600" dirty="0" smtClean="0">
                <a:solidFill>
                  <a:srgbClr val="666666"/>
                </a:solidFill>
              </a:rPr>
              <a:t>which also </a:t>
            </a:r>
            <a:r>
              <a:rPr lang="en-IN" sz="1600" dirty="0">
                <a:solidFill>
                  <a:srgbClr val="666666"/>
                </a:solidFill>
              </a:rPr>
              <a:t>occurs recursively up the tree). </a:t>
            </a:r>
            <a:endParaRPr lang="en-IN" sz="1600" dirty="0" smtClean="0">
              <a:solidFill>
                <a:srgbClr val="666666"/>
              </a:solidFill>
            </a:endParaRPr>
          </a:p>
          <a:p>
            <a:endParaRPr lang="en-IN" sz="1600" dirty="0">
              <a:solidFill>
                <a:srgbClr val="666666"/>
              </a:solidFill>
            </a:endParaRPr>
          </a:p>
          <a:p>
            <a:r>
              <a:rPr lang="en-IN" sz="1600" dirty="0" smtClean="0">
                <a:solidFill>
                  <a:srgbClr val="666666"/>
                </a:solidFill>
              </a:rPr>
              <a:t>The </a:t>
            </a:r>
            <a:r>
              <a:rPr lang="en-IN" sz="1600" dirty="0">
                <a:solidFill>
                  <a:srgbClr val="666666"/>
                </a:solidFill>
              </a:rPr>
              <a:t>tree is reduced to a set of rules, which </a:t>
            </a:r>
            <a:r>
              <a:rPr lang="en-IN" sz="1600" dirty="0" smtClean="0">
                <a:solidFill>
                  <a:srgbClr val="666666"/>
                </a:solidFill>
              </a:rPr>
              <a:t>initially </a:t>
            </a:r>
            <a:r>
              <a:rPr lang="en-IN" sz="1600" dirty="0">
                <a:solidFill>
                  <a:srgbClr val="666666"/>
                </a:solidFill>
              </a:rPr>
              <a:t>are </a:t>
            </a:r>
            <a:r>
              <a:rPr lang="en-IN" sz="1600" dirty="0" smtClean="0">
                <a:solidFill>
                  <a:srgbClr val="666666"/>
                </a:solidFill>
              </a:rPr>
              <a:t>paths from </a:t>
            </a:r>
            <a:r>
              <a:rPr lang="en-IN" sz="1600" dirty="0">
                <a:solidFill>
                  <a:srgbClr val="666666"/>
                </a:solidFill>
              </a:rPr>
              <a:t>the top of the tree to the bottom. </a:t>
            </a:r>
            <a:endParaRPr lang="en-IN" sz="1600" dirty="0" smtClean="0">
              <a:solidFill>
                <a:srgbClr val="666666"/>
              </a:solidFill>
            </a:endParaRPr>
          </a:p>
          <a:p>
            <a:endParaRPr lang="en-IN" sz="1600" dirty="0">
              <a:solidFill>
                <a:srgbClr val="666666"/>
              </a:solidFill>
            </a:endParaRPr>
          </a:p>
          <a:p>
            <a:r>
              <a:rPr lang="en-IN" sz="1600" dirty="0" smtClean="0">
                <a:solidFill>
                  <a:srgbClr val="666666"/>
                </a:solidFill>
              </a:rPr>
              <a:t>Rules </a:t>
            </a:r>
            <a:r>
              <a:rPr lang="en-IN" sz="1600" dirty="0">
                <a:solidFill>
                  <a:srgbClr val="666666"/>
                </a:solidFill>
              </a:rPr>
              <a:t>are eliminated via pruning and/or combined </a:t>
            </a:r>
            <a:r>
              <a:rPr lang="en-IN" sz="1600" dirty="0" smtClean="0">
                <a:solidFill>
                  <a:srgbClr val="666666"/>
                </a:solidFill>
              </a:rPr>
              <a:t>for simplification</a:t>
            </a:r>
            <a:r>
              <a:rPr lang="en-IN" sz="1600" dirty="0">
                <a:solidFill>
                  <a:srgbClr val="666666"/>
                </a:solidFill>
              </a:rPr>
              <a:t>.</a:t>
            </a:r>
            <a:endParaRPr lang="en-IN" sz="1600" dirty="0"/>
          </a:p>
        </p:txBody>
      </p:sp>
    </p:spTree>
    <p:extLst>
      <p:ext uri="{BB962C8B-B14F-4D97-AF65-F5344CB8AC3E}">
        <p14:creationId xmlns:p14="http://schemas.microsoft.com/office/powerpoint/2010/main" val="4102261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Rectangle 4"/>
          <p:cNvSpPr/>
          <p:nvPr/>
        </p:nvSpPr>
        <p:spPr>
          <a:xfrm>
            <a:off x="600075" y="1486317"/>
            <a:ext cx="8467725" cy="2246769"/>
          </a:xfrm>
          <a:prstGeom prst="rect">
            <a:avLst/>
          </a:prstGeom>
        </p:spPr>
        <p:txBody>
          <a:bodyPr wrap="square">
            <a:spAutoFit/>
          </a:bodyPr>
          <a:lstStyle/>
          <a:p>
            <a:pPr marL="266700" indent="-266700"/>
            <a:r>
              <a:rPr lang="en-IN" sz="1400" dirty="0" smtClean="0"/>
              <a:t>&gt; 	library(Cubist</a:t>
            </a:r>
            <a:r>
              <a:rPr lang="en-IN" sz="1400" dirty="0"/>
              <a:t>) </a:t>
            </a:r>
            <a:endParaRPr lang="en-IN" sz="1400" dirty="0" smtClean="0"/>
          </a:p>
          <a:p>
            <a:pPr marL="266700" indent="-266700"/>
            <a:r>
              <a:rPr lang="en-IN" sz="1400" dirty="0" smtClean="0"/>
              <a:t>&gt; 	library(</a:t>
            </a:r>
            <a:r>
              <a:rPr lang="en-IN" sz="1400" dirty="0" err="1" smtClean="0"/>
              <a:t>mlbench</a:t>
            </a:r>
            <a:r>
              <a:rPr lang="en-IN" sz="1400" dirty="0"/>
              <a:t>) </a:t>
            </a:r>
            <a:endParaRPr lang="en-IN" sz="1400" dirty="0" smtClean="0"/>
          </a:p>
          <a:p>
            <a:pPr marL="266700" indent="-266700"/>
            <a:r>
              <a:rPr lang="en-IN" sz="1400" dirty="0" smtClean="0"/>
              <a:t>&gt; 	data(</a:t>
            </a:r>
            <a:r>
              <a:rPr lang="en-IN" sz="1400" dirty="0" err="1" smtClean="0"/>
              <a:t>BostonHousing</a:t>
            </a:r>
            <a:r>
              <a:rPr lang="en-IN" sz="1400" dirty="0"/>
              <a:t>) </a:t>
            </a:r>
            <a:endParaRPr lang="en-IN" sz="1400" dirty="0" smtClean="0"/>
          </a:p>
          <a:p>
            <a:pPr marL="266700" indent="-266700"/>
            <a:r>
              <a:rPr lang="en-IN" sz="1400" dirty="0" smtClean="0"/>
              <a:t>&gt; 	</a:t>
            </a:r>
            <a:r>
              <a:rPr lang="en-IN" sz="1400" dirty="0" err="1" smtClean="0"/>
              <a:t>BostonHousing$chas</a:t>
            </a:r>
            <a:r>
              <a:rPr lang="en-IN" sz="1400" dirty="0" smtClean="0"/>
              <a:t> </a:t>
            </a:r>
            <a:r>
              <a:rPr lang="en-IN" sz="1400" dirty="0"/>
              <a:t>&lt;- </a:t>
            </a:r>
            <a:r>
              <a:rPr lang="en-IN" sz="1400" dirty="0" err="1"/>
              <a:t>as.numeric</a:t>
            </a:r>
            <a:r>
              <a:rPr lang="en-IN" sz="1400" dirty="0"/>
              <a:t>(</a:t>
            </a:r>
            <a:r>
              <a:rPr lang="en-IN" sz="1400" dirty="0" err="1"/>
              <a:t>BostonHousing$chas</a:t>
            </a:r>
            <a:r>
              <a:rPr lang="en-IN" sz="1400" dirty="0"/>
              <a:t>) - 1 </a:t>
            </a:r>
            <a:endParaRPr lang="en-IN" sz="1400" dirty="0" smtClean="0"/>
          </a:p>
          <a:p>
            <a:pPr marL="266700" indent="-266700"/>
            <a:r>
              <a:rPr lang="en-IN" sz="1400" dirty="0" smtClean="0"/>
              <a:t>&gt; 	</a:t>
            </a:r>
            <a:r>
              <a:rPr lang="en-IN" sz="1400" dirty="0" err="1" smtClean="0"/>
              <a:t>set.seed</a:t>
            </a:r>
            <a:r>
              <a:rPr lang="en-IN" sz="1400" dirty="0" smtClean="0"/>
              <a:t>(1</a:t>
            </a:r>
            <a:r>
              <a:rPr lang="en-IN" sz="1400" dirty="0"/>
              <a:t>) </a:t>
            </a:r>
            <a:endParaRPr lang="en-IN" sz="1400" dirty="0" smtClean="0"/>
          </a:p>
          <a:p>
            <a:pPr marL="266700" indent="-266700"/>
            <a:r>
              <a:rPr lang="en-IN" sz="1400" dirty="0" smtClean="0"/>
              <a:t>&gt; 	</a:t>
            </a:r>
            <a:r>
              <a:rPr lang="en-IN" sz="1400" dirty="0" err="1" smtClean="0"/>
              <a:t>inTrain</a:t>
            </a:r>
            <a:r>
              <a:rPr lang="en-IN" sz="1400" dirty="0" smtClean="0"/>
              <a:t> </a:t>
            </a:r>
            <a:r>
              <a:rPr lang="en-IN" sz="1400" dirty="0"/>
              <a:t>&lt;- sample(1:nrow(</a:t>
            </a:r>
            <a:r>
              <a:rPr lang="en-IN" sz="1400" dirty="0" err="1"/>
              <a:t>BostonHousing</a:t>
            </a:r>
            <a:r>
              <a:rPr lang="en-IN" sz="1400" dirty="0"/>
              <a:t>), floor(.8*</a:t>
            </a:r>
            <a:r>
              <a:rPr lang="en-IN" sz="1400" dirty="0" err="1"/>
              <a:t>nrow</a:t>
            </a:r>
            <a:r>
              <a:rPr lang="en-IN" sz="1400" dirty="0"/>
              <a:t>(</a:t>
            </a:r>
            <a:r>
              <a:rPr lang="en-IN" sz="1400" dirty="0" err="1"/>
              <a:t>BostonHousing</a:t>
            </a:r>
            <a:r>
              <a:rPr lang="en-IN" sz="1400" dirty="0"/>
              <a:t>))) </a:t>
            </a:r>
            <a:endParaRPr lang="en-IN" sz="1400" dirty="0" smtClean="0"/>
          </a:p>
          <a:p>
            <a:pPr marL="266700" indent="-266700"/>
            <a:r>
              <a:rPr lang="en-IN" sz="1400" dirty="0" smtClean="0"/>
              <a:t>&gt; 	</a:t>
            </a:r>
            <a:r>
              <a:rPr lang="en-IN" sz="1400" dirty="0" err="1" smtClean="0"/>
              <a:t>trainingPredictors</a:t>
            </a:r>
            <a:r>
              <a:rPr lang="en-IN" sz="1400" dirty="0" smtClean="0"/>
              <a:t> </a:t>
            </a:r>
            <a:r>
              <a:rPr lang="en-IN" sz="1400" dirty="0"/>
              <a:t>&lt;- </a:t>
            </a:r>
            <a:r>
              <a:rPr lang="en-IN" sz="1400" dirty="0" err="1"/>
              <a:t>BostonHousing</a:t>
            </a:r>
            <a:r>
              <a:rPr lang="en-IN" sz="1400" dirty="0"/>
              <a:t>[ </a:t>
            </a:r>
            <a:r>
              <a:rPr lang="en-IN" sz="1400" dirty="0" err="1"/>
              <a:t>inTrain</a:t>
            </a:r>
            <a:r>
              <a:rPr lang="en-IN" sz="1400" dirty="0"/>
              <a:t>, -14] &gt; </a:t>
            </a:r>
            <a:r>
              <a:rPr lang="en-IN" sz="1400" dirty="0" err="1"/>
              <a:t>testPredictors</a:t>
            </a:r>
            <a:r>
              <a:rPr lang="en-IN" sz="1400" dirty="0"/>
              <a:t> &lt;- </a:t>
            </a:r>
            <a:r>
              <a:rPr lang="en-IN" sz="1400" dirty="0" err="1"/>
              <a:t>BostonHousing</a:t>
            </a:r>
            <a:r>
              <a:rPr lang="en-IN" sz="1400" dirty="0"/>
              <a:t>[-</a:t>
            </a:r>
            <a:r>
              <a:rPr lang="en-IN" sz="1400" dirty="0" err="1"/>
              <a:t>inTrain</a:t>
            </a:r>
            <a:r>
              <a:rPr lang="en-IN" sz="1400" dirty="0"/>
              <a:t>, -14] </a:t>
            </a:r>
            <a:endParaRPr lang="en-IN" sz="1400" dirty="0" smtClean="0"/>
          </a:p>
          <a:p>
            <a:pPr marL="266700" indent="-266700"/>
            <a:r>
              <a:rPr lang="en-IN" sz="1400" dirty="0" smtClean="0"/>
              <a:t>&gt; 	</a:t>
            </a:r>
            <a:r>
              <a:rPr lang="en-IN" sz="1400" dirty="0" err="1" smtClean="0"/>
              <a:t>trainingOutcome</a:t>
            </a:r>
            <a:r>
              <a:rPr lang="en-IN" sz="1400" dirty="0" smtClean="0"/>
              <a:t> </a:t>
            </a:r>
            <a:r>
              <a:rPr lang="en-IN" sz="1400" dirty="0"/>
              <a:t>&lt;- </a:t>
            </a:r>
            <a:r>
              <a:rPr lang="en-IN" sz="1400" dirty="0" err="1"/>
              <a:t>BostonHousing$medv</a:t>
            </a:r>
            <a:r>
              <a:rPr lang="en-IN" sz="1400" dirty="0"/>
              <a:t>[ </a:t>
            </a:r>
            <a:r>
              <a:rPr lang="en-IN" sz="1400" dirty="0" err="1"/>
              <a:t>inTrain</a:t>
            </a:r>
            <a:r>
              <a:rPr lang="en-IN" sz="1400" dirty="0"/>
              <a:t>] &gt; </a:t>
            </a:r>
            <a:r>
              <a:rPr lang="en-IN" sz="1400" dirty="0" err="1"/>
              <a:t>testOutcome</a:t>
            </a:r>
            <a:r>
              <a:rPr lang="en-IN" sz="1400" dirty="0"/>
              <a:t> &lt;- </a:t>
            </a:r>
            <a:r>
              <a:rPr lang="en-IN" sz="1400" dirty="0" err="1"/>
              <a:t>BostonHousing$medv</a:t>
            </a:r>
            <a:r>
              <a:rPr lang="en-IN" sz="1400" dirty="0"/>
              <a:t>[-</a:t>
            </a:r>
            <a:r>
              <a:rPr lang="en-IN" sz="1400" dirty="0" err="1"/>
              <a:t>inTrain</a:t>
            </a:r>
            <a:r>
              <a:rPr lang="en-IN" sz="1400" dirty="0"/>
              <a:t>] </a:t>
            </a:r>
            <a:endParaRPr lang="en-IN" sz="1400" dirty="0" smtClean="0"/>
          </a:p>
          <a:p>
            <a:pPr marL="266700" indent="-266700"/>
            <a:r>
              <a:rPr lang="en-IN" sz="1400" dirty="0" smtClean="0"/>
              <a:t>&gt; 	</a:t>
            </a:r>
            <a:r>
              <a:rPr lang="en-IN" sz="1400" dirty="0" err="1" smtClean="0"/>
              <a:t>modelTree</a:t>
            </a:r>
            <a:r>
              <a:rPr lang="en-IN" sz="1400" dirty="0" smtClean="0"/>
              <a:t> </a:t>
            </a:r>
            <a:r>
              <a:rPr lang="en-IN" sz="1400" dirty="0"/>
              <a:t>&lt;- cubist(x = </a:t>
            </a:r>
            <a:r>
              <a:rPr lang="en-IN" sz="1400" dirty="0" err="1"/>
              <a:t>trainingPredictors</a:t>
            </a:r>
            <a:r>
              <a:rPr lang="en-IN" sz="1400" dirty="0"/>
              <a:t>, y = </a:t>
            </a:r>
            <a:r>
              <a:rPr lang="en-IN" sz="1400" dirty="0" err="1"/>
              <a:t>trainingOutcome</a:t>
            </a:r>
            <a:r>
              <a:rPr lang="en-IN" sz="1400" dirty="0"/>
              <a:t>) </a:t>
            </a:r>
            <a:endParaRPr lang="en-IN" sz="1400" dirty="0" smtClean="0"/>
          </a:p>
          <a:p>
            <a:pPr marL="266700" indent="-266700"/>
            <a:r>
              <a:rPr lang="en-IN" sz="1400" dirty="0" smtClean="0"/>
              <a:t>&gt; 	</a:t>
            </a:r>
            <a:r>
              <a:rPr lang="en-IN" sz="1400" dirty="0" err="1" smtClean="0"/>
              <a:t>modelTree</a:t>
            </a:r>
            <a:r>
              <a:rPr lang="en-IN" sz="1400" dirty="0" smtClean="0"/>
              <a:t> </a:t>
            </a:r>
            <a:endParaRPr lang="en-IN" sz="1400" dirty="0"/>
          </a:p>
        </p:txBody>
      </p:sp>
      <p:sp>
        <p:nvSpPr>
          <p:cNvPr id="6" name="Rectangle 5"/>
          <p:cNvSpPr/>
          <p:nvPr/>
        </p:nvSpPr>
        <p:spPr>
          <a:xfrm>
            <a:off x="723899" y="3890665"/>
            <a:ext cx="7972425" cy="646331"/>
          </a:xfrm>
          <a:prstGeom prst="rect">
            <a:avLst/>
          </a:prstGeom>
        </p:spPr>
        <p:txBody>
          <a:bodyPr wrap="square">
            <a:spAutoFit/>
          </a:bodyPr>
          <a:lstStyle/>
          <a:p>
            <a:r>
              <a:rPr lang="en-IN" dirty="0"/>
              <a:t>There is no formula method for cubist; the predictors are specified as matrix or data frame and the outcome is a numeric vector.</a:t>
            </a:r>
          </a:p>
        </p:txBody>
      </p:sp>
      <p:sp>
        <p:nvSpPr>
          <p:cNvPr id="7" name="Rectangle 6"/>
          <p:cNvSpPr/>
          <p:nvPr/>
        </p:nvSpPr>
        <p:spPr>
          <a:xfrm>
            <a:off x="2143125" y="4633436"/>
            <a:ext cx="4572000" cy="1569660"/>
          </a:xfrm>
          <a:prstGeom prst="rect">
            <a:avLst/>
          </a:prstGeom>
        </p:spPr>
        <p:txBody>
          <a:bodyPr>
            <a:spAutoFit/>
          </a:bodyPr>
          <a:lstStyle/>
          <a:p>
            <a:r>
              <a:rPr lang="en-IN" sz="1200" dirty="0" smtClean="0"/>
              <a:t>&gt; </a:t>
            </a:r>
            <a:r>
              <a:rPr lang="en-IN" sz="1200" dirty="0" err="1" smtClean="0"/>
              <a:t>mtPred</a:t>
            </a:r>
            <a:r>
              <a:rPr lang="en-IN" sz="1200" dirty="0" smtClean="0"/>
              <a:t> </a:t>
            </a:r>
            <a:r>
              <a:rPr lang="en-IN" sz="1200" dirty="0"/>
              <a:t>&lt;- predict(</a:t>
            </a:r>
            <a:r>
              <a:rPr lang="en-IN" sz="1200" dirty="0" err="1"/>
              <a:t>modelTree</a:t>
            </a:r>
            <a:r>
              <a:rPr lang="en-IN" sz="1200" dirty="0"/>
              <a:t>, </a:t>
            </a:r>
            <a:r>
              <a:rPr lang="en-IN" sz="1200" dirty="0" err="1"/>
              <a:t>testPredictors</a:t>
            </a:r>
            <a:r>
              <a:rPr lang="en-IN" sz="1200" dirty="0"/>
              <a:t>) </a:t>
            </a:r>
            <a:endParaRPr lang="en-IN" sz="1200" dirty="0" smtClean="0"/>
          </a:p>
          <a:p>
            <a:r>
              <a:rPr lang="en-IN" sz="1200" dirty="0" smtClean="0"/>
              <a:t> &gt; ## </a:t>
            </a:r>
            <a:r>
              <a:rPr lang="en-IN" sz="1200" dirty="0"/>
              <a:t>Test set RMSE </a:t>
            </a:r>
            <a:endParaRPr lang="en-IN" sz="1200" dirty="0" smtClean="0"/>
          </a:p>
          <a:p>
            <a:r>
              <a:rPr lang="en-IN" sz="1200" dirty="0" smtClean="0"/>
              <a:t>&gt; </a:t>
            </a:r>
            <a:r>
              <a:rPr lang="en-IN" sz="1200" dirty="0" err="1" smtClean="0"/>
              <a:t>sqrt</a:t>
            </a:r>
            <a:r>
              <a:rPr lang="en-IN" sz="1200" dirty="0" smtClean="0"/>
              <a:t>(mean</a:t>
            </a:r>
            <a:r>
              <a:rPr lang="en-IN" sz="1200" dirty="0"/>
              <a:t>((</a:t>
            </a:r>
            <a:r>
              <a:rPr lang="en-IN" sz="1200" dirty="0" err="1"/>
              <a:t>mtPred</a:t>
            </a:r>
            <a:r>
              <a:rPr lang="en-IN" sz="1200" dirty="0"/>
              <a:t> - </a:t>
            </a:r>
            <a:r>
              <a:rPr lang="en-IN" sz="1200" dirty="0" err="1"/>
              <a:t>testOutcome</a:t>
            </a:r>
            <a:r>
              <a:rPr lang="en-IN" sz="1200" dirty="0"/>
              <a:t>)^2</a:t>
            </a:r>
            <a:r>
              <a:rPr lang="en-IN" sz="1200" dirty="0" smtClean="0"/>
              <a:t>))</a:t>
            </a:r>
          </a:p>
          <a:p>
            <a:endParaRPr lang="en-IN" sz="1200" dirty="0" smtClean="0"/>
          </a:p>
          <a:p>
            <a:r>
              <a:rPr lang="en-IN" sz="1200" dirty="0" smtClean="0"/>
              <a:t> </a:t>
            </a:r>
            <a:r>
              <a:rPr lang="en-IN" sz="1200" dirty="0"/>
              <a:t>[1] 3.337924 &gt; </a:t>
            </a:r>
            <a:endParaRPr lang="en-IN" sz="1200" dirty="0" smtClean="0"/>
          </a:p>
          <a:p>
            <a:r>
              <a:rPr lang="en-IN" sz="1200" dirty="0" smtClean="0"/>
              <a:t>&gt; ## </a:t>
            </a:r>
            <a:r>
              <a:rPr lang="en-IN" sz="1200" dirty="0"/>
              <a:t>Test set R^2 </a:t>
            </a:r>
            <a:endParaRPr lang="en-IN" sz="1200" dirty="0" smtClean="0"/>
          </a:p>
          <a:p>
            <a:r>
              <a:rPr lang="en-IN" sz="1200" dirty="0" smtClean="0"/>
              <a:t> &gt; </a:t>
            </a:r>
            <a:r>
              <a:rPr lang="en-IN" sz="1200" dirty="0" err="1" smtClean="0"/>
              <a:t>cor</a:t>
            </a:r>
            <a:r>
              <a:rPr lang="en-IN" sz="1200" dirty="0" smtClean="0"/>
              <a:t>(</a:t>
            </a:r>
            <a:r>
              <a:rPr lang="en-IN" sz="1200" dirty="0" err="1" smtClean="0"/>
              <a:t>mtPred</a:t>
            </a:r>
            <a:r>
              <a:rPr lang="en-IN" sz="1200" dirty="0"/>
              <a:t>, </a:t>
            </a:r>
            <a:r>
              <a:rPr lang="en-IN" sz="1200" dirty="0" err="1"/>
              <a:t>testOutcome</a:t>
            </a:r>
            <a:r>
              <a:rPr lang="en-IN" sz="1200" dirty="0"/>
              <a:t>)^</a:t>
            </a:r>
            <a:r>
              <a:rPr lang="en-IN" sz="1200" dirty="0" smtClean="0"/>
              <a:t>2</a:t>
            </a:r>
          </a:p>
          <a:p>
            <a:r>
              <a:rPr lang="en-IN" sz="1200" dirty="0" smtClean="0"/>
              <a:t> </a:t>
            </a:r>
            <a:r>
              <a:rPr lang="en-IN" sz="1200" dirty="0"/>
              <a:t>[1] 0.8573504</a:t>
            </a:r>
          </a:p>
        </p:txBody>
      </p:sp>
    </p:spTree>
    <p:extLst>
      <p:ext uri="{BB962C8B-B14F-4D97-AF65-F5344CB8AC3E}">
        <p14:creationId xmlns:p14="http://schemas.microsoft.com/office/powerpoint/2010/main" val="659818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95252"/>
            <a:ext cx="9144000" cy="638174"/>
          </a:xfrm>
        </p:spPr>
        <p:txBody>
          <a:bodyPr/>
          <a:lstStyle/>
          <a:p>
            <a:r>
              <a:rPr lang="en-IN" sz="2400" dirty="0"/>
              <a:t>Ensembles By Committees</a:t>
            </a:r>
          </a:p>
        </p:txBody>
      </p:sp>
      <p:sp>
        <p:nvSpPr>
          <p:cNvPr id="6" name="Rectangle 5"/>
          <p:cNvSpPr/>
          <p:nvPr/>
        </p:nvSpPr>
        <p:spPr>
          <a:xfrm>
            <a:off x="800097" y="1379220"/>
            <a:ext cx="7572375" cy="3662541"/>
          </a:xfrm>
          <a:prstGeom prst="rect">
            <a:avLst/>
          </a:prstGeom>
        </p:spPr>
        <p:txBody>
          <a:bodyPr wrap="square">
            <a:spAutoFit/>
          </a:bodyPr>
          <a:lstStyle/>
          <a:p>
            <a:pPr algn="just"/>
            <a:r>
              <a:rPr lang="en-IN" sz="1600" dirty="0"/>
              <a:t>Ensembles By </a:t>
            </a:r>
            <a:r>
              <a:rPr lang="en-IN" sz="1600" dirty="0" smtClean="0"/>
              <a:t>Committees: The </a:t>
            </a:r>
            <a:r>
              <a:rPr lang="en-IN" sz="1600" dirty="0"/>
              <a:t>Cubist model can also use a boosting–like scheme called committees where iterative model trees are created in sequence</a:t>
            </a:r>
            <a:r>
              <a:rPr lang="en-IN" sz="1600" dirty="0" smtClean="0"/>
              <a:t>.</a:t>
            </a:r>
          </a:p>
          <a:p>
            <a:pPr algn="just"/>
            <a:endParaRPr lang="en-IN" sz="1600" dirty="0" smtClean="0"/>
          </a:p>
          <a:p>
            <a:pPr algn="just"/>
            <a:r>
              <a:rPr lang="en-IN" sz="1600" dirty="0" smtClean="0"/>
              <a:t>The </a:t>
            </a:r>
            <a:r>
              <a:rPr lang="en-IN" sz="1600" dirty="0"/>
              <a:t>first tree follows the procedure described in the last section. </a:t>
            </a:r>
            <a:endParaRPr lang="en-IN" sz="1600" dirty="0" smtClean="0"/>
          </a:p>
          <a:p>
            <a:pPr algn="just"/>
            <a:endParaRPr lang="en-IN" sz="1600" dirty="0"/>
          </a:p>
          <a:p>
            <a:pPr algn="just"/>
            <a:r>
              <a:rPr lang="en-IN" sz="1600" dirty="0" smtClean="0"/>
              <a:t>Subsequent </a:t>
            </a:r>
            <a:r>
              <a:rPr lang="en-IN" sz="1600" dirty="0"/>
              <a:t>trees are created using adjusted versions to the training set outcome: </a:t>
            </a:r>
            <a:endParaRPr lang="en-IN" sz="1600" dirty="0" smtClean="0"/>
          </a:p>
          <a:p>
            <a:pPr algn="just"/>
            <a:endParaRPr lang="en-IN" sz="1600" dirty="0"/>
          </a:p>
          <a:p>
            <a:pPr marL="285750" indent="-285750" algn="just">
              <a:buFont typeface="Arial" panose="020B0604020202020204" pitchFamily="34" charset="0"/>
              <a:buChar char="•"/>
            </a:pPr>
            <a:r>
              <a:rPr lang="en-IN" sz="1600" dirty="0" smtClean="0"/>
              <a:t>if </a:t>
            </a:r>
            <a:r>
              <a:rPr lang="en-IN" sz="1600" dirty="0"/>
              <a:t>the model over–predicted a value, the response is adjusted downward for the next model (and so on). </a:t>
            </a:r>
            <a:endParaRPr lang="en-IN" sz="1600" dirty="0" smtClean="0"/>
          </a:p>
          <a:p>
            <a:pPr marL="285750" indent="-285750" algn="just">
              <a:buFont typeface="Arial" panose="020B0604020202020204" pitchFamily="34" charset="0"/>
              <a:buChar char="•"/>
            </a:pPr>
            <a:r>
              <a:rPr lang="en-IN" sz="1600" dirty="0" smtClean="0"/>
              <a:t>the </a:t>
            </a:r>
            <a:r>
              <a:rPr lang="en-IN" sz="1600" dirty="0"/>
              <a:t>final prediction is a simple average of the predictions from each model tree</a:t>
            </a:r>
            <a:r>
              <a:rPr lang="en-IN" sz="1600" dirty="0" smtClean="0"/>
              <a:t>.</a:t>
            </a:r>
          </a:p>
          <a:p>
            <a:pPr algn="just"/>
            <a:endParaRPr lang="en-IN" sz="1600" dirty="0" smtClean="0"/>
          </a:p>
          <a:p>
            <a:pPr algn="just"/>
            <a:r>
              <a:rPr lang="en-IN" sz="1600" dirty="0" smtClean="0"/>
              <a:t>The </a:t>
            </a:r>
            <a:r>
              <a:rPr lang="en-IN" sz="1600" dirty="0"/>
              <a:t>committee option can be used to control number of model trees: </a:t>
            </a:r>
            <a:endParaRPr lang="en-IN" sz="1600" dirty="0" smtClean="0"/>
          </a:p>
          <a:p>
            <a:pPr algn="just"/>
            <a:r>
              <a:rPr lang="en-IN" sz="1600" dirty="0" smtClean="0"/>
              <a:t>&gt; </a:t>
            </a:r>
            <a:r>
              <a:rPr lang="en-IN" sz="1200" dirty="0" err="1" smtClean="0"/>
              <a:t>set.seed</a:t>
            </a:r>
            <a:r>
              <a:rPr lang="en-IN" sz="1200" dirty="0" smtClean="0"/>
              <a:t>(1</a:t>
            </a:r>
            <a:r>
              <a:rPr lang="en-IN" sz="1200" dirty="0"/>
              <a:t>) </a:t>
            </a:r>
            <a:endParaRPr lang="en-IN" sz="1200" dirty="0" smtClean="0"/>
          </a:p>
          <a:p>
            <a:pPr algn="just"/>
            <a:r>
              <a:rPr lang="en-IN" sz="1200" dirty="0" smtClean="0"/>
              <a:t>&gt; </a:t>
            </a:r>
            <a:r>
              <a:rPr lang="en-IN" sz="1200" dirty="0" err="1" smtClean="0"/>
              <a:t>committeeModel</a:t>
            </a:r>
            <a:r>
              <a:rPr lang="en-IN" sz="1200" dirty="0" smtClean="0"/>
              <a:t> </a:t>
            </a:r>
            <a:r>
              <a:rPr lang="en-IN" sz="1200" dirty="0"/>
              <a:t>&lt;- cubist(x = </a:t>
            </a:r>
            <a:r>
              <a:rPr lang="en-IN" sz="1200" dirty="0" err="1"/>
              <a:t>trainingPredictors</a:t>
            </a:r>
            <a:r>
              <a:rPr lang="en-IN" sz="1200" dirty="0"/>
              <a:t>, y = </a:t>
            </a:r>
            <a:r>
              <a:rPr lang="en-IN" sz="1200" dirty="0" err="1"/>
              <a:t>trainingOutcome</a:t>
            </a:r>
            <a:r>
              <a:rPr lang="en-IN" sz="1200" dirty="0"/>
              <a:t>, + committees = 5) </a:t>
            </a:r>
            <a:endParaRPr lang="en-IN" sz="1200" dirty="0" smtClean="0"/>
          </a:p>
          <a:p>
            <a:pPr algn="just"/>
            <a:r>
              <a:rPr lang="en-IN" sz="1200" dirty="0" smtClean="0"/>
              <a:t>&gt; </a:t>
            </a:r>
            <a:r>
              <a:rPr lang="en-IN" sz="1200" dirty="0"/>
              <a:t>summary(</a:t>
            </a:r>
            <a:r>
              <a:rPr lang="en-IN" sz="1200" dirty="0" err="1"/>
              <a:t>committeeModel</a:t>
            </a:r>
            <a:r>
              <a:rPr lang="en-IN" sz="1200" dirty="0"/>
              <a:t>)</a:t>
            </a:r>
          </a:p>
        </p:txBody>
      </p:sp>
    </p:spTree>
    <p:extLst>
      <p:ext uri="{BB962C8B-B14F-4D97-AF65-F5344CB8AC3E}">
        <p14:creationId xmlns:p14="http://schemas.microsoft.com/office/powerpoint/2010/main" val="1447131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3"/>
          <p:cNvSpPr/>
          <p:nvPr/>
        </p:nvSpPr>
        <p:spPr>
          <a:xfrm>
            <a:off x="885823" y="1264414"/>
            <a:ext cx="7820027" cy="2308324"/>
          </a:xfrm>
          <a:prstGeom prst="rect">
            <a:avLst/>
          </a:prstGeom>
        </p:spPr>
        <p:txBody>
          <a:bodyPr wrap="square">
            <a:spAutoFit/>
          </a:bodyPr>
          <a:lstStyle/>
          <a:p>
            <a:r>
              <a:rPr lang="en-IN" dirty="0"/>
              <a:t>Instance–Based Corrections Another innovation in Cubist using nearest–</a:t>
            </a:r>
            <a:r>
              <a:rPr lang="en-IN" dirty="0" err="1"/>
              <a:t>neighbors</a:t>
            </a:r>
            <a:r>
              <a:rPr lang="en-IN" dirty="0"/>
              <a:t> to adjust the predictions from the rule–based model. </a:t>
            </a:r>
            <a:endParaRPr lang="en-IN" dirty="0" smtClean="0"/>
          </a:p>
          <a:p>
            <a:endParaRPr lang="en-IN" dirty="0"/>
          </a:p>
          <a:p>
            <a:r>
              <a:rPr lang="en-IN" dirty="0" smtClean="0"/>
              <a:t>First</a:t>
            </a:r>
            <a:r>
              <a:rPr lang="en-IN" dirty="0"/>
              <a:t>, a model tree (with or without committees) is created. </a:t>
            </a:r>
            <a:endParaRPr lang="en-IN" dirty="0" smtClean="0"/>
          </a:p>
          <a:p>
            <a:r>
              <a:rPr lang="en-IN" dirty="0" smtClean="0"/>
              <a:t>Once </a:t>
            </a:r>
            <a:r>
              <a:rPr lang="en-IN" dirty="0"/>
              <a:t>a sample is predicted by this model, Cubist can find it’s nearest </a:t>
            </a:r>
            <a:r>
              <a:rPr lang="en-IN" dirty="0" err="1"/>
              <a:t>neighbors</a:t>
            </a:r>
            <a:r>
              <a:rPr lang="en-IN" dirty="0"/>
              <a:t> and determine the average of these training set points. </a:t>
            </a:r>
            <a:endParaRPr lang="en-IN" dirty="0" smtClean="0"/>
          </a:p>
          <a:p>
            <a:endParaRPr lang="en-IN" dirty="0"/>
          </a:p>
          <a:p>
            <a:r>
              <a:rPr lang="en-IN" dirty="0" smtClean="0"/>
              <a:t>See </a:t>
            </a:r>
            <a:r>
              <a:rPr lang="en-IN" dirty="0"/>
              <a:t>Quinlan (1993a) for the details of the adjustment. </a:t>
            </a:r>
          </a:p>
        </p:txBody>
      </p:sp>
    </p:spTree>
    <p:extLst>
      <p:ext uri="{BB962C8B-B14F-4D97-AF65-F5344CB8AC3E}">
        <p14:creationId xmlns:p14="http://schemas.microsoft.com/office/powerpoint/2010/main" val="1007695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C00000"/>
                </a:solidFill>
              </a:rPr>
              <a:t>Continuous</a:t>
            </a:r>
            <a:r>
              <a:rPr lang="en-US" dirty="0" smtClean="0"/>
              <a:t> </a:t>
            </a:r>
            <a:r>
              <a:rPr lang="en-US" sz="2800" dirty="0">
                <a:solidFill>
                  <a:srgbClr val="C00000"/>
                </a:solidFill>
              </a:rPr>
              <a:t>Attributes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Attribute </a:t>
                </a:r>
                <a14:m>
                  <m:oMath xmlns:m="http://schemas.openxmlformats.org/officeDocument/2006/math">
                    <m:r>
                      <a:rPr lang="en-US" i="1" smtClean="0">
                        <a:latin typeface="Cambria Math"/>
                        <a:ea typeface="Cambria Math"/>
                      </a:rPr>
                      <m:t>∈</m:t>
                    </m:r>
                    <m:r>
                      <a:rPr lang="en-US" b="0" i="1" smtClean="0">
                        <a:latin typeface="Cambria Math"/>
                        <a:ea typeface="Cambria Math"/>
                      </a:rPr>
                      <m:t>𝑅</m:t>
                    </m:r>
                  </m:oMath>
                </a14:m>
                <a:endParaRPr lang="en-US" dirty="0" smtClean="0"/>
              </a:p>
              <a:p>
                <a:r>
                  <a:rPr lang="en-US" dirty="0" err="1" smtClean="0"/>
                  <a:t>E.g</a:t>
                </a:r>
                <a:endParaRPr lang="en-US" dirty="0"/>
              </a:p>
              <a:p>
                <a:pPr lvl="1"/>
                <a:r>
                  <a:rPr lang="en-US" dirty="0" smtClean="0"/>
                  <a:t>Age - 1 ,2 ,…45,….</a:t>
                </a:r>
              </a:p>
              <a:p>
                <a:pPr lvl="1"/>
                <a:r>
                  <a:rPr lang="en-US" dirty="0" smtClean="0"/>
                  <a:t>Weight - 23.7kg, 767.5kg, 45.1kg</a:t>
                </a:r>
              </a:p>
              <a:p>
                <a:pPr lvl="1"/>
                <a:r>
                  <a:rPr lang="en-US" dirty="0" smtClean="0"/>
                  <a:t>Angle -180 to + 180</a:t>
                </a:r>
              </a:p>
              <a:p>
                <a:pPr lvl="1"/>
                <a:r>
                  <a:rPr lang="en-US" dirty="0" smtClean="0"/>
                  <a:t>Temperature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87776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be tree look like?</a:t>
            </a:r>
            <a:endParaRPr lang="en-US" dirty="0"/>
          </a:p>
        </p:txBody>
      </p:sp>
      <p:cxnSp>
        <p:nvCxnSpPr>
          <p:cNvPr id="5" name="Straight Arrow Connector 4"/>
          <p:cNvCxnSpPr/>
          <p:nvPr/>
        </p:nvCxnSpPr>
        <p:spPr>
          <a:xfrm>
            <a:off x="556267" y="5359183"/>
            <a:ext cx="3715454" cy="0"/>
          </a:xfrm>
          <a:prstGeom prst="straightConnector1">
            <a:avLst/>
          </a:prstGeom>
          <a:ln w="12700">
            <a:tailEnd type="arrow"/>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724286" y="1910811"/>
            <a:ext cx="0" cy="3600773"/>
          </a:xfrm>
          <a:prstGeom prst="straightConnector1">
            <a:avLst/>
          </a:prstGeom>
          <a:ln w="12700">
            <a:tailEnd type="arrow"/>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05865" y="1788095"/>
            <a:ext cx="428322" cy="369332"/>
          </a:xfrm>
          <a:prstGeom prst="rect">
            <a:avLst/>
          </a:prstGeom>
          <a:noFill/>
        </p:spPr>
        <p:txBody>
          <a:bodyPr wrap="none" rtlCol="0">
            <a:spAutoFit/>
          </a:bodyPr>
          <a:lstStyle/>
          <a:p>
            <a:r>
              <a:rPr lang="en-US" dirty="0" smtClean="0"/>
              <a:t>x2</a:t>
            </a:r>
            <a:endParaRPr lang="en-US" dirty="0"/>
          </a:p>
        </p:txBody>
      </p:sp>
      <p:sp>
        <p:nvSpPr>
          <p:cNvPr id="11" name="TextBox 10"/>
          <p:cNvSpPr txBox="1"/>
          <p:nvPr/>
        </p:nvSpPr>
        <p:spPr>
          <a:xfrm>
            <a:off x="4121318" y="5428209"/>
            <a:ext cx="428322" cy="369332"/>
          </a:xfrm>
          <a:prstGeom prst="rect">
            <a:avLst/>
          </a:prstGeom>
          <a:noFill/>
        </p:spPr>
        <p:txBody>
          <a:bodyPr wrap="none" rtlCol="0">
            <a:spAutoFit/>
          </a:bodyPr>
          <a:lstStyle/>
          <a:p>
            <a:r>
              <a:rPr lang="en-US" dirty="0" smtClean="0"/>
              <a:t>x1</a:t>
            </a:r>
            <a:endParaRPr lang="en-US" dirty="0"/>
          </a:p>
        </p:txBody>
      </p:sp>
      <p:sp>
        <p:nvSpPr>
          <p:cNvPr id="12" name="Plus 11"/>
          <p:cNvSpPr/>
          <p:nvPr/>
        </p:nvSpPr>
        <p:spPr>
          <a:xfrm>
            <a:off x="1603816" y="2902700"/>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Plus 12"/>
          <p:cNvSpPr/>
          <p:nvPr/>
        </p:nvSpPr>
        <p:spPr>
          <a:xfrm>
            <a:off x="1142740" y="3141632"/>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Plus 13"/>
          <p:cNvSpPr/>
          <p:nvPr/>
        </p:nvSpPr>
        <p:spPr>
          <a:xfrm>
            <a:off x="1946716" y="2901408"/>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Plus 14"/>
          <p:cNvSpPr/>
          <p:nvPr/>
        </p:nvSpPr>
        <p:spPr>
          <a:xfrm>
            <a:off x="1946716" y="3359900"/>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Plus 15"/>
          <p:cNvSpPr/>
          <p:nvPr/>
        </p:nvSpPr>
        <p:spPr>
          <a:xfrm>
            <a:off x="2475592" y="4085089"/>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Plus 16"/>
          <p:cNvSpPr/>
          <p:nvPr/>
        </p:nvSpPr>
        <p:spPr>
          <a:xfrm>
            <a:off x="1516636" y="3791269"/>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Plus 17"/>
          <p:cNvSpPr/>
          <p:nvPr/>
        </p:nvSpPr>
        <p:spPr>
          <a:xfrm>
            <a:off x="1692931" y="3459347"/>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Plus 18"/>
          <p:cNvSpPr/>
          <p:nvPr/>
        </p:nvSpPr>
        <p:spPr>
          <a:xfrm>
            <a:off x="2562772" y="2380924"/>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Plus 19"/>
          <p:cNvSpPr/>
          <p:nvPr/>
        </p:nvSpPr>
        <p:spPr>
          <a:xfrm>
            <a:off x="2782393" y="3831303"/>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Plus 20"/>
          <p:cNvSpPr/>
          <p:nvPr/>
        </p:nvSpPr>
        <p:spPr>
          <a:xfrm>
            <a:off x="2174788" y="3715716"/>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Plus 21"/>
          <p:cNvSpPr/>
          <p:nvPr/>
        </p:nvSpPr>
        <p:spPr>
          <a:xfrm>
            <a:off x="2231494" y="2727053"/>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Plus 22"/>
          <p:cNvSpPr/>
          <p:nvPr/>
        </p:nvSpPr>
        <p:spPr>
          <a:xfrm>
            <a:off x="2906641" y="2366717"/>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Minus 23"/>
          <p:cNvSpPr/>
          <p:nvPr/>
        </p:nvSpPr>
        <p:spPr>
          <a:xfrm>
            <a:off x="2993822" y="3578166"/>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Minus 24"/>
          <p:cNvSpPr/>
          <p:nvPr/>
        </p:nvSpPr>
        <p:spPr>
          <a:xfrm>
            <a:off x="3136212" y="3851325"/>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Minus 25"/>
          <p:cNvSpPr/>
          <p:nvPr/>
        </p:nvSpPr>
        <p:spPr>
          <a:xfrm>
            <a:off x="3313475" y="2768381"/>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Minus 26"/>
          <p:cNvSpPr/>
          <p:nvPr/>
        </p:nvSpPr>
        <p:spPr>
          <a:xfrm>
            <a:off x="3637970" y="3664700"/>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Minus 27"/>
          <p:cNvSpPr/>
          <p:nvPr/>
        </p:nvSpPr>
        <p:spPr>
          <a:xfrm>
            <a:off x="3359002" y="4203911"/>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Minus 28"/>
          <p:cNvSpPr/>
          <p:nvPr/>
        </p:nvSpPr>
        <p:spPr>
          <a:xfrm>
            <a:off x="3841386" y="3317279"/>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Minus 29"/>
          <p:cNvSpPr/>
          <p:nvPr/>
        </p:nvSpPr>
        <p:spPr>
          <a:xfrm>
            <a:off x="3914033" y="4083799"/>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Minus 30"/>
          <p:cNvSpPr/>
          <p:nvPr/>
        </p:nvSpPr>
        <p:spPr>
          <a:xfrm>
            <a:off x="2851428" y="2894305"/>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Minus 31"/>
          <p:cNvSpPr/>
          <p:nvPr/>
        </p:nvSpPr>
        <p:spPr>
          <a:xfrm>
            <a:off x="2495936" y="3540068"/>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Minus 32"/>
          <p:cNvSpPr/>
          <p:nvPr/>
        </p:nvSpPr>
        <p:spPr>
          <a:xfrm>
            <a:off x="2737841" y="3639515"/>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Minus 33"/>
          <p:cNvSpPr/>
          <p:nvPr/>
        </p:nvSpPr>
        <p:spPr>
          <a:xfrm>
            <a:off x="3500424" y="3147444"/>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Minus 34"/>
          <p:cNvSpPr/>
          <p:nvPr/>
        </p:nvSpPr>
        <p:spPr>
          <a:xfrm>
            <a:off x="2403915" y="3055742"/>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Minus 35"/>
          <p:cNvSpPr/>
          <p:nvPr/>
        </p:nvSpPr>
        <p:spPr>
          <a:xfrm>
            <a:off x="3328005" y="3600124"/>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9" name="Straight Connector 38"/>
          <p:cNvCxnSpPr/>
          <p:nvPr/>
        </p:nvCxnSpPr>
        <p:spPr>
          <a:xfrm flipH="1">
            <a:off x="2405850" y="2621148"/>
            <a:ext cx="2072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403913" y="2018016"/>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977107" y="3459352"/>
            <a:ext cx="3875" cy="1977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403915" y="3467095"/>
            <a:ext cx="2076773"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Minus 44"/>
          <p:cNvSpPr/>
          <p:nvPr/>
        </p:nvSpPr>
        <p:spPr>
          <a:xfrm>
            <a:off x="2860149" y="3210082"/>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extBox 54"/>
          <p:cNvSpPr txBox="1"/>
          <p:nvPr/>
        </p:nvSpPr>
        <p:spPr>
          <a:xfrm>
            <a:off x="2261968" y="5487602"/>
            <a:ext cx="505267" cy="369332"/>
          </a:xfrm>
          <a:prstGeom prst="rect">
            <a:avLst/>
          </a:prstGeom>
          <a:noFill/>
        </p:spPr>
        <p:txBody>
          <a:bodyPr wrap="none" rtlCol="0">
            <a:spAutoFit/>
          </a:bodyPr>
          <a:lstStyle/>
          <a:p>
            <a:r>
              <a:rPr lang="en-US" dirty="0" smtClean="0"/>
              <a:t>th1</a:t>
            </a:r>
            <a:endParaRPr lang="en-US" dirty="0"/>
          </a:p>
        </p:txBody>
      </p:sp>
      <p:sp>
        <p:nvSpPr>
          <p:cNvPr id="56" name="TextBox 55"/>
          <p:cNvSpPr txBox="1"/>
          <p:nvPr/>
        </p:nvSpPr>
        <p:spPr>
          <a:xfrm>
            <a:off x="2799574" y="5487602"/>
            <a:ext cx="505267" cy="369332"/>
          </a:xfrm>
          <a:prstGeom prst="rect">
            <a:avLst/>
          </a:prstGeom>
          <a:noFill/>
        </p:spPr>
        <p:txBody>
          <a:bodyPr wrap="none" rtlCol="0">
            <a:spAutoFit/>
          </a:bodyPr>
          <a:lstStyle/>
          <a:p>
            <a:r>
              <a:rPr lang="en-US" dirty="0" smtClean="0"/>
              <a:t>th4</a:t>
            </a:r>
            <a:endParaRPr lang="en-US" dirty="0"/>
          </a:p>
        </p:txBody>
      </p:sp>
      <p:cxnSp>
        <p:nvCxnSpPr>
          <p:cNvPr id="58" name="Straight Connector 57"/>
          <p:cNvCxnSpPr/>
          <p:nvPr/>
        </p:nvCxnSpPr>
        <p:spPr>
          <a:xfrm flipH="1">
            <a:off x="724288" y="3467095"/>
            <a:ext cx="168156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55466" y="3274681"/>
            <a:ext cx="505267" cy="369332"/>
          </a:xfrm>
          <a:prstGeom prst="rect">
            <a:avLst/>
          </a:prstGeom>
          <a:noFill/>
        </p:spPr>
        <p:txBody>
          <a:bodyPr wrap="none" rtlCol="0">
            <a:spAutoFit/>
          </a:bodyPr>
          <a:lstStyle/>
          <a:p>
            <a:r>
              <a:rPr lang="en-US" dirty="0" smtClean="0"/>
              <a:t>th3</a:t>
            </a:r>
            <a:endParaRPr lang="en-US" dirty="0"/>
          </a:p>
        </p:txBody>
      </p:sp>
      <p:sp>
        <p:nvSpPr>
          <p:cNvPr id="60" name="Oval 59"/>
          <p:cNvSpPr/>
          <p:nvPr/>
        </p:nvSpPr>
        <p:spPr>
          <a:xfrm>
            <a:off x="6271003" y="1469108"/>
            <a:ext cx="616058" cy="54890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t>x1 &lt; th1</a:t>
            </a:r>
            <a:endParaRPr lang="en-US" sz="900" b="1" dirty="0"/>
          </a:p>
        </p:txBody>
      </p:sp>
      <p:sp>
        <p:nvSpPr>
          <p:cNvPr id="61" name="Oval 60"/>
          <p:cNvSpPr/>
          <p:nvPr/>
        </p:nvSpPr>
        <p:spPr>
          <a:xfrm>
            <a:off x="5742397" y="2253701"/>
            <a:ext cx="616058" cy="54890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t>P(+) = 1</a:t>
            </a:r>
          </a:p>
          <a:p>
            <a:pPr algn="ctr"/>
            <a:r>
              <a:rPr lang="en-US" sz="900" dirty="0" smtClean="0"/>
              <a:t>P(-) = 0</a:t>
            </a:r>
            <a:endParaRPr lang="en-US" sz="900" dirty="0"/>
          </a:p>
        </p:txBody>
      </p:sp>
      <p:cxnSp>
        <p:nvCxnSpPr>
          <p:cNvPr id="63" name="Straight Arrow Connector 62"/>
          <p:cNvCxnSpPr>
            <a:stCxn id="60" idx="3"/>
            <a:endCxn id="61" idx="0"/>
          </p:cNvCxnSpPr>
          <p:nvPr/>
        </p:nvCxnSpPr>
        <p:spPr>
          <a:xfrm flipH="1">
            <a:off x="6050429" y="1937630"/>
            <a:ext cx="310795" cy="316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6831709" y="2219477"/>
            <a:ext cx="616058" cy="54890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t>X2 &lt; th2</a:t>
            </a:r>
            <a:endParaRPr lang="en-US" sz="900" b="1" dirty="0"/>
          </a:p>
        </p:txBody>
      </p:sp>
      <p:cxnSp>
        <p:nvCxnSpPr>
          <p:cNvPr id="66" name="Straight Arrow Connector 65"/>
          <p:cNvCxnSpPr>
            <a:stCxn id="60" idx="5"/>
            <a:endCxn id="65" idx="0"/>
          </p:cNvCxnSpPr>
          <p:nvPr/>
        </p:nvCxnSpPr>
        <p:spPr>
          <a:xfrm>
            <a:off x="6796842" y="1937630"/>
            <a:ext cx="342899" cy="281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899862" y="1780004"/>
            <a:ext cx="426720" cy="261610"/>
          </a:xfrm>
          <a:prstGeom prst="rect">
            <a:avLst/>
          </a:prstGeom>
          <a:noFill/>
        </p:spPr>
        <p:txBody>
          <a:bodyPr wrap="none" rtlCol="0">
            <a:spAutoFit/>
          </a:bodyPr>
          <a:lstStyle/>
          <a:p>
            <a:r>
              <a:rPr lang="en-US" sz="1100" dirty="0" smtClean="0"/>
              <a:t>true</a:t>
            </a:r>
            <a:endParaRPr lang="en-US" sz="1100" dirty="0"/>
          </a:p>
        </p:txBody>
      </p:sp>
      <p:sp>
        <p:nvSpPr>
          <p:cNvPr id="70" name="TextBox 69"/>
          <p:cNvSpPr txBox="1"/>
          <p:nvPr/>
        </p:nvSpPr>
        <p:spPr>
          <a:xfrm>
            <a:off x="6920409" y="1814676"/>
            <a:ext cx="482824" cy="261610"/>
          </a:xfrm>
          <a:prstGeom prst="rect">
            <a:avLst/>
          </a:prstGeom>
          <a:noFill/>
        </p:spPr>
        <p:txBody>
          <a:bodyPr wrap="none" rtlCol="0">
            <a:spAutoFit/>
          </a:bodyPr>
          <a:lstStyle/>
          <a:p>
            <a:r>
              <a:rPr lang="en-US" sz="1100" dirty="0" smtClean="0"/>
              <a:t>false</a:t>
            </a:r>
            <a:endParaRPr lang="en-US" sz="1100" dirty="0"/>
          </a:p>
        </p:txBody>
      </p:sp>
      <p:sp>
        <p:nvSpPr>
          <p:cNvPr id="75" name="Oval 74"/>
          <p:cNvSpPr/>
          <p:nvPr/>
        </p:nvSpPr>
        <p:spPr>
          <a:xfrm>
            <a:off x="6180781" y="2900736"/>
            <a:ext cx="616058" cy="5469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t>X2 &lt; th3</a:t>
            </a:r>
            <a:endParaRPr lang="en-US" sz="900" b="1" dirty="0"/>
          </a:p>
        </p:txBody>
      </p:sp>
      <p:cxnSp>
        <p:nvCxnSpPr>
          <p:cNvPr id="76" name="Straight Connector 75"/>
          <p:cNvCxnSpPr/>
          <p:nvPr/>
        </p:nvCxnSpPr>
        <p:spPr>
          <a:xfrm flipH="1">
            <a:off x="747274" y="2621148"/>
            <a:ext cx="168156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55466" y="2436482"/>
            <a:ext cx="505267" cy="369332"/>
          </a:xfrm>
          <a:prstGeom prst="rect">
            <a:avLst/>
          </a:prstGeom>
          <a:noFill/>
        </p:spPr>
        <p:txBody>
          <a:bodyPr wrap="none" rtlCol="0">
            <a:spAutoFit/>
          </a:bodyPr>
          <a:lstStyle/>
          <a:p>
            <a:r>
              <a:rPr lang="en-US" dirty="0" smtClean="0"/>
              <a:t>th2</a:t>
            </a:r>
            <a:endParaRPr lang="en-US" dirty="0"/>
          </a:p>
        </p:txBody>
      </p:sp>
      <p:sp>
        <p:nvSpPr>
          <p:cNvPr id="79" name="Oval 78"/>
          <p:cNvSpPr/>
          <p:nvPr/>
        </p:nvSpPr>
        <p:spPr>
          <a:xfrm>
            <a:off x="7479442" y="2861697"/>
            <a:ext cx="616058" cy="54890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smtClean="0"/>
              <a:t>P(+) = 1</a:t>
            </a:r>
          </a:p>
          <a:p>
            <a:pPr algn="ctr"/>
            <a:r>
              <a:rPr lang="en-US" sz="900" dirty="0" smtClean="0"/>
              <a:t>P(-) = 0</a:t>
            </a:r>
            <a:endParaRPr lang="en-US" sz="900" dirty="0"/>
          </a:p>
        </p:txBody>
      </p:sp>
      <p:sp>
        <p:nvSpPr>
          <p:cNvPr id="80" name="TextBox 79"/>
          <p:cNvSpPr txBox="1"/>
          <p:nvPr/>
        </p:nvSpPr>
        <p:spPr>
          <a:xfrm>
            <a:off x="7444571" y="2566827"/>
            <a:ext cx="482824" cy="261610"/>
          </a:xfrm>
          <a:prstGeom prst="rect">
            <a:avLst/>
          </a:prstGeom>
          <a:noFill/>
        </p:spPr>
        <p:txBody>
          <a:bodyPr wrap="none" rtlCol="0">
            <a:spAutoFit/>
          </a:bodyPr>
          <a:lstStyle/>
          <a:p>
            <a:r>
              <a:rPr lang="en-US" sz="1100" dirty="0" smtClean="0"/>
              <a:t>false</a:t>
            </a:r>
            <a:endParaRPr lang="en-US" sz="1100" dirty="0"/>
          </a:p>
        </p:txBody>
      </p:sp>
      <p:sp>
        <p:nvSpPr>
          <p:cNvPr id="81" name="TextBox 80"/>
          <p:cNvSpPr txBox="1"/>
          <p:nvPr/>
        </p:nvSpPr>
        <p:spPr>
          <a:xfrm>
            <a:off x="6568222" y="2621148"/>
            <a:ext cx="426720" cy="261610"/>
          </a:xfrm>
          <a:prstGeom prst="rect">
            <a:avLst/>
          </a:prstGeom>
          <a:noFill/>
        </p:spPr>
        <p:txBody>
          <a:bodyPr wrap="none" rtlCol="0">
            <a:spAutoFit/>
          </a:bodyPr>
          <a:lstStyle/>
          <a:p>
            <a:r>
              <a:rPr lang="en-US" sz="1100" dirty="0" smtClean="0"/>
              <a:t>true</a:t>
            </a:r>
            <a:endParaRPr lang="en-US" sz="1100" dirty="0"/>
          </a:p>
        </p:txBody>
      </p:sp>
      <p:cxnSp>
        <p:nvCxnSpPr>
          <p:cNvPr id="82" name="Straight Arrow Connector 81"/>
          <p:cNvCxnSpPr>
            <a:stCxn id="65" idx="3"/>
            <a:endCxn id="75" idx="7"/>
          </p:cNvCxnSpPr>
          <p:nvPr/>
        </p:nvCxnSpPr>
        <p:spPr>
          <a:xfrm flipH="1">
            <a:off x="6706619" y="2688000"/>
            <a:ext cx="215310" cy="29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5" idx="5"/>
            <a:endCxn id="79" idx="1"/>
          </p:cNvCxnSpPr>
          <p:nvPr/>
        </p:nvCxnSpPr>
        <p:spPr>
          <a:xfrm>
            <a:off x="7357547" y="2688000"/>
            <a:ext cx="212115" cy="254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6863386" y="3600127"/>
            <a:ext cx="616058" cy="54890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t>P(+) = 0</a:t>
            </a:r>
          </a:p>
          <a:p>
            <a:pPr algn="ctr"/>
            <a:r>
              <a:rPr lang="en-US" sz="900" b="1" dirty="0" smtClean="0"/>
              <a:t>P(-) = 1</a:t>
            </a:r>
            <a:endParaRPr lang="en-US" sz="900" b="1" dirty="0"/>
          </a:p>
        </p:txBody>
      </p:sp>
      <p:cxnSp>
        <p:nvCxnSpPr>
          <p:cNvPr id="99" name="Straight Arrow Connector 98"/>
          <p:cNvCxnSpPr>
            <a:stCxn id="75" idx="5"/>
            <a:endCxn id="98" idx="1"/>
          </p:cNvCxnSpPr>
          <p:nvPr/>
        </p:nvCxnSpPr>
        <p:spPr>
          <a:xfrm>
            <a:off x="6706621" y="3367580"/>
            <a:ext cx="246986" cy="31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796839" y="3316348"/>
            <a:ext cx="482824" cy="261610"/>
          </a:xfrm>
          <a:prstGeom prst="rect">
            <a:avLst/>
          </a:prstGeom>
          <a:noFill/>
        </p:spPr>
        <p:txBody>
          <a:bodyPr wrap="none" rtlCol="0">
            <a:spAutoFit/>
          </a:bodyPr>
          <a:lstStyle/>
          <a:p>
            <a:r>
              <a:rPr lang="en-US" sz="1100" dirty="0" smtClean="0"/>
              <a:t>false</a:t>
            </a:r>
            <a:endParaRPr lang="en-US" sz="1100" dirty="0"/>
          </a:p>
        </p:txBody>
      </p:sp>
      <p:sp>
        <p:nvSpPr>
          <p:cNvPr id="108" name="Oval 107"/>
          <p:cNvSpPr/>
          <p:nvPr/>
        </p:nvSpPr>
        <p:spPr>
          <a:xfrm>
            <a:off x="5551312" y="3637910"/>
            <a:ext cx="616058" cy="54694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t>X1 &lt; th4</a:t>
            </a:r>
            <a:endParaRPr lang="en-US" sz="900" b="1" dirty="0"/>
          </a:p>
        </p:txBody>
      </p:sp>
      <p:sp>
        <p:nvSpPr>
          <p:cNvPr id="109" name="TextBox 108"/>
          <p:cNvSpPr txBox="1"/>
          <p:nvPr/>
        </p:nvSpPr>
        <p:spPr>
          <a:xfrm>
            <a:off x="5855239" y="3306586"/>
            <a:ext cx="426720" cy="261610"/>
          </a:xfrm>
          <a:prstGeom prst="rect">
            <a:avLst/>
          </a:prstGeom>
          <a:noFill/>
        </p:spPr>
        <p:txBody>
          <a:bodyPr wrap="none" rtlCol="0">
            <a:spAutoFit/>
          </a:bodyPr>
          <a:lstStyle/>
          <a:p>
            <a:r>
              <a:rPr lang="en-US" sz="1100" dirty="0" smtClean="0"/>
              <a:t>true</a:t>
            </a:r>
            <a:endParaRPr lang="en-US" sz="1100" dirty="0"/>
          </a:p>
        </p:txBody>
      </p:sp>
      <p:cxnSp>
        <p:nvCxnSpPr>
          <p:cNvPr id="110" name="Straight Arrow Connector 109"/>
          <p:cNvCxnSpPr>
            <a:stCxn id="75" idx="3"/>
            <a:endCxn id="108" idx="7"/>
          </p:cNvCxnSpPr>
          <p:nvPr/>
        </p:nvCxnSpPr>
        <p:spPr>
          <a:xfrm flipH="1">
            <a:off x="6077150" y="3367580"/>
            <a:ext cx="193851" cy="350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211104" y="4062413"/>
            <a:ext cx="426720" cy="261610"/>
          </a:xfrm>
          <a:prstGeom prst="rect">
            <a:avLst/>
          </a:prstGeom>
          <a:noFill/>
        </p:spPr>
        <p:txBody>
          <a:bodyPr wrap="none" rtlCol="0">
            <a:spAutoFit/>
          </a:bodyPr>
          <a:lstStyle/>
          <a:p>
            <a:r>
              <a:rPr lang="en-US" sz="1100" dirty="0" smtClean="0"/>
              <a:t>true</a:t>
            </a:r>
            <a:endParaRPr lang="en-US" sz="1100" dirty="0"/>
          </a:p>
        </p:txBody>
      </p:sp>
      <p:cxnSp>
        <p:nvCxnSpPr>
          <p:cNvPr id="117" name="Straight Arrow Connector 116"/>
          <p:cNvCxnSpPr>
            <a:stCxn id="108" idx="3"/>
            <a:endCxn id="120" idx="7"/>
          </p:cNvCxnSpPr>
          <p:nvPr/>
        </p:nvCxnSpPr>
        <p:spPr>
          <a:xfrm flipH="1">
            <a:off x="5439724" y="4104754"/>
            <a:ext cx="201811" cy="259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4913884" y="4283641"/>
            <a:ext cx="616058" cy="54890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b="1" dirty="0" smtClean="0"/>
              <a:t>X2 &lt; th5</a:t>
            </a:r>
            <a:endParaRPr lang="en-US" sz="900" dirty="0"/>
          </a:p>
        </p:txBody>
      </p:sp>
      <p:cxnSp>
        <p:nvCxnSpPr>
          <p:cNvPr id="121" name="Straight Arrow Connector 120"/>
          <p:cNvCxnSpPr>
            <a:stCxn id="108" idx="5"/>
            <a:endCxn id="123" idx="1"/>
          </p:cNvCxnSpPr>
          <p:nvPr/>
        </p:nvCxnSpPr>
        <p:spPr>
          <a:xfrm>
            <a:off x="6077150" y="4104754"/>
            <a:ext cx="284346" cy="259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6271276" y="4283641"/>
            <a:ext cx="616058" cy="54890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t>P(+) = 0</a:t>
            </a:r>
          </a:p>
          <a:p>
            <a:pPr algn="ctr"/>
            <a:r>
              <a:rPr lang="en-US" sz="900" b="1" dirty="0" smtClean="0"/>
              <a:t>P(-) = 1</a:t>
            </a:r>
            <a:endParaRPr lang="en-US" sz="900" b="1" dirty="0"/>
          </a:p>
        </p:txBody>
      </p:sp>
      <p:sp>
        <p:nvSpPr>
          <p:cNvPr id="127" name="TextBox 126"/>
          <p:cNvSpPr txBox="1"/>
          <p:nvPr/>
        </p:nvSpPr>
        <p:spPr>
          <a:xfrm>
            <a:off x="6112169" y="4002667"/>
            <a:ext cx="482824" cy="261610"/>
          </a:xfrm>
          <a:prstGeom prst="rect">
            <a:avLst/>
          </a:prstGeom>
          <a:noFill/>
        </p:spPr>
        <p:txBody>
          <a:bodyPr wrap="none" rtlCol="0">
            <a:spAutoFit/>
          </a:bodyPr>
          <a:lstStyle/>
          <a:p>
            <a:r>
              <a:rPr lang="en-US" sz="1100" dirty="0" smtClean="0"/>
              <a:t>false</a:t>
            </a:r>
            <a:endParaRPr lang="en-US" sz="1100" dirty="0"/>
          </a:p>
        </p:txBody>
      </p:sp>
      <p:cxnSp>
        <p:nvCxnSpPr>
          <p:cNvPr id="128" name="Straight Connector 127"/>
          <p:cNvCxnSpPr/>
          <p:nvPr/>
        </p:nvCxnSpPr>
        <p:spPr>
          <a:xfrm flipH="1">
            <a:off x="2401978" y="3784812"/>
            <a:ext cx="585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722353" y="3784812"/>
            <a:ext cx="168156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55466" y="3584276"/>
            <a:ext cx="505267" cy="369332"/>
          </a:xfrm>
          <a:prstGeom prst="rect">
            <a:avLst/>
          </a:prstGeom>
          <a:noFill/>
        </p:spPr>
        <p:txBody>
          <a:bodyPr wrap="none" rtlCol="0">
            <a:spAutoFit/>
          </a:bodyPr>
          <a:lstStyle/>
          <a:p>
            <a:r>
              <a:rPr lang="en-US" dirty="0" smtClean="0"/>
              <a:t>th5</a:t>
            </a:r>
            <a:endParaRPr lang="en-US" dirty="0"/>
          </a:p>
        </p:txBody>
      </p:sp>
      <p:sp>
        <p:nvSpPr>
          <p:cNvPr id="139" name="Oval 138"/>
          <p:cNvSpPr/>
          <p:nvPr/>
        </p:nvSpPr>
        <p:spPr>
          <a:xfrm>
            <a:off x="4330285" y="4942240"/>
            <a:ext cx="616058" cy="54890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900" b="1" dirty="0"/>
              <a:t>P(+) = 1</a:t>
            </a:r>
          </a:p>
          <a:p>
            <a:pPr algn="ctr"/>
            <a:r>
              <a:rPr lang="en-US" sz="900" dirty="0"/>
              <a:t>P(-) = 0</a:t>
            </a:r>
          </a:p>
        </p:txBody>
      </p:sp>
      <p:sp>
        <p:nvSpPr>
          <p:cNvPr id="140" name="Oval 139"/>
          <p:cNvSpPr/>
          <p:nvPr/>
        </p:nvSpPr>
        <p:spPr>
          <a:xfrm>
            <a:off x="5461912" y="4933606"/>
            <a:ext cx="616058" cy="54890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a:t>P(+) = </a:t>
            </a:r>
            <a:r>
              <a:rPr lang="en-US" sz="900" dirty="0" smtClean="0"/>
              <a:t>0</a:t>
            </a:r>
            <a:endParaRPr lang="en-US" sz="900" dirty="0"/>
          </a:p>
          <a:p>
            <a:pPr algn="ctr"/>
            <a:r>
              <a:rPr lang="en-US" sz="900" b="1" dirty="0"/>
              <a:t>P(-) = </a:t>
            </a:r>
            <a:r>
              <a:rPr lang="en-US" sz="900" b="1" dirty="0" smtClean="0"/>
              <a:t>1</a:t>
            </a:r>
            <a:endParaRPr lang="en-US" sz="900" b="1" dirty="0"/>
          </a:p>
        </p:txBody>
      </p:sp>
      <p:sp>
        <p:nvSpPr>
          <p:cNvPr id="142" name="TextBox 141"/>
          <p:cNvSpPr txBox="1"/>
          <p:nvPr/>
        </p:nvSpPr>
        <p:spPr>
          <a:xfrm>
            <a:off x="4685267" y="4770260"/>
            <a:ext cx="426720" cy="261610"/>
          </a:xfrm>
          <a:prstGeom prst="rect">
            <a:avLst/>
          </a:prstGeom>
          <a:noFill/>
        </p:spPr>
        <p:txBody>
          <a:bodyPr wrap="none" rtlCol="0">
            <a:spAutoFit/>
          </a:bodyPr>
          <a:lstStyle/>
          <a:p>
            <a:r>
              <a:rPr lang="en-US" sz="1100" dirty="0" smtClean="0"/>
              <a:t>true</a:t>
            </a:r>
            <a:endParaRPr lang="en-US" sz="1100" dirty="0"/>
          </a:p>
        </p:txBody>
      </p:sp>
      <p:cxnSp>
        <p:nvCxnSpPr>
          <p:cNvPr id="143" name="Straight Arrow Connector 142"/>
          <p:cNvCxnSpPr>
            <a:stCxn id="120" idx="3"/>
            <a:endCxn id="139" idx="0"/>
          </p:cNvCxnSpPr>
          <p:nvPr/>
        </p:nvCxnSpPr>
        <p:spPr>
          <a:xfrm flipH="1">
            <a:off x="4638315" y="4752159"/>
            <a:ext cx="365791" cy="190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0" idx="5"/>
            <a:endCxn id="140" idx="1"/>
          </p:cNvCxnSpPr>
          <p:nvPr/>
        </p:nvCxnSpPr>
        <p:spPr>
          <a:xfrm>
            <a:off x="5439722" y="4752159"/>
            <a:ext cx="112411" cy="26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515963" y="4644278"/>
            <a:ext cx="482824" cy="261610"/>
          </a:xfrm>
          <a:prstGeom prst="rect">
            <a:avLst/>
          </a:prstGeom>
          <a:noFill/>
        </p:spPr>
        <p:txBody>
          <a:bodyPr wrap="none" rtlCol="0">
            <a:spAutoFit/>
          </a:bodyPr>
          <a:lstStyle/>
          <a:p>
            <a:r>
              <a:rPr lang="en-US" sz="1100" dirty="0" smtClean="0"/>
              <a:t>false</a:t>
            </a:r>
            <a:endParaRPr lang="en-US" sz="1100" dirty="0"/>
          </a:p>
        </p:txBody>
      </p:sp>
    </p:spTree>
    <p:extLst>
      <p:ext uri="{BB962C8B-B14F-4D97-AF65-F5344CB8AC3E}">
        <p14:creationId xmlns:p14="http://schemas.microsoft.com/office/powerpoint/2010/main" val="19167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p:cTn id="13" dur="500" fill="hold"/>
                                        <p:tgtEl>
                                          <p:spTgt spid="60"/>
                                        </p:tgtEl>
                                        <p:attrNameLst>
                                          <p:attrName>ppt_w</p:attrName>
                                        </p:attrNameLst>
                                      </p:cBhvr>
                                      <p:tavLst>
                                        <p:tav tm="0">
                                          <p:val>
                                            <p:fltVal val="0"/>
                                          </p:val>
                                        </p:tav>
                                        <p:tav tm="100000">
                                          <p:val>
                                            <p:strVal val="#ppt_w"/>
                                          </p:val>
                                        </p:tav>
                                      </p:tavLst>
                                    </p:anim>
                                    <p:anim calcmode="lin" valueType="num">
                                      <p:cBhvr>
                                        <p:cTn id="14" dur="500" fill="hold"/>
                                        <p:tgtEl>
                                          <p:spTgt spid="60"/>
                                        </p:tgtEl>
                                        <p:attrNameLst>
                                          <p:attrName>ppt_h</p:attrName>
                                        </p:attrNameLst>
                                      </p:cBhvr>
                                      <p:tavLst>
                                        <p:tav tm="0">
                                          <p:val>
                                            <p:fltVal val="0"/>
                                          </p:val>
                                        </p:tav>
                                        <p:tav tm="100000">
                                          <p:val>
                                            <p:strVal val="#ppt_h"/>
                                          </p:val>
                                        </p:tav>
                                      </p:tavLst>
                                    </p:anim>
                                    <p:animEffect transition="in" filter="fade">
                                      <p:cBhvr>
                                        <p:cTn id="15" dur="500"/>
                                        <p:tgtEl>
                                          <p:spTgt spid="60"/>
                                        </p:tgtEl>
                                      </p:cBhvr>
                                    </p:animEffect>
                                  </p:childTnLst>
                                </p:cTn>
                              </p:par>
                              <p:par>
                                <p:cTn id="16" presetID="53" presetClass="entr" presetSubtype="16"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p:cTn id="18" dur="500" fill="hold"/>
                                        <p:tgtEl>
                                          <p:spTgt spid="63"/>
                                        </p:tgtEl>
                                        <p:attrNameLst>
                                          <p:attrName>ppt_w</p:attrName>
                                        </p:attrNameLst>
                                      </p:cBhvr>
                                      <p:tavLst>
                                        <p:tav tm="0">
                                          <p:val>
                                            <p:fltVal val="0"/>
                                          </p:val>
                                        </p:tav>
                                        <p:tav tm="100000">
                                          <p:val>
                                            <p:strVal val="#ppt_w"/>
                                          </p:val>
                                        </p:tav>
                                      </p:tavLst>
                                    </p:anim>
                                    <p:anim calcmode="lin" valueType="num">
                                      <p:cBhvr>
                                        <p:cTn id="19" dur="500" fill="hold"/>
                                        <p:tgtEl>
                                          <p:spTgt spid="63"/>
                                        </p:tgtEl>
                                        <p:attrNameLst>
                                          <p:attrName>ppt_h</p:attrName>
                                        </p:attrNameLst>
                                      </p:cBhvr>
                                      <p:tavLst>
                                        <p:tav tm="0">
                                          <p:val>
                                            <p:fltVal val="0"/>
                                          </p:val>
                                        </p:tav>
                                        <p:tav tm="100000">
                                          <p:val>
                                            <p:strVal val="#ppt_h"/>
                                          </p:val>
                                        </p:tav>
                                      </p:tavLst>
                                    </p:anim>
                                    <p:animEffect transition="in" filter="fade">
                                      <p:cBhvr>
                                        <p:cTn id="20" dur="500"/>
                                        <p:tgtEl>
                                          <p:spTgt spid="6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p:cTn id="33" dur="500" fill="hold"/>
                                        <p:tgtEl>
                                          <p:spTgt spid="70"/>
                                        </p:tgtEl>
                                        <p:attrNameLst>
                                          <p:attrName>ppt_w</p:attrName>
                                        </p:attrNameLst>
                                      </p:cBhvr>
                                      <p:tavLst>
                                        <p:tav tm="0">
                                          <p:val>
                                            <p:fltVal val="0"/>
                                          </p:val>
                                        </p:tav>
                                        <p:tav tm="100000">
                                          <p:val>
                                            <p:strVal val="#ppt_w"/>
                                          </p:val>
                                        </p:tav>
                                      </p:tavLst>
                                    </p:anim>
                                    <p:anim calcmode="lin" valueType="num">
                                      <p:cBhvr>
                                        <p:cTn id="34" dur="500" fill="hold"/>
                                        <p:tgtEl>
                                          <p:spTgt spid="70"/>
                                        </p:tgtEl>
                                        <p:attrNameLst>
                                          <p:attrName>ppt_h</p:attrName>
                                        </p:attrNameLst>
                                      </p:cBhvr>
                                      <p:tavLst>
                                        <p:tav tm="0">
                                          <p:val>
                                            <p:fltVal val="0"/>
                                          </p:val>
                                        </p:tav>
                                        <p:tav tm="100000">
                                          <p:val>
                                            <p:strVal val="#ppt_h"/>
                                          </p:val>
                                        </p:tav>
                                      </p:tavLst>
                                    </p:anim>
                                    <p:animEffect transition="in" filter="fade">
                                      <p:cBhvr>
                                        <p:cTn id="35" dur="500"/>
                                        <p:tgtEl>
                                          <p:spTgt spid="70"/>
                                        </p:tgtEl>
                                      </p:cBhvr>
                                    </p:animEffect>
                                  </p:childTnLst>
                                </p:cTn>
                              </p:par>
                              <p:par>
                                <p:cTn id="36" presetID="53" presetClass="entr" presetSubtype="16"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p:cTn id="38" dur="500" fill="hold"/>
                                        <p:tgtEl>
                                          <p:spTgt spid="66"/>
                                        </p:tgtEl>
                                        <p:attrNameLst>
                                          <p:attrName>ppt_w</p:attrName>
                                        </p:attrNameLst>
                                      </p:cBhvr>
                                      <p:tavLst>
                                        <p:tav tm="0">
                                          <p:val>
                                            <p:fltVal val="0"/>
                                          </p:val>
                                        </p:tav>
                                        <p:tav tm="100000">
                                          <p:val>
                                            <p:strVal val="#ppt_w"/>
                                          </p:val>
                                        </p:tav>
                                      </p:tavLst>
                                    </p:anim>
                                    <p:anim calcmode="lin" valueType="num">
                                      <p:cBhvr>
                                        <p:cTn id="39" dur="500" fill="hold"/>
                                        <p:tgtEl>
                                          <p:spTgt spid="66"/>
                                        </p:tgtEl>
                                        <p:attrNameLst>
                                          <p:attrName>ppt_h</p:attrName>
                                        </p:attrNameLst>
                                      </p:cBhvr>
                                      <p:tavLst>
                                        <p:tav tm="0">
                                          <p:val>
                                            <p:fltVal val="0"/>
                                          </p:val>
                                        </p:tav>
                                        <p:tav tm="100000">
                                          <p:val>
                                            <p:strVal val="#ppt_h"/>
                                          </p:val>
                                        </p:tav>
                                      </p:tavLst>
                                    </p:anim>
                                    <p:animEffect transition="in" filter="fade">
                                      <p:cBhvr>
                                        <p:cTn id="40" dur="500"/>
                                        <p:tgtEl>
                                          <p:spTgt spid="6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anim calcmode="lin" valueType="num">
                                      <p:cBhvr>
                                        <p:cTn id="53" dur="500" fill="hold"/>
                                        <p:tgtEl>
                                          <p:spTgt spid="65"/>
                                        </p:tgtEl>
                                        <p:attrNameLst>
                                          <p:attrName>ppt_w</p:attrName>
                                        </p:attrNameLst>
                                      </p:cBhvr>
                                      <p:tavLst>
                                        <p:tav tm="0">
                                          <p:val>
                                            <p:fltVal val="0"/>
                                          </p:val>
                                        </p:tav>
                                        <p:tav tm="100000">
                                          <p:val>
                                            <p:strVal val="#ppt_w"/>
                                          </p:val>
                                        </p:tav>
                                      </p:tavLst>
                                    </p:anim>
                                    <p:anim calcmode="lin" valueType="num">
                                      <p:cBhvr>
                                        <p:cTn id="54" dur="500" fill="hold"/>
                                        <p:tgtEl>
                                          <p:spTgt spid="65"/>
                                        </p:tgtEl>
                                        <p:attrNameLst>
                                          <p:attrName>ppt_h</p:attrName>
                                        </p:attrNameLst>
                                      </p:cBhvr>
                                      <p:tavLst>
                                        <p:tav tm="0">
                                          <p:val>
                                            <p:fltVal val="0"/>
                                          </p:val>
                                        </p:tav>
                                        <p:tav tm="100000">
                                          <p:val>
                                            <p:strVal val="#ppt_h"/>
                                          </p:val>
                                        </p:tav>
                                      </p:tavLst>
                                    </p:anim>
                                    <p:animEffect transition="in" filter="fade">
                                      <p:cBhvr>
                                        <p:cTn id="55" dur="500"/>
                                        <p:tgtEl>
                                          <p:spTgt spid="6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p:cTn id="58" dur="500" fill="hold"/>
                                        <p:tgtEl>
                                          <p:spTgt spid="81"/>
                                        </p:tgtEl>
                                        <p:attrNameLst>
                                          <p:attrName>ppt_w</p:attrName>
                                        </p:attrNameLst>
                                      </p:cBhvr>
                                      <p:tavLst>
                                        <p:tav tm="0">
                                          <p:val>
                                            <p:fltVal val="0"/>
                                          </p:val>
                                        </p:tav>
                                        <p:tav tm="100000">
                                          <p:val>
                                            <p:strVal val="#ppt_w"/>
                                          </p:val>
                                        </p:tav>
                                      </p:tavLst>
                                    </p:anim>
                                    <p:anim calcmode="lin" valueType="num">
                                      <p:cBhvr>
                                        <p:cTn id="59" dur="500" fill="hold"/>
                                        <p:tgtEl>
                                          <p:spTgt spid="81"/>
                                        </p:tgtEl>
                                        <p:attrNameLst>
                                          <p:attrName>ppt_h</p:attrName>
                                        </p:attrNameLst>
                                      </p:cBhvr>
                                      <p:tavLst>
                                        <p:tav tm="0">
                                          <p:val>
                                            <p:fltVal val="0"/>
                                          </p:val>
                                        </p:tav>
                                        <p:tav tm="100000">
                                          <p:val>
                                            <p:strVal val="#ppt_h"/>
                                          </p:val>
                                        </p:tav>
                                      </p:tavLst>
                                    </p:anim>
                                    <p:animEffect transition="in" filter="fade">
                                      <p:cBhvr>
                                        <p:cTn id="60" dur="500"/>
                                        <p:tgtEl>
                                          <p:spTgt spid="81"/>
                                        </p:tgtEl>
                                      </p:cBhvr>
                                    </p:animEffect>
                                  </p:childTnLst>
                                </p:cTn>
                              </p:par>
                              <p:par>
                                <p:cTn id="61" presetID="53" presetClass="entr" presetSubtype="16"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anim calcmode="lin" valueType="num">
                                      <p:cBhvr>
                                        <p:cTn id="63" dur="500" fill="hold"/>
                                        <p:tgtEl>
                                          <p:spTgt spid="82"/>
                                        </p:tgtEl>
                                        <p:attrNameLst>
                                          <p:attrName>ppt_w</p:attrName>
                                        </p:attrNameLst>
                                      </p:cBhvr>
                                      <p:tavLst>
                                        <p:tav tm="0">
                                          <p:val>
                                            <p:fltVal val="0"/>
                                          </p:val>
                                        </p:tav>
                                        <p:tav tm="100000">
                                          <p:val>
                                            <p:strVal val="#ppt_w"/>
                                          </p:val>
                                        </p:tav>
                                      </p:tavLst>
                                    </p:anim>
                                    <p:anim calcmode="lin" valueType="num">
                                      <p:cBhvr>
                                        <p:cTn id="64" dur="500" fill="hold"/>
                                        <p:tgtEl>
                                          <p:spTgt spid="82"/>
                                        </p:tgtEl>
                                        <p:attrNameLst>
                                          <p:attrName>ppt_h</p:attrName>
                                        </p:attrNameLst>
                                      </p:cBhvr>
                                      <p:tavLst>
                                        <p:tav tm="0">
                                          <p:val>
                                            <p:fltVal val="0"/>
                                          </p:val>
                                        </p:tav>
                                        <p:tav tm="100000">
                                          <p:val>
                                            <p:strVal val="#ppt_h"/>
                                          </p:val>
                                        </p:tav>
                                      </p:tavLst>
                                    </p:anim>
                                    <p:animEffect transition="in" filter="fade">
                                      <p:cBhvr>
                                        <p:cTn id="65" dur="500"/>
                                        <p:tgtEl>
                                          <p:spTgt spid="82"/>
                                        </p:tgtEl>
                                      </p:cBhvr>
                                    </p:animEffect>
                                  </p:childTnLst>
                                </p:cTn>
                              </p:par>
                              <p:par>
                                <p:cTn id="66" presetID="53" presetClass="entr" presetSubtype="16" fill="hold" nodeType="withEffect">
                                  <p:stCondLst>
                                    <p:cond delay="0"/>
                                  </p:stCondLst>
                                  <p:childTnLst>
                                    <p:set>
                                      <p:cBhvr>
                                        <p:cTn id="67" dur="1" fill="hold">
                                          <p:stCondLst>
                                            <p:cond delay="0"/>
                                          </p:stCondLst>
                                        </p:cTn>
                                        <p:tgtEl>
                                          <p:spTgt spid="85"/>
                                        </p:tgtEl>
                                        <p:attrNameLst>
                                          <p:attrName>style.visibility</p:attrName>
                                        </p:attrNameLst>
                                      </p:cBhvr>
                                      <p:to>
                                        <p:strVal val="visible"/>
                                      </p:to>
                                    </p:set>
                                    <p:anim calcmode="lin" valueType="num">
                                      <p:cBhvr>
                                        <p:cTn id="68" dur="500" fill="hold"/>
                                        <p:tgtEl>
                                          <p:spTgt spid="85"/>
                                        </p:tgtEl>
                                        <p:attrNameLst>
                                          <p:attrName>ppt_w</p:attrName>
                                        </p:attrNameLst>
                                      </p:cBhvr>
                                      <p:tavLst>
                                        <p:tav tm="0">
                                          <p:val>
                                            <p:fltVal val="0"/>
                                          </p:val>
                                        </p:tav>
                                        <p:tav tm="100000">
                                          <p:val>
                                            <p:strVal val="#ppt_w"/>
                                          </p:val>
                                        </p:tav>
                                      </p:tavLst>
                                    </p:anim>
                                    <p:anim calcmode="lin" valueType="num">
                                      <p:cBhvr>
                                        <p:cTn id="69" dur="500" fill="hold"/>
                                        <p:tgtEl>
                                          <p:spTgt spid="85"/>
                                        </p:tgtEl>
                                        <p:attrNameLst>
                                          <p:attrName>ppt_h</p:attrName>
                                        </p:attrNameLst>
                                      </p:cBhvr>
                                      <p:tavLst>
                                        <p:tav tm="0">
                                          <p:val>
                                            <p:fltVal val="0"/>
                                          </p:val>
                                        </p:tav>
                                        <p:tav tm="100000">
                                          <p:val>
                                            <p:strVal val="#ppt_h"/>
                                          </p:val>
                                        </p:tav>
                                      </p:tavLst>
                                    </p:anim>
                                    <p:animEffect transition="in" filter="fade">
                                      <p:cBhvr>
                                        <p:cTn id="70" dur="500"/>
                                        <p:tgtEl>
                                          <p:spTgt spid="8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anim calcmode="lin" valueType="num">
                                      <p:cBhvr>
                                        <p:cTn id="73" dur="500" fill="hold"/>
                                        <p:tgtEl>
                                          <p:spTgt spid="80"/>
                                        </p:tgtEl>
                                        <p:attrNameLst>
                                          <p:attrName>ppt_w</p:attrName>
                                        </p:attrNameLst>
                                      </p:cBhvr>
                                      <p:tavLst>
                                        <p:tav tm="0">
                                          <p:val>
                                            <p:fltVal val="0"/>
                                          </p:val>
                                        </p:tav>
                                        <p:tav tm="100000">
                                          <p:val>
                                            <p:strVal val="#ppt_w"/>
                                          </p:val>
                                        </p:tav>
                                      </p:tavLst>
                                    </p:anim>
                                    <p:anim calcmode="lin" valueType="num">
                                      <p:cBhvr>
                                        <p:cTn id="74" dur="500" fill="hold"/>
                                        <p:tgtEl>
                                          <p:spTgt spid="80"/>
                                        </p:tgtEl>
                                        <p:attrNameLst>
                                          <p:attrName>ppt_h</p:attrName>
                                        </p:attrNameLst>
                                      </p:cBhvr>
                                      <p:tavLst>
                                        <p:tav tm="0">
                                          <p:val>
                                            <p:fltVal val="0"/>
                                          </p:val>
                                        </p:tav>
                                        <p:tav tm="100000">
                                          <p:val>
                                            <p:strVal val="#ppt_h"/>
                                          </p:val>
                                        </p:tav>
                                      </p:tavLst>
                                    </p:anim>
                                    <p:animEffect transition="in" filter="fade">
                                      <p:cBhvr>
                                        <p:cTn id="75" dur="500"/>
                                        <p:tgtEl>
                                          <p:spTgt spid="8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9"/>
                                        </p:tgtEl>
                                        <p:attrNameLst>
                                          <p:attrName>style.visibility</p:attrName>
                                        </p:attrNameLst>
                                      </p:cBhvr>
                                      <p:to>
                                        <p:strVal val="visible"/>
                                      </p:to>
                                    </p:set>
                                    <p:anim calcmode="lin" valueType="num">
                                      <p:cBhvr>
                                        <p:cTn id="78" dur="500" fill="hold"/>
                                        <p:tgtEl>
                                          <p:spTgt spid="79"/>
                                        </p:tgtEl>
                                        <p:attrNameLst>
                                          <p:attrName>ppt_w</p:attrName>
                                        </p:attrNameLst>
                                      </p:cBhvr>
                                      <p:tavLst>
                                        <p:tav tm="0">
                                          <p:val>
                                            <p:fltVal val="0"/>
                                          </p:val>
                                        </p:tav>
                                        <p:tav tm="100000">
                                          <p:val>
                                            <p:strVal val="#ppt_w"/>
                                          </p:val>
                                        </p:tav>
                                      </p:tavLst>
                                    </p:anim>
                                    <p:anim calcmode="lin" valueType="num">
                                      <p:cBhvr>
                                        <p:cTn id="79" dur="500" fill="hold"/>
                                        <p:tgtEl>
                                          <p:spTgt spid="79"/>
                                        </p:tgtEl>
                                        <p:attrNameLst>
                                          <p:attrName>ppt_h</p:attrName>
                                        </p:attrNameLst>
                                      </p:cBhvr>
                                      <p:tavLst>
                                        <p:tav tm="0">
                                          <p:val>
                                            <p:fltVal val="0"/>
                                          </p:val>
                                        </p:tav>
                                        <p:tav tm="100000">
                                          <p:val>
                                            <p:strVal val="#ppt_h"/>
                                          </p:val>
                                        </p:tav>
                                      </p:tavLst>
                                    </p:anim>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75"/>
                                        </p:tgtEl>
                                        <p:attrNameLst>
                                          <p:attrName>style.visibility</p:attrName>
                                        </p:attrNameLst>
                                      </p:cBhvr>
                                      <p:to>
                                        <p:strVal val="visible"/>
                                      </p:to>
                                    </p:set>
                                    <p:anim calcmode="lin" valueType="num">
                                      <p:cBhvr>
                                        <p:cTn id="93" dur="500" fill="hold"/>
                                        <p:tgtEl>
                                          <p:spTgt spid="75"/>
                                        </p:tgtEl>
                                        <p:attrNameLst>
                                          <p:attrName>ppt_w</p:attrName>
                                        </p:attrNameLst>
                                      </p:cBhvr>
                                      <p:tavLst>
                                        <p:tav tm="0">
                                          <p:val>
                                            <p:fltVal val="0"/>
                                          </p:val>
                                        </p:tav>
                                        <p:tav tm="100000">
                                          <p:val>
                                            <p:strVal val="#ppt_w"/>
                                          </p:val>
                                        </p:tav>
                                      </p:tavLst>
                                    </p:anim>
                                    <p:anim calcmode="lin" valueType="num">
                                      <p:cBhvr>
                                        <p:cTn id="94" dur="500" fill="hold"/>
                                        <p:tgtEl>
                                          <p:spTgt spid="75"/>
                                        </p:tgtEl>
                                        <p:attrNameLst>
                                          <p:attrName>ppt_h</p:attrName>
                                        </p:attrNameLst>
                                      </p:cBhvr>
                                      <p:tavLst>
                                        <p:tav tm="0">
                                          <p:val>
                                            <p:fltVal val="0"/>
                                          </p:val>
                                        </p:tav>
                                        <p:tav tm="100000">
                                          <p:val>
                                            <p:strVal val="#ppt_h"/>
                                          </p:val>
                                        </p:tav>
                                      </p:tavLst>
                                    </p:anim>
                                    <p:animEffect transition="in" filter="fade">
                                      <p:cBhvr>
                                        <p:cTn id="95" dur="500"/>
                                        <p:tgtEl>
                                          <p:spTgt spid="75"/>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109"/>
                                        </p:tgtEl>
                                        <p:attrNameLst>
                                          <p:attrName>style.visibility</p:attrName>
                                        </p:attrNameLst>
                                      </p:cBhvr>
                                      <p:to>
                                        <p:strVal val="visible"/>
                                      </p:to>
                                    </p:set>
                                    <p:anim calcmode="lin" valueType="num">
                                      <p:cBhvr>
                                        <p:cTn id="98" dur="500" fill="hold"/>
                                        <p:tgtEl>
                                          <p:spTgt spid="109"/>
                                        </p:tgtEl>
                                        <p:attrNameLst>
                                          <p:attrName>ppt_w</p:attrName>
                                        </p:attrNameLst>
                                      </p:cBhvr>
                                      <p:tavLst>
                                        <p:tav tm="0">
                                          <p:val>
                                            <p:fltVal val="0"/>
                                          </p:val>
                                        </p:tav>
                                        <p:tav tm="100000">
                                          <p:val>
                                            <p:strVal val="#ppt_w"/>
                                          </p:val>
                                        </p:tav>
                                      </p:tavLst>
                                    </p:anim>
                                    <p:anim calcmode="lin" valueType="num">
                                      <p:cBhvr>
                                        <p:cTn id="99" dur="500" fill="hold"/>
                                        <p:tgtEl>
                                          <p:spTgt spid="109"/>
                                        </p:tgtEl>
                                        <p:attrNameLst>
                                          <p:attrName>ppt_h</p:attrName>
                                        </p:attrNameLst>
                                      </p:cBhvr>
                                      <p:tavLst>
                                        <p:tav tm="0">
                                          <p:val>
                                            <p:fltVal val="0"/>
                                          </p:val>
                                        </p:tav>
                                        <p:tav tm="100000">
                                          <p:val>
                                            <p:strVal val="#ppt_h"/>
                                          </p:val>
                                        </p:tav>
                                      </p:tavLst>
                                    </p:anim>
                                    <p:animEffect transition="in" filter="fade">
                                      <p:cBhvr>
                                        <p:cTn id="100" dur="500"/>
                                        <p:tgtEl>
                                          <p:spTgt spid="109"/>
                                        </p:tgtEl>
                                      </p:cBhvr>
                                    </p:animEffect>
                                  </p:childTnLst>
                                </p:cTn>
                              </p:par>
                              <p:par>
                                <p:cTn id="101" presetID="53" presetClass="entr" presetSubtype="16" fill="hold" nodeType="withEffect">
                                  <p:stCondLst>
                                    <p:cond delay="0"/>
                                  </p:stCondLst>
                                  <p:childTnLst>
                                    <p:set>
                                      <p:cBhvr>
                                        <p:cTn id="102" dur="1" fill="hold">
                                          <p:stCondLst>
                                            <p:cond delay="0"/>
                                          </p:stCondLst>
                                        </p:cTn>
                                        <p:tgtEl>
                                          <p:spTgt spid="110"/>
                                        </p:tgtEl>
                                        <p:attrNameLst>
                                          <p:attrName>style.visibility</p:attrName>
                                        </p:attrNameLst>
                                      </p:cBhvr>
                                      <p:to>
                                        <p:strVal val="visible"/>
                                      </p:to>
                                    </p:set>
                                    <p:anim calcmode="lin" valueType="num">
                                      <p:cBhvr>
                                        <p:cTn id="103" dur="500" fill="hold"/>
                                        <p:tgtEl>
                                          <p:spTgt spid="110"/>
                                        </p:tgtEl>
                                        <p:attrNameLst>
                                          <p:attrName>ppt_w</p:attrName>
                                        </p:attrNameLst>
                                      </p:cBhvr>
                                      <p:tavLst>
                                        <p:tav tm="0">
                                          <p:val>
                                            <p:fltVal val="0"/>
                                          </p:val>
                                        </p:tav>
                                        <p:tav tm="100000">
                                          <p:val>
                                            <p:strVal val="#ppt_w"/>
                                          </p:val>
                                        </p:tav>
                                      </p:tavLst>
                                    </p:anim>
                                    <p:anim calcmode="lin" valueType="num">
                                      <p:cBhvr>
                                        <p:cTn id="104" dur="500" fill="hold"/>
                                        <p:tgtEl>
                                          <p:spTgt spid="110"/>
                                        </p:tgtEl>
                                        <p:attrNameLst>
                                          <p:attrName>ppt_h</p:attrName>
                                        </p:attrNameLst>
                                      </p:cBhvr>
                                      <p:tavLst>
                                        <p:tav tm="0">
                                          <p:val>
                                            <p:fltVal val="0"/>
                                          </p:val>
                                        </p:tav>
                                        <p:tav tm="100000">
                                          <p:val>
                                            <p:strVal val="#ppt_h"/>
                                          </p:val>
                                        </p:tav>
                                      </p:tavLst>
                                    </p:anim>
                                    <p:animEffect transition="in" filter="fade">
                                      <p:cBhvr>
                                        <p:cTn id="105" dur="500"/>
                                        <p:tgtEl>
                                          <p:spTgt spid="110"/>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00"/>
                                        </p:tgtEl>
                                        <p:attrNameLst>
                                          <p:attrName>style.visibility</p:attrName>
                                        </p:attrNameLst>
                                      </p:cBhvr>
                                      <p:to>
                                        <p:strVal val="visible"/>
                                      </p:to>
                                    </p:set>
                                    <p:anim calcmode="lin" valueType="num">
                                      <p:cBhvr>
                                        <p:cTn id="108" dur="500" fill="hold"/>
                                        <p:tgtEl>
                                          <p:spTgt spid="100"/>
                                        </p:tgtEl>
                                        <p:attrNameLst>
                                          <p:attrName>ppt_w</p:attrName>
                                        </p:attrNameLst>
                                      </p:cBhvr>
                                      <p:tavLst>
                                        <p:tav tm="0">
                                          <p:val>
                                            <p:fltVal val="0"/>
                                          </p:val>
                                        </p:tav>
                                        <p:tav tm="100000">
                                          <p:val>
                                            <p:strVal val="#ppt_w"/>
                                          </p:val>
                                        </p:tav>
                                      </p:tavLst>
                                    </p:anim>
                                    <p:anim calcmode="lin" valueType="num">
                                      <p:cBhvr>
                                        <p:cTn id="109" dur="500" fill="hold"/>
                                        <p:tgtEl>
                                          <p:spTgt spid="100"/>
                                        </p:tgtEl>
                                        <p:attrNameLst>
                                          <p:attrName>ppt_h</p:attrName>
                                        </p:attrNameLst>
                                      </p:cBhvr>
                                      <p:tavLst>
                                        <p:tav tm="0">
                                          <p:val>
                                            <p:fltVal val="0"/>
                                          </p:val>
                                        </p:tav>
                                        <p:tav tm="100000">
                                          <p:val>
                                            <p:strVal val="#ppt_h"/>
                                          </p:val>
                                        </p:tav>
                                      </p:tavLst>
                                    </p:anim>
                                    <p:animEffect transition="in" filter="fade">
                                      <p:cBhvr>
                                        <p:cTn id="110" dur="500"/>
                                        <p:tgtEl>
                                          <p:spTgt spid="100"/>
                                        </p:tgtEl>
                                      </p:cBhvr>
                                    </p:animEffect>
                                  </p:childTnLst>
                                </p:cTn>
                              </p:par>
                              <p:par>
                                <p:cTn id="111" presetID="53" presetClass="entr" presetSubtype="16" fill="hold" nodeType="withEffect">
                                  <p:stCondLst>
                                    <p:cond delay="0"/>
                                  </p:stCondLst>
                                  <p:childTnLst>
                                    <p:set>
                                      <p:cBhvr>
                                        <p:cTn id="112" dur="1" fill="hold">
                                          <p:stCondLst>
                                            <p:cond delay="0"/>
                                          </p:stCondLst>
                                        </p:cTn>
                                        <p:tgtEl>
                                          <p:spTgt spid="99"/>
                                        </p:tgtEl>
                                        <p:attrNameLst>
                                          <p:attrName>style.visibility</p:attrName>
                                        </p:attrNameLst>
                                      </p:cBhvr>
                                      <p:to>
                                        <p:strVal val="visible"/>
                                      </p:to>
                                    </p:set>
                                    <p:anim calcmode="lin" valueType="num">
                                      <p:cBhvr>
                                        <p:cTn id="113" dur="500" fill="hold"/>
                                        <p:tgtEl>
                                          <p:spTgt spid="99"/>
                                        </p:tgtEl>
                                        <p:attrNameLst>
                                          <p:attrName>ppt_w</p:attrName>
                                        </p:attrNameLst>
                                      </p:cBhvr>
                                      <p:tavLst>
                                        <p:tav tm="0">
                                          <p:val>
                                            <p:fltVal val="0"/>
                                          </p:val>
                                        </p:tav>
                                        <p:tav tm="100000">
                                          <p:val>
                                            <p:strVal val="#ppt_w"/>
                                          </p:val>
                                        </p:tav>
                                      </p:tavLst>
                                    </p:anim>
                                    <p:anim calcmode="lin" valueType="num">
                                      <p:cBhvr>
                                        <p:cTn id="114" dur="500" fill="hold"/>
                                        <p:tgtEl>
                                          <p:spTgt spid="99"/>
                                        </p:tgtEl>
                                        <p:attrNameLst>
                                          <p:attrName>ppt_h</p:attrName>
                                        </p:attrNameLst>
                                      </p:cBhvr>
                                      <p:tavLst>
                                        <p:tav tm="0">
                                          <p:val>
                                            <p:fltVal val="0"/>
                                          </p:val>
                                        </p:tav>
                                        <p:tav tm="100000">
                                          <p:val>
                                            <p:strVal val="#ppt_h"/>
                                          </p:val>
                                        </p:tav>
                                      </p:tavLst>
                                    </p:anim>
                                    <p:animEffect transition="in" filter="fade">
                                      <p:cBhvr>
                                        <p:cTn id="115" dur="500"/>
                                        <p:tgtEl>
                                          <p:spTgt spid="99"/>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98"/>
                                        </p:tgtEl>
                                        <p:attrNameLst>
                                          <p:attrName>style.visibility</p:attrName>
                                        </p:attrNameLst>
                                      </p:cBhvr>
                                      <p:to>
                                        <p:strVal val="visible"/>
                                      </p:to>
                                    </p:set>
                                    <p:anim calcmode="lin" valueType="num">
                                      <p:cBhvr>
                                        <p:cTn id="118" dur="500" fill="hold"/>
                                        <p:tgtEl>
                                          <p:spTgt spid="98"/>
                                        </p:tgtEl>
                                        <p:attrNameLst>
                                          <p:attrName>ppt_w</p:attrName>
                                        </p:attrNameLst>
                                      </p:cBhvr>
                                      <p:tavLst>
                                        <p:tav tm="0">
                                          <p:val>
                                            <p:fltVal val="0"/>
                                          </p:val>
                                        </p:tav>
                                        <p:tav tm="100000">
                                          <p:val>
                                            <p:strVal val="#ppt_w"/>
                                          </p:val>
                                        </p:tav>
                                      </p:tavLst>
                                    </p:anim>
                                    <p:anim calcmode="lin" valueType="num">
                                      <p:cBhvr>
                                        <p:cTn id="119" dur="500" fill="hold"/>
                                        <p:tgtEl>
                                          <p:spTgt spid="98"/>
                                        </p:tgtEl>
                                        <p:attrNameLst>
                                          <p:attrName>ppt_h</p:attrName>
                                        </p:attrNameLst>
                                      </p:cBhvr>
                                      <p:tavLst>
                                        <p:tav tm="0">
                                          <p:val>
                                            <p:fltVal val="0"/>
                                          </p:val>
                                        </p:tav>
                                        <p:tav tm="100000">
                                          <p:val>
                                            <p:strVal val="#ppt_h"/>
                                          </p:val>
                                        </p:tav>
                                      </p:tavLst>
                                    </p:anim>
                                    <p:animEffect transition="in" filter="fade">
                                      <p:cBhvr>
                                        <p:cTn id="120" dur="500"/>
                                        <p:tgtEl>
                                          <p:spTgt spid="98"/>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108"/>
                                        </p:tgtEl>
                                        <p:attrNameLst>
                                          <p:attrName>style.visibility</p:attrName>
                                        </p:attrNameLst>
                                      </p:cBhvr>
                                      <p:to>
                                        <p:strVal val="visible"/>
                                      </p:to>
                                    </p:set>
                                    <p:anim calcmode="lin" valueType="num">
                                      <p:cBhvr>
                                        <p:cTn id="131" dur="500" fill="hold"/>
                                        <p:tgtEl>
                                          <p:spTgt spid="108"/>
                                        </p:tgtEl>
                                        <p:attrNameLst>
                                          <p:attrName>ppt_w</p:attrName>
                                        </p:attrNameLst>
                                      </p:cBhvr>
                                      <p:tavLst>
                                        <p:tav tm="0">
                                          <p:val>
                                            <p:fltVal val="0"/>
                                          </p:val>
                                        </p:tav>
                                        <p:tav tm="100000">
                                          <p:val>
                                            <p:strVal val="#ppt_w"/>
                                          </p:val>
                                        </p:tav>
                                      </p:tavLst>
                                    </p:anim>
                                    <p:anim calcmode="lin" valueType="num">
                                      <p:cBhvr>
                                        <p:cTn id="132" dur="500" fill="hold"/>
                                        <p:tgtEl>
                                          <p:spTgt spid="108"/>
                                        </p:tgtEl>
                                        <p:attrNameLst>
                                          <p:attrName>ppt_h</p:attrName>
                                        </p:attrNameLst>
                                      </p:cBhvr>
                                      <p:tavLst>
                                        <p:tav tm="0">
                                          <p:val>
                                            <p:fltVal val="0"/>
                                          </p:val>
                                        </p:tav>
                                        <p:tav tm="100000">
                                          <p:val>
                                            <p:strVal val="#ppt_h"/>
                                          </p:val>
                                        </p:tav>
                                      </p:tavLst>
                                    </p:anim>
                                    <p:animEffect transition="in" filter="fade">
                                      <p:cBhvr>
                                        <p:cTn id="133" dur="500"/>
                                        <p:tgtEl>
                                          <p:spTgt spid="108"/>
                                        </p:tgtEl>
                                      </p:cBhvr>
                                    </p:animEffect>
                                  </p:childTnLst>
                                </p:cTn>
                              </p:par>
                              <p:par>
                                <p:cTn id="134" presetID="53" presetClass="entr" presetSubtype="16" fill="hold" grpId="0" nodeType="withEffect">
                                  <p:stCondLst>
                                    <p:cond delay="0"/>
                                  </p:stCondLst>
                                  <p:childTnLst>
                                    <p:set>
                                      <p:cBhvr>
                                        <p:cTn id="135" dur="1" fill="hold">
                                          <p:stCondLst>
                                            <p:cond delay="0"/>
                                          </p:stCondLst>
                                        </p:cTn>
                                        <p:tgtEl>
                                          <p:spTgt spid="127"/>
                                        </p:tgtEl>
                                        <p:attrNameLst>
                                          <p:attrName>style.visibility</p:attrName>
                                        </p:attrNameLst>
                                      </p:cBhvr>
                                      <p:to>
                                        <p:strVal val="visible"/>
                                      </p:to>
                                    </p:set>
                                    <p:anim calcmode="lin" valueType="num">
                                      <p:cBhvr>
                                        <p:cTn id="136" dur="500" fill="hold"/>
                                        <p:tgtEl>
                                          <p:spTgt spid="127"/>
                                        </p:tgtEl>
                                        <p:attrNameLst>
                                          <p:attrName>ppt_w</p:attrName>
                                        </p:attrNameLst>
                                      </p:cBhvr>
                                      <p:tavLst>
                                        <p:tav tm="0">
                                          <p:val>
                                            <p:fltVal val="0"/>
                                          </p:val>
                                        </p:tav>
                                        <p:tav tm="100000">
                                          <p:val>
                                            <p:strVal val="#ppt_w"/>
                                          </p:val>
                                        </p:tav>
                                      </p:tavLst>
                                    </p:anim>
                                    <p:anim calcmode="lin" valueType="num">
                                      <p:cBhvr>
                                        <p:cTn id="137" dur="500" fill="hold"/>
                                        <p:tgtEl>
                                          <p:spTgt spid="127"/>
                                        </p:tgtEl>
                                        <p:attrNameLst>
                                          <p:attrName>ppt_h</p:attrName>
                                        </p:attrNameLst>
                                      </p:cBhvr>
                                      <p:tavLst>
                                        <p:tav tm="0">
                                          <p:val>
                                            <p:fltVal val="0"/>
                                          </p:val>
                                        </p:tav>
                                        <p:tav tm="100000">
                                          <p:val>
                                            <p:strVal val="#ppt_h"/>
                                          </p:val>
                                        </p:tav>
                                      </p:tavLst>
                                    </p:anim>
                                    <p:animEffect transition="in" filter="fade">
                                      <p:cBhvr>
                                        <p:cTn id="138" dur="500"/>
                                        <p:tgtEl>
                                          <p:spTgt spid="127"/>
                                        </p:tgtEl>
                                      </p:cBhvr>
                                    </p:animEffect>
                                  </p:childTnLst>
                                </p:cTn>
                              </p:par>
                              <p:par>
                                <p:cTn id="139" presetID="53" presetClass="entr" presetSubtype="16" fill="hold" nodeType="withEffect">
                                  <p:stCondLst>
                                    <p:cond delay="0"/>
                                  </p:stCondLst>
                                  <p:childTnLst>
                                    <p:set>
                                      <p:cBhvr>
                                        <p:cTn id="140" dur="1" fill="hold">
                                          <p:stCondLst>
                                            <p:cond delay="0"/>
                                          </p:stCondLst>
                                        </p:cTn>
                                        <p:tgtEl>
                                          <p:spTgt spid="121"/>
                                        </p:tgtEl>
                                        <p:attrNameLst>
                                          <p:attrName>style.visibility</p:attrName>
                                        </p:attrNameLst>
                                      </p:cBhvr>
                                      <p:to>
                                        <p:strVal val="visible"/>
                                      </p:to>
                                    </p:set>
                                    <p:anim calcmode="lin" valueType="num">
                                      <p:cBhvr>
                                        <p:cTn id="141" dur="500" fill="hold"/>
                                        <p:tgtEl>
                                          <p:spTgt spid="121"/>
                                        </p:tgtEl>
                                        <p:attrNameLst>
                                          <p:attrName>ppt_w</p:attrName>
                                        </p:attrNameLst>
                                      </p:cBhvr>
                                      <p:tavLst>
                                        <p:tav tm="0">
                                          <p:val>
                                            <p:fltVal val="0"/>
                                          </p:val>
                                        </p:tav>
                                        <p:tav tm="100000">
                                          <p:val>
                                            <p:strVal val="#ppt_w"/>
                                          </p:val>
                                        </p:tav>
                                      </p:tavLst>
                                    </p:anim>
                                    <p:anim calcmode="lin" valueType="num">
                                      <p:cBhvr>
                                        <p:cTn id="142" dur="500" fill="hold"/>
                                        <p:tgtEl>
                                          <p:spTgt spid="121"/>
                                        </p:tgtEl>
                                        <p:attrNameLst>
                                          <p:attrName>ppt_h</p:attrName>
                                        </p:attrNameLst>
                                      </p:cBhvr>
                                      <p:tavLst>
                                        <p:tav tm="0">
                                          <p:val>
                                            <p:fltVal val="0"/>
                                          </p:val>
                                        </p:tav>
                                        <p:tav tm="100000">
                                          <p:val>
                                            <p:strVal val="#ppt_h"/>
                                          </p:val>
                                        </p:tav>
                                      </p:tavLst>
                                    </p:anim>
                                    <p:animEffect transition="in" filter="fade">
                                      <p:cBhvr>
                                        <p:cTn id="143" dur="500"/>
                                        <p:tgtEl>
                                          <p:spTgt spid="121"/>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123"/>
                                        </p:tgtEl>
                                        <p:attrNameLst>
                                          <p:attrName>style.visibility</p:attrName>
                                        </p:attrNameLst>
                                      </p:cBhvr>
                                      <p:to>
                                        <p:strVal val="visible"/>
                                      </p:to>
                                    </p:set>
                                    <p:anim calcmode="lin" valueType="num">
                                      <p:cBhvr>
                                        <p:cTn id="146" dur="500" fill="hold"/>
                                        <p:tgtEl>
                                          <p:spTgt spid="123"/>
                                        </p:tgtEl>
                                        <p:attrNameLst>
                                          <p:attrName>ppt_w</p:attrName>
                                        </p:attrNameLst>
                                      </p:cBhvr>
                                      <p:tavLst>
                                        <p:tav tm="0">
                                          <p:val>
                                            <p:fltVal val="0"/>
                                          </p:val>
                                        </p:tav>
                                        <p:tav tm="100000">
                                          <p:val>
                                            <p:strVal val="#ppt_w"/>
                                          </p:val>
                                        </p:tav>
                                      </p:tavLst>
                                    </p:anim>
                                    <p:anim calcmode="lin" valueType="num">
                                      <p:cBhvr>
                                        <p:cTn id="147" dur="500" fill="hold"/>
                                        <p:tgtEl>
                                          <p:spTgt spid="123"/>
                                        </p:tgtEl>
                                        <p:attrNameLst>
                                          <p:attrName>ppt_h</p:attrName>
                                        </p:attrNameLst>
                                      </p:cBhvr>
                                      <p:tavLst>
                                        <p:tav tm="0">
                                          <p:val>
                                            <p:fltVal val="0"/>
                                          </p:val>
                                        </p:tav>
                                        <p:tav tm="100000">
                                          <p:val>
                                            <p:strVal val="#ppt_h"/>
                                          </p:val>
                                        </p:tav>
                                      </p:tavLst>
                                    </p:anim>
                                    <p:animEffect transition="in" filter="fade">
                                      <p:cBhvr>
                                        <p:cTn id="148" dur="500"/>
                                        <p:tgtEl>
                                          <p:spTgt spid="123"/>
                                        </p:tgtEl>
                                      </p:cBhvr>
                                    </p:animEffect>
                                  </p:childTnLst>
                                </p:cTn>
                              </p:par>
                              <p:par>
                                <p:cTn id="149" presetID="53" presetClass="entr" presetSubtype="16" fill="hold" nodeType="withEffect">
                                  <p:stCondLst>
                                    <p:cond delay="0"/>
                                  </p:stCondLst>
                                  <p:childTnLst>
                                    <p:set>
                                      <p:cBhvr>
                                        <p:cTn id="150" dur="1" fill="hold">
                                          <p:stCondLst>
                                            <p:cond delay="0"/>
                                          </p:stCondLst>
                                        </p:cTn>
                                        <p:tgtEl>
                                          <p:spTgt spid="117"/>
                                        </p:tgtEl>
                                        <p:attrNameLst>
                                          <p:attrName>style.visibility</p:attrName>
                                        </p:attrNameLst>
                                      </p:cBhvr>
                                      <p:to>
                                        <p:strVal val="visible"/>
                                      </p:to>
                                    </p:set>
                                    <p:anim calcmode="lin" valueType="num">
                                      <p:cBhvr>
                                        <p:cTn id="151" dur="500" fill="hold"/>
                                        <p:tgtEl>
                                          <p:spTgt spid="117"/>
                                        </p:tgtEl>
                                        <p:attrNameLst>
                                          <p:attrName>ppt_w</p:attrName>
                                        </p:attrNameLst>
                                      </p:cBhvr>
                                      <p:tavLst>
                                        <p:tav tm="0">
                                          <p:val>
                                            <p:fltVal val="0"/>
                                          </p:val>
                                        </p:tav>
                                        <p:tav tm="100000">
                                          <p:val>
                                            <p:strVal val="#ppt_w"/>
                                          </p:val>
                                        </p:tav>
                                      </p:tavLst>
                                    </p:anim>
                                    <p:anim calcmode="lin" valueType="num">
                                      <p:cBhvr>
                                        <p:cTn id="152" dur="500" fill="hold"/>
                                        <p:tgtEl>
                                          <p:spTgt spid="117"/>
                                        </p:tgtEl>
                                        <p:attrNameLst>
                                          <p:attrName>ppt_h</p:attrName>
                                        </p:attrNameLst>
                                      </p:cBhvr>
                                      <p:tavLst>
                                        <p:tav tm="0">
                                          <p:val>
                                            <p:fltVal val="0"/>
                                          </p:val>
                                        </p:tav>
                                        <p:tav tm="100000">
                                          <p:val>
                                            <p:strVal val="#ppt_h"/>
                                          </p:val>
                                        </p:tav>
                                      </p:tavLst>
                                    </p:anim>
                                    <p:animEffect transition="in" filter="fade">
                                      <p:cBhvr>
                                        <p:cTn id="153" dur="500"/>
                                        <p:tgtEl>
                                          <p:spTgt spid="117"/>
                                        </p:tgtEl>
                                      </p:cBhvr>
                                    </p:animEffect>
                                  </p:childTnLst>
                                </p:cTn>
                              </p:par>
                              <p:par>
                                <p:cTn id="154" presetID="53" presetClass="entr" presetSubtype="16" fill="hold" grpId="0" nodeType="withEffect">
                                  <p:stCondLst>
                                    <p:cond delay="0"/>
                                  </p:stCondLst>
                                  <p:childTnLst>
                                    <p:set>
                                      <p:cBhvr>
                                        <p:cTn id="155" dur="1" fill="hold">
                                          <p:stCondLst>
                                            <p:cond delay="0"/>
                                          </p:stCondLst>
                                        </p:cTn>
                                        <p:tgtEl>
                                          <p:spTgt spid="114"/>
                                        </p:tgtEl>
                                        <p:attrNameLst>
                                          <p:attrName>style.visibility</p:attrName>
                                        </p:attrNameLst>
                                      </p:cBhvr>
                                      <p:to>
                                        <p:strVal val="visible"/>
                                      </p:to>
                                    </p:set>
                                    <p:anim calcmode="lin" valueType="num">
                                      <p:cBhvr>
                                        <p:cTn id="156" dur="500" fill="hold"/>
                                        <p:tgtEl>
                                          <p:spTgt spid="114"/>
                                        </p:tgtEl>
                                        <p:attrNameLst>
                                          <p:attrName>ppt_w</p:attrName>
                                        </p:attrNameLst>
                                      </p:cBhvr>
                                      <p:tavLst>
                                        <p:tav tm="0">
                                          <p:val>
                                            <p:fltVal val="0"/>
                                          </p:val>
                                        </p:tav>
                                        <p:tav tm="100000">
                                          <p:val>
                                            <p:strVal val="#ppt_w"/>
                                          </p:val>
                                        </p:tav>
                                      </p:tavLst>
                                    </p:anim>
                                    <p:anim calcmode="lin" valueType="num">
                                      <p:cBhvr>
                                        <p:cTn id="157" dur="500" fill="hold"/>
                                        <p:tgtEl>
                                          <p:spTgt spid="114"/>
                                        </p:tgtEl>
                                        <p:attrNameLst>
                                          <p:attrName>ppt_h</p:attrName>
                                        </p:attrNameLst>
                                      </p:cBhvr>
                                      <p:tavLst>
                                        <p:tav tm="0">
                                          <p:val>
                                            <p:fltVal val="0"/>
                                          </p:val>
                                        </p:tav>
                                        <p:tav tm="100000">
                                          <p:val>
                                            <p:strVal val="#ppt_h"/>
                                          </p:val>
                                        </p:tav>
                                      </p:tavLst>
                                    </p:anim>
                                    <p:animEffect transition="in" filter="fade">
                                      <p:cBhvr>
                                        <p:cTn id="158" dur="500"/>
                                        <p:tgtEl>
                                          <p:spTgt spid="114"/>
                                        </p:tgtEl>
                                      </p:cBhvr>
                                    </p:animEffect>
                                  </p:childTnLst>
                                </p:cTn>
                              </p:par>
                            </p:childTnLst>
                          </p:cTn>
                        </p:par>
                      </p:childTnLst>
                    </p:cTn>
                  </p:par>
                  <p:par>
                    <p:cTn id="159" fill="hold">
                      <p:stCondLst>
                        <p:cond delay="indefinite"/>
                      </p:stCondLst>
                      <p:childTnLst>
                        <p:par>
                          <p:cTn id="160" fill="hold">
                            <p:stCondLst>
                              <p:cond delay="0"/>
                            </p:stCondLst>
                            <p:childTnLst>
                              <p:par>
                                <p:cTn id="161" presetID="53" presetClass="entr" presetSubtype="16" fill="hold" nodeType="clickEffect">
                                  <p:stCondLst>
                                    <p:cond delay="0"/>
                                  </p:stCondLst>
                                  <p:childTnLst>
                                    <p:set>
                                      <p:cBhvr>
                                        <p:cTn id="162" dur="1" fill="hold">
                                          <p:stCondLst>
                                            <p:cond delay="0"/>
                                          </p:stCondLst>
                                        </p:cTn>
                                        <p:tgtEl>
                                          <p:spTgt spid="128"/>
                                        </p:tgtEl>
                                        <p:attrNameLst>
                                          <p:attrName>style.visibility</p:attrName>
                                        </p:attrNameLst>
                                      </p:cBhvr>
                                      <p:to>
                                        <p:strVal val="visible"/>
                                      </p:to>
                                    </p:set>
                                    <p:anim calcmode="lin" valueType="num">
                                      <p:cBhvr>
                                        <p:cTn id="163" dur="500" fill="hold"/>
                                        <p:tgtEl>
                                          <p:spTgt spid="128"/>
                                        </p:tgtEl>
                                        <p:attrNameLst>
                                          <p:attrName>ppt_w</p:attrName>
                                        </p:attrNameLst>
                                      </p:cBhvr>
                                      <p:tavLst>
                                        <p:tav tm="0">
                                          <p:val>
                                            <p:fltVal val="0"/>
                                          </p:val>
                                        </p:tav>
                                        <p:tav tm="100000">
                                          <p:val>
                                            <p:strVal val="#ppt_w"/>
                                          </p:val>
                                        </p:tav>
                                      </p:tavLst>
                                    </p:anim>
                                    <p:anim calcmode="lin" valueType="num">
                                      <p:cBhvr>
                                        <p:cTn id="164" dur="500" fill="hold"/>
                                        <p:tgtEl>
                                          <p:spTgt spid="128"/>
                                        </p:tgtEl>
                                        <p:attrNameLst>
                                          <p:attrName>ppt_h</p:attrName>
                                        </p:attrNameLst>
                                      </p:cBhvr>
                                      <p:tavLst>
                                        <p:tav tm="0">
                                          <p:val>
                                            <p:fltVal val="0"/>
                                          </p:val>
                                        </p:tav>
                                        <p:tav tm="100000">
                                          <p:val>
                                            <p:strVal val="#ppt_h"/>
                                          </p:val>
                                        </p:tav>
                                      </p:tavLst>
                                    </p:anim>
                                    <p:animEffect transition="in" filter="fade">
                                      <p:cBhvr>
                                        <p:cTn id="165" dur="500"/>
                                        <p:tgtEl>
                                          <p:spTgt spid="128"/>
                                        </p:tgtEl>
                                      </p:cBhvr>
                                    </p:animEffect>
                                  </p:childTnLst>
                                </p:cTn>
                              </p:par>
                              <p:par>
                                <p:cTn id="166" presetID="53" presetClass="entr" presetSubtype="16" fill="hold" nodeType="withEffect">
                                  <p:stCondLst>
                                    <p:cond delay="0"/>
                                  </p:stCondLst>
                                  <p:childTnLst>
                                    <p:set>
                                      <p:cBhvr>
                                        <p:cTn id="167" dur="1" fill="hold">
                                          <p:stCondLst>
                                            <p:cond delay="0"/>
                                          </p:stCondLst>
                                        </p:cTn>
                                        <p:tgtEl>
                                          <p:spTgt spid="129"/>
                                        </p:tgtEl>
                                        <p:attrNameLst>
                                          <p:attrName>style.visibility</p:attrName>
                                        </p:attrNameLst>
                                      </p:cBhvr>
                                      <p:to>
                                        <p:strVal val="visible"/>
                                      </p:to>
                                    </p:set>
                                    <p:anim calcmode="lin" valueType="num">
                                      <p:cBhvr>
                                        <p:cTn id="168" dur="500" fill="hold"/>
                                        <p:tgtEl>
                                          <p:spTgt spid="129"/>
                                        </p:tgtEl>
                                        <p:attrNameLst>
                                          <p:attrName>ppt_w</p:attrName>
                                        </p:attrNameLst>
                                      </p:cBhvr>
                                      <p:tavLst>
                                        <p:tav tm="0">
                                          <p:val>
                                            <p:fltVal val="0"/>
                                          </p:val>
                                        </p:tav>
                                        <p:tav tm="100000">
                                          <p:val>
                                            <p:strVal val="#ppt_w"/>
                                          </p:val>
                                        </p:tav>
                                      </p:tavLst>
                                    </p:anim>
                                    <p:anim calcmode="lin" valueType="num">
                                      <p:cBhvr>
                                        <p:cTn id="169" dur="500" fill="hold"/>
                                        <p:tgtEl>
                                          <p:spTgt spid="129"/>
                                        </p:tgtEl>
                                        <p:attrNameLst>
                                          <p:attrName>ppt_h</p:attrName>
                                        </p:attrNameLst>
                                      </p:cBhvr>
                                      <p:tavLst>
                                        <p:tav tm="0">
                                          <p:val>
                                            <p:fltVal val="0"/>
                                          </p:val>
                                        </p:tav>
                                        <p:tav tm="100000">
                                          <p:val>
                                            <p:strVal val="#ppt_h"/>
                                          </p:val>
                                        </p:tav>
                                      </p:tavLst>
                                    </p:anim>
                                    <p:animEffect transition="in" filter="fade">
                                      <p:cBhvr>
                                        <p:cTn id="170" dur="500"/>
                                        <p:tgtEl>
                                          <p:spTgt spid="12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132"/>
                                        </p:tgtEl>
                                        <p:attrNameLst>
                                          <p:attrName>style.visibility</p:attrName>
                                        </p:attrNameLst>
                                      </p:cBhvr>
                                      <p:to>
                                        <p:strVal val="visible"/>
                                      </p:to>
                                    </p:set>
                                    <p:anim calcmode="lin" valueType="num">
                                      <p:cBhvr>
                                        <p:cTn id="173" dur="500" fill="hold"/>
                                        <p:tgtEl>
                                          <p:spTgt spid="132"/>
                                        </p:tgtEl>
                                        <p:attrNameLst>
                                          <p:attrName>ppt_w</p:attrName>
                                        </p:attrNameLst>
                                      </p:cBhvr>
                                      <p:tavLst>
                                        <p:tav tm="0">
                                          <p:val>
                                            <p:fltVal val="0"/>
                                          </p:val>
                                        </p:tav>
                                        <p:tav tm="100000">
                                          <p:val>
                                            <p:strVal val="#ppt_w"/>
                                          </p:val>
                                        </p:tav>
                                      </p:tavLst>
                                    </p:anim>
                                    <p:anim calcmode="lin" valueType="num">
                                      <p:cBhvr>
                                        <p:cTn id="174" dur="500" fill="hold"/>
                                        <p:tgtEl>
                                          <p:spTgt spid="132"/>
                                        </p:tgtEl>
                                        <p:attrNameLst>
                                          <p:attrName>ppt_h</p:attrName>
                                        </p:attrNameLst>
                                      </p:cBhvr>
                                      <p:tavLst>
                                        <p:tav tm="0">
                                          <p:val>
                                            <p:fltVal val="0"/>
                                          </p:val>
                                        </p:tav>
                                        <p:tav tm="100000">
                                          <p:val>
                                            <p:strVal val="#ppt_h"/>
                                          </p:val>
                                        </p:tav>
                                      </p:tavLst>
                                    </p:anim>
                                    <p:animEffect transition="in" filter="fade">
                                      <p:cBhvr>
                                        <p:cTn id="175" dur="500"/>
                                        <p:tgtEl>
                                          <p:spTgt spid="132"/>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120"/>
                                        </p:tgtEl>
                                        <p:attrNameLst>
                                          <p:attrName>style.visibility</p:attrName>
                                        </p:attrNameLst>
                                      </p:cBhvr>
                                      <p:to>
                                        <p:strVal val="visible"/>
                                      </p:to>
                                    </p:set>
                                    <p:anim calcmode="lin" valueType="num">
                                      <p:cBhvr>
                                        <p:cTn id="178" dur="500" fill="hold"/>
                                        <p:tgtEl>
                                          <p:spTgt spid="120"/>
                                        </p:tgtEl>
                                        <p:attrNameLst>
                                          <p:attrName>ppt_w</p:attrName>
                                        </p:attrNameLst>
                                      </p:cBhvr>
                                      <p:tavLst>
                                        <p:tav tm="0">
                                          <p:val>
                                            <p:fltVal val="0"/>
                                          </p:val>
                                        </p:tav>
                                        <p:tav tm="100000">
                                          <p:val>
                                            <p:strVal val="#ppt_w"/>
                                          </p:val>
                                        </p:tav>
                                      </p:tavLst>
                                    </p:anim>
                                    <p:anim calcmode="lin" valueType="num">
                                      <p:cBhvr>
                                        <p:cTn id="179" dur="500" fill="hold"/>
                                        <p:tgtEl>
                                          <p:spTgt spid="120"/>
                                        </p:tgtEl>
                                        <p:attrNameLst>
                                          <p:attrName>ppt_h</p:attrName>
                                        </p:attrNameLst>
                                      </p:cBhvr>
                                      <p:tavLst>
                                        <p:tav tm="0">
                                          <p:val>
                                            <p:fltVal val="0"/>
                                          </p:val>
                                        </p:tav>
                                        <p:tav tm="100000">
                                          <p:val>
                                            <p:strVal val="#ppt_h"/>
                                          </p:val>
                                        </p:tav>
                                      </p:tavLst>
                                    </p:anim>
                                    <p:animEffect transition="in" filter="fade">
                                      <p:cBhvr>
                                        <p:cTn id="180" dur="500"/>
                                        <p:tgtEl>
                                          <p:spTgt spid="120"/>
                                        </p:tgtEl>
                                      </p:cBhvr>
                                    </p:animEffect>
                                  </p:childTnLst>
                                </p:cTn>
                              </p:par>
                              <p:par>
                                <p:cTn id="181" presetID="53" presetClass="entr" presetSubtype="16" fill="hold" nodeType="withEffect">
                                  <p:stCondLst>
                                    <p:cond delay="0"/>
                                  </p:stCondLst>
                                  <p:childTnLst>
                                    <p:set>
                                      <p:cBhvr>
                                        <p:cTn id="182" dur="1" fill="hold">
                                          <p:stCondLst>
                                            <p:cond delay="0"/>
                                          </p:stCondLst>
                                        </p:cTn>
                                        <p:tgtEl>
                                          <p:spTgt spid="143"/>
                                        </p:tgtEl>
                                        <p:attrNameLst>
                                          <p:attrName>style.visibility</p:attrName>
                                        </p:attrNameLst>
                                      </p:cBhvr>
                                      <p:to>
                                        <p:strVal val="visible"/>
                                      </p:to>
                                    </p:set>
                                    <p:anim calcmode="lin" valueType="num">
                                      <p:cBhvr>
                                        <p:cTn id="183" dur="500" fill="hold"/>
                                        <p:tgtEl>
                                          <p:spTgt spid="143"/>
                                        </p:tgtEl>
                                        <p:attrNameLst>
                                          <p:attrName>ppt_w</p:attrName>
                                        </p:attrNameLst>
                                      </p:cBhvr>
                                      <p:tavLst>
                                        <p:tav tm="0">
                                          <p:val>
                                            <p:fltVal val="0"/>
                                          </p:val>
                                        </p:tav>
                                        <p:tav tm="100000">
                                          <p:val>
                                            <p:strVal val="#ppt_w"/>
                                          </p:val>
                                        </p:tav>
                                      </p:tavLst>
                                    </p:anim>
                                    <p:anim calcmode="lin" valueType="num">
                                      <p:cBhvr>
                                        <p:cTn id="184" dur="500" fill="hold"/>
                                        <p:tgtEl>
                                          <p:spTgt spid="143"/>
                                        </p:tgtEl>
                                        <p:attrNameLst>
                                          <p:attrName>ppt_h</p:attrName>
                                        </p:attrNameLst>
                                      </p:cBhvr>
                                      <p:tavLst>
                                        <p:tav tm="0">
                                          <p:val>
                                            <p:fltVal val="0"/>
                                          </p:val>
                                        </p:tav>
                                        <p:tav tm="100000">
                                          <p:val>
                                            <p:strVal val="#ppt_h"/>
                                          </p:val>
                                        </p:tav>
                                      </p:tavLst>
                                    </p:anim>
                                    <p:animEffect transition="in" filter="fade">
                                      <p:cBhvr>
                                        <p:cTn id="185" dur="500"/>
                                        <p:tgtEl>
                                          <p:spTgt spid="143"/>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142"/>
                                        </p:tgtEl>
                                        <p:attrNameLst>
                                          <p:attrName>style.visibility</p:attrName>
                                        </p:attrNameLst>
                                      </p:cBhvr>
                                      <p:to>
                                        <p:strVal val="visible"/>
                                      </p:to>
                                    </p:set>
                                    <p:anim calcmode="lin" valueType="num">
                                      <p:cBhvr>
                                        <p:cTn id="188" dur="500" fill="hold"/>
                                        <p:tgtEl>
                                          <p:spTgt spid="142"/>
                                        </p:tgtEl>
                                        <p:attrNameLst>
                                          <p:attrName>ppt_w</p:attrName>
                                        </p:attrNameLst>
                                      </p:cBhvr>
                                      <p:tavLst>
                                        <p:tav tm="0">
                                          <p:val>
                                            <p:fltVal val="0"/>
                                          </p:val>
                                        </p:tav>
                                        <p:tav tm="100000">
                                          <p:val>
                                            <p:strVal val="#ppt_w"/>
                                          </p:val>
                                        </p:tav>
                                      </p:tavLst>
                                    </p:anim>
                                    <p:anim calcmode="lin" valueType="num">
                                      <p:cBhvr>
                                        <p:cTn id="189" dur="500" fill="hold"/>
                                        <p:tgtEl>
                                          <p:spTgt spid="142"/>
                                        </p:tgtEl>
                                        <p:attrNameLst>
                                          <p:attrName>ppt_h</p:attrName>
                                        </p:attrNameLst>
                                      </p:cBhvr>
                                      <p:tavLst>
                                        <p:tav tm="0">
                                          <p:val>
                                            <p:fltVal val="0"/>
                                          </p:val>
                                        </p:tav>
                                        <p:tav tm="100000">
                                          <p:val>
                                            <p:strVal val="#ppt_h"/>
                                          </p:val>
                                        </p:tav>
                                      </p:tavLst>
                                    </p:anim>
                                    <p:animEffect transition="in" filter="fade">
                                      <p:cBhvr>
                                        <p:cTn id="190" dur="500"/>
                                        <p:tgtEl>
                                          <p:spTgt spid="142"/>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147"/>
                                        </p:tgtEl>
                                        <p:attrNameLst>
                                          <p:attrName>style.visibility</p:attrName>
                                        </p:attrNameLst>
                                      </p:cBhvr>
                                      <p:to>
                                        <p:strVal val="visible"/>
                                      </p:to>
                                    </p:set>
                                    <p:anim calcmode="lin" valueType="num">
                                      <p:cBhvr>
                                        <p:cTn id="193" dur="500" fill="hold"/>
                                        <p:tgtEl>
                                          <p:spTgt spid="147"/>
                                        </p:tgtEl>
                                        <p:attrNameLst>
                                          <p:attrName>ppt_w</p:attrName>
                                        </p:attrNameLst>
                                      </p:cBhvr>
                                      <p:tavLst>
                                        <p:tav tm="0">
                                          <p:val>
                                            <p:fltVal val="0"/>
                                          </p:val>
                                        </p:tav>
                                        <p:tav tm="100000">
                                          <p:val>
                                            <p:strVal val="#ppt_w"/>
                                          </p:val>
                                        </p:tav>
                                      </p:tavLst>
                                    </p:anim>
                                    <p:anim calcmode="lin" valueType="num">
                                      <p:cBhvr>
                                        <p:cTn id="194" dur="500" fill="hold"/>
                                        <p:tgtEl>
                                          <p:spTgt spid="147"/>
                                        </p:tgtEl>
                                        <p:attrNameLst>
                                          <p:attrName>ppt_h</p:attrName>
                                        </p:attrNameLst>
                                      </p:cBhvr>
                                      <p:tavLst>
                                        <p:tav tm="0">
                                          <p:val>
                                            <p:fltVal val="0"/>
                                          </p:val>
                                        </p:tav>
                                        <p:tav tm="100000">
                                          <p:val>
                                            <p:strVal val="#ppt_h"/>
                                          </p:val>
                                        </p:tav>
                                      </p:tavLst>
                                    </p:anim>
                                    <p:animEffect transition="in" filter="fade">
                                      <p:cBhvr>
                                        <p:cTn id="195" dur="500"/>
                                        <p:tgtEl>
                                          <p:spTgt spid="147"/>
                                        </p:tgtEl>
                                      </p:cBhvr>
                                    </p:animEffect>
                                  </p:childTnLst>
                                </p:cTn>
                              </p:par>
                              <p:par>
                                <p:cTn id="196" presetID="53" presetClass="entr" presetSubtype="16" fill="hold" nodeType="withEffect">
                                  <p:stCondLst>
                                    <p:cond delay="0"/>
                                  </p:stCondLst>
                                  <p:childTnLst>
                                    <p:set>
                                      <p:cBhvr>
                                        <p:cTn id="197" dur="1" fill="hold">
                                          <p:stCondLst>
                                            <p:cond delay="0"/>
                                          </p:stCondLst>
                                        </p:cTn>
                                        <p:tgtEl>
                                          <p:spTgt spid="146"/>
                                        </p:tgtEl>
                                        <p:attrNameLst>
                                          <p:attrName>style.visibility</p:attrName>
                                        </p:attrNameLst>
                                      </p:cBhvr>
                                      <p:to>
                                        <p:strVal val="visible"/>
                                      </p:to>
                                    </p:set>
                                    <p:anim calcmode="lin" valueType="num">
                                      <p:cBhvr>
                                        <p:cTn id="198" dur="500" fill="hold"/>
                                        <p:tgtEl>
                                          <p:spTgt spid="146"/>
                                        </p:tgtEl>
                                        <p:attrNameLst>
                                          <p:attrName>ppt_w</p:attrName>
                                        </p:attrNameLst>
                                      </p:cBhvr>
                                      <p:tavLst>
                                        <p:tav tm="0">
                                          <p:val>
                                            <p:fltVal val="0"/>
                                          </p:val>
                                        </p:tav>
                                        <p:tav tm="100000">
                                          <p:val>
                                            <p:strVal val="#ppt_w"/>
                                          </p:val>
                                        </p:tav>
                                      </p:tavLst>
                                    </p:anim>
                                    <p:anim calcmode="lin" valueType="num">
                                      <p:cBhvr>
                                        <p:cTn id="199" dur="500" fill="hold"/>
                                        <p:tgtEl>
                                          <p:spTgt spid="146"/>
                                        </p:tgtEl>
                                        <p:attrNameLst>
                                          <p:attrName>ppt_h</p:attrName>
                                        </p:attrNameLst>
                                      </p:cBhvr>
                                      <p:tavLst>
                                        <p:tav tm="0">
                                          <p:val>
                                            <p:fltVal val="0"/>
                                          </p:val>
                                        </p:tav>
                                        <p:tav tm="100000">
                                          <p:val>
                                            <p:strVal val="#ppt_h"/>
                                          </p:val>
                                        </p:tav>
                                      </p:tavLst>
                                    </p:anim>
                                    <p:animEffect transition="in" filter="fade">
                                      <p:cBhvr>
                                        <p:cTn id="200" dur="500"/>
                                        <p:tgtEl>
                                          <p:spTgt spid="146"/>
                                        </p:tgtEl>
                                      </p:cBhvr>
                                    </p:animEffect>
                                  </p:childTnLst>
                                </p:cTn>
                              </p:par>
                              <p:par>
                                <p:cTn id="201" presetID="53" presetClass="entr" presetSubtype="16" fill="hold" grpId="0" nodeType="withEffect">
                                  <p:stCondLst>
                                    <p:cond delay="0"/>
                                  </p:stCondLst>
                                  <p:childTnLst>
                                    <p:set>
                                      <p:cBhvr>
                                        <p:cTn id="202" dur="1" fill="hold">
                                          <p:stCondLst>
                                            <p:cond delay="0"/>
                                          </p:stCondLst>
                                        </p:cTn>
                                        <p:tgtEl>
                                          <p:spTgt spid="140"/>
                                        </p:tgtEl>
                                        <p:attrNameLst>
                                          <p:attrName>style.visibility</p:attrName>
                                        </p:attrNameLst>
                                      </p:cBhvr>
                                      <p:to>
                                        <p:strVal val="visible"/>
                                      </p:to>
                                    </p:set>
                                    <p:anim calcmode="lin" valueType="num">
                                      <p:cBhvr>
                                        <p:cTn id="203" dur="500" fill="hold"/>
                                        <p:tgtEl>
                                          <p:spTgt spid="140"/>
                                        </p:tgtEl>
                                        <p:attrNameLst>
                                          <p:attrName>ppt_w</p:attrName>
                                        </p:attrNameLst>
                                      </p:cBhvr>
                                      <p:tavLst>
                                        <p:tav tm="0">
                                          <p:val>
                                            <p:fltVal val="0"/>
                                          </p:val>
                                        </p:tav>
                                        <p:tav tm="100000">
                                          <p:val>
                                            <p:strVal val="#ppt_w"/>
                                          </p:val>
                                        </p:tav>
                                      </p:tavLst>
                                    </p:anim>
                                    <p:anim calcmode="lin" valueType="num">
                                      <p:cBhvr>
                                        <p:cTn id="204" dur="500" fill="hold"/>
                                        <p:tgtEl>
                                          <p:spTgt spid="140"/>
                                        </p:tgtEl>
                                        <p:attrNameLst>
                                          <p:attrName>ppt_h</p:attrName>
                                        </p:attrNameLst>
                                      </p:cBhvr>
                                      <p:tavLst>
                                        <p:tav tm="0">
                                          <p:val>
                                            <p:fltVal val="0"/>
                                          </p:val>
                                        </p:tav>
                                        <p:tav tm="100000">
                                          <p:val>
                                            <p:strVal val="#ppt_h"/>
                                          </p:val>
                                        </p:tav>
                                      </p:tavLst>
                                    </p:anim>
                                    <p:animEffect transition="in" filter="fade">
                                      <p:cBhvr>
                                        <p:cTn id="205" dur="500"/>
                                        <p:tgtEl>
                                          <p:spTgt spid="140"/>
                                        </p:tgtEl>
                                      </p:cBhvr>
                                    </p:animEffect>
                                  </p:childTnLst>
                                </p:cTn>
                              </p:par>
                              <p:par>
                                <p:cTn id="206" presetID="53" presetClass="entr" presetSubtype="16" fill="hold" grpId="0" nodeType="withEffect">
                                  <p:stCondLst>
                                    <p:cond delay="0"/>
                                  </p:stCondLst>
                                  <p:childTnLst>
                                    <p:set>
                                      <p:cBhvr>
                                        <p:cTn id="207" dur="1" fill="hold">
                                          <p:stCondLst>
                                            <p:cond delay="0"/>
                                          </p:stCondLst>
                                        </p:cTn>
                                        <p:tgtEl>
                                          <p:spTgt spid="139"/>
                                        </p:tgtEl>
                                        <p:attrNameLst>
                                          <p:attrName>style.visibility</p:attrName>
                                        </p:attrNameLst>
                                      </p:cBhvr>
                                      <p:to>
                                        <p:strVal val="visible"/>
                                      </p:to>
                                    </p:set>
                                    <p:anim calcmode="lin" valueType="num">
                                      <p:cBhvr>
                                        <p:cTn id="208" dur="500" fill="hold"/>
                                        <p:tgtEl>
                                          <p:spTgt spid="139"/>
                                        </p:tgtEl>
                                        <p:attrNameLst>
                                          <p:attrName>ppt_w</p:attrName>
                                        </p:attrNameLst>
                                      </p:cBhvr>
                                      <p:tavLst>
                                        <p:tav tm="0">
                                          <p:val>
                                            <p:fltVal val="0"/>
                                          </p:val>
                                        </p:tav>
                                        <p:tav tm="100000">
                                          <p:val>
                                            <p:strVal val="#ppt_w"/>
                                          </p:val>
                                        </p:tav>
                                      </p:tavLst>
                                    </p:anim>
                                    <p:anim calcmode="lin" valueType="num">
                                      <p:cBhvr>
                                        <p:cTn id="209" dur="500" fill="hold"/>
                                        <p:tgtEl>
                                          <p:spTgt spid="139"/>
                                        </p:tgtEl>
                                        <p:attrNameLst>
                                          <p:attrName>ppt_h</p:attrName>
                                        </p:attrNameLst>
                                      </p:cBhvr>
                                      <p:tavLst>
                                        <p:tav tm="0">
                                          <p:val>
                                            <p:fltVal val="0"/>
                                          </p:val>
                                        </p:tav>
                                        <p:tav tm="100000">
                                          <p:val>
                                            <p:strVal val="#ppt_h"/>
                                          </p:val>
                                        </p:tav>
                                      </p:tavLst>
                                    </p:anim>
                                    <p:animEffect transition="in" filter="fade">
                                      <p:cBhvr>
                                        <p:cTn id="21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p:bldP spid="60" grpId="0" animBg="1"/>
      <p:bldP spid="61" grpId="0" animBg="1"/>
      <p:bldP spid="65" grpId="0" animBg="1"/>
      <p:bldP spid="69" grpId="0"/>
      <p:bldP spid="70" grpId="0"/>
      <p:bldP spid="75" grpId="0" animBg="1"/>
      <p:bldP spid="78" grpId="0"/>
      <p:bldP spid="79" grpId="0" animBg="1"/>
      <p:bldP spid="80" grpId="0"/>
      <p:bldP spid="81" grpId="0"/>
      <p:bldP spid="98" grpId="0" animBg="1"/>
      <p:bldP spid="100" grpId="0"/>
      <p:bldP spid="108" grpId="0" animBg="1"/>
      <p:bldP spid="109" grpId="0"/>
      <p:bldP spid="114" grpId="0"/>
      <p:bldP spid="120" grpId="0" animBg="1"/>
      <p:bldP spid="123" grpId="0" animBg="1"/>
      <p:bldP spid="127" grpId="0"/>
      <p:bldP spid="132" grpId="0"/>
      <p:bldP spid="139" grpId="0" animBg="1"/>
      <p:bldP spid="140" grpId="0" animBg="1"/>
      <p:bldP spid="142" grpId="0"/>
      <p:bldP spid="1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split node?</a:t>
            </a:r>
            <a:endParaRPr lang="en-US" dirty="0"/>
          </a:p>
        </p:txBody>
      </p:sp>
      <p:cxnSp>
        <p:nvCxnSpPr>
          <p:cNvPr id="5" name="Straight Arrow Connector 4"/>
          <p:cNvCxnSpPr/>
          <p:nvPr/>
        </p:nvCxnSpPr>
        <p:spPr>
          <a:xfrm>
            <a:off x="556267" y="5359183"/>
            <a:ext cx="3715454" cy="0"/>
          </a:xfrm>
          <a:prstGeom prst="straightConnector1">
            <a:avLst/>
          </a:prstGeom>
          <a:ln w="12700">
            <a:tailEnd type="arrow"/>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724286" y="1910811"/>
            <a:ext cx="0" cy="3600773"/>
          </a:xfrm>
          <a:prstGeom prst="straightConnector1">
            <a:avLst/>
          </a:prstGeom>
          <a:ln w="12700">
            <a:tailEnd type="arrow"/>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05865" y="1788095"/>
            <a:ext cx="428322" cy="369332"/>
          </a:xfrm>
          <a:prstGeom prst="rect">
            <a:avLst/>
          </a:prstGeom>
          <a:noFill/>
        </p:spPr>
        <p:txBody>
          <a:bodyPr wrap="none" rtlCol="0">
            <a:spAutoFit/>
          </a:bodyPr>
          <a:lstStyle/>
          <a:p>
            <a:r>
              <a:rPr lang="en-US" dirty="0" smtClean="0"/>
              <a:t>x2</a:t>
            </a:r>
            <a:endParaRPr lang="en-US" dirty="0"/>
          </a:p>
        </p:txBody>
      </p:sp>
      <p:sp>
        <p:nvSpPr>
          <p:cNvPr id="11" name="TextBox 10"/>
          <p:cNvSpPr txBox="1"/>
          <p:nvPr/>
        </p:nvSpPr>
        <p:spPr>
          <a:xfrm>
            <a:off x="4121318" y="5428209"/>
            <a:ext cx="428322" cy="369332"/>
          </a:xfrm>
          <a:prstGeom prst="rect">
            <a:avLst/>
          </a:prstGeom>
          <a:noFill/>
        </p:spPr>
        <p:txBody>
          <a:bodyPr wrap="none" rtlCol="0">
            <a:spAutoFit/>
          </a:bodyPr>
          <a:lstStyle/>
          <a:p>
            <a:r>
              <a:rPr lang="en-US" dirty="0" smtClean="0"/>
              <a:t>x1</a:t>
            </a:r>
            <a:endParaRPr lang="en-US" dirty="0"/>
          </a:p>
        </p:txBody>
      </p:sp>
      <p:sp>
        <p:nvSpPr>
          <p:cNvPr id="12" name="Plus 11"/>
          <p:cNvSpPr/>
          <p:nvPr/>
        </p:nvSpPr>
        <p:spPr>
          <a:xfrm>
            <a:off x="1603816" y="2902700"/>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Plus 12"/>
          <p:cNvSpPr/>
          <p:nvPr/>
        </p:nvSpPr>
        <p:spPr>
          <a:xfrm>
            <a:off x="1142740" y="3141632"/>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Plus 13"/>
          <p:cNvSpPr/>
          <p:nvPr/>
        </p:nvSpPr>
        <p:spPr>
          <a:xfrm>
            <a:off x="1946716" y="2901408"/>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Plus 14"/>
          <p:cNvSpPr/>
          <p:nvPr/>
        </p:nvSpPr>
        <p:spPr>
          <a:xfrm>
            <a:off x="1946716" y="3359900"/>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Plus 15"/>
          <p:cNvSpPr/>
          <p:nvPr/>
        </p:nvSpPr>
        <p:spPr>
          <a:xfrm>
            <a:off x="2475592" y="4085089"/>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Plus 16"/>
          <p:cNvSpPr/>
          <p:nvPr/>
        </p:nvSpPr>
        <p:spPr>
          <a:xfrm>
            <a:off x="1516636" y="3791269"/>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Plus 17"/>
          <p:cNvSpPr/>
          <p:nvPr/>
        </p:nvSpPr>
        <p:spPr>
          <a:xfrm>
            <a:off x="1692931" y="3459347"/>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Plus 18"/>
          <p:cNvSpPr/>
          <p:nvPr/>
        </p:nvSpPr>
        <p:spPr>
          <a:xfrm>
            <a:off x="2562772" y="2380924"/>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Plus 19"/>
          <p:cNvSpPr/>
          <p:nvPr/>
        </p:nvSpPr>
        <p:spPr>
          <a:xfrm>
            <a:off x="2782393" y="3831303"/>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Plus 20"/>
          <p:cNvSpPr/>
          <p:nvPr/>
        </p:nvSpPr>
        <p:spPr>
          <a:xfrm>
            <a:off x="2174788" y="3715716"/>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Plus 21"/>
          <p:cNvSpPr/>
          <p:nvPr/>
        </p:nvSpPr>
        <p:spPr>
          <a:xfrm>
            <a:off x="2231494" y="2727053"/>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Plus 22"/>
          <p:cNvSpPr/>
          <p:nvPr/>
        </p:nvSpPr>
        <p:spPr>
          <a:xfrm>
            <a:off x="2906641" y="2366717"/>
            <a:ext cx="174356" cy="240224"/>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 name="Minus 23"/>
          <p:cNvSpPr/>
          <p:nvPr/>
        </p:nvSpPr>
        <p:spPr>
          <a:xfrm>
            <a:off x="2993822" y="3578166"/>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Minus 24"/>
          <p:cNvSpPr/>
          <p:nvPr/>
        </p:nvSpPr>
        <p:spPr>
          <a:xfrm>
            <a:off x="3136212" y="3851325"/>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Minus 25"/>
          <p:cNvSpPr/>
          <p:nvPr/>
        </p:nvSpPr>
        <p:spPr>
          <a:xfrm>
            <a:off x="3313475" y="2768381"/>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Minus 26"/>
          <p:cNvSpPr/>
          <p:nvPr/>
        </p:nvSpPr>
        <p:spPr>
          <a:xfrm>
            <a:off x="3637970" y="3664700"/>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Minus 27"/>
          <p:cNvSpPr/>
          <p:nvPr/>
        </p:nvSpPr>
        <p:spPr>
          <a:xfrm>
            <a:off x="3359002" y="4203911"/>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Minus 28"/>
          <p:cNvSpPr/>
          <p:nvPr/>
        </p:nvSpPr>
        <p:spPr>
          <a:xfrm>
            <a:off x="3841386" y="3317279"/>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Minus 29"/>
          <p:cNvSpPr/>
          <p:nvPr/>
        </p:nvSpPr>
        <p:spPr>
          <a:xfrm>
            <a:off x="3914033" y="4083799"/>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Minus 30"/>
          <p:cNvSpPr/>
          <p:nvPr/>
        </p:nvSpPr>
        <p:spPr>
          <a:xfrm>
            <a:off x="2851428" y="2894305"/>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Minus 31"/>
          <p:cNvSpPr/>
          <p:nvPr/>
        </p:nvSpPr>
        <p:spPr>
          <a:xfrm>
            <a:off x="2495936" y="3540068"/>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Minus 32"/>
          <p:cNvSpPr/>
          <p:nvPr/>
        </p:nvSpPr>
        <p:spPr>
          <a:xfrm>
            <a:off x="2737841" y="3639515"/>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Minus 33"/>
          <p:cNvSpPr/>
          <p:nvPr/>
        </p:nvSpPr>
        <p:spPr>
          <a:xfrm>
            <a:off x="3500424" y="3147444"/>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Minus 34"/>
          <p:cNvSpPr/>
          <p:nvPr/>
        </p:nvSpPr>
        <p:spPr>
          <a:xfrm>
            <a:off x="2403915" y="3055742"/>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Minus 35"/>
          <p:cNvSpPr/>
          <p:nvPr/>
        </p:nvSpPr>
        <p:spPr>
          <a:xfrm>
            <a:off x="3328005" y="3600124"/>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1" name="Straight Connector 40"/>
          <p:cNvCxnSpPr/>
          <p:nvPr/>
        </p:nvCxnSpPr>
        <p:spPr>
          <a:xfrm>
            <a:off x="2782391" y="2018016"/>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74543" y="3467095"/>
            <a:ext cx="3592413"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Minus 44"/>
          <p:cNvSpPr/>
          <p:nvPr/>
        </p:nvSpPr>
        <p:spPr>
          <a:xfrm>
            <a:off x="2860149" y="3210082"/>
            <a:ext cx="133673" cy="120112"/>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extBox 54"/>
          <p:cNvSpPr txBox="1"/>
          <p:nvPr/>
        </p:nvSpPr>
        <p:spPr>
          <a:xfrm>
            <a:off x="1142740" y="5417935"/>
            <a:ext cx="428322" cy="369332"/>
          </a:xfrm>
          <a:prstGeom prst="rect">
            <a:avLst/>
          </a:prstGeom>
          <a:noFill/>
        </p:spPr>
        <p:txBody>
          <a:bodyPr wrap="none" rtlCol="0">
            <a:spAutoFit/>
          </a:bodyPr>
          <a:lstStyle/>
          <a:p>
            <a:r>
              <a:rPr lang="en-US" dirty="0" smtClean="0"/>
              <a:t>c1</a:t>
            </a:r>
            <a:endParaRPr lang="en-US" dirty="0"/>
          </a:p>
        </p:txBody>
      </p:sp>
      <p:sp>
        <p:nvSpPr>
          <p:cNvPr id="59" name="TextBox 58"/>
          <p:cNvSpPr txBox="1"/>
          <p:nvPr/>
        </p:nvSpPr>
        <p:spPr>
          <a:xfrm>
            <a:off x="255465" y="3274681"/>
            <a:ext cx="556563" cy="369332"/>
          </a:xfrm>
          <a:prstGeom prst="rect">
            <a:avLst/>
          </a:prstGeom>
          <a:noFill/>
        </p:spPr>
        <p:txBody>
          <a:bodyPr wrap="none" rtlCol="0">
            <a:spAutoFit/>
          </a:bodyPr>
          <a:lstStyle/>
          <a:p>
            <a:r>
              <a:rPr lang="en-US" dirty="0" smtClean="0"/>
              <a:t>c10</a:t>
            </a:r>
            <a:endParaRPr lang="en-US" dirty="0"/>
          </a:p>
        </p:txBody>
      </p:sp>
      <p:sp>
        <p:nvSpPr>
          <p:cNvPr id="78" name="TextBox 77"/>
          <p:cNvSpPr txBox="1"/>
          <p:nvPr/>
        </p:nvSpPr>
        <p:spPr>
          <a:xfrm>
            <a:off x="255466" y="2871076"/>
            <a:ext cx="539443" cy="369332"/>
          </a:xfrm>
          <a:prstGeom prst="rect">
            <a:avLst/>
          </a:prstGeom>
          <a:noFill/>
        </p:spPr>
        <p:txBody>
          <a:bodyPr wrap="none" rtlCol="0">
            <a:spAutoFit/>
          </a:bodyPr>
          <a:lstStyle/>
          <a:p>
            <a:r>
              <a:rPr lang="en-US" dirty="0" smtClean="0"/>
              <a:t>c11</a:t>
            </a:r>
            <a:endParaRPr lang="en-US" dirty="0"/>
          </a:p>
        </p:txBody>
      </p:sp>
      <p:sp>
        <p:nvSpPr>
          <p:cNvPr id="132" name="TextBox 131"/>
          <p:cNvSpPr txBox="1"/>
          <p:nvPr/>
        </p:nvSpPr>
        <p:spPr>
          <a:xfrm>
            <a:off x="255463" y="4009510"/>
            <a:ext cx="428322" cy="369332"/>
          </a:xfrm>
          <a:prstGeom prst="rect">
            <a:avLst/>
          </a:prstGeom>
          <a:noFill/>
        </p:spPr>
        <p:txBody>
          <a:bodyPr wrap="none" rtlCol="0">
            <a:spAutoFit/>
          </a:bodyPr>
          <a:lstStyle/>
          <a:p>
            <a:r>
              <a:rPr lang="en-US" dirty="0" smtClean="0"/>
              <a:t>c8</a:t>
            </a:r>
            <a:endParaRPr lang="en-US" dirty="0"/>
          </a:p>
        </p:txBody>
      </p:sp>
      <p:cxnSp>
        <p:nvCxnSpPr>
          <p:cNvPr id="77" name="Straight Connector 76"/>
          <p:cNvCxnSpPr/>
          <p:nvPr/>
        </p:nvCxnSpPr>
        <p:spPr>
          <a:xfrm>
            <a:off x="2406165" y="2018016"/>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90678" y="1992831"/>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717485" y="1991538"/>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338746" y="1991538"/>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127493" y="2018016"/>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492673" y="2018016"/>
            <a:ext cx="0" cy="3413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653432" y="3841095"/>
            <a:ext cx="3592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653429" y="4194176"/>
            <a:ext cx="3592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53432" y="3061095"/>
            <a:ext cx="3592413"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567685" y="5417935"/>
            <a:ext cx="428322" cy="369332"/>
          </a:xfrm>
          <a:prstGeom prst="rect">
            <a:avLst/>
          </a:prstGeom>
          <a:noFill/>
        </p:spPr>
        <p:txBody>
          <a:bodyPr wrap="none" rtlCol="0">
            <a:spAutoFit/>
          </a:bodyPr>
          <a:lstStyle/>
          <a:p>
            <a:r>
              <a:rPr lang="en-US" dirty="0" smtClean="0"/>
              <a:t>c2</a:t>
            </a:r>
            <a:endParaRPr lang="en-US" dirty="0"/>
          </a:p>
        </p:txBody>
      </p:sp>
      <p:sp>
        <p:nvSpPr>
          <p:cNvPr id="96" name="TextBox 95"/>
          <p:cNvSpPr txBox="1"/>
          <p:nvPr/>
        </p:nvSpPr>
        <p:spPr>
          <a:xfrm>
            <a:off x="1881526" y="5427563"/>
            <a:ext cx="428322" cy="369332"/>
          </a:xfrm>
          <a:prstGeom prst="rect">
            <a:avLst/>
          </a:prstGeom>
          <a:noFill/>
        </p:spPr>
        <p:txBody>
          <a:bodyPr wrap="none" rtlCol="0">
            <a:spAutoFit/>
          </a:bodyPr>
          <a:lstStyle/>
          <a:p>
            <a:r>
              <a:rPr lang="en-US" dirty="0" smtClean="0"/>
              <a:t>c3</a:t>
            </a:r>
            <a:endParaRPr lang="en-US" dirty="0"/>
          </a:p>
        </p:txBody>
      </p:sp>
      <p:sp>
        <p:nvSpPr>
          <p:cNvPr id="97" name="TextBox 96"/>
          <p:cNvSpPr txBox="1"/>
          <p:nvPr/>
        </p:nvSpPr>
        <p:spPr>
          <a:xfrm>
            <a:off x="2237985" y="5468014"/>
            <a:ext cx="428322" cy="369332"/>
          </a:xfrm>
          <a:prstGeom prst="rect">
            <a:avLst/>
          </a:prstGeom>
          <a:noFill/>
        </p:spPr>
        <p:txBody>
          <a:bodyPr wrap="none" rtlCol="0">
            <a:spAutoFit/>
          </a:bodyPr>
          <a:lstStyle/>
          <a:p>
            <a:r>
              <a:rPr lang="en-US" dirty="0" smtClean="0"/>
              <a:t>c4</a:t>
            </a:r>
            <a:endParaRPr lang="en-US" dirty="0"/>
          </a:p>
        </p:txBody>
      </p:sp>
      <p:sp>
        <p:nvSpPr>
          <p:cNvPr id="101" name="TextBox 100"/>
          <p:cNvSpPr txBox="1"/>
          <p:nvPr/>
        </p:nvSpPr>
        <p:spPr>
          <a:xfrm>
            <a:off x="2632591" y="5431496"/>
            <a:ext cx="428322" cy="369332"/>
          </a:xfrm>
          <a:prstGeom prst="rect">
            <a:avLst/>
          </a:prstGeom>
          <a:noFill/>
        </p:spPr>
        <p:txBody>
          <a:bodyPr wrap="none" rtlCol="0">
            <a:spAutoFit/>
          </a:bodyPr>
          <a:lstStyle/>
          <a:p>
            <a:r>
              <a:rPr lang="en-US" dirty="0" smtClean="0"/>
              <a:t>c5</a:t>
            </a:r>
            <a:endParaRPr lang="en-US" dirty="0"/>
          </a:p>
        </p:txBody>
      </p:sp>
      <p:sp>
        <p:nvSpPr>
          <p:cNvPr id="102" name="TextBox 101"/>
          <p:cNvSpPr txBox="1"/>
          <p:nvPr/>
        </p:nvSpPr>
        <p:spPr>
          <a:xfrm>
            <a:off x="2970282" y="5445899"/>
            <a:ext cx="428322" cy="369332"/>
          </a:xfrm>
          <a:prstGeom prst="rect">
            <a:avLst/>
          </a:prstGeom>
          <a:noFill/>
        </p:spPr>
        <p:txBody>
          <a:bodyPr wrap="none" rtlCol="0">
            <a:spAutoFit/>
          </a:bodyPr>
          <a:lstStyle/>
          <a:p>
            <a:r>
              <a:rPr lang="en-US" dirty="0" smtClean="0"/>
              <a:t>c6</a:t>
            </a:r>
            <a:endParaRPr lang="en-US" dirty="0"/>
          </a:p>
        </p:txBody>
      </p:sp>
      <p:sp>
        <p:nvSpPr>
          <p:cNvPr id="103" name="TextBox 102"/>
          <p:cNvSpPr txBox="1"/>
          <p:nvPr/>
        </p:nvSpPr>
        <p:spPr>
          <a:xfrm>
            <a:off x="3276035" y="5432415"/>
            <a:ext cx="428322" cy="369332"/>
          </a:xfrm>
          <a:prstGeom prst="rect">
            <a:avLst/>
          </a:prstGeom>
          <a:noFill/>
        </p:spPr>
        <p:txBody>
          <a:bodyPr wrap="none" rtlCol="0">
            <a:spAutoFit/>
          </a:bodyPr>
          <a:lstStyle/>
          <a:p>
            <a:r>
              <a:rPr lang="en-US" dirty="0" smtClean="0"/>
              <a:t>c7</a:t>
            </a:r>
            <a:endParaRPr lang="en-US" dirty="0"/>
          </a:p>
        </p:txBody>
      </p:sp>
      <p:sp>
        <p:nvSpPr>
          <p:cNvPr id="104" name="TextBox 103"/>
          <p:cNvSpPr txBox="1"/>
          <p:nvPr/>
        </p:nvSpPr>
        <p:spPr>
          <a:xfrm>
            <a:off x="255463" y="3652454"/>
            <a:ext cx="428322" cy="369332"/>
          </a:xfrm>
          <a:prstGeom prst="rect">
            <a:avLst/>
          </a:prstGeom>
          <a:noFill/>
        </p:spPr>
        <p:txBody>
          <a:bodyPr wrap="none" rtlCol="0">
            <a:spAutoFit/>
          </a:bodyPr>
          <a:lstStyle/>
          <a:p>
            <a:r>
              <a:rPr lang="en-US" dirty="0" smtClean="0"/>
              <a:t>c9</a:t>
            </a:r>
            <a:endParaRPr lang="en-US" dirty="0"/>
          </a:p>
        </p:txBody>
      </p:sp>
      <p:cxnSp>
        <p:nvCxnSpPr>
          <p:cNvPr id="37" name="Straight Connector 36"/>
          <p:cNvCxnSpPr/>
          <p:nvPr/>
        </p:nvCxnSpPr>
        <p:spPr>
          <a:xfrm>
            <a:off x="2090678" y="1919826"/>
            <a:ext cx="0" cy="3448374"/>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23544736"/>
              </p:ext>
            </p:extLst>
          </p:nvPr>
        </p:nvGraphicFramePr>
        <p:xfrm>
          <a:off x="4859384" y="2471704"/>
          <a:ext cx="3807825" cy="1550087"/>
        </p:xfrm>
        <a:graphic>
          <a:graphicData uri="http://schemas.openxmlformats.org/drawingml/2006/table">
            <a:tbl>
              <a:tblPr firstRow="1" bandRow="1">
                <a:tableStyleId>{5C22544A-7EE6-4342-B048-85BDC9FD1C3A}</a:tableStyleId>
              </a:tblPr>
              <a:tblGrid>
                <a:gridCol w="1269275"/>
                <a:gridCol w="1269275"/>
                <a:gridCol w="1269275"/>
              </a:tblGrid>
              <a:tr h="437567">
                <a:tc>
                  <a:txBody>
                    <a:bodyPr/>
                    <a:lstStyle/>
                    <a:p>
                      <a:endParaRPr lang="en-US" dirty="0"/>
                    </a:p>
                  </a:txBody>
                  <a:tcPr marL="68580" marR="68580"/>
                </a:tc>
                <a:tc>
                  <a:txBody>
                    <a:bodyPr/>
                    <a:lstStyle/>
                    <a:p>
                      <a:r>
                        <a:rPr lang="en-US" dirty="0" smtClean="0"/>
                        <a:t>X1&lt;c3</a:t>
                      </a:r>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X1&gt;c3</a:t>
                      </a:r>
                    </a:p>
                  </a:txBody>
                  <a:tcPr marL="68580" marR="68580"/>
                </a:tc>
              </a:tr>
              <a:tr h="370840">
                <a:tc>
                  <a:txBody>
                    <a:bodyPr/>
                    <a:lstStyle/>
                    <a:p>
                      <a:r>
                        <a:rPr lang="en-US" dirty="0" smtClean="0"/>
                        <a:t>P(+)</a:t>
                      </a:r>
                      <a:endParaRPr lang="en-US" dirty="0"/>
                    </a:p>
                  </a:txBody>
                  <a:tcPr marL="68580" marR="68580"/>
                </a:tc>
                <a:tc>
                  <a:txBody>
                    <a:bodyPr/>
                    <a:lstStyle/>
                    <a:p>
                      <a:r>
                        <a:rPr lang="en-US" dirty="0" smtClean="0"/>
                        <a:t>5/5</a:t>
                      </a:r>
                      <a:endParaRPr lang="en-US" dirty="0"/>
                    </a:p>
                  </a:txBody>
                  <a:tcPr marL="68580" marR="68580"/>
                </a:tc>
                <a:tc>
                  <a:txBody>
                    <a:bodyPr/>
                    <a:lstStyle/>
                    <a:p>
                      <a:r>
                        <a:rPr lang="en-US" dirty="0" smtClean="0"/>
                        <a:t>6/20</a:t>
                      </a:r>
                      <a:endParaRPr lang="en-US" dirty="0"/>
                    </a:p>
                  </a:txBody>
                  <a:tcPr marL="68580" marR="68580"/>
                </a:tc>
              </a:tr>
              <a:tr h="370840">
                <a:tc>
                  <a:txBody>
                    <a:bodyPr/>
                    <a:lstStyle/>
                    <a:p>
                      <a:r>
                        <a:rPr lang="en-US" dirty="0" smtClean="0"/>
                        <a:t>P(-)</a:t>
                      </a:r>
                      <a:endParaRPr lang="en-US" dirty="0"/>
                    </a:p>
                  </a:txBody>
                  <a:tcPr marL="68580" marR="68580"/>
                </a:tc>
                <a:tc>
                  <a:txBody>
                    <a:bodyPr/>
                    <a:lstStyle/>
                    <a:p>
                      <a:r>
                        <a:rPr lang="en-US" dirty="0" smtClean="0"/>
                        <a:t>0/5</a:t>
                      </a:r>
                      <a:endParaRPr lang="en-US" dirty="0"/>
                    </a:p>
                  </a:txBody>
                  <a:tcPr marL="68580" marR="68580"/>
                </a:tc>
                <a:tc>
                  <a:txBody>
                    <a:bodyPr/>
                    <a:lstStyle/>
                    <a:p>
                      <a:r>
                        <a:rPr lang="en-US" dirty="0" smtClean="0"/>
                        <a:t>14/20</a:t>
                      </a:r>
                      <a:endParaRPr lang="en-US" dirty="0"/>
                    </a:p>
                  </a:txBody>
                  <a:tcPr marL="68580" marR="68580"/>
                </a:tc>
              </a:tr>
              <a:tr h="370840">
                <a:tc>
                  <a:txBody>
                    <a:bodyPr/>
                    <a:lstStyle/>
                    <a:p>
                      <a:r>
                        <a:rPr lang="en-US" dirty="0" smtClean="0"/>
                        <a:t>Entropy</a:t>
                      </a:r>
                      <a:endParaRPr lang="en-US" dirty="0"/>
                    </a:p>
                  </a:txBody>
                  <a:tcPr marL="68580" marR="68580"/>
                </a:tc>
                <a:tc>
                  <a:txBody>
                    <a:bodyPr/>
                    <a:lstStyle/>
                    <a:p>
                      <a:r>
                        <a:rPr lang="en-US" dirty="0" smtClean="0"/>
                        <a:t>0</a:t>
                      </a:r>
                      <a:endParaRPr lang="en-US" dirty="0"/>
                    </a:p>
                  </a:txBody>
                  <a:tcPr marL="68580" marR="68580"/>
                </a:tc>
                <a:tc>
                  <a:txBody>
                    <a:bodyPr/>
                    <a:lstStyle/>
                    <a:p>
                      <a:r>
                        <a:rPr lang="en-US" dirty="0" smtClean="0"/>
                        <a:t> 0.6109</a:t>
                      </a:r>
                      <a:endParaRPr lang="en-US" dirty="0"/>
                    </a:p>
                  </a:txBody>
                  <a:tcPr marL="68580" marR="68580"/>
                </a:tc>
              </a:tr>
            </a:tbl>
          </a:graphicData>
        </a:graphic>
      </p:graphicFrame>
      <mc:AlternateContent xmlns:mc="http://schemas.openxmlformats.org/markup-compatibility/2006" xmlns:a14="http://schemas.microsoft.com/office/drawing/2010/main">
        <mc:Choice Requires="a14">
          <p:sp>
            <p:nvSpPr>
              <p:cNvPr id="46" name="Rectangle 45"/>
              <p:cNvSpPr/>
              <p:nvPr/>
            </p:nvSpPr>
            <p:spPr>
              <a:xfrm>
                <a:off x="4572000" y="4331131"/>
                <a:ext cx="4572000" cy="1691360"/>
              </a:xfrm>
              <a:prstGeom prst="rect">
                <a:avLst/>
              </a:prstGeom>
            </p:spPr>
            <p:txBody>
              <a:bodyPr>
                <a:spAutoFit/>
              </a:bodyPr>
              <a:lstStyle/>
              <a:p>
                <a:r>
                  <a:rPr lang="en-IN" dirty="0" smtClean="0"/>
                  <a:t>Information gain(</a:t>
                </a:r>
                <a:r>
                  <a:rPr lang="en-IN" dirty="0" err="1"/>
                  <a:t>i</a:t>
                </a:r>
                <a:r>
                  <a:rPr lang="en-IN" dirty="0"/>
                  <a:t>) = Entropy(parent) - </a:t>
                </a:r>
                <a14:m>
                  <m:oMath xmlns:m="http://schemas.openxmlformats.org/officeDocument/2006/math">
                    <m:nary>
                      <m:naryPr>
                        <m:chr m:val="∑"/>
                        <m:subHide m:val="on"/>
                        <m:supHide m:val="on"/>
                        <m:ctrlPr>
                          <a:rPr lang="en-IN" i="1" dirty="0">
                            <a:latin typeface="Cambria Math"/>
                          </a:rPr>
                        </m:ctrlPr>
                      </m:naryPr>
                      <m:sub/>
                      <m:sup/>
                      <m:e>
                        <m:f>
                          <m:fPr>
                            <m:ctrlPr>
                              <a:rPr lang="en-IN" i="1" dirty="0">
                                <a:latin typeface="Cambria Math"/>
                              </a:rPr>
                            </m:ctrlPr>
                          </m:fPr>
                          <m:num>
                            <m:sSub>
                              <m:sSubPr>
                                <m:ctrlPr>
                                  <a:rPr lang="en-IN" i="1" dirty="0">
                                    <a:latin typeface="Cambria Math"/>
                                  </a:rPr>
                                </m:ctrlPr>
                              </m:sSubPr>
                              <m:e>
                                <m:sSubSup>
                                  <m:sSubSupPr>
                                    <m:ctrlPr>
                                      <a:rPr lang="en-IN" i="1" dirty="0">
                                        <a:latin typeface="Cambria Math"/>
                                      </a:rPr>
                                    </m:ctrlPr>
                                  </m:sSubSupPr>
                                  <m:e>
                                    <m:r>
                                      <a:rPr lang="en-US" i="1" dirty="0">
                                        <a:latin typeface="Cambria Math"/>
                                      </a:rPr>
                                      <m:t>𝑘</m:t>
                                    </m:r>
                                  </m:e>
                                  <m:sub/>
                                  <m:sup>
                                    <m:r>
                                      <a:rPr lang="en-US" i="1" dirty="0">
                                        <a:latin typeface="Cambria Math"/>
                                      </a:rPr>
                                      <m:t>𝑖</m:t>
                                    </m:r>
                                  </m:sup>
                                </m:sSubSup>
                              </m:e>
                              <m:sub>
                                <m:r>
                                  <a:rPr lang="en-IN" i="1" dirty="0">
                                    <a:latin typeface="Cambria Math" panose="02040503050406030204" pitchFamily="18" charset="0"/>
                                  </a:rPr>
                                  <m:t>𝑗</m:t>
                                </m:r>
                              </m:sub>
                            </m:sSub>
                          </m:num>
                          <m:den>
                            <m:r>
                              <a:rPr lang="en-IN" i="1" dirty="0">
                                <a:latin typeface="Cambria Math" panose="02040503050406030204" pitchFamily="18" charset="0"/>
                              </a:rPr>
                              <m:t>𝑛</m:t>
                            </m:r>
                          </m:den>
                        </m:f>
                        <m:r>
                          <a:rPr lang="en-IN" i="1" dirty="0">
                            <a:latin typeface="Cambria Math" panose="02040503050406030204" pitchFamily="18" charset="0"/>
                          </a:rPr>
                          <m:t>𝐸𝑛𝑡𝑟𝑜𝑝𝑦</m:t>
                        </m:r>
                        <m:r>
                          <a:rPr lang="en-IN" i="1" dirty="0">
                            <a:latin typeface="Cambria Math" panose="02040503050406030204" pitchFamily="18" charset="0"/>
                          </a:rPr>
                          <m:t>(</m:t>
                        </m:r>
                        <m:r>
                          <a:rPr lang="en-IN" i="1" dirty="0">
                            <a:latin typeface="Cambria Math" panose="02040503050406030204" pitchFamily="18" charset="0"/>
                          </a:rPr>
                          <m:t>𝑗</m:t>
                        </m:r>
                        <m:r>
                          <a:rPr lang="en-IN" i="1" dirty="0">
                            <a:latin typeface="Cambria Math" panose="02040503050406030204" pitchFamily="18" charset="0"/>
                          </a:rPr>
                          <m:t>)</m:t>
                        </m:r>
                      </m:e>
                    </m:nary>
                  </m:oMath>
                </a14:m>
                <a:endParaRPr lang="en-IN" dirty="0"/>
              </a:p>
              <a:p>
                <a:endParaRPr lang="en-IN" dirty="0" smtClean="0"/>
              </a:p>
              <a:p>
                <a:r>
                  <a:rPr lang="en-IN" dirty="0" smtClean="0"/>
                  <a:t>IG(c3) </a:t>
                </a:r>
                <a:r>
                  <a:rPr lang="en-IN" dirty="0"/>
                  <a:t>= </a:t>
                </a:r>
                <a:r>
                  <a:rPr lang="en-IN" sz="1600" dirty="0"/>
                  <a:t> </a:t>
                </a:r>
                <a:r>
                  <a:rPr lang="en-IN" sz="1600" dirty="0" smtClean="0"/>
                  <a:t>1.7410 – </a:t>
                </a:r>
                <a:r>
                  <a:rPr lang="en-IN" sz="1600" dirty="0"/>
                  <a:t>(</a:t>
                </a:r>
                <a14:m>
                  <m:oMath xmlns:m="http://schemas.openxmlformats.org/officeDocument/2006/math">
                    <m:f>
                      <m:fPr>
                        <m:ctrlPr>
                          <a:rPr lang="en-IN" sz="1400" i="1" dirty="0">
                            <a:latin typeface="Cambria Math"/>
                          </a:rPr>
                        </m:ctrlPr>
                      </m:fPr>
                      <m:num>
                        <m:r>
                          <a:rPr lang="en-US" sz="1400" b="0" i="1" dirty="0" smtClean="0">
                            <a:latin typeface="Cambria Math"/>
                          </a:rPr>
                          <m:t>5</m:t>
                        </m:r>
                      </m:num>
                      <m:den>
                        <m:r>
                          <a:rPr lang="en-US" sz="1400" b="0" i="1" dirty="0" smtClean="0">
                            <a:latin typeface="Cambria Math"/>
                          </a:rPr>
                          <m:t>25</m:t>
                        </m:r>
                      </m:den>
                    </m:f>
                    <m:r>
                      <a:rPr lang="en-IN" sz="1400" i="1" dirty="0" smtClean="0">
                        <a:latin typeface="Cambria Math"/>
                        <a:ea typeface="Cambria Math"/>
                      </a:rPr>
                      <m:t>×</m:t>
                    </m:r>
                    <m:r>
                      <a:rPr lang="en-IN" sz="1400" i="1" dirty="0">
                        <a:latin typeface="Cambria Math" panose="02040503050406030204" pitchFamily="18" charset="0"/>
                      </a:rPr>
                      <m:t>0+</m:t>
                    </m:r>
                    <m:f>
                      <m:fPr>
                        <m:ctrlPr>
                          <a:rPr lang="en-IN" sz="1400" i="1" dirty="0">
                            <a:latin typeface="Cambria Math"/>
                          </a:rPr>
                        </m:ctrlPr>
                      </m:fPr>
                      <m:num>
                        <m:r>
                          <a:rPr lang="en-IN" sz="1400" i="1" dirty="0">
                            <a:latin typeface="Cambria Math" panose="02040503050406030204" pitchFamily="18" charset="0"/>
                          </a:rPr>
                          <m:t>2</m:t>
                        </m:r>
                        <m:r>
                          <a:rPr lang="en-US" sz="1400" b="0" i="1" dirty="0" smtClean="0">
                            <a:latin typeface="Cambria Math"/>
                          </a:rPr>
                          <m:t>0</m:t>
                        </m:r>
                      </m:num>
                      <m:den>
                        <m:r>
                          <a:rPr lang="en-US" sz="1400" b="0" i="1" dirty="0" smtClean="0">
                            <a:latin typeface="Cambria Math"/>
                          </a:rPr>
                          <m:t>25</m:t>
                        </m:r>
                      </m:den>
                    </m:f>
                    <m:r>
                      <a:rPr lang="en-IN" sz="1400" i="1" dirty="0" smtClean="0">
                        <a:latin typeface="Cambria Math"/>
                        <a:ea typeface="Cambria Math"/>
                      </a:rPr>
                      <m:t>×</m:t>
                    </m:r>
                    <m:r>
                      <m:rPr>
                        <m:nor/>
                      </m:rPr>
                      <a:rPr lang="en-US" sz="1600" dirty="0"/>
                      <m:t>0.6109</m:t>
                    </m:r>
                  </m:oMath>
                </a14:m>
                <a:r>
                  <a:rPr lang="en-IN" dirty="0" smtClean="0"/>
                  <a:t>) = </a:t>
                </a:r>
                <a:r>
                  <a:rPr lang="en-IN" sz="1600" dirty="0" smtClean="0"/>
                  <a:t>1.2523</a:t>
                </a:r>
                <a:endParaRPr lang="en-IN" dirty="0"/>
              </a:p>
            </p:txBody>
          </p:sp>
        </mc:Choice>
        <mc:Fallback xmlns="">
          <p:sp>
            <p:nvSpPr>
              <p:cNvPr id="46" name="Rectangle 45"/>
              <p:cNvSpPr>
                <a:spLocks noRot="1" noChangeAspect="1" noMove="1" noResize="1" noEditPoints="1" noAdjustHandles="1" noChangeArrowheads="1" noChangeShapeType="1" noTextEdit="1"/>
              </p:cNvSpPr>
              <p:nvPr/>
            </p:nvSpPr>
            <p:spPr>
              <a:xfrm>
                <a:off x="6096000" y="4331130"/>
                <a:ext cx="6096000" cy="1177117"/>
              </a:xfrm>
              <a:prstGeom prst="rect">
                <a:avLst/>
              </a:prstGeom>
              <a:blipFill rotWithShape="1">
                <a:blip r:embed="rId2"/>
                <a:stretch>
                  <a:fillRect l="-800" b="-3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4706171" y="1726143"/>
                <a:ext cx="5285678" cy="506870"/>
              </a:xfrm>
              <a:prstGeom prst="rect">
                <a:avLst/>
              </a:prstGeom>
            </p:spPr>
            <p:txBody>
              <a:bodyPr wrap="none">
                <a:spAutoFit/>
              </a:bodyPr>
              <a:lstStyle/>
              <a:p>
                <a:r>
                  <a:rPr lang="en-IN" dirty="0" smtClean="0"/>
                  <a:t>Entropy(parent)= - </a:t>
                </a:r>
                <a14:m>
                  <m:oMath xmlns:m="http://schemas.openxmlformats.org/officeDocument/2006/math">
                    <m:f>
                      <m:fPr>
                        <m:ctrlPr>
                          <a:rPr lang="en-IN" i="1" dirty="0">
                            <a:latin typeface="Cambria Math"/>
                          </a:rPr>
                        </m:ctrlPr>
                      </m:fPr>
                      <m:num>
                        <m:r>
                          <a:rPr lang="en-US" b="0" i="1" dirty="0" smtClean="0">
                            <a:latin typeface="Cambria Math"/>
                          </a:rPr>
                          <m:t>11</m:t>
                        </m:r>
                      </m:num>
                      <m:den>
                        <m:r>
                          <a:rPr lang="en-US" i="1" dirty="0" smtClean="0">
                            <a:latin typeface="Cambria Math"/>
                          </a:rPr>
                          <m:t>2</m:t>
                        </m:r>
                        <m:r>
                          <a:rPr lang="en-US" b="0" i="1" dirty="0" smtClean="0">
                            <a:latin typeface="Cambria Math"/>
                          </a:rPr>
                          <m:t>5</m:t>
                        </m:r>
                      </m:den>
                    </m:f>
                    <m:func>
                      <m:funcPr>
                        <m:ctrlPr>
                          <a:rPr lang="en-US" b="0" i="1" dirty="0" smtClean="0">
                            <a:latin typeface="Cambria Math"/>
                          </a:rPr>
                        </m:ctrlPr>
                      </m:funcPr>
                      <m:fName>
                        <m:r>
                          <a:rPr lang="en-US" i="1" dirty="0">
                            <a:latin typeface="Cambria Math"/>
                          </a:rPr>
                          <m:t>𝑙𝑜𝑔</m:t>
                        </m:r>
                      </m:fName>
                      <m:e>
                        <m:d>
                          <m:dPr>
                            <m:ctrlPr>
                              <a:rPr lang="en-US" b="0" i="1" dirty="0" smtClean="0">
                                <a:latin typeface="Cambria Math"/>
                              </a:rPr>
                            </m:ctrlPr>
                          </m:dPr>
                          <m:e>
                            <m:f>
                              <m:fPr>
                                <m:ctrlPr>
                                  <a:rPr lang="en-IN" i="1" dirty="0">
                                    <a:latin typeface="Cambria Math"/>
                                  </a:rPr>
                                </m:ctrlPr>
                              </m:fPr>
                              <m:num>
                                <m:r>
                                  <a:rPr lang="en-US" i="1" dirty="0">
                                    <a:latin typeface="Cambria Math"/>
                                  </a:rPr>
                                  <m:t>11</m:t>
                                </m:r>
                              </m:num>
                              <m:den>
                                <m:r>
                                  <a:rPr lang="en-US" b="0" i="1" dirty="0" smtClean="0">
                                    <a:latin typeface="Cambria Math"/>
                                  </a:rPr>
                                  <m:t>25</m:t>
                                </m:r>
                              </m:den>
                            </m:f>
                          </m:e>
                        </m:d>
                      </m:e>
                    </m:func>
                    <m:r>
                      <a:rPr lang="en-US" b="0" i="1" dirty="0" smtClean="0">
                        <a:latin typeface="Cambria Math"/>
                      </a:rPr>
                      <m:t>−</m:t>
                    </m:r>
                    <m:f>
                      <m:fPr>
                        <m:ctrlPr>
                          <a:rPr lang="en-IN" i="1" dirty="0">
                            <a:latin typeface="Cambria Math"/>
                          </a:rPr>
                        </m:ctrlPr>
                      </m:fPr>
                      <m:num>
                        <m:r>
                          <a:rPr lang="en-US" b="0" i="1" dirty="0" smtClean="0">
                            <a:latin typeface="Cambria Math"/>
                          </a:rPr>
                          <m:t>14</m:t>
                        </m:r>
                      </m:num>
                      <m:den>
                        <m:r>
                          <a:rPr lang="en-US" b="0" i="1" dirty="0" smtClean="0">
                            <a:latin typeface="Cambria Math"/>
                          </a:rPr>
                          <m:t>25</m:t>
                        </m:r>
                      </m:den>
                    </m:f>
                    <m:r>
                      <a:rPr lang="en-US" b="0" i="1" dirty="0" smtClean="0">
                        <a:latin typeface="Cambria Math"/>
                      </a:rPr>
                      <m:t>𝑙𝑜𝑔</m:t>
                    </m:r>
                    <m:r>
                      <a:rPr lang="en-US" b="0" i="1" dirty="0" smtClean="0">
                        <a:latin typeface="Cambria Math"/>
                      </a:rPr>
                      <m:t>(</m:t>
                    </m:r>
                    <m:f>
                      <m:fPr>
                        <m:ctrlPr>
                          <a:rPr lang="en-IN" i="1" dirty="0">
                            <a:latin typeface="Cambria Math"/>
                          </a:rPr>
                        </m:ctrlPr>
                      </m:fPr>
                      <m:num>
                        <m:r>
                          <a:rPr lang="en-US" i="1" dirty="0">
                            <a:latin typeface="Cambria Math"/>
                          </a:rPr>
                          <m:t>1</m:t>
                        </m:r>
                        <m:r>
                          <a:rPr lang="en-US" b="0" i="1" dirty="0" smtClean="0">
                            <a:latin typeface="Cambria Math"/>
                          </a:rPr>
                          <m:t>4</m:t>
                        </m:r>
                      </m:num>
                      <m:den>
                        <m:r>
                          <a:rPr lang="en-US" i="1" dirty="0">
                            <a:latin typeface="Cambria Math"/>
                          </a:rPr>
                          <m:t>25</m:t>
                        </m:r>
                      </m:den>
                    </m:f>
                  </m:oMath>
                </a14:m>
                <a:r>
                  <a:rPr lang="en-IN" dirty="0"/>
                  <a:t>)= 1.7410</a:t>
                </a:r>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6274894" y="1726143"/>
                <a:ext cx="5029903" cy="506870"/>
              </a:xfrm>
              <a:prstGeom prst="rect">
                <a:avLst/>
              </a:prstGeom>
              <a:blipFill rotWithShape="1">
                <a:blip r:embed="rId3"/>
                <a:stretch>
                  <a:fillRect l="-970" r="-242" b="-6024"/>
                </a:stretch>
              </a:blipFill>
            </p:spPr>
            <p:txBody>
              <a:bodyPr/>
              <a:lstStyle/>
              <a:p>
                <a:r>
                  <a:rPr lang="en-US">
                    <a:noFill/>
                  </a:rPr>
                  <a:t> </a:t>
                </a:r>
              </a:p>
            </p:txBody>
          </p:sp>
        </mc:Fallback>
      </mc:AlternateContent>
      <p:sp>
        <p:nvSpPr>
          <p:cNvPr id="48" name="Rectangle 47"/>
          <p:cNvSpPr/>
          <p:nvPr/>
        </p:nvSpPr>
        <p:spPr>
          <a:xfrm>
            <a:off x="4572002" y="5571731"/>
            <a:ext cx="2410097" cy="923330"/>
          </a:xfrm>
          <a:prstGeom prst="rect">
            <a:avLst/>
          </a:prstGeom>
        </p:spPr>
        <p:txBody>
          <a:bodyPr wrap="square">
            <a:spAutoFit/>
          </a:bodyPr>
          <a:lstStyle/>
          <a:p>
            <a:r>
              <a:rPr lang="en-IN" dirty="0" smtClean="0"/>
              <a:t>IG(c1) = </a:t>
            </a:r>
          </a:p>
          <a:p>
            <a:r>
              <a:rPr lang="en-IN" dirty="0" smtClean="0"/>
              <a:t>…….</a:t>
            </a:r>
            <a:endParaRPr lang="en-IN" dirty="0"/>
          </a:p>
          <a:p>
            <a:endParaRPr lang="en-US" dirty="0"/>
          </a:p>
        </p:txBody>
      </p:sp>
      <p:sp>
        <p:nvSpPr>
          <p:cNvPr id="111" name="Rectangle 110"/>
          <p:cNvSpPr/>
          <p:nvPr/>
        </p:nvSpPr>
        <p:spPr>
          <a:xfrm>
            <a:off x="4572000" y="6168240"/>
            <a:ext cx="1135760" cy="369332"/>
          </a:xfrm>
          <a:prstGeom prst="rect">
            <a:avLst/>
          </a:prstGeom>
        </p:spPr>
        <p:txBody>
          <a:bodyPr wrap="none">
            <a:spAutoFit/>
          </a:bodyPr>
          <a:lstStyle/>
          <a:p>
            <a:r>
              <a:rPr lang="en-IN" dirty="0" smtClean="0"/>
              <a:t>IG(c11) =</a:t>
            </a:r>
            <a:endParaRPr lang="en-US" dirty="0"/>
          </a:p>
        </p:txBody>
      </p:sp>
      <p:cxnSp>
        <p:nvCxnSpPr>
          <p:cNvPr id="113" name="Straight Connector 112"/>
          <p:cNvCxnSpPr/>
          <p:nvPr/>
        </p:nvCxnSpPr>
        <p:spPr>
          <a:xfrm>
            <a:off x="2090678" y="1875937"/>
            <a:ext cx="0" cy="3448374"/>
          </a:xfrm>
          <a:prstGeom prst="line">
            <a:avLst/>
          </a:prstGeom>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a:off x="4706172" y="1078222"/>
                <a:ext cx="1443646" cy="795667"/>
              </a:xfrm>
              <a:prstGeom prst="rect">
                <a:avLst/>
              </a:prstGeom>
              <a:noFill/>
            </p:spPr>
            <p:txBody>
              <a:bodyPr wrap="square" rtlCol="0">
                <a:spAutoFit/>
              </a:bodyPr>
              <a:lstStyle/>
              <a:p>
                <a:r>
                  <a:rPr lang="en-US" dirty="0" smtClean="0"/>
                  <a:t>C = </a:t>
                </a:r>
                <a14:m>
                  <m:oMath xmlns:m="http://schemas.openxmlformats.org/officeDocument/2006/math">
                    <m:func>
                      <m:funcPr>
                        <m:ctrlPr>
                          <a:rPr lang="en-US" i="1" smtClean="0">
                            <a:latin typeface="Cambria Math"/>
                          </a:rPr>
                        </m:ctrlPr>
                      </m:funcPr>
                      <m:fName>
                        <m:limLow>
                          <m:limLowPr>
                            <m:ctrlPr>
                              <a:rPr lang="en-US" i="1" smtClean="0">
                                <a:latin typeface="Cambria Math"/>
                              </a:rPr>
                            </m:ctrlPr>
                          </m:limLowPr>
                          <m:e>
                            <m:r>
                              <m:rPr>
                                <m:sty m:val="p"/>
                              </m:rPr>
                              <a:rPr lang="en-US" b="0" i="0" smtClean="0">
                                <a:latin typeface="Cambria Math"/>
                              </a:rPr>
                              <m:t>arg</m:t>
                            </m:r>
                            <m:r>
                              <m:rPr>
                                <m:sty m:val="p"/>
                              </m:rPr>
                              <a:rPr lang="en-US" i="0" smtClean="0">
                                <a:latin typeface="Cambria Math"/>
                              </a:rPr>
                              <m:t>max</m:t>
                            </m:r>
                          </m:e>
                          <m:lim>
                            <m:r>
                              <a:rPr lang="en-US" i="1" smtClean="0">
                                <a:latin typeface="Cambria Math"/>
                                <a:ea typeface="Cambria Math"/>
                              </a:rPr>
                              <m:t>∀</m:t>
                            </m:r>
                            <m:r>
                              <a:rPr lang="en-US" b="0" i="1" smtClean="0">
                                <a:latin typeface="Cambria Math"/>
                                <a:ea typeface="Cambria Math"/>
                              </a:rPr>
                              <m:t>𝑖</m:t>
                            </m:r>
                          </m:lim>
                        </m:limLow>
                      </m:fName>
                      <m:e>
                        <m:sSup>
                          <m:sSupPr>
                            <m:ctrlPr>
                              <a:rPr lang="en-US" b="0" i="1" smtClean="0">
                                <a:latin typeface="Cambria Math"/>
                              </a:rPr>
                            </m:ctrlPr>
                          </m:sSupPr>
                          <m:e>
                            <m:r>
                              <a:rPr lang="en-US" b="0" i="1" smtClean="0">
                                <a:latin typeface="Cambria Math"/>
                              </a:rPr>
                              <m:t>𝐼𝐺</m:t>
                            </m:r>
                          </m:e>
                          <m:sup>
                            <m:r>
                              <a:rPr lang="en-US" b="0" i="1" smtClean="0">
                                <a:latin typeface="Cambria Math"/>
                              </a:rPr>
                              <m:t>𝑖</m:t>
                            </m:r>
                          </m:sup>
                        </m:sSup>
                      </m:e>
                    </m:func>
                  </m:oMath>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6274894" y="1078219"/>
                <a:ext cx="1924861" cy="378245"/>
              </a:xfrm>
              <a:prstGeom prst="rect">
                <a:avLst/>
              </a:prstGeom>
              <a:blipFill rotWithShape="1">
                <a:blip r:embed="rId4"/>
                <a:stretch>
                  <a:fillRect l="-2532" t="-4839" b="-25806"/>
                </a:stretch>
              </a:blipFill>
            </p:spPr>
            <p:txBody>
              <a:bodyPr/>
              <a:lstStyle/>
              <a:p>
                <a:r>
                  <a:rPr lang="en-US">
                    <a:noFill/>
                  </a:rPr>
                  <a:t> </a:t>
                </a:r>
              </a:p>
            </p:txBody>
          </p:sp>
        </mc:Fallback>
      </mc:AlternateContent>
    </p:spTree>
    <p:extLst>
      <p:ext uri="{BB962C8B-B14F-4D97-AF65-F5344CB8AC3E}">
        <p14:creationId xmlns:p14="http://schemas.microsoft.com/office/powerpoint/2010/main" val="422455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animEffect transition="in" filter="fade">
                                      <p:cBhvr>
                                        <p:cTn id="13" dur="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fade">
                                      <p:cBhvr>
                                        <p:cTn id="26" dur="500"/>
                                        <p:tgtEl>
                                          <p:spTgt spid="1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0.00196 -1.33241E-6 L -0.08073 -1.33241E-6 L 0.15429 -1.33241E-6 " pathEditMode="relative" rAng="0" ptsTypes="AAA">
                                      <p:cBhvr>
                                        <p:cTn id="33" dur="2000" fill="hold"/>
                                        <p:tgtEl>
                                          <p:spTgt spid="37"/>
                                        </p:tgtEl>
                                        <p:attrNameLst>
                                          <p:attrName>ppt_x</p:attrName>
                                          <p:attrName>ppt_y</p:attrName>
                                        </p:attrNameLst>
                                      </p:cBhvr>
                                      <p:rCtr x="3867" y="301"/>
                                    </p:animMotion>
                                  </p:childTnLst>
                                  <p:subTnLst>
                                    <p:set>
                                      <p:cBhvr override="childStyle">
                                        <p:cTn dur="1" fill="hold" display="0" masterRel="sameClick" afterEffect="1">
                                          <p:stCondLst>
                                            <p:cond evt="end" delay="0">
                                              <p:tn val="32"/>
                                            </p:cond>
                                          </p:stCondLst>
                                        </p:cTn>
                                        <p:tgtEl>
                                          <p:spTgt spid="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1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609056" y="5660572"/>
            <a:ext cx="7886700" cy="864734"/>
          </a:xfrm>
        </p:spPr>
        <p:txBody>
          <a:bodyPr>
            <a:normAutofit fontScale="92500"/>
          </a:bodyPr>
          <a:lstStyle/>
          <a:p>
            <a:pPr marL="0" indent="0">
              <a:buNone/>
            </a:pPr>
            <a:r>
              <a:rPr lang="en-US" sz="2000" dirty="0"/>
              <a:t>http://cdn-ak.f.st-hatena.com/images/fotolife/k/kazoo04/20131204/20131204173330.png</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7000" contrast="-55000"/>
                    </a14:imgEffect>
                  </a14:imgLayer>
                </a14:imgProps>
              </a:ext>
              <a:ext uri="{28A0092B-C50C-407E-A947-70E740481C1C}">
                <a14:useLocalDpi xmlns:a14="http://schemas.microsoft.com/office/drawing/2010/main" val="0"/>
              </a:ext>
            </a:extLst>
          </a:blip>
          <a:srcRect/>
          <a:stretch>
            <a:fillRect/>
          </a:stretch>
        </p:blipFill>
        <p:spPr bwMode="auto">
          <a:xfrm>
            <a:off x="2191875" y="2051640"/>
            <a:ext cx="4320778" cy="33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049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normAutofit/>
          </a:bodyPr>
          <a:lstStyle/>
          <a:p>
            <a:r>
              <a:rPr lang="en-US" dirty="0"/>
              <a:t>Given a </a:t>
            </a:r>
            <a:r>
              <a:rPr lang="en-US" dirty="0" err="1" smtClean="0"/>
              <a:t>Metroing</a:t>
            </a:r>
            <a:r>
              <a:rPr lang="en-US" dirty="0" smtClean="0"/>
              <a:t> </a:t>
            </a:r>
            <a:r>
              <a:rPr lang="en-US" dirty="0"/>
              <a:t>set </a:t>
            </a:r>
            <a:r>
              <a:rPr lang="en-US" i="1" dirty="0"/>
              <a:t>X</a:t>
            </a:r>
            <a:r>
              <a:rPr lang="en-US" dirty="0"/>
              <a:t> = </a:t>
            </a:r>
            <a:r>
              <a:rPr lang="en-US" i="1" dirty="0"/>
              <a:t>x</a:t>
            </a:r>
            <a:r>
              <a:rPr lang="en-US" i="1" baseline="-25000" dirty="0"/>
              <a:t>1</a:t>
            </a:r>
            <a:r>
              <a:rPr lang="en-US" dirty="0"/>
              <a:t>, ..., </a:t>
            </a:r>
            <a:r>
              <a:rPr lang="en-US" i="1" dirty="0" err="1"/>
              <a:t>x</a:t>
            </a:r>
            <a:r>
              <a:rPr lang="en-US" i="1" baseline="-25000" dirty="0" err="1"/>
              <a:t>n</a:t>
            </a:r>
            <a:r>
              <a:rPr lang="en-US" dirty="0"/>
              <a:t> with </a:t>
            </a:r>
            <a:r>
              <a:rPr lang="en-US" dirty="0" err="1"/>
              <a:t>responses</a:t>
            </a:r>
            <a:r>
              <a:rPr lang="en-US" i="1" dirty="0" err="1"/>
              <a:t>Y</a:t>
            </a:r>
            <a:r>
              <a:rPr lang="en-US" dirty="0"/>
              <a:t> = </a:t>
            </a:r>
            <a:r>
              <a:rPr lang="en-US" i="1" dirty="0"/>
              <a:t>y</a:t>
            </a:r>
            <a:r>
              <a:rPr lang="en-US" i="1" baseline="-25000" dirty="0"/>
              <a:t>1</a:t>
            </a:r>
            <a:r>
              <a:rPr lang="en-US" dirty="0"/>
              <a:t>, ..., </a:t>
            </a:r>
            <a:r>
              <a:rPr lang="en-US" i="1" dirty="0" err="1"/>
              <a:t>y</a:t>
            </a:r>
            <a:r>
              <a:rPr lang="en-US" i="1" baseline="-25000" dirty="0" err="1"/>
              <a:t>n</a:t>
            </a:r>
            <a:r>
              <a:rPr lang="en-US" dirty="0"/>
              <a:t>, bagging repeatedly (</a:t>
            </a:r>
            <a:r>
              <a:rPr lang="en-US" i="1" dirty="0"/>
              <a:t>B</a:t>
            </a:r>
            <a:r>
              <a:rPr lang="en-US" dirty="0"/>
              <a:t> times) selects a random sample with replacement of the </a:t>
            </a:r>
            <a:r>
              <a:rPr lang="en-US" dirty="0" err="1" smtClean="0"/>
              <a:t>Metroing</a:t>
            </a:r>
            <a:r>
              <a:rPr lang="en-US" dirty="0" smtClean="0"/>
              <a:t> </a:t>
            </a:r>
            <a:r>
              <a:rPr lang="en-US" dirty="0"/>
              <a:t>set and fits trees to these samples:</a:t>
            </a:r>
          </a:p>
          <a:p>
            <a:r>
              <a:rPr lang="en-US" dirty="0"/>
              <a:t>For </a:t>
            </a:r>
            <a:r>
              <a:rPr lang="en-US" i="1" dirty="0"/>
              <a:t>b</a:t>
            </a:r>
            <a:r>
              <a:rPr lang="en-US" dirty="0"/>
              <a:t> = 1, ..., </a:t>
            </a:r>
            <a:r>
              <a:rPr lang="en-US" i="1" dirty="0"/>
              <a:t>B</a:t>
            </a:r>
            <a:r>
              <a:rPr lang="en-US" dirty="0"/>
              <a:t>:Sample, with replacement, </a:t>
            </a:r>
            <a:r>
              <a:rPr lang="en-US" i="1" dirty="0"/>
              <a:t>n</a:t>
            </a:r>
            <a:r>
              <a:rPr lang="en-US" dirty="0"/>
              <a:t> </a:t>
            </a:r>
            <a:r>
              <a:rPr lang="en-US" dirty="0" err="1" smtClean="0"/>
              <a:t>Metroing</a:t>
            </a:r>
            <a:r>
              <a:rPr lang="en-US" dirty="0" smtClean="0"/>
              <a:t> </a:t>
            </a:r>
            <a:r>
              <a:rPr lang="en-US" dirty="0"/>
              <a:t>examples from </a:t>
            </a:r>
            <a:r>
              <a:rPr lang="en-US" i="1" dirty="0"/>
              <a:t>X</a:t>
            </a:r>
            <a:r>
              <a:rPr lang="en-US" dirty="0"/>
              <a:t>, </a:t>
            </a:r>
            <a:r>
              <a:rPr lang="en-US" i="1" dirty="0"/>
              <a:t>Y</a:t>
            </a:r>
            <a:r>
              <a:rPr lang="en-US" dirty="0"/>
              <a:t>; call these </a:t>
            </a:r>
            <a:r>
              <a:rPr lang="en-US" i="1" dirty="0" err="1"/>
              <a:t>X</a:t>
            </a:r>
            <a:r>
              <a:rPr lang="en-US" i="1" baseline="-25000" dirty="0" err="1"/>
              <a:t>b</a:t>
            </a:r>
            <a:r>
              <a:rPr lang="en-US" dirty="0"/>
              <a:t>, </a:t>
            </a:r>
            <a:r>
              <a:rPr lang="en-US" i="1" dirty="0" err="1"/>
              <a:t>Y</a:t>
            </a:r>
            <a:r>
              <a:rPr lang="en-US" i="1" baseline="-25000" dirty="0" err="1"/>
              <a:t>b</a:t>
            </a:r>
            <a:r>
              <a:rPr lang="en-US" dirty="0"/>
              <a:t>.</a:t>
            </a:r>
          </a:p>
          <a:p>
            <a:pPr lvl="1"/>
            <a:r>
              <a:rPr lang="en-US" dirty="0" smtClean="0"/>
              <a:t>Metro </a:t>
            </a:r>
            <a:r>
              <a:rPr lang="en-US" dirty="0"/>
              <a:t>a decision or regression tree </a:t>
            </a:r>
            <a:r>
              <a:rPr lang="en-US" i="1" dirty="0"/>
              <a:t>f</a:t>
            </a:r>
            <a:r>
              <a:rPr lang="en-US" i="1" baseline="-25000" dirty="0"/>
              <a:t>b</a:t>
            </a:r>
            <a:r>
              <a:rPr lang="en-US" dirty="0"/>
              <a:t> on </a:t>
            </a:r>
            <a:r>
              <a:rPr lang="en-US" i="1" dirty="0" err="1"/>
              <a:t>X</a:t>
            </a:r>
            <a:r>
              <a:rPr lang="en-US" i="1" baseline="-25000" dirty="0" err="1"/>
              <a:t>b</a:t>
            </a:r>
            <a:r>
              <a:rPr lang="en-US" dirty="0"/>
              <a:t>, </a:t>
            </a:r>
            <a:r>
              <a:rPr lang="en-US" i="1" dirty="0" err="1"/>
              <a:t>Y</a:t>
            </a:r>
            <a:r>
              <a:rPr lang="en-US" i="1" baseline="-25000" dirty="0" err="1"/>
              <a:t>b</a:t>
            </a:r>
            <a:r>
              <a:rPr lang="en-US" dirty="0"/>
              <a:t>.</a:t>
            </a:r>
          </a:p>
          <a:p>
            <a:r>
              <a:rPr lang="en-US" dirty="0"/>
              <a:t>After </a:t>
            </a:r>
            <a:r>
              <a:rPr lang="en-US" dirty="0" err="1" smtClean="0"/>
              <a:t>Metroing</a:t>
            </a:r>
            <a:r>
              <a:rPr lang="en-US" dirty="0"/>
              <a:t>, predictions for unseen samples </a:t>
            </a:r>
            <a:r>
              <a:rPr lang="en-US" i="1" dirty="0"/>
              <a:t>x'</a:t>
            </a:r>
            <a:r>
              <a:rPr lang="en-US" dirty="0"/>
              <a:t> can be made by averaging the predictions from all the individual regression trees on </a:t>
            </a:r>
            <a:r>
              <a:rPr lang="en-US" i="1" dirty="0" smtClean="0"/>
              <a:t>x‘</a:t>
            </a:r>
            <a:r>
              <a:rPr lang="en-US" dirty="0" smtClean="0"/>
              <a:t> or </a:t>
            </a:r>
            <a:r>
              <a:rPr lang="en-US" dirty="0"/>
              <a:t>by taking the majority vote in the case of decision trees.</a:t>
            </a:r>
          </a:p>
          <a:p>
            <a:endParaRPr lang="en-US" dirty="0"/>
          </a:p>
        </p:txBody>
      </p:sp>
      <p:sp>
        <p:nvSpPr>
          <p:cNvPr id="4" name="Rectangle 3"/>
          <p:cNvSpPr/>
          <p:nvPr/>
        </p:nvSpPr>
        <p:spPr>
          <a:xfrm>
            <a:off x="5067284" y="6274917"/>
            <a:ext cx="4634602" cy="369332"/>
          </a:xfrm>
          <a:prstGeom prst="rect">
            <a:avLst/>
          </a:prstGeom>
        </p:spPr>
        <p:txBody>
          <a:bodyPr wrap="none">
            <a:spAutoFit/>
          </a:bodyPr>
          <a:lstStyle/>
          <a:p>
            <a:r>
              <a:rPr lang="en-US" dirty="0"/>
              <a:t>https://en.wikipedia.org/wiki/Random_forest</a:t>
            </a:r>
          </a:p>
        </p:txBody>
      </p:sp>
    </p:spTree>
    <p:extLst>
      <p:ext uri="{BB962C8B-B14F-4D97-AF65-F5344CB8AC3E}">
        <p14:creationId xmlns:p14="http://schemas.microsoft.com/office/powerpoint/2010/main" val="1830966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t>R. Quinlan, "Learning efficient classification procedures", Machine Learning: an artificial intelligence approach, Michalski, </a:t>
            </a:r>
            <a:r>
              <a:rPr lang="en-US" dirty="0" err="1"/>
              <a:t>Carbonell</a:t>
            </a:r>
            <a:r>
              <a:rPr lang="en-US" dirty="0"/>
              <a:t> &amp; Mitchell (eds.), Morgan Kaufmann, 1983, p. 463-482</a:t>
            </a:r>
            <a:endParaRPr lang="en-US" dirty="0" smtClean="0"/>
          </a:p>
          <a:p>
            <a:r>
              <a:rPr lang="en-US" dirty="0" smtClean="0"/>
              <a:t>Ho</a:t>
            </a:r>
            <a:r>
              <a:rPr lang="en-US" dirty="0"/>
              <a:t>, Tin Kam (1995). </a:t>
            </a:r>
            <a:r>
              <a:rPr lang="en-US" i="1" dirty="0"/>
              <a:t>Random Decision Forests</a:t>
            </a:r>
            <a:r>
              <a:rPr lang="en-US" dirty="0"/>
              <a:t> </a:t>
            </a:r>
            <a:r>
              <a:rPr lang="en-US" dirty="0" smtClean="0"/>
              <a:t>Proceedings </a:t>
            </a:r>
            <a:r>
              <a:rPr lang="en-US" dirty="0"/>
              <a:t>of the 3rd International Conference on Document Analysis and Recognition, Montreal, QC, 14–16 August 1995. pp. 278–282.</a:t>
            </a:r>
          </a:p>
        </p:txBody>
      </p:sp>
    </p:spTree>
    <p:extLst>
      <p:ext uri="{BB962C8B-B14F-4D97-AF65-F5344CB8AC3E}">
        <p14:creationId xmlns:p14="http://schemas.microsoft.com/office/powerpoint/2010/main" val="2928266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6"/>
            <a:ext cx="9144000" cy="742949"/>
          </a:xfrm>
        </p:spPr>
        <p:txBody>
          <a:bodyPr/>
          <a:lstStyle/>
          <a:p>
            <a:r>
              <a:rPr lang="en-US" sz="2800" dirty="0">
                <a:solidFill>
                  <a:srgbClr val="C00000"/>
                </a:solidFill>
              </a:rPr>
              <a:t>Entropy</a:t>
            </a:r>
            <a:r>
              <a:rPr lang="en-US" dirty="0" smtClean="0"/>
              <a:t> </a:t>
            </a:r>
            <a:r>
              <a:rPr lang="en-US" sz="2800" dirty="0">
                <a:solidFill>
                  <a:srgbClr val="C00000"/>
                </a:solidFill>
              </a:rPr>
              <a:t>cont</a:t>
            </a:r>
            <a:r>
              <a:rPr lang="en-US" sz="2000" dirty="0" smtClean="0"/>
              <a:t>..</a:t>
            </a:r>
            <a:endParaRPr lang="en-IN" sz="2000"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520" y="1403350"/>
            <a:ext cx="6841327"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9229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5889"/>
            <a:ext cx="4838011" cy="4192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1539219"/>
            <a:ext cx="4438649" cy="416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789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14301"/>
            <a:ext cx="9144000" cy="628649"/>
          </a:xfrm>
        </p:spPr>
        <p:txBody>
          <a:bodyPr/>
          <a:lstStyle/>
          <a:p>
            <a:r>
              <a:rPr lang="en-US" sz="2800" dirty="0">
                <a:solidFill>
                  <a:srgbClr val="C00000"/>
                </a:solidFill>
              </a:rPr>
              <a:t>Entropy</a:t>
            </a:r>
            <a:r>
              <a:rPr lang="en-US" dirty="0"/>
              <a:t> </a:t>
            </a:r>
            <a:r>
              <a:rPr lang="en-US" sz="2400" dirty="0"/>
              <a:t>cont..</a:t>
            </a: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205" y="1990725"/>
            <a:ext cx="5624146"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645" y="1123950"/>
            <a:ext cx="570425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45" y="3202718"/>
            <a:ext cx="5833694" cy="264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347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9144000" cy="704849"/>
          </a:xfrm>
        </p:spPr>
        <p:txBody>
          <a:bodyPr/>
          <a:lstStyle/>
          <a:p>
            <a:r>
              <a:rPr lang="en-US" sz="2800" dirty="0">
                <a:solidFill>
                  <a:srgbClr val="C00000"/>
                </a:solidFill>
              </a:rPr>
              <a:t>Entropy</a:t>
            </a:r>
            <a:r>
              <a:rPr lang="en-US" dirty="0"/>
              <a:t> </a:t>
            </a:r>
            <a:r>
              <a:rPr lang="en-US" sz="2400" dirty="0"/>
              <a:t>cont..</a:t>
            </a:r>
            <a:endParaRPr lang="en-IN" dirty="0"/>
          </a:p>
        </p:txBody>
      </p:sp>
      <p:sp>
        <p:nvSpPr>
          <p:cNvPr id="4" name="Rectangle 3"/>
          <p:cNvSpPr/>
          <p:nvPr/>
        </p:nvSpPr>
        <p:spPr>
          <a:xfrm>
            <a:off x="1181099" y="1366184"/>
            <a:ext cx="6791325" cy="646331"/>
          </a:xfrm>
          <a:prstGeom prst="rect">
            <a:avLst/>
          </a:prstGeom>
        </p:spPr>
        <p:txBody>
          <a:bodyPr wrap="square">
            <a:spAutoFit/>
          </a:bodyPr>
          <a:lstStyle/>
          <a:p>
            <a:r>
              <a:rPr lang="en-IN" dirty="0" smtClean="0"/>
              <a:t>If </a:t>
            </a:r>
            <a:r>
              <a:rPr lang="en-IN" dirty="0"/>
              <a:t>the sample is completely homogeneous the entropy is zero and if the sample is an equally divided it has entropy of one.</a:t>
            </a:r>
          </a:p>
        </p:txBody>
      </p:sp>
      <p:sp>
        <p:nvSpPr>
          <p:cNvPr id="5" name="AutoShape 2" descr="http://www.saedsayad.com/images/Entropy.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604" y="2500313"/>
            <a:ext cx="4024313" cy="342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56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161927"/>
            <a:ext cx="8039100" cy="581024"/>
          </a:xfrm>
        </p:spPr>
        <p:txBody>
          <a:bodyPr/>
          <a:lstStyle/>
          <a:p>
            <a:r>
              <a:rPr lang="en-US" sz="2800" dirty="0">
                <a:solidFill>
                  <a:srgbClr val="C00000"/>
                </a:solidFill>
              </a:rPr>
              <a:t>Application</a:t>
            </a:r>
            <a:r>
              <a:rPr lang="en-US" dirty="0" smtClean="0"/>
              <a:t> </a:t>
            </a:r>
            <a:r>
              <a:rPr lang="en-US" sz="2800" dirty="0">
                <a:solidFill>
                  <a:srgbClr val="C00000"/>
                </a:solidFill>
              </a:rPr>
              <a:t>of</a:t>
            </a:r>
            <a:r>
              <a:rPr lang="en-US" dirty="0" smtClean="0"/>
              <a:t> </a:t>
            </a:r>
            <a:r>
              <a:rPr lang="en-US" sz="2800" dirty="0">
                <a:solidFill>
                  <a:srgbClr val="C00000"/>
                </a:solidFill>
              </a:rPr>
              <a:t>Entropy</a:t>
            </a:r>
            <a:endParaRPr lang="en-IN" sz="2800" dirty="0">
              <a:solidFill>
                <a:srgbClr val="C00000"/>
              </a:solidFill>
            </a:endParaRPr>
          </a:p>
        </p:txBody>
      </p:sp>
      <p:sp>
        <p:nvSpPr>
          <p:cNvPr id="4" name="Rectangle 3"/>
          <p:cNvSpPr/>
          <p:nvPr/>
        </p:nvSpPr>
        <p:spPr>
          <a:xfrm>
            <a:off x="885826" y="1324124"/>
            <a:ext cx="7629524" cy="4185761"/>
          </a:xfrm>
          <a:prstGeom prst="rect">
            <a:avLst/>
          </a:prstGeom>
        </p:spPr>
        <p:txBody>
          <a:bodyPr wrap="square">
            <a:spAutoFit/>
          </a:bodyPr>
          <a:lstStyle/>
          <a:p>
            <a:r>
              <a:rPr lang="en-IN" sz="1400" dirty="0" smtClean="0"/>
              <a:t> </a:t>
            </a:r>
            <a:r>
              <a:rPr lang="en-IN" sz="1400" dirty="0"/>
              <a:t>A very common application of information entropy is in building decision trees. The main ideas behind using entropy for building a decision tree are these: </a:t>
            </a:r>
            <a:endParaRPr lang="en-IN" sz="1400" dirty="0" smtClean="0"/>
          </a:p>
          <a:p>
            <a:endParaRPr lang="en-IN" sz="1400" dirty="0" smtClean="0"/>
          </a:p>
          <a:p>
            <a:pPr marL="342900" indent="-342900">
              <a:buAutoNum type="arabicPeriod"/>
            </a:pPr>
            <a:r>
              <a:rPr lang="en-IN" sz="1400" dirty="0" smtClean="0"/>
              <a:t>Using Shannon </a:t>
            </a:r>
            <a:r>
              <a:rPr lang="en-IN" sz="1400" dirty="0"/>
              <a:t>entropy, sort the dataset into homogenous and non-homogenous variables. Homogenous variables have low entropy and non-homogenous variables have high entropy </a:t>
            </a:r>
            <a:endParaRPr lang="en-IN" sz="1400" dirty="0" smtClean="0"/>
          </a:p>
          <a:p>
            <a:pPr marL="342900" indent="-342900">
              <a:buFont typeface="+mj-lt"/>
              <a:buAutoNum type="arabicPeriod"/>
            </a:pPr>
            <a:endParaRPr lang="en-IN" sz="1400" dirty="0" smtClean="0"/>
          </a:p>
          <a:p>
            <a:pPr marL="342900" indent="-342900">
              <a:buAutoNum type="arabicPeriod"/>
            </a:pPr>
            <a:r>
              <a:rPr lang="en-IN" sz="1400" dirty="0" smtClean="0"/>
              <a:t>Weight </a:t>
            </a:r>
            <a:r>
              <a:rPr lang="en-IN" sz="1400" dirty="0"/>
              <a:t>the influence of each independent variable on the target or dependent variable using the concept of joint entropy. </a:t>
            </a:r>
            <a:endParaRPr lang="en-IN" sz="1400" dirty="0" smtClean="0"/>
          </a:p>
          <a:p>
            <a:pPr marL="342900" indent="-342900">
              <a:buFont typeface="+mj-lt"/>
              <a:buAutoNum type="arabicPeriod"/>
            </a:pPr>
            <a:endParaRPr lang="en-IN" sz="1400" dirty="0" smtClean="0"/>
          </a:p>
          <a:p>
            <a:pPr marL="342900" indent="-342900">
              <a:buAutoNum type="arabicPeriod"/>
            </a:pPr>
            <a:r>
              <a:rPr lang="en-IN" sz="1400" dirty="0" smtClean="0"/>
              <a:t>Compute </a:t>
            </a:r>
            <a:r>
              <a:rPr lang="en-IN" sz="1400" dirty="0"/>
              <a:t>the information gain, which is essentially the reduction in the entropy of the target variable due to its relationship with each independent variable. This is simply the difference between the target entropy found in 1 minus the joint entropy calculated </a:t>
            </a:r>
            <a:r>
              <a:rPr lang="en-IN" sz="1400" dirty="0" smtClean="0"/>
              <a:t>in 2. </a:t>
            </a:r>
          </a:p>
          <a:p>
            <a:pPr marL="342900" indent="-342900">
              <a:buFont typeface="+mj-lt"/>
              <a:buAutoNum type="arabicPeriod"/>
            </a:pPr>
            <a:endParaRPr lang="en-IN" sz="1400" dirty="0" smtClean="0"/>
          </a:p>
          <a:p>
            <a:pPr marL="342900" indent="-342900">
              <a:buAutoNum type="arabicPeriod"/>
            </a:pPr>
            <a:r>
              <a:rPr lang="en-IN" sz="1400" dirty="0" smtClean="0"/>
              <a:t>The </a:t>
            </a:r>
            <a:r>
              <a:rPr lang="en-IN" sz="1400" dirty="0"/>
              <a:t>independent variable with the highest information gain will become the "root" or the first node on which the data set is divided. </a:t>
            </a:r>
            <a:endParaRPr lang="en-IN" sz="1400" dirty="0" smtClean="0"/>
          </a:p>
          <a:p>
            <a:pPr marL="342900" indent="-342900">
              <a:buFont typeface="+mj-lt"/>
              <a:buAutoNum type="arabicPeriod"/>
            </a:pPr>
            <a:endParaRPr lang="en-IN" sz="1400" dirty="0" smtClean="0"/>
          </a:p>
          <a:p>
            <a:pPr marL="342900" indent="-342900">
              <a:buAutoNum type="arabicPeriod"/>
            </a:pPr>
            <a:r>
              <a:rPr lang="en-IN" sz="1400" dirty="0" smtClean="0"/>
              <a:t>Repeat </a:t>
            </a:r>
            <a:r>
              <a:rPr lang="en-IN" sz="1400" dirty="0"/>
              <a:t>this process for each variable for which the </a:t>
            </a:r>
            <a:r>
              <a:rPr lang="en-IN" sz="1400" dirty="0" smtClean="0"/>
              <a:t>Shannon </a:t>
            </a:r>
            <a:r>
              <a:rPr lang="en-IN" sz="1400" dirty="0"/>
              <a:t>entropy is non-zero. If the entropy of a variable is zero, then that variable becomes a "leaf" node.</a:t>
            </a:r>
          </a:p>
        </p:txBody>
      </p:sp>
    </p:spTree>
    <p:extLst>
      <p:ext uri="{BB962C8B-B14F-4D97-AF65-F5344CB8AC3E}">
        <p14:creationId xmlns:p14="http://schemas.microsoft.com/office/powerpoint/2010/main" val="2920225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C00000"/>
                </a:solidFill>
              </a:rPr>
              <a:t>Example</a:t>
            </a:r>
            <a:endParaRPr lang="en-IN" sz="28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67223208"/>
              </p:ext>
            </p:extLst>
          </p:nvPr>
        </p:nvGraphicFramePr>
        <p:xfrm>
          <a:off x="513009" y="2018293"/>
          <a:ext cx="3639890" cy="3229980"/>
        </p:xfrm>
        <a:graphic>
          <a:graphicData uri="http://schemas.openxmlformats.org/drawingml/2006/table">
            <a:tbl>
              <a:tblPr firstRow="1" bandRow="1">
                <a:tableStyleId>{5C22544A-7EE6-4342-B048-85BDC9FD1C3A}</a:tableStyleId>
              </a:tblPr>
              <a:tblGrid>
                <a:gridCol w="604022"/>
                <a:gridCol w="998107"/>
                <a:gridCol w="644569"/>
                <a:gridCol w="729926"/>
                <a:gridCol w="663266"/>
              </a:tblGrid>
              <a:tr h="611080">
                <a:tc>
                  <a:txBody>
                    <a:bodyPr/>
                    <a:lstStyle/>
                    <a:p>
                      <a:r>
                        <a:rPr lang="en-US" sz="900" dirty="0" smtClean="0"/>
                        <a:t>Sex</a:t>
                      </a:r>
                      <a:endParaRPr lang="en-US" sz="900" dirty="0"/>
                    </a:p>
                  </a:txBody>
                  <a:tcPr marL="68580" marR="68580">
                    <a:solidFill>
                      <a:schemeClr val="accent5">
                        <a:lumMod val="40000"/>
                        <a:lumOff val="60000"/>
                      </a:schemeClr>
                    </a:solidFill>
                  </a:tcPr>
                </a:tc>
                <a:tc>
                  <a:txBody>
                    <a:bodyPr/>
                    <a:lstStyle/>
                    <a:p>
                      <a:r>
                        <a:rPr lang="en-US" sz="900" dirty="0" smtClean="0"/>
                        <a:t>Salary</a:t>
                      </a:r>
                      <a:endParaRPr lang="en-US" sz="900" dirty="0"/>
                    </a:p>
                  </a:txBody>
                  <a:tcPr marL="68580" marR="68580">
                    <a:solidFill>
                      <a:schemeClr val="accent5">
                        <a:lumMod val="40000"/>
                        <a:lumOff val="60000"/>
                      </a:schemeClr>
                    </a:solidFill>
                  </a:tcPr>
                </a:tc>
                <a:tc>
                  <a:txBody>
                    <a:bodyPr/>
                    <a:lstStyle/>
                    <a:p>
                      <a:r>
                        <a:rPr lang="en-US" sz="900" dirty="0" smtClean="0"/>
                        <a:t>Afford</a:t>
                      </a:r>
                      <a:r>
                        <a:rPr lang="en-US" sz="900" baseline="0" dirty="0" smtClean="0"/>
                        <a:t> cost </a:t>
                      </a:r>
                      <a:endParaRPr lang="en-US" sz="900" dirty="0"/>
                    </a:p>
                  </a:txBody>
                  <a:tcPr marL="68580" marR="68580">
                    <a:solidFill>
                      <a:schemeClr val="accent5">
                        <a:lumMod val="40000"/>
                        <a:lumOff val="60000"/>
                      </a:schemeClr>
                    </a:solidFill>
                  </a:tcPr>
                </a:tc>
                <a:tc>
                  <a:txBody>
                    <a:bodyPr/>
                    <a:lstStyle/>
                    <a:p>
                      <a:r>
                        <a:rPr lang="en-US" sz="900" dirty="0" smtClean="0"/>
                        <a:t># of</a:t>
                      </a:r>
                      <a:r>
                        <a:rPr lang="en-US" sz="900" baseline="0" dirty="0" smtClean="0"/>
                        <a:t> vehicles</a:t>
                      </a:r>
                      <a:endParaRPr lang="en-US" sz="900" dirty="0"/>
                    </a:p>
                  </a:txBody>
                  <a:tcPr marL="68580" marR="68580">
                    <a:solidFill>
                      <a:schemeClr val="accent5">
                        <a:lumMod val="40000"/>
                        <a:lumOff val="60000"/>
                      </a:schemeClr>
                    </a:solidFill>
                  </a:tcPr>
                </a:tc>
                <a:tc>
                  <a:txBody>
                    <a:bodyPr/>
                    <a:lstStyle/>
                    <a:p>
                      <a:r>
                        <a:rPr lang="en-US" sz="900" dirty="0" smtClean="0"/>
                        <a:t>Transport</a:t>
                      </a:r>
                      <a:endParaRPr lang="en-US" sz="900" dirty="0"/>
                    </a:p>
                  </a:txBody>
                  <a:tcPr marL="68580" marR="68580">
                    <a:solidFill>
                      <a:schemeClr val="accent2">
                        <a:lumMod val="60000"/>
                        <a:lumOff val="40000"/>
                      </a:schemeClr>
                    </a:solidFill>
                  </a:tcPr>
                </a:tc>
              </a:tr>
              <a:tr h="261890">
                <a:tc>
                  <a:txBody>
                    <a:bodyPr/>
                    <a:lstStyle/>
                    <a:p>
                      <a:r>
                        <a:rPr lang="en-US" sz="900" dirty="0" smtClean="0"/>
                        <a:t>M</a:t>
                      </a:r>
                      <a:endParaRPr lang="en-US" sz="900" dirty="0"/>
                    </a:p>
                  </a:txBody>
                  <a:tcPr marL="68580" marR="68580">
                    <a:solidFill>
                      <a:schemeClr val="accent5">
                        <a:lumMod val="40000"/>
                        <a:lumOff val="60000"/>
                      </a:schemeClr>
                    </a:solidFill>
                  </a:tcPr>
                </a:tc>
                <a:tc>
                  <a:txBody>
                    <a:bodyPr/>
                    <a:lstStyle/>
                    <a:p>
                      <a:r>
                        <a:rPr lang="en-US" sz="900" dirty="0" smtClean="0"/>
                        <a:t>1000-3000</a:t>
                      </a:r>
                      <a:endParaRPr lang="en-US" sz="900" dirty="0"/>
                    </a:p>
                  </a:txBody>
                  <a:tcPr marL="68580" marR="68580">
                    <a:solidFill>
                      <a:schemeClr val="accent5">
                        <a:lumMod val="40000"/>
                        <a:lumOff val="60000"/>
                      </a:schemeClr>
                    </a:solidFill>
                  </a:tcPr>
                </a:tc>
                <a:tc>
                  <a:txBody>
                    <a:bodyPr/>
                    <a:lstStyle/>
                    <a:p>
                      <a:r>
                        <a:rPr lang="en-US" sz="900" dirty="0" smtClean="0"/>
                        <a:t>5</a:t>
                      </a:r>
                      <a:endParaRPr lang="en-US" sz="900" dirty="0"/>
                    </a:p>
                  </a:txBody>
                  <a:tcPr marL="68580" marR="68580">
                    <a:solidFill>
                      <a:schemeClr val="accent5">
                        <a:lumMod val="40000"/>
                        <a:lumOff val="60000"/>
                      </a:schemeClr>
                    </a:solidFill>
                  </a:tcPr>
                </a:tc>
                <a:tc>
                  <a:txBody>
                    <a:bodyPr/>
                    <a:lstStyle/>
                    <a:p>
                      <a:r>
                        <a:rPr lang="en-US" sz="900" dirty="0" smtClean="0"/>
                        <a:t>0</a:t>
                      </a:r>
                      <a:endParaRPr lang="en-US" sz="900" dirty="0"/>
                    </a:p>
                  </a:txBody>
                  <a:tcPr marL="68580" marR="68580">
                    <a:solidFill>
                      <a:schemeClr val="accent5">
                        <a:lumMod val="40000"/>
                        <a:lumOff val="60000"/>
                      </a:schemeClr>
                    </a:solidFill>
                  </a:tcPr>
                </a:tc>
                <a:tc>
                  <a:txBody>
                    <a:bodyPr/>
                    <a:lstStyle/>
                    <a:p>
                      <a:r>
                        <a:rPr lang="en-US" sz="900" dirty="0" smtClean="0"/>
                        <a:t>Cab</a:t>
                      </a:r>
                      <a:endParaRPr lang="en-US" sz="900" dirty="0"/>
                    </a:p>
                  </a:txBody>
                  <a:tcPr marL="68580" marR="68580">
                    <a:solidFill>
                      <a:schemeClr val="accent2">
                        <a:lumMod val="60000"/>
                        <a:lumOff val="40000"/>
                      </a:schemeClr>
                    </a:solidFill>
                  </a:tcPr>
                </a:tc>
              </a:tr>
              <a:tr h="261890">
                <a:tc>
                  <a:txBody>
                    <a:bodyPr/>
                    <a:lstStyle/>
                    <a:p>
                      <a:r>
                        <a:rPr lang="en-US" sz="900" dirty="0" smtClean="0"/>
                        <a:t>M</a:t>
                      </a:r>
                      <a:endParaRPr lang="en-US" sz="900" dirty="0"/>
                    </a:p>
                  </a:txBody>
                  <a:tcPr marL="68580" marR="68580">
                    <a:solidFill>
                      <a:schemeClr val="accent5">
                        <a:lumMod val="40000"/>
                        <a:lumOff val="60000"/>
                      </a:schemeClr>
                    </a:solidFill>
                  </a:tcPr>
                </a:tc>
                <a:tc>
                  <a:txBody>
                    <a:bodyPr/>
                    <a:lstStyle/>
                    <a:p>
                      <a:r>
                        <a:rPr lang="en-US" sz="900" dirty="0" smtClean="0"/>
                        <a:t>3000-5000</a:t>
                      </a:r>
                      <a:endParaRPr lang="en-US" sz="900" dirty="0"/>
                    </a:p>
                  </a:txBody>
                  <a:tcPr marL="68580" marR="68580">
                    <a:solidFill>
                      <a:schemeClr val="accent5">
                        <a:lumMod val="40000"/>
                        <a:lumOff val="60000"/>
                      </a:schemeClr>
                    </a:solidFill>
                  </a:tcPr>
                </a:tc>
                <a:tc>
                  <a:txBody>
                    <a:bodyPr/>
                    <a:lstStyle/>
                    <a:p>
                      <a:r>
                        <a:rPr lang="en-US" sz="900" dirty="0" smtClean="0"/>
                        <a:t>5</a:t>
                      </a:r>
                      <a:endParaRPr lang="en-US" sz="900" dirty="0"/>
                    </a:p>
                  </a:txBody>
                  <a:tcPr marL="68580" marR="68580">
                    <a:solidFill>
                      <a:schemeClr val="accent5">
                        <a:lumMod val="40000"/>
                        <a:lumOff val="60000"/>
                      </a:schemeClr>
                    </a:solidFill>
                  </a:tcPr>
                </a:tc>
                <a:tc>
                  <a:txBody>
                    <a:bodyPr/>
                    <a:lstStyle/>
                    <a:p>
                      <a:r>
                        <a:rPr lang="en-US" sz="900" dirty="0" smtClean="0"/>
                        <a:t>1</a:t>
                      </a:r>
                      <a:endParaRPr lang="en-US" sz="900" dirty="0"/>
                    </a:p>
                  </a:txBody>
                  <a:tcPr marL="68580" marR="68580">
                    <a:solidFill>
                      <a:schemeClr val="accent5">
                        <a:lumMod val="40000"/>
                        <a:lumOff val="60000"/>
                      </a:schemeClr>
                    </a:solidFill>
                  </a:tcPr>
                </a:tc>
                <a:tc>
                  <a:txBody>
                    <a:bodyPr/>
                    <a:lstStyle/>
                    <a:p>
                      <a:r>
                        <a:rPr lang="en-US" sz="900" dirty="0" smtClean="0"/>
                        <a:t>Cab</a:t>
                      </a:r>
                      <a:endParaRPr lang="en-US" sz="900" dirty="0"/>
                    </a:p>
                  </a:txBody>
                  <a:tcPr marL="68580" marR="68580">
                    <a:solidFill>
                      <a:schemeClr val="accent2">
                        <a:lumMod val="60000"/>
                        <a:lumOff val="40000"/>
                      </a:schemeClr>
                    </a:solidFill>
                  </a:tcPr>
                </a:tc>
              </a:tr>
              <a:tr h="261890">
                <a:tc>
                  <a:txBody>
                    <a:bodyPr/>
                    <a:lstStyle/>
                    <a:p>
                      <a:r>
                        <a:rPr lang="en-US" sz="900" dirty="0" smtClean="0"/>
                        <a:t>F</a:t>
                      </a:r>
                      <a:endParaRPr lang="en-US" sz="900" dirty="0"/>
                    </a:p>
                  </a:txBody>
                  <a:tcPr marL="68580" marR="68580">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3000-5000</a:t>
                      </a:r>
                    </a:p>
                  </a:txBody>
                  <a:tcPr marL="68580" marR="68580">
                    <a:solidFill>
                      <a:schemeClr val="accent5">
                        <a:lumMod val="40000"/>
                        <a:lumOff val="60000"/>
                      </a:schemeClr>
                    </a:solidFill>
                  </a:tcPr>
                </a:tc>
                <a:tc>
                  <a:txBody>
                    <a:bodyPr/>
                    <a:lstStyle/>
                    <a:p>
                      <a:r>
                        <a:rPr lang="en-US" sz="900" dirty="0" smtClean="0"/>
                        <a:t>5</a:t>
                      </a:r>
                      <a:endParaRPr lang="en-US" sz="900" dirty="0"/>
                    </a:p>
                  </a:txBody>
                  <a:tcPr marL="68580" marR="68580">
                    <a:solidFill>
                      <a:schemeClr val="accent5">
                        <a:lumMod val="40000"/>
                        <a:lumOff val="60000"/>
                      </a:schemeClr>
                    </a:solidFill>
                  </a:tcPr>
                </a:tc>
                <a:tc>
                  <a:txBody>
                    <a:bodyPr/>
                    <a:lstStyle/>
                    <a:p>
                      <a:r>
                        <a:rPr lang="en-US" sz="900" dirty="0" smtClean="0"/>
                        <a:t>1</a:t>
                      </a:r>
                      <a:endParaRPr lang="en-US" sz="900" dirty="0"/>
                    </a:p>
                  </a:txBody>
                  <a:tcPr marL="68580" marR="68580">
                    <a:solidFill>
                      <a:schemeClr val="accent5">
                        <a:lumMod val="40000"/>
                        <a:lumOff val="60000"/>
                      </a:schemeClr>
                    </a:solidFill>
                  </a:tcPr>
                </a:tc>
                <a:tc>
                  <a:txBody>
                    <a:bodyPr/>
                    <a:lstStyle/>
                    <a:p>
                      <a:r>
                        <a:rPr lang="en-US" sz="900" dirty="0" smtClean="0"/>
                        <a:t>Metro</a:t>
                      </a:r>
                      <a:endParaRPr lang="en-US" sz="900" dirty="0"/>
                    </a:p>
                  </a:txBody>
                  <a:tcPr marL="68580" marR="68580">
                    <a:solidFill>
                      <a:schemeClr val="accent2">
                        <a:lumMod val="60000"/>
                        <a:lumOff val="40000"/>
                      </a:schemeClr>
                    </a:solidFill>
                  </a:tcPr>
                </a:tc>
              </a:tr>
              <a:tr h="261890">
                <a:tc>
                  <a:txBody>
                    <a:bodyPr/>
                    <a:lstStyle/>
                    <a:p>
                      <a:r>
                        <a:rPr lang="en-US" sz="900" dirty="0" smtClean="0"/>
                        <a:t>F</a:t>
                      </a:r>
                      <a:endParaRPr lang="en-US" sz="900" dirty="0"/>
                    </a:p>
                  </a:txBody>
                  <a:tcPr marL="68580" marR="68580">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1000-3000</a:t>
                      </a:r>
                    </a:p>
                  </a:txBody>
                  <a:tcPr marL="68580" marR="68580">
                    <a:solidFill>
                      <a:schemeClr val="accent5">
                        <a:lumMod val="40000"/>
                        <a:lumOff val="60000"/>
                      </a:schemeClr>
                    </a:solidFill>
                  </a:tcPr>
                </a:tc>
                <a:tc>
                  <a:txBody>
                    <a:bodyPr/>
                    <a:lstStyle/>
                    <a:p>
                      <a:r>
                        <a:rPr lang="en-US" sz="900" dirty="0" smtClean="0"/>
                        <a:t>5</a:t>
                      </a:r>
                      <a:endParaRPr lang="en-US" sz="900" dirty="0"/>
                    </a:p>
                  </a:txBody>
                  <a:tcPr marL="68580" marR="68580">
                    <a:solidFill>
                      <a:schemeClr val="accent5">
                        <a:lumMod val="40000"/>
                        <a:lumOff val="60000"/>
                      </a:schemeClr>
                    </a:solidFill>
                  </a:tcPr>
                </a:tc>
                <a:tc>
                  <a:txBody>
                    <a:bodyPr/>
                    <a:lstStyle/>
                    <a:p>
                      <a:r>
                        <a:rPr lang="en-US" sz="900" dirty="0" smtClean="0"/>
                        <a:t>0</a:t>
                      </a:r>
                      <a:endParaRPr lang="en-US" sz="900" dirty="0"/>
                    </a:p>
                  </a:txBody>
                  <a:tcPr marL="68580" marR="68580">
                    <a:solidFill>
                      <a:schemeClr val="accent5">
                        <a:lumMod val="40000"/>
                        <a:lumOff val="60000"/>
                      </a:schemeClr>
                    </a:solidFill>
                  </a:tcPr>
                </a:tc>
                <a:tc>
                  <a:txBody>
                    <a:bodyPr/>
                    <a:lstStyle/>
                    <a:p>
                      <a:r>
                        <a:rPr lang="en-US" sz="900" dirty="0" smtClean="0"/>
                        <a:t>Cab</a:t>
                      </a:r>
                      <a:endParaRPr lang="en-US" sz="900" dirty="0"/>
                    </a:p>
                  </a:txBody>
                  <a:tcPr marL="68580" marR="68580">
                    <a:solidFill>
                      <a:schemeClr val="accent2">
                        <a:lumMod val="60000"/>
                        <a:lumOff val="40000"/>
                      </a:schemeClr>
                    </a:solidFill>
                  </a:tcPr>
                </a:tc>
              </a:tr>
              <a:tr h="261890">
                <a:tc>
                  <a:txBody>
                    <a:bodyPr/>
                    <a:lstStyle/>
                    <a:p>
                      <a:r>
                        <a:rPr lang="en-US" sz="900" dirty="0" smtClean="0"/>
                        <a:t>M</a:t>
                      </a:r>
                      <a:endParaRPr lang="en-US" sz="900" dirty="0"/>
                    </a:p>
                  </a:txBody>
                  <a:tcPr marL="68580" marR="68580">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3000-5000</a:t>
                      </a:r>
                    </a:p>
                  </a:txBody>
                  <a:tcPr marL="68580" marR="68580">
                    <a:solidFill>
                      <a:schemeClr val="accent5">
                        <a:lumMod val="40000"/>
                        <a:lumOff val="60000"/>
                      </a:schemeClr>
                    </a:solidFill>
                  </a:tcPr>
                </a:tc>
                <a:tc>
                  <a:txBody>
                    <a:bodyPr/>
                    <a:lstStyle/>
                    <a:p>
                      <a:r>
                        <a:rPr lang="en-US" sz="900" dirty="0" smtClean="0"/>
                        <a:t>5</a:t>
                      </a:r>
                      <a:endParaRPr lang="en-US" sz="900" dirty="0"/>
                    </a:p>
                  </a:txBody>
                  <a:tcPr marL="68580" marR="68580">
                    <a:solidFill>
                      <a:schemeClr val="accent5">
                        <a:lumMod val="40000"/>
                        <a:lumOff val="60000"/>
                      </a:schemeClr>
                    </a:solidFill>
                  </a:tcPr>
                </a:tc>
                <a:tc>
                  <a:txBody>
                    <a:bodyPr/>
                    <a:lstStyle/>
                    <a:p>
                      <a:r>
                        <a:rPr lang="en-US" sz="900" dirty="0" smtClean="0"/>
                        <a:t>1</a:t>
                      </a:r>
                      <a:endParaRPr lang="en-US" sz="900" dirty="0"/>
                    </a:p>
                  </a:txBody>
                  <a:tcPr marL="68580" marR="68580">
                    <a:solidFill>
                      <a:schemeClr val="accent5">
                        <a:lumMod val="40000"/>
                        <a:lumOff val="60000"/>
                      </a:schemeClr>
                    </a:solidFill>
                  </a:tcPr>
                </a:tc>
                <a:tc>
                  <a:txBody>
                    <a:bodyPr/>
                    <a:lstStyle/>
                    <a:p>
                      <a:r>
                        <a:rPr lang="en-US" sz="900" dirty="0" smtClean="0"/>
                        <a:t>Cab</a:t>
                      </a:r>
                      <a:endParaRPr lang="en-US" sz="900" dirty="0"/>
                    </a:p>
                  </a:txBody>
                  <a:tcPr marL="68580" marR="68580">
                    <a:solidFill>
                      <a:schemeClr val="accent2">
                        <a:lumMod val="60000"/>
                        <a:lumOff val="40000"/>
                      </a:schemeClr>
                    </a:solidFill>
                  </a:tcPr>
                </a:tc>
              </a:tr>
              <a:tr h="261890">
                <a:tc>
                  <a:txBody>
                    <a:bodyPr/>
                    <a:lstStyle/>
                    <a:p>
                      <a:r>
                        <a:rPr lang="en-US" sz="900" dirty="0" smtClean="0"/>
                        <a:t>M</a:t>
                      </a:r>
                      <a:endParaRPr lang="en-US" sz="900" dirty="0"/>
                    </a:p>
                  </a:txBody>
                  <a:tcPr marL="68580" marR="68580">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3000-5000</a:t>
                      </a:r>
                    </a:p>
                  </a:txBody>
                  <a:tcPr marL="68580" marR="68580">
                    <a:solidFill>
                      <a:schemeClr val="accent5">
                        <a:lumMod val="40000"/>
                        <a:lumOff val="60000"/>
                      </a:schemeClr>
                    </a:solidFill>
                  </a:tcPr>
                </a:tc>
                <a:tc>
                  <a:txBody>
                    <a:bodyPr/>
                    <a:lstStyle/>
                    <a:p>
                      <a:r>
                        <a:rPr lang="en-US" sz="900" dirty="0" smtClean="0"/>
                        <a:t>8</a:t>
                      </a:r>
                      <a:endParaRPr lang="en-US" sz="900" dirty="0"/>
                    </a:p>
                  </a:txBody>
                  <a:tcPr marL="68580" marR="68580">
                    <a:solidFill>
                      <a:schemeClr val="accent5">
                        <a:lumMod val="40000"/>
                        <a:lumOff val="60000"/>
                      </a:schemeClr>
                    </a:solidFill>
                  </a:tcPr>
                </a:tc>
                <a:tc>
                  <a:txBody>
                    <a:bodyPr/>
                    <a:lstStyle/>
                    <a:p>
                      <a:r>
                        <a:rPr lang="en-US" sz="900" dirty="0" smtClean="0"/>
                        <a:t>0</a:t>
                      </a:r>
                      <a:endParaRPr lang="en-US" sz="900" dirty="0"/>
                    </a:p>
                  </a:txBody>
                  <a:tcPr marL="68580" marR="68580">
                    <a:solidFill>
                      <a:schemeClr val="accent5">
                        <a:lumMod val="40000"/>
                        <a:lumOff val="60000"/>
                      </a:schemeClr>
                    </a:solidFill>
                  </a:tcPr>
                </a:tc>
                <a:tc>
                  <a:txBody>
                    <a:bodyPr/>
                    <a:lstStyle/>
                    <a:p>
                      <a:r>
                        <a:rPr lang="en-US" sz="900" dirty="0" smtClean="0"/>
                        <a:t>Metro</a:t>
                      </a:r>
                      <a:endParaRPr lang="en-US" sz="900" dirty="0"/>
                    </a:p>
                  </a:txBody>
                  <a:tcPr marL="68580" marR="68580">
                    <a:solidFill>
                      <a:schemeClr val="accent2">
                        <a:lumMod val="60000"/>
                        <a:lumOff val="40000"/>
                      </a:schemeClr>
                    </a:solidFill>
                  </a:tcPr>
                </a:tc>
              </a:tr>
              <a:tr h="261890">
                <a:tc>
                  <a:txBody>
                    <a:bodyPr/>
                    <a:lstStyle/>
                    <a:p>
                      <a:r>
                        <a:rPr lang="en-US" sz="900" dirty="0" smtClean="0"/>
                        <a:t>F</a:t>
                      </a:r>
                      <a:endParaRPr lang="en-US" sz="900" dirty="0"/>
                    </a:p>
                  </a:txBody>
                  <a:tcPr marL="68580" marR="68580">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3000-5000</a:t>
                      </a:r>
                    </a:p>
                  </a:txBody>
                  <a:tcPr marL="68580" marR="68580">
                    <a:solidFill>
                      <a:schemeClr val="accent5">
                        <a:lumMod val="40000"/>
                        <a:lumOff val="60000"/>
                      </a:schemeClr>
                    </a:solidFill>
                  </a:tcPr>
                </a:tc>
                <a:tc>
                  <a:txBody>
                    <a:bodyPr/>
                    <a:lstStyle/>
                    <a:p>
                      <a:r>
                        <a:rPr lang="en-US" sz="900" dirty="0" smtClean="0"/>
                        <a:t>8</a:t>
                      </a:r>
                      <a:endParaRPr lang="en-US" sz="900" dirty="0"/>
                    </a:p>
                  </a:txBody>
                  <a:tcPr marL="68580" marR="68580">
                    <a:solidFill>
                      <a:schemeClr val="accent5">
                        <a:lumMod val="40000"/>
                        <a:lumOff val="60000"/>
                      </a:schemeClr>
                    </a:solidFill>
                  </a:tcPr>
                </a:tc>
                <a:tc>
                  <a:txBody>
                    <a:bodyPr/>
                    <a:lstStyle/>
                    <a:p>
                      <a:r>
                        <a:rPr lang="en-US" sz="900" dirty="0" smtClean="0"/>
                        <a:t>1</a:t>
                      </a:r>
                      <a:endParaRPr lang="en-US" sz="900" dirty="0"/>
                    </a:p>
                  </a:txBody>
                  <a:tcPr marL="68580" marR="68580">
                    <a:solidFill>
                      <a:schemeClr val="accent5">
                        <a:lumMod val="40000"/>
                        <a:lumOff val="60000"/>
                      </a:schemeClr>
                    </a:solidFill>
                  </a:tcPr>
                </a:tc>
                <a:tc>
                  <a:txBody>
                    <a:bodyPr/>
                    <a:lstStyle/>
                    <a:p>
                      <a:r>
                        <a:rPr lang="en-US" sz="900" dirty="0" smtClean="0"/>
                        <a:t>Metro</a:t>
                      </a:r>
                      <a:endParaRPr lang="en-US" sz="900" dirty="0"/>
                    </a:p>
                  </a:txBody>
                  <a:tcPr marL="68580" marR="68580">
                    <a:solidFill>
                      <a:schemeClr val="accent2">
                        <a:lumMod val="60000"/>
                        <a:lumOff val="40000"/>
                      </a:schemeClr>
                    </a:solidFill>
                  </a:tcPr>
                </a:tc>
              </a:tr>
              <a:tr h="261890">
                <a:tc>
                  <a:txBody>
                    <a:bodyPr/>
                    <a:lstStyle/>
                    <a:p>
                      <a:r>
                        <a:rPr lang="en-US" sz="900" dirty="0" smtClean="0"/>
                        <a:t>F</a:t>
                      </a:r>
                      <a:endParaRPr lang="en-US" sz="900" dirty="0"/>
                    </a:p>
                  </a:txBody>
                  <a:tcPr marL="68580" marR="68580">
                    <a:solidFill>
                      <a:schemeClr val="accent5">
                        <a:lumMod val="40000"/>
                        <a:lumOff val="60000"/>
                      </a:schemeClr>
                    </a:solidFill>
                  </a:tcPr>
                </a:tc>
                <a:tc>
                  <a:txBody>
                    <a:bodyPr/>
                    <a:lstStyle/>
                    <a:p>
                      <a:r>
                        <a:rPr lang="en-US" sz="900" dirty="0" smtClean="0"/>
                        <a:t>5000-8000</a:t>
                      </a:r>
                      <a:endParaRPr lang="en-US" sz="900" dirty="0"/>
                    </a:p>
                  </a:txBody>
                  <a:tcPr marL="68580" marR="68580">
                    <a:solidFill>
                      <a:schemeClr val="accent5">
                        <a:lumMod val="40000"/>
                        <a:lumOff val="60000"/>
                      </a:schemeClr>
                    </a:solidFill>
                  </a:tcPr>
                </a:tc>
                <a:tc>
                  <a:txBody>
                    <a:bodyPr/>
                    <a:lstStyle/>
                    <a:p>
                      <a:r>
                        <a:rPr lang="en-US" sz="900" dirty="0" smtClean="0"/>
                        <a:t>12</a:t>
                      </a:r>
                      <a:endParaRPr lang="en-US" sz="900" dirty="0"/>
                    </a:p>
                  </a:txBody>
                  <a:tcPr marL="68580" marR="68580">
                    <a:solidFill>
                      <a:schemeClr val="accent5">
                        <a:lumMod val="40000"/>
                        <a:lumOff val="60000"/>
                      </a:schemeClr>
                    </a:solidFill>
                  </a:tcPr>
                </a:tc>
                <a:tc>
                  <a:txBody>
                    <a:bodyPr/>
                    <a:lstStyle/>
                    <a:p>
                      <a:r>
                        <a:rPr lang="en-US" sz="900" dirty="0" smtClean="0"/>
                        <a:t>1</a:t>
                      </a:r>
                      <a:endParaRPr lang="en-US" sz="900" dirty="0"/>
                    </a:p>
                  </a:txBody>
                  <a:tcPr marL="68580" marR="68580">
                    <a:solidFill>
                      <a:schemeClr val="accent5">
                        <a:lumMod val="40000"/>
                        <a:lumOff val="60000"/>
                      </a:schemeClr>
                    </a:solidFill>
                  </a:tcPr>
                </a:tc>
                <a:tc>
                  <a:txBody>
                    <a:bodyPr/>
                    <a:lstStyle/>
                    <a:p>
                      <a:r>
                        <a:rPr lang="en-US" sz="900" dirty="0" smtClean="0"/>
                        <a:t>Own</a:t>
                      </a:r>
                      <a:endParaRPr lang="en-US" sz="900" dirty="0"/>
                    </a:p>
                  </a:txBody>
                  <a:tcPr marL="68580" marR="68580">
                    <a:solidFill>
                      <a:schemeClr val="accent2">
                        <a:lumMod val="60000"/>
                        <a:lumOff val="40000"/>
                      </a:schemeClr>
                    </a:solidFill>
                  </a:tcPr>
                </a:tc>
              </a:tr>
              <a:tr h="261890">
                <a:tc>
                  <a:txBody>
                    <a:bodyPr/>
                    <a:lstStyle/>
                    <a:p>
                      <a:r>
                        <a:rPr lang="en-US" sz="900" dirty="0" smtClean="0"/>
                        <a:t>M</a:t>
                      </a:r>
                      <a:endParaRPr lang="en-US" sz="900" dirty="0"/>
                    </a:p>
                  </a:txBody>
                  <a:tcPr marL="68580" marR="68580">
                    <a:solidFill>
                      <a:schemeClr val="accent5">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3000-5000</a:t>
                      </a:r>
                    </a:p>
                  </a:txBody>
                  <a:tcPr marL="68580" marR="68580">
                    <a:solidFill>
                      <a:schemeClr val="accent5">
                        <a:lumMod val="40000"/>
                        <a:lumOff val="60000"/>
                      </a:schemeClr>
                    </a:solidFill>
                  </a:tcPr>
                </a:tc>
                <a:tc>
                  <a:txBody>
                    <a:bodyPr/>
                    <a:lstStyle/>
                    <a:p>
                      <a:r>
                        <a:rPr lang="en-US" sz="900" dirty="0" smtClean="0"/>
                        <a:t>12</a:t>
                      </a:r>
                      <a:endParaRPr lang="en-US" sz="900" dirty="0"/>
                    </a:p>
                  </a:txBody>
                  <a:tcPr marL="68580" marR="68580">
                    <a:solidFill>
                      <a:schemeClr val="accent5">
                        <a:lumMod val="40000"/>
                        <a:lumOff val="60000"/>
                      </a:schemeClr>
                    </a:solidFill>
                  </a:tcPr>
                </a:tc>
                <a:tc>
                  <a:txBody>
                    <a:bodyPr/>
                    <a:lstStyle/>
                    <a:p>
                      <a:r>
                        <a:rPr lang="en-US" sz="900" dirty="0" smtClean="0"/>
                        <a:t>2</a:t>
                      </a:r>
                      <a:endParaRPr lang="en-US" sz="900" dirty="0"/>
                    </a:p>
                  </a:txBody>
                  <a:tcPr marL="68580" marR="68580">
                    <a:solidFill>
                      <a:schemeClr val="accent5">
                        <a:lumMod val="40000"/>
                        <a:lumOff val="60000"/>
                      </a:schemeClr>
                    </a:solidFill>
                  </a:tcPr>
                </a:tc>
                <a:tc>
                  <a:txBody>
                    <a:bodyPr/>
                    <a:lstStyle/>
                    <a:p>
                      <a:r>
                        <a:rPr lang="en-US" sz="900" dirty="0" smtClean="0"/>
                        <a:t>Own</a:t>
                      </a:r>
                      <a:endParaRPr lang="en-US" sz="900" dirty="0"/>
                    </a:p>
                  </a:txBody>
                  <a:tcPr marL="68580" marR="68580">
                    <a:solidFill>
                      <a:schemeClr val="accent2">
                        <a:lumMod val="60000"/>
                        <a:lumOff val="40000"/>
                      </a:schemeClr>
                    </a:solidFill>
                  </a:tcPr>
                </a:tc>
              </a:tr>
              <a:tr h="261890">
                <a:tc>
                  <a:txBody>
                    <a:bodyPr/>
                    <a:lstStyle/>
                    <a:p>
                      <a:r>
                        <a:rPr lang="en-US" sz="900" dirty="0" smtClean="0"/>
                        <a:t>F</a:t>
                      </a:r>
                      <a:endParaRPr lang="en-US" sz="900" dirty="0"/>
                    </a:p>
                  </a:txBody>
                  <a:tcPr marL="68580" marR="68580">
                    <a:solidFill>
                      <a:schemeClr val="accent5">
                        <a:lumMod val="40000"/>
                        <a:lumOff val="60000"/>
                      </a:schemeClr>
                    </a:solidFill>
                  </a:tcPr>
                </a:tc>
                <a:tc>
                  <a:txBody>
                    <a:bodyPr/>
                    <a:lstStyle/>
                    <a:p>
                      <a:r>
                        <a:rPr lang="en-US" sz="900" dirty="0" smtClean="0"/>
                        <a:t>5000-8000</a:t>
                      </a:r>
                      <a:endParaRPr lang="en-US" sz="900" dirty="0"/>
                    </a:p>
                  </a:txBody>
                  <a:tcPr marL="68580" marR="68580">
                    <a:solidFill>
                      <a:schemeClr val="accent5">
                        <a:lumMod val="40000"/>
                        <a:lumOff val="60000"/>
                      </a:schemeClr>
                    </a:solidFill>
                  </a:tcPr>
                </a:tc>
                <a:tc>
                  <a:txBody>
                    <a:bodyPr/>
                    <a:lstStyle/>
                    <a:p>
                      <a:r>
                        <a:rPr lang="en-US" sz="900" dirty="0" smtClean="0"/>
                        <a:t>12</a:t>
                      </a:r>
                      <a:endParaRPr lang="en-US" sz="900" dirty="0"/>
                    </a:p>
                  </a:txBody>
                  <a:tcPr marL="68580" marR="68580">
                    <a:solidFill>
                      <a:schemeClr val="accent5">
                        <a:lumMod val="40000"/>
                        <a:lumOff val="60000"/>
                      </a:schemeClr>
                    </a:solidFill>
                  </a:tcPr>
                </a:tc>
                <a:tc>
                  <a:txBody>
                    <a:bodyPr/>
                    <a:lstStyle/>
                    <a:p>
                      <a:r>
                        <a:rPr lang="en-US" sz="900" dirty="0" smtClean="0"/>
                        <a:t>2</a:t>
                      </a:r>
                      <a:endParaRPr lang="en-US" sz="900" dirty="0"/>
                    </a:p>
                  </a:txBody>
                  <a:tcPr marL="68580" marR="68580">
                    <a:solidFill>
                      <a:schemeClr val="accent5">
                        <a:lumMod val="40000"/>
                        <a:lumOff val="60000"/>
                      </a:schemeClr>
                    </a:solidFill>
                  </a:tcPr>
                </a:tc>
                <a:tc>
                  <a:txBody>
                    <a:bodyPr/>
                    <a:lstStyle/>
                    <a:p>
                      <a:r>
                        <a:rPr lang="en-US" sz="900" dirty="0" smtClean="0"/>
                        <a:t>Own</a:t>
                      </a:r>
                      <a:endParaRPr lang="en-US" sz="900" dirty="0"/>
                    </a:p>
                  </a:txBody>
                  <a:tcPr marL="68580" marR="68580">
                    <a:solidFill>
                      <a:schemeClr val="accent2">
                        <a:lumMod val="60000"/>
                        <a:lumOff val="40000"/>
                      </a:schemeClr>
                    </a:solidFill>
                  </a:tcPr>
                </a:tc>
              </a:tr>
            </a:tbl>
          </a:graphicData>
        </a:graphic>
      </p:graphicFrame>
      <p:sp>
        <p:nvSpPr>
          <p:cNvPr id="4" name="TextBox 3"/>
          <p:cNvSpPr txBox="1"/>
          <p:nvPr/>
        </p:nvSpPr>
        <p:spPr>
          <a:xfrm>
            <a:off x="1047751" y="1593919"/>
            <a:ext cx="1766999" cy="285416"/>
          </a:xfrm>
          <a:prstGeom prst="rect">
            <a:avLst/>
          </a:prstGeom>
          <a:noFill/>
        </p:spPr>
        <p:txBody>
          <a:bodyPr wrap="square" rtlCol="0">
            <a:spAutoFit/>
          </a:bodyPr>
          <a:lstStyle/>
          <a:p>
            <a:r>
              <a:rPr lang="en-US" sz="1200" dirty="0" smtClean="0"/>
              <a:t>Available Information </a:t>
            </a:r>
            <a:endParaRPr lang="en-IN" sz="12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7043" y="2222046"/>
            <a:ext cx="3870978" cy="3066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213" y="1635653"/>
            <a:ext cx="1764506"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82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224512" y="3603177"/>
                <a:ext cx="4905061" cy="430887"/>
              </a:xfrm>
              <a:prstGeom prst="rect">
                <a:avLst/>
              </a:prstGeom>
              <a:noFill/>
              <a:ln>
                <a:noFill/>
              </a:ln>
            </p:spPr>
            <p:txBody>
              <a:bodyPr wrap="none" lIns="0" tIns="0" rIns="0" bIns="0" rtlCol="0">
                <a:spAutoFit/>
              </a:bodyPr>
              <a:lstStyle/>
              <a:p>
                <a14:m>
                  <m:oMath xmlns:m="http://schemas.openxmlformats.org/officeDocument/2006/math">
                    <m:r>
                      <a:rPr lang="en-IN" sz="1400" b="1" i="0" smtClean="0">
                        <a:latin typeface="Cambria Math" panose="02040503050406030204" pitchFamily="18" charset="0"/>
                      </a:rPr>
                      <m:t>𝐄𝐧𝐭𝐫𝐨𝐩𝐲</m:t>
                    </m:r>
                    <m:r>
                      <a:rPr lang="en-IN" sz="1400" b="0" i="1" smtClean="0">
                        <a:latin typeface="Cambria Math" panose="02040503050406030204" pitchFamily="18" charset="0"/>
                      </a:rPr>
                      <m:t>=</m:t>
                    </m:r>
                    <m:r>
                      <a:rPr lang="en-IN" sz="1400" b="0" i="0" smtClean="0">
                        <a:latin typeface="Cambria Math" panose="02040503050406030204" pitchFamily="18" charset="0"/>
                      </a:rPr>
                      <m:t>−0.4</m:t>
                    </m:r>
                    <m:r>
                      <a:rPr lang="en-IN" sz="1400" b="0" i="1" smtClean="0">
                        <a:latin typeface="Cambria Math" panose="02040503050406030204" pitchFamily="18" charset="0"/>
                        <a:ea typeface="Cambria Math" panose="02040503050406030204" pitchFamily="18" charset="0"/>
                      </a:rPr>
                      <m:t>×</m:t>
                    </m:r>
                    <m:r>
                      <m:rPr>
                        <m:sty m:val="p"/>
                      </m:rPr>
                      <a:rPr lang="en-IN" sz="1400" b="0" i="0" smtClean="0">
                        <a:latin typeface="Cambria Math" panose="02040503050406030204" pitchFamily="18" charset="0"/>
                      </a:rPr>
                      <m:t>log</m:t>
                    </m:r>
                    <m:r>
                      <a:rPr lang="en-US" sz="1400" b="0" i="0" baseline="-25000" smtClean="0">
                        <a:latin typeface="Cambria Math"/>
                      </a:rPr>
                      <m:t>2</m:t>
                    </m:r>
                    <m:d>
                      <m:dPr>
                        <m:ctrlPr>
                          <a:rPr lang="en-IN" sz="1400" b="0" i="1" smtClean="0">
                            <a:latin typeface="Cambria Math"/>
                          </a:rPr>
                        </m:ctrlPr>
                      </m:dPr>
                      <m:e>
                        <m:r>
                          <a:rPr lang="en-IN" sz="1400" b="0" i="0" smtClean="0">
                            <a:latin typeface="Cambria Math" panose="02040503050406030204" pitchFamily="18" charset="0"/>
                          </a:rPr>
                          <m:t>0.4</m:t>
                        </m:r>
                      </m:e>
                    </m:d>
                    <m:r>
                      <a:rPr lang="en-IN" sz="1400" b="0" i="0" smtClean="0">
                        <a:latin typeface="Cambria Math" panose="02040503050406030204" pitchFamily="18" charset="0"/>
                      </a:rPr>
                      <m:t>−0.3</m:t>
                    </m:r>
                    <m:r>
                      <a:rPr lang="en-IN" sz="1400" b="0" i="1" smtClean="0">
                        <a:latin typeface="Cambria Math" panose="02040503050406030204" pitchFamily="18" charset="0"/>
                        <a:ea typeface="Cambria Math" panose="02040503050406030204" pitchFamily="18" charset="0"/>
                      </a:rPr>
                      <m:t>×</m:t>
                    </m:r>
                    <m:r>
                      <m:rPr>
                        <m:sty m:val="p"/>
                      </m:rPr>
                      <a:rPr lang="en-IN" sz="1400" b="0" i="0" smtClean="0">
                        <a:latin typeface="Cambria Math" panose="02040503050406030204" pitchFamily="18" charset="0"/>
                      </a:rPr>
                      <m:t>log</m:t>
                    </m:r>
                    <m:r>
                      <a:rPr lang="en-US" sz="1400" b="0" i="0" baseline="-25000" smtClean="0">
                        <a:latin typeface="Cambria Math"/>
                      </a:rPr>
                      <m:t>2</m:t>
                    </m:r>
                    <m:d>
                      <m:dPr>
                        <m:ctrlPr>
                          <a:rPr lang="en-IN" sz="1400" b="0" i="1" smtClean="0">
                            <a:latin typeface="Cambria Math"/>
                          </a:rPr>
                        </m:ctrlPr>
                      </m:dPr>
                      <m:e>
                        <m:r>
                          <a:rPr lang="en-IN" sz="1400" b="0" i="0" smtClean="0">
                            <a:latin typeface="Cambria Math" panose="02040503050406030204" pitchFamily="18" charset="0"/>
                          </a:rPr>
                          <m:t>0.3</m:t>
                        </m:r>
                      </m:e>
                    </m:d>
                    <m:r>
                      <a:rPr lang="en-IN" sz="1400" b="0" i="0" smtClean="0">
                        <a:latin typeface="Cambria Math" panose="02040503050406030204" pitchFamily="18" charset="0"/>
                      </a:rPr>
                      <m:t>−0.3</m:t>
                    </m:r>
                    <m:r>
                      <a:rPr lang="en-IN" sz="1400" b="0" i="1" smtClean="0">
                        <a:latin typeface="Cambria Math" panose="02040503050406030204" pitchFamily="18" charset="0"/>
                        <a:ea typeface="Cambria Math" panose="02040503050406030204" pitchFamily="18" charset="0"/>
                      </a:rPr>
                      <m:t>×</m:t>
                    </m:r>
                    <m:r>
                      <m:rPr>
                        <m:sty m:val="p"/>
                      </m:rPr>
                      <a:rPr lang="en-IN" sz="1400" b="0" i="0" smtClean="0">
                        <a:latin typeface="Cambria Math" panose="02040503050406030204" pitchFamily="18" charset="0"/>
                      </a:rPr>
                      <m:t>log</m:t>
                    </m:r>
                    <m:r>
                      <a:rPr lang="en-US" sz="1400" b="0" i="0" baseline="-25000" smtClean="0">
                        <a:latin typeface="Cambria Math"/>
                      </a:rPr>
                      <m:t>2</m:t>
                    </m:r>
                    <m:d>
                      <m:dPr>
                        <m:ctrlPr>
                          <a:rPr lang="en-IN" sz="1400" b="0" i="1" smtClean="0">
                            <a:latin typeface="Cambria Math"/>
                          </a:rPr>
                        </m:ctrlPr>
                      </m:dPr>
                      <m:e>
                        <m:r>
                          <a:rPr lang="en-IN" sz="1400" b="0" i="0" smtClean="0">
                            <a:latin typeface="Cambria Math" panose="02040503050406030204" pitchFamily="18" charset="0"/>
                          </a:rPr>
                          <m:t>0.</m:t>
                        </m:r>
                        <m:r>
                          <a:rPr lang="en-IN" sz="1400" b="0" i="1" smtClean="0">
                            <a:latin typeface="Cambria Math" panose="02040503050406030204" pitchFamily="18" charset="0"/>
                          </a:rPr>
                          <m:t>3</m:t>
                        </m:r>
                      </m:e>
                    </m:d>
                  </m:oMath>
                </a14:m>
                <a:r>
                  <a:rPr lang="en-IN" sz="1400" dirty="0" smtClean="0"/>
                  <a:t> </a:t>
                </a:r>
              </a:p>
              <a:p>
                <a14:m>
                  <m:oMath xmlns:m="http://schemas.openxmlformats.org/officeDocument/2006/math">
                    <m:r>
                      <a:rPr lang="en-IN" sz="1400" b="1">
                        <a:latin typeface="Cambria Math" panose="02040503050406030204" pitchFamily="18" charset="0"/>
                      </a:rPr>
                      <m:t>𝐄𝐧𝐭𝐫𝐨𝐩𝐲</m:t>
                    </m:r>
                    <m:r>
                      <a:rPr lang="en-IN" sz="1400" b="1" i="1">
                        <a:latin typeface="Cambria Math" panose="02040503050406030204" pitchFamily="18" charset="0"/>
                      </a:rPr>
                      <m:t> </m:t>
                    </m:r>
                  </m:oMath>
                </a14:m>
                <a:r>
                  <a:rPr lang="en-IN" sz="1400" dirty="0" smtClean="0"/>
                  <a:t> =  </a:t>
                </a:r>
                <a:r>
                  <a:rPr lang="en-IN" sz="1400" b="1" dirty="0" smtClean="0">
                    <a:solidFill>
                      <a:srgbClr val="FF0000"/>
                    </a:solidFill>
                  </a:rPr>
                  <a:t>1.571</a:t>
                </a:r>
                <a:endParaRPr lang="en-IN" sz="14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24512" y="3603177"/>
                <a:ext cx="4905061" cy="430887"/>
              </a:xfrm>
              <a:prstGeom prst="rect">
                <a:avLst/>
              </a:prstGeom>
              <a:blipFill rotWithShape="1">
                <a:blip r:embed="rId2"/>
                <a:stretch>
                  <a:fillRect l="-1615" b="-23944"/>
                </a:stretch>
              </a:blipFill>
              <a:ln>
                <a:noFill/>
              </a:ln>
            </p:spPr>
            <p:txBody>
              <a:bodyPr/>
              <a:lstStyle/>
              <a:p>
                <a:r>
                  <a:rPr lang="en-IN">
                    <a:noFill/>
                  </a:rPr>
                  <a:t> </a:t>
                </a:r>
              </a:p>
            </p:txBody>
          </p:sp>
        </mc:Fallback>
      </mc:AlternateContent>
      <p:grpSp>
        <p:nvGrpSpPr>
          <p:cNvPr id="3" name="Group 2"/>
          <p:cNvGrpSpPr/>
          <p:nvPr/>
        </p:nvGrpSpPr>
        <p:grpSpPr>
          <a:xfrm>
            <a:off x="4089126" y="1163679"/>
            <a:ext cx="4345251" cy="2177192"/>
            <a:chOff x="4244359" y="1145908"/>
            <a:chExt cx="4345251" cy="2177192"/>
          </a:xfrm>
        </p:grpSpPr>
        <p:sp>
          <p:nvSpPr>
            <p:cNvPr id="5" name="TextBox 4"/>
            <p:cNvSpPr txBox="1"/>
            <p:nvPr/>
          </p:nvSpPr>
          <p:spPr>
            <a:xfrm>
              <a:off x="4244359" y="1145908"/>
              <a:ext cx="4216400" cy="523220"/>
            </a:xfrm>
            <a:prstGeom prst="rect">
              <a:avLst/>
            </a:prstGeom>
            <a:noFill/>
          </p:spPr>
          <p:txBody>
            <a:bodyPr wrap="square" rtlCol="0">
              <a:spAutoFit/>
            </a:bodyPr>
            <a:lstStyle/>
            <a:p>
              <a:pPr algn="just"/>
              <a:r>
                <a:rPr lang="en-IN" sz="1400" dirty="0" smtClean="0"/>
                <a:t>To measure Homogeneity or heterogeneity we can compute following two terms</a:t>
              </a:r>
              <a:endParaRPr lang="en-IN" sz="1400" dirty="0"/>
            </a:p>
          </p:txBody>
        </p:sp>
        <mc:AlternateContent xmlns:mc="http://schemas.openxmlformats.org/markup-compatibility/2006" xmlns:a14="http://schemas.microsoft.com/office/drawing/2010/main">
          <mc:Choice Requires="a14">
            <p:sp>
              <p:nvSpPr>
                <p:cNvPr id="6" name="TextBox 5"/>
                <p:cNvSpPr txBox="1"/>
                <p:nvPr/>
              </p:nvSpPr>
              <p:spPr>
                <a:xfrm>
                  <a:off x="7047167" y="1925455"/>
                  <a:ext cx="1413592" cy="305084"/>
                </a:xfrm>
                <a:prstGeom prst="rect">
                  <a:avLst/>
                </a:prstGeom>
                <a:noFill/>
              </p:spPr>
              <p:txBody>
                <a:bodyPr wrap="none" lIns="0" tIns="0" rIns="0" bIns="0" rtlCol="0">
                  <a:spAutoFit/>
                </a:bodyPr>
                <a:lstStyle/>
                <a:p>
                  <a14:m>
                    <m:oMath xmlns:m="http://schemas.openxmlformats.org/officeDocument/2006/math">
                      <m:r>
                        <a:rPr lang="en-IN" sz="1400" b="0" i="1" smtClean="0">
                          <a:latin typeface="Cambria Math" panose="02040503050406030204" pitchFamily="18" charset="0"/>
                        </a:rPr>
                        <m:t>𝑝</m:t>
                      </m:r>
                      <m:d>
                        <m:dPr>
                          <m:ctrlPr>
                            <a:rPr lang="en-IN" sz="1400" b="0" i="1" smtClean="0">
                              <a:latin typeface="Cambria Math"/>
                            </a:rPr>
                          </m:ctrlPr>
                        </m:dPr>
                        <m:e>
                          <m:r>
                            <a:rPr lang="en-US" sz="1400" b="0" i="1" smtClean="0">
                              <a:latin typeface="Cambria Math"/>
                            </a:rPr>
                            <m:t>𝑏𝑢𝑠</m:t>
                          </m:r>
                        </m:e>
                      </m:d>
                      <m:r>
                        <a:rPr lang="en-IN" sz="1400" b="0" i="1" smtClean="0">
                          <a:latin typeface="Cambria Math" panose="02040503050406030204" pitchFamily="18" charset="0"/>
                        </a:rPr>
                        <m:t>= </m:t>
                      </m:r>
                      <m:f>
                        <m:fPr>
                          <m:ctrlPr>
                            <a:rPr lang="en-IN" sz="1400" b="0" i="1" smtClean="0">
                              <a:latin typeface="Cambria Math"/>
                            </a:rPr>
                          </m:ctrlPr>
                        </m:fPr>
                        <m:num>
                          <m:r>
                            <a:rPr lang="en-IN" sz="1400" b="0" i="1" smtClean="0">
                              <a:latin typeface="Cambria Math" panose="02040503050406030204" pitchFamily="18" charset="0"/>
                            </a:rPr>
                            <m:t>4</m:t>
                          </m:r>
                        </m:num>
                        <m:den>
                          <m:r>
                            <a:rPr lang="en-IN" sz="1400" b="0" i="1" smtClean="0">
                              <a:latin typeface="Cambria Math" panose="02040503050406030204" pitchFamily="18" charset="0"/>
                            </a:rPr>
                            <m:t>10</m:t>
                          </m:r>
                        </m:den>
                      </m:f>
                    </m:oMath>
                  </a14:m>
                  <a:r>
                    <a:rPr lang="en-IN" sz="1400" dirty="0" smtClean="0"/>
                    <a:t> = 0.4</a:t>
                  </a:r>
                  <a:endParaRPr lang="en-IN"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7047167" y="1925455"/>
                  <a:ext cx="1413592" cy="305084"/>
                </a:xfrm>
                <a:prstGeom prst="rect">
                  <a:avLst/>
                </a:prstGeom>
                <a:blipFill rotWithShape="1">
                  <a:blip r:embed="rId3"/>
                  <a:stretch>
                    <a:fillRect l="-4762" t="-4000" r="-6926" b="-1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047167" y="2425462"/>
                  <a:ext cx="1399486" cy="305981"/>
                </a:xfrm>
                <a:prstGeom prst="rect">
                  <a:avLst/>
                </a:prstGeom>
                <a:noFill/>
              </p:spPr>
              <p:txBody>
                <a:bodyPr wrap="none" lIns="0" tIns="0" rIns="0" bIns="0" rtlCol="0">
                  <a:spAutoFit/>
                </a:bodyPr>
                <a:lstStyle/>
                <a:p>
                  <a14:m>
                    <m:oMath xmlns:m="http://schemas.openxmlformats.org/officeDocument/2006/math">
                      <m:r>
                        <a:rPr lang="en-IN" sz="1400" b="0" i="1" smtClean="0">
                          <a:latin typeface="Cambria Math" panose="02040503050406030204" pitchFamily="18" charset="0"/>
                        </a:rPr>
                        <m:t>𝑝</m:t>
                      </m:r>
                      <m:d>
                        <m:dPr>
                          <m:ctrlPr>
                            <a:rPr lang="en-IN" sz="1400" b="0" i="1" smtClean="0">
                              <a:latin typeface="Cambria Math"/>
                            </a:rPr>
                          </m:ctrlPr>
                        </m:dPr>
                        <m:e>
                          <m:r>
                            <a:rPr lang="en-US" sz="1400" b="0" i="1" smtClean="0">
                              <a:latin typeface="Cambria Math"/>
                            </a:rPr>
                            <m:t>𝑐𝑎𝑟</m:t>
                          </m:r>
                        </m:e>
                      </m:d>
                      <m:r>
                        <a:rPr lang="en-IN" sz="1400" b="0" i="1" smtClean="0">
                          <a:latin typeface="Cambria Math" panose="02040503050406030204" pitchFamily="18" charset="0"/>
                        </a:rPr>
                        <m:t>= </m:t>
                      </m:r>
                      <m:f>
                        <m:fPr>
                          <m:ctrlPr>
                            <a:rPr lang="en-IN" sz="1400" b="0" i="1" smtClean="0">
                              <a:latin typeface="Cambria Math"/>
                            </a:rPr>
                          </m:ctrlPr>
                        </m:fPr>
                        <m:num>
                          <m:r>
                            <a:rPr lang="en-IN" sz="1400" b="0" i="1" smtClean="0">
                              <a:latin typeface="Cambria Math" panose="02040503050406030204" pitchFamily="18" charset="0"/>
                            </a:rPr>
                            <m:t>3</m:t>
                          </m:r>
                        </m:num>
                        <m:den>
                          <m:r>
                            <a:rPr lang="en-IN" sz="1400" b="0" i="1" smtClean="0">
                              <a:latin typeface="Cambria Math" panose="02040503050406030204" pitchFamily="18" charset="0"/>
                            </a:rPr>
                            <m:t>10</m:t>
                          </m:r>
                        </m:den>
                      </m:f>
                    </m:oMath>
                  </a14:m>
                  <a:r>
                    <a:rPr lang="en-IN" sz="1400" dirty="0" smtClean="0"/>
                    <a:t> = 0.3</a:t>
                  </a:r>
                  <a:endParaRPr lang="en-IN"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7047167" y="2425462"/>
                  <a:ext cx="1399486" cy="305981"/>
                </a:xfrm>
                <a:prstGeom prst="rect">
                  <a:avLst/>
                </a:prstGeom>
                <a:blipFill rotWithShape="1">
                  <a:blip r:embed="rId4"/>
                  <a:stretch>
                    <a:fillRect l="-4803" t="-4000" r="-6987" b="-1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045148" y="3017119"/>
                  <a:ext cx="1544462" cy="305981"/>
                </a:xfrm>
                <a:prstGeom prst="rect">
                  <a:avLst/>
                </a:prstGeom>
                <a:noFill/>
              </p:spPr>
              <p:txBody>
                <a:bodyPr wrap="none" lIns="0" tIns="0" rIns="0" bIns="0" rtlCol="0">
                  <a:spAutoFit/>
                </a:bodyPr>
                <a:lstStyle/>
                <a:p>
                  <a14:m>
                    <m:oMath xmlns:m="http://schemas.openxmlformats.org/officeDocument/2006/math">
                      <m:r>
                        <a:rPr lang="en-IN" sz="1400" b="0" i="1" smtClean="0">
                          <a:latin typeface="Cambria Math" panose="02040503050406030204" pitchFamily="18" charset="0"/>
                        </a:rPr>
                        <m:t>𝑝</m:t>
                      </m:r>
                      <m:d>
                        <m:dPr>
                          <m:ctrlPr>
                            <a:rPr lang="en-IN" sz="1400" b="0" i="1" smtClean="0">
                              <a:latin typeface="Cambria Math"/>
                            </a:rPr>
                          </m:ctrlPr>
                        </m:dPr>
                        <m:e>
                          <m:r>
                            <a:rPr lang="en-IN" sz="1400" b="0" i="1" smtClean="0">
                              <a:latin typeface="Cambria Math" panose="02040503050406030204" pitchFamily="18" charset="0"/>
                            </a:rPr>
                            <m:t>𝑡𝑟𝑎𝑖𝑛</m:t>
                          </m:r>
                        </m:e>
                      </m:d>
                      <m:r>
                        <a:rPr lang="en-IN" sz="1400" b="0" i="1" smtClean="0">
                          <a:latin typeface="Cambria Math" panose="02040503050406030204" pitchFamily="18" charset="0"/>
                        </a:rPr>
                        <m:t>= </m:t>
                      </m:r>
                      <m:f>
                        <m:fPr>
                          <m:ctrlPr>
                            <a:rPr lang="en-IN" sz="1400" b="0" i="1" smtClean="0">
                              <a:latin typeface="Cambria Math"/>
                            </a:rPr>
                          </m:ctrlPr>
                        </m:fPr>
                        <m:num>
                          <m:r>
                            <a:rPr lang="en-IN" sz="1400" b="0" i="1" smtClean="0">
                              <a:latin typeface="Cambria Math" panose="02040503050406030204" pitchFamily="18" charset="0"/>
                            </a:rPr>
                            <m:t>3</m:t>
                          </m:r>
                        </m:num>
                        <m:den>
                          <m:r>
                            <a:rPr lang="en-IN" sz="1400" b="0" i="1" smtClean="0">
                              <a:latin typeface="Cambria Math" panose="02040503050406030204" pitchFamily="18" charset="0"/>
                            </a:rPr>
                            <m:t>10</m:t>
                          </m:r>
                        </m:den>
                      </m:f>
                    </m:oMath>
                  </a14:m>
                  <a:r>
                    <a:rPr lang="en-IN" sz="1400" dirty="0" smtClean="0"/>
                    <a:t> = 0.3</a:t>
                  </a:r>
                  <a:endParaRPr lang="en-IN"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7045148" y="3017119"/>
                  <a:ext cx="1544462" cy="305981"/>
                </a:xfrm>
                <a:prstGeom prst="rect">
                  <a:avLst/>
                </a:prstGeom>
                <a:blipFill rotWithShape="1">
                  <a:blip r:embed="rId5"/>
                  <a:stretch>
                    <a:fillRect l="-3937" t="-4000" r="-5906" b="-1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261181" y="1792238"/>
                  <a:ext cx="2457083" cy="6151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a:rPr>
                          <m:t>𝐄𝐧𝐭𝐫𝐨𝐩𝐲</m:t>
                        </m:r>
                        <m:r>
                          <a:rPr lang="en-US" sz="1400" b="0" i="1" smtClean="0">
                            <a:latin typeface="Cambria Math"/>
                          </a:rPr>
                          <m:t>= </m:t>
                        </m:r>
                        <m:nary>
                          <m:naryPr>
                            <m:chr m:val="∑"/>
                            <m:supHide m:val="on"/>
                            <m:ctrlPr>
                              <a:rPr lang="en-US" sz="1400" b="0" i="1" smtClean="0">
                                <a:latin typeface="Cambria Math"/>
                              </a:rPr>
                            </m:ctrlPr>
                          </m:naryPr>
                          <m:sub>
                            <m:r>
                              <m:rPr>
                                <m:brk m:alnAt="7"/>
                              </m:rPr>
                              <a:rPr lang="en-US" sz="1400" b="0" i="1" smtClean="0">
                                <a:latin typeface="Cambria Math"/>
                              </a:rPr>
                              <m:t>𝑖</m:t>
                            </m:r>
                          </m:sub>
                          <m:sup/>
                          <m:e>
                            <m:r>
                              <a:rPr lang="en-US" sz="1400" b="0" i="1" smtClean="0">
                                <a:latin typeface="Cambria Math"/>
                              </a:rPr>
                              <m:t>−</m:t>
                            </m:r>
                            <m:sSub>
                              <m:sSubPr>
                                <m:ctrlPr>
                                  <a:rPr lang="en-US" sz="1400" b="0" i="1" smtClean="0">
                                    <a:latin typeface="Cambria Math"/>
                                  </a:rPr>
                                </m:ctrlPr>
                              </m:sSubPr>
                              <m:e>
                                <m:r>
                                  <a:rPr lang="en-US" sz="1400" b="0" i="1" smtClean="0">
                                    <a:latin typeface="Cambria Math"/>
                                  </a:rPr>
                                  <m:t>𝑝</m:t>
                                </m:r>
                              </m:e>
                              <m:sub>
                                <m:r>
                                  <a:rPr lang="en-US" sz="1400" b="0" i="1" smtClean="0">
                                    <a:latin typeface="Cambria Math"/>
                                  </a:rPr>
                                  <m:t>𝑖</m:t>
                                </m:r>
                              </m:sub>
                            </m:sSub>
                            <m:r>
                              <a:rPr lang="en-US" sz="1400" b="0" i="1" smtClean="0">
                                <a:latin typeface="Cambria Math"/>
                                <a:ea typeface="Cambria Math"/>
                              </a:rPr>
                              <m:t>×</m:t>
                            </m:r>
                            <m:func>
                              <m:funcPr>
                                <m:ctrlPr>
                                  <a:rPr lang="en-US" sz="1400" b="0" i="1" smtClean="0">
                                    <a:latin typeface="Cambria Math"/>
                                    <a:ea typeface="Cambria Math"/>
                                  </a:rPr>
                                </m:ctrlPr>
                              </m:funcPr>
                              <m:fName>
                                <m:sSub>
                                  <m:sSubPr>
                                    <m:ctrlPr>
                                      <a:rPr lang="en-US" sz="1400" b="0" i="1" smtClean="0">
                                        <a:latin typeface="Cambria Math"/>
                                        <a:ea typeface="Cambria Math"/>
                                      </a:rPr>
                                    </m:ctrlPr>
                                  </m:sSubPr>
                                  <m:e>
                                    <m:r>
                                      <m:rPr>
                                        <m:sty m:val="p"/>
                                      </m:rPr>
                                      <a:rPr lang="en-US" sz="1400" b="0" i="0" smtClean="0">
                                        <a:latin typeface="Cambria Math"/>
                                        <a:ea typeface="Cambria Math"/>
                                      </a:rPr>
                                      <m:t>log</m:t>
                                    </m:r>
                                  </m:e>
                                  <m:sub>
                                    <m:r>
                                      <a:rPr lang="en-US" sz="1400" b="0" i="1" smtClean="0">
                                        <a:latin typeface="Cambria Math"/>
                                        <a:ea typeface="Cambria Math"/>
                                      </a:rPr>
                                      <m:t>2</m:t>
                                    </m:r>
                                  </m:sub>
                                </m:sSub>
                              </m:fName>
                              <m:e>
                                <m:sSub>
                                  <m:sSubPr>
                                    <m:ctrlPr>
                                      <a:rPr lang="en-US" sz="1400" b="0" i="1" smtClean="0">
                                        <a:latin typeface="Cambria Math"/>
                                        <a:ea typeface="Cambria Math"/>
                                      </a:rPr>
                                    </m:ctrlPr>
                                  </m:sSubPr>
                                  <m:e>
                                    <m:r>
                                      <a:rPr lang="en-US" sz="1400" b="0" i="1" smtClean="0">
                                        <a:latin typeface="Cambria Math"/>
                                        <a:ea typeface="Cambria Math"/>
                                      </a:rPr>
                                      <m:t>𝑝</m:t>
                                    </m:r>
                                  </m:e>
                                  <m:sub>
                                    <m:r>
                                      <a:rPr lang="en-US" sz="1400" b="0" i="1" smtClean="0">
                                        <a:latin typeface="Cambria Math"/>
                                        <a:ea typeface="Cambria Math"/>
                                      </a:rPr>
                                      <m:t>𝑖</m:t>
                                    </m:r>
                                  </m:sub>
                                </m:sSub>
                              </m:e>
                            </m:func>
                          </m:e>
                        </m:nary>
                      </m:oMath>
                    </m:oMathPara>
                  </a14:m>
                  <a:endParaRPr lang="en-US" sz="1400" dirty="0"/>
                </a:p>
              </p:txBody>
            </p:sp>
          </mc:Choice>
          <mc:Fallback xmlns="">
            <p:sp>
              <p:nvSpPr>
                <p:cNvPr id="2" name="Rectangle 1"/>
                <p:cNvSpPr>
                  <a:spLocks noRot="1" noChangeAspect="1" noMove="1" noResize="1" noEditPoints="1" noAdjustHandles="1" noChangeArrowheads="1" noChangeShapeType="1" noTextEdit="1"/>
                </p:cNvSpPr>
                <p:nvPr/>
              </p:nvSpPr>
              <p:spPr>
                <a:xfrm>
                  <a:off x="4261181" y="1792238"/>
                  <a:ext cx="2457083" cy="615168"/>
                </a:xfrm>
                <a:prstGeom prst="rect">
                  <a:avLst/>
                </a:prstGeom>
                <a:blipFill rotWithShape="1">
                  <a:blip r:embed="rId6"/>
                  <a:stretch>
                    <a:fillRect t="-115842" r="-6700" b="-166337"/>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0" name="Rectangle 9"/>
              <p:cNvSpPr/>
              <p:nvPr/>
            </p:nvSpPr>
            <p:spPr>
              <a:xfrm>
                <a:off x="4628150" y="4429522"/>
                <a:ext cx="3869762" cy="1389419"/>
              </a:xfrm>
              <a:prstGeom prst="rect">
                <a:avLst/>
              </a:prstGeom>
            </p:spPr>
            <p:txBody>
              <a:bodyPr wrap="square">
                <a:spAutoFit/>
              </a:bodyPr>
              <a:lstStyle/>
              <a:p>
                <a14:m>
                  <m:oMath xmlns:m="http://schemas.openxmlformats.org/officeDocument/2006/math">
                    <m:r>
                      <a:rPr lang="en-US" sz="1400" b="1" i="1" smtClean="0">
                        <a:latin typeface="Cambria Math"/>
                      </a:rPr>
                      <m:t>𝑮𝒊𝒏𝒊</m:t>
                    </m:r>
                    <m:r>
                      <a:rPr lang="en-US" sz="1400" b="1" i="1" smtClean="0">
                        <a:latin typeface="Cambria Math"/>
                      </a:rPr>
                      <m:t> </m:t>
                    </m:r>
                    <m:r>
                      <a:rPr lang="en-US" sz="1400" b="1" i="1" smtClean="0">
                        <a:latin typeface="Cambria Math"/>
                      </a:rPr>
                      <m:t>𝑰𝒏𝒅𝒆𝒙</m:t>
                    </m:r>
                    <m:r>
                      <a:rPr lang="en-US" sz="1400" b="0" i="1" smtClean="0">
                        <a:latin typeface="Cambria Math"/>
                      </a:rPr>
                      <m:t>=1−</m:t>
                    </m:r>
                    <m:nary>
                      <m:naryPr>
                        <m:chr m:val="∑"/>
                        <m:supHide m:val="on"/>
                        <m:ctrlPr>
                          <a:rPr lang="en-US" sz="1400" b="0" i="1" smtClean="0">
                            <a:latin typeface="Cambria Math"/>
                          </a:rPr>
                        </m:ctrlPr>
                      </m:naryPr>
                      <m:sub>
                        <m:r>
                          <m:rPr>
                            <m:brk m:alnAt="7"/>
                          </m:rPr>
                          <a:rPr lang="en-US" sz="1400" b="0" i="1" smtClean="0">
                            <a:latin typeface="Cambria Math"/>
                          </a:rPr>
                          <m:t>𝑖</m:t>
                        </m:r>
                      </m:sub>
                      <m:sup/>
                      <m:e>
                        <m:sSup>
                          <m:sSupPr>
                            <m:ctrlPr>
                              <a:rPr lang="en-US" sz="1400" b="0" i="1" smtClean="0">
                                <a:latin typeface="Cambria Math"/>
                              </a:rPr>
                            </m:ctrlPr>
                          </m:sSupPr>
                          <m:e>
                            <m:sSub>
                              <m:sSubPr>
                                <m:ctrlPr>
                                  <a:rPr lang="en-US" sz="1400" b="0" i="1" smtClean="0">
                                    <a:latin typeface="Cambria Math"/>
                                  </a:rPr>
                                </m:ctrlPr>
                              </m:sSubPr>
                              <m:e>
                                <m:r>
                                  <a:rPr lang="en-US" sz="1400" b="0" i="1" smtClean="0">
                                    <a:latin typeface="Cambria Math"/>
                                  </a:rPr>
                                  <m:t>𝑝</m:t>
                                </m:r>
                              </m:e>
                              <m:sub>
                                <m:r>
                                  <a:rPr lang="en-US" sz="1400" b="0" i="1" smtClean="0">
                                    <a:latin typeface="Cambria Math"/>
                                  </a:rPr>
                                  <m:t>𝑖</m:t>
                                </m:r>
                              </m:sub>
                            </m:sSub>
                          </m:e>
                          <m:sup>
                            <m:r>
                              <a:rPr lang="en-US" sz="1400" b="0" i="1" smtClean="0">
                                <a:latin typeface="Cambria Math"/>
                              </a:rPr>
                              <m:t>2</m:t>
                            </m:r>
                          </m:sup>
                        </m:sSup>
                      </m:e>
                    </m:nary>
                  </m:oMath>
                </a14:m>
                <a:r>
                  <a:rPr lang="en-US" sz="1400" dirty="0" smtClean="0"/>
                  <a:t>      </a:t>
                </a:r>
              </a:p>
              <a:p>
                <a:endParaRPr lang="en-US" sz="1400" dirty="0"/>
              </a:p>
              <a:p>
                <a:r>
                  <a:rPr lang="en-US" sz="1400" dirty="0" smtClean="0"/>
                  <a:t>= 1- [(0.4) ^2 + (0.3)^2 + (0.3)^2] </a:t>
                </a:r>
              </a:p>
              <a:p>
                <a:r>
                  <a:rPr lang="en-US" sz="1400" dirty="0" smtClean="0"/>
                  <a:t>= 1 - 0.16 - 0.09 - 0.09 </a:t>
                </a:r>
              </a:p>
              <a:p>
                <a:endParaRPr lang="en-US" sz="1400" dirty="0" smtClean="0"/>
              </a:p>
              <a:p>
                <a14:m>
                  <m:oMath xmlns:m="http://schemas.openxmlformats.org/officeDocument/2006/math">
                    <m:r>
                      <a:rPr lang="en-US" sz="1400" b="1" i="1">
                        <a:latin typeface="Cambria Math"/>
                      </a:rPr>
                      <m:t>𝑮𝒊𝒏𝒊</m:t>
                    </m:r>
                    <m:r>
                      <a:rPr lang="en-US" sz="1400" b="1" i="1">
                        <a:latin typeface="Cambria Math"/>
                      </a:rPr>
                      <m:t> </m:t>
                    </m:r>
                    <m:r>
                      <a:rPr lang="en-US" sz="1400" b="1" i="1">
                        <a:latin typeface="Cambria Math"/>
                      </a:rPr>
                      <m:t>𝑰𝒏𝒅𝒆𝒙</m:t>
                    </m:r>
                    <m:r>
                      <a:rPr lang="en-US" sz="1400" b="1" i="1">
                        <a:latin typeface="Cambria Math"/>
                      </a:rPr>
                      <m:t> </m:t>
                    </m:r>
                  </m:oMath>
                </a14:m>
                <a:r>
                  <a:rPr lang="en-US" sz="1400" dirty="0" smtClean="0"/>
                  <a:t> = </a:t>
                </a:r>
                <a:r>
                  <a:rPr lang="en-US" sz="1400" b="1" dirty="0" smtClean="0">
                    <a:solidFill>
                      <a:srgbClr val="FF0000"/>
                    </a:solidFill>
                  </a:rPr>
                  <a:t>0.66</a:t>
                </a:r>
              </a:p>
            </p:txBody>
          </p:sp>
        </mc:Choice>
        <mc:Fallback xmlns="">
          <p:sp>
            <p:nvSpPr>
              <p:cNvPr id="10" name="Rectangle 9"/>
              <p:cNvSpPr>
                <a:spLocks noRot="1" noChangeAspect="1" noMove="1" noResize="1" noEditPoints="1" noAdjustHandles="1" noChangeArrowheads="1" noChangeShapeType="1" noTextEdit="1"/>
              </p:cNvSpPr>
              <p:nvPr/>
            </p:nvSpPr>
            <p:spPr>
              <a:xfrm>
                <a:off x="4628150" y="4429522"/>
                <a:ext cx="3869762" cy="1389419"/>
              </a:xfrm>
              <a:prstGeom prst="rect">
                <a:avLst/>
              </a:prstGeom>
              <a:blipFill rotWithShape="1">
                <a:blip r:embed="rId7"/>
                <a:stretch>
                  <a:fillRect l="-315" t="-22368" b="-3509"/>
                </a:stretch>
              </a:blipFill>
            </p:spPr>
            <p:txBody>
              <a:bodyPr/>
              <a:lstStyle/>
              <a:p>
                <a:r>
                  <a:rPr lang="en-IN">
                    <a:noFill/>
                  </a:rPr>
                  <a:t> </a:t>
                </a:r>
              </a:p>
            </p:txBody>
          </p:sp>
        </mc:Fallback>
      </mc:AlternateContent>
      <p:sp>
        <p:nvSpPr>
          <p:cNvPr id="11" name="Title 1"/>
          <p:cNvSpPr>
            <a:spLocks noGrp="1"/>
          </p:cNvSpPr>
          <p:nvPr>
            <p:ph type="title"/>
          </p:nvPr>
        </p:nvSpPr>
        <p:spPr>
          <a:xfrm>
            <a:off x="152402" y="155511"/>
            <a:ext cx="4072110" cy="682691"/>
          </a:xfrm>
        </p:spPr>
        <p:txBody>
          <a:bodyPr>
            <a:noAutofit/>
          </a:bodyPr>
          <a:lstStyle/>
          <a:p>
            <a:r>
              <a:rPr lang="en-IN" sz="2800" dirty="0" smtClean="0">
                <a:solidFill>
                  <a:srgbClr val="C00000"/>
                </a:solidFill>
              </a:rPr>
              <a:t>Entropy</a:t>
            </a:r>
            <a:r>
              <a:rPr lang="en-IN" sz="2800" dirty="0">
                <a:solidFill>
                  <a:srgbClr val="C00000"/>
                </a:solidFill>
              </a:rPr>
              <a:t> </a:t>
            </a:r>
            <a:r>
              <a:rPr lang="en-IN" sz="2800" dirty="0" smtClean="0">
                <a:solidFill>
                  <a:srgbClr val="C00000"/>
                </a:solidFill>
              </a:rPr>
              <a:t>calculation</a:t>
            </a:r>
            <a:endParaRPr lang="en-IN" sz="2800" dirty="0">
              <a:solidFill>
                <a:srgbClr val="C00000"/>
              </a:solidFill>
            </a:endParaRP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984" y="1943226"/>
            <a:ext cx="3838142" cy="346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0522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Template_Pradeep">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C8A0C4F-596F-49FD-B18B-0ACB1AC42ADE}">
  <ds:schemaRefs>
    <ds:schemaRef ds:uri="http://purl.org/dc/elements/1.1/"/>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CapgeminiTemplate_Pradeep</Template>
  <TotalTime>3454</TotalTime>
  <Words>3284</Words>
  <Application>Microsoft Office PowerPoint</Application>
  <PresentationFormat>On-screen Show (4:3)</PresentationFormat>
  <Paragraphs>392</Paragraphs>
  <Slides>40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CapgeminiTemplate_Pradeep</vt:lpstr>
      <vt:lpstr>think-cell Slide</vt:lpstr>
      <vt:lpstr>Decision Tree</vt:lpstr>
      <vt:lpstr>Decision Tree</vt:lpstr>
      <vt:lpstr>Entropy </vt:lpstr>
      <vt:lpstr>Entropy cont..</vt:lpstr>
      <vt:lpstr>Entropy cont..</vt:lpstr>
      <vt:lpstr>Entropy cont..</vt:lpstr>
      <vt:lpstr>Application of Entropy</vt:lpstr>
      <vt:lpstr>Example</vt:lpstr>
      <vt:lpstr>Entropy calculation</vt:lpstr>
      <vt:lpstr>Information Gain</vt:lpstr>
      <vt:lpstr>Decision Tree Growth</vt:lpstr>
      <vt:lpstr>Decision Tree Growth</vt:lpstr>
      <vt:lpstr>New Parent table </vt:lpstr>
      <vt:lpstr>Tree Growth</vt:lpstr>
      <vt:lpstr>Advantages of using Decision Trees for predictive analytics</vt:lpstr>
      <vt:lpstr>Split on Classification Error- Example</vt:lpstr>
      <vt:lpstr>Pruning</vt:lpstr>
      <vt:lpstr>Confusion Matrix</vt:lpstr>
      <vt:lpstr>ROC curve</vt:lpstr>
      <vt:lpstr>Ensemble learning</vt:lpstr>
      <vt:lpstr>The random forests algorithm</vt:lpstr>
      <vt:lpstr>Extra information from Random Forests</vt:lpstr>
      <vt:lpstr>PowerPoint Presentation</vt:lpstr>
      <vt:lpstr>Some notes for practical use </vt:lpstr>
      <vt:lpstr>Out of Bag Data</vt:lpstr>
      <vt:lpstr>Out of Bag Error Rate</vt:lpstr>
      <vt:lpstr>Using oob data to choose m</vt:lpstr>
      <vt:lpstr>Variable Importance</vt:lpstr>
      <vt:lpstr>Classification Trees and Regression Trees</vt:lpstr>
      <vt:lpstr>Cubist</vt:lpstr>
      <vt:lpstr>PowerPoint Presentation</vt:lpstr>
      <vt:lpstr>Ensembles By Committees</vt:lpstr>
      <vt:lpstr>PowerPoint Presentation</vt:lpstr>
      <vt:lpstr>Continuous Attributes</vt:lpstr>
      <vt:lpstr>How will be tree look like?</vt:lpstr>
      <vt:lpstr>How to split node?</vt:lpstr>
      <vt:lpstr>Random Forest</vt:lpstr>
      <vt:lpstr>Random Forest</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dc:title>
  <dc:creator>Pradeep Bilurkar (RTIC)</dc:creator>
  <cp:lastModifiedBy>Pradeep Bilurkar (RTIC)</cp:lastModifiedBy>
  <cp:revision>40</cp:revision>
  <dcterms:created xsi:type="dcterms:W3CDTF">2016-12-05T04:58:35Z</dcterms:created>
  <dcterms:modified xsi:type="dcterms:W3CDTF">2016-12-13T05:03:13Z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