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80" r:id="rId2"/>
  </p:sldMasterIdLst>
  <p:notesMasterIdLst>
    <p:notesMasterId r:id="rId54"/>
  </p:notesMasterIdLst>
  <p:handoutMasterIdLst>
    <p:handoutMasterId r:id="rId55"/>
  </p:handoutMasterIdLst>
  <p:sldIdLst>
    <p:sldId id="259" r:id="rId3"/>
    <p:sldId id="311" r:id="rId4"/>
    <p:sldId id="316" r:id="rId5"/>
    <p:sldId id="264" r:id="rId6"/>
    <p:sldId id="287" r:id="rId7"/>
    <p:sldId id="312" r:id="rId8"/>
    <p:sldId id="321" r:id="rId9"/>
    <p:sldId id="292" r:id="rId10"/>
    <p:sldId id="322" r:id="rId11"/>
    <p:sldId id="315" r:id="rId12"/>
    <p:sldId id="320" r:id="rId13"/>
    <p:sldId id="333" r:id="rId14"/>
    <p:sldId id="323" r:id="rId15"/>
    <p:sldId id="318" r:id="rId16"/>
    <p:sldId id="324" r:id="rId17"/>
    <p:sldId id="332" r:id="rId18"/>
    <p:sldId id="325" r:id="rId19"/>
    <p:sldId id="266" r:id="rId20"/>
    <p:sldId id="268" r:id="rId21"/>
    <p:sldId id="267" r:id="rId22"/>
    <p:sldId id="290" r:id="rId23"/>
    <p:sldId id="271" r:id="rId24"/>
    <p:sldId id="272" r:id="rId25"/>
    <p:sldId id="273" r:id="rId26"/>
    <p:sldId id="274" r:id="rId27"/>
    <p:sldId id="326" r:id="rId28"/>
    <p:sldId id="328" r:id="rId29"/>
    <p:sldId id="327" r:id="rId30"/>
    <p:sldId id="275" r:id="rId31"/>
    <p:sldId id="308" r:id="rId32"/>
    <p:sldId id="299" r:id="rId33"/>
    <p:sldId id="300" r:id="rId34"/>
    <p:sldId id="301" r:id="rId35"/>
    <p:sldId id="302" r:id="rId36"/>
    <p:sldId id="303" r:id="rId37"/>
    <p:sldId id="304" r:id="rId38"/>
    <p:sldId id="305" r:id="rId39"/>
    <p:sldId id="306" r:id="rId40"/>
    <p:sldId id="307" r:id="rId41"/>
    <p:sldId id="309" r:id="rId42"/>
    <p:sldId id="276" r:id="rId43"/>
    <p:sldId id="277" r:id="rId44"/>
    <p:sldId id="310" r:id="rId45"/>
    <p:sldId id="314" r:id="rId46"/>
    <p:sldId id="313" r:id="rId47"/>
    <p:sldId id="278" r:id="rId48"/>
    <p:sldId id="288" r:id="rId49"/>
    <p:sldId id="317" r:id="rId50"/>
    <p:sldId id="329" r:id="rId51"/>
    <p:sldId id="330" r:id="rId52"/>
    <p:sldId id="33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4" autoAdjust="0"/>
    <p:restoredTop sz="83977" autoAdjust="0"/>
  </p:normalViewPr>
  <p:slideViewPr>
    <p:cSldViewPr>
      <p:cViewPr>
        <p:scale>
          <a:sx n="100" d="100"/>
          <a:sy n="100" d="100"/>
        </p:scale>
        <p:origin x="-1974" y="-3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04357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85595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NN 1</a:t>
            </a:r>
          </a:p>
        </p:txBody>
      </p:sp>
      <p:sp>
        <p:nvSpPr>
          <p:cNvPr id="56323"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10-00</a:t>
            </a:r>
          </a:p>
        </p:txBody>
      </p:sp>
      <p:sp>
        <p:nvSpPr>
          <p:cNvPr id="5632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a:defRPr/>
            </a:pPr>
            <a:r>
              <a:rPr lang="en-US" smtClean="0">
                <a:solidFill>
                  <a:prstClr val="black"/>
                </a:solidFill>
              </a:rPr>
              <a:t>Elene Marchiori</a:t>
            </a:r>
          </a:p>
        </p:txBody>
      </p:sp>
      <p:sp>
        <p:nvSpPr>
          <p:cNvPr id="563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845E1C4-AF19-4BD2-A0A8-518D31B7760F}" type="slidenum">
              <a:rPr lang="en-US" smtClean="0">
                <a:solidFill>
                  <a:prstClr val="black"/>
                </a:solidFill>
              </a:rPr>
              <a:pPr>
                <a:defRPr/>
              </a:pPr>
              <a:t>37</a:t>
            </a:fld>
            <a:endParaRPr lang="en-US" smtClean="0">
              <a:solidFill>
                <a:prstClr val="black"/>
              </a:solidFill>
            </a:endParaRPr>
          </a:p>
        </p:txBody>
      </p:sp>
      <p:sp>
        <p:nvSpPr>
          <p:cNvPr id="532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NN 1</a:t>
            </a:r>
          </a:p>
        </p:txBody>
      </p:sp>
      <p:sp>
        <p:nvSpPr>
          <p:cNvPr id="57347"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10-00</a:t>
            </a:r>
          </a:p>
        </p:txBody>
      </p:sp>
      <p:sp>
        <p:nvSpPr>
          <p:cNvPr id="5734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a:defRPr/>
            </a:pPr>
            <a:r>
              <a:rPr lang="en-US" smtClean="0">
                <a:solidFill>
                  <a:prstClr val="black"/>
                </a:solidFill>
              </a:rPr>
              <a:t>Elene Marchiori</a:t>
            </a:r>
          </a:p>
        </p:txBody>
      </p:sp>
      <p:sp>
        <p:nvSpPr>
          <p:cNvPr id="573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54B92CF-BCDB-4434-8F74-61FCBB218085}" type="slidenum">
              <a:rPr lang="en-US" smtClean="0">
                <a:solidFill>
                  <a:prstClr val="black"/>
                </a:solidFill>
              </a:rPr>
              <a:pPr>
                <a:defRPr/>
              </a:pPr>
              <a:t>38</a:t>
            </a:fld>
            <a:endParaRPr lang="en-US" smtClean="0">
              <a:solidFill>
                <a:prstClr val="black"/>
              </a:solidFill>
            </a:endParaRPr>
          </a:p>
        </p:txBody>
      </p:sp>
      <p:sp>
        <p:nvSpPr>
          <p:cNvPr id="542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26446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83181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87365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a:xfrm>
            <a:off x="973140" y="6532565"/>
            <a:ext cx="1417637" cy="249238"/>
          </a:xfrm>
          <a:prstGeom prst="rect">
            <a:avLst/>
          </a:prstGeom>
        </p:spPr>
        <p:txBody>
          <a:bodyPr/>
          <a:lstStyle/>
          <a:p>
            <a:fld id="{766CA2E2-0D20-4391-8F3E-CAAFE6E7FA52}" type="datetimeFigureOut">
              <a:rPr lang="zh-TW" altLang="en-US" smtClean="0"/>
              <a:t>2017/2/9</a:t>
            </a:fld>
            <a:endParaRPr lang="zh-TW" altLang="en-US"/>
          </a:p>
        </p:txBody>
      </p:sp>
      <p:sp>
        <p:nvSpPr>
          <p:cNvPr id="5" name="Footer Placeholder 4"/>
          <p:cNvSpPr>
            <a:spLocks noGrp="1"/>
          </p:cNvSpPr>
          <p:nvPr>
            <p:ph type="ftr" sz="quarter" idx="11"/>
          </p:nvPr>
        </p:nvSpPr>
        <p:spPr>
          <a:xfrm>
            <a:off x="2400300" y="6527800"/>
            <a:ext cx="5051427" cy="342900"/>
          </a:xfrm>
          <a:prstGeom prst="rect">
            <a:avLst/>
          </a:prstGeom>
        </p:spPr>
        <p:txBody>
          <a:bodyPr/>
          <a:lstStyle/>
          <a:p>
            <a:endParaRPr lang="zh-TW" altLang="en-US"/>
          </a:p>
        </p:txBody>
      </p:sp>
      <p:sp>
        <p:nvSpPr>
          <p:cNvPr id="6" name="Slide Number Placeholder 5"/>
          <p:cNvSpPr>
            <a:spLocks noGrp="1"/>
          </p:cNvSpPr>
          <p:nvPr>
            <p:ph type="sldNum" sz="quarter" idx="12"/>
          </p:nvPr>
        </p:nvSpPr>
        <p:spPr>
          <a:xfrm>
            <a:off x="7459667" y="6529388"/>
            <a:ext cx="1417637" cy="249238"/>
          </a:xfrm>
          <a:prstGeom prst="rect">
            <a:avLst/>
          </a:prstGeom>
        </p:spPr>
        <p:txBody>
          <a:bodyPr/>
          <a:lstStyle/>
          <a:p>
            <a:fld id="{722B575E-21D9-4F81-9A86-37E23FE3D5CC}" type="slidenum">
              <a:rPr lang="zh-TW" altLang="en-US" smtClean="0"/>
              <a:t>‹#›</a:t>
            </a:fld>
            <a:endParaRPr lang="zh-TW" altLang="en-US"/>
          </a:p>
        </p:txBody>
      </p:sp>
      <p:sp>
        <p:nvSpPr>
          <p:cNvPr id="19" name="Title 18"/>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92157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152400"/>
            <a:ext cx="8001000" cy="685800"/>
          </a:xfrm>
        </p:spPr>
        <p:txBody>
          <a:bodyPr anchor="ctr" anchorCtr="0">
            <a:normAutofit/>
          </a:bodyPr>
          <a:lstStyle>
            <a:lvl1pPr algn="l">
              <a:defRPr lang="en-US" sz="3200" baseline="0"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143000"/>
            <a:ext cx="8077200" cy="5029199"/>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7781049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626530187"/>
      </p:ext>
    </p:extLst>
  </p:cSld>
  <p:clrMapOvr>
    <a:masterClrMapping/>
  </p:clrMapOvr>
  <p:transition spd="slow">
    <p:wipe di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60442292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563972664"/>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679861249"/>
      </p:ext>
    </p:extLst>
  </p:cSld>
  <p:clrMapOvr>
    <a:masterClrMapping/>
  </p:clrMapOvr>
  <p:transition spd="slow">
    <p:wipe di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1910349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804A753C-037B-435E-9711-A8F57DACA022}" type="datetimeFigureOut">
              <a:rPr lang="en-US" smtClean="0">
                <a:solidFill>
                  <a:prstClr val="black">
                    <a:tint val="75000"/>
                  </a:prstClr>
                </a:solidFill>
              </a:rPr>
              <a:pPr>
                <a:defRPr/>
              </a:pPr>
              <a:t>2/9/2017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34B0BD78-4A42-4FEE-99AA-4A2CE1A3D6D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415039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23807993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38218254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498518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979027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394981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42968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88787409"/>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70275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804A753C-037B-435E-9711-A8F57DACA022}" type="datetimeFigureOut">
              <a:rPr lang="en-US" smtClean="0">
                <a:solidFill>
                  <a:prstClr val="black">
                    <a:tint val="75000"/>
                  </a:prstClr>
                </a:solidFill>
              </a:rPr>
              <a:pPr>
                <a:defRPr/>
              </a:pPr>
              <a:t>2/9/2017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34B0BD78-4A42-4FEE-99AA-4A2CE1A3D6D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418579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661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45635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2903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2/9/2017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7322555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51" r:id="rId14"/>
    <p:sldLayoutId id="2147483650" r:id="rId15"/>
  </p:sldLayoutIdLst>
  <p:transition spd="slow">
    <p:wipe dir="d"/>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2/9/2017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24672540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spd="slow">
    <p:wipe dir="d"/>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e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9.e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2.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6.wmf"/><Relationship Id="rId3" Type="http://schemas.openxmlformats.org/officeDocument/2006/relationships/notesSlide" Target="../notesSlides/notesSlide4.xml"/><Relationship Id="rId7" Type="http://schemas.openxmlformats.org/officeDocument/2006/relationships/image" Target="../media/image53.wmf"/><Relationship Id="rId12"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286000" y="2286000"/>
            <a:ext cx="6637424" cy="762000"/>
          </a:xfrm>
        </p:spPr>
        <p:txBody>
          <a:bodyPr/>
          <a:lstStyle/>
          <a:p>
            <a:r>
              <a:rPr lang="en-US" dirty="0" smtClean="0"/>
              <a:t>Demystifying Data Analytics</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2362200"/>
            <a:ext cx="4448175" cy="2550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971550" y="1159490"/>
            <a:ext cx="8020050" cy="830997"/>
          </a:xfrm>
          <a:prstGeom prst="rect">
            <a:avLst/>
          </a:prstGeom>
        </p:spPr>
        <p:txBody>
          <a:bodyPr wrap="square">
            <a:spAutoFit/>
          </a:bodyPr>
          <a:lstStyle/>
          <a:p>
            <a:pPr algn="ctr"/>
            <a:r>
              <a:rPr lang="en-US" sz="2400" dirty="0"/>
              <a:t>The future is unknown, and uncertainty is the only thing about which we’re certain</a:t>
            </a:r>
            <a:r>
              <a:rPr lang="en-US" sz="2400" dirty="0" smtClean="0"/>
              <a:t>.</a:t>
            </a:r>
            <a:endParaRPr lang="en-US" sz="2400" dirty="0"/>
          </a:p>
        </p:txBody>
      </p:sp>
      <p:sp>
        <p:nvSpPr>
          <p:cNvPr id="4" name="Rectangle 3"/>
          <p:cNvSpPr/>
          <p:nvPr/>
        </p:nvSpPr>
        <p:spPr>
          <a:xfrm>
            <a:off x="923925" y="5410200"/>
            <a:ext cx="8039100" cy="830997"/>
          </a:xfrm>
          <a:prstGeom prst="rect">
            <a:avLst/>
          </a:prstGeom>
        </p:spPr>
        <p:txBody>
          <a:bodyPr wrap="square">
            <a:spAutoFit/>
          </a:bodyPr>
          <a:lstStyle/>
          <a:p>
            <a:pPr lvl="0" algn="ctr"/>
            <a:r>
              <a:rPr lang="en-US" sz="2400" b="1" dirty="0">
                <a:solidFill>
                  <a:srgbClr val="C00000"/>
                </a:solidFill>
              </a:rPr>
              <a:t>Predicting better than pure guesswork, even if not accurately, delivers real value</a:t>
            </a:r>
            <a:r>
              <a:rPr lang="en-US" b="1" dirty="0">
                <a:solidFill>
                  <a:srgbClr val="C00000"/>
                </a:solidFill>
              </a:rPr>
              <a:t>.</a:t>
            </a:r>
          </a:p>
        </p:txBody>
      </p:sp>
      <p:sp>
        <p:nvSpPr>
          <p:cNvPr id="5" name="Rectangle 4"/>
          <p:cNvSpPr/>
          <p:nvPr/>
        </p:nvSpPr>
        <p:spPr>
          <a:xfrm>
            <a:off x="228600" y="228600"/>
            <a:ext cx="4572000" cy="584775"/>
          </a:xfrm>
          <a:prstGeom prst="rect">
            <a:avLst/>
          </a:prstGeom>
        </p:spPr>
        <p:txBody>
          <a:bodyPr>
            <a:spAutoFit/>
          </a:bodyPr>
          <a:lstStyle/>
          <a:p>
            <a:r>
              <a:rPr lang="en-US" sz="3200" dirty="0" smtClean="0">
                <a:solidFill>
                  <a:srgbClr val="C00000"/>
                </a:solidFill>
              </a:rPr>
              <a:t>Predictive Analytics</a:t>
            </a:r>
            <a:endParaRPr lang="en-US" sz="3200" dirty="0">
              <a:solidFill>
                <a:srgbClr val="C00000"/>
              </a:solidFill>
            </a:endParaRPr>
          </a:p>
        </p:txBody>
      </p:sp>
    </p:spTree>
    <p:extLst>
      <p:ext uri="{BB962C8B-B14F-4D97-AF65-F5344CB8AC3E}">
        <p14:creationId xmlns:p14="http://schemas.microsoft.com/office/powerpoint/2010/main" val="1598924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029200"/>
            <a:ext cx="7696199" cy="1447800"/>
          </a:xfrm>
        </p:spPr>
        <p:txBody>
          <a:bodyPr>
            <a:noAutofit/>
          </a:bodyPr>
          <a:lstStyle/>
          <a:p>
            <a:pPr marL="0" indent="0">
              <a:buNone/>
            </a:pPr>
            <a:r>
              <a:rPr lang="en-US" sz="1800" b="1" dirty="0" smtClean="0"/>
              <a:t>Overall </a:t>
            </a:r>
            <a:r>
              <a:rPr lang="en-US" sz="1800" b="1" dirty="0"/>
              <a:t>profit  </a:t>
            </a:r>
            <a:r>
              <a:rPr lang="en-US" sz="1800" b="1" dirty="0" smtClean="0"/>
              <a:t>= Revenue – Cost</a:t>
            </a:r>
          </a:p>
          <a:p>
            <a:pPr marL="0" indent="0">
              <a:buNone/>
            </a:pPr>
            <a:r>
              <a:rPr lang="en-US" sz="1800" b="1" dirty="0"/>
              <a:t> </a:t>
            </a:r>
            <a:r>
              <a:rPr lang="en-US" sz="1800" b="1" dirty="0" smtClean="0"/>
              <a:t>                          =($220 * 10,000 responses) - ($2 * 1million)</a:t>
            </a:r>
          </a:p>
          <a:p>
            <a:pPr marL="0" indent="0">
              <a:buNone/>
            </a:pPr>
            <a:r>
              <a:rPr lang="en-US" sz="1800" b="1" dirty="0" smtClean="0"/>
              <a:t>                           = </a:t>
            </a:r>
            <a:r>
              <a:rPr lang="en-US" sz="1800" b="1" dirty="0"/>
              <a:t>$</a:t>
            </a:r>
            <a:r>
              <a:rPr lang="en-US" sz="1800" b="1" dirty="0" smtClean="0"/>
              <a:t>2,200,000 – 2,000,000 </a:t>
            </a:r>
          </a:p>
          <a:p>
            <a:pPr marL="0" indent="0">
              <a:buNone/>
            </a:pPr>
            <a:r>
              <a:rPr lang="en-US" sz="1800" b="1" dirty="0" smtClean="0">
                <a:solidFill>
                  <a:srgbClr val="C00000"/>
                </a:solidFill>
              </a:rPr>
              <a:t>                            = $ 200,000</a:t>
            </a:r>
            <a:endParaRPr lang="en-US" sz="1800" b="1" dirty="0">
              <a:solidFill>
                <a:srgbClr val="C00000"/>
              </a:solidFill>
            </a:endParaRPr>
          </a:p>
        </p:txBody>
      </p:sp>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40482" y="2261281"/>
            <a:ext cx="1276348" cy="1063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45924" y="3348959"/>
            <a:ext cx="1443344" cy="307777"/>
          </a:xfrm>
          <a:prstGeom prst="rect">
            <a:avLst/>
          </a:prstGeom>
        </p:spPr>
        <p:txBody>
          <a:bodyPr wrap="none">
            <a:spAutoFit/>
          </a:bodyPr>
          <a:lstStyle/>
          <a:p>
            <a:r>
              <a:rPr lang="en-US" sz="1400" dirty="0" smtClean="0"/>
              <a:t>Million Prospects</a:t>
            </a:r>
            <a:endParaRPr lang="en-US" sz="1400" dirty="0"/>
          </a:p>
        </p:txBody>
      </p:sp>
      <p:sp>
        <p:nvSpPr>
          <p:cNvPr id="7" name="Rectangle 6"/>
          <p:cNvSpPr/>
          <p:nvPr/>
        </p:nvSpPr>
        <p:spPr>
          <a:xfrm>
            <a:off x="2684628" y="3042586"/>
            <a:ext cx="1369606" cy="307777"/>
          </a:xfrm>
          <a:prstGeom prst="rect">
            <a:avLst/>
          </a:prstGeom>
        </p:spPr>
        <p:txBody>
          <a:bodyPr wrap="none">
            <a:spAutoFit/>
          </a:bodyPr>
          <a:lstStyle/>
          <a:p>
            <a:r>
              <a:rPr lang="en-US" sz="1400" dirty="0"/>
              <a:t>1 % buy product</a:t>
            </a:r>
          </a:p>
        </p:txBody>
      </p:sp>
      <p:pic>
        <p:nvPicPr>
          <p:cNvPr id="819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91244" y="2473866"/>
            <a:ext cx="1162520" cy="859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244655" y="3384704"/>
            <a:ext cx="1461490" cy="307777"/>
          </a:xfrm>
          <a:prstGeom prst="rect">
            <a:avLst/>
          </a:prstGeom>
        </p:spPr>
        <p:txBody>
          <a:bodyPr wrap="none">
            <a:spAutoFit/>
          </a:bodyPr>
          <a:lstStyle/>
          <a:p>
            <a:r>
              <a:rPr lang="en-US" sz="1400" dirty="0"/>
              <a:t>10,000 responses</a:t>
            </a:r>
          </a:p>
        </p:txBody>
      </p:sp>
      <p:pic>
        <p:nvPicPr>
          <p:cNvPr id="8197"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725195" y="3773213"/>
            <a:ext cx="998950" cy="670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392826" y="4524306"/>
            <a:ext cx="2489055" cy="307777"/>
          </a:xfrm>
          <a:prstGeom prst="rect">
            <a:avLst/>
          </a:prstGeom>
        </p:spPr>
        <p:txBody>
          <a:bodyPr wrap="square">
            <a:spAutoFit/>
          </a:bodyPr>
          <a:lstStyle/>
          <a:p>
            <a:pPr algn="just"/>
            <a:r>
              <a:rPr lang="en-US" sz="1400" dirty="0"/>
              <a:t>$220 for each </a:t>
            </a:r>
            <a:r>
              <a:rPr lang="en-US" sz="1400" dirty="0" smtClean="0"/>
              <a:t>positive </a:t>
            </a:r>
            <a:r>
              <a:rPr lang="en-US" sz="1400" dirty="0"/>
              <a:t>response</a:t>
            </a:r>
          </a:p>
        </p:txBody>
      </p:sp>
      <p:pic>
        <p:nvPicPr>
          <p:cNvPr id="8198" name="Picture 6"/>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5400000">
            <a:off x="4599853" y="3912223"/>
            <a:ext cx="751093" cy="47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026141" y="2589271"/>
            <a:ext cx="7985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57200"/>
            <a:ext cx="3208292" cy="140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54234" y="560619"/>
            <a:ext cx="493736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Number of prospective Customers : 1 Million</a:t>
            </a:r>
          </a:p>
          <a:p>
            <a:pPr marL="285750" indent="-285750">
              <a:buFont typeface="Arial" panose="020B0604020202020204" pitchFamily="34" charset="0"/>
              <a:buChar char="•"/>
            </a:pPr>
            <a:r>
              <a:rPr lang="en-US" dirty="0"/>
              <a:t>Cost of Campaign : $2 per </a:t>
            </a:r>
            <a:r>
              <a:rPr lang="en-US" dirty="0" smtClean="0"/>
              <a:t>prospect</a:t>
            </a:r>
          </a:p>
          <a:p>
            <a:pPr marL="285750" indent="-285750">
              <a:buFont typeface="Arial" panose="020B0604020202020204" pitchFamily="34" charset="0"/>
              <a:buChar char="•"/>
            </a:pPr>
            <a:r>
              <a:rPr lang="en-US" dirty="0"/>
              <a:t>Your Product Price : $ </a:t>
            </a:r>
            <a:r>
              <a:rPr lang="en-US" dirty="0" smtClean="0"/>
              <a:t>220</a:t>
            </a:r>
          </a:p>
          <a:p>
            <a:pPr marL="285750" indent="-285750">
              <a:buFont typeface="Arial" panose="020B0604020202020204" pitchFamily="34" charset="0"/>
              <a:buChar char="•"/>
            </a:pPr>
            <a:r>
              <a:rPr lang="en-US" dirty="0"/>
              <a:t>Experience : 1 % respond to the campaign </a:t>
            </a:r>
          </a:p>
        </p:txBody>
      </p:sp>
    </p:spTree>
    <p:extLst>
      <p:ext uri="{BB962C8B-B14F-4D97-AF65-F5344CB8AC3E}">
        <p14:creationId xmlns:p14="http://schemas.microsoft.com/office/powerpoint/2010/main" val="1642472258"/>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8051" y="2408797"/>
            <a:ext cx="1307087" cy="127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67717" y="3657113"/>
            <a:ext cx="1563468" cy="370165"/>
          </a:xfrm>
          <a:prstGeom prst="rect">
            <a:avLst/>
          </a:prstGeom>
        </p:spPr>
        <p:txBody>
          <a:bodyPr wrap="none">
            <a:spAutoFit/>
          </a:bodyPr>
          <a:lstStyle/>
          <a:p>
            <a:r>
              <a:rPr lang="en-US" sz="1400" dirty="0" smtClean="0"/>
              <a:t>250,000 Prospects</a:t>
            </a:r>
            <a:endParaRPr lang="en-US" sz="1400" dirty="0"/>
          </a:p>
        </p:txBody>
      </p:sp>
      <p:sp>
        <p:nvSpPr>
          <p:cNvPr id="8" name="Rectangle 7"/>
          <p:cNvSpPr/>
          <p:nvPr/>
        </p:nvSpPr>
        <p:spPr>
          <a:xfrm>
            <a:off x="2488920" y="3350489"/>
            <a:ext cx="1402591" cy="370165"/>
          </a:xfrm>
          <a:prstGeom prst="rect">
            <a:avLst/>
          </a:prstGeom>
        </p:spPr>
        <p:txBody>
          <a:bodyPr wrap="none">
            <a:spAutoFit/>
          </a:bodyPr>
          <a:lstStyle/>
          <a:p>
            <a:r>
              <a:rPr lang="en-US" sz="1400" dirty="0" smtClean="0"/>
              <a:t>3 </a:t>
            </a:r>
            <a:r>
              <a:rPr lang="en-US" sz="1400" dirty="0"/>
              <a:t>% buy product</a:t>
            </a: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05307" y="2685069"/>
            <a:ext cx="1190517" cy="1033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108919" y="3740272"/>
            <a:ext cx="1444156" cy="370165"/>
          </a:xfrm>
          <a:prstGeom prst="rect">
            <a:avLst/>
          </a:prstGeom>
        </p:spPr>
        <p:txBody>
          <a:bodyPr wrap="none">
            <a:spAutoFit/>
          </a:bodyPr>
          <a:lstStyle/>
          <a:p>
            <a:r>
              <a:rPr lang="en-US" sz="1400" dirty="0" smtClean="0"/>
              <a:t>7,500  </a:t>
            </a:r>
            <a:r>
              <a:rPr lang="en-US" sz="1400" dirty="0"/>
              <a:t>responses</a:t>
            </a:r>
          </a:p>
        </p:txBody>
      </p:sp>
      <p:sp>
        <p:nvSpPr>
          <p:cNvPr id="11" name="Rectangle 10"/>
          <p:cNvSpPr/>
          <p:nvPr/>
        </p:nvSpPr>
        <p:spPr>
          <a:xfrm>
            <a:off x="5395824" y="4518883"/>
            <a:ext cx="2549000" cy="370165"/>
          </a:xfrm>
          <a:prstGeom prst="rect">
            <a:avLst/>
          </a:prstGeom>
        </p:spPr>
        <p:txBody>
          <a:bodyPr wrap="square">
            <a:spAutoFit/>
          </a:bodyPr>
          <a:lstStyle/>
          <a:p>
            <a:pPr algn="just"/>
            <a:r>
              <a:rPr lang="en-US" sz="1400" dirty="0"/>
              <a:t>$220 for each </a:t>
            </a:r>
            <a:r>
              <a:rPr lang="en-US" sz="1400" dirty="0" smtClean="0"/>
              <a:t>positive </a:t>
            </a:r>
            <a:r>
              <a:rPr lang="en-US" sz="1400" dirty="0"/>
              <a:t>response</a:t>
            </a:r>
          </a:p>
        </p:txBody>
      </p:sp>
      <p:pic>
        <p:nvPicPr>
          <p:cNvPr id="12" name="Picture 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4427543" y="4234400"/>
            <a:ext cx="816893" cy="56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906715" y="2823868"/>
            <a:ext cx="817744" cy="572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txBox="1">
            <a:spLocks/>
          </p:cNvSpPr>
          <p:nvPr/>
        </p:nvSpPr>
        <p:spPr>
          <a:xfrm>
            <a:off x="1078051" y="5029200"/>
            <a:ext cx="6515126"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cs typeface="Arial" panose="020B0604020202020204" pitchFamily="34" charset="0"/>
              </a:rPr>
              <a:t>Overall profit  = Revenue – Cost</a:t>
            </a:r>
          </a:p>
          <a:p>
            <a:pPr marL="0" indent="0">
              <a:buFont typeface="Arial" pitchFamily="34" charset="0"/>
              <a:buNone/>
            </a:pPr>
            <a:r>
              <a:rPr lang="en-US" sz="1800" b="1" dirty="0" smtClean="0">
                <a:cs typeface="Arial" panose="020B0604020202020204" pitchFamily="34" charset="0"/>
              </a:rPr>
              <a:t>                           =($220 * 7500 responses) - ($2 * 250,000)</a:t>
            </a:r>
          </a:p>
          <a:p>
            <a:pPr marL="0" indent="0">
              <a:buFont typeface="Arial" pitchFamily="34" charset="0"/>
              <a:buNone/>
            </a:pPr>
            <a:r>
              <a:rPr lang="en-US" sz="1800" b="1" dirty="0" smtClean="0">
                <a:cs typeface="Arial" panose="020B0604020202020204" pitchFamily="34" charset="0"/>
              </a:rPr>
              <a:t>                           = $1,650,000 – 500,000</a:t>
            </a:r>
          </a:p>
          <a:p>
            <a:pPr marL="0" indent="0">
              <a:buFont typeface="Arial" pitchFamily="34" charset="0"/>
              <a:buNone/>
            </a:pPr>
            <a:r>
              <a:rPr lang="en-US" sz="1800" b="1" dirty="0" smtClean="0">
                <a:cs typeface="Arial" panose="020B0604020202020204" pitchFamily="34" charset="0"/>
              </a:rPr>
              <a:t>                            = </a:t>
            </a:r>
            <a:r>
              <a:rPr lang="en-US" sz="1800" b="1" dirty="0" smtClean="0">
                <a:solidFill>
                  <a:srgbClr val="C00000"/>
                </a:solidFill>
                <a:cs typeface="Arial" panose="020B0604020202020204" pitchFamily="34" charset="0"/>
              </a:rPr>
              <a:t>$ </a:t>
            </a:r>
            <a:r>
              <a:rPr lang="en-US" sz="1800" b="1" dirty="0" smtClean="0">
                <a:solidFill>
                  <a:srgbClr val="C00000"/>
                </a:solidFill>
                <a:cs typeface="Arial" panose="020B0604020202020204" pitchFamily="34" charset="0"/>
              </a:rPr>
              <a:t>1,150,000</a:t>
            </a:r>
            <a:endParaRPr lang="en-US" sz="1800" b="1" dirty="0">
              <a:solidFill>
                <a:srgbClr val="C00000"/>
              </a:solidFill>
              <a:cs typeface="Arial" panose="020B0604020202020204" pitchFamily="34" charset="0"/>
            </a:endParaRPr>
          </a:p>
        </p:txBody>
      </p:sp>
      <p:sp>
        <p:nvSpPr>
          <p:cNvPr id="15" name="Rectangle 14"/>
          <p:cNvSpPr/>
          <p:nvPr/>
        </p:nvSpPr>
        <p:spPr>
          <a:xfrm>
            <a:off x="1529978" y="229953"/>
            <a:ext cx="1842055" cy="1693595"/>
          </a:xfrm>
          <a:prstGeom prst="rect">
            <a:avLst/>
          </a:prstGeom>
          <a:solidFill>
            <a:schemeClr val="accent2">
              <a:lumMod val="20000"/>
              <a:lumOff val="8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8"/>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26179" y="508821"/>
            <a:ext cx="1449651" cy="1135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4964866" y="707419"/>
            <a:ext cx="2887522" cy="369332"/>
          </a:xfrm>
          <a:prstGeom prst="rect">
            <a:avLst/>
          </a:prstGeom>
          <a:ln>
            <a:solidFill>
              <a:schemeClr val="accent1"/>
            </a:solidFill>
          </a:ln>
        </p:spPr>
        <p:txBody>
          <a:bodyPr wrap="none">
            <a:spAutoFit/>
          </a:bodyPr>
          <a:lstStyle/>
          <a:p>
            <a:r>
              <a:rPr lang="en-US" dirty="0"/>
              <a:t>Quarter of Million Prospects </a:t>
            </a:r>
          </a:p>
        </p:txBody>
      </p:sp>
      <p:sp>
        <p:nvSpPr>
          <p:cNvPr id="21" name="Rectangle 20"/>
          <p:cNvSpPr/>
          <p:nvPr/>
        </p:nvSpPr>
        <p:spPr>
          <a:xfrm>
            <a:off x="5501175" y="1142829"/>
            <a:ext cx="1711815" cy="369332"/>
          </a:xfrm>
          <a:prstGeom prst="rect">
            <a:avLst/>
          </a:prstGeom>
          <a:ln>
            <a:solidFill>
              <a:schemeClr val="accent1"/>
            </a:solidFill>
          </a:ln>
        </p:spPr>
        <p:txBody>
          <a:bodyPr wrap="none">
            <a:spAutoFit/>
          </a:bodyPr>
          <a:lstStyle/>
          <a:p>
            <a:r>
              <a:rPr lang="en-US" dirty="0"/>
              <a:t>3 % buy product</a:t>
            </a:r>
          </a:p>
        </p:txBody>
      </p:sp>
      <p:sp>
        <p:nvSpPr>
          <p:cNvPr id="22" name="Right Arrow 21"/>
          <p:cNvSpPr/>
          <p:nvPr/>
        </p:nvSpPr>
        <p:spPr>
          <a:xfrm>
            <a:off x="3573098" y="84286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491065" y="1981200"/>
            <a:ext cx="2081837" cy="369332"/>
          </a:xfrm>
          <a:prstGeom prst="rect">
            <a:avLst/>
          </a:prstGeom>
          <a:noFill/>
        </p:spPr>
        <p:txBody>
          <a:bodyPr wrap="square" rtlCol="0">
            <a:spAutoFit/>
          </a:bodyPr>
          <a:lstStyle/>
          <a:p>
            <a:r>
              <a:rPr lang="en-US" dirty="0" smtClean="0"/>
              <a:t>Predictive Analytics</a:t>
            </a:r>
            <a:endParaRPr lang="en-US" dirty="0"/>
          </a:p>
        </p:txBody>
      </p:sp>
      <p:pic>
        <p:nvPicPr>
          <p:cNvPr id="9218"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736782" y="3848958"/>
            <a:ext cx="10001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5839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454" y="1447800"/>
            <a:ext cx="7543800" cy="2667000"/>
          </a:xfrm>
        </p:spPr>
        <p:txBody>
          <a:bodyPr>
            <a:normAutofit/>
          </a:bodyPr>
          <a:lstStyle/>
          <a:p>
            <a:pPr marL="0" indent="0" algn="ctr">
              <a:buNone/>
            </a:pPr>
            <a:r>
              <a:rPr lang="en-US" sz="4000" dirty="0" smtClean="0"/>
              <a:t>What is the difference between</a:t>
            </a:r>
            <a:r>
              <a:rPr lang="en-US" dirty="0" smtClean="0"/>
              <a:t> </a:t>
            </a:r>
          </a:p>
          <a:p>
            <a:pPr marL="0" indent="0" algn="ctr">
              <a:buNone/>
            </a:pPr>
            <a:endParaRPr lang="en-US" dirty="0" smtClean="0"/>
          </a:p>
          <a:p>
            <a:pPr marL="0" indent="0" algn="ctr">
              <a:buNone/>
            </a:pPr>
            <a:endParaRPr lang="en-US" dirty="0" smtClean="0"/>
          </a:p>
          <a:p>
            <a:pPr marL="0" indent="0" algn="ctr">
              <a:buNone/>
            </a:pPr>
            <a:r>
              <a:rPr lang="en-US" sz="4000" dirty="0" smtClean="0"/>
              <a:t>&amp;</a:t>
            </a:r>
          </a:p>
        </p:txBody>
      </p:sp>
      <p:sp>
        <p:nvSpPr>
          <p:cNvPr id="4" name="Rectangle 3"/>
          <p:cNvSpPr/>
          <p:nvPr/>
        </p:nvSpPr>
        <p:spPr>
          <a:xfrm>
            <a:off x="2101521" y="4234160"/>
            <a:ext cx="5469767" cy="923330"/>
          </a:xfrm>
          <a:prstGeom prst="rect">
            <a:avLst/>
          </a:prstGeom>
        </p:spPr>
        <p:style>
          <a:lnRef idx="3">
            <a:schemeClr val="lt1"/>
          </a:lnRef>
          <a:fillRef idx="1">
            <a:schemeClr val="accent6"/>
          </a:fillRef>
          <a:effectRef idx="1">
            <a:schemeClr val="accent6"/>
          </a:effectRef>
          <a:fontRef idx="minor">
            <a:schemeClr val="lt1"/>
          </a:fontRef>
        </p:style>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Machine Learning </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1734208" y="2362200"/>
            <a:ext cx="6204392" cy="923330"/>
          </a:xfrm>
          <a:prstGeom prst="rect">
            <a:avLst/>
          </a:prstGeom>
        </p:spPr>
        <p:style>
          <a:lnRef idx="3">
            <a:schemeClr val="lt1"/>
          </a:lnRef>
          <a:fillRef idx="1">
            <a:schemeClr val="accent2"/>
          </a:fillRef>
          <a:effectRef idx="1">
            <a:schemeClr val="accent2"/>
          </a:effectRef>
          <a:fontRef idx="minor">
            <a:schemeClr val="lt1"/>
          </a:fontRef>
        </p:style>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Predictive Analytics</a:t>
            </a:r>
            <a:endParaRPr lang="en-US" sz="5400" b="1" cap="none"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141339145"/>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39762"/>
          </a:xfrm>
        </p:spPr>
        <p:txBody>
          <a:bodyPr>
            <a:normAutofit fontScale="90000"/>
          </a:bodyPr>
          <a:lstStyle/>
          <a:p>
            <a:pPr algn="l"/>
            <a:r>
              <a:rPr lang="en-US" dirty="0" smtClean="0">
                <a:solidFill>
                  <a:srgbClr val="C00000"/>
                </a:solidFill>
              </a:rPr>
              <a:t>Predictive Analytics</a:t>
            </a:r>
            <a:endParaRPr lang="en-US" dirty="0">
              <a:solidFill>
                <a:srgbClr val="C00000"/>
              </a:solidFill>
            </a:endParaRPr>
          </a:p>
        </p:txBody>
      </p:sp>
      <p:sp>
        <p:nvSpPr>
          <p:cNvPr id="6" name="Rectangle 5"/>
          <p:cNvSpPr/>
          <p:nvPr/>
        </p:nvSpPr>
        <p:spPr>
          <a:xfrm>
            <a:off x="304800" y="1066800"/>
            <a:ext cx="8534400" cy="646331"/>
          </a:xfrm>
          <a:prstGeom prst="rect">
            <a:avLst/>
          </a:prstGeom>
        </p:spPr>
        <p:txBody>
          <a:bodyPr wrap="square">
            <a:spAutoFit/>
          </a:bodyPr>
          <a:lstStyle/>
          <a:p>
            <a:pPr algn="just"/>
            <a:r>
              <a:rPr lang="en-US" dirty="0"/>
              <a:t>Predictive analytics (PA)—Technology that learns from experience (data) to predict the future behavior of individuals in order to drive better decisions</a:t>
            </a:r>
          </a:p>
        </p:txBody>
      </p:sp>
      <p:pic>
        <p:nvPicPr>
          <p:cNvPr id="5123"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 y="2133600"/>
            <a:ext cx="3988916"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bwMode="auto">
          <a:xfrm>
            <a:off x="4593771" y="2895600"/>
            <a:ext cx="4254953"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746090"/>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914400"/>
            <a:ext cx="5029200" cy="4953000"/>
          </a:xfrm>
          <a:ln>
            <a:solidFill>
              <a:schemeClr val="accent2">
                <a:shade val="95000"/>
                <a:satMod val="105000"/>
              </a:schemeClr>
            </a:solidFill>
          </a:ln>
        </p:spPr>
        <p:txBody>
          <a:bodyPr>
            <a:noAutofit/>
          </a:bodyPr>
          <a:lstStyle/>
          <a:p>
            <a:pPr marL="0" indent="0">
              <a:buNone/>
            </a:pPr>
            <a:r>
              <a:rPr lang="en-US" sz="1800" b="1" dirty="0" smtClean="0"/>
              <a:t>Demographic Answers</a:t>
            </a:r>
          </a:p>
          <a:p>
            <a:r>
              <a:rPr lang="en-US" sz="1800" dirty="0" smtClean="0"/>
              <a:t>How Long Mr.  </a:t>
            </a:r>
            <a:r>
              <a:rPr lang="en-US" sz="1800" dirty="0" smtClean="0"/>
              <a:t>X  </a:t>
            </a:r>
            <a:r>
              <a:rPr lang="en-US" sz="1800" dirty="0" smtClean="0"/>
              <a:t>been a customer ?</a:t>
            </a:r>
          </a:p>
          <a:p>
            <a:r>
              <a:rPr lang="en-US" sz="1800" dirty="0" smtClean="0"/>
              <a:t>What is  </a:t>
            </a:r>
            <a:r>
              <a:rPr lang="en-US" sz="1800" dirty="0" smtClean="0"/>
              <a:t>Mr.</a:t>
            </a:r>
            <a:r>
              <a:rPr lang="en-US" sz="1800" dirty="0" smtClean="0"/>
              <a:t>  X annual </a:t>
            </a:r>
            <a:r>
              <a:rPr lang="en-US" sz="1800" dirty="0" smtClean="0"/>
              <a:t>Salary ?</a:t>
            </a:r>
          </a:p>
          <a:p>
            <a:r>
              <a:rPr lang="en-US" sz="1800" dirty="0" smtClean="0"/>
              <a:t>What is Mr. </a:t>
            </a:r>
            <a:r>
              <a:rPr lang="en-US" sz="1800" dirty="0" smtClean="0"/>
              <a:t>X </a:t>
            </a:r>
            <a:r>
              <a:rPr lang="en-US" sz="1800" dirty="0" smtClean="0"/>
              <a:t>Weekly Spend</a:t>
            </a:r>
          </a:p>
          <a:p>
            <a:r>
              <a:rPr lang="en-US" sz="1800" dirty="0" smtClean="0"/>
              <a:t>Where </a:t>
            </a:r>
            <a:r>
              <a:rPr lang="en-US" sz="1800" dirty="0"/>
              <a:t>d</a:t>
            </a:r>
            <a:r>
              <a:rPr lang="en-US" sz="1800" dirty="0" smtClean="0"/>
              <a:t>oes Mr. </a:t>
            </a:r>
            <a:r>
              <a:rPr lang="en-US" sz="1800" dirty="0" smtClean="0"/>
              <a:t>X  </a:t>
            </a:r>
            <a:r>
              <a:rPr lang="en-US" sz="1800" dirty="0" smtClean="0"/>
              <a:t>live ? What is the value of her home ?</a:t>
            </a:r>
          </a:p>
          <a:p>
            <a:r>
              <a:rPr lang="en-US" sz="1800" dirty="0" smtClean="0"/>
              <a:t>How many family members does Mr.</a:t>
            </a:r>
            <a:r>
              <a:rPr lang="en-US" sz="1800" dirty="0"/>
              <a:t> </a:t>
            </a:r>
            <a:r>
              <a:rPr lang="en-US" sz="1800" dirty="0" smtClean="0"/>
              <a:t>X  </a:t>
            </a:r>
            <a:r>
              <a:rPr lang="en-US" sz="1800" dirty="0" smtClean="0"/>
              <a:t>have ?</a:t>
            </a:r>
          </a:p>
          <a:p>
            <a:endParaRPr lang="en-US" sz="1800" dirty="0"/>
          </a:p>
          <a:p>
            <a:pPr marL="0" indent="0">
              <a:buNone/>
            </a:pPr>
            <a:r>
              <a:rPr lang="en-US" sz="1800" b="1" dirty="0"/>
              <a:t>Performance Answers</a:t>
            </a:r>
          </a:p>
          <a:p>
            <a:r>
              <a:rPr lang="en-US" sz="1800" dirty="0" smtClean="0"/>
              <a:t>What product </a:t>
            </a:r>
            <a:r>
              <a:rPr lang="en-US" sz="1800" dirty="0" smtClean="0"/>
              <a:t>Mr. X buy </a:t>
            </a:r>
            <a:r>
              <a:rPr lang="en-US" sz="1800" dirty="0" smtClean="0"/>
              <a:t>last week ?</a:t>
            </a:r>
          </a:p>
          <a:p>
            <a:r>
              <a:rPr lang="en-US" sz="1800" dirty="0" smtClean="0"/>
              <a:t>How much did </a:t>
            </a:r>
            <a:r>
              <a:rPr lang="en-US" sz="1800" dirty="0" smtClean="0"/>
              <a:t>Mr. X  </a:t>
            </a:r>
            <a:r>
              <a:rPr lang="en-US" sz="1800" dirty="0" smtClean="0"/>
              <a:t>spend last month ?</a:t>
            </a:r>
          </a:p>
          <a:p>
            <a:r>
              <a:rPr lang="en-US" sz="1800" dirty="0"/>
              <a:t>T</a:t>
            </a:r>
            <a:r>
              <a:rPr lang="en-US" sz="1800" dirty="0" smtClean="0"/>
              <a:t>o what promotions did </a:t>
            </a:r>
            <a:r>
              <a:rPr lang="en-US" sz="1800" dirty="0" smtClean="0"/>
              <a:t>Mr. X  </a:t>
            </a:r>
            <a:r>
              <a:rPr lang="en-US" sz="1800" dirty="0" smtClean="0"/>
              <a:t>respond ?</a:t>
            </a:r>
          </a:p>
          <a:p>
            <a:r>
              <a:rPr lang="en-US" sz="1800" dirty="0" smtClean="0"/>
              <a:t>Is </a:t>
            </a:r>
            <a:r>
              <a:rPr lang="en-US" sz="1800" dirty="0" smtClean="0"/>
              <a:t>Mr. X  </a:t>
            </a:r>
            <a:r>
              <a:rPr lang="en-US" sz="1800" dirty="0" smtClean="0"/>
              <a:t>spending more /less  versus last month</a:t>
            </a:r>
            <a:endParaRPr lang="en-US" sz="1800" dirty="0"/>
          </a:p>
        </p:txBody>
      </p:sp>
      <p:sp>
        <p:nvSpPr>
          <p:cNvPr id="2" name="AutoShape 2" descr="Image result for descriptive statist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5257800" y="2274332"/>
            <a:ext cx="3732810" cy="2373868"/>
            <a:chOff x="5257800" y="2274332"/>
            <a:chExt cx="3732810" cy="2373868"/>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95600"/>
              <a:ext cx="373281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21339" y="2274332"/>
              <a:ext cx="2205732" cy="369332"/>
            </a:xfrm>
            <a:prstGeom prst="rect">
              <a:avLst/>
            </a:prstGeom>
          </p:spPr>
          <p:txBody>
            <a:bodyPr wrap="none">
              <a:spAutoFit/>
            </a:bodyPr>
            <a:lstStyle/>
            <a:p>
              <a:r>
                <a:rPr lang="en-US" b="1" dirty="0" smtClean="0"/>
                <a:t>Descriptive Statistics </a:t>
              </a:r>
              <a:endParaRPr lang="en-US" b="1" dirty="0"/>
            </a:p>
          </p:txBody>
        </p:sp>
      </p:grpSp>
    </p:spTree>
    <p:extLst>
      <p:ext uri="{BB962C8B-B14F-4D97-AF65-F5344CB8AC3E}">
        <p14:creationId xmlns:p14="http://schemas.microsoft.com/office/powerpoint/2010/main" val="28912825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838200"/>
            <a:ext cx="5334000" cy="4762500"/>
          </a:xfrm>
          <a:prstGeom prst="rect">
            <a:avLst/>
          </a:prstGeom>
          <a:ln>
            <a:solidFill>
              <a:schemeClr val="accent2">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b="1" dirty="0" smtClean="0"/>
              <a:t>Predictive  Answers</a:t>
            </a:r>
          </a:p>
          <a:p>
            <a:r>
              <a:rPr lang="en-US" sz="1600" dirty="0" smtClean="0"/>
              <a:t>How many times does Mr. John is like to visit store during Christmas?</a:t>
            </a:r>
          </a:p>
          <a:p>
            <a:r>
              <a:rPr lang="en-US" sz="1600" dirty="0" smtClean="0"/>
              <a:t>What promotion is Mr. John likely to use ?</a:t>
            </a:r>
          </a:p>
          <a:p>
            <a:r>
              <a:rPr lang="en-US" sz="1600" dirty="0" smtClean="0"/>
              <a:t>What is the likelihood that Mr. John will buy product.</a:t>
            </a:r>
          </a:p>
          <a:p>
            <a:r>
              <a:rPr lang="en-US" sz="1600" dirty="0" smtClean="0"/>
              <a:t>What is the like hood that Mr. John will buy product Z when he buys product Y</a:t>
            </a:r>
          </a:p>
          <a:p>
            <a:r>
              <a:rPr lang="en-US" sz="1600" dirty="0" smtClean="0"/>
              <a:t>What is the profit potential of Mr. John over 2 years</a:t>
            </a:r>
          </a:p>
          <a:p>
            <a:endParaRPr lang="en-US" sz="1600" dirty="0" smtClean="0"/>
          </a:p>
          <a:p>
            <a:pPr marL="0" indent="0">
              <a:buFont typeface="Arial" pitchFamily="34" charset="0"/>
              <a:buNone/>
            </a:pPr>
            <a:r>
              <a:rPr lang="en-US" sz="1600" b="1" dirty="0" smtClean="0"/>
              <a:t>Recommendation </a:t>
            </a:r>
          </a:p>
          <a:p>
            <a:r>
              <a:rPr lang="en-US" sz="1600" dirty="0" smtClean="0"/>
              <a:t>What is the best price to get Mr. John to buy private label cookie.</a:t>
            </a:r>
          </a:p>
          <a:p>
            <a:r>
              <a:rPr lang="en-US" sz="1600" dirty="0" smtClean="0"/>
              <a:t>What new product introductions should we recommend to Mr. John</a:t>
            </a:r>
          </a:p>
          <a:p>
            <a:r>
              <a:rPr lang="en-US" sz="1600" dirty="0" smtClean="0"/>
              <a:t>What are the best promotions and on what product, to get Mr. John to </a:t>
            </a:r>
            <a:r>
              <a:rPr lang="en-US" sz="1600" dirty="0" err="1" smtClean="0"/>
              <a:t>visti</a:t>
            </a:r>
            <a:r>
              <a:rPr lang="en-US" sz="1600" dirty="0" smtClean="0"/>
              <a:t> the store 2 more time in a month ?</a:t>
            </a:r>
            <a:endParaRPr lang="en-US" sz="1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209800"/>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23521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7440" y="2388632"/>
            <a:ext cx="2092653"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81625" y="2646881"/>
            <a:ext cx="1838325" cy="145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9600" y="626507"/>
            <a:ext cx="2234101" cy="1223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219950" y="3254093"/>
            <a:ext cx="1673725" cy="1253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200400" y="5334000"/>
            <a:ext cx="2000250" cy="1343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448258" y="3038824"/>
            <a:ext cx="19145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20619" y="4507771"/>
            <a:ext cx="2204864"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9027" y="1198244"/>
            <a:ext cx="1822598" cy="100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5782261" y="4993792"/>
            <a:ext cx="2361614" cy="119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029325" y="569163"/>
            <a:ext cx="2381250" cy="133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723411" y="228600"/>
            <a:ext cx="1364220" cy="369332"/>
          </a:xfrm>
          <a:prstGeom prst="rect">
            <a:avLst/>
          </a:prstGeom>
        </p:spPr>
        <p:txBody>
          <a:bodyPr wrap="none">
            <a:spAutoFit/>
          </a:bodyPr>
          <a:lstStyle/>
          <a:p>
            <a:r>
              <a:rPr lang="en-US" b="1" dirty="0" smtClean="0"/>
              <a:t>Applications</a:t>
            </a:r>
            <a:endParaRPr lang="en-US" b="1" dirty="0"/>
          </a:p>
        </p:txBody>
      </p:sp>
      <p:sp>
        <p:nvSpPr>
          <p:cNvPr id="3" name="Rectangle 2"/>
          <p:cNvSpPr/>
          <p:nvPr/>
        </p:nvSpPr>
        <p:spPr>
          <a:xfrm>
            <a:off x="958391" y="3678826"/>
            <a:ext cx="2010550" cy="369332"/>
          </a:xfrm>
          <a:prstGeom prst="rect">
            <a:avLst/>
          </a:prstGeom>
        </p:spPr>
        <p:txBody>
          <a:bodyPr wrap="none">
            <a:spAutoFit/>
          </a:bodyPr>
          <a:lstStyle/>
          <a:p>
            <a:r>
              <a:rPr lang="en-US" dirty="0" smtClean="0"/>
              <a:t>Sentiment Analysis </a:t>
            </a:r>
            <a:endParaRPr lang="en-US" dirty="0"/>
          </a:p>
        </p:txBody>
      </p:sp>
      <p:sp>
        <p:nvSpPr>
          <p:cNvPr id="4" name="Rectangle 3"/>
          <p:cNvSpPr/>
          <p:nvPr/>
        </p:nvSpPr>
        <p:spPr>
          <a:xfrm>
            <a:off x="5966786" y="1981200"/>
            <a:ext cx="2506327" cy="369332"/>
          </a:xfrm>
          <a:prstGeom prst="rect">
            <a:avLst/>
          </a:prstGeom>
        </p:spPr>
        <p:txBody>
          <a:bodyPr wrap="none">
            <a:spAutoFit/>
          </a:bodyPr>
          <a:lstStyle/>
          <a:p>
            <a:r>
              <a:rPr lang="en-US" dirty="0" smtClean="0"/>
              <a:t>Medical Image Analytics </a:t>
            </a:r>
            <a:endParaRPr lang="en-US" dirty="0"/>
          </a:p>
        </p:txBody>
      </p:sp>
      <p:sp>
        <p:nvSpPr>
          <p:cNvPr id="5" name="Rectangle 4"/>
          <p:cNvSpPr/>
          <p:nvPr/>
        </p:nvSpPr>
        <p:spPr>
          <a:xfrm>
            <a:off x="3559027" y="2277549"/>
            <a:ext cx="1879361" cy="369332"/>
          </a:xfrm>
          <a:prstGeom prst="rect">
            <a:avLst/>
          </a:prstGeom>
        </p:spPr>
        <p:txBody>
          <a:bodyPr wrap="none">
            <a:spAutoFit/>
          </a:bodyPr>
          <a:lstStyle/>
          <a:p>
            <a:r>
              <a:rPr lang="en-US" dirty="0" smtClean="0"/>
              <a:t>Credit Card Fraud </a:t>
            </a:r>
            <a:endParaRPr lang="en-US" dirty="0"/>
          </a:p>
        </p:txBody>
      </p:sp>
      <p:sp>
        <p:nvSpPr>
          <p:cNvPr id="6" name="Rectangle 5"/>
          <p:cNvSpPr/>
          <p:nvPr/>
        </p:nvSpPr>
        <p:spPr>
          <a:xfrm>
            <a:off x="776757" y="5820951"/>
            <a:ext cx="1492588" cy="369332"/>
          </a:xfrm>
          <a:prstGeom prst="rect">
            <a:avLst/>
          </a:prstGeom>
        </p:spPr>
        <p:txBody>
          <a:bodyPr wrap="none">
            <a:spAutoFit/>
          </a:bodyPr>
          <a:lstStyle/>
          <a:p>
            <a:r>
              <a:rPr lang="en-US" dirty="0" smtClean="0"/>
              <a:t>Credit Scoring</a:t>
            </a:r>
            <a:endParaRPr lang="en-US" dirty="0"/>
          </a:p>
        </p:txBody>
      </p:sp>
      <p:sp>
        <p:nvSpPr>
          <p:cNvPr id="7" name="Rectangle 6"/>
          <p:cNvSpPr/>
          <p:nvPr/>
        </p:nvSpPr>
        <p:spPr>
          <a:xfrm>
            <a:off x="6400800" y="6256586"/>
            <a:ext cx="1602875" cy="369332"/>
          </a:xfrm>
          <a:prstGeom prst="rect">
            <a:avLst/>
          </a:prstGeom>
        </p:spPr>
        <p:txBody>
          <a:bodyPr wrap="none">
            <a:spAutoFit/>
          </a:bodyPr>
          <a:lstStyle/>
          <a:p>
            <a:r>
              <a:rPr lang="en-US" dirty="0" smtClean="0"/>
              <a:t>Share Market  </a:t>
            </a:r>
            <a:endParaRPr lang="en-US" dirty="0"/>
          </a:p>
        </p:txBody>
      </p:sp>
      <p:sp>
        <p:nvSpPr>
          <p:cNvPr id="8" name="Rectangle 7"/>
          <p:cNvSpPr/>
          <p:nvPr/>
        </p:nvSpPr>
        <p:spPr>
          <a:xfrm>
            <a:off x="7315200" y="4507771"/>
            <a:ext cx="1922899" cy="369332"/>
          </a:xfrm>
          <a:prstGeom prst="rect">
            <a:avLst/>
          </a:prstGeom>
        </p:spPr>
        <p:txBody>
          <a:bodyPr wrap="none">
            <a:spAutoFit/>
          </a:bodyPr>
          <a:lstStyle/>
          <a:p>
            <a:r>
              <a:rPr lang="en-US" dirty="0" smtClean="0"/>
              <a:t>Human Resources </a:t>
            </a:r>
            <a:endParaRPr lang="en-US" dirty="0"/>
          </a:p>
        </p:txBody>
      </p:sp>
      <p:sp>
        <p:nvSpPr>
          <p:cNvPr id="9" name="Rectangle 8"/>
          <p:cNvSpPr/>
          <p:nvPr/>
        </p:nvSpPr>
        <p:spPr>
          <a:xfrm>
            <a:off x="818292" y="1964992"/>
            <a:ext cx="1816716" cy="369332"/>
          </a:xfrm>
          <a:prstGeom prst="rect">
            <a:avLst/>
          </a:prstGeom>
        </p:spPr>
        <p:txBody>
          <a:bodyPr wrap="none">
            <a:spAutoFit/>
          </a:bodyPr>
          <a:lstStyle/>
          <a:p>
            <a:r>
              <a:rPr lang="en-US" dirty="0" smtClean="0"/>
              <a:t>Churn Prediction </a:t>
            </a:r>
            <a:endParaRPr lang="en-US" dirty="0"/>
          </a:p>
        </p:txBody>
      </p:sp>
    </p:spTree>
    <p:extLst>
      <p:ext uri="{BB962C8B-B14F-4D97-AF65-F5344CB8AC3E}">
        <p14:creationId xmlns:p14="http://schemas.microsoft.com/office/powerpoint/2010/main" val="20209719"/>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228600"/>
            <a:ext cx="8382000" cy="582304"/>
          </a:xfrm>
        </p:spPr>
        <p:txBody>
          <a:bodyPr>
            <a:normAutofit fontScale="90000"/>
          </a:bodyPr>
          <a:lstStyle/>
          <a:p>
            <a:pPr algn="l"/>
            <a:r>
              <a:rPr lang="en-US" dirty="0">
                <a:solidFill>
                  <a:srgbClr val="C00000"/>
                </a:solidFill>
              </a:rPr>
              <a:t>So What Is Machine Learning?</a:t>
            </a:r>
          </a:p>
        </p:txBody>
      </p:sp>
      <p:sp>
        <p:nvSpPr>
          <p:cNvPr id="5123" name="Rectangle 3"/>
          <p:cNvSpPr>
            <a:spLocks noGrp="1" noChangeArrowheads="1"/>
          </p:cNvSpPr>
          <p:nvPr>
            <p:ph idx="1"/>
          </p:nvPr>
        </p:nvSpPr>
        <p:spPr>
          <a:xfrm>
            <a:off x="1447800" y="3352800"/>
            <a:ext cx="5638800" cy="1676400"/>
          </a:xfrm>
        </p:spPr>
        <p:txBody>
          <a:bodyPr>
            <a:normAutofit/>
          </a:bodyPr>
          <a:lstStyle/>
          <a:p>
            <a:pPr marL="457200" indent="-285750">
              <a:buFont typeface="Arial" panose="020B0604020202020204" pitchFamily="34" charset="0"/>
              <a:buChar char="•"/>
            </a:pPr>
            <a:r>
              <a:rPr lang="en-US" sz="2000" dirty="0"/>
              <a:t>Automating automation</a:t>
            </a:r>
          </a:p>
          <a:p>
            <a:pPr marL="457200" indent="-285750">
              <a:buFont typeface="Arial" panose="020B0604020202020204" pitchFamily="34" charset="0"/>
              <a:buChar char="•"/>
            </a:pPr>
            <a:r>
              <a:rPr lang="en-US" sz="2000" dirty="0"/>
              <a:t>Getting computers to program themselves</a:t>
            </a:r>
          </a:p>
          <a:p>
            <a:pPr marL="457200" indent="-285750">
              <a:buFont typeface="Arial" panose="020B0604020202020204" pitchFamily="34" charset="0"/>
              <a:buChar char="•"/>
            </a:pPr>
            <a:r>
              <a:rPr lang="en-US" sz="2000" dirty="0"/>
              <a:t>Writing software is the bottleneck</a:t>
            </a:r>
          </a:p>
          <a:p>
            <a:pPr marL="457200" indent="-285750">
              <a:buFont typeface="Arial" panose="020B0604020202020204" pitchFamily="34" charset="0"/>
              <a:buChar char="•"/>
            </a:pPr>
            <a:r>
              <a:rPr lang="en-US" sz="2000" dirty="0"/>
              <a:t>Let the data do the work instead!</a:t>
            </a:r>
          </a:p>
        </p:txBody>
      </p:sp>
      <p:sp>
        <p:nvSpPr>
          <p:cNvPr id="2" name="Rectangle 1"/>
          <p:cNvSpPr/>
          <p:nvPr/>
        </p:nvSpPr>
        <p:spPr>
          <a:xfrm>
            <a:off x="885826" y="1375886"/>
            <a:ext cx="7724774" cy="1569660"/>
          </a:xfrm>
          <a:prstGeom prst="rect">
            <a:avLst/>
          </a:prstGeom>
        </p:spPr>
        <p:txBody>
          <a:bodyPr wrap="square">
            <a:spAutoFit/>
          </a:bodyPr>
          <a:lstStyle/>
          <a:p>
            <a:r>
              <a:rPr lang="en-IN" b="1" dirty="0" smtClean="0">
                <a:solidFill>
                  <a:srgbClr val="FF0000"/>
                </a:solidFill>
              </a:rPr>
              <a:t>Tom Mitchell’s </a:t>
            </a:r>
            <a:r>
              <a:rPr lang="en-IN" b="1" dirty="0">
                <a:solidFill>
                  <a:srgbClr val="FF0000"/>
                </a:solidFill>
              </a:rPr>
              <a:t>Machine </a:t>
            </a:r>
            <a:r>
              <a:rPr lang="en-IN" b="1" dirty="0" smtClean="0">
                <a:solidFill>
                  <a:srgbClr val="FF0000"/>
                </a:solidFill>
              </a:rPr>
              <a:t>Learning Definition</a:t>
            </a:r>
            <a:endParaRPr lang="en-IN" b="1" dirty="0">
              <a:solidFill>
                <a:srgbClr val="FF0000"/>
              </a:solidFill>
            </a:endParaRPr>
          </a:p>
          <a:p>
            <a:endParaRPr lang="en-IN" dirty="0" smtClean="0"/>
          </a:p>
          <a:p>
            <a:r>
              <a:rPr lang="en-IN" sz="2000" dirty="0" smtClean="0"/>
              <a:t>A </a:t>
            </a:r>
            <a:r>
              <a:rPr lang="en-IN" sz="2000" dirty="0"/>
              <a:t>computer program is said to learn from experience E with respect to some class of tasks T and performance measure P, if its performance at tasks in T, as measured by P, improves with experience E.</a:t>
            </a:r>
          </a:p>
        </p:txBody>
      </p:sp>
    </p:spTree>
    <p:extLst>
      <p:ext uri="{BB962C8B-B14F-4D97-AF65-F5344CB8AC3E}">
        <p14:creationId xmlns:p14="http://schemas.microsoft.com/office/powerpoint/2010/main" val="110688953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52400" y="228600"/>
            <a:ext cx="7921625" cy="568657"/>
          </a:xfrm>
        </p:spPr>
        <p:txBody>
          <a:bodyPr>
            <a:noAutofit/>
          </a:bodyPr>
          <a:lstStyle/>
          <a:p>
            <a:pPr algn="l" eaLnBrk="1" hangingPunct="1"/>
            <a:r>
              <a:rPr lang="tr-TR" sz="3200" b="1" dirty="0">
                <a:solidFill>
                  <a:schemeClr val="accent2"/>
                </a:solidFill>
              </a:rPr>
              <a:t>Why “Learn”?</a:t>
            </a:r>
          </a:p>
        </p:txBody>
      </p:sp>
      <p:sp>
        <p:nvSpPr>
          <p:cNvPr id="7172" name="Rectangle 3"/>
          <p:cNvSpPr>
            <a:spLocks noGrp="1" noChangeArrowheads="1"/>
          </p:cNvSpPr>
          <p:nvPr>
            <p:ph idx="1"/>
          </p:nvPr>
        </p:nvSpPr>
        <p:spPr>
          <a:xfrm>
            <a:off x="609601" y="1066800"/>
            <a:ext cx="8153399" cy="4572000"/>
          </a:xfrm>
        </p:spPr>
        <p:txBody>
          <a:bodyPr>
            <a:noAutofit/>
          </a:bodyPr>
          <a:lstStyle/>
          <a:p>
            <a:pPr marL="631825" indent="-365125">
              <a:buFont typeface="Arial" panose="020B0604020202020204" pitchFamily="34" charset="0"/>
              <a:buChar char="•"/>
            </a:pPr>
            <a:r>
              <a:rPr lang="tr-TR" sz="1800" dirty="0" smtClean="0"/>
              <a:t>Machine learning is programming computers to optimize a performance criterion using example data or past experience.</a:t>
            </a:r>
            <a:endParaRPr lang="en-US" sz="1800" dirty="0" smtClean="0"/>
          </a:p>
          <a:p>
            <a:pPr marL="266700" indent="0">
              <a:buNone/>
            </a:pPr>
            <a:endParaRPr lang="tr-TR" sz="1800" dirty="0" smtClean="0"/>
          </a:p>
          <a:p>
            <a:pPr marL="631825" indent="-365125">
              <a:buFont typeface="Arial" panose="020B0604020202020204" pitchFamily="34" charset="0"/>
              <a:buChar char="•"/>
            </a:pPr>
            <a:r>
              <a:rPr lang="tr-TR" sz="1800" dirty="0" smtClean="0"/>
              <a:t>There is no need to “learn” to calculate payroll</a:t>
            </a:r>
            <a:endParaRPr lang="en-US" sz="1800" dirty="0" smtClean="0"/>
          </a:p>
          <a:p>
            <a:pPr marL="266700" indent="0">
              <a:buNone/>
            </a:pPr>
            <a:endParaRPr lang="tr-TR" sz="1800" dirty="0" smtClean="0"/>
          </a:p>
          <a:p>
            <a:pPr marL="631825" indent="-365125">
              <a:buFont typeface="Arial" panose="020B0604020202020204" pitchFamily="34" charset="0"/>
              <a:buChar char="•"/>
            </a:pPr>
            <a:r>
              <a:rPr lang="tr-TR" sz="1800" dirty="0" smtClean="0"/>
              <a:t>Learning is used when:</a:t>
            </a:r>
          </a:p>
          <a:p>
            <a:pPr marL="987425" lvl="3" indent="-365125">
              <a:lnSpc>
                <a:spcPct val="220000"/>
              </a:lnSpc>
              <a:buFont typeface="Courier New" panose="02070309020205020404" pitchFamily="49" charset="0"/>
              <a:buChar char="o"/>
            </a:pPr>
            <a:r>
              <a:rPr lang="tr-TR" sz="1800" dirty="0" smtClean="0">
                <a:solidFill>
                  <a:srgbClr val="FF0000"/>
                </a:solidFill>
              </a:rPr>
              <a:t>Human expertise does not exist </a:t>
            </a:r>
            <a:r>
              <a:rPr lang="tr-TR" sz="1800" dirty="0" smtClean="0">
                <a:solidFill>
                  <a:schemeClr val="tx1"/>
                </a:solidFill>
              </a:rPr>
              <a:t>(navigating on Mars),</a:t>
            </a:r>
          </a:p>
          <a:p>
            <a:pPr marL="987425" lvl="3" indent="-365125">
              <a:lnSpc>
                <a:spcPct val="220000"/>
              </a:lnSpc>
              <a:buFont typeface="Courier New" panose="02070309020205020404" pitchFamily="49" charset="0"/>
              <a:buChar char="o"/>
            </a:pPr>
            <a:r>
              <a:rPr lang="tr-TR" sz="1800" dirty="0" smtClean="0">
                <a:solidFill>
                  <a:srgbClr val="FF0000"/>
                </a:solidFill>
              </a:rPr>
              <a:t>Humans are unable to explain their expertise </a:t>
            </a:r>
            <a:r>
              <a:rPr lang="tr-TR" sz="1800" dirty="0" smtClean="0">
                <a:solidFill>
                  <a:schemeClr val="tx1"/>
                </a:solidFill>
              </a:rPr>
              <a:t>(speech recognition)</a:t>
            </a:r>
          </a:p>
          <a:p>
            <a:pPr marL="987425" lvl="3" indent="-365125">
              <a:lnSpc>
                <a:spcPct val="220000"/>
              </a:lnSpc>
              <a:buFont typeface="Courier New" panose="02070309020205020404" pitchFamily="49" charset="0"/>
              <a:buChar char="o"/>
            </a:pPr>
            <a:r>
              <a:rPr lang="tr-TR" sz="1800" dirty="0" smtClean="0">
                <a:solidFill>
                  <a:srgbClr val="FF0000"/>
                </a:solidFill>
              </a:rPr>
              <a:t>Solution changes in time </a:t>
            </a:r>
            <a:r>
              <a:rPr lang="tr-TR" sz="1800" dirty="0" smtClean="0">
                <a:solidFill>
                  <a:schemeClr val="tx1"/>
                </a:solidFill>
              </a:rPr>
              <a:t>(routing on a computer network)</a:t>
            </a:r>
          </a:p>
          <a:p>
            <a:pPr marL="987425" lvl="3" indent="-365125">
              <a:lnSpc>
                <a:spcPct val="220000"/>
              </a:lnSpc>
              <a:buFont typeface="Courier New" panose="02070309020205020404" pitchFamily="49" charset="0"/>
              <a:buChar char="o"/>
            </a:pPr>
            <a:r>
              <a:rPr lang="tr-TR" sz="1800" dirty="0" smtClean="0">
                <a:solidFill>
                  <a:srgbClr val="FF0000"/>
                </a:solidFill>
              </a:rPr>
              <a:t>Solution needs to be adapted to particular cases </a:t>
            </a:r>
            <a:r>
              <a:rPr lang="tr-TR" sz="1800" dirty="0" smtClean="0">
                <a:solidFill>
                  <a:schemeClr val="tx1"/>
                </a:solidFill>
              </a:rPr>
              <a:t>(user biometrics)</a:t>
            </a:r>
          </a:p>
        </p:txBody>
      </p:sp>
    </p:spTree>
    <p:extLst>
      <p:ext uri="{BB962C8B-B14F-4D97-AF65-F5344CB8AC3E}">
        <p14:creationId xmlns:p14="http://schemas.microsoft.com/office/powerpoint/2010/main" val="3032361394"/>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819400"/>
            <a:ext cx="8382000" cy="2057400"/>
          </a:xfrm>
        </p:spPr>
        <p:txBody>
          <a:bodyPr>
            <a:normAutofit/>
          </a:bodyPr>
          <a:lstStyle/>
          <a:p>
            <a:pPr marL="0" indent="0">
              <a:buNone/>
            </a:pPr>
            <a:r>
              <a:rPr lang="en-US" dirty="0" smtClean="0">
                <a:solidFill>
                  <a:srgbClr val="FF0000"/>
                </a:solidFill>
              </a:rPr>
              <a:t>In </a:t>
            </a:r>
            <a:r>
              <a:rPr lang="en-US" dirty="0">
                <a:solidFill>
                  <a:srgbClr val="FF0000"/>
                </a:solidFill>
              </a:rPr>
              <a:t>God we trust. All others must bring data. </a:t>
            </a:r>
            <a:endParaRPr lang="en-US" dirty="0" smtClean="0">
              <a:solidFill>
                <a:srgbClr val="FF0000"/>
              </a:solidFill>
            </a:endParaRPr>
          </a:p>
          <a:p>
            <a:pPr marL="0" indent="0">
              <a:buNone/>
            </a:pPr>
            <a:r>
              <a:rPr lang="en-US" dirty="0" smtClean="0"/>
              <a:t>		                  —</a:t>
            </a:r>
            <a:r>
              <a:rPr lang="en-US" dirty="0"/>
              <a:t>William </a:t>
            </a:r>
            <a:r>
              <a:rPr lang="en-US" dirty="0" smtClean="0"/>
              <a:t>Edwards Deming       (</a:t>
            </a:r>
            <a:r>
              <a:rPr lang="en-US" sz="2800" dirty="0"/>
              <a:t>a business professor famous for work in manufacturing</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066800"/>
            <a:ext cx="13335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481432"/>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a:xfrm>
            <a:off x="762000" y="228600"/>
            <a:ext cx="7695298" cy="582304"/>
          </a:xfrm>
        </p:spPr>
        <p:txBody>
          <a:bodyPr>
            <a:normAutofit/>
          </a:bodyPr>
          <a:lstStyle/>
          <a:p>
            <a:pPr algn="l"/>
            <a:r>
              <a:rPr lang="en-US" sz="3200" b="1" dirty="0" smtClean="0">
                <a:solidFill>
                  <a:schemeClr val="accent2"/>
                </a:solidFill>
              </a:rPr>
              <a:t>Machine Learning</a:t>
            </a:r>
            <a:r>
              <a:rPr lang="en-US" sz="3200" dirty="0" smtClean="0">
                <a:solidFill>
                  <a:schemeClr val="accent2"/>
                </a:solidFill>
              </a:rPr>
              <a:t>…….</a:t>
            </a:r>
            <a:endParaRPr lang="en-US" sz="3200" b="1" dirty="0">
              <a:solidFill>
                <a:schemeClr val="accent2"/>
              </a:solidFill>
            </a:endParaRPr>
          </a:p>
        </p:txBody>
      </p:sp>
      <p:sp>
        <p:nvSpPr>
          <p:cNvPr id="3076" name="Rectangle 4"/>
          <p:cNvSpPr>
            <a:spLocks noChangeArrowheads="1"/>
          </p:cNvSpPr>
          <p:nvPr/>
        </p:nvSpPr>
        <p:spPr bwMode="auto">
          <a:xfrm>
            <a:off x="3735575" y="2333472"/>
            <a:ext cx="2179966" cy="761999"/>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dirty="0"/>
              <a:t>Computer</a:t>
            </a:r>
          </a:p>
        </p:txBody>
      </p:sp>
      <p:sp>
        <p:nvSpPr>
          <p:cNvPr id="3078" name="Line 6"/>
          <p:cNvSpPr>
            <a:spLocks noChangeShapeType="1"/>
          </p:cNvSpPr>
          <p:nvPr/>
        </p:nvSpPr>
        <p:spPr bwMode="auto">
          <a:xfrm>
            <a:off x="2765160" y="2606551"/>
            <a:ext cx="991833"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9" name="Line 7"/>
          <p:cNvSpPr>
            <a:spLocks noChangeShapeType="1"/>
          </p:cNvSpPr>
          <p:nvPr/>
        </p:nvSpPr>
        <p:spPr bwMode="auto">
          <a:xfrm>
            <a:off x="2765160" y="2904971"/>
            <a:ext cx="991833"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0" name="Line 8"/>
          <p:cNvSpPr>
            <a:spLocks noChangeShapeType="1"/>
          </p:cNvSpPr>
          <p:nvPr/>
        </p:nvSpPr>
        <p:spPr bwMode="auto">
          <a:xfrm flipV="1">
            <a:off x="5915540" y="2714471"/>
            <a:ext cx="575717" cy="635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2" name="Text Box 10"/>
          <p:cNvSpPr txBox="1">
            <a:spLocks noChangeArrowheads="1"/>
          </p:cNvSpPr>
          <p:nvPr/>
        </p:nvSpPr>
        <p:spPr bwMode="auto">
          <a:xfrm>
            <a:off x="1740177" y="2406496"/>
            <a:ext cx="788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Data</a:t>
            </a:r>
          </a:p>
        </p:txBody>
      </p:sp>
      <p:sp>
        <p:nvSpPr>
          <p:cNvPr id="3083" name="Text Box 11"/>
          <p:cNvSpPr txBox="1">
            <a:spLocks noChangeArrowheads="1"/>
          </p:cNvSpPr>
          <p:nvPr/>
        </p:nvSpPr>
        <p:spPr bwMode="auto">
          <a:xfrm>
            <a:off x="1465210" y="2723996"/>
            <a:ext cx="12661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Program</a:t>
            </a:r>
          </a:p>
        </p:txBody>
      </p:sp>
      <p:sp>
        <p:nvSpPr>
          <p:cNvPr id="3084" name="Text Box 12"/>
          <p:cNvSpPr txBox="1">
            <a:spLocks noChangeArrowheads="1"/>
          </p:cNvSpPr>
          <p:nvPr/>
        </p:nvSpPr>
        <p:spPr bwMode="auto">
          <a:xfrm>
            <a:off x="6504434" y="2520766"/>
            <a:ext cx="1033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Output</a:t>
            </a:r>
          </a:p>
        </p:txBody>
      </p:sp>
      <p:sp>
        <p:nvSpPr>
          <p:cNvPr id="3" name="TextBox 2"/>
          <p:cNvSpPr txBox="1"/>
          <p:nvPr/>
        </p:nvSpPr>
        <p:spPr>
          <a:xfrm>
            <a:off x="794128" y="1873280"/>
            <a:ext cx="3127234" cy="369332"/>
          </a:xfrm>
          <a:prstGeom prst="rect">
            <a:avLst/>
          </a:prstGeom>
          <a:noFill/>
        </p:spPr>
        <p:txBody>
          <a:bodyPr wrap="square" rtlCol="0">
            <a:spAutoFit/>
          </a:bodyPr>
          <a:lstStyle/>
          <a:p>
            <a:r>
              <a:rPr lang="en-US" dirty="0" smtClean="0">
                <a:solidFill>
                  <a:srgbClr val="C00000"/>
                </a:solidFill>
              </a:rPr>
              <a:t>Traditional Programming</a:t>
            </a:r>
            <a:endParaRPr lang="en-IN" dirty="0">
              <a:solidFill>
                <a:srgbClr val="C00000"/>
              </a:solidFill>
            </a:endParaRPr>
          </a:p>
        </p:txBody>
      </p:sp>
      <p:grpSp>
        <p:nvGrpSpPr>
          <p:cNvPr id="4" name="Group 3"/>
          <p:cNvGrpSpPr/>
          <p:nvPr/>
        </p:nvGrpSpPr>
        <p:grpSpPr>
          <a:xfrm>
            <a:off x="794128" y="3934211"/>
            <a:ext cx="6743471" cy="1308260"/>
            <a:chOff x="474834" y="2826006"/>
            <a:chExt cx="6743471" cy="1308260"/>
          </a:xfrm>
        </p:grpSpPr>
        <p:sp>
          <p:nvSpPr>
            <p:cNvPr id="3091" name="Rectangle 19"/>
            <p:cNvSpPr>
              <a:spLocks noChangeArrowheads="1"/>
            </p:cNvSpPr>
            <p:nvPr/>
          </p:nvSpPr>
          <p:spPr bwMode="auto">
            <a:xfrm>
              <a:off x="3372546" y="3305531"/>
              <a:ext cx="2066925" cy="752475"/>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Computer</a:t>
              </a:r>
            </a:p>
          </p:txBody>
        </p:sp>
        <p:sp>
          <p:nvSpPr>
            <p:cNvPr id="3092" name="Line 20"/>
            <p:cNvSpPr>
              <a:spLocks noChangeShapeType="1"/>
            </p:cNvSpPr>
            <p:nvPr/>
          </p:nvSpPr>
          <p:spPr bwMode="auto">
            <a:xfrm>
              <a:off x="2477892" y="3562676"/>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3" name="Line 21"/>
            <p:cNvSpPr>
              <a:spLocks noChangeShapeType="1"/>
            </p:cNvSpPr>
            <p:nvPr/>
          </p:nvSpPr>
          <p:spPr bwMode="auto">
            <a:xfrm>
              <a:off x="2458146" y="3934211"/>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4" name="Line 22"/>
            <p:cNvSpPr>
              <a:spLocks noChangeShapeType="1"/>
            </p:cNvSpPr>
            <p:nvPr/>
          </p:nvSpPr>
          <p:spPr bwMode="auto">
            <a:xfrm>
              <a:off x="5455892" y="3724601"/>
              <a:ext cx="595106"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5" name="Text Box 23"/>
            <p:cNvSpPr txBox="1">
              <a:spLocks noChangeArrowheads="1"/>
            </p:cNvSpPr>
            <p:nvPr/>
          </p:nvSpPr>
          <p:spPr bwMode="auto">
            <a:xfrm>
              <a:off x="1675211" y="3362621"/>
              <a:ext cx="7264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Data</a:t>
              </a:r>
            </a:p>
          </p:txBody>
        </p:sp>
        <p:sp>
          <p:nvSpPr>
            <p:cNvPr id="3096" name="Text Box 24"/>
            <p:cNvSpPr txBox="1">
              <a:spLocks noChangeArrowheads="1"/>
            </p:cNvSpPr>
            <p:nvPr/>
          </p:nvSpPr>
          <p:spPr bwMode="auto">
            <a:xfrm>
              <a:off x="1418031" y="3734156"/>
              <a:ext cx="9525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Output</a:t>
              </a:r>
            </a:p>
          </p:txBody>
        </p:sp>
        <p:sp>
          <p:nvSpPr>
            <p:cNvPr id="3097" name="Text Box 25"/>
            <p:cNvSpPr txBox="1">
              <a:spLocks noChangeArrowheads="1"/>
            </p:cNvSpPr>
            <p:nvPr/>
          </p:nvSpPr>
          <p:spPr bwMode="auto">
            <a:xfrm>
              <a:off x="6050998" y="3515051"/>
              <a:ext cx="11673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Program</a:t>
              </a:r>
            </a:p>
          </p:txBody>
        </p:sp>
        <p:sp>
          <p:nvSpPr>
            <p:cNvPr id="20" name="TextBox 19"/>
            <p:cNvSpPr txBox="1"/>
            <p:nvPr/>
          </p:nvSpPr>
          <p:spPr>
            <a:xfrm>
              <a:off x="474834" y="2826006"/>
              <a:ext cx="2142427" cy="369332"/>
            </a:xfrm>
            <a:prstGeom prst="rect">
              <a:avLst/>
            </a:prstGeom>
            <a:noFill/>
          </p:spPr>
          <p:txBody>
            <a:bodyPr wrap="square" rtlCol="0">
              <a:spAutoFit/>
            </a:bodyPr>
            <a:lstStyle/>
            <a:p>
              <a:r>
                <a:rPr lang="en-US" dirty="0" smtClean="0">
                  <a:solidFill>
                    <a:srgbClr val="C00000"/>
                  </a:solidFill>
                </a:rPr>
                <a:t>Machine Learning</a:t>
              </a:r>
              <a:endParaRPr lang="en-IN" dirty="0">
                <a:solidFill>
                  <a:srgbClr val="C00000"/>
                </a:solidFill>
              </a:endParaRPr>
            </a:p>
          </p:txBody>
        </p:sp>
      </p:grpSp>
    </p:spTree>
    <p:extLst>
      <p:ext uri="{BB962C8B-B14F-4D97-AF65-F5344CB8AC3E}">
        <p14:creationId xmlns:p14="http://schemas.microsoft.com/office/powerpoint/2010/main" val="2817161707"/>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8034011"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762000" y="228600"/>
            <a:ext cx="8077200" cy="563562"/>
          </a:xfrm>
        </p:spPr>
        <p:txBody>
          <a:bodyPr>
            <a:noAutofit/>
          </a:bodyPr>
          <a:lstStyle/>
          <a:p>
            <a:r>
              <a:rPr lang="en-US" sz="3200" dirty="0">
                <a:solidFill>
                  <a:srgbClr val="C00000"/>
                </a:solidFill>
              </a:rPr>
              <a:t>Supervised /Unsupervised Learning</a:t>
            </a:r>
          </a:p>
        </p:txBody>
      </p:sp>
    </p:spTree>
    <p:extLst>
      <p:ext uri="{BB962C8B-B14F-4D97-AF65-F5344CB8AC3E}">
        <p14:creationId xmlns:p14="http://schemas.microsoft.com/office/powerpoint/2010/main" val="945775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1315" y="1270838"/>
            <a:ext cx="8229600" cy="5060159"/>
          </a:xfrm>
        </p:spPr>
        <p:txBody>
          <a:bodyPr>
            <a:noAutofit/>
          </a:bodyPr>
          <a:lstStyle/>
          <a:p>
            <a:pPr marL="269875">
              <a:buFont typeface="Arial" panose="020B0604020202020204" pitchFamily="34" charset="0"/>
              <a:buChar char="•"/>
            </a:pPr>
            <a:r>
              <a:rPr lang="en-US" altLang="zh-TW" sz="1800" b="1" dirty="0"/>
              <a:t>Supervised </a:t>
            </a:r>
            <a:r>
              <a:rPr lang="en-US" altLang="zh-TW" sz="1800" b="1" dirty="0" smtClean="0"/>
              <a:t>learning                                             </a:t>
            </a:r>
            <a:endParaRPr lang="en-US" altLang="zh-TW" sz="1800" dirty="0" smtClean="0"/>
          </a:p>
          <a:p>
            <a:pPr lvl="2">
              <a:buFont typeface="Courier New" panose="02070309020205020404" pitchFamily="49" charset="0"/>
              <a:buChar char="o"/>
            </a:pPr>
            <a:r>
              <a:rPr lang="en-US" altLang="zh-TW" sz="1800" dirty="0" smtClean="0"/>
              <a:t>Prediction</a:t>
            </a:r>
          </a:p>
          <a:p>
            <a:pPr lvl="2">
              <a:buFont typeface="Courier New" panose="02070309020205020404" pitchFamily="49" charset="0"/>
              <a:buChar char="o"/>
            </a:pPr>
            <a:r>
              <a:rPr lang="en-US" altLang="zh-TW" sz="1800" dirty="0" smtClean="0"/>
              <a:t>Classification </a:t>
            </a:r>
            <a:r>
              <a:rPr lang="en-US" altLang="zh-TW" sz="1800" dirty="0"/>
              <a:t>(discrete labels), Regression (real values</a:t>
            </a:r>
            <a:r>
              <a:rPr lang="en-US" altLang="zh-TW" sz="1800" dirty="0" smtClean="0"/>
              <a:t>)</a:t>
            </a:r>
          </a:p>
          <a:p>
            <a:pPr marL="914400" lvl="2" indent="0">
              <a:buNone/>
            </a:pPr>
            <a:endParaRPr lang="en-US" altLang="zh-TW" sz="1800" dirty="0"/>
          </a:p>
          <a:p>
            <a:pPr marL="269875">
              <a:buFont typeface="Arial" panose="020B0604020202020204" pitchFamily="34" charset="0"/>
              <a:buChar char="•"/>
            </a:pPr>
            <a:r>
              <a:rPr lang="en-US" altLang="zh-TW" sz="1800" b="1" dirty="0"/>
              <a:t>Unsupervised learning                                         </a:t>
            </a:r>
          </a:p>
          <a:p>
            <a:pPr lvl="2">
              <a:buFont typeface="Courier New" panose="02070309020205020404" pitchFamily="49" charset="0"/>
              <a:buChar char="o"/>
            </a:pPr>
            <a:r>
              <a:rPr lang="en-US" altLang="zh-TW" sz="1800" dirty="0"/>
              <a:t>Clustering</a:t>
            </a:r>
          </a:p>
          <a:p>
            <a:pPr lvl="2">
              <a:buFont typeface="Courier New" panose="02070309020205020404" pitchFamily="49" charset="0"/>
              <a:buChar char="o"/>
            </a:pPr>
            <a:r>
              <a:rPr lang="en-US" altLang="zh-TW" sz="1800" dirty="0"/>
              <a:t>Probability distribution estimation</a:t>
            </a:r>
          </a:p>
          <a:p>
            <a:pPr lvl="2">
              <a:buFont typeface="Courier New" panose="02070309020205020404" pitchFamily="49" charset="0"/>
              <a:buChar char="o"/>
            </a:pPr>
            <a:r>
              <a:rPr lang="en-US" altLang="zh-TW" sz="1800" dirty="0"/>
              <a:t>Finding association (in features)</a:t>
            </a:r>
          </a:p>
          <a:p>
            <a:pPr lvl="2">
              <a:buFont typeface="Courier New" panose="02070309020205020404" pitchFamily="49" charset="0"/>
              <a:buChar char="o"/>
            </a:pPr>
            <a:r>
              <a:rPr lang="en-US" altLang="zh-TW" sz="1800" dirty="0"/>
              <a:t>Dimension reduction </a:t>
            </a:r>
            <a:endParaRPr lang="en-US" altLang="zh-TW" sz="1800" dirty="0" smtClean="0"/>
          </a:p>
          <a:p>
            <a:pPr marL="914400" lvl="2" indent="0">
              <a:buNone/>
            </a:pPr>
            <a:endParaRPr lang="en-US" altLang="zh-TW" sz="1800" dirty="0"/>
          </a:p>
          <a:p>
            <a:pPr marL="269875">
              <a:buFont typeface="Arial" panose="020B0604020202020204" pitchFamily="34" charset="0"/>
              <a:buChar char="•"/>
            </a:pPr>
            <a:r>
              <a:rPr lang="en-US" altLang="zh-TW" sz="1800" b="1" dirty="0"/>
              <a:t>Semi-supervised </a:t>
            </a:r>
            <a:r>
              <a:rPr lang="en-US" altLang="zh-TW" sz="1800" b="1" dirty="0" smtClean="0"/>
              <a:t>learning</a:t>
            </a:r>
          </a:p>
          <a:p>
            <a:pPr marL="269875">
              <a:buFont typeface="Arial" panose="020B0604020202020204" pitchFamily="34" charset="0"/>
              <a:buChar char="•"/>
            </a:pPr>
            <a:endParaRPr lang="en-US" altLang="zh-TW" sz="1800" b="1" dirty="0" smtClean="0"/>
          </a:p>
          <a:p>
            <a:pPr marL="269875">
              <a:buFont typeface="Arial" panose="020B0604020202020204" pitchFamily="34" charset="0"/>
              <a:buChar char="•"/>
            </a:pPr>
            <a:r>
              <a:rPr lang="en-US" altLang="zh-TW" sz="1800" b="1" dirty="0" smtClean="0"/>
              <a:t>Reinforcement </a:t>
            </a:r>
            <a:r>
              <a:rPr lang="en-US" altLang="zh-TW" sz="1800" b="1" dirty="0"/>
              <a:t>learning</a:t>
            </a:r>
          </a:p>
          <a:p>
            <a:pPr lvl="2">
              <a:buFont typeface="Courier New" panose="02070309020205020404" pitchFamily="49" charset="0"/>
              <a:buChar char="o"/>
            </a:pPr>
            <a:r>
              <a:rPr lang="en-US" altLang="zh-TW" sz="1800" dirty="0" smtClean="0"/>
              <a:t>Decision </a:t>
            </a:r>
            <a:r>
              <a:rPr lang="en-US" altLang="zh-TW" sz="1800" dirty="0"/>
              <a:t>making (robot, chess machine)</a:t>
            </a:r>
          </a:p>
          <a:p>
            <a:endParaRPr lang="zh-TW" altLang="en-US" sz="2400" dirty="0"/>
          </a:p>
        </p:txBody>
      </p:sp>
      <p:sp>
        <p:nvSpPr>
          <p:cNvPr id="2" name="標題 1"/>
          <p:cNvSpPr>
            <a:spLocks noGrp="1"/>
          </p:cNvSpPr>
          <p:nvPr>
            <p:ph type="title"/>
          </p:nvPr>
        </p:nvSpPr>
        <p:spPr>
          <a:xfrm>
            <a:off x="762000" y="228600"/>
            <a:ext cx="7684827" cy="654050"/>
          </a:xfrm>
        </p:spPr>
        <p:txBody>
          <a:bodyPr>
            <a:normAutofit/>
          </a:bodyPr>
          <a:lstStyle/>
          <a:p>
            <a:r>
              <a:rPr lang="en-US" altLang="zh-TW" sz="2800" dirty="0"/>
              <a:t>Algorithms</a:t>
            </a:r>
            <a:endParaRPr lang="zh-TW" altLang="en-US" sz="2800" dirty="0"/>
          </a:p>
        </p:txBody>
      </p:sp>
    </p:spTree>
    <p:extLst>
      <p:ext uri="{BB962C8B-B14F-4D97-AF65-F5344CB8AC3E}">
        <p14:creationId xmlns:p14="http://schemas.microsoft.com/office/powerpoint/2010/main" val="12127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0" y="228600"/>
            <a:ext cx="7039971" cy="654050"/>
          </a:xfrm>
        </p:spPr>
        <p:txBody>
          <a:bodyPr/>
          <a:lstStyle/>
          <a:p>
            <a:r>
              <a:rPr lang="en-US" altLang="zh-TW" sz="2400" b="1" dirty="0">
                <a:solidFill>
                  <a:schemeClr val="accent2"/>
                </a:solidFill>
              </a:rPr>
              <a:t>Supervised learning</a:t>
            </a:r>
            <a:endParaRPr lang="zh-TW" altLang="en-US" sz="2400" b="1" dirty="0">
              <a:solidFill>
                <a:schemeClr val="accent2"/>
              </a:solidFill>
            </a:endParaRPr>
          </a:p>
        </p:txBody>
      </p:sp>
      <p:pic>
        <p:nvPicPr>
          <p:cNvPr id="2050" name="Picture 2" descr="C:\Users\Ian\Desktop\superv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51638"/>
            <a:ext cx="7690656" cy="4715561"/>
          </a:xfrm>
          <a:prstGeom prst="rect">
            <a:avLst/>
          </a:prstGeom>
          <a:noFill/>
          <a:ln>
            <a:solidFill>
              <a:schemeClr val="tx2">
                <a:lumMod val="60000"/>
                <a:lumOff val="40000"/>
              </a:schemeClr>
            </a:solidFill>
          </a:ln>
          <a:effectLst>
            <a:outerShdw blurRad="50800" dist="50800" dir="5400000" algn="ctr" rotWithShape="0">
              <a:schemeClr val="tx2">
                <a:lumMod val="20000"/>
                <a:lumOff val="8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034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90600" y="304800"/>
            <a:ext cx="6933063" cy="654050"/>
          </a:xfrm>
        </p:spPr>
        <p:txBody>
          <a:bodyPr/>
          <a:lstStyle/>
          <a:p>
            <a:r>
              <a:rPr lang="en-US" altLang="zh-TW" sz="2400" b="1" dirty="0">
                <a:solidFill>
                  <a:schemeClr val="accent2"/>
                </a:solidFill>
              </a:rPr>
              <a:t>Unsupervised learning</a:t>
            </a:r>
            <a:endParaRPr lang="zh-TW" altLang="en-US" sz="2400" b="1" dirty="0">
              <a:solidFill>
                <a:schemeClr val="accent2"/>
              </a:solidFill>
            </a:endParaRPr>
          </a:p>
        </p:txBody>
      </p:sp>
      <p:pic>
        <p:nvPicPr>
          <p:cNvPr id="3074" name="Picture 2" descr="C:\Users\Ian\Desktop\unsuperv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2594"/>
            <a:ext cx="7833816" cy="4878327"/>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100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62000" y="1219200"/>
            <a:ext cx="8174358" cy="4341199"/>
          </a:xfrm>
        </p:spPr>
        <p:txBody>
          <a:bodyPr>
            <a:noAutofit/>
          </a:bodyPr>
          <a:lstStyle/>
          <a:p>
            <a:pPr marL="0" indent="0" fontAlgn="base">
              <a:buNone/>
            </a:pPr>
            <a:r>
              <a:rPr lang="en-US" dirty="0" smtClean="0"/>
              <a:t>Supervised </a:t>
            </a:r>
            <a:r>
              <a:rPr lang="en-US" dirty="0"/>
              <a:t>learning problems can be further grouped into regression and classification problems.</a:t>
            </a:r>
          </a:p>
          <a:p>
            <a:pPr fontAlgn="base"/>
            <a:r>
              <a:rPr lang="en-US" b="1" dirty="0"/>
              <a:t>Classification</a:t>
            </a:r>
            <a:r>
              <a:rPr lang="en-US" dirty="0"/>
              <a:t>: A classification problem is when the output variable is a category, such as “red” or “blue” or “disease” and “no disease”.</a:t>
            </a:r>
          </a:p>
          <a:p>
            <a:pPr fontAlgn="base"/>
            <a:r>
              <a:rPr lang="en-US" b="1" dirty="0"/>
              <a:t>Regression</a:t>
            </a:r>
            <a:r>
              <a:rPr lang="en-US" dirty="0"/>
              <a:t>: A regression problem is when the output variable is a real value, such as “dollars” or “weight”.</a:t>
            </a:r>
          </a:p>
          <a:p>
            <a:pPr marL="536575" lvl="1" indent="-355600">
              <a:buFont typeface="Arial" panose="020B0604020202020204" pitchFamily="34" charset="0"/>
              <a:buChar char="•"/>
            </a:pPr>
            <a:endParaRPr lang="en-US" altLang="zh-TW" sz="2000" b="1" dirty="0" smtClean="0"/>
          </a:p>
          <a:p>
            <a:pPr marL="536575" lvl="1" indent="-355600">
              <a:buFont typeface="Arial" panose="020B0604020202020204" pitchFamily="34" charset="0"/>
              <a:buChar char="•"/>
            </a:pPr>
            <a:endParaRPr lang="en-US" altLang="zh-TW" sz="2000" b="1" dirty="0"/>
          </a:p>
          <a:p>
            <a:pPr marL="536575" lvl="1" indent="-355600">
              <a:buFont typeface="Arial" panose="020B0604020202020204" pitchFamily="34" charset="0"/>
              <a:buChar char="•"/>
            </a:pPr>
            <a:endParaRPr lang="en-US" altLang="zh-TW" sz="2000" b="1" dirty="0" smtClean="0"/>
          </a:p>
          <a:p>
            <a:pPr marL="536575" lvl="1" indent="-355600">
              <a:buFont typeface="Arial" panose="020B0604020202020204" pitchFamily="34" charset="0"/>
              <a:buChar char="•"/>
            </a:pPr>
            <a:endParaRPr lang="en-US" altLang="zh-TW" sz="2000" b="1" dirty="0"/>
          </a:p>
          <a:p>
            <a:endParaRPr lang="zh-TW" altLang="en-US" sz="2400" dirty="0"/>
          </a:p>
        </p:txBody>
      </p:sp>
      <p:sp>
        <p:nvSpPr>
          <p:cNvPr id="2" name="標題 1"/>
          <p:cNvSpPr>
            <a:spLocks noGrp="1"/>
          </p:cNvSpPr>
          <p:nvPr>
            <p:ph type="title"/>
          </p:nvPr>
        </p:nvSpPr>
        <p:spPr>
          <a:xfrm>
            <a:off x="228600" y="304800"/>
            <a:ext cx="7620000" cy="654050"/>
          </a:xfrm>
        </p:spPr>
        <p:txBody>
          <a:bodyPr>
            <a:normAutofit/>
          </a:bodyPr>
          <a:lstStyle/>
          <a:p>
            <a:pPr algn="l"/>
            <a:r>
              <a:rPr lang="en-US" altLang="zh-TW" sz="3200" dirty="0">
                <a:solidFill>
                  <a:srgbClr val="C00000"/>
                </a:solidFill>
              </a:rPr>
              <a:t>Supervised Learning techniques</a:t>
            </a:r>
            <a:endParaRPr lang="zh-TW" altLang="en-US" sz="3200" dirty="0">
              <a:solidFill>
                <a:srgbClr val="C00000"/>
              </a:solidFill>
            </a:endParaRPr>
          </a:p>
        </p:txBody>
      </p:sp>
    </p:spTree>
    <p:extLst>
      <p:ext uri="{BB962C8B-B14F-4D97-AF65-F5344CB8AC3E}">
        <p14:creationId xmlns:p14="http://schemas.microsoft.com/office/powerpoint/2010/main" val="31012442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077200" cy="1143000"/>
          </a:xfrm>
        </p:spPr>
        <p:txBody>
          <a:bodyPr>
            <a:normAutofit/>
          </a:bodyPr>
          <a:lstStyle/>
          <a:p>
            <a:r>
              <a:rPr lang="en-US" sz="3200" dirty="0">
                <a:solidFill>
                  <a:srgbClr val="C00000"/>
                </a:solidFill>
              </a:rPr>
              <a:t>Supervised Learning</a:t>
            </a:r>
          </a:p>
        </p:txBody>
      </p:sp>
      <p:pic>
        <p:nvPicPr>
          <p:cNvPr id="6149" name="Picture 5" descr="Image result for classification regress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530578"/>
            <a:ext cx="24955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Image result for classification regressio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8225" y="4419600"/>
            <a:ext cx="4038600" cy="195113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419567"/>
            <a:ext cx="3794438" cy="220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81600" y="4143375"/>
            <a:ext cx="3505200" cy="1932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309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fontAlgn="base">
              <a:buNone/>
            </a:pPr>
            <a:r>
              <a:rPr lang="en-US" dirty="0"/>
              <a:t>Unsupervised learning problems can be further grouped into clustering and association problems.</a:t>
            </a:r>
          </a:p>
          <a:p>
            <a:pPr marL="571500" indent="-285750" fontAlgn="base"/>
            <a:r>
              <a:rPr lang="en-US" b="1" dirty="0"/>
              <a:t>Clustering</a:t>
            </a:r>
            <a:r>
              <a:rPr lang="en-US" dirty="0"/>
              <a:t>: A clustering problem is where you want to discover the inherent groupings in the data, such as grouping customers by purchasing behavior.</a:t>
            </a:r>
          </a:p>
          <a:p>
            <a:pPr marL="571500" indent="-285750" fontAlgn="base"/>
            <a:r>
              <a:rPr lang="en-US" b="1" dirty="0"/>
              <a:t>Association</a:t>
            </a:r>
            <a:r>
              <a:rPr lang="en-US" dirty="0"/>
              <a:t>:  An association rule learning problem is where you want to discover rules that describe large portions of your data, such as people that buy X also tend to buy Y.</a:t>
            </a:r>
          </a:p>
          <a:p>
            <a:pPr marL="0" indent="0" fontAlgn="base">
              <a:buNone/>
            </a:pPr>
            <a:r>
              <a:rPr lang="en-US" dirty="0"/>
              <a:t>Some popular examples of unsupervised learning algorithms are:</a:t>
            </a:r>
          </a:p>
          <a:p>
            <a:pPr marL="571500" indent="-285750" fontAlgn="base"/>
            <a:r>
              <a:rPr lang="en-US" dirty="0"/>
              <a:t>k-means for clustering problems.</a:t>
            </a:r>
          </a:p>
          <a:p>
            <a:pPr marL="571500" indent="-285750" fontAlgn="base"/>
            <a:r>
              <a:rPr lang="en-US" dirty="0" err="1"/>
              <a:t>Apriori</a:t>
            </a:r>
            <a:r>
              <a:rPr lang="en-US" dirty="0"/>
              <a:t> algorithm for association rule learning problems.</a:t>
            </a:r>
          </a:p>
          <a:p>
            <a:pPr marL="571500" indent="-285750"/>
            <a:endParaRPr lang="en-US" dirty="0"/>
          </a:p>
        </p:txBody>
      </p:sp>
      <p:sp>
        <p:nvSpPr>
          <p:cNvPr id="3" name="Title 2"/>
          <p:cNvSpPr>
            <a:spLocks noGrp="1"/>
          </p:cNvSpPr>
          <p:nvPr>
            <p:ph type="title"/>
          </p:nvPr>
        </p:nvSpPr>
        <p:spPr/>
        <p:txBody>
          <a:bodyPr>
            <a:normAutofit/>
          </a:bodyPr>
          <a:lstStyle/>
          <a:p>
            <a:r>
              <a:rPr lang="en-US" sz="3200" dirty="0">
                <a:solidFill>
                  <a:srgbClr val="C00000"/>
                </a:solidFill>
              </a:rPr>
              <a:t>Unsupervised learning</a:t>
            </a:r>
          </a:p>
        </p:txBody>
      </p:sp>
    </p:spTree>
    <p:extLst>
      <p:ext uri="{BB962C8B-B14F-4D97-AF65-F5344CB8AC3E}">
        <p14:creationId xmlns:p14="http://schemas.microsoft.com/office/powerpoint/2010/main" val="274543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2286000"/>
            <a:ext cx="4544291"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Unsupervised Learning</a:t>
            </a:r>
            <a:endParaRPr lang="en-US" dirty="0"/>
          </a:p>
        </p:txBody>
      </p:sp>
    </p:spTree>
    <p:extLst>
      <p:ext uri="{BB962C8B-B14F-4D97-AF65-F5344CB8AC3E}">
        <p14:creationId xmlns:p14="http://schemas.microsoft.com/office/powerpoint/2010/main" val="37666531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62000" y="1371600"/>
            <a:ext cx="7954654" cy="4866070"/>
          </a:xfrm>
        </p:spPr>
        <p:txBody>
          <a:bodyPr>
            <a:noAutofit/>
          </a:bodyPr>
          <a:lstStyle/>
          <a:p>
            <a:pPr marL="0" indent="0">
              <a:buNone/>
            </a:pPr>
            <a:r>
              <a:rPr lang="en-US" altLang="zh-TW" sz="2400" dirty="0">
                <a:solidFill>
                  <a:srgbClr val="FF0000"/>
                </a:solidFill>
              </a:rPr>
              <a:t>Unsupervised learning categories and techniques</a:t>
            </a:r>
          </a:p>
          <a:p>
            <a:pPr marL="714375" lvl="1" indent="-352425"/>
            <a:r>
              <a:rPr lang="en-US" altLang="zh-TW" sz="2000" b="1" dirty="0" smtClean="0"/>
              <a:t>Clustering</a:t>
            </a:r>
          </a:p>
          <a:p>
            <a:pPr marL="889000" lvl="3" indent="-352425">
              <a:buFont typeface="Courier New" panose="02070309020205020404" pitchFamily="49" charset="0"/>
              <a:buChar char="o"/>
            </a:pPr>
            <a:r>
              <a:rPr lang="en-US" altLang="zh-TW" sz="1800" dirty="0"/>
              <a:t>K-means </a:t>
            </a:r>
            <a:r>
              <a:rPr lang="en-US" altLang="zh-TW" sz="1800" dirty="0" smtClean="0"/>
              <a:t>clustering</a:t>
            </a:r>
            <a:endParaRPr lang="en-US" altLang="zh-TW" sz="1800" dirty="0"/>
          </a:p>
          <a:p>
            <a:pPr marL="889000" lvl="3" indent="-352425">
              <a:buFont typeface="Courier New" panose="02070309020205020404" pitchFamily="49" charset="0"/>
              <a:buChar char="o"/>
            </a:pPr>
            <a:r>
              <a:rPr lang="en-US" altLang="zh-TW" sz="1800" dirty="0"/>
              <a:t>Spectral clustering </a:t>
            </a:r>
            <a:endParaRPr lang="en-US" altLang="zh-TW" sz="1800" dirty="0" smtClean="0"/>
          </a:p>
          <a:p>
            <a:pPr marL="889000" lvl="3" indent="-352425">
              <a:buFont typeface="Courier New" panose="02070309020205020404" pitchFamily="49" charset="0"/>
              <a:buChar char="o"/>
            </a:pPr>
            <a:r>
              <a:rPr lang="en-US" altLang="zh-TW" sz="1800" dirty="0" smtClean="0"/>
              <a:t>Self Organizing Map</a:t>
            </a:r>
          </a:p>
          <a:p>
            <a:pPr marL="889000" lvl="3" indent="-352425">
              <a:buFont typeface="Courier New" panose="02070309020205020404" pitchFamily="49" charset="0"/>
              <a:buChar char="o"/>
            </a:pPr>
            <a:r>
              <a:rPr lang="en-US" altLang="zh-TW" sz="1800" dirty="0" smtClean="0"/>
              <a:t>…</a:t>
            </a:r>
            <a:r>
              <a:rPr lang="en-US" altLang="zh-TW" sz="1400" dirty="0"/>
              <a:t>	</a:t>
            </a:r>
            <a:endParaRPr lang="en-US" altLang="zh-TW" sz="1800" dirty="0" smtClean="0"/>
          </a:p>
          <a:p>
            <a:pPr marL="714375" lvl="1" indent="-352425"/>
            <a:r>
              <a:rPr lang="en-US" altLang="zh-TW" sz="2000" b="1" dirty="0"/>
              <a:t>Density Estimation </a:t>
            </a:r>
            <a:r>
              <a:rPr lang="en-US" altLang="zh-TW" sz="2000" dirty="0"/>
              <a:t>	</a:t>
            </a:r>
            <a:endParaRPr lang="en-US" altLang="zh-TW" sz="2000" dirty="0" smtClean="0"/>
          </a:p>
          <a:p>
            <a:pPr marL="889000" lvl="3" indent="-352425">
              <a:buFont typeface="Courier New" panose="02070309020205020404" pitchFamily="49" charset="0"/>
              <a:buChar char="o"/>
            </a:pPr>
            <a:r>
              <a:rPr lang="en-US" altLang="zh-TW" sz="1800" dirty="0"/>
              <a:t>Gaussian mixture model (GMM) 	</a:t>
            </a:r>
          </a:p>
          <a:p>
            <a:pPr marL="889000" lvl="3" indent="-352425">
              <a:buFont typeface="Courier New" panose="02070309020205020404" pitchFamily="49" charset="0"/>
              <a:buChar char="o"/>
            </a:pPr>
            <a:r>
              <a:rPr lang="en-US" altLang="zh-TW" sz="1800" dirty="0"/>
              <a:t>Graphical models </a:t>
            </a:r>
            <a:endParaRPr lang="en-US" altLang="zh-TW" sz="1800" dirty="0" smtClean="0"/>
          </a:p>
          <a:p>
            <a:pPr marL="889000" lvl="3" indent="-352425">
              <a:buFont typeface="Courier New" panose="02070309020205020404" pitchFamily="49" charset="0"/>
              <a:buChar char="o"/>
            </a:pPr>
            <a:r>
              <a:rPr lang="en-US" altLang="zh-TW" sz="1800" dirty="0" smtClean="0"/>
              <a:t>…</a:t>
            </a:r>
            <a:endParaRPr lang="en-US" altLang="zh-TW" sz="1800" dirty="0"/>
          </a:p>
          <a:p>
            <a:pPr marL="714375" lvl="1" indent="-352425"/>
            <a:r>
              <a:rPr lang="en-US" altLang="zh-TW" sz="2000" b="1" dirty="0"/>
              <a:t>Dimensionality reduction </a:t>
            </a:r>
            <a:r>
              <a:rPr lang="en-US" altLang="zh-TW" sz="2000" dirty="0"/>
              <a:t>	</a:t>
            </a:r>
          </a:p>
          <a:p>
            <a:pPr marL="889000" lvl="3" indent="-352425">
              <a:buFont typeface="Courier New" panose="02070309020205020404" pitchFamily="49" charset="0"/>
              <a:buChar char="o"/>
            </a:pPr>
            <a:r>
              <a:rPr lang="en-US" altLang="zh-TW" sz="1800" dirty="0"/>
              <a:t>Principal component </a:t>
            </a:r>
            <a:r>
              <a:rPr lang="en-US" altLang="zh-TW" dirty="0"/>
              <a:t>analysis</a:t>
            </a:r>
            <a:r>
              <a:rPr lang="en-US" altLang="zh-TW" sz="1800" dirty="0"/>
              <a:t> (PCA) 	</a:t>
            </a:r>
          </a:p>
          <a:p>
            <a:pPr marL="889000" lvl="3" indent="-352425">
              <a:buFont typeface="Courier New" panose="02070309020205020404" pitchFamily="49" charset="0"/>
              <a:buChar char="o"/>
            </a:pPr>
            <a:r>
              <a:rPr lang="en-US" altLang="zh-TW" sz="1800" dirty="0"/>
              <a:t>Factor analysis </a:t>
            </a:r>
            <a:endParaRPr lang="en-US" altLang="zh-TW" sz="1800" dirty="0" smtClean="0"/>
          </a:p>
          <a:p>
            <a:pPr marL="889000" lvl="3" indent="-352425">
              <a:buFont typeface="Courier New" panose="02070309020205020404" pitchFamily="49" charset="0"/>
              <a:buChar char="o"/>
            </a:pPr>
            <a:r>
              <a:rPr lang="en-US" altLang="zh-TW" sz="1800" dirty="0" smtClean="0"/>
              <a:t>…</a:t>
            </a:r>
            <a:r>
              <a:rPr lang="en-US" altLang="zh-TW" sz="1800" dirty="0"/>
              <a:t>	</a:t>
            </a:r>
          </a:p>
          <a:p>
            <a:pPr marL="0" indent="0">
              <a:buNone/>
            </a:pPr>
            <a:endParaRPr lang="zh-TW" altLang="en-US" sz="2400" dirty="0"/>
          </a:p>
        </p:txBody>
      </p:sp>
      <p:sp>
        <p:nvSpPr>
          <p:cNvPr id="2" name="標題 1"/>
          <p:cNvSpPr>
            <a:spLocks noGrp="1"/>
          </p:cNvSpPr>
          <p:nvPr>
            <p:ph type="title"/>
          </p:nvPr>
        </p:nvSpPr>
        <p:spPr>
          <a:xfrm>
            <a:off x="685800" y="152400"/>
            <a:ext cx="7853149" cy="654050"/>
          </a:xfrm>
        </p:spPr>
        <p:txBody>
          <a:bodyPr>
            <a:normAutofit/>
          </a:bodyPr>
          <a:lstStyle/>
          <a:p>
            <a:r>
              <a:rPr lang="en-US" altLang="zh-TW" sz="3200" dirty="0">
                <a:solidFill>
                  <a:srgbClr val="C00000"/>
                </a:solidFill>
              </a:rPr>
              <a:t>Learning techniques</a:t>
            </a:r>
            <a:endParaRPr lang="zh-TW" altLang="en-US" sz="3200" dirty="0">
              <a:solidFill>
                <a:srgbClr val="C00000"/>
              </a:solidFill>
            </a:endParaRPr>
          </a:p>
        </p:txBody>
      </p:sp>
    </p:spTree>
    <p:extLst>
      <p:ext uri="{BB962C8B-B14F-4D97-AF65-F5344CB8AC3E}">
        <p14:creationId xmlns:p14="http://schemas.microsoft.com/office/powerpoint/2010/main" val="2082535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438400"/>
            <a:ext cx="8077200" cy="3733800"/>
          </a:xfrm>
        </p:spPr>
        <p:txBody>
          <a:bodyPr>
            <a:normAutofit/>
          </a:bodyPr>
          <a:lstStyle/>
          <a:p>
            <a:pPr marL="0" indent="0" algn="ctr">
              <a:buNone/>
            </a:pPr>
            <a:r>
              <a:rPr lang="en-US" sz="2800" dirty="0">
                <a:solidFill>
                  <a:srgbClr val="C00000"/>
                </a:solidFill>
              </a:rPr>
              <a:t>People . . . operate with beliefs and biases. </a:t>
            </a:r>
            <a:endParaRPr lang="en-US" sz="2800" dirty="0" smtClean="0">
              <a:solidFill>
                <a:srgbClr val="C00000"/>
              </a:solidFill>
            </a:endParaRPr>
          </a:p>
          <a:p>
            <a:pPr marL="0" indent="0" algn="ctr">
              <a:buNone/>
            </a:pPr>
            <a:r>
              <a:rPr lang="en-US" sz="2800" dirty="0" smtClean="0">
                <a:solidFill>
                  <a:srgbClr val="C00000"/>
                </a:solidFill>
              </a:rPr>
              <a:t>To </a:t>
            </a:r>
            <a:r>
              <a:rPr lang="en-US" sz="2800" dirty="0">
                <a:solidFill>
                  <a:srgbClr val="C00000"/>
                </a:solidFill>
              </a:rPr>
              <a:t>the extent you can eliminate both and replace them with data, you gain a clear advantage. </a:t>
            </a:r>
            <a:endParaRPr lang="en-US" sz="2800" dirty="0" smtClean="0">
              <a:solidFill>
                <a:srgbClr val="C00000"/>
              </a:solidFill>
            </a:endParaRPr>
          </a:p>
          <a:p>
            <a:pPr marL="0" indent="0" algn="ctr">
              <a:buNone/>
            </a:pPr>
            <a:endParaRPr lang="en-US" sz="2800" dirty="0" smtClean="0"/>
          </a:p>
          <a:p>
            <a:pPr marL="0" indent="0" algn="ctr">
              <a:buNone/>
            </a:pPr>
            <a:r>
              <a:rPr lang="en-US" sz="2800" dirty="0" smtClean="0"/>
              <a:t>—</a:t>
            </a:r>
            <a:r>
              <a:rPr lang="en-US" sz="2800" dirty="0"/>
              <a:t>Michael Lewis, </a:t>
            </a:r>
            <a:r>
              <a:rPr lang="en-US" sz="2800" dirty="0" err="1"/>
              <a:t>Moneyball</a:t>
            </a:r>
            <a:r>
              <a:rPr lang="en-US" sz="2800" dirty="0"/>
              <a:t>: The Art of Winning an Unfair </a:t>
            </a:r>
            <a:r>
              <a:rPr lang="en-US" sz="2800" dirty="0" smtClean="0"/>
              <a:t>Game</a:t>
            </a:r>
            <a:endParaRPr lang="en-US" sz="2800" dirty="0"/>
          </a:p>
          <a:p>
            <a:pPr marL="0" indent="0" algn="ctr">
              <a:lnSpc>
                <a:spcPct val="60000"/>
              </a:lnSpc>
              <a:buNone/>
            </a:pPr>
            <a:r>
              <a:rPr lang="en-US" sz="2800" dirty="0" smtClean="0"/>
              <a:t>(</a:t>
            </a:r>
            <a:r>
              <a:rPr lang="en-US" sz="1400" dirty="0"/>
              <a:t>American</a:t>
            </a:r>
            <a:r>
              <a:rPr lang="en-US" sz="2800" dirty="0" smtClean="0"/>
              <a:t> </a:t>
            </a:r>
            <a:r>
              <a:rPr lang="en-US" sz="1400" dirty="0" smtClean="0"/>
              <a:t>financial journalist and non fiction author</a:t>
            </a:r>
            <a:r>
              <a:rPr lang="en-US" sz="2800" dirty="0" smtClean="0"/>
              <a:t>)</a:t>
            </a:r>
            <a:endParaRPr lang="en-US" sz="2800" dirty="0"/>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05600" y="457200"/>
            <a:ext cx="1283956"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264341"/>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8500" y="3051175"/>
            <a:ext cx="2667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pPr marL="0" indent="0"/>
            <a:r>
              <a:rPr lang="en-GB" sz="3200" dirty="0">
                <a:solidFill>
                  <a:srgbClr val="C00000"/>
                </a:solidFill>
              </a:rPr>
              <a:t>Artificial Neural Network</a:t>
            </a:r>
            <a:endParaRPr lang="en-US" sz="3200" dirty="0">
              <a:solidFill>
                <a:srgbClr val="C00000"/>
              </a:solidFill>
            </a:endParaRPr>
          </a:p>
        </p:txBody>
      </p:sp>
    </p:spTree>
    <p:extLst>
      <p:ext uri="{BB962C8B-B14F-4D97-AF65-F5344CB8AC3E}">
        <p14:creationId xmlns:p14="http://schemas.microsoft.com/office/powerpoint/2010/main" val="1659315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304800"/>
            <a:ext cx="8001000" cy="685800"/>
          </a:xfrm>
          <a:noFill/>
          <a:ln/>
        </p:spPr>
        <p:txBody>
          <a:bodyPr>
            <a:normAutofit fontScale="90000"/>
          </a:bodyPr>
          <a:lstStyle/>
          <a:p>
            <a:r>
              <a:rPr lang="en-GB" b="1" dirty="0" smtClean="0"/>
              <a:t>Artificial Neural Network -Definition </a:t>
            </a:r>
            <a:endParaRPr lang="en-GB" b="1" dirty="0"/>
          </a:p>
        </p:txBody>
      </p:sp>
      <p:sp>
        <p:nvSpPr>
          <p:cNvPr id="13315" name="Rectangle 3"/>
          <p:cNvSpPr>
            <a:spLocks noGrp="1" noChangeArrowheads="1"/>
          </p:cNvSpPr>
          <p:nvPr>
            <p:ph idx="1"/>
          </p:nvPr>
        </p:nvSpPr>
        <p:spPr>
          <a:xfrm>
            <a:off x="990600" y="1676400"/>
            <a:ext cx="7713176" cy="3733800"/>
          </a:xfrm>
          <a:noFill/>
          <a:ln/>
        </p:spPr>
        <p:txBody>
          <a:bodyPr>
            <a:normAutofit/>
          </a:bodyPr>
          <a:lstStyle/>
          <a:p>
            <a:pPr marL="0" indent="0" algn="just">
              <a:lnSpc>
                <a:spcPct val="120000"/>
              </a:lnSpc>
              <a:buNone/>
            </a:pPr>
            <a:r>
              <a:rPr lang="en-GB" sz="1800" b="0" dirty="0"/>
              <a:t>A </a:t>
            </a:r>
            <a:r>
              <a:rPr lang="en-GB" sz="1800" b="0" dirty="0" smtClean="0"/>
              <a:t>Artificial neural </a:t>
            </a:r>
            <a:r>
              <a:rPr lang="en-GB" sz="1800" b="0" dirty="0"/>
              <a:t>network is a massive parallel distributed processor made up of simple processing units, which has a natural propensity for storing experimental knowledge and making it available for use. It resembles the brain in two respects</a:t>
            </a:r>
            <a:r>
              <a:rPr lang="en-GB" sz="1800" b="0" dirty="0" smtClean="0"/>
              <a:t>:</a:t>
            </a:r>
          </a:p>
          <a:p>
            <a:pPr marL="0" indent="0" algn="just">
              <a:lnSpc>
                <a:spcPct val="120000"/>
              </a:lnSpc>
              <a:buNone/>
            </a:pPr>
            <a:endParaRPr lang="en-GB" sz="1800" b="0" dirty="0" smtClean="0"/>
          </a:p>
          <a:p>
            <a:pPr>
              <a:lnSpc>
                <a:spcPct val="120000"/>
              </a:lnSpc>
              <a:buFont typeface="Arial" panose="020B0604020202020204" pitchFamily="34" charset="0"/>
              <a:buChar char="•"/>
            </a:pPr>
            <a:r>
              <a:rPr lang="en-GB" sz="1800" b="0" dirty="0" smtClean="0"/>
              <a:t>Knowledge </a:t>
            </a:r>
            <a:r>
              <a:rPr lang="en-GB" sz="1800" b="0" dirty="0"/>
              <a:t>is acquired by the network  from its environment through a learning process</a:t>
            </a:r>
            <a:r>
              <a:rPr lang="en-GB" sz="1800" b="0" dirty="0" smtClean="0"/>
              <a:t>.</a:t>
            </a:r>
          </a:p>
          <a:p>
            <a:pPr marL="0" indent="0">
              <a:lnSpc>
                <a:spcPct val="120000"/>
              </a:lnSpc>
              <a:buNone/>
            </a:pPr>
            <a:endParaRPr lang="en-GB" sz="1800" b="0" dirty="0"/>
          </a:p>
          <a:p>
            <a:pPr>
              <a:lnSpc>
                <a:spcPct val="120000"/>
              </a:lnSpc>
              <a:buFont typeface="Arial" panose="020B0604020202020204" pitchFamily="34" charset="0"/>
              <a:buChar char="•"/>
            </a:pPr>
            <a:r>
              <a:rPr lang="en-GB" sz="1800" b="0" dirty="0" smtClean="0"/>
              <a:t>Inter-neuron </a:t>
            </a:r>
            <a:r>
              <a:rPr lang="en-GB" sz="1800" b="0" dirty="0"/>
              <a:t>connection strengths, known as synaptic weights, are used to store the acquired knowledge</a:t>
            </a:r>
            <a:r>
              <a:rPr lang="en-GB" sz="1800" b="0" dirty="0" smtClean="0"/>
              <a:t>.</a:t>
            </a:r>
            <a:endParaRPr lang="en-GB" sz="1800" b="0" dirty="0"/>
          </a:p>
        </p:txBody>
      </p:sp>
    </p:spTree>
    <p:extLst>
      <p:ext uri="{BB962C8B-B14F-4D97-AF65-F5344CB8AC3E}">
        <p14:creationId xmlns:p14="http://schemas.microsoft.com/office/powerpoint/2010/main" val="225165880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altLang="ko-KR" b="1" dirty="0" smtClean="0">
                <a:ea typeface="굴림" charset="-127"/>
              </a:rPr>
              <a:t>Biological Motivation</a:t>
            </a:r>
            <a:endParaRPr lang="en-US" altLang="en-US" b="1" dirty="0" smtClean="0"/>
          </a:p>
        </p:txBody>
      </p:sp>
      <p:sp>
        <p:nvSpPr>
          <p:cNvPr id="5124" name="Rectangle 3"/>
          <p:cNvSpPr>
            <a:spLocks noGrp="1" noChangeArrowheads="1"/>
          </p:cNvSpPr>
          <p:nvPr>
            <p:ph idx="1"/>
          </p:nvPr>
        </p:nvSpPr>
        <p:spPr>
          <a:xfrm>
            <a:off x="914400" y="1371600"/>
            <a:ext cx="7543800" cy="4225925"/>
          </a:xfrm>
        </p:spPr>
        <p:txBody>
          <a:bodyPr/>
          <a:lstStyle/>
          <a:p>
            <a:pPr eaLnBrk="1" hangingPunct="1"/>
            <a:r>
              <a:rPr lang="en-US" altLang="ko-KR" sz="2400" b="0" dirty="0" smtClean="0">
                <a:ea typeface="굴림" charset="-127"/>
              </a:rPr>
              <a:t>Human brain is a densely interconnected network of approximately 10</a:t>
            </a:r>
            <a:r>
              <a:rPr lang="en-US" altLang="ko-KR" sz="2400" b="0" baseline="30000" dirty="0" smtClean="0">
                <a:ea typeface="굴림" charset="-127"/>
              </a:rPr>
              <a:t>11</a:t>
            </a:r>
            <a:r>
              <a:rPr lang="en-US" altLang="ko-KR" sz="2400" b="0" dirty="0" smtClean="0">
                <a:ea typeface="굴림" charset="-127"/>
              </a:rPr>
              <a:t> neurons, each connected to, on average, 10</a:t>
            </a:r>
            <a:r>
              <a:rPr lang="en-US" altLang="ko-KR" sz="2400" b="0" baseline="30000" dirty="0" smtClean="0">
                <a:ea typeface="굴림" charset="-127"/>
              </a:rPr>
              <a:t>4</a:t>
            </a:r>
            <a:r>
              <a:rPr lang="en-US" altLang="ko-KR" sz="2400" b="0" dirty="0" smtClean="0">
                <a:ea typeface="굴림" charset="-127"/>
              </a:rPr>
              <a:t> others. </a:t>
            </a:r>
          </a:p>
          <a:p>
            <a:pPr eaLnBrk="1" hangingPunct="1"/>
            <a:endParaRPr lang="en-US" altLang="ko-KR" sz="2400" b="0" dirty="0" smtClean="0">
              <a:ea typeface="굴림" charset="-127"/>
            </a:endParaRPr>
          </a:p>
          <a:p>
            <a:pPr eaLnBrk="1" hangingPunct="1"/>
            <a:r>
              <a:rPr lang="en-US" altLang="ko-KR" sz="2400" b="0" dirty="0" smtClean="0">
                <a:ea typeface="굴림" charset="-127"/>
              </a:rPr>
              <a:t>Neuron activity is </a:t>
            </a:r>
            <a:r>
              <a:rPr lang="en-US" altLang="ko-KR" sz="2400" b="0" i="1" dirty="0" smtClean="0">
                <a:ea typeface="굴림" charset="-127"/>
              </a:rPr>
              <a:t>excited</a:t>
            </a:r>
            <a:r>
              <a:rPr lang="en-US" altLang="ko-KR" sz="2400" b="0" dirty="0" smtClean="0">
                <a:ea typeface="굴림" charset="-127"/>
              </a:rPr>
              <a:t> or </a:t>
            </a:r>
            <a:r>
              <a:rPr lang="en-US" altLang="ko-KR" sz="2400" b="0" i="1" dirty="0" smtClean="0">
                <a:ea typeface="굴림" charset="-127"/>
              </a:rPr>
              <a:t>inhibited</a:t>
            </a:r>
            <a:r>
              <a:rPr lang="en-US" altLang="ko-KR" sz="2400" b="0" dirty="0" smtClean="0">
                <a:ea typeface="굴림" charset="-127"/>
              </a:rPr>
              <a:t> through connections to other neurons. </a:t>
            </a:r>
          </a:p>
          <a:p>
            <a:pPr eaLnBrk="1" hangingPunct="1"/>
            <a:endParaRPr lang="en-US" altLang="ko-KR" sz="2400" b="0" dirty="0" smtClean="0">
              <a:ea typeface="굴림" charset="-127"/>
            </a:endParaRPr>
          </a:p>
          <a:p>
            <a:pPr eaLnBrk="1" hangingPunct="1"/>
            <a:r>
              <a:rPr lang="en-US" altLang="ko-KR" sz="2400" b="0" dirty="0" smtClean="0">
                <a:ea typeface="굴림" charset="-127"/>
              </a:rPr>
              <a:t>The fastest neuron switching times are known to be on the order of 10</a:t>
            </a:r>
            <a:r>
              <a:rPr lang="en-US" altLang="ko-KR" sz="2400" b="0" baseline="30000" dirty="0" smtClean="0">
                <a:ea typeface="굴림" charset="-127"/>
              </a:rPr>
              <a:t>-3</a:t>
            </a:r>
            <a:r>
              <a:rPr lang="en-US" altLang="ko-KR" sz="2400" b="0" dirty="0" smtClean="0">
                <a:ea typeface="굴림" charset="-127"/>
              </a:rPr>
              <a:t> sec.</a:t>
            </a:r>
          </a:p>
          <a:p>
            <a:pPr eaLnBrk="1" hangingPunct="1"/>
            <a:endParaRPr lang="en-US" altLang="en-US" dirty="0" smtClean="0"/>
          </a:p>
        </p:txBody>
      </p:sp>
    </p:spTree>
    <p:extLst>
      <p:ext uri="{BB962C8B-B14F-4D97-AF65-F5344CB8AC3E}">
        <p14:creationId xmlns:p14="http://schemas.microsoft.com/office/powerpoint/2010/main" val="4201517003"/>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08714" y="1092171"/>
            <a:ext cx="4735286" cy="2367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Text Box 7"/>
          <p:cNvSpPr txBox="1">
            <a:spLocks noChangeArrowheads="1"/>
          </p:cNvSpPr>
          <p:nvPr/>
        </p:nvSpPr>
        <p:spPr bwMode="auto">
          <a:xfrm>
            <a:off x="2514600" y="32766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61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122057"/>
            <a:ext cx="4172857" cy="2400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1" name="Text Box 9"/>
          <p:cNvSpPr txBox="1">
            <a:spLocks noChangeArrowheads="1"/>
          </p:cNvSpPr>
          <p:nvPr/>
        </p:nvSpPr>
        <p:spPr bwMode="auto">
          <a:xfrm>
            <a:off x="805542" y="1092171"/>
            <a:ext cx="3418115" cy="272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174625" indent="-174625" eaLnBrk="1" hangingPunct="1">
              <a:lnSpc>
                <a:spcPct val="90000"/>
              </a:lnSpc>
              <a:spcBef>
                <a:spcPct val="20000"/>
              </a:spcBef>
              <a:buClr>
                <a:schemeClr val="accent1"/>
              </a:buClr>
              <a:buSzPct val="65000"/>
              <a:buFont typeface="Wingdings" pitchFamily="2" charset="2"/>
              <a:buChar char="n"/>
            </a:pPr>
            <a:r>
              <a:rPr lang="en-US" altLang="ko-KR" sz="1600" dirty="0">
                <a:solidFill>
                  <a:schemeClr val="tx2">
                    <a:lumMod val="60000"/>
                    <a:lumOff val="40000"/>
                  </a:schemeClr>
                </a:solidFill>
                <a:ea typeface="굴림" charset="-127"/>
              </a:rPr>
              <a:t>The cell itself includes a </a:t>
            </a:r>
            <a:r>
              <a:rPr lang="en-US" altLang="ko-KR" sz="1600" i="1" dirty="0">
                <a:solidFill>
                  <a:schemeClr val="tx2">
                    <a:lumMod val="60000"/>
                    <a:lumOff val="40000"/>
                  </a:schemeClr>
                </a:solidFill>
                <a:ea typeface="굴림" charset="-127"/>
              </a:rPr>
              <a:t>nucleus</a:t>
            </a:r>
            <a:r>
              <a:rPr lang="en-US" altLang="ko-KR" sz="1600" dirty="0">
                <a:solidFill>
                  <a:schemeClr val="tx2">
                    <a:lumMod val="60000"/>
                    <a:lumOff val="40000"/>
                  </a:schemeClr>
                </a:solidFill>
                <a:ea typeface="굴림" charset="-127"/>
              </a:rPr>
              <a:t> (at the center). </a:t>
            </a:r>
            <a:endParaRPr lang="en-US" altLang="ko-KR" sz="1600" dirty="0" smtClean="0">
              <a:solidFill>
                <a:schemeClr val="tx2">
                  <a:lumMod val="60000"/>
                  <a:lumOff val="40000"/>
                </a:schemeClr>
              </a:solidFill>
              <a:ea typeface="굴림" charset="-127"/>
            </a:endParaRPr>
          </a:p>
          <a:p>
            <a:pPr marL="174625" indent="-174625" eaLnBrk="1" hangingPunct="1">
              <a:lnSpc>
                <a:spcPct val="90000"/>
              </a:lnSpc>
              <a:spcBef>
                <a:spcPct val="20000"/>
              </a:spcBef>
              <a:buClr>
                <a:schemeClr val="accent1"/>
              </a:buClr>
              <a:buSzPct val="65000"/>
              <a:buFont typeface="Wingdings" pitchFamily="2" charset="2"/>
              <a:buChar char="n"/>
            </a:pPr>
            <a:endParaRPr lang="en-US" altLang="ko-KR" sz="1600" dirty="0">
              <a:solidFill>
                <a:schemeClr val="tx2">
                  <a:lumMod val="60000"/>
                  <a:lumOff val="40000"/>
                </a:schemeClr>
              </a:solidFill>
              <a:ea typeface="굴림" charset="-127"/>
            </a:endParaRPr>
          </a:p>
          <a:p>
            <a:pPr marL="174625" indent="-174625" eaLnBrk="1" hangingPunct="1">
              <a:lnSpc>
                <a:spcPct val="90000"/>
              </a:lnSpc>
              <a:spcBef>
                <a:spcPct val="20000"/>
              </a:spcBef>
              <a:buClr>
                <a:schemeClr val="accent1"/>
              </a:buClr>
              <a:buSzPct val="65000"/>
              <a:buFont typeface="Wingdings" pitchFamily="2" charset="2"/>
              <a:buChar char="n"/>
            </a:pPr>
            <a:r>
              <a:rPr lang="en-US" altLang="ko-KR" sz="1600" dirty="0">
                <a:solidFill>
                  <a:schemeClr val="tx2">
                    <a:lumMod val="60000"/>
                    <a:lumOff val="40000"/>
                  </a:schemeClr>
                </a:solidFill>
                <a:ea typeface="굴림" charset="-127"/>
              </a:rPr>
              <a:t>To the right of cell 2, the </a:t>
            </a:r>
            <a:r>
              <a:rPr lang="en-US" altLang="ko-KR" sz="1600" i="1" dirty="0">
                <a:solidFill>
                  <a:schemeClr val="tx2">
                    <a:lumMod val="60000"/>
                    <a:lumOff val="40000"/>
                  </a:schemeClr>
                </a:solidFill>
                <a:ea typeface="굴림" charset="-127"/>
              </a:rPr>
              <a:t>dendrites</a:t>
            </a:r>
            <a:r>
              <a:rPr lang="en-US" altLang="ko-KR" sz="1600" dirty="0">
                <a:solidFill>
                  <a:schemeClr val="tx2">
                    <a:lumMod val="60000"/>
                    <a:lumOff val="40000"/>
                  </a:schemeClr>
                </a:solidFill>
                <a:ea typeface="굴림" charset="-127"/>
              </a:rPr>
              <a:t> provide input signals to the cell</a:t>
            </a:r>
            <a:r>
              <a:rPr lang="en-US" altLang="ko-KR" sz="1600" dirty="0" smtClean="0">
                <a:solidFill>
                  <a:schemeClr val="tx2">
                    <a:lumMod val="60000"/>
                    <a:lumOff val="40000"/>
                  </a:schemeClr>
                </a:solidFill>
                <a:ea typeface="굴림" charset="-127"/>
              </a:rPr>
              <a:t>.</a:t>
            </a:r>
          </a:p>
          <a:p>
            <a:pPr marL="174625" indent="-174625" eaLnBrk="1" hangingPunct="1">
              <a:lnSpc>
                <a:spcPct val="90000"/>
              </a:lnSpc>
              <a:spcBef>
                <a:spcPct val="20000"/>
              </a:spcBef>
              <a:buClr>
                <a:schemeClr val="accent1"/>
              </a:buClr>
              <a:buSzPct val="65000"/>
            </a:pPr>
            <a:endParaRPr lang="en-US" altLang="ko-KR" sz="1600" dirty="0">
              <a:solidFill>
                <a:schemeClr val="tx2">
                  <a:lumMod val="60000"/>
                  <a:lumOff val="40000"/>
                </a:schemeClr>
              </a:solidFill>
              <a:ea typeface="굴림" charset="-127"/>
            </a:endParaRPr>
          </a:p>
          <a:p>
            <a:pPr marL="174625" indent="-174625" eaLnBrk="1" hangingPunct="1">
              <a:lnSpc>
                <a:spcPct val="90000"/>
              </a:lnSpc>
              <a:spcBef>
                <a:spcPct val="20000"/>
              </a:spcBef>
              <a:buClr>
                <a:schemeClr val="accent1"/>
              </a:buClr>
              <a:buSzPct val="65000"/>
              <a:buFont typeface="Wingdings" pitchFamily="2" charset="2"/>
              <a:buChar char="n"/>
            </a:pPr>
            <a:r>
              <a:rPr lang="en-US" altLang="ko-KR" sz="1600" dirty="0">
                <a:solidFill>
                  <a:schemeClr val="tx2">
                    <a:lumMod val="60000"/>
                    <a:lumOff val="40000"/>
                  </a:schemeClr>
                </a:solidFill>
                <a:ea typeface="굴림" charset="-127"/>
              </a:rPr>
              <a:t> To the right of cell 1, the </a:t>
            </a:r>
            <a:r>
              <a:rPr lang="en-US" altLang="ko-KR" sz="1600" i="1" dirty="0">
                <a:solidFill>
                  <a:schemeClr val="tx2">
                    <a:lumMod val="60000"/>
                    <a:lumOff val="40000"/>
                  </a:schemeClr>
                </a:solidFill>
                <a:ea typeface="굴림" charset="-127"/>
              </a:rPr>
              <a:t>axon</a:t>
            </a:r>
            <a:r>
              <a:rPr lang="en-US" altLang="ko-KR" sz="1600" dirty="0">
                <a:solidFill>
                  <a:schemeClr val="tx2">
                    <a:lumMod val="60000"/>
                    <a:lumOff val="40000"/>
                  </a:schemeClr>
                </a:solidFill>
                <a:ea typeface="굴림" charset="-127"/>
              </a:rPr>
              <a:t> sends output signals to cell 2 via the axon terminals. These axon terminals merge with the dendrites of cell 2. </a:t>
            </a:r>
          </a:p>
        </p:txBody>
      </p:sp>
      <p:sp>
        <p:nvSpPr>
          <p:cNvPr id="2" name="TextBox 1"/>
          <p:cNvSpPr txBox="1"/>
          <p:nvPr/>
        </p:nvSpPr>
        <p:spPr>
          <a:xfrm>
            <a:off x="984702" y="3965441"/>
            <a:ext cx="3229430" cy="2062103"/>
          </a:xfrm>
          <a:prstGeom prst="rect">
            <a:avLst/>
          </a:prstGeom>
          <a:noFill/>
        </p:spPr>
        <p:txBody>
          <a:bodyPr wrap="square" rtlCol="0">
            <a:spAutoFit/>
          </a:bodyPr>
          <a:lstStyle/>
          <a:p>
            <a:r>
              <a:rPr lang="en-GB" sz="1600" dirty="0">
                <a:solidFill>
                  <a:schemeClr val="tx2"/>
                </a:solidFill>
                <a:latin typeface="Arial" panose="020B0604020202020204" pitchFamily="34" charset="0"/>
                <a:cs typeface="Arial" panose="020B0604020202020204" pitchFamily="34" charset="0"/>
              </a:rPr>
              <a:t>Axons = the transmission </a:t>
            </a:r>
            <a:r>
              <a:rPr lang="en-GB" sz="1600" dirty="0" smtClean="0">
                <a:solidFill>
                  <a:schemeClr val="tx2"/>
                </a:solidFill>
                <a:latin typeface="Arial" panose="020B0604020202020204" pitchFamily="34" charset="0"/>
                <a:cs typeface="Arial" panose="020B0604020202020204" pitchFamily="34" charset="0"/>
              </a:rPr>
              <a:t>lines</a:t>
            </a:r>
          </a:p>
          <a:p>
            <a:endParaRPr lang="en-GB" sz="1600" dirty="0">
              <a:solidFill>
                <a:schemeClr val="tx2"/>
              </a:solidFill>
              <a:latin typeface="Arial" panose="020B0604020202020204" pitchFamily="34" charset="0"/>
              <a:cs typeface="Arial" panose="020B0604020202020204" pitchFamily="34" charset="0"/>
            </a:endParaRPr>
          </a:p>
          <a:p>
            <a:r>
              <a:rPr lang="en-GB" sz="1600" dirty="0">
                <a:solidFill>
                  <a:schemeClr val="tx2"/>
                </a:solidFill>
                <a:latin typeface="Arial" panose="020B0604020202020204" pitchFamily="34" charset="0"/>
                <a:cs typeface="Arial" panose="020B0604020202020204" pitchFamily="34" charset="0"/>
              </a:rPr>
              <a:t>Dendrites = the receptive zones</a:t>
            </a:r>
          </a:p>
          <a:p>
            <a:r>
              <a:rPr lang="en-GB" sz="1600" dirty="0">
                <a:solidFill>
                  <a:schemeClr val="tx2"/>
                </a:solidFill>
                <a:latin typeface="Arial" panose="020B0604020202020204" pitchFamily="34" charset="0"/>
                <a:cs typeface="Arial" panose="020B0604020202020204" pitchFamily="34" charset="0"/>
              </a:rPr>
              <a:t>Action potentials, spikes </a:t>
            </a:r>
            <a:endParaRPr lang="en-GB" sz="1600" dirty="0" smtClean="0">
              <a:solidFill>
                <a:schemeClr val="tx2"/>
              </a:solidFill>
              <a:latin typeface="Arial" panose="020B0604020202020204" pitchFamily="34" charset="0"/>
              <a:cs typeface="Arial" panose="020B0604020202020204" pitchFamily="34" charset="0"/>
            </a:endParaRPr>
          </a:p>
          <a:p>
            <a:r>
              <a:rPr lang="en-GB" sz="1600" dirty="0" smtClean="0">
                <a:solidFill>
                  <a:schemeClr val="tx2"/>
                </a:solidFill>
                <a:latin typeface="Arial" panose="020B0604020202020204" pitchFamily="34" charset="0"/>
                <a:cs typeface="Arial" panose="020B0604020202020204" pitchFamily="34" charset="0"/>
              </a:rPr>
              <a:t>originate </a:t>
            </a:r>
            <a:r>
              <a:rPr lang="en-GB" sz="1600" dirty="0">
                <a:solidFill>
                  <a:schemeClr val="tx2"/>
                </a:solidFill>
                <a:latin typeface="Arial" panose="020B0604020202020204" pitchFamily="34" charset="0"/>
                <a:cs typeface="Arial" panose="020B0604020202020204" pitchFamily="34" charset="0"/>
              </a:rPr>
              <a:t>at the cell body of neurons  and then propagate</a:t>
            </a:r>
            <a:r>
              <a:rPr lang="fi-FI" sz="1600" dirty="0">
                <a:solidFill>
                  <a:schemeClr val="tx2"/>
                </a:solidFill>
                <a:latin typeface="Arial" panose="020B0604020202020204" pitchFamily="34" charset="0"/>
                <a:cs typeface="Arial" panose="020B0604020202020204" pitchFamily="34" charset="0"/>
              </a:rPr>
              <a:t> </a:t>
            </a:r>
            <a:r>
              <a:rPr lang="en-GB" sz="1600" dirty="0">
                <a:solidFill>
                  <a:schemeClr val="tx2"/>
                </a:solidFill>
                <a:latin typeface="Arial" panose="020B0604020202020204" pitchFamily="34" charset="0"/>
                <a:cs typeface="Arial" panose="020B0604020202020204" pitchFamily="34" charset="0"/>
              </a:rPr>
              <a:t>across the individual neurons at constant velocity and amplitude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560317"/>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7813"/>
            <a:ext cx="8077200" cy="712787"/>
          </a:xfrm>
        </p:spPr>
        <p:txBody>
          <a:bodyPr>
            <a:normAutofit fontScale="90000"/>
          </a:bodyPr>
          <a:lstStyle/>
          <a:p>
            <a:pPr eaLnBrk="1" hangingPunct="1"/>
            <a:r>
              <a:rPr lang="en-US" altLang="ko-KR" dirty="0">
                <a:solidFill>
                  <a:srgbClr val="C00000"/>
                </a:solidFill>
              </a:rPr>
              <a:t>Portion of a network: two interconnected cells</a:t>
            </a:r>
            <a:r>
              <a:rPr lang="en-US" altLang="ko-KR" dirty="0" smtClean="0">
                <a:ea typeface="굴림" charset="-127"/>
              </a:rPr>
              <a:t>.</a:t>
            </a:r>
            <a:endParaRPr lang="en-US" altLang="en-US" dirty="0" smtClean="0"/>
          </a:p>
        </p:txBody>
      </p:sp>
      <p:sp>
        <p:nvSpPr>
          <p:cNvPr id="7172" name="Rectangle 3"/>
          <p:cNvSpPr>
            <a:spLocks noGrp="1" noChangeArrowheads="1"/>
          </p:cNvSpPr>
          <p:nvPr>
            <p:ph idx="1"/>
          </p:nvPr>
        </p:nvSpPr>
        <p:spPr>
          <a:xfrm>
            <a:off x="885824" y="1393371"/>
            <a:ext cx="7786461" cy="4466772"/>
          </a:xfrm>
        </p:spPr>
        <p:txBody>
          <a:bodyPr>
            <a:normAutofit fontScale="55000" lnSpcReduction="20000"/>
          </a:bodyPr>
          <a:lstStyle/>
          <a:p>
            <a:pPr eaLnBrk="1" hangingPunct="1">
              <a:lnSpc>
                <a:spcPct val="150000"/>
              </a:lnSpc>
            </a:pPr>
            <a:r>
              <a:rPr lang="en-US" altLang="ko-KR" b="0" dirty="0" smtClean="0">
                <a:solidFill>
                  <a:schemeClr val="tx2"/>
                </a:solidFill>
                <a:ea typeface="굴림" charset="-127"/>
              </a:rPr>
              <a:t>Signals can be transmitted unchanged or they can be altered by </a:t>
            </a:r>
            <a:r>
              <a:rPr lang="en-US" altLang="ko-KR" b="0" i="1" dirty="0" smtClean="0">
                <a:solidFill>
                  <a:schemeClr val="tx2"/>
                </a:solidFill>
                <a:ea typeface="굴림" charset="-127"/>
              </a:rPr>
              <a:t>synapses</a:t>
            </a:r>
            <a:r>
              <a:rPr lang="en-US" altLang="ko-KR" b="0" dirty="0" smtClean="0">
                <a:solidFill>
                  <a:schemeClr val="tx2"/>
                </a:solidFill>
                <a:ea typeface="굴림" charset="-127"/>
              </a:rPr>
              <a:t>. A synapse is able to increase or decrease the strength of the connection from the neuron to neuron and cause excitation or inhibition of a subsequence neuron. This is where information is stored.</a:t>
            </a:r>
          </a:p>
          <a:p>
            <a:pPr marL="0" indent="0" eaLnBrk="1" hangingPunct="1">
              <a:lnSpc>
                <a:spcPct val="80000"/>
              </a:lnSpc>
              <a:buNone/>
            </a:pPr>
            <a:endParaRPr lang="en-US" altLang="ko-KR" b="0" dirty="0" smtClean="0">
              <a:solidFill>
                <a:schemeClr val="tx2"/>
              </a:solidFill>
              <a:ea typeface="굴림" charset="-127"/>
            </a:endParaRPr>
          </a:p>
          <a:p>
            <a:pPr eaLnBrk="1" hangingPunct="1">
              <a:lnSpc>
                <a:spcPct val="80000"/>
              </a:lnSpc>
            </a:pPr>
            <a:endParaRPr lang="en-US" altLang="ko-KR" b="0" dirty="0">
              <a:solidFill>
                <a:schemeClr val="tx2"/>
              </a:solidFill>
              <a:ea typeface="굴림" charset="-127"/>
            </a:endParaRPr>
          </a:p>
          <a:p>
            <a:pPr marL="0" indent="0" eaLnBrk="1" hangingPunct="1">
              <a:lnSpc>
                <a:spcPct val="80000"/>
              </a:lnSpc>
              <a:buNone/>
            </a:pPr>
            <a:endParaRPr lang="en-US" altLang="ko-KR" b="0" dirty="0" smtClean="0">
              <a:solidFill>
                <a:schemeClr val="tx2"/>
              </a:solidFill>
              <a:ea typeface="굴림" charset="-127"/>
            </a:endParaRPr>
          </a:p>
          <a:p>
            <a:pPr eaLnBrk="1" hangingPunct="1">
              <a:lnSpc>
                <a:spcPct val="150000"/>
              </a:lnSpc>
            </a:pPr>
            <a:r>
              <a:rPr lang="en-US" altLang="ko-KR" b="0" dirty="0" smtClean="0">
                <a:solidFill>
                  <a:schemeClr val="tx2"/>
                </a:solidFill>
                <a:ea typeface="굴림" charset="-127"/>
              </a:rPr>
              <a:t>The information processing abilities of biological neural systems must follow from highly parallel processes operating on representations that are distributed over many neurons. One motivation for ANN is to capture this kind of highly parallel computation based on distributed representations</a:t>
            </a:r>
            <a:r>
              <a:rPr lang="en-US" altLang="ko-KR" sz="2400" dirty="0" smtClean="0">
                <a:solidFill>
                  <a:schemeClr val="tx2"/>
                </a:solidFill>
                <a:ea typeface="굴림" charset="-127"/>
              </a:rPr>
              <a:t>.</a:t>
            </a:r>
            <a:r>
              <a:rPr lang="en-US" altLang="ko-KR" sz="2500" dirty="0" smtClean="0">
                <a:solidFill>
                  <a:schemeClr val="tx2"/>
                </a:solidFill>
                <a:ea typeface="굴림" charset="-127"/>
              </a:rPr>
              <a:t> </a:t>
            </a:r>
            <a:endParaRPr lang="en-US" altLang="en-US" sz="2500" dirty="0" smtClean="0">
              <a:solidFill>
                <a:schemeClr val="tx2"/>
              </a:solidFill>
            </a:endParaRPr>
          </a:p>
        </p:txBody>
      </p:sp>
    </p:spTree>
    <p:extLst>
      <p:ext uri="{BB962C8B-B14F-4D97-AF65-F5344CB8AC3E}">
        <p14:creationId xmlns:p14="http://schemas.microsoft.com/office/powerpoint/2010/main" val="1999849461"/>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09600" y="76200"/>
            <a:ext cx="6715172" cy="831832"/>
          </a:xfrm>
        </p:spPr>
        <p:txBody>
          <a:bodyPr>
            <a:normAutofit fontScale="90000"/>
          </a:bodyPr>
          <a:lstStyle/>
          <a:p>
            <a:r>
              <a:rPr lang="en-US" altLang="ko-KR" dirty="0">
                <a:solidFill>
                  <a:srgbClr val="C00000"/>
                </a:solidFill>
              </a:rPr>
              <a:t>Neural Network Representation</a:t>
            </a:r>
            <a:endParaRPr lang="en-US" altLang="en-US" dirty="0">
              <a:solidFill>
                <a:srgbClr val="C00000"/>
              </a:solidFill>
            </a:endParaRPr>
          </a:p>
        </p:txBody>
      </p:sp>
      <p:sp>
        <p:nvSpPr>
          <p:cNvPr id="8196" name="Rectangle 6"/>
          <p:cNvSpPr>
            <a:spLocks noGrp="1" noChangeArrowheads="1"/>
          </p:cNvSpPr>
          <p:nvPr>
            <p:ph idx="1"/>
          </p:nvPr>
        </p:nvSpPr>
        <p:spPr>
          <a:xfrm>
            <a:off x="838199" y="2972098"/>
            <a:ext cx="7834085" cy="1494829"/>
          </a:xfrm>
        </p:spPr>
        <p:txBody>
          <a:bodyPr>
            <a:normAutofit/>
          </a:bodyPr>
          <a:lstStyle/>
          <a:p>
            <a:pPr eaLnBrk="1" hangingPunct="1">
              <a:buFont typeface="Arial" panose="020B0604020202020204" pitchFamily="34" charset="0"/>
              <a:buChar char="•"/>
            </a:pPr>
            <a:r>
              <a:rPr lang="en-US" altLang="en-US" sz="1600" b="0" dirty="0" smtClean="0">
                <a:solidFill>
                  <a:schemeClr val="tx2"/>
                </a:solidFill>
              </a:rPr>
              <a:t>An ANN is composed of processing elements called or </a:t>
            </a:r>
            <a:r>
              <a:rPr lang="en-US" altLang="en-US" sz="1600" b="0" i="1" dirty="0" smtClean="0">
                <a:solidFill>
                  <a:schemeClr val="tx2"/>
                </a:solidFill>
              </a:rPr>
              <a:t>perceptrons</a:t>
            </a:r>
            <a:r>
              <a:rPr lang="en-US" altLang="en-US" sz="1600" b="0" dirty="0" smtClean="0">
                <a:solidFill>
                  <a:schemeClr val="tx2"/>
                </a:solidFill>
              </a:rPr>
              <a:t>, organized in different ways to form the network’s structure.</a:t>
            </a:r>
          </a:p>
          <a:p>
            <a:pPr eaLnBrk="1" hangingPunct="1">
              <a:buFont typeface="Arial" panose="020B0604020202020204" pitchFamily="34" charset="0"/>
              <a:buChar char="•"/>
            </a:pPr>
            <a:r>
              <a:rPr lang="en-US" altLang="en-US" sz="1600" b="0" dirty="0" smtClean="0">
                <a:solidFill>
                  <a:schemeClr val="tx2"/>
                </a:solidFill>
              </a:rPr>
              <a:t>Processing Elements</a:t>
            </a:r>
          </a:p>
          <a:p>
            <a:pPr eaLnBrk="1" hangingPunct="1">
              <a:buFont typeface="Arial" panose="020B0604020202020204" pitchFamily="34" charset="0"/>
              <a:buChar char="•"/>
            </a:pPr>
            <a:r>
              <a:rPr lang="en-US" altLang="en-US" sz="1600" b="0" dirty="0" smtClean="0">
                <a:solidFill>
                  <a:schemeClr val="tx2"/>
                </a:solidFill>
              </a:rPr>
              <a:t>An ANN consists of perceptrons. Each of the perceptrons receives inputs, processes inputs and delivers a single output</a:t>
            </a:r>
            <a:r>
              <a:rPr lang="en-US" altLang="en-US" sz="1600" dirty="0" smtClean="0"/>
              <a:t>.</a:t>
            </a:r>
          </a:p>
        </p:txBody>
      </p:sp>
      <p:sp>
        <p:nvSpPr>
          <p:cNvPr id="7" name="Slide Number Placeholder 5"/>
          <p:cNvSpPr>
            <a:spLocks noGrp="1"/>
          </p:cNvSpPr>
          <p:nvPr>
            <p:ph type="sldNum" sz="quarter" idx="12"/>
          </p:nvPr>
        </p:nvSpPr>
        <p:spPr>
          <a:xfrm>
            <a:off x="6553200" y="6243638"/>
            <a:ext cx="2133600" cy="457200"/>
          </a:xfrm>
          <a:prstGeom prst="rect">
            <a:avLst/>
          </a:prstGeom>
        </p:spPr>
        <p:txBody>
          <a:bodyPr/>
          <a:lstStyle/>
          <a:p>
            <a:pPr>
              <a:defRPr/>
            </a:pPr>
            <a:fld id="{EF786710-2E76-41B6-9828-3A5345238544}" type="slidenum">
              <a:rPr lang="en-US" altLang="en-US"/>
              <a:pPr>
                <a:defRPr/>
              </a:pPr>
              <a:t>35</a:t>
            </a:fld>
            <a:endParaRPr lang="en-US" altLang="en-US"/>
          </a:p>
        </p:txBody>
      </p:sp>
      <p:sp>
        <p:nvSpPr>
          <p:cNvPr id="8197" name="Text Box 7"/>
          <p:cNvSpPr txBox="1">
            <a:spLocks noChangeArrowheads="1"/>
          </p:cNvSpPr>
          <p:nvPr/>
        </p:nvSpPr>
        <p:spPr bwMode="auto">
          <a:xfrm>
            <a:off x="1905000" y="3352800"/>
            <a:ext cx="655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81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829" y="4828097"/>
            <a:ext cx="3552371" cy="149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9"/>
          <p:cNvSpPr txBox="1">
            <a:spLocks noChangeArrowheads="1"/>
          </p:cNvSpPr>
          <p:nvPr/>
        </p:nvSpPr>
        <p:spPr bwMode="auto">
          <a:xfrm>
            <a:off x="838200" y="4470747"/>
            <a:ext cx="3955144"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lnSpc>
                <a:spcPct val="150000"/>
              </a:lnSpc>
              <a:spcBef>
                <a:spcPct val="20000"/>
              </a:spcBef>
              <a:buClr>
                <a:schemeClr val="accent3"/>
              </a:buClr>
              <a:buFont typeface="Arial" pitchFamily="34" charset="0"/>
              <a:buChar char="•"/>
            </a:pPr>
            <a:r>
              <a:rPr lang="en-US" altLang="en-US" sz="1600" dirty="0">
                <a:solidFill>
                  <a:schemeClr val="tx2"/>
                </a:solidFill>
                <a:latin typeface="+mn-lt"/>
              </a:rPr>
              <a:t>The input can be raw input data or the output of other perceptrons. </a:t>
            </a:r>
          </a:p>
          <a:p>
            <a:pPr marL="342900" indent="-342900" eaLnBrk="1" hangingPunct="1">
              <a:lnSpc>
                <a:spcPct val="150000"/>
              </a:lnSpc>
              <a:spcBef>
                <a:spcPct val="20000"/>
              </a:spcBef>
              <a:buClr>
                <a:schemeClr val="accent3"/>
              </a:buClr>
              <a:buFont typeface="Arial" pitchFamily="34" charset="0"/>
              <a:buChar char="•"/>
            </a:pPr>
            <a:r>
              <a:rPr lang="en-US" altLang="en-US" sz="1600" dirty="0">
                <a:solidFill>
                  <a:schemeClr val="tx2"/>
                </a:solidFill>
                <a:latin typeface="+mn-lt"/>
              </a:rPr>
              <a:t>The output can be the final result (e.g. 1 means yes, 0 means no) or it can be inputs to other perceptrons.</a:t>
            </a:r>
          </a:p>
        </p:txBody>
      </p:sp>
      <p:graphicFrame>
        <p:nvGraphicFramePr>
          <p:cNvPr id="2" name="Object 1"/>
          <p:cNvGraphicFramePr>
            <a:graphicFrameLocks noChangeAspect="1"/>
          </p:cNvGraphicFramePr>
          <p:nvPr>
            <p:extLst>
              <p:ext uri="{D42A27DB-BD31-4B8C-83A1-F6EECF244321}">
                <p14:modId xmlns:p14="http://schemas.microsoft.com/office/powerpoint/2010/main" val="4151374989"/>
              </p:ext>
            </p:extLst>
          </p:nvPr>
        </p:nvGraphicFramePr>
        <p:xfrm>
          <a:off x="1403124" y="1045029"/>
          <a:ext cx="5989410" cy="1959429"/>
        </p:xfrm>
        <a:graphic>
          <a:graphicData uri="http://schemas.openxmlformats.org/presentationml/2006/ole">
            <mc:AlternateContent xmlns:mc="http://schemas.openxmlformats.org/markup-compatibility/2006">
              <mc:Choice xmlns:v="urn:schemas-microsoft-com:vml" Requires="v">
                <p:oleObj spid="_x0000_s2107" name="Visio" r:id="rId4" imgW="14658442" imgH="7525207" progId="Visio.Drawing.11">
                  <p:embed/>
                </p:oleObj>
              </mc:Choice>
              <mc:Fallback>
                <p:oleObj name="Visio" r:id="rId4" imgW="14658442" imgH="752520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124" y="1045029"/>
                        <a:ext cx="5989410" cy="19594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65356957"/>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77813"/>
            <a:ext cx="8229600" cy="636587"/>
          </a:xfrm>
        </p:spPr>
        <p:txBody>
          <a:bodyPr>
            <a:normAutofit fontScale="90000"/>
          </a:bodyPr>
          <a:lstStyle/>
          <a:p>
            <a:r>
              <a:rPr lang="en-US" altLang="en-US" dirty="0">
                <a:solidFill>
                  <a:srgbClr val="C00000"/>
                </a:solidFill>
              </a:rPr>
              <a:t>The network</a:t>
            </a:r>
          </a:p>
        </p:txBody>
      </p:sp>
      <p:sp>
        <p:nvSpPr>
          <p:cNvPr id="9220" name="Rectangle 3"/>
          <p:cNvSpPr>
            <a:spLocks noGrp="1" noChangeArrowheads="1"/>
          </p:cNvSpPr>
          <p:nvPr>
            <p:ph idx="1"/>
          </p:nvPr>
        </p:nvSpPr>
        <p:spPr>
          <a:xfrm>
            <a:off x="876300" y="1219200"/>
            <a:ext cx="7734300" cy="914400"/>
          </a:xfrm>
        </p:spPr>
        <p:txBody>
          <a:bodyPr>
            <a:normAutofit/>
          </a:bodyPr>
          <a:lstStyle/>
          <a:p>
            <a:pPr eaLnBrk="1" hangingPunct="1">
              <a:buFont typeface="Arial" panose="020B0604020202020204" pitchFamily="34" charset="0"/>
              <a:buChar char="•"/>
            </a:pPr>
            <a:r>
              <a:rPr lang="en-US" altLang="en-US" sz="1800" b="0" dirty="0" smtClean="0">
                <a:solidFill>
                  <a:schemeClr val="accent6">
                    <a:lumMod val="50000"/>
                  </a:schemeClr>
                </a:solidFill>
              </a:rPr>
              <a:t>Each ANN is composed of a collection of perceptrons grouped in layers. A typical structure is shown in Fig</a:t>
            </a:r>
            <a:r>
              <a:rPr lang="en-US" altLang="en-US" sz="1800" dirty="0" smtClean="0"/>
              <a:t> </a:t>
            </a:r>
          </a:p>
        </p:txBody>
      </p:sp>
      <p:sp>
        <p:nvSpPr>
          <p:cNvPr id="9221" name="Text Box 4"/>
          <p:cNvSpPr txBox="1">
            <a:spLocks noChangeArrowheads="1"/>
          </p:cNvSpPr>
          <p:nvPr/>
        </p:nvSpPr>
        <p:spPr bwMode="auto">
          <a:xfrm>
            <a:off x="3352800" y="22098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sp>
        <p:nvSpPr>
          <p:cNvPr id="9222" name="Text Box 6"/>
          <p:cNvSpPr txBox="1">
            <a:spLocks noChangeArrowheads="1"/>
          </p:cNvSpPr>
          <p:nvPr/>
        </p:nvSpPr>
        <p:spPr bwMode="auto">
          <a:xfrm>
            <a:off x="3352800" y="2133600"/>
            <a:ext cx="518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92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393156"/>
            <a:ext cx="60198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8"/>
          <p:cNvSpPr txBox="1">
            <a:spLocks noChangeArrowheads="1"/>
          </p:cNvSpPr>
          <p:nvPr/>
        </p:nvSpPr>
        <p:spPr bwMode="auto">
          <a:xfrm>
            <a:off x="838200" y="2743200"/>
            <a:ext cx="287655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solidFill>
                  <a:schemeClr val="accent6">
                    <a:lumMod val="50000"/>
                  </a:schemeClr>
                </a:solidFill>
              </a:rPr>
              <a:t>Note the three layers: input, intermediate (called the </a:t>
            </a:r>
            <a:r>
              <a:rPr lang="en-US" altLang="en-US" b="1" i="1" dirty="0">
                <a:solidFill>
                  <a:schemeClr val="accent6">
                    <a:lumMod val="50000"/>
                  </a:schemeClr>
                </a:solidFill>
              </a:rPr>
              <a:t>hidden layer</a:t>
            </a:r>
            <a:r>
              <a:rPr lang="en-US" altLang="en-US" dirty="0">
                <a:solidFill>
                  <a:schemeClr val="accent6">
                    <a:lumMod val="50000"/>
                  </a:schemeClr>
                </a:solidFill>
              </a:rPr>
              <a:t>) and output. </a:t>
            </a:r>
          </a:p>
          <a:p>
            <a:pPr eaLnBrk="1" hangingPunct="1">
              <a:spcBef>
                <a:spcPct val="50000"/>
              </a:spcBef>
            </a:pPr>
            <a:r>
              <a:rPr lang="en-US" altLang="en-US" dirty="0">
                <a:solidFill>
                  <a:schemeClr val="accent6">
                    <a:lumMod val="50000"/>
                  </a:schemeClr>
                </a:solidFill>
              </a:rPr>
              <a:t>Several hidden layers can be placed between the input and output layers</a:t>
            </a:r>
            <a:r>
              <a:rPr lang="en-US" altLang="en-US" dirty="0"/>
              <a:t>.</a:t>
            </a:r>
          </a:p>
        </p:txBody>
      </p:sp>
    </p:spTree>
    <p:extLst>
      <p:ext uri="{BB962C8B-B14F-4D97-AF65-F5344CB8AC3E}">
        <p14:creationId xmlns:p14="http://schemas.microsoft.com/office/powerpoint/2010/main" val="4111531755"/>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a:xfrm>
            <a:off x="609600" y="0"/>
            <a:ext cx="7772400" cy="1143000"/>
          </a:xfrm>
        </p:spPr>
        <p:txBody>
          <a:bodyPr/>
          <a:lstStyle/>
          <a:p>
            <a:pPr eaLnBrk="1" hangingPunct="1"/>
            <a:r>
              <a:rPr lang="en-US" smtClean="0"/>
              <a:t>The Neuron</a:t>
            </a:r>
          </a:p>
        </p:txBody>
      </p:sp>
      <p:sp>
        <p:nvSpPr>
          <p:cNvPr id="1034" name="Rectangle 3"/>
          <p:cNvSpPr>
            <a:spLocks noGrp="1" noChangeArrowheads="1"/>
          </p:cNvSpPr>
          <p:nvPr>
            <p:ph idx="1"/>
          </p:nvPr>
        </p:nvSpPr>
        <p:spPr>
          <a:xfrm>
            <a:off x="685800" y="1066800"/>
            <a:ext cx="7772400" cy="5105400"/>
          </a:xfrm>
        </p:spPr>
        <p:txBody>
          <a:bodyPr/>
          <a:lstStyle/>
          <a:p>
            <a:pPr eaLnBrk="1" hangingPunct="1"/>
            <a:r>
              <a:rPr lang="en-US" sz="2400" dirty="0" smtClean="0"/>
              <a:t>The neuron is the basic information processing unit of a NN. It consists of:</a:t>
            </a:r>
          </a:p>
          <a:p>
            <a:pPr eaLnBrk="1" hangingPunct="1"/>
            <a:endParaRPr lang="en-US" sz="2400" dirty="0" smtClean="0"/>
          </a:p>
          <a:p>
            <a:pPr lvl="1" eaLnBrk="1" hangingPunct="1">
              <a:buFontTx/>
              <a:buChar char="1"/>
            </a:pPr>
            <a:r>
              <a:rPr lang="en-US" sz="2400" dirty="0" smtClean="0"/>
              <a:t>A set of </a:t>
            </a:r>
            <a:r>
              <a:rPr lang="en-US" sz="2400" dirty="0" smtClean="0">
                <a:solidFill>
                  <a:srgbClr val="0000FF"/>
                </a:solidFill>
              </a:rPr>
              <a:t>synapses</a:t>
            </a:r>
            <a:r>
              <a:rPr lang="en-US" sz="2400" dirty="0" smtClean="0"/>
              <a:t> or </a:t>
            </a:r>
            <a:r>
              <a:rPr lang="en-US" sz="2400" dirty="0" smtClean="0">
                <a:solidFill>
                  <a:srgbClr val="0000FF"/>
                </a:solidFill>
              </a:rPr>
              <a:t>connecting links</a:t>
            </a:r>
            <a:r>
              <a:rPr lang="en-US" sz="2400" dirty="0" smtClean="0"/>
              <a:t>, each link characterized by a </a:t>
            </a:r>
            <a:r>
              <a:rPr lang="en-US" sz="2400" dirty="0" smtClean="0">
                <a:solidFill>
                  <a:srgbClr val="0000FF"/>
                </a:solidFill>
              </a:rPr>
              <a:t>weight</a:t>
            </a:r>
            <a:r>
              <a:rPr lang="en-US" sz="2400" dirty="0" smtClean="0"/>
              <a:t>: </a:t>
            </a:r>
          </a:p>
          <a:p>
            <a:pPr lvl="2" eaLnBrk="1" hangingPunct="1">
              <a:buFontTx/>
              <a:buNone/>
            </a:pPr>
            <a:r>
              <a:rPr lang="en-US" sz="2000" i="1" dirty="0" smtClean="0">
                <a:solidFill>
                  <a:srgbClr val="009900"/>
                </a:solidFill>
              </a:rPr>
              <a:t>                                                       W</a:t>
            </a:r>
            <a:r>
              <a:rPr lang="en-US" sz="2000" i="1" baseline="-25000" dirty="0" smtClean="0">
                <a:solidFill>
                  <a:srgbClr val="009900"/>
                </a:solidFill>
              </a:rPr>
              <a:t>1</a:t>
            </a:r>
            <a:r>
              <a:rPr lang="en-US" sz="2000" i="1" dirty="0" smtClean="0">
                <a:solidFill>
                  <a:srgbClr val="009900"/>
                </a:solidFill>
              </a:rPr>
              <a:t>, W</a:t>
            </a:r>
            <a:r>
              <a:rPr lang="en-US" sz="2000" i="1" baseline="-25000" dirty="0" smtClean="0">
                <a:solidFill>
                  <a:srgbClr val="009900"/>
                </a:solidFill>
              </a:rPr>
              <a:t>2</a:t>
            </a:r>
            <a:r>
              <a:rPr lang="en-US" sz="2000" i="1" dirty="0" smtClean="0">
                <a:solidFill>
                  <a:srgbClr val="009900"/>
                </a:solidFill>
              </a:rPr>
              <a:t>, …, </a:t>
            </a:r>
            <a:r>
              <a:rPr lang="en-US" sz="2000" i="1" dirty="0" err="1" smtClean="0">
                <a:solidFill>
                  <a:srgbClr val="009900"/>
                </a:solidFill>
              </a:rPr>
              <a:t>W</a:t>
            </a:r>
            <a:r>
              <a:rPr lang="en-US" sz="2000" i="1" baseline="-25000" dirty="0" err="1" smtClean="0">
                <a:solidFill>
                  <a:srgbClr val="009900"/>
                </a:solidFill>
              </a:rPr>
              <a:t>m</a:t>
            </a:r>
            <a:endParaRPr lang="en-US" sz="2000" baseline="-25000" dirty="0" smtClean="0"/>
          </a:p>
          <a:p>
            <a:pPr lvl="1" eaLnBrk="1" hangingPunct="1">
              <a:buClr>
                <a:schemeClr val="tx1"/>
              </a:buClr>
              <a:buFontTx/>
              <a:buChar char="2"/>
            </a:pPr>
            <a:r>
              <a:rPr lang="en-US" sz="2400" dirty="0" smtClean="0"/>
              <a:t>An</a:t>
            </a:r>
            <a:r>
              <a:rPr lang="en-US" sz="2400" dirty="0" smtClean="0">
                <a:solidFill>
                  <a:srgbClr val="0000FF"/>
                </a:solidFill>
              </a:rPr>
              <a:t> adder</a:t>
            </a:r>
            <a:r>
              <a:rPr lang="en-US" sz="2400" dirty="0" smtClean="0"/>
              <a:t> function (linear combiner) which computes the weighted sum of   the inputs:</a:t>
            </a:r>
          </a:p>
          <a:p>
            <a:pPr lvl="1" eaLnBrk="1" hangingPunct="1">
              <a:buFontTx/>
              <a:buChar char="2"/>
            </a:pPr>
            <a:endParaRPr lang="en-US" sz="2000" dirty="0" smtClean="0"/>
          </a:p>
          <a:p>
            <a:pPr lvl="1" eaLnBrk="1" hangingPunct="1">
              <a:buFontTx/>
              <a:buChar char="2"/>
            </a:pPr>
            <a:endParaRPr lang="en-US" sz="2000" dirty="0" smtClean="0"/>
          </a:p>
          <a:p>
            <a:pPr lvl="1" eaLnBrk="1" hangingPunct="1">
              <a:buClr>
                <a:schemeClr val="tx1"/>
              </a:buClr>
              <a:buFontTx/>
              <a:buChar char="3"/>
            </a:pPr>
            <a:r>
              <a:rPr lang="en-US" sz="2400" dirty="0" smtClean="0">
                <a:solidFill>
                  <a:srgbClr val="0000FF"/>
                </a:solidFill>
              </a:rPr>
              <a:t>Activation function</a:t>
            </a:r>
            <a:r>
              <a:rPr lang="en-US" sz="2400" dirty="0" smtClean="0"/>
              <a:t> (squashing function)      for limiting the amplitude of the output of the neuron. </a:t>
            </a:r>
            <a:endParaRPr lang="en-US" dirty="0" smtClean="0"/>
          </a:p>
        </p:txBody>
      </p:sp>
      <p:sp>
        <p:nvSpPr>
          <p:cNvPr id="12294" name="Date Placeholder 3"/>
          <p:cNvSpPr>
            <a:spLocks noGrp="1"/>
          </p:cNvSpPr>
          <p:nvPr>
            <p:ph type="dt" sz="half" idx="10"/>
          </p:nvPr>
        </p:nvSpPr>
        <p:spPr/>
        <p:txBody>
          <a:bodyPr/>
          <a:lstStyle/>
          <a:p>
            <a:pPr>
              <a:defRPr/>
            </a:pPr>
            <a:r>
              <a:rPr lang="en-US">
                <a:solidFill>
                  <a:prstClr val="black">
                    <a:tint val="75000"/>
                  </a:prstClr>
                </a:solidFill>
              </a:rPr>
              <a:t>Neural Networks</a:t>
            </a:r>
          </a:p>
        </p:txBody>
      </p:sp>
      <p:sp>
        <p:nvSpPr>
          <p:cNvPr id="12295" name="Footer Placeholder 4"/>
          <p:cNvSpPr>
            <a:spLocks noGrp="1"/>
          </p:cNvSpPr>
          <p:nvPr>
            <p:ph type="ftr" sz="quarter" idx="11"/>
          </p:nvPr>
        </p:nvSpPr>
        <p:spPr/>
        <p:txBody>
          <a:bodyPr/>
          <a:lstStyle/>
          <a:p>
            <a:pPr>
              <a:defRPr/>
            </a:pPr>
            <a:r>
              <a:rPr lang="en-US" smtClean="0">
                <a:solidFill>
                  <a:prstClr val="black">
                    <a:tint val="75000"/>
                  </a:prstClr>
                </a:solidFill>
              </a:rPr>
              <a:t>NN 1</a:t>
            </a:r>
          </a:p>
        </p:txBody>
      </p:sp>
      <p:sp>
        <p:nvSpPr>
          <p:cNvPr id="12296" name="Slide Number Placeholder 5"/>
          <p:cNvSpPr>
            <a:spLocks noGrp="1"/>
          </p:cNvSpPr>
          <p:nvPr>
            <p:ph type="sldNum" sz="quarter" idx="12"/>
          </p:nvPr>
        </p:nvSpPr>
        <p:spPr/>
        <p:txBody>
          <a:bodyPr/>
          <a:lstStyle/>
          <a:p>
            <a:pPr>
              <a:defRPr/>
            </a:pPr>
            <a:fld id="{22BD5F83-EEFB-4C49-88CE-0608C82360C6}" type="slidenum">
              <a:rPr lang="en-US">
                <a:solidFill>
                  <a:prstClr val="black">
                    <a:tint val="75000"/>
                  </a:prstClr>
                </a:solidFill>
              </a:rPr>
              <a:pPr>
                <a:defRPr/>
              </a:pPr>
              <a:t>37</a:t>
            </a:fld>
            <a:endParaRPr lang="en-US">
              <a:solidFill>
                <a:prstClr val="black">
                  <a:tint val="75000"/>
                </a:prstClr>
              </a:solidFill>
            </a:endParaRPr>
          </a:p>
        </p:txBody>
      </p:sp>
      <p:graphicFrame>
        <p:nvGraphicFramePr>
          <p:cNvPr id="1026" name="Object 0"/>
          <p:cNvGraphicFramePr>
            <a:graphicFrameLocks/>
          </p:cNvGraphicFramePr>
          <p:nvPr/>
        </p:nvGraphicFramePr>
        <p:xfrm>
          <a:off x="457200" y="838200"/>
          <a:ext cx="8142288" cy="228600"/>
        </p:xfrm>
        <a:graphic>
          <a:graphicData uri="http://schemas.openxmlformats.org/presentationml/2006/ole">
            <mc:AlternateContent xmlns:mc="http://schemas.openxmlformats.org/markup-compatibility/2006">
              <mc:Choice xmlns:v="urn:schemas-microsoft-com:vml" Requires="v">
                <p:oleObj spid="_x0000_s3130" name="Document" r:id="rId4" imgW="1612800" imgH="153720" progId="Word.Document.8">
                  <p:embed/>
                </p:oleObj>
              </mc:Choice>
              <mc:Fallback>
                <p:oleObj name="Document" r:id="rId4" imgW="1612800" imgH="153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38200"/>
                        <a:ext cx="81422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5558739"/>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a:xfrm>
            <a:off x="685800" y="0"/>
            <a:ext cx="7772400" cy="1143000"/>
          </a:xfrm>
        </p:spPr>
        <p:txBody>
          <a:bodyPr>
            <a:normAutofit/>
          </a:bodyPr>
          <a:lstStyle/>
          <a:p>
            <a:r>
              <a:rPr lang="en-US" sz="3200" dirty="0">
                <a:solidFill>
                  <a:srgbClr val="C00000"/>
                </a:solidFill>
              </a:rPr>
              <a:t>The Neuron</a:t>
            </a:r>
          </a:p>
        </p:txBody>
      </p:sp>
      <p:sp>
        <p:nvSpPr>
          <p:cNvPr id="13319" name="Date Placeholder 2"/>
          <p:cNvSpPr>
            <a:spLocks noGrp="1"/>
          </p:cNvSpPr>
          <p:nvPr>
            <p:ph type="dt" sz="half" idx="10"/>
          </p:nvPr>
        </p:nvSpPr>
        <p:spPr/>
        <p:txBody>
          <a:bodyPr/>
          <a:lstStyle/>
          <a:p>
            <a:pPr>
              <a:defRPr/>
            </a:pPr>
            <a:r>
              <a:rPr lang="en-US">
                <a:solidFill>
                  <a:prstClr val="black">
                    <a:tint val="75000"/>
                  </a:prstClr>
                </a:solidFill>
              </a:rPr>
              <a:t>Neural Networks</a:t>
            </a:r>
          </a:p>
        </p:txBody>
      </p:sp>
      <p:sp>
        <p:nvSpPr>
          <p:cNvPr id="13320" name="Footer Placeholder 3"/>
          <p:cNvSpPr>
            <a:spLocks noGrp="1"/>
          </p:cNvSpPr>
          <p:nvPr>
            <p:ph type="ftr" sz="quarter" idx="11"/>
          </p:nvPr>
        </p:nvSpPr>
        <p:spPr/>
        <p:txBody>
          <a:bodyPr/>
          <a:lstStyle/>
          <a:p>
            <a:pPr>
              <a:defRPr/>
            </a:pPr>
            <a:r>
              <a:rPr lang="en-US" smtClean="0">
                <a:solidFill>
                  <a:prstClr val="black">
                    <a:tint val="75000"/>
                  </a:prstClr>
                </a:solidFill>
              </a:rPr>
              <a:t>NN 1</a:t>
            </a:r>
          </a:p>
        </p:txBody>
      </p:sp>
      <p:sp>
        <p:nvSpPr>
          <p:cNvPr id="13321" name="Slide Number Placeholder 4"/>
          <p:cNvSpPr>
            <a:spLocks noGrp="1"/>
          </p:cNvSpPr>
          <p:nvPr>
            <p:ph type="sldNum" sz="quarter" idx="12"/>
          </p:nvPr>
        </p:nvSpPr>
        <p:spPr/>
        <p:txBody>
          <a:bodyPr/>
          <a:lstStyle/>
          <a:p>
            <a:pPr>
              <a:defRPr/>
            </a:pPr>
            <a:fld id="{6F780772-71EC-4DC8-9A4C-59A8973987AF}" type="slidenum">
              <a:rPr lang="en-US">
                <a:solidFill>
                  <a:prstClr val="black">
                    <a:tint val="75000"/>
                  </a:prstClr>
                </a:solidFill>
              </a:rPr>
              <a:pPr>
                <a:defRPr/>
              </a:pPr>
              <a:t>38</a:t>
            </a:fld>
            <a:endParaRPr lang="en-US">
              <a:solidFill>
                <a:prstClr val="black">
                  <a:tint val="75000"/>
                </a:prstClr>
              </a:solidFill>
            </a:endParaRPr>
          </a:p>
        </p:txBody>
      </p:sp>
      <p:graphicFrame>
        <p:nvGraphicFramePr>
          <p:cNvPr id="3074" name="Object 3"/>
          <p:cNvGraphicFramePr>
            <a:graphicFrameLocks/>
          </p:cNvGraphicFramePr>
          <p:nvPr/>
        </p:nvGraphicFramePr>
        <p:xfrm>
          <a:off x="457200" y="914400"/>
          <a:ext cx="8142288" cy="228600"/>
        </p:xfrm>
        <a:graphic>
          <a:graphicData uri="http://schemas.openxmlformats.org/presentationml/2006/ole">
            <mc:AlternateContent xmlns:mc="http://schemas.openxmlformats.org/markup-compatibility/2006">
              <mc:Choice xmlns:v="urn:schemas-microsoft-com:vml" Requires="v">
                <p:oleObj spid="_x0000_s4383" name="Document" r:id="rId4" imgW="1612800" imgH="153720" progId="Word.Document.8">
                  <p:embed/>
                </p:oleObj>
              </mc:Choice>
              <mc:Fallback>
                <p:oleObj name="Document" r:id="rId4" imgW="1612800" imgH="153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14400"/>
                        <a:ext cx="81422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3" name="Group 41"/>
          <p:cNvGrpSpPr>
            <a:grpSpLocks/>
          </p:cNvGrpSpPr>
          <p:nvPr/>
        </p:nvGrpSpPr>
        <p:grpSpPr bwMode="auto">
          <a:xfrm>
            <a:off x="152400" y="1219200"/>
            <a:ext cx="8991600" cy="4892675"/>
            <a:chOff x="96" y="768"/>
            <a:chExt cx="5664" cy="3082"/>
          </a:xfrm>
        </p:grpSpPr>
        <p:sp>
          <p:nvSpPr>
            <p:cNvPr id="3084" name="Oval 7"/>
            <p:cNvSpPr>
              <a:spLocks noChangeArrowheads="1"/>
            </p:cNvSpPr>
            <p:nvPr/>
          </p:nvSpPr>
          <p:spPr bwMode="auto">
            <a:xfrm>
              <a:off x="2880" y="1920"/>
              <a:ext cx="576" cy="57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5" name="Rectangle 8"/>
            <p:cNvSpPr>
              <a:spLocks noChangeArrowheads="1"/>
            </p:cNvSpPr>
            <p:nvPr/>
          </p:nvSpPr>
          <p:spPr bwMode="auto">
            <a:xfrm>
              <a:off x="4272" y="1920"/>
              <a:ext cx="576" cy="576"/>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6" name="Oval 9"/>
            <p:cNvSpPr>
              <a:spLocks noChangeArrowheads="1"/>
            </p:cNvSpPr>
            <p:nvPr/>
          </p:nvSpPr>
          <p:spPr bwMode="auto">
            <a:xfrm>
              <a:off x="1008" y="1296"/>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7" name="Oval 10"/>
            <p:cNvSpPr>
              <a:spLocks noChangeArrowheads="1"/>
            </p:cNvSpPr>
            <p:nvPr/>
          </p:nvSpPr>
          <p:spPr bwMode="auto">
            <a:xfrm>
              <a:off x="1008" y="3216"/>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8" name="Oval 11"/>
            <p:cNvSpPr>
              <a:spLocks noChangeArrowheads="1"/>
            </p:cNvSpPr>
            <p:nvPr/>
          </p:nvSpPr>
          <p:spPr bwMode="auto">
            <a:xfrm>
              <a:off x="1008" y="2160"/>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9" name="AutoShape 12"/>
            <p:cNvSpPr>
              <a:spLocks/>
            </p:cNvSpPr>
            <p:nvPr/>
          </p:nvSpPr>
          <p:spPr bwMode="auto">
            <a:xfrm>
              <a:off x="576" y="1152"/>
              <a:ext cx="192" cy="2304"/>
            </a:xfrm>
            <a:prstGeom prst="leftBrace">
              <a:avLst>
                <a:gd name="adj1" fmla="val 10000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prstClr val="black"/>
                </a:solidFill>
                <a:cs typeface="Arial" charset="0"/>
              </a:endParaRPr>
            </a:p>
          </p:txBody>
        </p:sp>
        <p:sp>
          <p:nvSpPr>
            <p:cNvPr id="3090" name="Text Box 13"/>
            <p:cNvSpPr txBox="1">
              <a:spLocks noChangeArrowheads="1"/>
            </p:cNvSpPr>
            <p:nvPr/>
          </p:nvSpPr>
          <p:spPr bwMode="auto">
            <a:xfrm>
              <a:off x="96" y="2064"/>
              <a:ext cx="5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Input</a:t>
              </a:r>
            </a:p>
            <a:p>
              <a:pPr eaLnBrk="1" fontAlgn="base" hangingPunct="1">
                <a:spcBef>
                  <a:spcPct val="0"/>
                </a:spcBef>
                <a:spcAft>
                  <a:spcPct val="0"/>
                </a:spcAft>
              </a:pPr>
              <a:r>
                <a:rPr lang="en-US" sz="2000">
                  <a:solidFill>
                    <a:srgbClr val="0000FF"/>
                  </a:solidFill>
                  <a:latin typeface="Calibri" pitchFamily="34" charset="0"/>
                </a:rPr>
                <a:t>signal</a:t>
              </a:r>
              <a:endParaRPr lang="en-US" sz="2000">
                <a:solidFill>
                  <a:prstClr val="black"/>
                </a:solidFill>
                <a:latin typeface="Calibri" pitchFamily="34" charset="0"/>
              </a:endParaRPr>
            </a:p>
          </p:txBody>
        </p:sp>
        <p:sp>
          <p:nvSpPr>
            <p:cNvPr id="3091" name="Text Box 14"/>
            <p:cNvSpPr txBox="1">
              <a:spLocks noChangeArrowheads="1"/>
            </p:cNvSpPr>
            <p:nvPr/>
          </p:nvSpPr>
          <p:spPr bwMode="auto">
            <a:xfrm>
              <a:off x="1824" y="3408"/>
              <a:ext cx="73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Synaptic</a:t>
              </a:r>
            </a:p>
            <a:p>
              <a:pPr eaLnBrk="1" fontAlgn="base" hangingPunct="1">
                <a:spcBef>
                  <a:spcPct val="0"/>
                </a:spcBef>
                <a:spcAft>
                  <a:spcPct val="0"/>
                </a:spcAft>
              </a:pPr>
              <a:r>
                <a:rPr lang="en-US" sz="2000">
                  <a:solidFill>
                    <a:srgbClr val="0000FF"/>
                  </a:solidFill>
                  <a:latin typeface="Calibri" pitchFamily="34" charset="0"/>
                </a:rPr>
                <a:t>weights</a:t>
              </a:r>
              <a:endParaRPr lang="en-US" sz="2000">
                <a:solidFill>
                  <a:prstClr val="black"/>
                </a:solidFill>
                <a:latin typeface="Calibri" pitchFamily="34" charset="0"/>
              </a:endParaRPr>
            </a:p>
          </p:txBody>
        </p:sp>
        <p:sp>
          <p:nvSpPr>
            <p:cNvPr id="3092" name="Text Box 15"/>
            <p:cNvSpPr txBox="1">
              <a:spLocks noChangeArrowheads="1"/>
            </p:cNvSpPr>
            <p:nvPr/>
          </p:nvSpPr>
          <p:spPr bwMode="auto">
            <a:xfrm>
              <a:off x="3024" y="2544"/>
              <a:ext cx="7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Summing</a:t>
              </a:r>
            </a:p>
            <a:p>
              <a:pPr eaLnBrk="1" fontAlgn="base" hangingPunct="1">
                <a:spcBef>
                  <a:spcPct val="0"/>
                </a:spcBef>
                <a:spcAft>
                  <a:spcPct val="0"/>
                </a:spcAft>
              </a:pPr>
              <a:r>
                <a:rPr lang="en-US" sz="2000">
                  <a:solidFill>
                    <a:srgbClr val="0000FF"/>
                  </a:solidFill>
                  <a:latin typeface="Calibri" pitchFamily="34" charset="0"/>
                </a:rPr>
                <a:t>function</a:t>
              </a:r>
              <a:endParaRPr lang="en-US" sz="2000">
                <a:solidFill>
                  <a:prstClr val="black"/>
                </a:solidFill>
                <a:latin typeface="Calibri" pitchFamily="34" charset="0"/>
              </a:endParaRPr>
            </a:p>
          </p:txBody>
        </p:sp>
        <p:sp>
          <p:nvSpPr>
            <p:cNvPr id="3093" name="Text Box 16"/>
            <p:cNvSpPr txBox="1">
              <a:spLocks noChangeArrowheads="1"/>
            </p:cNvSpPr>
            <p:nvPr/>
          </p:nvSpPr>
          <p:spPr bwMode="auto">
            <a:xfrm>
              <a:off x="2928" y="768"/>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sz="2000">
                  <a:solidFill>
                    <a:srgbClr val="0000FF"/>
                  </a:solidFill>
                  <a:latin typeface="Calibri" pitchFamily="34" charset="0"/>
                </a:rPr>
                <a:t>Bias</a:t>
              </a:r>
            </a:p>
            <a:p>
              <a:pPr algn="ctr" eaLnBrk="1" fontAlgn="base" hangingPunct="1">
                <a:spcBef>
                  <a:spcPct val="0"/>
                </a:spcBef>
                <a:spcAft>
                  <a:spcPct val="0"/>
                </a:spcAft>
              </a:pPr>
              <a:r>
                <a:rPr lang="en-US" i="1">
                  <a:solidFill>
                    <a:prstClr val="black"/>
                  </a:solidFill>
                  <a:latin typeface="Calibri" pitchFamily="34" charset="0"/>
                </a:rPr>
                <a:t>b</a:t>
              </a:r>
              <a:endParaRPr lang="en-US" sz="2000">
                <a:solidFill>
                  <a:prstClr val="black"/>
                </a:solidFill>
                <a:latin typeface="Calibri" pitchFamily="34" charset="0"/>
              </a:endParaRPr>
            </a:p>
          </p:txBody>
        </p:sp>
        <p:sp>
          <p:nvSpPr>
            <p:cNvPr id="3094" name="Text Box 17"/>
            <p:cNvSpPr txBox="1">
              <a:spLocks noChangeArrowheads="1"/>
            </p:cNvSpPr>
            <p:nvPr/>
          </p:nvSpPr>
          <p:spPr bwMode="auto">
            <a:xfrm>
              <a:off x="4272" y="1440"/>
              <a:ext cx="81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Activation</a:t>
              </a:r>
            </a:p>
            <a:p>
              <a:pPr eaLnBrk="1" fontAlgn="base" hangingPunct="1">
                <a:spcBef>
                  <a:spcPct val="0"/>
                </a:spcBef>
                <a:spcAft>
                  <a:spcPct val="0"/>
                </a:spcAft>
              </a:pPr>
              <a:r>
                <a:rPr lang="en-US" sz="2000">
                  <a:solidFill>
                    <a:srgbClr val="0000FF"/>
                  </a:solidFill>
                  <a:latin typeface="Calibri" pitchFamily="34" charset="0"/>
                </a:rPr>
                <a:t>function</a:t>
              </a:r>
              <a:endParaRPr lang="en-US" sz="2000">
                <a:solidFill>
                  <a:prstClr val="black"/>
                </a:solidFill>
                <a:latin typeface="Calibri" pitchFamily="34" charset="0"/>
              </a:endParaRPr>
            </a:p>
          </p:txBody>
        </p:sp>
        <p:sp>
          <p:nvSpPr>
            <p:cNvPr id="3095" name="Text Box 18"/>
            <p:cNvSpPr txBox="1">
              <a:spLocks noChangeArrowheads="1"/>
            </p:cNvSpPr>
            <p:nvPr/>
          </p:nvSpPr>
          <p:spPr bwMode="auto">
            <a:xfrm>
              <a:off x="3552" y="1584"/>
              <a:ext cx="49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sz="2000">
                  <a:solidFill>
                    <a:srgbClr val="0000FF"/>
                  </a:solidFill>
                  <a:latin typeface="Calibri" pitchFamily="34" charset="0"/>
                </a:rPr>
                <a:t>Local</a:t>
              </a:r>
            </a:p>
            <a:p>
              <a:pPr algn="ctr" eaLnBrk="1" fontAlgn="base" hangingPunct="1">
                <a:spcBef>
                  <a:spcPct val="0"/>
                </a:spcBef>
                <a:spcAft>
                  <a:spcPct val="0"/>
                </a:spcAft>
              </a:pPr>
              <a:r>
                <a:rPr lang="en-US" sz="2000">
                  <a:solidFill>
                    <a:srgbClr val="0000FF"/>
                  </a:solidFill>
                  <a:latin typeface="Calibri" pitchFamily="34" charset="0"/>
                </a:rPr>
                <a:t>Field</a:t>
              </a:r>
            </a:p>
            <a:p>
              <a:pPr algn="ctr" eaLnBrk="1" fontAlgn="base" hangingPunct="1">
                <a:spcBef>
                  <a:spcPct val="0"/>
                </a:spcBef>
                <a:spcAft>
                  <a:spcPct val="0"/>
                </a:spcAft>
              </a:pPr>
              <a:r>
                <a:rPr lang="en-US" i="1">
                  <a:solidFill>
                    <a:prstClr val="black"/>
                  </a:solidFill>
                  <a:latin typeface="Calibri" pitchFamily="34" charset="0"/>
                </a:rPr>
                <a:t>v</a:t>
              </a:r>
              <a:endParaRPr lang="en-US" sz="2000">
                <a:solidFill>
                  <a:prstClr val="black"/>
                </a:solidFill>
                <a:latin typeface="Calibri" pitchFamily="34" charset="0"/>
              </a:endParaRPr>
            </a:p>
          </p:txBody>
        </p:sp>
        <p:sp>
          <p:nvSpPr>
            <p:cNvPr id="3096" name="Text Box 19"/>
            <p:cNvSpPr txBox="1">
              <a:spLocks noChangeArrowheads="1"/>
            </p:cNvSpPr>
            <p:nvPr/>
          </p:nvSpPr>
          <p:spPr bwMode="auto">
            <a:xfrm>
              <a:off x="5165" y="1872"/>
              <a:ext cx="59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sz="2000">
                  <a:solidFill>
                    <a:srgbClr val="0000FF"/>
                  </a:solidFill>
                  <a:latin typeface="Calibri" pitchFamily="34" charset="0"/>
                </a:rPr>
                <a:t>Output</a:t>
              </a:r>
            </a:p>
            <a:p>
              <a:pPr algn="ctr" eaLnBrk="1" fontAlgn="base" hangingPunct="1">
                <a:spcBef>
                  <a:spcPct val="0"/>
                </a:spcBef>
                <a:spcAft>
                  <a:spcPct val="0"/>
                </a:spcAft>
              </a:pPr>
              <a:r>
                <a:rPr lang="en-US" i="1">
                  <a:solidFill>
                    <a:prstClr val="black"/>
                  </a:solidFill>
                  <a:latin typeface="Calibri" pitchFamily="34" charset="0"/>
                </a:rPr>
                <a:t>y</a:t>
              </a:r>
              <a:endParaRPr lang="en-US" sz="2000">
                <a:solidFill>
                  <a:prstClr val="black"/>
                </a:solidFill>
                <a:latin typeface="Calibri" pitchFamily="34" charset="0"/>
              </a:endParaRPr>
            </a:p>
          </p:txBody>
        </p:sp>
        <p:sp>
          <p:nvSpPr>
            <p:cNvPr id="3097" name="Line 20"/>
            <p:cNvSpPr>
              <a:spLocks noChangeShapeType="1"/>
            </p:cNvSpPr>
            <p:nvPr/>
          </p:nvSpPr>
          <p:spPr bwMode="auto">
            <a:xfrm>
              <a:off x="4848" y="220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98" name="Line 21"/>
            <p:cNvSpPr>
              <a:spLocks noChangeShapeType="1"/>
            </p:cNvSpPr>
            <p:nvPr/>
          </p:nvSpPr>
          <p:spPr bwMode="auto">
            <a:xfrm>
              <a:off x="1104" y="13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99" name="Line 22"/>
            <p:cNvSpPr>
              <a:spLocks noChangeShapeType="1"/>
            </p:cNvSpPr>
            <p:nvPr/>
          </p:nvSpPr>
          <p:spPr bwMode="auto">
            <a:xfrm>
              <a:off x="1104" y="22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0" name="Line 23"/>
            <p:cNvSpPr>
              <a:spLocks noChangeShapeType="1"/>
            </p:cNvSpPr>
            <p:nvPr/>
          </p:nvSpPr>
          <p:spPr bwMode="auto">
            <a:xfrm>
              <a:off x="1104" y="326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1" name="Line 24"/>
            <p:cNvSpPr>
              <a:spLocks noChangeShapeType="1"/>
            </p:cNvSpPr>
            <p:nvPr/>
          </p:nvSpPr>
          <p:spPr bwMode="auto">
            <a:xfrm flipV="1">
              <a:off x="2160" y="2496"/>
              <a:ext cx="912"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2" name="Line 25"/>
            <p:cNvSpPr>
              <a:spLocks noChangeShapeType="1"/>
            </p:cNvSpPr>
            <p:nvPr/>
          </p:nvSpPr>
          <p:spPr bwMode="auto">
            <a:xfrm>
              <a:off x="2160" y="22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3" name="Line 26"/>
            <p:cNvSpPr>
              <a:spLocks noChangeShapeType="1"/>
            </p:cNvSpPr>
            <p:nvPr/>
          </p:nvSpPr>
          <p:spPr bwMode="auto">
            <a:xfrm>
              <a:off x="2160" y="1392"/>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4" name="Line 27"/>
            <p:cNvSpPr>
              <a:spLocks noChangeShapeType="1"/>
            </p:cNvSpPr>
            <p:nvPr/>
          </p:nvSpPr>
          <p:spPr bwMode="auto">
            <a:xfrm>
              <a:off x="3456" y="2208"/>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5" name="Text Box 28"/>
            <p:cNvSpPr txBox="1">
              <a:spLocks noChangeArrowheads="1"/>
            </p:cNvSpPr>
            <p:nvPr/>
          </p:nvSpPr>
          <p:spPr bwMode="auto">
            <a:xfrm>
              <a:off x="720" y="1152"/>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x</a:t>
              </a:r>
              <a:r>
                <a:rPr lang="en-US" i="1" baseline="-25000">
                  <a:solidFill>
                    <a:prstClr val="black"/>
                  </a:solidFill>
                  <a:latin typeface="Calibri" pitchFamily="34" charset="0"/>
                </a:rPr>
                <a:t>1</a:t>
              </a:r>
              <a:endParaRPr lang="en-US">
                <a:solidFill>
                  <a:prstClr val="black"/>
                </a:solidFill>
                <a:latin typeface="Calibri" pitchFamily="34" charset="0"/>
              </a:endParaRPr>
            </a:p>
          </p:txBody>
        </p:sp>
        <p:sp>
          <p:nvSpPr>
            <p:cNvPr id="3106" name="Text Box 29"/>
            <p:cNvSpPr txBox="1">
              <a:spLocks noChangeArrowheads="1"/>
            </p:cNvSpPr>
            <p:nvPr/>
          </p:nvSpPr>
          <p:spPr bwMode="auto">
            <a:xfrm>
              <a:off x="720" y="206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x</a:t>
              </a:r>
              <a:r>
                <a:rPr lang="en-US" i="1" baseline="-25000">
                  <a:solidFill>
                    <a:prstClr val="black"/>
                  </a:solidFill>
                  <a:latin typeface="Calibri" pitchFamily="34" charset="0"/>
                </a:rPr>
                <a:t>2</a:t>
              </a:r>
              <a:endParaRPr lang="en-US">
                <a:solidFill>
                  <a:prstClr val="black"/>
                </a:solidFill>
                <a:latin typeface="Calibri" pitchFamily="34" charset="0"/>
              </a:endParaRPr>
            </a:p>
          </p:txBody>
        </p:sp>
        <p:sp>
          <p:nvSpPr>
            <p:cNvPr id="3107" name="Text Box 30"/>
            <p:cNvSpPr txBox="1">
              <a:spLocks noChangeArrowheads="1"/>
            </p:cNvSpPr>
            <p:nvPr/>
          </p:nvSpPr>
          <p:spPr bwMode="auto">
            <a:xfrm>
              <a:off x="720"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x</a:t>
              </a:r>
              <a:r>
                <a:rPr lang="en-US" i="1" baseline="-25000">
                  <a:solidFill>
                    <a:prstClr val="black"/>
                  </a:solidFill>
                  <a:latin typeface="Calibri" pitchFamily="34" charset="0"/>
                </a:rPr>
                <a:t>m</a:t>
              </a:r>
              <a:endParaRPr lang="en-US">
                <a:solidFill>
                  <a:prstClr val="black"/>
                </a:solidFill>
                <a:latin typeface="Calibri" pitchFamily="34" charset="0"/>
              </a:endParaRPr>
            </a:p>
          </p:txBody>
        </p:sp>
        <p:sp>
          <p:nvSpPr>
            <p:cNvPr id="3108" name="Text Box 31"/>
            <p:cNvSpPr txBox="1">
              <a:spLocks noChangeArrowheads="1"/>
            </p:cNvSpPr>
            <p:nvPr/>
          </p:nvSpPr>
          <p:spPr bwMode="auto">
            <a:xfrm>
              <a:off x="1824" y="2064"/>
              <a:ext cx="326"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w</a:t>
              </a:r>
              <a:r>
                <a:rPr lang="en-US" i="1" baseline="-25000">
                  <a:solidFill>
                    <a:prstClr val="black"/>
                  </a:solidFill>
                  <a:latin typeface="Calibri" pitchFamily="34" charset="0"/>
                </a:rPr>
                <a:t>2</a:t>
              </a:r>
              <a:endParaRPr lang="en-US">
                <a:solidFill>
                  <a:prstClr val="black"/>
                </a:solidFill>
                <a:latin typeface="Calibri" pitchFamily="34" charset="0"/>
              </a:endParaRPr>
            </a:p>
          </p:txBody>
        </p:sp>
        <p:sp>
          <p:nvSpPr>
            <p:cNvPr id="3109" name="Text Box 32"/>
            <p:cNvSpPr txBox="1">
              <a:spLocks noChangeArrowheads="1"/>
            </p:cNvSpPr>
            <p:nvPr/>
          </p:nvSpPr>
          <p:spPr bwMode="auto">
            <a:xfrm>
              <a:off x="1776" y="3120"/>
              <a:ext cx="362"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w</a:t>
              </a:r>
              <a:r>
                <a:rPr lang="en-US" i="1" baseline="-25000">
                  <a:solidFill>
                    <a:prstClr val="black"/>
                  </a:solidFill>
                  <a:latin typeface="Calibri" pitchFamily="34" charset="0"/>
                </a:rPr>
                <a:t>m</a:t>
              </a:r>
              <a:endParaRPr lang="en-US">
                <a:solidFill>
                  <a:prstClr val="black"/>
                </a:solidFill>
                <a:latin typeface="Calibri" pitchFamily="34" charset="0"/>
              </a:endParaRPr>
            </a:p>
          </p:txBody>
        </p:sp>
        <p:sp>
          <p:nvSpPr>
            <p:cNvPr id="3110" name="Text Box 33"/>
            <p:cNvSpPr txBox="1">
              <a:spLocks noChangeArrowheads="1"/>
            </p:cNvSpPr>
            <p:nvPr/>
          </p:nvSpPr>
          <p:spPr bwMode="auto">
            <a:xfrm>
              <a:off x="1824" y="1200"/>
              <a:ext cx="326"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w</a:t>
              </a:r>
              <a:r>
                <a:rPr lang="en-US" i="1" baseline="-25000">
                  <a:solidFill>
                    <a:prstClr val="black"/>
                  </a:solidFill>
                  <a:latin typeface="Calibri" pitchFamily="34" charset="0"/>
                </a:rPr>
                <a:t>1</a:t>
              </a:r>
              <a:endParaRPr lang="en-US">
                <a:solidFill>
                  <a:prstClr val="black"/>
                </a:solidFill>
                <a:latin typeface="Calibri" pitchFamily="34" charset="0"/>
              </a:endParaRPr>
            </a:p>
          </p:txBody>
        </p:sp>
        <p:sp>
          <p:nvSpPr>
            <p:cNvPr id="3111" name="Oval 34"/>
            <p:cNvSpPr>
              <a:spLocks noChangeArrowheads="1"/>
            </p:cNvSpPr>
            <p:nvPr/>
          </p:nvSpPr>
          <p:spPr bwMode="auto">
            <a:xfrm>
              <a:off x="3072" y="1200"/>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112" name="Line 35"/>
            <p:cNvSpPr>
              <a:spLocks noChangeShapeType="1"/>
            </p:cNvSpPr>
            <p:nvPr/>
          </p:nvSpPr>
          <p:spPr bwMode="auto">
            <a:xfrm>
              <a:off x="3120" y="129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aphicFrame>
          <p:nvGraphicFramePr>
            <p:cNvPr id="3075" name="Object 36"/>
            <p:cNvGraphicFramePr>
              <a:graphicFrameLocks noChangeAspect="1"/>
            </p:cNvGraphicFramePr>
            <p:nvPr/>
          </p:nvGraphicFramePr>
          <p:xfrm>
            <a:off x="960" y="2448"/>
            <a:ext cx="230" cy="588"/>
          </p:xfrm>
          <a:graphic>
            <a:graphicData uri="http://schemas.openxmlformats.org/presentationml/2006/ole">
              <mc:AlternateContent xmlns:mc="http://schemas.openxmlformats.org/markup-compatibility/2006">
                <mc:Choice xmlns:v="urn:schemas-microsoft-com:vml" Requires="v">
                  <p:oleObj spid="_x0000_s4384" name="Equation" r:id="rId6" imgW="75960" imgH="190440" progId="Equation.3">
                    <p:embed/>
                  </p:oleObj>
                </mc:Choice>
                <mc:Fallback>
                  <p:oleObj name="Equation" r:id="rId6" imgW="7596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37"/>
            <p:cNvGraphicFramePr>
              <a:graphicFrameLocks noChangeAspect="1"/>
            </p:cNvGraphicFramePr>
            <p:nvPr/>
          </p:nvGraphicFramePr>
          <p:xfrm>
            <a:off x="1872" y="2448"/>
            <a:ext cx="230" cy="588"/>
          </p:xfrm>
          <a:graphic>
            <a:graphicData uri="http://schemas.openxmlformats.org/presentationml/2006/ole">
              <mc:AlternateContent xmlns:mc="http://schemas.openxmlformats.org/markup-compatibility/2006">
                <mc:Choice xmlns:v="urn:schemas-microsoft-com:vml" Requires="v">
                  <p:oleObj spid="_x0000_s4385" name="Equation" r:id="rId8" imgW="75960" imgH="190440" progId="Equation.3">
                    <p:embed/>
                  </p:oleObj>
                </mc:Choice>
                <mc:Fallback>
                  <p:oleObj name="Equation" r:id="rId8" imgW="7596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38"/>
            <p:cNvGraphicFramePr>
              <a:graphicFrameLocks noChangeAspect="1"/>
            </p:cNvGraphicFramePr>
            <p:nvPr/>
          </p:nvGraphicFramePr>
          <p:xfrm>
            <a:off x="2976" y="1968"/>
            <a:ext cx="576" cy="500"/>
          </p:xfrm>
          <a:graphic>
            <a:graphicData uri="http://schemas.openxmlformats.org/presentationml/2006/ole">
              <mc:AlternateContent xmlns:mc="http://schemas.openxmlformats.org/markup-compatibility/2006">
                <mc:Choice xmlns:v="urn:schemas-microsoft-com:vml" Requires="v">
                  <p:oleObj spid="_x0000_s4386" name="Equation" r:id="rId10" imgW="291960" imgH="253800" progId="Equation.3">
                    <p:embed/>
                  </p:oleObj>
                </mc:Choice>
                <mc:Fallback>
                  <p:oleObj name="Equation" r:id="rId10"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6" y="1968"/>
                          <a:ext cx="576"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39"/>
            <p:cNvGraphicFramePr>
              <a:graphicFrameLocks noChangeAspect="1"/>
            </p:cNvGraphicFramePr>
            <p:nvPr/>
          </p:nvGraphicFramePr>
          <p:xfrm>
            <a:off x="4272" y="1968"/>
            <a:ext cx="576" cy="414"/>
          </p:xfrm>
          <a:graphic>
            <a:graphicData uri="http://schemas.openxmlformats.org/presentationml/2006/ole">
              <mc:AlternateContent xmlns:mc="http://schemas.openxmlformats.org/markup-compatibility/2006">
                <mc:Choice xmlns:v="urn:schemas-microsoft-com:vml" Requires="v">
                  <p:oleObj spid="_x0000_s4387" name="Equation" r:id="rId12" imgW="342720" imgH="203040" progId="Equation.3">
                    <p:embed/>
                  </p:oleObj>
                </mc:Choice>
                <mc:Fallback>
                  <p:oleObj name="Equation" r:id="rId12" imgW="34272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 y="1968"/>
                          <a:ext cx="5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135129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dirty="0">
                <a:solidFill>
                  <a:srgbClr val="C00000"/>
                </a:solidFill>
              </a:rPr>
              <a:t>Common Activation Functions</a:t>
            </a:r>
          </a:p>
        </p:txBody>
      </p:sp>
      <p:sp>
        <p:nvSpPr>
          <p:cNvPr id="31747" name="Rectangle 3"/>
          <p:cNvSpPr>
            <a:spLocks noGrp="1" noChangeArrowheads="1"/>
          </p:cNvSpPr>
          <p:nvPr>
            <p:ph idx="1"/>
          </p:nvPr>
        </p:nvSpPr>
        <p:spPr/>
        <p:txBody>
          <a:bodyPr/>
          <a:lstStyle/>
          <a:p>
            <a:pPr marL="446088" indent="-446088" eaLnBrk="1" hangingPunct="1">
              <a:lnSpc>
                <a:spcPct val="90000"/>
              </a:lnSpc>
              <a:buFont typeface="Arial" panose="020B0604020202020204" pitchFamily="34" charset="0"/>
              <a:buChar char="•"/>
            </a:pPr>
            <a:r>
              <a:rPr lang="en-US" sz="2800" dirty="0" smtClean="0">
                <a:solidFill>
                  <a:srgbClr val="0070C0"/>
                </a:solidFill>
              </a:rPr>
              <a:t>Step function: </a:t>
            </a:r>
          </a:p>
          <a:p>
            <a:pPr marL="1025525" lvl="4" indent="0">
              <a:lnSpc>
                <a:spcPct val="90000"/>
              </a:lnSpc>
              <a:buNone/>
            </a:pPr>
            <a:r>
              <a:rPr lang="en-US" sz="2000" dirty="0" smtClean="0">
                <a:solidFill>
                  <a:srgbClr val="0070C0"/>
                </a:solidFill>
              </a:rPr>
              <a:t>g(x)=1, if  x &gt;= t  ( t is a threshold)</a:t>
            </a:r>
          </a:p>
          <a:p>
            <a:pPr marL="1025525" lvl="4" indent="0">
              <a:lnSpc>
                <a:spcPct val="90000"/>
              </a:lnSpc>
              <a:buNone/>
            </a:pPr>
            <a:r>
              <a:rPr lang="en-US" sz="2000" dirty="0" smtClean="0">
                <a:solidFill>
                  <a:srgbClr val="0070C0"/>
                </a:solidFill>
              </a:rPr>
              <a:t>g(x) = 0, if x &lt; t</a:t>
            </a:r>
          </a:p>
          <a:p>
            <a:pPr marL="446088" indent="-446088" eaLnBrk="1" hangingPunct="1">
              <a:lnSpc>
                <a:spcPct val="90000"/>
              </a:lnSpc>
              <a:buFont typeface="Arial" panose="020B0604020202020204" pitchFamily="34" charset="0"/>
              <a:buChar char="•"/>
            </a:pPr>
            <a:endParaRPr lang="en-US" sz="2800" dirty="0" smtClean="0">
              <a:solidFill>
                <a:srgbClr val="0070C0"/>
              </a:solidFill>
            </a:endParaRPr>
          </a:p>
          <a:p>
            <a:pPr marL="446088" indent="-446088" eaLnBrk="1" hangingPunct="1">
              <a:lnSpc>
                <a:spcPct val="90000"/>
              </a:lnSpc>
              <a:buFont typeface="Arial" panose="020B0604020202020204" pitchFamily="34" charset="0"/>
              <a:buChar char="•"/>
            </a:pPr>
            <a:r>
              <a:rPr lang="en-US" sz="2800" dirty="0" smtClean="0">
                <a:solidFill>
                  <a:srgbClr val="0070C0"/>
                </a:solidFill>
              </a:rPr>
              <a:t>Sign function: </a:t>
            </a:r>
          </a:p>
          <a:p>
            <a:pPr marL="1025525" lvl="4" indent="0">
              <a:lnSpc>
                <a:spcPct val="90000"/>
              </a:lnSpc>
              <a:buNone/>
            </a:pPr>
            <a:r>
              <a:rPr lang="en-US" sz="2000" dirty="0" smtClean="0">
                <a:solidFill>
                  <a:srgbClr val="0070C0"/>
                </a:solidFill>
              </a:rPr>
              <a:t>g(x)=1, if  x &gt;= t  ( t is a threshold)</a:t>
            </a:r>
          </a:p>
          <a:p>
            <a:pPr marL="1025525" lvl="4" indent="0">
              <a:lnSpc>
                <a:spcPct val="90000"/>
              </a:lnSpc>
              <a:buNone/>
            </a:pPr>
            <a:r>
              <a:rPr lang="en-US" sz="2000" dirty="0" smtClean="0">
                <a:solidFill>
                  <a:srgbClr val="0070C0"/>
                </a:solidFill>
              </a:rPr>
              <a:t>g(x) = -1, if x &lt; t</a:t>
            </a:r>
          </a:p>
          <a:p>
            <a:pPr marL="446088" indent="-446088" eaLnBrk="1" hangingPunct="1">
              <a:lnSpc>
                <a:spcPct val="90000"/>
              </a:lnSpc>
              <a:buFont typeface="Arial" panose="020B0604020202020204" pitchFamily="34" charset="0"/>
              <a:buChar char="•"/>
            </a:pPr>
            <a:endParaRPr lang="en-US" sz="2800" dirty="0" smtClean="0">
              <a:solidFill>
                <a:srgbClr val="0070C0"/>
              </a:solidFill>
            </a:endParaRPr>
          </a:p>
          <a:p>
            <a:pPr marL="446088" indent="-446088" eaLnBrk="1" hangingPunct="1">
              <a:lnSpc>
                <a:spcPct val="90000"/>
              </a:lnSpc>
              <a:buFont typeface="Arial" panose="020B0604020202020204" pitchFamily="34" charset="0"/>
              <a:buChar char="•"/>
            </a:pPr>
            <a:r>
              <a:rPr lang="en-US" sz="2800" dirty="0" smtClean="0">
                <a:solidFill>
                  <a:srgbClr val="0070C0"/>
                </a:solidFill>
              </a:rPr>
              <a:t>Sigmoid function:  g(x)= 1/(1+exp(-x))</a:t>
            </a:r>
          </a:p>
        </p:txBody>
      </p:sp>
    </p:spTree>
    <p:extLst>
      <p:ext uri="{BB962C8B-B14F-4D97-AF65-F5344CB8AC3E}">
        <p14:creationId xmlns:p14="http://schemas.microsoft.com/office/powerpoint/2010/main" val="759768271"/>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34082"/>
          </a:xfrm>
        </p:spPr>
        <p:txBody>
          <a:bodyPr>
            <a:normAutofit/>
          </a:bodyPr>
          <a:lstStyle/>
          <a:p>
            <a:pPr algn="l"/>
            <a:r>
              <a:rPr lang="en-US" sz="3200" dirty="0">
                <a:solidFill>
                  <a:srgbClr val="C00000"/>
                </a:solidFill>
              </a:rPr>
              <a:t>Data Mining</a:t>
            </a:r>
            <a:endParaRPr lang="en-IN" sz="3200" dirty="0">
              <a:solidFill>
                <a:srgbClr val="C00000"/>
              </a:solidFill>
            </a:endParaRPr>
          </a:p>
        </p:txBody>
      </p:sp>
      <p:pic>
        <p:nvPicPr>
          <p:cNvPr id="1027" name="Picture 3" descr="C:\Users\pbilurka\Desktop\machine-learnin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24076" y="1295400"/>
            <a:ext cx="5029200" cy="33034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1501" y="4953000"/>
            <a:ext cx="8153400" cy="923330"/>
          </a:xfrm>
          <a:prstGeom prst="rect">
            <a:avLst/>
          </a:prstGeom>
        </p:spPr>
        <p:txBody>
          <a:bodyPr wrap="square">
            <a:spAutoFit/>
          </a:bodyPr>
          <a:lstStyle/>
          <a:p>
            <a:pPr algn="just"/>
            <a:r>
              <a:rPr lang="en-IN" dirty="0"/>
              <a:t>Data mining is the application of the methods of statistics, data analysis, and machine learning to the exploration and analysis of large data sets, with the aim of extracting new and useful information that will benefit the owner of these data.</a:t>
            </a:r>
          </a:p>
        </p:txBody>
      </p:sp>
    </p:spTree>
    <p:extLst>
      <p:ext uri="{BB962C8B-B14F-4D97-AF65-F5344CB8AC3E}">
        <p14:creationId xmlns:p14="http://schemas.microsoft.com/office/powerpoint/2010/main" val="1580889768"/>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Neural Network Architecture</a:t>
            </a:r>
            <a:endParaRPr lang="en-US" dirty="0"/>
          </a:p>
        </p:txBody>
      </p:sp>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1143000" y="1676400"/>
            <a:ext cx="7242339" cy="357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258945"/>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561974"/>
          </a:xfrm>
        </p:spPr>
        <p:txBody>
          <a:bodyPr>
            <a:noAutofit/>
          </a:bodyPr>
          <a:lstStyle/>
          <a:p>
            <a:r>
              <a:rPr lang="en-US" dirty="0">
                <a:solidFill>
                  <a:srgbClr val="C00000"/>
                </a:solidFill>
              </a:rPr>
              <a:t>Machine Learning in Manufacturing</a:t>
            </a:r>
            <a:endParaRPr lang="en-IN" dirty="0">
              <a:solidFill>
                <a:srgbClr val="C00000"/>
              </a:solidFill>
            </a:endParaRPr>
          </a:p>
        </p:txBody>
      </p:sp>
      <p:sp>
        <p:nvSpPr>
          <p:cNvPr id="3" name="Content Placeholder 2"/>
          <p:cNvSpPr>
            <a:spLocks noGrp="1"/>
          </p:cNvSpPr>
          <p:nvPr>
            <p:ph idx="1"/>
          </p:nvPr>
        </p:nvSpPr>
        <p:spPr>
          <a:xfrm>
            <a:off x="762000" y="1219200"/>
            <a:ext cx="8077200" cy="4038600"/>
          </a:xfrm>
        </p:spPr>
        <p:txBody>
          <a:bodyPr>
            <a:normAutofit fontScale="92500" lnSpcReduction="10000"/>
          </a:bodyPr>
          <a:lstStyle/>
          <a:p>
            <a:pPr marL="0" indent="0">
              <a:buNone/>
            </a:pPr>
            <a:r>
              <a:rPr lang="en-IN" sz="1800" dirty="0" smtClean="0">
                <a:solidFill>
                  <a:srgbClr val="4D4E53"/>
                </a:solidFill>
              </a:rPr>
              <a:t>In </a:t>
            </a:r>
            <a:r>
              <a:rPr lang="en-IN" sz="1800" dirty="0">
                <a:solidFill>
                  <a:srgbClr val="4D4E53"/>
                </a:solidFill>
              </a:rPr>
              <a:t>manufacturing, it can support functions such as</a:t>
            </a:r>
            <a:r>
              <a:rPr lang="en-IN" sz="1800" dirty="0" smtClean="0">
                <a:solidFill>
                  <a:srgbClr val="4D4E53"/>
                </a:solidFill>
              </a:rPr>
              <a:t>:</a:t>
            </a:r>
          </a:p>
          <a:p>
            <a:pPr marL="0" indent="0">
              <a:buNone/>
            </a:pPr>
            <a:endParaRPr lang="en-IN" sz="1800" dirty="0">
              <a:solidFill>
                <a:srgbClr val="4D4E53"/>
              </a:solidFill>
            </a:endParaRPr>
          </a:p>
          <a:p>
            <a:pPr marL="361950" indent="-361950">
              <a:buFont typeface="Arial"/>
              <a:buChar char="•"/>
            </a:pPr>
            <a:r>
              <a:rPr lang="en-IN" sz="1800" b="1" dirty="0">
                <a:solidFill>
                  <a:srgbClr val="4D4E53"/>
                </a:solidFill>
              </a:rPr>
              <a:t>Automation</a:t>
            </a:r>
            <a:r>
              <a:rPr lang="en-IN" sz="1800" dirty="0">
                <a:solidFill>
                  <a:srgbClr val="4D4E53"/>
                </a:solidFill>
              </a:rPr>
              <a:t>: machine learning systems are not always given an embodied form, but they can be used in robotics, creating systems that can undertake complex tasks as part of production lines</a:t>
            </a:r>
            <a:r>
              <a:rPr lang="en-IN" sz="1800" dirty="0" smtClean="0">
                <a:solidFill>
                  <a:srgbClr val="4D4E53"/>
                </a:solidFill>
              </a:rPr>
              <a:t>.</a:t>
            </a:r>
          </a:p>
          <a:p>
            <a:pPr marL="361950" indent="-361950">
              <a:buFont typeface="Arial"/>
              <a:buChar char="•"/>
            </a:pPr>
            <a:endParaRPr lang="en-IN" sz="1800" dirty="0">
              <a:solidFill>
                <a:srgbClr val="4D4E53"/>
              </a:solidFill>
            </a:endParaRPr>
          </a:p>
          <a:p>
            <a:pPr marL="361950" indent="-361950">
              <a:buFont typeface="Arial"/>
              <a:buChar char="•"/>
            </a:pPr>
            <a:r>
              <a:rPr lang="en-IN" sz="1800" b="1" dirty="0">
                <a:solidFill>
                  <a:srgbClr val="4D4E53"/>
                </a:solidFill>
              </a:rPr>
              <a:t>Optimisation</a:t>
            </a:r>
            <a:r>
              <a:rPr lang="en-IN" sz="1800" dirty="0">
                <a:solidFill>
                  <a:srgbClr val="4D4E53"/>
                </a:solidFill>
              </a:rPr>
              <a:t>: the analysis provided by machine learning systems can be used to optimise processes, products or prices, and increase productivity as a result</a:t>
            </a:r>
            <a:r>
              <a:rPr lang="en-IN" sz="1800" dirty="0" smtClean="0">
                <a:solidFill>
                  <a:srgbClr val="4D4E53"/>
                </a:solidFill>
              </a:rPr>
              <a:t>.</a:t>
            </a:r>
          </a:p>
          <a:p>
            <a:pPr marL="361950" indent="-361950">
              <a:buFont typeface="Arial"/>
              <a:buChar char="•"/>
            </a:pPr>
            <a:endParaRPr lang="en-IN" sz="1800" dirty="0">
              <a:solidFill>
                <a:srgbClr val="4D4E53"/>
              </a:solidFill>
            </a:endParaRPr>
          </a:p>
          <a:p>
            <a:pPr marL="361950" indent="-361950">
              <a:buFont typeface="Arial"/>
              <a:buChar char="•"/>
            </a:pPr>
            <a:r>
              <a:rPr lang="en-IN" sz="1800" b="1" dirty="0">
                <a:solidFill>
                  <a:srgbClr val="4D4E53"/>
                </a:solidFill>
              </a:rPr>
              <a:t>Predictive maintenance</a:t>
            </a:r>
            <a:r>
              <a:rPr lang="en-IN" sz="1800" dirty="0">
                <a:solidFill>
                  <a:srgbClr val="4D4E53"/>
                </a:solidFill>
              </a:rPr>
              <a:t>: the patterns detected by machine learning systems can be used to predict which bits of equipment or installations are going to fail, before this failure occurs, so that maintenance efforts can be directed accordingly</a:t>
            </a:r>
            <a:r>
              <a:rPr lang="en-IN" sz="1800" dirty="0" smtClean="0">
                <a:solidFill>
                  <a:srgbClr val="4D4E53"/>
                </a:solidFill>
              </a:rPr>
              <a:t>.</a:t>
            </a:r>
          </a:p>
          <a:p>
            <a:pPr marL="361950" indent="-361950">
              <a:buFont typeface="Arial"/>
              <a:buChar char="•"/>
            </a:pPr>
            <a:endParaRPr lang="en-IN" sz="1800" dirty="0">
              <a:solidFill>
                <a:srgbClr val="4D4E53"/>
              </a:solidFill>
            </a:endParaRPr>
          </a:p>
          <a:p>
            <a:pPr marL="361950" indent="-361950">
              <a:buFont typeface="Arial"/>
              <a:buChar char="•"/>
            </a:pPr>
            <a:r>
              <a:rPr lang="en-IN" sz="1800" b="1" dirty="0">
                <a:solidFill>
                  <a:srgbClr val="4D4E53"/>
                </a:solidFill>
              </a:rPr>
              <a:t>Personalisation</a:t>
            </a:r>
            <a:r>
              <a:rPr lang="en-IN" sz="1800" dirty="0">
                <a:solidFill>
                  <a:srgbClr val="4D4E53"/>
                </a:solidFill>
              </a:rPr>
              <a:t>: machine learning algorithms can analyse data about customers and their preferences, and use this to create personalised products.</a:t>
            </a:r>
          </a:p>
          <a:p>
            <a:pPr marL="0" indent="0">
              <a:buNone/>
            </a:pPr>
            <a:endParaRPr lang="en-IN" sz="1800" dirty="0"/>
          </a:p>
        </p:txBody>
      </p:sp>
    </p:spTree>
    <p:extLst>
      <p:ext uri="{BB962C8B-B14F-4D97-AF65-F5344CB8AC3E}">
        <p14:creationId xmlns:p14="http://schemas.microsoft.com/office/powerpoint/2010/main" val="565209062"/>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9600" y="1524000"/>
            <a:ext cx="8229600" cy="2843783"/>
          </a:xfrm>
        </p:spPr>
        <p:txBody>
          <a:bodyPr>
            <a:normAutofit lnSpcReduction="10000"/>
          </a:bodyPr>
          <a:lstStyle/>
          <a:p>
            <a:pPr marL="542925" indent="-361950">
              <a:buFont typeface="Arial" panose="020B0604020202020204" pitchFamily="34" charset="0"/>
              <a:buChar char="•"/>
            </a:pPr>
            <a:r>
              <a:rPr lang="en-US" altLang="zh-TW" dirty="0" smtClean="0"/>
              <a:t>Face </a:t>
            </a:r>
            <a:r>
              <a:rPr lang="en-US" altLang="zh-TW" dirty="0"/>
              <a:t>detection</a:t>
            </a:r>
          </a:p>
          <a:p>
            <a:pPr marL="542925" indent="-361950">
              <a:buFont typeface="Arial" panose="020B0604020202020204" pitchFamily="34" charset="0"/>
              <a:buChar char="•"/>
            </a:pPr>
            <a:r>
              <a:rPr lang="en-US" altLang="zh-TW" dirty="0"/>
              <a:t>Object detection and recognition</a:t>
            </a:r>
          </a:p>
          <a:p>
            <a:pPr marL="542925" indent="-361950">
              <a:buFont typeface="Arial" panose="020B0604020202020204" pitchFamily="34" charset="0"/>
              <a:buChar char="•"/>
            </a:pPr>
            <a:r>
              <a:rPr lang="en-US" altLang="zh-TW" dirty="0"/>
              <a:t>Image segmentation</a:t>
            </a:r>
          </a:p>
          <a:p>
            <a:pPr marL="542925" indent="-361950">
              <a:buFont typeface="Arial" panose="020B0604020202020204" pitchFamily="34" charset="0"/>
              <a:buChar char="•"/>
            </a:pPr>
            <a:r>
              <a:rPr lang="en-US" altLang="zh-TW" dirty="0"/>
              <a:t>Multimedia event detection</a:t>
            </a:r>
          </a:p>
          <a:p>
            <a:pPr marL="542925" indent="-361950">
              <a:buFont typeface="Arial" panose="020B0604020202020204" pitchFamily="34" charset="0"/>
              <a:buChar char="•"/>
            </a:pPr>
            <a:r>
              <a:rPr lang="en-US" altLang="zh-TW" dirty="0"/>
              <a:t>Economical and commercial usage</a:t>
            </a:r>
            <a:endParaRPr lang="zh-TW" altLang="en-US" dirty="0"/>
          </a:p>
        </p:txBody>
      </p:sp>
      <p:sp>
        <p:nvSpPr>
          <p:cNvPr id="2" name="標題 1"/>
          <p:cNvSpPr>
            <a:spLocks noGrp="1"/>
          </p:cNvSpPr>
          <p:nvPr>
            <p:ph type="title"/>
          </p:nvPr>
        </p:nvSpPr>
        <p:spPr/>
        <p:txBody>
          <a:bodyPr>
            <a:normAutofit/>
          </a:bodyPr>
          <a:lstStyle/>
          <a:p>
            <a:r>
              <a:rPr lang="en-US" altLang="zh-TW" sz="3200" dirty="0">
                <a:solidFill>
                  <a:srgbClr val="C00000"/>
                </a:solidFill>
              </a:rPr>
              <a:t>Applications in Other Areas </a:t>
            </a:r>
            <a:endParaRPr lang="zh-TW" altLang="en-US" sz="3200" dirty="0">
              <a:solidFill>
                <a:srgbClr val="C00000"/>
              </a:solidFill>
            </a:endParaRPr>
          </a:p>
        </p:txBody>
      </p:sp>
    </p:spTree>
    <p:extLst>
      <p:ext uri="{BB962C8B-B14F-4D97-AF65-F5344CB8AC3E}">
        <p14:creationId xmlns:p14="http://schemas.microsoft.com/office/powerpoint/2010/main" val="3202064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3705225" cy="233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5933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41352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00023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1676400"/>
            <a:ext cx="8229600" cy="3108543"/>
          </a:xfrm>
          <a:prstGeom prst="rect">
            <a:avLst/>
          </a:prstGeom>
        </p:spPr>
        <p:txBody>
          <a:bodyPr>
            <a:spAutoFit/>
          </a:bodyPr>
          <a:lstStyle/>
          <a:p>
            <a:pPr marL="361950" indent="-361950">
              <a:buFont typeface="Arial" panose="020B0604020202020204" pitchFamily="34" charset="0"/>
              <a:buChar char="•"/>
            </a:pPr>
            <a:r>
              <a:rPr lang="en-IN" dirty="0"/>
              <a:t>Alerts and </a:t>
            </a:r>
            <a:r>
              <a:rPr lang="en-IN" dirty="0" smtClean="0"/>
              <a:t>diagnostic </a:t>
            </a:r>
            <a:r>
              <a:rPr lang="en-IN" dirty="0"/>
              <a:t>from real-time patient data</a:t>
            </a:r>
          </a:p>
          <a:p>
            <a:pPr marL="361950" indent="-361950">
              <a:buFont typeface="Arial" panose="020B0604020202020204" pitchFamily="34" charset="0"/>
              <a:buChar char="•"/>
            </a:pPr>
            <a:r>
              <a:rPr lang="en-IN" dirty="0"/>
              <a:t>Disease identification and risk stratification</a:t>
            </a:r>
          </a:p>
          <a:p>
            <a:pPr marL="361950" indent="-361950">
              <a:buFont typeface="Arial" panose="020B0604020202020204" pitchFamily="34" charset="0"/>
              <a:buChar char="•"/>
            </a:pPr>
            <a:r>
              <a:rPr lang="en-IN" dirty="0"/>
              <a:t>Patient triage optimization</a:t>
            </a:r>
          </a:p>
          <a:p>
            <a:pPr marL="361950" indent="-361950">
              <a:buFont typeface="Arial" panose="020B0604020202020204" pitchFamily="34" charset="0"/>
              <a:buChar char="•"/>
            </a:pPr>
            <a:r>
              <a:rPr lang="en-IN" dirty="0"/>
              <a:t>Proactive health management</a:t>
            </a:r>
          </a:p>
          <a:p>
            <a:pPr marL="361950" indent="-361950">
              <a:buFont typeface="Arial" panose="020B0604020202020204" pitchFamily="34" charset="0"/>
              <a:buChar char="•"/>
            </a:pPr>
            <a:r>
              <a:rPr lang="en-IN" dirty="0"/>
              <a:t>Healthcare provider sentiment </a:t>
            </a:r>
            <a:r>
              <a:rPr lang="en-IN" dirty="0" smtClean="0"/>
              <a:t>analysis</a:t>
            </a:r>
          </a:p>
          <a:p>
            <a:pPr marL="361950" indent="-361950"/>
            <a:r>
              <a:rPr lang="en-US" dirty="0"/>
              <a:t>Medical imaging (Heart, Lung, Breast, Kidney) </a:t>
            </a:r>
            <a:endParaRPr lang="en-IN" dirty="0"/>
          </a:p>
        </p:txBody>
      </p:sp>
      <p:sp>
        <p:nvSpPr>
          <p:cNvPr id="3" name="Title 2"/>
          <p:cNvSpPr>
            <a:spLocks noGrp="1"/>
          </p:cNvSpPr>
          <p:nvPr>
            <p:ph type="title"/>
          </p:nvPr>
        </p:nvSpPr>
        <p:spPr/>
        <p:txBody>
          <a:bodyPr>
            <a:normAutofit/>
          </a:bodyPr>
          <a:lstStyle/>
          <a:p>
            <a:r>
              <a:rPr lang="en-US" sz="2800" dirty="0"/>
              <a:t>Applications in Healthcare and Life science</a:t>
            </a:r>
            <a:endParaRPr lang="en-IN" sz="2800" dirty="0"/>
          </a:p>
        </p:txBody>
      </p:sp>
    </p:spTree>
    <p:extLst>
      <p:ext uri="{BB962C8B-B14F-4D97-AF65-F5344CB8AC3E}">
        <p14:creationId xmlns:p14="http://schemas.microsoft.com/office/powerpoint/2010/main" val="2001367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800" y="1676400"/>
            <a:ext cx="8229600" cy="3554605"/>
          </a:xfrm>
        </p:spPr>
        <p:txBody>
          <a:bodyPr>
            <a:normAutofit/>
          </a:bodyPr>
          <a:lstStyle/>
          <a:p>
            <a:r>
              <a:rPr lang="en-US" altLang="zh-TW" sz="2400" dirty="0" smtClean="0"/>
              <a:t>The success of machine learning system also depends on the algorithms. </a:t>
            </a:r>
          </a:p>
          <a:p>
            <a:endParaRPr lang="en-US" altLang="zh-TW" sz="2400" dirty="0" smtClean="0"/>
          </a:p>
          <a:p>
            <a:r>
              <a:rPr lang="en-US" altLang="zh-TW" sz="2400" dirty="0" smtClean="0"/>
              <a:t>The </a:t>
            </a:r>
            <a:r>
              <a:rPr lang="en-US" altLang="zh-TW" sz="2400" dirty="0"/>
              <a:t>algorithms control the search to find and build the knowledge structures</a:t>
            </a:r>
            <a:r>
              <a:rPr lang="en-US" altLang="zh-TW" sz="2400" dirty="0" smtClean="0"/>
              <a:t>.</a:t>
            </a:r>
          </a:p>
          <a:p>
            <a:pPr marL="0" indent="0">
              <a:buNone/>
            </a:pPr>
            <a:endParaRPr lang="en-US" altLang="zh-TW" sz="2400" dirty="0" smtClean="0"/>
          </a:p>
          <a:p>
            <a:r>
              <a:rPr lang="en-US" altLang="zh-TW" sz="2400" dirty="0" smtClean="0"/>
              <a:t>The learning algorithms </a:t>
            </a:r>
            <a:r>
              <a:rPr lang="en-US" altLang="zh-TW" sz="2400" dirty="0"/>
              <a:t>should extract useful information from training examples</a:t>
            </a:r>
            <a:r>
              <a:rPr lang="en-US" altLang="zh-TW" sz="2400" dirty="0" smtClean="0"/>
              <a:t>.</a:t>
            </a:r>
          </a:p>
          <a:p>
            <a:endParaRPr lang="en-US" altLang="zh-TW" sz="2400" dirty="0"/>
          </a:p>
        </p:txBody>
      </p:sp>
      <p:sp>
        <p:nvSpPr>
          <p:cNvPr id="2" name="標題 1"/>
          <p:cNvSpPr>
            <a:spLocks noGrp="1"/>
          </p:cNvSpPr>
          <p:nvPr>
            <p:ph type="title"/>
          </p:nvPr>
        </p:nvSpPr>
        <p:spPr>
          <a:xfrm>
            <a:off x="838200" y="228600"/>
            <a:ext cx="6321187" cy="654050"/>
          </a:xfrm>
        </p:spPr>
        <p:txBody>
          <a:bodyPr>
            <a:normAutofit/>
          </a:bodyPr>
          <a:lstStyle/>
          <a:p>
            <a:r>
              <a:rPr lang="en-US" altLang="zh-TW" sz="2800" dirty="0"/>
              <a:t>Algorithms</a:t>
            </a:r>
            <a:endParaRPr lang="zh-TW" altLang="en-US" sz="2800" dirty="0"/>
          </a:p>
        </p:txBody>
      </p:sp>
    </p:spTree>
    <p:extLst>
      <p:ext uri="{BB962C8B-B14F-4D97-AF65-F5344CB8AC3E}">
        <p14:creationId xmlns:p14="http://schemas.microsoft.com/office/powerpoint/2010/main" val="147254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Predictive Analytics and Forecasting</a:t>
            </a:r>
            <a:endParaRPr lang="en-US" dirty="0"/>
          </a:p>
        </p:txBody>
      </p:sp>
      <p:pic>
        <p:nvPicPr>
          <p:cNvPr id="614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0" y="1485900"/>
            <a:ext cx="404358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14400" y="3543300"/>
            <a:ext cx="7848600" cy="646331"/>
          </a:xfrm>
          <a:prstGeom prst="rect">
            <a:avLst/>
          </a:prstGeom>
        </p:spPr>
        <p:txBody>
          <a:bodyPr wrap="square">
            <a:spAutoFit/>
          </a:bodyPr>
          <a:lstStyle/>
          <a:p>
            <a:r>
              <a:rPr lang="en-US" dirty="0"/>
              <a:t>Predictions drive how organizations treat and serve an individual, across the operations that define a functional society.</a:t>
            </a:r>
          </a:p>
        </p:txBody>
      </p:sp>
      <p:sp>
        <p:nvSpPr>
          <p:cNvPr id="5" name="Rectangle 4"/>
          <p:cNvSpPr/>
          <p:nvPr/>
        </p:nvSpPr>
        <p:spPr>
          <a:xfrm>
            <a:off x="838200" y="4572000"/>
            <a:ext cx="7848600" cy="1169551"/>
          </a:xfrm>
          <a:prstGeom prst="rect">
            <a:avLst/>
          </a:prstGeom>
        </p:spPr>
        <p:txBody>
          <a:bodyPr wrap="square">
            <a:spAutoFit/>
          </a:bodyPr>
          <a:lstStyle/>
          <a:p>
            <a:pPr lvl="0">
              <a:spcBef>
                <a:spcPct val="20000"/>
              </a:spcBef>
            </a:pPr>
            <a:r>
              <a:rPr lang="en-US" sz="1400" dirty="0">
                <a:solidFill>
                  <a:prstClr val="black"/>
                </a:solidFill>
              </a:rPr>
              <a:t>Predictive Analytics  is a completely different animal from forecasting. Forecasting makes aggregate predictions on a macroscopic level. How will the economy fare? Which presidential candidate will win more votes in Ohio? Whereas forecasting estimates the total number of ice cream cones to be purchased next month in Nebraska, predictive technology tells you which individual Nebraskans are most likely to be seen with cone in hand.</a:t>
            </a:r>
          </a:p>
        </p:txBody>
      </p:sp>
    </p:spTree>
    <p:extLst>
      <p:ext uri="{BB962C8B-B14F-4D97-AF65-F5344CB8AC3E}">
        <p14:creationId xmlns:p14="http://schemas.microsoft.com/office/powerpoint/2010/main" val="2267878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i="1" dirty="0" smtClean="0"/>
              <a:t>To </a:t>
            </a:r>
            <a:r>
              <a:rPr lang="en-US" i="1" dirty="0"/>
              <a:t>become a Data Scientist:</a:t>
            </a:r>
            <a:endParaRPr lang="en-US" dirty="0"/>
          </a:p>
          <a:p>
            <a:r>
              <a:rPr lang="en-US" dirty="0"/>
              <a:t>Education: 88% have a Master’s Degree and 46% have PhDs</a:t>
            </a:r>
          </a:p>
          <a:p>
            <a:r>
              <a:rPr lang="en-US" dirty="0"/>
              <a:t>In-depth knowledge of SAS and/or R: For Data Science, R is generally preferred.</a:t>
            </a:r>
          </a:p>
          <a:p>
            <a:r>
              <a:rPr lang="en-US" dirty="0"/>
              <a:t>Python coding: Python is the most common coding language that is used in data science along with Java, Perl, C/C++.</a:t>
            </a:r>
          </a:p>
          <a:p>
            <a:r>
              <a:rPr lang="en-US" dirty="0"/>
              <a:t>Hadoop platform: Although not always a requirement, knowing the Hadoop platform is still preferred for the field. Having a bit of experience in Hive or Pig is also a huge selling point.</a:t>
            </a:r>
          </a:p>
          <a:p>
            <a:r>
              <a:rPr lang="en-US" dirty="0"/>
              <a:t>SQL database/coding: Though NoSQL and Hadoop have become a major part of the Data Science background, it is still preferred if you can write and execute complex queries in SQL.</a:t>
            </a:r>
          </a:p>
          <a:p>
            <a:r>
              <a:rPr lang="en-US" dirty="0"/>
              <a:t>Working with unstructured data: It is most important that a Data Scientist is able to work with unstructured data be it on social media, video feeds, or audio.</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4232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95250"/>
            <a:ext cx="8001000" cy="685800"/>
          </a:xfrm>
        </p:spPr>
        <p:txBody>
          <a:bodyPr>
            <a:normAutofit fontScale="90000"/>
          </a:bodyPr>
          <a:lstStyle/>
          <a:p>
            <a:pPr algn="l"/>
            <a:r>
              <a:rPr lang="en-US" dirty="0">
                <a:solidFill>
                  <a:srgbClr val="C00000"/>
                </a:solidFill>
              </a:rPr>
              <a:t>Hierarchy</a:t>
            </a:r>
          </a:p>
        </p:txBody>
      </p:sp>
      <p:sp>
        <p:nvSpPr>
          <p:cNvPr id="5" name="Rectangle 4"/>
          <p:cNvSpPr/>
          <p:nvPr/>
        </p:nvSpPr>
        <p:spPr>
          <a:xfrm>
            <a:off x="762000" y="762000"/>
            <a:ext cx="8001000" cy="4678204"/>
          </a:xfrm>
          <a:prstGeom prst="rect">
            <a:avLst/>
          </a:prstGeom>
        </p:spPr>
        <p:txBody>
          <a:bodyPr wrap="square">
            <a:spAutoFit/>
          </a:bodyPr>
          <a:lstStyle/>
          <a:p>
            <a:r>
              <a:rPr lang="en-US" sz="1600" b="1" dirty="0">
                <a:solidFill>
                  <a:srgbClr val="00B0F0"/>
                </a:solidFill>
              </a:rPr>
              <a:t>Statistics</a:t>
            </a:r>
            <a:r>
              <a:rPr lang="en-US" dirty="0"/>
              <a:t> is just about the numbers, and quantifying the data. There are many tools for finding relevant properties of the data but this is pretty close to pure mathematics</a:t>
            </a:r>
            <a:r>
              <a:rPr lang="en-US" dirty="0" smtClean="0"/>
              <a:t>.</a:t>
            </a:r>
          </a:p>
          <a:p>
            <a:endParaRPr lang="en-US" sz="1600" b="1" dirty="0">
              <a:solidFill>
                <a:srgbClr val="C00000"/>
              </a:solidFill>
            </a:endParaRPr>
          </a:p>
          <a:p>
            <a:r>
              <a:rPr lang="en-US" sz="1600" b="1" dirty="0" smtClean="0">
                <a:solidFill>
                  <a:srgbClr val="C00000"/>
                </a:solidFill>
              </a:rPr>
              <a:t>Data</a:t>
            </a:r>
            <a:r>
              <a:rPr lang="en-US" b="1" dirty="0" smtClean="0">
                <a:solidFill>
                  <a:srgbClr val="C00000"/>
                </a:solidFill>
              </a:rPr>
              <a:t> </a:t>
            </a:r>
            <a:r>
              <a:rPr lang="en-US" sz="1600" b="1" dirty="0">
                <a:solidFill>
                  <a:srgbClr val="C00000"/>
                </a:solidFill>
              </a:rPr>
              <a:t>Mining</a:t>
            </a:r>
            <a:r>
              <a:rPr lang="en-US" dirty="0"/>
              <a:t> is about using </a:t>
            </a:r>
            <a:r>
              <a:rPr lang="en-US" b="1" dirty="0">
                <a:solidFill>
                  <a:srgbClr val="00B0F0"/>
                </a:solidFill>
              </a:rPr>
              <a:t>Statistics</a:t>
            </a:r>
            <a:r>
              <a:rPr lang="en-US" dirty="0"/>
              <a:t> as well as other programming methods to find patterns hidden in the data so that you can explain some phenomenon. Data Mining builds intuition about what is really happening in some data and is still little more towards math than programming, but uses both</a:t>
            </a:r>
            <a:r>
              <a:rPr lang="en-US" dirty="0" smtClean="0"/>
              <a:t>.</a:t>
            </a:r>
          </a:p>
          <a:p>
            <a:endParaRPr lang="en-US" dirty="0" smtClean="0"/>
          </a:p>
          <a:p>
            <a:r>
              <a:rPr lang="en-US" sz="1600" b="1" dirty="0" smtClean="0">
                <a:solidFill>
                  <a:srgbClr val="7030A0"/>
                </a:solidFill>
              </a:rPr>
              <a:t>Machine</a:t>
            </a:r>
            <a:r>
              <a:rPr lang="en-US" b="1" dirty="0" smtClean="0">
                <a:solidFill>
                  <a:srgbClr val="7030A0"/>
                </a:solidFill>
              </a:rPr>
              <a:t> </a:t>
            </a:r>
            <a:r>
              <a:rPr lang="en-US" sz="1600" b="1" dirty="0">
                <a:solidFill>
                  <a:srgbClr val="7030A0"/>
                </a:solidFill>
              </a:rPr>
              <a:t>Learning</a:t>
            </a:r>
            <a:r>
              <a:rPr lang="en-US" dirty="0"/>
              <a:t> uses </a:t>
            </a:r>
            <a:r>
              <a:rPr lang="en-US" b="1" dirty="0">
                <a:solidFill>
                  <a:srgbClr val="C00000"/>
                </a:solidFill>
              </a:rPr>
              <a:t>Data Mining</a:t>
            </a:r>
            <a:r>
              <a:rPr lang="en-US" dirty="0"/>
              <a:t> techniques and other learning algorithms to build models of what is happening behind some data so that it can </a:t>
            </a:r>
            <a:r>
              <a:rPr lang="en-US" i="1" dirty="0"/>
              <a:t>predict</a:t>
            </a:r>
            <a:r>
              <a:rPr lang="en-US" dirty="0"/>
              <a:t> future outcomes. Math is the basis for many of the algorithms, but this is more towards programming</a:t>
            </a:r>
            <a:r>
              <a:rPr lang="en-US" dirty="0" smtClean="0"/>
              <a:t>.</a:t>
            </a:r>
          </a:p>
          <a:p>
            <a:endParaRPr lang="en-US" sz="1600" b="1" dirty="0">
              <a:solidFill>
                <a:srgbClr val="C00000"/>
              </a:solidFill>
            </a:endParaRPr>
          </a:p>
          <a:p>
            <a:r>
              <a:rPr lang="en-US" sz="1600" b="1" dirty="0" smtClean="0">
                <a:solidFill>
                  <a:srgbClr val="C00000"/>
                </a:solidFill>
              </a:rPr>
              <a:t>Artificial </a:t>
            </a:r>
            <a:r>
              <a:rPr lang="en-US" sz="1600" b="1" dirty="0">
                <a:solidFill>
                  <a:srgbClr val="C00000"/>
                </a:solidFill>
              </a:rPr>
              <a:t>Intelligence</a:t>
            </a:r>
            <a:r>
              <a:rPr lang="en-US" dirty="0"/>
              <a:t> </a:t>
            </a:r>
            <a:r>
              <a:rPr lang="en-US" sz="1600" dirty="0"/>
              <a:t>uses models built by </a:t>
            </a:r>
            <a:r>
              <a:rPr lang="en-US" sz="1600" b="1" dirty="0">
                <a:solidFill>
                  <a:srgbClr val="7030A0"/>
                </a:solidFill>
              </a:rPr>
              <a:t>Machine</a:t>
            </a:r>
            <a:r>
              <a:rPr lang="en-US" sz="1600" b="1" dirty="0"/>
              <a:t> </a:t>
            </a:r>
            <a:r>
              <a:rPr lang="en-US" sz="1600" b="1" dirty="0">
                <a:solidFill>
                  <a:srgbClr val="7030A0"/>
                </a:solidFill>
              </a:rPr>
              <a:t>Learning</a:t>
            </a:r>
            <a:r>
              <a:rPr lang="en-US" sz="1600" dirty="0"/>
              <a:t> and other ways to </a:t>
            </a:r>
            <a:r>
              <a:rPr lang="en-US" sz="1600" i="1" dirty="0"/>
              <a:t>reason</a:t>
            </a:r>
            <a:r>
              <a:rPr lang="en-US" sz="1600" dirty="0"/>
              <a:t> about the world and give rise to intelligent </a:t>
            </a:r>
            <a:r>
              <a:rPr lang="en-US" sz="1600" i="1" dirty="0"/>
              <a:t>behavior</a:t>
            </a:r>
            <a:r>
              <a:rPr lang="en-US" sz="1600" dirty="0"/>
              <a:t> whether this is playing a game or driving a robot/car</a:t>
            </a:r>
            <a:r>
              <a:rPr lang="en-US" sz="1600" dirty="0" smtClean="0"/>
              <a:t>..</a:t>
            </a:r>
            <a:endParaRPr lang="en-US" sz="1600" dirty="0"/>
          </a:p>
        </p:txBody>
      </p:sp>
      <p:sp>
        <p:nvSpPr>
          <p:cNvPr id="6" name="Rectangle 5"/>
          <p:cNvSpPr/>
          <p:nvPr/>
        </p:nvSpPr>
        <p:spPr>
          <a:xfrm>
            <a:off x="1828800" y="5401032"/>
            <a:ext cx="4572000" cy="1323439"/>
          </a:xfrm>
          <a:prstGeom prst="rect">
            <a:avLst/>
          </a:prstGeom>
        </p:spPr>
        <p:txBody>
          <a:bodyPr>
            <a:spAutoFit/>
          </a:bodyPr>
          <a:lstStyle/>
          <a:p>
            <a:r>
              <a:rPr lang="en-US" sz="1600" dirty="0">
                <a:solidFill>
                  <a:srgbClr val="242729"/>
                </a:solidFill>
                <a:latin typeface="Arial"/>
              </a:rPr>
              <a:t>In short</a:t>
            </a:r>
          </a:p>
          <a:p>
            <a:pPr marL="342900" indent="-342900">
              <a:buFont typeface="Arial"/>
              <a:buChar char="•"/>
            </a:pPr>
            <a:r>
              <a:rPr lang="en-US" sz="1600" b="1" dirty="0">
                <a:solidFill>
                  <a:srgbClr val="C00000"/>
                </a:solidFill>
                <a:latin typeface="Arial"/>
              </a:rPr>
              <a:t>Statistics</a:t>
            </a:r>
            <a:r>
              <a:rPr lang="en-US" sz="1600" dirty="0">
                <a:solidFill>
                  <a:srgbClr val="242729"/>
                </a:solidFill>
                <a:latin typeface="Arial"/>
              </a:rPr>
              <a:t> </a:t>
            </a:r>
            <a:r>
              <a:rPr lang="en-US" sz="1600" i="1" dirty="0">
                <a:solidFill>
                  <a:srgbClr val="242729"/>
                </a:solidFill>
                <a:latin typeface="Arial"/>
              </a:rPr>
              <a:t>quantifies</a:t>
            </a:r>
            <a:r>
              <a:rPr lang="en-US" sz="1600" dirty="0">
                <a:solidFill>
                  <a:srgbClr val="242729"/>
                </a:solidFill>
                <a:latin typeface="Arial"/>
              </a:rPr>
              <a:t> numbers</a:t>
            </a:r>
          </a:p>
          <a:p>
            <a:pPr marL="342900" indent="-342900">
              <a:buFont typeface="Arial"/>
              <a:buChar char="•"/>
            </a:pPr>
            <a:r>
              <a:rPr lang="en-US" sz="1600" b="1" dirty="0">
                <a:solidFill>
                  <a:srgbClr val="C00000"/>
                </a:solidFill>
                <a:latin typeface="Arial"/>
              </a:rPr>
              <a:t>Data</a:t>
            </a:r>
            <a:r>
              <a:rPr lang="en-US" sz="1600" b="1" dirty="0">
                <a:solidFill>
                  <a:srgbClr val="242729"/>
                </a:solidFill>
                <a:latin typeface="Arial"/>
              </a:rPr>
              <a:t> </a:t>
            </a:r>
            <a:r>
              <a:rPr lang="en-US" sz="1600" b="1" dirty="0">
                <a:solidFill>
                  <a:srgbClr val="C00000"/>
                </a:solidFill>
                <a:latin typeface="Arial"/>
              </a:rPr>
              <a:t>Mining</a:t>
            </a:r>
            <a:r>
              <a:rPr lang="en-US" sz="1600" dirty="0">
                <a:solidFill>
                  <a:srgbClr val="242729"/>
                </a:solidFill>
                <a:latin typeface="Arial"/>
              </a:rPr>
              <a:t> </a:t>
            </a:r>
            <a:r>
              <a:rPr lang="en-US" sz="1600" i="1" dirty="0">
                <a:solidFill>
                  <a:srgbClr val="242729"/>
                </a:solidFill>
                <a:latin typeface="Arial"/>
              </a:rPr>
              <a:t>explains</a:t>
            </a:r>
            <a:r>
              <a:rPr lang="en-US" sz="1600" dirty="0">
                <a:solidFill>
                  <a:srgbClr val="242729"/>
                </a:solidFill>
                <a:latin typeface="Arial"/>
              </a:rPr>
              <a:t> patterns</a:t>
            </a:r>
          </a:p>
          <a:p>
            <a:pPr marL="342900" indent="-342900">
              <a:buFont typeface="Arial"/>
              <a:buChar char="•"/>
            </a:pPr>
            <a:r>
              <a:rPr lang="en-US" sz="1600" b="1" dirty="0">
                <a:solidFill>
                  <a:srgbClr val="C00000"/>
                </a:solidFill>
                <a:latin typeface="Arial"/>
              </a:rPr>
              <a:t>Machine</a:t>
            </a:r>
            <a:r>
              <a:rPr lang="en-US" sz="1600" b="1" dirty="0">
                <a:solidFill>
                  <a:srgbClr val="242729"/>
                </a:solidFill>
                <a:latin typeface="Arial"/>
              </a:rPr>
              <a:t> </a:t>
            </a:r>
            <a:r>
              <a:rPr lang="en-US" sz="1600" b="1" dirty="0">
                <a:solidFill>
                  <a:srgbClr val="C00000"/>
                </a:solidFill>
                <a:latin typeface="Arial"/>
              </a:rPr>
              <a:t>Learning</a:t>
            </a:r>
            <a:r>
              <a:rPr lang="en-US" sz="1600" dirty="0">
                <a:solidFill>
                  <a:srgbClr val="242729"/>
                </a:solidFill>
                <a:latin typeface="Arial"/>
              </a:rPr>
              <a:t> </a:t>
            </a:r>
            <a:r>
              <a:rPr lang="en-US" sz="1600" i="1" dirty="0">
                <a:solidFill>
                  <a:srgbClr val="242729"/>
                </a:solidFill>
                <a:latin typeface="Arial"/>
              </a:rPr>
              <a:t>predicts</a:t>
            </a:r>
            <a:r>
              <a:rPr lang="en-US" sz="1600" dirty="0">
                <a:solidFill>
                  <a:srgbClr val="242729"/>
                </a:solidFill>
                <a:latin typeface="Arial"/>
              </a:rPr>
              <a:t> with models</a:t>
            </a:r>
          </a:p>
          <a:p>
            <a:pPr marL="342900" indent="-342900">
              <a:buFont typeface="Arial"/>
              <a:buChar char="•"/>
            </a:pPr>
            <a:r>
              <a:rPr lang="en-US" sz="1600" b="1" dirty="0">
                <a:solidFill>
                  <a:srgbClr val="C00000"/>
                </a:solidFill>
                <a:latin typeface="Arial"/>
              </a:rPr>
              <a:t>Artificial</a:t>
            </a:r>
            <a:r>
              <a:rPr lang="en-US" sz="1600" b="1" dirty="0">
                <a:solidFill>
                  <a:srgbClr val="242729"/>
                </a:solidFill>
                <a:latin typeface="Arial"/>
              </a:rPr>
              <a:t> </a:t>
            </a:r>
            <a:r>
              <a:rPr lang="en-US" sz="1600" b="1" dirty="0">
                <a:solidFill>
                  <a:srgbClr val="C00000"/>
                </a:solidFill>
                <a:latin typeface="Arial"/>
              </a:rPr>
              <a:t>Intelligence</a:t>
            </a:r>
            <a:r>
              <a:rPr lang="en-US" sz="1600" dirty="0">
                <a:solidFill>
                  <a:srgbClr val="242729"/>
                </a:solidFill>
                <a:latin typeface="Arial"/>
              </a:rPr>
              <a:t> </a:t>
            </a:r>
            <a:r>
              <a:rPr lang="en-US" sz="1600" i="1" dirty="0">
                <a:solidFill>
                  <a:srgbClr val="242729"/>
                </a:solidFill>
                <a:latin typeface="Arial"/>
              </a:rPr>
              <a:t>behaves</a:t>
            </a:r>
            <a:r>
              <a:rPr lang="en-US" sz="1600" dirty="0">
                <a:solidFill>
                  <a:srgbClr val="242729"/>
                </a:solidFill>
                <a:latin typeface="Arial"/>
              </a:rPr>
              <a:t> and </a:t>
            </a:r>
            <a:r>
              <a:rPr lang="en-US" sz="1600" i="1" dirty="0">
                <a:solidFill>
                  <a:srgbClr val="242729"/>
                </a:solidFill>
                <a:latin typeface="Arial"/>
              </a:rPr>
              <a:t>reasons</a:t>
            </a:r>
            <a:endParaRPr lang="en-US" sz="1600" b="0" i="0" dirty="0">
              <a:solidFill>
                <a:srgbClr val="242729"/>
              </a:solidFill>
              <a:effectLst/>
              <a:latin typeface="Arial"/>
            </a:endParaRPr>
          </a:p>
        </p:txBody>
      </p:sp>
    </p:spTree>
    <p:extLst>
      <p:ext uri="{BB962C8B-B14F-4D97-AF65-F5344CB8AC3E}">
        <p14:creationId xmlns:p14="http://schemas.microsoft.com/office/powerpoint/2010/main" val="537026907"/>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buNone/>
            </a:pPr>
            <a:r>
              <a:rPr lang="en-US" i="1" dirty="0"/>
              <a:t>To become a Big Data professional:</a:t>
            </a:r>
            <a:endParaRPr lang="en-US" dirty="0"/>
          </a:p>
          <a:p>
            <a:r>
              <a:rPr lang="en-US" dirty="0"/>
              <a:t>Analytical skills: The ability to be able to make sense of the piles of data that you get. With analytical abilities, you will be able to determine which data is relevant to your solution, more like problem solving.</a:t>
            </a:r>
          </a:p>
          <a:p>
            <a:r>
              <a:rPr lang="en-US" dirty="0"/>
              <a:t>Creativity: You need to have the ability to create new methods to gather, interpret, and analyze a data strategy. This is an extremely suitable skill to possess.</a:t>
            </a:r>
          </a:p>
          <a:p>
            <a:r>
              <a:rPr lang="en-US" dirty="0"/>
              <a:t>Mathematics and statistical skills: Good, old fashioned “number crunching”. This is extremely necessary, be it in data science, data analytics, or big data.</a:t>
            </a:r>
          </a:p>
          <a:p>
            <a:r>
              <a:rPr lang="en-US" dirty="0"/>
              <a:t>Computer science: Computers are the workhorses behind every data strategy. Programmers will have a constant need to come up with algorithms to process data into insights.</a:t>
            </a:r>
          </a:p>
          <a:p>
            <a:r>
              <a:rPr lang="en-US" dirty="0"/>
              <a:t>Business skills: Big Data professionals will need to have an understanding of the business objectives that are in place, as well as the underlying processes that drive the growth of the business as well as its profit</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21403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i="1" dirty="0"/>
              <a:t>To become a Data Analyst:</a:t>
            </a:r>
            <a:endParaRPr lang="en-US" dirty="0"/>
          </a:p>
          <a:p>
            <a:r>
              <a:rPr lang="en-US" dirty="0"/>
              <a:t>Programming skills: Knowing programming languages are R and Python are extremely important for any data analyst.</a:t>
            </a:r>
          </a:p>
          <a:p>
            <a:r>
              <a:rPr lang="en-US" dirty="0"/>
              <a:t>Statistical skills and mathematics: Descriptive and inferential statistics and experimental designs are a must for data scientists.</a:t>
            </a:r>
          </a:p>
          <a:p>
            <a:r>
              <a:rPr lang="en-US" dirty="0"/>
              <a:t>Machine learning skills</a:t>
            </a:r>
          </a:p>
          <a:p>
            <a:r>
              <a:rPr lang="en-US" dirty="0"/>
              <a:t>Data wrangling skills: The ability to map raw data and convert it into another format that allows for a more convenient consumption of the data.</a:t>
            </a:r>
          </a:p>
          <a:p>
            <a:r>
              <a:rPr lang="en-US" dirty="0"/>
              <a:t>Communication and Data Visualization skills</a:t>
            </a:r>
          </a:p>
          <a:p>
            <a:r>
              <a:rPr lang="en-US" dirty="0"/>
              <a:t>Data Intuition: it is extremely important for professional to be able to think like a data analyst.</a:t>
            </a:r>
          </a:p>
          <a:p>
            <a:pPr marL="0" indent="0">
              <a:buNone/>
            </a:pP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8747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001000" cy="685800"/>
          </a:xfrm>
        </p:spPr>
        <p:txBody>
          <a:bodyPr>
            <a:normAutofit/>
          </a:bodyPr>
          <a:lstStyle/>
          <a:p>
            <a:pPr algn="l"/>
            <a:r>
              <a:rPr lang="en-US" sz="3200" dirty="0">
                <a:solidFill>
                  <a:srgbClr val="C00000"/>
                </a:solidFill>
              </a:rPr>
              <a:t>Descriptive Statistics</a:t>
            </a:r>
          </a:p>
        </p:txBody>
      </p:sp>
      <p:sp>
        <p:nvSpPr>
          <p:cNvPr id="4" name="Rectangle 3"/>
          <p:cNvSpPr/>
          <p:nvPr/>
        </p:nvSpPr>
        <p:spPr>
          <a:xfrm>
            <a:off x="895348" y="1253698"/>
            <a:ext cx="7848600" cy="830997"/>
          </a:xfrm>
          <a:prstGeom prst="rect">
            <a:avLst/>
          </a:prstGeom>
        </p:spPr>
        <p:txBody>
          <a:bodyPr wrap="square">
            <a:spAutoFit/>
          </a:bodyPr>
          <a:lstStyle/>
          <a:p>
            <a:pPr algn="just" fontAlgn="base"/>
            <a:r>
              <a:rPr lang="en-US" sz="1600" dirty="0" smtClean="0">
                <a:latin typeface="Arial" panose="020B0604020202020204" pitchFamily="34" charset="0"/>
                <a:cs typeface="Arial" panose="020B0604020202020204" pitchFamily="34" charset="0"/>
              </a:rPr>
              <a:t>MIS Reporting  : It </a:t>
            </a:r>
            <a:r>
              <a:rPr lang="en-US" sz="1600" dirty="0">
                <a:latin typeface="Arial" panose="020B0604020202020204" pitchFamily="34" charset="0"/>
                <a:cs typeface="Arial" panose="020B0604020202020204" pitchFamily="34" charset="0"/>
              </a:rPr>
              <a:t>is all about what has happened in the past or currently happening. dashboards, charts, graphs, </a:t>
            </a:r>
            <a:r>
              <a:rPr lang="en-US" sz="1600" dirty="0" smtClean="0">
                <a:latin typeface="Arial" panose="020B0604020202020204" pitchFamily="34" charset="0"/>
                <a:cs typeface="Arial" panose="020B0604020202020204" pitchFamily="34" charset="0"/>
              </a:rPr>
              <a:t>etc. Analytics </a:t>
            </a:r>
            <a:r>
              <a:rPr lang="en-US" sz="1600" dirty="0">
                <a:latin typeface="Arial" panose="020B0604020202020204" pitchFamily="34" charset="0"/>
                <a:cs typeface="Arial" panose="020B0604020202020204" pitchFamily="34" charset="0"/>
              </a:rPr>
              <a:t>is finding out the reasons of what these trends are </a:t>
            </a:r>
            <a:r>
              <a:rPr lang="en-US" sz="1600" dirty="0" smtClean="0">
                <a:latin typeface="Arial" panose="020B0604020202020204" pitchFamily="34" charset="0"/>
                <a:cs typeface="Arial" panose="020B0604020202020204" pitchFamily="34" charset="0"/>
              </a:rPr>
              <a:t>occurring </a:t>
            </a:r>
            <a:r>
              <a:rPr lang="en-US" sz="1600" dirty="0">
                <a:latin typeface="Arial" panose="020B0604020202020204" pitchFamily="34" charset="0"/>
                <a:cs typeface="Arial" panose="020B0604020202020204" pitchFamily="34" charset="0"/>
              </a:rPr>
              <a:t>- some slice &amp; dice, data </a:t>
            </a:r>
            <a:r>
              <a:rPr lang="en-US" sz="1600" dirty="0" smtClean="0">
                <a:latin typeface="Arial" panose="020B0604020202020204" pitchFamily="34" charset="0"/>
                <a:cs typeface="Arial" panose="020B0604020202020204" pitchFamily="34" charset="0"/>
              </a:rPr>
              <a:t>mining</a:t>
            </a:r>
          </a:p>
        </p:txBody>
      </p:sp>
      <p:pic>
        <p:nvPicPr>
          <p:cNvPr id="5125"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62150" y="5248272"/>
            <a:ext cx="2514600" cy="143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04874" y="2132289"/>
            <a:ext cx="7715252" cy="1569660"/>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Statistical process control, Inventory </a:t>
            </a:r>
            <a:r>
              <a:rPr lang="en-US" sz="1600" dirty="0">
                <a:latin typeface="Arial" panose="020B0604020202020204" pitchFamily="34" charset="0"/>
                <a:cs typeface="Arial" panose="020B0604020202020204" pitchFamily="34" charset="0"/>
              </a:rPr>
              <a:t>status reports, </a:t>
            </a:r>
            <a:r>
              <a:rPr lang="en-US" sz="1600" dirty="0" smtClean="0">
                <a:latin typeface="Arial" panose="020B0604020202020204" pitchFamily="34" charset="0"/>
                <a:cs typeface="Arial" panose="020B0604020202020204" pitchFamily="34" charset="0"/>
              </a:rPr>
              <a:t>Financial </a:t>
            </a:r>
            <a:r>
              <a:rPr lang="en-US" sz="1600" dirty="0">
                <a:latin typeface="Arial" panose="020B0604020202020204" pitchFamily="34" charset="0"/>
                <a:cs typeface="Arial" panose="020B0604020202020204" pitchFamily="34" charset="0"/>
              </a:rPr>
              <a:t>statements, </a:t>
            </a:r>
            <a:r>
              <a:rPr lang="en-US" sz="1600" dirty="0" smtClean="0">
                <a:latin typeface="Arial" panose="020B0604020202020204" pitchFamily="34" charset="0"/>
                <a:cs typeface="Arial" panose="020B0604020202020204" pitchFamily="34" charset="0"/>
              </a:rPr>
              <a:t>Performance </a:t>
            </a:r>
            <a:r>
              <a:rPr lang="en-US" sz="1600" dirty="0">
                <a:latin typeface="Arial" panose="020B0604020202020204" pitchFamily="34" charset="0"/>
                <a:cs typeface="Arial" panose="020B0604020202020204" pitchFamily="34" charset="0"/>
              </a:rPr>
              <a:t>reports etc.  For HR it </a:t>
            </a:r>
            <a:r>
              <a:rPr lang="en-US" sz="1600" dirty="0" smtClean="0">
                <a:latin typeface="Arial" panose="020B0604020202020204" pitchFamily="34" charset="0"/>
                <a:cs typeface="Arial" panose="020B0604020202020204" pitchFamily="34" charset="0"/>
              </a:rPr>
              <a:t>is  </a:t>
            </a:r>
            <a:r>
              <a:rPr lang="en-US" sz="1600" dirty="0">
                <a:latin typeface="Arial" panose="020B0604020202020204" pitchFamily="34" charset="0"/>
                <a:cs typeface="Arial" panose="020B0604020202020204" pitchFamily="34" charset="0"/>
              </a:rPr>
              <a:t>about the attrition rate, </a:t>
            </a:r>
            <a:r>
              <a:rPr lang="en-US" sz="1600" dirty="0" smtClean="0">
                <a:latin typeface="Arial" panose="020B0604020202020204" pitchFamily="34" charset="0"/>
                <a:cs typeface="Arial" panose="020B0604020202020204" pitchFamily="34" charset="0"/>
              </a:rPr>
              <a:t>headcounts etc..</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These </a:t>
            </a:r>
            <a:r>
              <a:rPr lang="en-US" sz="1600" dirty="0">
                <a:latin typeface="Arial" panose="020B0604020202020204" pitchFamily="34" charset="0"/>
                <a:cs typeface="Arial" panose="020B0604020202020204" pitchFamily="34" charset="0"/>
              </a:rPr>
              <a:t>reports are essential for analyzing different aspects of business. These reports also help to answer 'what-if' questions like what would be the effect on cash flows of a company if the credit term is changed for its customers </a:t>
            </a:r>
            <a:r>
              <a:rPr lang="en-US" sz="1600" dirty="0" err="1">
                <a:latin typeface="Arial" panose="020B0604020202020204" pitchFamily="34" charset="0"/>
                <a:cs typeface="Arial" panose="020B0604020202020204" pitchFamily="34" charset="0"/>
              </a:rPr>
              <a:t>etc</a:t>
            </a:r>
            <a:endParaRPr lang="en-US" sz="1600" dirty="0">
              <a:latin typeface="Arial" panose="020B0604020202020204" pitchFamily="34" charset="0"/>
              <a:cs typeface="Arial" panose="020B0604020202020204" pitchFamily="34" charset="0"/>
            </a:endParaRPr>
          </a:p>
        </p:txBody>
      </p:sp>
      <p:pic>
        <p:nvPicPr>
          <p:cNvPr id="5129"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81574" y="3962400"/>
            <a:ext cx="3629026" cy="2725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8" y="3701949"/>
            <a:ext cx="3562352" cy="163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904874" y="838200"/>
            <a:ext cx="7839074" cy="338554"/>
          </a:xfrm>
          <a:prstGeom prst="rect">
            <a:avLst/>
          </a:prstGeom>
        </p:spPr>
        <p:txBody>
          <a:bodyPr wrap="square">
            <a:spAutoFit/>
          </a:bodyPr>
          <a:lstStyle/>
          <a:p>
            <a:pPr lvl="0" algn="just" fontAlgn="base"/>
            <a:r>
              <a:rPr lang="en-US" sz="1600" dirty="0">
                <a:solidFill>
                  <a:prstClr val="black"/>
                </a:solidFill>
                <a:latin typeface="Arial" panose="020B0604020202020204" pitchFamily="34" charset="0"/>
                <a:cs typeface="Arial" panose="020B0604020202020204" pitchFamily="34" charset="0"/>
              </a:rPr>
              <a:t>When Data under Analysis is Known the process is called Descriptive Statistics. </a:t>
            </a:r>
          </a:p>
        </p:txBody>
      </p:sp>
    </p:spTree>
    <p:extLst>
      <p:ext uri="{BB962C8B-B14F-4D97-AF65-F5344CB8AC3E}">
        <p14:creationId xmlns:p14="http://schemas.microsoft.com/office/powerpoint/2010/main" val="3517973628"/>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685800"/>
          </a:xfrm>
        </p:spPr>
        <p:txBody>
          <a:bodyPr>
            <a:normAutofit/>
          </a:bodyPr>
          <a:lstStyle/>
          <a:p>
            <a:pPr algn="l"/>
            <a:r>
              <a:rPr lang="en-US" sz="3200" dirty="0" smtClean="0">
                <a:solidFill>
                  <a:srgbClr val="C00000"/>
                </a:solidFill>
              </a:rPr>
              <a:t>Exploding data volume </a:t>
            </a:r>
            <a:endParaRPr lang="en-US" sz="3200" dirty="0">
              <a:solidFill>
                <a:srgbClr val="C00000"/>
              </a:solidFill>
            </a:endParaRPr>
          </a:p>
        </p:txBody>
      </p:sp>
      <p:sp>
        <p:nvSpPr>
          <p:cNvPr id="4" name="Content Placeholder 2"/>
          <p:cNvSpPr>
            <a:spLocks noGrp="1"/>
          </p:cNvSpPr>
          <p:nvPr>
            <p:ph idx="1"/>
          </p:nvPr>
        </p:nvSpPr>
        <p:spPr>
          <a:xfrm>
            <a:off x="609600" y="914400"/>
            <a:ext cx="7772400" cy="1371600"/>
          </a:xfrm>
        </p:spPr>
        <p:txBody>
          <a:bodyPr>
            <a:normAutofit/>
          </a:bodyPr>
          <a:lstStyle/>
          <a:p>
            <a:pPr marL="0" indent="0" algn="just">
              <a:buNone/>
            </a:pPr>
            <a:r>
              <a:rPr lang="en-US" sz="1800" dirty="0" smtClean="0"/>
              <a:t>Every </a:t>
            </a:r>
            <a:r>
              <a:rPr lang="en-US" sz="1800" dirty="0"/>
              <a:t>medical procedure, credit application, Facebook post, movie recommendation, </a:t>
            </a:r>
            <a:r>
              <a:rPr lang="en-US" sz="1800" dirty="0" smtClean="0"/>
              <a:t> fraudulent </a:t>
            </a:r>
            <a:r>
              <a:rPr lang="en-US" sz="1800" dirty="0"/>
              <a:t>act, </a:t>
            </a:r>
            <a:r>
              <a:rPr lang="en-US" sz="1800" dirty="0" err="1"/>
              <a:t>spammy</a:t>
            </a:r>
            <a:r>
              <a:rPr lang="en-US" sz="1800" dirty="0"/>
              <a:t> e-mail, and purchase of any kind—each positive or negative outcome, each successful or failed sales call, each incident, event, and transaction—is encoded as data and </a:t>
            </a:r>
            <a:r>
              <a:rPr lang="en-US" sz="1800" dirty="0" smtClean="0"/>
              <a:t>warehoused</a:t>
            </a:r>
            <a:r>
              <a:rPr lang="en-US" sz="1800" dirty="0" smtClean="0"/>
              <a:t>.</a:t>
            </a:r>
            <a:endParaRPr lang="en-US" sz="1800" dirty="0"/>
          </a:p>
        </p:txBody>
      </p:sp>
      <p:sp>
        <p:nvSpPr>
          <p:cNvPr id="3" name="Rectangle 2"/>
          <p:cNvSpPr/>
          <p:nvPr/>
        </p:nvSpPr>
        <p:spPr>
          <a:xfrm>
            <a:off x="1981200" y="5638800"/>
            <a:ext cx="5562600" cy="646331"/>
          </a:xfrm>
          <a:prstGeom prst="rect">
            <a:avLst/>
          </a:prstGeom>
        </p:spPr>
        <p:txBody>
          <a:bodyPr wrap="square">
            <a:spAutoFit/>
          </a:bodyPr>
          <a:lstStyle/>
          <a:p>
            <a:pPr algn="ctr"/>
            <a:r>
              <a:rPr lang="en-US" dirty="0"/>
              <a:t>But data isn’t the </a:t>
            </a:r>
            <a:r>
              <a:rPr lang="en-US" b="1" dirty="0">
                <a:solidFill>
                  <a:srgbClr val="FFC000"/>
                </a:solidFill>
              </a:rPr>
              <a:t>gold</a:t>
            </a:r>
            <a:r>
              <a:rPr lang="en-US" dirty="0"/>
              <a:t>. Data in its raw form is boring </a:t>
            </a:r>
            <a:r>
              <a:rPr lang="en-US" b="1" dirty="0"/>
              <a:t>crud.</a:t>
            </a:r>
            <a:r>
              <a:rPr lang="en-US" dirty="0"/>
              <a:t> </a:t>
            </a:r>
            <a:endParaRPr lang="en-US" dirty="0" smtClean="0"/>
          </a:p>
          <a:p>
            <a:pPr algn="ctr"/>
            <a:r>
              <a:rPr lang="en-US" dirty="0" smtClean="0"/>
              <a:t>The </a:t>
            </a:r>
            <a:r>
              <a:rPr lang="en-US" b="1" dirty="0">
                <a:solidFill>
                  <a:srgbClr val="FFC000"/>
                </a:solidFill>
              </a:rPr>
              <a:t>gold</a:t>
            </a:r>
            <a:r>
              <a:rPr lang="en-US" dirty="0"/>
              <a:t> is what’s discovered therein</a:t>
            </a:r>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352" y="2743200"/>
            <a:ext cx="4424424"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186" y="2743200"/>
            <a:ext cx="2497225" cy="244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3033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229600" cy="639762"/>
          </a:xfrm>
        </p:spPr>
        <p:txBody>
          <a:bodyPr>
            <a:normAutofit/>
          </a:bodyPr>
          <a:lstStyle/>
          <a:p>
            <a:pPr algn="l"/>
            <a:r>
              <a:rPr lang="en-US" sz="3200" dirty="0">
                <a:solidFill>
                  <a:srgbClr val="C00000"/>
                </a:solidFill>
              </a:rPr>
              <a:t>Big Data Characterization –V3</a:t>
            </a:r>
          </a:p>
        </p:txBody>
      </p:sp>
      <p:pic>
        <p:nvPicPr>
          <p:cNvPr id="12290"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2090533"/>
            <a:ext cx="3962400" cy="3472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14400" y="5562600"/>
            <a:ext cx="7848600" cy="923330"/>
          </a:xfrm>
          <a:prstGeom prst="rect">
            <a:avLst/>
          </a:prstGeom>
        </p:spPr>
        <p:txBody>
          <a:bodyPr wrap="square">
            <a:spAutoFit/>
          </a:bodyPr>
          <a:lstStyle/>
          <a:p>
            <a:pPr algn="just"/>
            <a:r>
              <a:rPr lang="en-US" dirty="0">
                <a:solidFill>
                  <a:srgbClr val="0070C0"/>
                </a:solidFill>
              </a:rPr>
              <a:t>Big data is high-volume, high-velocity and/or high-variety information assets that </a:t>
            </a:r>
            <a:r>
              <a:rPr lang="en-US" dirty="0" smtClean="0">
                <a:solidFill>
                  <a:srgbClr val="0070C0"/>
                </a:solidFill>
              </a:rPr>
              <a:t>demand cost-effective</a:t>
            </a:r>
            <a:r>
              <a:rPr lang="en-US" dirty="0">
                <a:solidFill>
                  <a:srgbClr val="0070C0"/>
                </a:solidFill>
              </a:rPr>
              <a:t>, innovative forms of information processing that enable enhanced insight</a:t>
            </a:r>
            <a:r>
              <a:rPr lang="en-US" dirty="0" smtClean="0">
                <a:solidFill>
                  <a:srgbClr val="0070C0"/>
                </a:solidFill>
              </a:rPr>
              <a:t>, decision </a:t>
            </a:r>
            <a:r>
              <a:rPr lang="en-US" dirty="0">
                <a:solidFill>
                  <a:srgbClr val="0070C0"/>
                </a:solidFill>
              </a:rPr>
              <a:t>making, and process automation</a:t>
            </a:r>
            <a:r>
              <a:rPr lang="en-US" dirty="0" smtClean="0">
                <a:solidFill>
                  <a:srgbClr val="0070C0"/>
                </a:solidFill>
              </a:rPr>
              <a:t>.---Gartner</a:t>
            </a:r>
            <a:endParaRPr lang="en-US" dirty="0">
              <a:solidFill>
                <a:srgbClr val="0070C0"/>
              </a:solidFill>
            </a:endParaRPr>
          </a:p>
        </p:txBody>
      </p:sp>
      <p:sp>
        <p:nvSpPr>
          <p:cNvPr id="6" name="Rectangle 5"/>
          <p:cNvSpPr/>
          <p:nvPr/>
        </p:nvSpPr>
        <p:spPr>
          <a:xfrm>
            <a:off x="1028700" y="1143000"/>
            <a:ext cx="7772400" cy="646331"/>
          </a:xfrm>
          <a:prstGeom prst="rect">
            <a:avLst/>
          </a:prstGeom>
        </p:spPr>
        <p:txBody>
          <a:bodyPr wrap="square">
            <a:spAutoFit/>
          </a:bodyPr>
          <a:lstStyle/>
          <a:p>
            <a:pPr algn="just"/>
            <a:r>
              <a:rPr lang="en-US" dirty="0" smtClean="0"/>
              <a:t>Big Data Analytics : One </a:t>
            </a:r>
            <a:r>
              <a:rPr lang="en-US" dirty="0"/>
              <a:t>of the </a:t>
            </a:r>
            <a:r>
              <a:rPr lang="en-US" dirty="0" smtClean="0"/>
              <a:t>most “</a:t>
            </a:r>
            <a:r>
              <a:rPr lang="en-US" dirty="0"/>
              <a:t>hyped” terms in the market today, there is no consensus as to how </a:t>
            </a:r>
            <a:r>
              <a:rPr lang="en-US" dirty="0" smtClean="0"/>
              <a:t>to define </a:t>
            </a:r>
            <a:r>
              <a:rPr lang="en-US" dirty="0"/>
              <a:t>big data. </a:t>
            </a:r>
          </a:p>
        </p:txBody>
      </p:sp>
      <p:sp>
        <p:nvSpPr>
          <p:cNvPr id="4" name="Rectangle 3"/>
          <p:cNvSpPr/>
          <p:nvPr/>
        </p:nvSpPr>
        <p:spPr>
          <a:xfrm>
            <a:off x="4953000" y="2819400"/>
            <a:ext cx="4038600" cy="1754326"/>
          </a:xfrm>
          <a:prstGeom prst="rect">
            <a:avLst/>
          </a:prstGeom>
        </p:spPr>
        <p:txBody>
          <a:bodyPr wrap="square">
            <a:spAutoFit/>
          </a:bodyPr>
          <a:lstStyle/>
          <a:p>
            <a:r>
              <a:rPr lang="en-US" dirty="0" smtClean="0"/>
              <a:t>Big </a:t>
            </a:r>
            <a:r>
              <a:rPr lang="en-US" dirty="0"/>
              <a:t>data does not refer to data volume alone. What it means is that you are not only getting a lot of data. It is also coming at you fast, it is coming at you in complex format, and it is coming at you from a variety of sources. </a:t>
            </a:r>
          </a:p>
        </p:txBody>
      </p:sp>
    </p:spTree>
    <p:extLst>
      <p:ext uri="{BB962C8B-B14F-4D97-AF65-F5344CB8AC3E}">
        <p14:creationId xmlns:p14="http://schemas.microsoft.com/office/powerpoint/2010/main" val="41446679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0" y="160338"/>
            <a:ext cx="8229600" cy="715962"/>
          </a:xfrm>
        </p:spPr>
        <p:txBody>
          <a:bodyPr>
            <a:normAutofit/>
          </a:bodyPr>
          <a:lstStyle/>
          <a:p>
            <a:pPr algn="l"/>
            <a:r>
              <a:rPr lang="en-US" sz="3200" dirty="0" smtClean="0">
                <a:solidFill>
                  <a:srgbClr val="C00000"/>
                </a:solidFill>
              </a:rPr>
              <a:t>Huge Data !!</a:t>
            </a:r>
            <a:endParaRPr lang="en-US" sz="3200" dirty="0">
              <a:solidFill>
                <a:srgbClr val="C00000"/>
              </a:solidFill>
            </a:endParaRPr>
          </a:p>
        </p:txBody>
      </p:sp>
      <p:sp>
        <p:nvSpPr>
          <p:cNvPr id="6" name="Rectangle 5"/>
          <p:cNvSpPr/>
          <p:nvPr/>
        </p:nvSpPr>
        <p:spPr>
          <a:xfrm>
            <a:off x="2438400" y="2133600"/>
            <a:ext cx="4624086" cy="707886"/>
          </a:xfrm>
          <a:prstGeom prst="rect">
            <a:avLst/>
          </a:prstGeom>
        </p:spPr>
        <p:txBody>
          <a:bodyPr wrap="none">
            <a:spAutoFit/>
          </a:bodyPr>
          <a:lstStyle/>
          <a:p>
            <a:r>
              <a:rPr lang="en-US" sz="4000" dirty="0" smtClean="0"/>
              <a:t>Hidden Information ?</a:t>
            </a:r>
            <a:endParaRPr lang="en-US" sz="4000" dirty="0"/>
          </a:p>
        </p:txBody>
      </p:sp>
      <p:sp>
        <p:nvSpPr>
          <p:cNvPr id="7" name="AutoShape 9" descr="Image result for information knowledge exper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98856"/>
            <a:ext cx="4652661" cy="2517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2133600" y="1425714"/>
            <a:ext cx="5651162" cy="707886"/>
            <a:chOff x="1951554" y="1000541"/>
            <a:chExt cx="5651162" cy="707886"/>
          </a:xfrm>
        </p:grpSpPr>
        <p:sp>
          <p:nvSpPr>
            <p:cNvPr id="5" name="Rectangle 4"/>
            <p:cNvSpPr/>
            <p:nvPr/>
          </p:nvSpPr>
          <p:spPr>
            <a:xfrm>
              <a:off x="1951554" y="1000541"/>
              <a:ext cx="5651162" cy="707886"/>
            </a:xfrm>
            <a:prstGeom prst="rect">
              <a:avLst/>
            </a:prstGeom>
          </p:spPr>
          <p:txBody>
            <a:bodyPr wrap="none">
              <a:spAutoFit/>
            </a:bodyPr>
            <a:lstStyle/>
            <a:p>
              <a:r>
                <a:rPr lang="en-US" sz="4000" dirty="0"/>
                <a:t>Can we </a:t>
              </a:r>
              <a:r>
                <a:rPr lang="en-US" sz="4000" dirty="0" smtClean="0"/>
                <a:t>            from </a:t>
              </a:r>
              <a:r>
                <a:rPr lang="en-US" sz="4000" dirty="0"/>
                <a:t>Data ?</a:t>
              </a:r>
            </a:p>
          </p:txBody>
        </p:sp>
        <p:sp>
          <p:nvSpPr>
            <p:cNvPr id="9" name="Rectangle 8"/>
            <p:cNvSpPr/>
            <p:nvPr/>
          </p:nvSpPr>
          <p:spPr>
            <a:xfrm>
              <a:off x="3329335" y="1031318"/>
              <a:ext cx="19812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t>
              </a:r>
              <a:r>
                <a:rPr lang="en-US" sz="3600" b="1" cap="none" spc="50" dirty="0" smtClean="0">
                  <a:ln w="11430"/>
                  <a:solidFill>
                    <a:srgbClr val="FFFF00"/>
                  </a:solidFill>
                  <a:effectLst>
                    <a:outerShdw blurRad="76200" dist="50800" dir="5400000" algn="tl" rotWithShape="0">
                      <a:srgbClr val="000000">
                        <a:alpha val="65000"/>
                      </a:srgbClr>
                    </a:outerShdw>
                  </a:effectLst>
                </a:rPr>
                <a:t>E</a:t>
              </a:r>
              <a:r>
                <a:rPr lang="en-US" sz="3600" b="1" cap="none" spc="50" dirty="0" smtClean="0">
                  <a:ln w="11430"/>
                  <a:solidFill>
                    <a:srgbClr val="00B050"/>
                  </a:solidFill>
                  <a:effectLst>
                    <a:outerShdw blurRad="76200" dist="50800" dir="5400000" algn="tl" rotWithShape="0">
                      <a:srgbClr val="000000">
                        <a:alpha val="65000"/>
                      </a:srgbClr>
                    </a:outerShdw>
                  </a:effectLst>
                </a:rPr>
                <a:t>A</a:t>
              </a: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
              </a:r>
              <a:r>
                <a:rPr lang="en-US" sz="3600" b="1" cap="none" spc="50" dirty="0" smtClean="0">
                  <a:ln w="11430"/>
                  <a:solidFill>
                    <a:schemeClr val="tx2">
                      <a:lumMod val="60000"/>
                      <a:lumOff val="40000"/>
                    </a:schemeClr>
                  </a:solidFill>
                  <a:effectLst>
                    <a:outerShdw blurRad="76200" dist="50800" dir="5400000" algn="tl" rotWithShape="0">
                      <a:srgbClr val="000000">
                        <a:alpha val="65000"/>
                      </a:srgbClr>
                    </a:outerShdw>
                  </a:effectLst>
                </a:rPr>
                <a:t>N</a:t>
              </a:r>
              <a:endParaRPr lang="en-US" sz="3600" b="1" cap="none" spc="50" dirty="0">
                <a:ln w="11430"/>
                <a:solidFill>
                  <a:schemeClr val="tx2">
                    <a:lumMod val="60000"/>
                    <a:lumOff val="40000"/>
                  </a:schemeClr>
                </a:solidFill>
                <a:effectLst>
                  <a:outerShdw blurRad="76200" dist="50800" dir="5400000" algn="tl" rotWithShape="0">
                    <a:srgbClr val="000000">
                      <a:alpha val="65000"/>
                    </a:srgbClr>
                  </a:outerShdw>
                </a:effectLst>
              </a:endParaRPr>
            </a:p>
          </p:txBody>
        </p:sp>
      </p:grpSp>
      <p:sp>
        <p:nvSpPr>
          <p:cNvPr id="11" name="Rectangle 10"/>
          <p:cNvSpPr/>
          <p:nvPr/>
        </p:nvSpPr>
        <p:spPr>
          <a:xfrm>
            <a:off x="3043368" y="5638800"/>
            <a:ext cx="4096442" cy="707886"/>
          </a:xfrm>
          <a:prstGeom prst="rect">
            <a:avLst/>
          </a:prstGeom>
        </p:spPr>
        <p:txBody>
          <a:bodyPr wrap="none">
            <a:spAutoFit/>
          </a:bodyPr>
          <a:lstStyle/>
          <a:p>
            <a:r>
              <a:rPr lang="en-US" sz="4000" dirty="0" smtClean="0"/>
              <a:t>Can We                  ?</a:t>
            </a:r>
            <a:endParaRPr lang="en-US" sz="4000" dirty="0"/>
          </a:p>
        </p:txBody>
      </p:sp>
      <p:sp>
        <p:nvSpPr>
          <p:cNvPr id="12" name="Rectangle 11"/>
          <p:cNvSpPr/>
          <p:nvPr/>
        </p:nvSpPr>
        <p:spPr>
          <a:xfrm>
            <a:off x="4419600" y="5638800"/>
            <a:ext cx="2509967" cy="707886"/>
          </a:xfrm>
          <a:prstGeom prst="rect">
            <a:avLst/>
          </a:prstGeom>
          <a:noFill/>
        </p:spPr>
        <p:txBody>
          <a:bodyPr wrap="square" lIns="91440" tIns="45720" rIns="91440" bIns="45720">
            <a:spAutoFit/>
          </a:bodyPr>
          <a:lstStyle/>
          <a:p>
            <a:pPr algn="ctr"/>
            <a:r>
              <a:rPr lang="en-US" sz="40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PREDICT</a:t>
            </a:r>
            <a:endParaRPr lang="en-US" sz="40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extLst>
      <p:ext uri="{BB962C8B-B14F-4D97-AF65-F5344CB8AC3E}">
        <p14:creationId xmlns:p14="http://schemas.microsoft.com/office/powerpoint/2010/main" val="4014109930"/>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2738</Words>
  <Application>Microsoft Office PowerPoint</Application>
  <PresentationFormat>On-screen Show (4:3)</PresentationFormat>
  <Paragraphs>354</Paragraphs>
  <Slides>51</Slides>
  <Notes>4</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51</vt:i4>
      </vt:variant>
    </vt:vector>
  </HeadingPairs>
  <TitlesOfParts>
    <vt:vector size="56" baseType="lpstr">
      <vt:lpstr>Office Theme</vt:lpstr>
      <vt:lpstr>1_Office Theme</vt:lpstr>
      <vt:lpstr>Visio</vt:lpstr>
      <vt:lpstr>Document</vt:lpstr>
      <vt:lpstr>Equation</vt:lpstr>
      <vt:lpstr>Demystifying Data Analytics</vt:lpstr>
      <vt:lpstr>PowerPoint Presentation</vt:lpstr>
      <vt:lpstr>PowerPoint Presentation</vt:lpstr>
      <vt:lpstr>Data Mining</vt:lpstr>
      <vt:lpstr>Hierarchy</vt:lpstr>
      <vt:lpstr>Descriptive Statistics</vt:lpstr>
      <vt:lpstr>Exploding data volume </vt:lpstr>
      <vt:lpstr>Big Data Characterization –V3</vt:lpstr>
      <vt:lpstr>Huge Data !!</vt:lpstr>
      <vt:lpstr>PowerPoint Presentation</vt:lpstr>
      <vt:lpstr>PowerPoint Presentation</vt:lpstr>
      <vt:lpstr>PowerPoint Presentation</vt:lpstr>
      <vt:lpstr>PowerPoint Presentation</vt:lpstr>
      <vt:lpstr>Predictive Analytics</vt:lpstr>
      <vt:lpstr>PowerPoint Presentation</vt:lpstr>
      <vt:lpstr>PowerPoint Presentation</vt:lpstr>
      <vt:lpstr>PowerPoint Presentation</vt:lpstr>
      <vt:lpstr>So What Is Machine Learning?</vt:lpstr>
      <vt:lpstr>Why “Learn”?</vt:lpstr>
      <vt:lpstr>Machine Learning…….</vt:lpstr>
      <vt:lpstr>Supervised /Unsupervised Learning</vt:lpstr>
      <vt:lpstr>Algorithms</vt:lpstr>
      <vt:lpstr>Supervised learning</vt:lpstr>
      <vt:lpstr>Unsupervised learning</vt:lpstr>
      <vt:lpstr>Supervised Learning techniques</vt:lpstr>
      <vt:lpstr>Supervised Learning</vt:lpstr>
      <vt:lpstr>Unsupervised learning</vt:lpstr>
      <vt:lpstr>Unsupervised Learning</vt:lpstr>
      <vt:lpstr>Learning techniques</vt:lpstr>
      <vt:lpstr>Artificial Neural Network</vt:lpstr>
      <vt:lpstr>Artificial Neural Network -Definition </vt:lpstr>
      <vt:lpstr>Biological Motivation</vt:lpstr>
      <vt:lpstr>PowerPoint Presentation</vt:lpstr>
      <vt:lpstr>Portion of a network: two interconnected cells.</vt:lpstr>
      <vt:lpstr>Neural Network Representation</vt:lpstr>
      <vt:lpstr>The network</vt:lpstr>
      <vt:lpstr>The Neuron</vt:lpstr>
      <vt:lpstr>The Neuron</vt:lpstr>
      <vt:lpstr>Common Activation Functions</vt:lpstr>
      <vt:lpstr>Typical Neural Network Architecture</vt:lpstr>
      <vt:lpstr>Machine Learning in Manufacturing</vt:lpstr>
      <vt:lpstr>Applications in Other Areas </vt:lpstr>
      <vt:lpstr>PowerPoint Presentation</vt:lpstr>
      <vt:lpstr>PowerPoint Presentation</vt:lpstr>
      <vt:lpstr>PowerPoint Presentation</vt:lpstr>
      <vt:lpstr>Applications in Healthcare and Life science</vt:lpstr>
      <vt:lpstr>Algorithms</vt:lpstr>
      <vt:lpstr>Predictive Analytics and Forecasting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2016-12-26T06:51:24Z</dcterms:created>
  <dcterms:modified xsi:type="dcterms:W3CDTF">2017-02-09T04:54:00Z</dcterms:modified>
</cp:coreProperties>
</file>