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71"/>
  </p:notesMasterIdLst>
  <p:handoutMasterIdLst>
    <p:handoutMasterId r:id="rId72"/>
  </p:handoutMasterIdLst>
  <p:sldIdLst>
    <p:sldId id="259" r:id="rId2"/>
    <p:sldId id="322" r:id="rId3"/>
    <p:sldId id="269" r:id="rId4"/>
    <p:sldId id="270" r:id="rId5"/>
    <p:sldId id="271" r:id="rId6"/>
    <p:sldId id="272" r:id="rId7"/>
    <p:sldId id="273" r:id="rId8"/>
    <p:sldId id="283" r:id="rId9"/>
    <p:sldId id="284" r:id="rId10"/>
    <p:sldId id="286" r:id="rId11"/>
    <p:sldId id="287" r:id="rId12"/>
    <p:sldId id="288" r:id="rId13"/>
    <p:sldId id="289" r:id="rId14"/>
    <p:sldId id="292" r:id="rId15"/>
    <p:sldId id="293" r:id="rId16"/>
    <p:sldId id="295" r:id="rId17"/>
    <p:sldId id="297" r:id="rId18"/>
    <p:sldId id="298" r:id="rId19"/>
    <p:sldId id="299" r:id="rId20"/>
    <p:sldId id="300" r:id="rId21"/>
    <p:sldId id="301" r:id="rId22"/>
    <p:sldId id="302" r:id="rId23"/>
    <p:sldId id="303" r:id="rId24"/>
    <p:sldId id="304" r:id="rId25"/>
    <p:sldId id="305" r:id="rId26"/>
    <p:sldId id="307" r:id="rId27"/>
    <p:sldId id="308" r:id="rId28"/>
    <p:sldId id="309" r:id="rId29"/>
    <p:sldId id="310" r:id="rId30"/>
    <p:sldId id="319" r:id="rId31"/>
    <p:sldId id="320" r:id="rId32"/>
    <p:sldId id="323" r:id="rId33"/>
    <p:sldId id="325" r:id="rId34"/>
    <p:sldId id="330" r:id="rId35"/>
    <p:sldId id="329" r:id="rId36"/>
    <p:sldId id="328" r:id="rId37"/>
    <p:sldId id="327" r:id="rId38"/>
    <p:sldId id="326" r:id="rId39"/>
    <p:sldId id="331" r:id="rId40"/>
    <p:sldId id="332" r:id="rId41"/>
    <p:sldId id="333" r:id="rId42"/>
    <p:sldId id="334" r:id="rId43"/>
    <p:sldId id="335" r:id="rId44"/>
    <p:sldId id="352" r:id="rId45"/>
    <p:sldId id="353" r:id="rId46"/>
    <p:sldId id="354" r:id="rId47"/>
    <p:sldId id="357" r:id="rId48"/>
    <p:sldId id="361" r:id="rId49"/>
    <p:sldId id="355" r:id="rId50"/>
    <p:sldId id="356" r:id="rId51"/>
    <p:sldId id="362" r:id="rId52"/>
    <p:sldId id="363" r:id="rId53"/>
    <p:sldId id="336" r:id="rId54"/>
    <p:sldId id="337" r:id="rId55"/>
    <p:sldId id="339" r:id="rId56"/>
    <p:sldId id="338" r:id="rId57"/>
    <p:sldId id="340" r:id="rId58"/>
    <p:sldId id="341" r:id="rId59"/>
    <p:sldId id="342" r:id="rId60"/>
    <p:sldId id="343" r:id="rId61"/>
    <p:sldId id="344" r:id="rId62"/>
    <p:sldId id="345" r:id="rId63"/>
    <p:sldId id="346" r:id="rId64"/>
    <p:sldId id="347" r:id="rId65"/>
    <p:sldId id="348" r:id="rId66"/>
    <p:sldId id="349" r:id="rId67"/>
    <p:sldId id="350" r:id="rId68"/>
    <p:sldId id="351" r:id="rId69"/>
    <p:sldId id="324"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C08C4"/>
    <a:srgbClr val="3333FF"/>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74" autoAdjust="0"/>
    <p:restoredTop sz="83977" autoAdjust="0"/>
  </p:normalViewPr>
  <p:slideViewPr>
    <p:cSldViewPr>
      <p:cViewPr>
        <p:scale>
          <a:sx n="100" d="100"/>
          <a:sy n="100" d="100"/>
        </p:scale>
        <p:origin x="-1974" y="-378"/>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5" d="100"/>
          <a:sy n="85" d="100"/>
        </p:scale>
        <p:origin x="-383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1/18/2017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340435708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1/18/2017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85595610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b="0" dirty="0" smtClean="0"/>
              <a:t>Right-click on a slide to add sections.</a:t>
            </a:r>
            <a:r>
              <a:rPr lang="en-US" sz="1200" b="0" baseline="0" dirty="0" smtClean="0"/>
              <a:t> Sections can help to organize your slides or facilitate collaboration between multiple authors.</a:t>
            </a:r>
            <a:endParaRPr lang="en-US" sz="1200" b="0" dirty="0" smtClean="0"/>
          </a:p>
          <a:p>
            <a:pPr lvl="0"/>
            <a:endParaRPr lang="en-US" sz="1200" b="1" dirty="0" smtClean="0"/>
          </a:p>
          <a:p>
            <a:pPr lvl="0"/>
            <a:r>
              <a:rPr lang="en-US" sz="1200" b="1" dirty="0" smtClean="0"/>
              <a:t>Notes</a:t>
            </a:r>
          </a:p>
          <a:p>
            <a:pPr lvl="0"/>
            <a:r>
              <a:rPr lang="en-US" sz="1200" dirty="0" smtClean="0"/>
              <a:t>Use the Notes section for delivery notes or to provide additional details for the audience.</a:t>
            </a:r>
            <a:r>
              <a:rPr lang="en-US" sz="1200" baseline="0" dirty="0" smtClean="0"/>
              <a:t> View these notes in Presentation View during your presentation. </a:t>
            </a:r>
          </a:p>
          <a:p>
            <a:pPr lvl="0">
              <a:buFontTx/>
              <a:buNone/>
            </a:pPr>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E33C53-CF43-45AD-A3DC-904CEBB9A954}" type="slidenum">
              <a:rPr lang="en-US" altLang="en-US"/>
              <a:pPr/>
              <a:t>10</a:t>
            </a:fld>
            <a:endParaRPr lang="en-US" altLang="en-US"/>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37481C-0FCB-49D5-AECD-1AF328D18CD6}" type="slidenum">
              <a:rPr lang="en-US" altLang="en-US"/>
              <a:pPr/>
              <a:t>11</a:t>
            </a:fld>
            <a:endParaRPr lang="en-US" altLang="en-US"/>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A4669B-1A11-45CD-A445-23306A9304B6}" type="slidenum">
              <a:rPr lang="en-US" altLang="en-US"/>
              <a:pPr/>
              <a:t>12</a:t>
            </a:fld>
            <a:endParaRPr lang="en-US" altLang="en-US"/>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AFFDF9-D7C6-4DB7-95AA-1934E67D2207}" type="slidenum">
              <a:rPr lang="en-US" altLang="en-US"/>
              <a:pPr/>
              <a:t>13</a:t>
            </a:fld>
            <a:endParaRPr lang="en-US" altLang="en-US"/>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62874B-872A-438F-94BA-9212805ABEE0}" type="slidenum">
              <a:rPr lang="en-US" altLang="en-US"/>
              <a:pPr/>
              <a:t>14</a:t>
            </a:fld>
            <a:endParaRPr lang="en-US" altLang="en-US"/>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F7B168-CF5E-4D28-A76E-CB2F33B4E058}" type="slidenum">
              <a:rPr lang="en-US" altLang="en-US"/>
              <a:pPr/>
              <a:t>15</a:t>
            </a:fld>
            <a:endParaRPr lang="en-US" altLang="en-US"/>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B22556-F716-4451-A400-C52CB9455B18}" type="slidenum">
              <a:rPr lang="en-US" altLang="en-US"/>
              <a:pPr/>
              <a:t>16</a:t>
            </a:fld>
            <a:endParaRPr lang="en-US" altLang="en-US"/>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129CEC-8B5D-4B32-A1D0-AB2849E99D13}" type="slidenum">
              <a:rPr lang="en-US" altLang="en-US"/>
              <a:pPr/>
              <a:t>17</a:t>
            </a:fld>
            <a:endParaRPr lang="en-US" altLang="en-US"/>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86789D-7D13-4517-9519-3C9A57B463E8}" type="slidenum">
              <a:rPr lang="en-US" altLang="en-US"/>
              <a:pPr/>
              <a:t>18</a:t>
            </a:fld>
            <a:endParaRPr lang="en-US" altLang="en-US"/>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62F1F4-5E23-45CE-95DE-3CA56122481F}" type="slidenum">
              <a:rPr lang="en-US" altLang="en-US"/>
              <a:pPr/>
              <a:t>19</a:t>
            </a:fld>
            <a:endParaRPr lang="en-US" altLang="en-US"/>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F5FD53-2EFF-47E0-A7D0-B3CC2B1C4B40}" type="slidenum">
              <a:rPr lang="en-GB" altLang="en-US"/>
              <a:pPr/>
              <a:t>2</a:t>
            </a:fld>
            <a:endParaRPr lang="en-GB" altLang="en-US"/>
          </a:p>
        </p:txBody>
      </p:sp>
      <p:sp>
        <p:nvSpPr>
          <p:cNvPr id="29698" name="Rectangle 2050"/>
          <p:cNvSpPr>
            <a:spLocks noGrp="1" noRot="1" noChangeAspect="1" noChangeArrowheads="1" noTextEdit="1"/>
          </p:cNvSpPr>
          <p:nvPr>
            <p:ph type="sldImg"/>
          </p:nvPr>
        </p:nvSpPr>
        <p:spPr>
          <a:ln/>
        </p:spPr>
      </p:sp>
      <p:sp>
        <p:nvSpPr>
          <p:cNvPr id="29699" name="Rectangle 2051"/>
          <p:cNvSpPr>
            <a:spLocks noGrp="1" noChangeArrowheads="1"/>
          </p:cNvSpPr>
          <p:nvPr>
            <p:ph type="body" idx="1"/>
          </p:nvPr>
        </p:nvSpPr>
        <p:spPr/>
        <p:txBody>
          <a:bodyPr/>
          <a:lstStyle/>
          <a:p>
            <a:r>
              <a:rPr lang="en-GB" altLang="en-US"/>
              <a:t>There are two broad areas in statistics :descriptive and inferential stat.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EEEDA9-5175-491C-92D3-11320576690D}" type="slidenum">
              <a:rPr lang="en-US" altLang="en-US"/>
              <a:pPr/>
              <a:t>20</a:t>
            </a:fld>
            <a:endParaRPr lang="en-US" altLang="en-US"/>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B34087-D8A9-48E1-AC32-778F6C2924DB}" type="slidenum">
              <a:rPr lang="en-US" altLang="en-US"/>
              <a:pPr/>
              <a:t>21</a:t>
            </a:fld>
            <a:endParaRPr lang="en-US" altLang="en-US"/>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682E2D-7E8E-472F-9C3C-AC8E9722858E}" type="slidenum">
              <a:rPr lang="en-US" altLang="en-US"/>
              <a:pPr/>
              <a:t>22</a:t>
            </a:fld>
            <a:endParaRPr lang="en-US" altLang="en-US"/>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15B301-F7AE-4D9E-BBE8-8663736C0911}" type="slidenum">
              <a:rPr lang="en-US" altLang="en-US"/>
              <a:pPr/>
              <a:t>23</a:t>
            </a:fld>
            <a:endParaRPr lang="en-US" altLang="en-US"/>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E0BD66-78FE-42D8-87C1-901E60917A47}" type="slidenum">
              <a:rPr lang="en-US" altLang="en-US"/>
              <a:pPr/>
              <a:t>24</a:t>
            </a:fld>
            <a:endParaRPr lang="en-US" altLang="en-US"/>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364019-723F-45C8-AB46-1EB621267047}" type="slidenum">
              <a:rPr lang="en-US" altLang="en-US"/>
              <a:pPr/>
              <a:t>25</a:t>
            </a:fld>
            <a:endParaRPr lang="en-US" alt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9C6101-8124-4B50-86C2-90D8E99D4803}" type="slidenum">
              <a:rPr lang="en-US" altLang="en-US"/>
              <a:pPr/>
              <a:t>26</a:t>
            </a:fld>
            <a:endParaRPr lang="en-US" altLang="en-US"/>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C1162B-A36F-4B09-A786-F5B261B3996C}" type="slidenum">
              <a:rPr lang="en-US" altLang="en-US"/>
              <a:pPr/>
              <a:t>27</a:t>
            </a:fld>
            <a:endParaRPr lang="en-US" altLang="en-US"/>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3C8FC4-4186-41E9-85EA-DCFFEEBB676A}" type="slidenum">
              <a:rPr lang="en-US" altLang="en-US"/>
              <a:pPr/>
              <a:t>28</a:t>
            </a:fld>
            <a:endParaRPr lang="en-US" altLang="en-US"/>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A38EBE-079C-4D88-973A-3268023AC08C}" type="slidenum">
              <a:rPr lang="en-US" altLang="en-US"/>
              <a:pPr/>
              <a:t>29</a:t>
            </a:fld>
            <a:endParaRPr lang="en-US" altLang="en-US"/>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4CB8D9-9BBD-4DD5-BF45-7267243D98D5}" type="slidenum">
              <a:rPr lang="en-US" altLang="en-US"/>
              <a:pPr/>
              <a:t>3</a:t>
            </a:fld>
            <a:endParaRPr lang="en-US" altLang="en-US"/>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2A67D2-357F-435F-B580-9F9C2E45A434}" type="slidenum">
              <a:rPr lang="en-US" altLang="en-US"/>
              <a:pPr/>
              <a:t>30</a:t>
            </a:fld>
            <a:endParaRPr lang="en-US" altLang="en-US"/>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F419D7-99DF-46D2-A6B1-5A43962AEE6C}" type="slidenum">
              <a:rPr lang="en-US" altLang="en-US"/>
              <a:pPr/>
              <a:t>31</a:t>
            </a:fld>
            <a:endParaRPr lang="en-US" altLang="en-US"/>
          </a:p>
        </p:txBody>
      </p:sp>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2D52F0-B10F-4D8D-B1BA-EDB0F596EBDD}" type="slidenum">
              <a:rPr lang="en-US" altLang="en-US"/>
              <a:pPr/>
              <a:t>4</a:t>
            </a:fld>
            <a:endParaRPr lang="en-US" altLang="en-US"/>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58C040-882A-405C-A48C-363A37512864}" type="slidenum">
              <a:rPr lang="en-US" altLang="en-US"/>
              <a:pPr/>
              <a:t>5</a:t>
            </a:fld>
            <a:endParaRPr lang="en-US" altLang="en-US"/>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BDD592-F008-4909-B532-A2CF22CB2658}" type="slidenum">
              <a:rPr lang="en-US" altLang="en-US"/>
              <a:pPr/>
              <a:t>6</a:t>
            </a:fld>
            <a:endParaRPr lang="en-US" altLang="en-US"/>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CECEB1-0388-4454-9A86-0F7C59886449}" type="slidenum">
              <a:rPr lang="en-US" altLang="en-US"/>
              <a:pPr/>
              <a:t>7</a:t>
            </a:fld>
            <a:endParaRPr lang="en-US" altLang="en-US"/>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FFC466-4BAD-4E2E-9D42-2BBDCC733D8C}" type="slidenum">
              <a:rPr lang="en-US" altLang="en-US"/>
              <a:pPr/>
              <a:t>8</a:t>
            </a:fld>
            <a:endParaRPr lang="en-US" altLang="en-US"/>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AB35AA-7319-474A-98B1-5F5B008BA88C}" type="slidenum">
              <a:rPr lang="en-US" altLang="en-US"/>
              <a:pPr/>
              <a:t>9</a:t>
            </a:fld>
            <a:endParaRPr lang="en-US" altLang="en-US"/>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68692B61-E764-412A-88EA-EB5B7C4E629F}" type="datetime1">
              <a:rPr lang="en-US" smtClean="0"/>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152400"/>
            <a:ext cx="8001000" cy="685800"/>
          </a:xfrm>
        </p:spPr>
        <p:txBody>
          <a:bodyPr anchor="ctr" anchorCtr="0">
            <a:normAutofit/>
          </a:bodyPr>
          <a:lstStyle>
            <a:lvl1pPr algn="l">
              <a:defRPr lang="en-US" sz="3200" baseline="0" dirty="0">
                <a:solidFill>
                  <a:srgbClr val="C0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762000" y="1143000"/>
            <a:ext cx="8077200" cy="5029199"/>
          </a:xfrm>
        </p:spPr>
        <p:txBody>
          <a:bodyPr>
            <a:normAutofit/>
          </a:bodyPr>
          <a:lstStyle>
            <a:lvl1pPr algn="just">
              <a:defRPr sz="1600" baseline="0">
                <a:latin typeface="Arial" panose="020B0604020202020204" pitchFamily="34" charset="0"/>
              </a:defRPr>
            </a:lvl1pPr>
            <a:lvl2pPr algn="just">
              <a:defRPr sz="1600" baseline="0">
                <a:latin typeface="Arial" panose="020B0604020202020204" pitchFamily="34" charset="0"/>
              </a:defRPr>
            </a:lvl2pPr>
            <a:lvl3pPr algn="just">
              <a:defRPr sz="1600" baseline="0">
                <a:latin typeface="Arial" panose="020B0604020202020204" pitchFamily="34" charset="0"/>
              </a:defRPr>
            </a:lvl3pPr>
            <a:lvl4pPr algn="just">
              <a:defRPr sz="1600" baseline="0">
                <a:latin typeface="Arial" panose="020B0604020202020204" pitchFamily="34" charset="0"/>
              </a:defRPr>
            </a:lvl4pPr>
            <a:lvl5pPr algn="just">
              <a:defRPr sz="1600" baseline="0">
                <a:latin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762000" y="6324600"/>
            <a:ext cx="2133600" cy="365125"/>
          </a:xfrm>
        </p:spPr>
        <p:txBody>
          <a:bodyPr/>
          <a:lstStyle/>
          <a:p>
            <a:fld id="{FDA4EA2C-4819-4A80-8F95-F779EE04D339}" type="datetime1">
              <a:rPr lang="en-US" smtClean="0"/>
              <a:t>1/18/2017</a:t>
            </a:fld>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EF842C-521E-4C30-AA5E-6341CF02E2D9}" type="datetime1">
              <a:rPr lang="en-US" smtClean="0"/>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656782" y="304800"/>
            <a:ext cx="8077200" cy="487362"/>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66307" y="990600"/>
            <a:ext cx="8077200" cy="51355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928A37-FC42-4085-858F-1E542DA69968}" type="datetime1">
              <a:rPr lang="en-US" smtClean="0"/>
              <a:t>1/18/2017</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Lst>
  <p:transition spd="slow">
    <p:wipe dir="d"/>
  </p:transition>
  <p:timing>
    <p:tnLst>
      <p:par>
        <p:cTn id="1" dur="indefinite" restart="never" nodeType="tmRoot"/>
      </p:par>
    </p:tnLst>
  </p:timing>
  <p:hf sldNum="0" hdr="0" ftr="0"/>
  <p:txStyles>
    <p:titleStyle>
      <a:lvl1pPr algn="l" defTabSz="914400" rtl="0" eaLnBrk="1" latinLnBrk="0" hangingPunct="1">
        <a:spcBef>
          <a:spcPct val="0"/>
        </a:spcBef>
        <a:buNone/>
        <a:defRPr lang="en-US" sz="3200" kern="1200" baseline="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gif"/><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image" Target="../media/image38.png"/><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hyperlink" Target="http://stattrek.com/Help/Glossary.aspx?Target=Two-tailed%20test" TargetMode="External"/><Relationship Id="rId2" Type="http://schemas.openxmlformats.org/officeDocument/2006/relationships/hyperlink" Target="http://stattrek.com/Help/Glossary.aspx?Target=One-sample%20z-test" TargetMode="External"/><Relationship Id="rId1" Type="http://schemas.openxmlformats.org/officeDocument/2006/relationships/slideLayout" Target="../slideLayouts/slideLayout3.xml"/><Relationship Id="rId4" Type="http://schemas.openxmlformats.org/officeDocument/2006/relationships/hyperlink" Target="http://stattrek.com/Tables/Normal.aspx"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hyperlink" Target="http://stattrek.com/Help/Glossary.aspx?Target=One-tailed%20test" TargetMode="External"/><Relationship Id="rId2" Type="http://schemas.openxmlformats.org/officeDocument/2006/relationships/hyperlink" Target="http://stattrek.com/Help/Glossary.aspx?Target=One-sample%20z-test" TargetMode="External"/><Relationship Id="rId1" Type="http://schemas.openxmlformats.org/officeDocument/2006/relationships/slideLayout" Target="../slideLayouts/slideLayout3.xml"/><Relationship Id="rId4" Type="http://schemas.openxmlformats.org/officeDocument/2006/relationships/hyperlink" Target="http://stattrek.com/Tables/Normal.aspx"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hyperlink" Target="http://stattrek.com/Tables/Normal.aspx" TargetMode="External"/><Relationship Id="rId2" Type="http://schemas.openxmlformats.org/officeDocument/2006/relationships/hyperlink" Target="http://stattrek.com/Help/Glossary.aspx?Target=Two-tailed%20test" TargetMode="Externa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hyperlink" Target="http://stattrek.com/Help/Glossary.aspx?Target=One-sample%20t-test"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hyperlink" Target="http://stattrek.com/Tables/t.aspx" TargetMode="External"/><Relationship Id="rId2" Type="http://schemas.openxmlformats.org/officeDocument/2006/relationships/hyperlink" Target="http://stattrek.com/Help/Glossary.aspx?Target=Two-tailed%20test" TargetMode="Externa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hyperlink" Target="http://stattrek.com/Help/Glossary.aspx?Target=One-sample%20t-test" TargetMode="Externa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hyperlink" Target="http://stattrek.com/Tables/t.aspx" TargetMode="Externa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hyperlink" Target="http://stattrek.com/Help/Glossary.aspx?Target=standard%20deviation" TargetMode="External"/><Relationship Id="rId2" Type="http://schemas.openxmlformats.org/officeDocument/2006/relationships/hyperlink" Target="http://stattrek.com/Help/Glossary.aspx?Target=Two-sample%20t-test" TargetMode="External"/><Relationship Id="rId1" Type="http://schemas.openxmlformats.org/officeDocument/2006/relationships/slideLayout" Target="../slideLayouts/slideLayout3.xml"/><Relationship Id="rId5" Type="http://schemas.openxmlformats.org/officeDocument/2006/relationships/hyperlink" Target="http://stattrek.com/Tables/t.aspx" TargetMode="External"/><Relationship Id="rId4" Type="http://schemas.openxmlformats.org/officeDocument/2006/relationships/hyperlink" Target="http://stattrek.com/Help/Glossary.aspx?Target=Two-tailed%20test"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hyperlink" Target="http://stattrek.com/Help/Glossary.aspx?Target=standard%20deviation" TargetMode="Externa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hyperlink" Target="http://stattrek.com/Tables/t.aspx" TargetMode="Externa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hyperlink" Target="http://www.minitab.com/products/minitab/"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5562600" y="3048000"/>
            <a:ext cx="3276600" cy="609600"/>
          </a:xfrm>
        </p:spPr>
        <p:txBody>
          <a:bodyPr>
            <a:normAutofit fontScale="90000"/>
          </a:bodyPr>
          <a:lstStyle/>
          <a:p>
            <a:pPr algn="ctr"/>
            <a:r>
              <a:rPr lang="en-US" altLang="en-US" dirty="0"/>
              <a:t>Descriptive Statistics</a:t>
            </a:r>
            <a:endParaRPr lang="en-US" dirty="0"/>
          </a:p>
        </p:txBody>
      </p:sp>
      <p:sp>
        <p:nvSpPr>
          <p:cNvPr id="3" name="Subtitle 2"/>
          <p:cNvSpPr>
            <a:spLocks noGrp="1"/>
          </p:cNvSpPr>
          <p:nvPr>
            <p:ph type="subTitle" idx="1"/>
            <p:custDataLst>
              <p:tags r:id="rId3"/>
            </p:custDataLst>
          </p:nvPr>
        </p:nvSpPr>
        <p:spPr>
          <a:xfrm>
            <a:off x="4038600" y="3886200"/>
            <a:ext cx="4772528" cy="609600"/>
          </a:xfrm>
        </p:spPr>
        <p:txBody>
          <a:bodyPr>
            <a:normAutofit/>
          </a:bodyPr>
          <a:lstStyle/>
          <a:p>
            <a:r>
              <a:rPr lang="en-US" sz="2400" dirty="0" smtClean="0">
                <a:latin typeface="+mn-lt"/>
              </a:rPr>
              <a:t>Dr. Pradeep Bilurkar</a:t>
            </a:r>
            <a:endParaRPr lang="en-US" sz="2400" dirty="0">
              <a:latin typeface="+mn-lt"/>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en-US"/>
              <a:t>Mean</a:t>
            </a:r>
          </a:p>
        </p:txBody>
      </p:sp>
      <p:sp>
        <p:nvSpPr>
          <p:cNvPr id="79875" name="Rectangle 3"/>
          <p:cNvSpPr>
            <a:spLocks noGrp="1" noChangeArrowheads="1"/>
          </p:cNvSpPr>
          <p:nvPr>
            <p:ph type="body" sz="half" idx="1"/>
          </p:nvPr>
        </p:nvSpPr>
        <p:spPr>
          <a:xfrm>
            <a:off x="714375" y="1312863"/>
            <a:ext cx="4038600" cy="3657600"/>
          </a:xfrm>
        </p:spPr>
        <p:txBody>
          <a:bodyPr/>
          <a:lstStyle/>
          <a:p>
            <a:pPr>
              <a:buFont typeface="Wingdings" pitchFamily="2" charset="2"/>
              <a:buNone/>
            </a:pPr>
            <a:r>
              <a:rPr lang="en-US" altLang="en-US" sz="2200" dirty="0"/>
              <a:t>Class A--IQs of 13 Students	</a:t>
            </a:r>
          </a:p>
          <a:p>
            <a:pPr>
              <a:buFont typeface="Wingdings" pitchFamily="2" charset="2"/>
              <a:buNone/>
            </a:pPr>
            <a:r>
              <a:rPr lang="en-US" altLang="en-US" sz="2200" dirty="0"/>
              <a:t>102		115		</a:t>
            </a:r>
          </a:p>
          <a:p>
            <a:pPr>
              <a:buFont typeface="Wingdings" pitchFamily="2" charset="2"/>
              <a:buNone/>
            </a:pPr>
            <a:r>
              <a:rPr lang="en-US" altLang="en-US" sz="2200" dirty="0"/>
              <a:t>128		109	</a:t>
            </a:r>
          </a:p>
          <a:p>
            <a:pPr>
              <a:buFont typeface="Wingdings" pitchFamily="2" charset="2"/>
              <a:buNone/>
            </a:pPr>
            <a:r>
              <a:rPr lang="en-US" altLang="en-US" sz="2200" dirty="0"/>
              <a:t>131		89	</a:t>
            </a:r>
          </a:p>
          <a:p>
            <a:pPr>
              <a:buFont typeface="Wingdings" pitchFamily="2" charset="2"/>
              <a:buNone/>
            </a:pPr>
            <a:r>
              <a:rPr lang="en-US" altLang="en-US" sz="2200" dirty="0"/>
              <a:t>98			106		</a:t>
            </a:r>
          </a:p>
          <a:p>
            <a:pPr>
              <a:buFont typeface="Wingdings" pitchFamily="2" charset="2"/>
              <a:buNone/>
            </a:pPr>
            <a:r>
              <a:rPr lang="en-US" altLang="en-US" sz="2200" dirty="0"/>
              <a:t>140		119		</a:t>
            </a:r>
          </a:p>
          <a:p>
            <a:pPr>
              <a:buFont typeface="Wingdings" pitchFamily="2" charset="2"/>
              <a:buNone/>
            </a:pPr>
            <a:r>
              <a:rPr lang="en-US" altLang="en-US" sz="2200" dirty="0"/>
              <a:t>93			97</a:t>
            </a:r>
          </a:p>
          <a:p>
            <a:pPr>
              <a:buFont typeface="Wingdings" pitchFamily="2" charset="2"/>
              <a:buNone/>
            </a:pPr>
            <a:r>
              <a:rPr lang="en-US" altLang="en-US" sz="2200" dirty="0"/>
              <a:t>110</a:t>
            </a:r>
          </a:p>
        </p:txBody>
      </p:sp>
      <p:sp>
        <p:nvSpPr>
          <p:cNvPr id="79876" name="Rectangle 4"/>
          <p:cNvSpPr>
            <a:spLocks noGrp="1" noChangeArrowheads="1"/>
          </p:cNvSpPr>
          <p:nvPr>
            <p:ph type="body" sz="half" idx="2"/>
          </p:nvPr>
        </p:nvSpPr>
        <p:spPr>
          <a:xfrm>
            <a:off x="4800600" y="1312863"/>
            <a:ext cx="4038600" cy="3616325"/>
          </a:xfrm>
        </p:spPr>
        <p:txBody>
          <a:bodyPr/>
          <a:lstStyle/>
          <a:p>
            <a:pPr>
              <a:buFont typeface="Wingdings" pitchFamily="2" charset="2"/>
              <a:buNone/>
            </a:pPr>
            <a:r>
              <a:rPr lang="en-US" altLang="en-US" sz="2200"/>
              <a:t>Class B--IQs of 13 Students</a:t>
            </a:r>
          </a:p>
          <a:p>
            <a:pPr>
              <a:buFont typeface="Wingdings" pitchFamily="2" charset="2"/>
              <a:buNone/>
            </a:pPr>
            <a:r>
              <a:rPr lang="en-US" altLang="en-US" sz="2200"/>
              <a:t>127		162</a:t>
            </a:r>
          </a:p>
          <a:p>
            <a:pPr>
              <a:buFont typeface="Wingdings" pitchFamily="2" charset="2"/>
              <a:buNone/>
            </a:pPr>
            <a:r>
              <a:rPr lang="en-US" altLang="en-US" sz="2200"/>
              <a:t>131		103</a:t>
            </a:r>
          </a:p>
          <a:p>
            <a:pPr>
              <a:buFont typeface="Wingdings" pitchFamily="2" charset="2"/>
              <a:buNone/>
            </a:pPr>
            <a:r>
              <a:rPr lang="en-US" altLang="en-US" sz="2200"/>
              <a:t>96			111</a:t>
            </a:r>
          </a:p>
          <a:p>
            <a:pPr>
              <a:buFont typeface="Wingdings" pitchFamily="2" charset="2"/>
              <a:buNone/>
            </a:pPr>
            <a:r>
              <a:rPr lang="en-US" altLang="en-US" sz="2200"/>
              <a:t>80			109 </a:t>
            </a:r>
          </a:p>
          <a:p>
            <a:pPr>
              <a:buFont typeface="Wingdings" pitchFamily="2" charset="2"/>
              <a:buNone/>
            </a:pPr>
            <a:r>
              <a:rPr lang="en-US" altLang="en-US" sz="2200"/>
              <a:t>93			87</a:t>
            </a:r>
          </a:p>
          <a:p>
            <a:pPr>
              <a:buFont typeface="Wingdings" pitchFamily="2" charset="2"/>
              <a:buNone/>
            </a:pPr>
            <a:r>
              <a:rPr lang="en-US" altLang="en-US" sz="2200"/>
              <a:t>120		105</a:t>
            </a:r>
          </a:p>
          <a:p>
            <a:pPr>
              <a:buFont typeface="Wingdings" pitchFamily="2" charset="2"/>
              <a:buNone/>
            </a:pPr>
            <a:r>
              <a:rPr lang="en-US" altLang="en-US" sz="2200"/>
              <a:t>109</a:t>
            </a:r>
          </a:p>
        </p:txBody>
      </p:sp>
      <p:sp>
        <p:nvSpPr>
          <p:cNvPr id="79877" name="Text Box 5"/>
          <p:cNvSpPr txBox="1">
            <a:spLocks noChangeArrowheads="1"/>
          </p:cNvSpPr>
          <p:nvPr/>
        </p:nvSpPr>
        <p:spPr bwMode="auto">
          <a:xfrm>
            <a:off x="685800" y="4665663"/>
            <a:ext cx="8229600" cy="126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l-GR" altLang="en-US" sz="2000" dirty="0">
                <a:latin typeface="Arial Unicode MS" pitchFamily="34" charset="-128"/>
                <a:cs typeface="Times New Roman" pitchFamily="18" charset="0"/>
              </a:rPr>
              <a:t>Σ </a:t>
            </a:r>
            <a:r>
              <a:rPr lang="en-US" altLang="en-US" sz="2000" dirty="0">
                <a:latin typeface="Arial Unicode MS" pitchFamily="34" charset="-128"/>
                <a:cs typeface="Times New Roman" pitchFamily="18" charset="0"/>
              </a:rPr>
              <a:t>Y</a:t>
            </a:r>
            <a:r>
              <a:rPr lang="en-US" altLang="en-US" sz="2000" i="1" dirty="0">
                <a:latin typeface="Arial Unicode MS" pitchFamily="34" charset="-128"/>
                <a:cs typeface="Times New Roman" pitchFamily="18" charset="0"/>
              </a:rPr>
              <a:t>i = 1437                                           </a:t>
            </a:r>
            <a:r>
              <a:rPr lang="el-GR" altLang="en-US" sz="2000" dirty="0">
                <a:latin typeface="Arial Unicode MS" pitchFamily="34" charset="-128"/>
                <a:cs typeface="Times New Roman" pitchFamily="18" charset="0"/>
              </a:rPr>
              <a:t>Σ </a:t>
            </a:r>
            <a:r>
              <a:rPr lang="en-US" altLang="en-US" sz="2000" dirty="0">
                <a:latin typeface="Arial Unicode MS" pitchFamily="34" charset="-128"/>
                <a:cs typeface="Times New Roman" pitchFamily="18" charset="0"/>
              </a:rPr>
              <a:t>Y</a:t>
            </a:r>
            <a:r>
              <a:rPr lang="en-US" altLang="en-US" sz="2000" i="1" dirty="0">
                <a:latin typeface="Arial Unicode MS" pitchFamily="34" charset="-128"/>
                <a:cs typeface="Times New Roman" pitchFamily="18" charset="0"/>
              </a:rPr>
              <a:t>i =  1433</a:t>
            </a:r>
          </a:p>
          <a:p>
            <a:pPr>
              <a:lnSpc>
                <a:spcPct val="80000"/>
              </a:lnSpc>
            </a:pPr>
            <a:endParaRPr lang="en-US" altLang="en-US" sz="2000" dirty="0">
              <a:latin typeface="Arial Unicode MS" pitchFamily="34" charset="-128"/>
              <a:cs typeface="Times New Roman" pitchFamily="18" charset="0"/>
            </a:endParaRPr>
          </a:p>
          <a:p>
            <a:pPr>
              <a:lnSpc>
                <a:spcPct val="80000"/>
              </a:lnSpc>
            </a:pPr>
            <a:r>
              <a:rPr lang="en-US" altLang="en-US" sz="2000" dirty="0">
                <a:latin typeface="Arial Unicode MS" pitchFamily="34" charset="-128"/>
              </a:rPr>
              <a:t>Y-</a:t>
            </a:r>
            <a:r>
              <a:rPr lang="en-US" altLang="en-US" sz="2000" dirty="0" err="1">
                <a:latin typeface="Arial Unicode MS" pitchFamily="34" charset="-128"/>
              </a:rPr>
              <a:t>bar</a:t>
            </a:r>
            <a:r>
              <a:rPr lang="en-US" altLang="en-US" sz="2000" baseline="-25000" dirty="0" err="1">
                <a:latin typeface="Arial Unicode MS" pitchFamily="34" charset="-128"/>
              </a:rPr>
              <a:t>A</a:t>
            </a:r>
            <a:r>
              <a:rPr lang="en-US" altLang="en-US" sz="2000" dirty="0">
                <a:latin typeface="Arial Unicode MS" pitchFamily="34" charset="-128"/>
              </a:rPr>
              <a:t>  =   </a:t>
            </a:r>
            <a:r>
              <a:rPr lang="el-GR" altLang="en-US" sz="2000" dirty="0">
                <a:latin typeface="Arial Unicode MS" pitchFamily="34" charset="-128"/>
                <a:cs typeface="Times New Roman" pitchFamily="18" charset="0"/>
              </a:rPr>
              <a:t>Σ </a:t>
            </a:r>
            <a:r>
              <a:rPr lang="en-US" altLang="en-US" sz="2000" dirty="0">
                <a:latin typeface="Arial Unicode MS" pitchFamily="34" charset="-128"/>
                <a:cs typeface="Times New Roman" pitchFamily="18" charset="0"/>
              </a:rPr>
              <a:t>Y</a:t>
            </a:r>
            <a:r>
              <a:rPr lang="en-US" altLang="en-US" sz="2000" i="1" dirty="0">
                <a:latin typeface="Arial Unicode MS" pitchFamily="34" charset="-128"/>
                <a:cs typeface="Times New Roman" pitchFamily="18" charset="0"/>
              </a:rPr>
              <a:t>i = 1437 = 110.54       </a:t>
            </a:r>
            <a:r>
              <a:rPr lang="en-US" altLang="en-US" sz="2000" dirty="0">
                <a:latin typeface="Arial Unicode MS" pitchFamily="34" charset="-128"/>
              </a:rPr>
              <a:t>Y-</a:t>
            </a:r>
            <a:r>
              <a:rPr lang="en-US" altLang="en-US" sz="2000" dirty="0" err="1">
                <a:latin typeface="Arial Unicode MS" pitchFamily="34" charset="-128"/>
              </a:rPr>
              <a:t>bar</a:t>
            </a:r>
            <a:r>
              <a:rPr lang="en-US" altLang="en-US" sz="2000" baseline="-25000" dirty="0" err="1">
                <a:latin typeface="Arial Unicode MS" pitchFamily="34" charset="-128"/>
              </a:rPr>
              <a:t>B</a:t>
            </a:r>
            <a:r>
              <a:rPr lang="en-US" altLang="en-US" sz="2000" dirty="0">
                <a:latin typeface="Arial Unicode MS" pitchFamily="34" charset="-128"/>
              </a:rPr>
              <a:t>  =   </a:t>
            </a:r>
            <a:r>
              <a:rPr lang="el-GR" altLang="en-US" sz="2000" dirty="0">
                <a:latin typeface="Arial Unicode MS" pitchFamily="34" charset="-128"/>
                <a:cs typeface="Times New Roman" pitchFamily="18" charset="0"/>
              </a:rPr>
              <a:t>Σ </a:t>
            </a:r>
            <a:r>
              <a:rPr lang="en-US" altLang="en-US" sz="2000" dirty="0">
                <a:latin typeface="Arial Unicode MS" pitchFamily="34" charset="-128"/>
                <a:cs typeface="Times New Roman" pitchFamily="18" charset="0"/>
              </a:rPr>
              <a:t>Y</a:t>
            </a:r>
            <a:r>
              <a:rPr lang="en-US" altLang="en-US" sz="2000" i="1" dirty="0">
                <a:latin typeface="Arial Unicode MS" pitchFamily="34" charset="-128"/>
                <a:cs typeface="Times New Roman" pitchFamily="18" charset="0"/>
              </a:rPr>
              <a:t>i = 1433 = 110.23</a:t>
            </a:r>
            <a:endParaRPr lang="en-US" altLang="en-US" sz="2000" dirty="0">
              <a:latin typeface="Arial Unicode MS" pitchFamily="34" charset="-128"/>
              <a:cs typeface="Times New Roman" pitchFamily="18" charset="0"/>
            </a:endParaRPr>
          </a:p>
          <a:p>
            <a:pPr>
              <a:lnSpc>
                <a:spcPct val="80000"/>
              </a:lnSpc>
            </a:pPr>
            <a:r>
              <a:rPr lang="en-US" altLang="en-US" sz="2000" dirty="0">
                <a:latin typeface="Arial Unicode MS" pitchFamily="34" charset="-128"/>
                <a:cs typeface="Times New Roman" pitchFamily="18" charset="0"/>
              </a:rPr>
              <a:t>                     n      </a:t>
            </a:r>
            <a:r>
              <a:rPr lang="en-US" altLang="en-US" sz="2000" i="1" dirty="0">
                <a:latin typeface="Arial Unicode MS" pitchFamily="34" charset="-128"/>
                <a:cs typeface="Times New Roman" pitchFamily="18" charset="0"/>
              </a:rPr>
              <a:t>13              </a:t>
            </a:r>
            <a:r>
              <a:rPr lang="en-US" altLang="en-US" sz="2000" dirty="0">
                <a:latin typeface="Arial Unicode MS" pitchFamily="34" charset="-128"/>
                <a:cs typeface="Times New Roman" pitchFamily="18" charset="0"/>
              </a:rPr>
              <a:t>                              n        </a:t>
            </a:r>
            <a:r>
              <a:rPr lang="en-US" altLang="en-US" sz="2000" i="1" dirty="0">
                <a:latin typeface="Arial Unicode MS" pitchFamily="34" charset="-128"/>
                <a:cs typeface="Times New Roman" pitchFamily="18" charset="0"/>
              </a:rPr>
              <a:t>13</a:t>
            </a:r>
            <a:endParaRPr lang="en-US" altLang="en-US" sz="2000" dirty="0">
              <a:latin typeface="Arial Unicode MS" pitchFamily="34" charset="-128"/>
              <a:cs typeface="Times New Roman" pitchFamily="18" charset="0"/>
            </a:endParaRPr>
          </a:p>
          <a:p>
            <a:pPr>
              <a:lnSpc>
                <a:spcPct val="80000"/>
              </a:lnSpc>
            </a:pPr>
            <a:endParaRPr lang="en-US" altLang="en-US" sz="1600" dirty="0"/>
          </a:p>
        </p:txBody>
      </p:sp>
      <p:sp>
        <p:nvSpPr>
          <p:cNvPr id="79878" name="Line 6"/>
          <p:cNvSpPr>
            <a:spLocks noChangeShapeType="1"/>
          </p:cNvSpPr>
          <p:nvPr/>
        </p:nvSpPr>
        <p:spPr bwMode="auto">
          <a:xfrm>
            <a:off x="1676400" y="56388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79" name="Line 7"/>
          <p:cNvSpPr>
            <a:spLocks noChangeShapeType="1"/>
          </p:cNvSpPr>
          <p:nvPr/>
        </p:nvSpPr>
        <p:spPr bwMode="auto">
          <a:xfrm>
            <a:off x="2514600" y="56388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80" name="Line 8"/>
          <p:cNvSpPr>
            <a:spLocks noChangeShapeType="1"/>
          </p:cNvSpPr>
          <p:nvPr/>
        </p:nvSpPr>
        <p:spPr bwMode="auto">
          <a:xfrm>
            <a:off x="5791200" y="56388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81" name="Line 9"/>
          <p:cNvSpPr>
            <a:spLocks noChangeShapeType="1"/>
          </p:cNvSpPr>
          <p:nvPr/>
        </p:nvSpPr>
        <p:spPr bwMode="auto">
          <a:xfrm>
            <a:off x="6553200" y="5638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82" name="Line 10"/>
          <p:cNvSpPr>
            <a:spLocks noChangeShapeType="1"/>
          </p:cNvSpPr>
          <p:nvPr/>
        </p:nvSpPr>
        <p:spPr bwMode="auto">
          <a:xfrm flipV="1">
            <a:off x="4572000" y="1084263"/>
            <a:ext cx="0" cy="495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917993054"/>
      </p:ext>
    </p:ext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ltLang="en-US"/>
              <a:t>Mean</a:t>
            </a:r>
          </a:p>
        </p:txBody>
      </p:sp>
      <p:sp>
        <p:nvSpPr>
          <p:cNvPr id="80899" name="Rectangle 3"/>
          <p:cNvSpPr>
            <a:spLocks noGrp="1" noChangeArrowheads="1"/>
          </p:cNvSpPr>
          <p:nvPr>
            <p:ph type="body" idx="1"/>
          </p:nvPr>
        </p:nvSpPr>
        <p:spPr>
          <a:xfrm>
            <a:off x="685800" y="1289050"/>
            <a:ext cx="8229600" cy="1905000"/>
          </a:xfrm>
        </p:spPr>
        <p:txBody>
          <a:bodyPr>
            <a:normAutofit lnSpcReduction="10000"/>
          </a:bodyPr>
          <a:lstStyle/>
          <a:p>
            <a:pPr>
              <a:buFont typeface="Wingdings" pitchFamily="2" charset="2"/>
              <a:buNone/>
            </a:pPr>
            <a:r>
              <a:rPr lang="en-US" altLang="en-US" sz="2400"/>
              <a:t>The mean is the “balance point.”  </a:t>
            </a:r>
          </a:p>
          <a:p>
            <a:pPr>
              <a:buFont typeface="Wingdings" pitchFamily="2" charset="2"/>
              <a:buNone/>
            </a:pPr>
            <a:r>
              <a:rPr lang="en-US" altLang="en-US" sz="2400"/>
              <a:t>Each person’s score is like 1 pound placed at the score’s position on a see-saw.  Below, on a 200 cm see-saw, the mean equals 110, the place on the see-saw where a fulcrum finds balance:</a:t>
            </a:r>
          </a:p>
          <a:p>
            <a:pPr>
              <a:buFont typeface="Wingdings" pitchFamily="2" charset="2"/>
              <a:buNone/>
            </a:pPr>
            <a:endParaRPr lang="en-US" altLang="en-US"/>
          </a:p>
          <a:p>
            <a:pPr>
              <a:buFont typeface="Wingdings" pitchFamily="2" charset="2"/>
              <a:buNone/>
            </a:pPr>
            <a:endParaRPr lang="en-US" altLang="en-US"/>
          </a:p>
        </p:txBody>
      </p:sp>
      <p:sp>
        <p:nvSpPr>
          <p:cNvPr id="80900" name="Line 4"/>
          <p:cNvSpPr>
            <a:spLocks noChangeShapeType="1"/>
          </p:cNvSpPr>
          <p:nvPr/>
        </p:nvSpPr>
        <p:spPr bwMode="auto">
          <a:xfrm>
            <a:off x="762000" y="3879850"/>
            <a:ext cx="7620000"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1" name="AutoShape 5"/>
          <p:cNvSpPr>
            <a:spLocks noChangeArrowheads="1"/>
          </p:cNvSpPr>
          <p:nvPr/>
        </p:nvSpPr>
        <p:spPr bwMode="auto">
          <a:xfrm>
            <a:off x="4267200" y="3956050"/>
            <a:ext cx="533400" cy="6096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02" name="AutoShape 6"/>
          <p:cNvSpPr>
            <a:spLocks noChangeArrowheads="1"/>
          </p:cNvSpPr>
          <p:nvPr/>
        </p:nvSpPr>
        <p:spPr bwMode="auto">
          <a:xfrm>
            <a:off x="1828800" y="3346450"/>
            <a:ext cx="685800" cy="533400"/>
          </a:xfrm>
          <a:prstGeom prst="pentag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04" name="AutoShape 8"/>
          <p:cNvSpPr>
            <a:spLocks noChangeArrowheads="1"/>
          </p:cNvSpPr>
          <p:nvPr/>
        </p:nvSpPr>
        <p:spPr bwMode="auto">
          <a:xfrm>
            <a:off x="3200400" y="3346450"/>
            <a:ext cx="685800" cy="533400"/>
          </a:xfrm>
          <a:prstGeom prst="pentag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06" name="AutoShape 10"/>
          <p:cNvSpPr>
            <a:spLocks noChangeArrowheads="1"/>
          </p:cNvSpPr>
          <p:nvPr/>
        </p:nvSpPr>
        <p:spPr bwMode="auto">
          <a:xfrm>
            <a:off x="7162800" y="3346450"/>
            <a:ext cx="685800" cy="533400"/>
          </a:xfrm>
          <a:prstGeom prst="pentag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08" name="Freeform 12"/>
          <p:cNvSpPr>
            <a:spLocks/>
          </p:cNvSpPr>
          <p:nvPr/>
        </p:nvSpPr>
        <p:spPr bwMode="auto">
          <a:xfrm>
            <a:off x="2544763" y="4260850"/>
            <a:ext cx="1951037" cy="1588"/>
          </a:xfrm>
          <a:custGeom>
            <a:avLst/>
            <a:gdLst>
              <a:gd name="T0" fmla="*/ 1229 w 1229"/>
              <a:gd name="T1" fmla="*/ 0 h 1"/>
              <a:gd name="T2" fmla="*/ 0 w 1229"/>
              <a:gd name="T3" fmla="*/ 1 h 1"/>
            </a:gdLst>
            <a:ahLst/>
            <a:cxnLst>
              <a:cxn ang="0">
                <a:pos x="T0" y="T1"/>
              </a:cxn>
              <a:cxn ang="0">
                <a:pos x="T2" y="T3"/>
              </a:cxn>
            </a:cxnLst>
            <a:rect l="0" t="0" r="r" b="b"/>
            <a:pathLst>
              <a:path w="1229" h="1">
                <a:moveTo>
                  <a:pt x="1229" y="0"/>
                </a:moveTo>
                <a:lnTo>
                  <a:pt x="0" y="1"/>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09" name="Text Box 13"/>
          <p:cNvSpPr txBox="1">
            <a:spLocks noChangeArrowheads="1"/>
          </p:cNvSpPr>
          <p:nvPr/>
        </p:nvSpPr>
        <p:spPr bwMode="auto">
          <a:xfrm>
            <a:off x="1828800" y="4032250"/>
            <a:ext cx="1143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dirty="0">
                <a:latin typeface="Times New Roman" pitchFamily="18" charset="0"/>
              </a:rPr>
              <a:t>  17                                  units below</a:t>
            </a:r>
          </a:p>
        </p:txBody>
      </p:sp>
      <p:sp>
        <p:nvSpPr>
          <p:cNvPr id="80910" name="Line 14"/>
          <p:cNvSpPr>
            <a:spLocks noChangeShapeType="1"/>
          </p:cNvSpPr>
          <p:nvPr/>
        </p:nvSpPr>
        <p:spPr bwMode="auto">
          <a:xfrm flipH="1">
            <a:off x="3886200" y="441325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11" name="Text Box 15"/>
          <p:cNvSpPr txBox="1">
            <a:spLocks noChangeArrowheads="1"/>
          </p:cNvSpPr>
          <p:nvPr/>
        </p:nvSpPr>
        <p:spPr bwMode="auto">
          <a:xfrm>
            <a:off x="3200400" y="4184650"/>
            <a:ext cx="990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latin typeface="Times New Roman" pitchFamily="18" charset="0"/>
              </a:rPr>
              <a:t>  4  units below</a:t>
            </a:r>
          </a:p>
        </p:txBody>
      </p:sp>
      <p:sp>
        <p:nvSpPr>
          <p:cNvPr id="80912" name="Text Box 16"/>
          <p:cNvSpPr txBox="1">
            <a:spLocks noChangeArrowheads="1"/>
          </p:cNvSpPr>
          <p:nvPr/>
        </p:nvSpPr>
        <p:spPr bwMode="auto">
          <a:xfrm>
            <a:off x="4114800" y="349885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latin typeface="Times New Roman" pitchFamily="18" charset="0"/>
              </a:rPr>
              <a:t> </a:t>
            </a:r>
            <a:r>
              <a:rPr lang="en-US" altLang="en-US" sz="1600">
                <a:latin typeface="Times New Roman" pitchFamily="18" charset="0"/>
              </a:rPr>
              <a:t>110 cm</a:t>
            </a:r>
          </a:p>
        </p:txBody>
      </p:sp>
      <p:sp>
        <p:nvSpPr>
          <p:cNvPr id="80913" name="Line 17"/>
          <p:cNvSpPr>
            <a:spLocks noChangeShapeType="1"/>
          </p:cNvSpPr>
          <p:nvPr/>
        </p:nvSpPr>
        <p:spPr bwMode="auto">
          <a:xfrm>
            <a:off x="4495800" y="4337050"/>
            <a:ext cx="2667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14" name="Text Box 18"/>
          <p:cNvSpPr txBox="1">
            <a:spLocks noChangeArrowheads="1"/>
          </p:cNvSpPr>
          <p:nvPr/>
        </p:nvSpPr>
        <p:spPr bwMode="auto">
          <a:xfrm>
            <a:off x="7162800" y="4032250"/>
            <a:ext cx="990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latin typeface="Times New Roman" pitchFamily="18" charset="0"/>
              </a:rPr>
              <a:t>  21  units above</a:t>
            </a:r>
          </a:p>
        </p:txBody>
      </p:sp>
      <p:sp>
        <p:nvSpPr>
          <p:cNvPr id="80915" name="Text Box 19"/>
          <p:cNvSpPr txBox="1">
            <a:spLocks noChangeArrowheads="1"/>
          </p:cNvSpPr>
          <p:nvPr/>
        </p:nvSpPr>
        <p:spPr bwMode="auto">
          <a:xfrm>
            <a:off x="762000" y="5461337"/>
            <a:ext cx="76962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dirty="0" smtClean="0">
                <a:latin typeface="Times New Roman" pitchFamily="18" charset="0"/>
              </a:rPr>
              <a:t>The </a:t>
            </a:r>
            <a:r>
              <a:rPr lang="en-US" altLang="en-US" sz="2400" dirty="0">
                <a:latin typeface="Times New Roman" pitchFamily="18" charset="0"/>
              </a:rPr>
              <a:t>scale is balanced because…</a:t>
            </a:r>
          </a:p>
          <a:p>
            <a:pPr>
              <a:spcBef>
                <a:spcPct val="50000"/>
              </a:spcBef>
            </a:pPr>
            <a:r>
              <a:rPr lang="en-US" altLang="en-US" sz="2400" dirty="0">
                <a:latin typeface="Times New Roman" pitchFamily="18" charset="0"/>
              </a:rPr>
              <a:t>                       17  +  4 </a:t>
            </a:r>
            <a:r>
              <a:rPr lang="en-US" altLang="en-US" sz="1200" dirty="0">
                <a:latin typeface="Times New Roman" pitchFamily="18" charset="0"/>
              </a:rPr>
              <a:t>on the left</a:t>
            </a:r>
            <a:r>
              <a:rPr lang="en-US" altLang="en-US" sz="2400" dirty="0">
                <a:latin typeface="Times New Roman" pitchFamily="18" charset="0"/>
              </a:rPr>
              <a:t>   =            21 </a:t>
            </a:r>
            <a:r>
              <a:rPr lang="en-US" altLang="en-US" sz="1200" dirty="0">
                <a:latin typeface="Times New Roman" pitchFamily="18" charset="0"/>
              </a:rPr>
              <a:t>on the right</a:t>
            </a:r>
          </a:p>
        </p:txBody>
      </p:sp>
      <p:sp>
        <p:nvSpPr>
          <p:cNvPr id="80916" name="Text Box 20"/>
          <p:cNvSpPr txBox="1">
            <a:spLocks noChangeArrowheads="1"/>
          </p:cNvSpPr>
          <p:nvPr/>
        </p:nvSpPr>
        <p:spPr bwMode="auto">
          <a:xfrm>
            <a:off x="4191000" y="4565650"/>
            <a:ext cx="838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latin typeface="Times New Roman" pitchFamily="18" charset="0"/>
              </a:rPr>
              <a:t>  0  units</a:t>
            </a:r>
          </a:p>
        </p:txBody>
      </p:sp>
      <p:sp>
        <p:nvSpPr>
          <p:cNvPr id="80917" name="Text Box 21"/>
          <p:cNvSpPr txBox="1">
            <a:spLocks noChangeArrowheads="1"/>
          </p:cNvSpPr>
          <p:nvPr/>
        </p:nvSpPr>
        <p:spPr bwMode="auto">
          <a:xfrm>
            <a:off x="1828800" y="3346450"/>
            <a:ext cx="685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1 lb at 93 cm</a:t>
            </a:r>
            <a:r>
              <a:rPr lang="en-US" altLang="en-US" sz="1600"/>
              <a:t> </a:t>
            </a:r>
          </a:p>
        </p:txBody>
      </p:sp>
      <p:sp>
        <p:nvSpPr>
          <p:cNvPr id="80918" name="Text Box 22"/>
          <p:cNvSpPr txBox="1">
            <a:spLocks noChangeArrowheads="1"/>
          </p:cNvSpPr>
          <p:nvPr/>
        </p:nvSpPr>
        <p:spPr bwMode="auto">
          <a:xfrm>
            <a:off x="3200400" y="3346450"/>
            <a:ext cx="8382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1 lb at 106 cm</a:t>
            </a:r>
            <a:r>
              <a:rPr lang="en-US" altLang="en-US" sz="1600"/>
              <a:t> </a:t>
            </a:r>
          </a:p>
        </p:txBody>
      </p:sp>
      <p:sp>
        <p:nvSpPr>
          <p:cNvPr id="80919" name="Text Box 23"/>
          <p:cNvSpPr txBox="1">
            <a:spLocks noChangeArrowheads="1"/>
          </p:cNvSpPr>
          <p:nvPr/>
        </p:nvSpPr>
        <p:spPr bwMode="auto">
          <a:xfrm>
            <a:off x="7162800" y="3346450"/>
            <a:ext cx="9144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1 lb at 131 cm</a:t>
            </a:r>
            <a:r>
              <a:rPr lang="en-US" altLang="en-US" sz="1600"/>
              <a:t> </a:t>
            </a:r>
          </a:p>
        </p:txBody>
      </p:sp>
      <p:sp>
        <p:nvSpPr>
          <p:cNvPr id="80920" name="Freeform 24"/>
          <p:cNvSpPr>
            <a:spLocks/>
          </p:cNvSpPr>
          <p:nvPr/>
        </p:nvSpPr>
        <p:spPr bwMode="auto">
          <a:xfrm>
            <a:off x="8077200" y="3422650"/>
            <a:ext cx="241300" cy="914400"/>
          </a:xfrm>
          <a:custGeom>
            <a:avLst/>
            <a:gdLst>
              <a:gd name="T0" fmla="*/ 0 w 152"/>
              <a:gd name="T1" fmla="*/ 0 h 576"/>
              <a:gd name="T2" fmla="*/ 144 w 152"/>
              <a:gd name="T3" fmla="*/ 288 h 576"/>
              <a:gd name="T4" fmla="*/ 48 w 152"/>
              <a:gd name="T5" fmla="*/ 576 h 576"/>
            </a:gdLst>
            <a:ahLst/>
            <a:cxnLst>
              <a:cxn ang="0">
                <a:pos x="T0" y="T1"/>
              </a:cxn>
              <a:cxn ang="0">
                <a:pos x="T2" y="T3"/>
              </a:cxn>
              <a:cxn ang="0">
                <a:pos x="T4" y="T5"/>
              </a:cxn>
            </a:cxnLst>
            <a:rect l="0" t="0" r="r" b="b"/>
            <a:pathLst>
              <a:path w="152" h="576">
                <a:moveTo>
                  <a:pt x="0" y="0"/>
                </a:moveTo>
                <a:cubicBezTo>
                  <a:pt x="68" y="96"/>
                  <a:pt x="136" y="192"/>
                  <a:pt x="144" y="288"/>
                </a:cubicBezTo>
                <a:cubicBezTo>
                  <a:pt x="152" y="384"/>
                  <a:pt x="64" y="528"/>
                  <a:pt x="48" y="576"/>
                </a:cubicBezTo>
              </a:path>
            </a:pathLst>
          </a:custGeom>
          <a:noFill/>
          <a:ln w="9525" cap="flat">
            <a:solidFill>
              <a:schemeClr val="tx1"/>
            </a:solidFill>
            <a:prstDash val="sysDot"/>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649987831"/>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en-US"/>
              <a:t>Mean</a:t>
            </a:r>
          </a:p>
        </p:txBody>
      </p:sp>
      <p:sp>
        <p:nvSpPr>
          <p:cNvPr id="81923" name="Rectangle 3"/>
          <p:cNvSpPr>
            <a:spLocks noGrp="1" noChangeArrowheads="1"/>
          </p:cNvSpPr>
          <p:nvPr>
            <p:ph type="body" idx="1"/>
          </p:nvPr>
        </p:nvSpPr>
        <p:spPr/>
        <p:txBody>
          <a:bodyPr/>
          <a:lstStyle/>
          <a:p>
            <a:pPr marL="571500" indent="-571500">
              <a:buFont typeface="Wingdings" pitchFamily="2" charset="2"/>
              <a:buAutoNum type="arabicPeriod"/>
            </a:pPr>
            <a:r>
              <a:rPr lang="en-US" altLang="en-US"/>
              <a:t>Means can be badly affected by outliers (data points with extreme values unlike the rest) </a:t>
            </a:r>
          </a:p>
          <a:p>
            <a:pPr marL="571500" indent="-571500">
              <a:buFont typeface="Wingdings" pitchFamily="2" charset="2"/>
              <a:buAutoNum type="arabicPeriod"/>
            </a:pPr>
            <a:r>
              <a:rPr lang="en-US" altLang="en-US"/>
              <a:t>Outliers can make the mean a bad measure of central tendency or common experience</a:t>
            </a:r>
          </a:p>
          <a:p>
            <a:pPr marL="571500" indent="-571500">
              <a:buFont typeface="Wingdings" pitchFamily="2" charset="2"/>
              <a:buAutoNum type="arabicPeriod"/>
            </a:pPr>
            <a:endParaRPr lang="en-US" altLang="en-US"/>
          </a:p>
        </p:txBody>
      </p:sp>
      <p:sp>
        <p:nvSpPr>
          <p:cNvPr id="81924" name="Line 4"/>
          <p:cNvSpPr>
            <a:spLocks noChangeShapeType="1"/>
          </p:cNvSpPr>
          <p:nvPr/>
        </p:nvSpPr>
        <p:spPr bwMode="auto">
          <a:xfrm>
            <a:off x="1143000" y="4113213"/>
            <a:ext cx="7315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25" name="AutoShape 5"/>
          <p:cNvSpPr>
            <a:spLocks noChangeArrowheads="1"/>
          </p:cNvSpPr>
          <p:nvPr/>
        </p:nvSpPr>
        <p:spPr bwMode="auto">
          <a:xfrm>
            <a:off x="2438400" y="4113213"/>
            <a:ext cx="533400" cy="3810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26" name="Freeform 6"/>
          <p:cNvSpPr>
            <a:spLocks/>
          </p:cNvSpPr>
          <p:nvPr/>
        </p:nvSpPr>
        <p:spPr bwMode="auto">
          <a:xfrm>
            <a:off x="1143000" y="3275013"/>
            <a:ext cx="7239000" cy="863600"/>
          </a:xfrm>
          <a:custGeom>
            <a:avLst/>
            <a:gdLst>
              <a:gd name="T0" fmla="*/ 0 w 4560"/>
              <a:gd name="T1" fmla="*/ 496 h 544"/>
              <a:gd name="T2" fmla="*/ 240 w 4560"/>
              <a:gd name="T3" fmla="*/ 16 h 544"/>
              <a:gd name="T4" fmla="*/ 1104 w 4560"/>
              <a:gd name="T5" fmla="*/ 400 h 544"/>
              <a:gd name="T6" fmla="*/ 4560 w 4560"/>
              <a:gd name="T7" fmla="*/ 544 h 544"/>
            </a:gdLst>
            <a:ahLst/>
            <a:cxnLst>
              <a:cxn ang="0">
                <a:pos x="T0" y="T1"/>
              </a:cxn>
              <a:cxn ang="0">
                <a:pos x="T2" y="T3"/>
              </a:cxn>
              <a:cxn ang="0">
                <a:pos x="T4" y="T5"/>
              </a:cxn>
              <a:cxn ang="0">
                <a:pos x="T6" y="T7"/>
              </a:cxn>
            </a:cxnLst>
            <a:rect l="0" t="0" r="r" b="b"/>
            <a:pathLst>
              <a:path w="4560" h="544">
                <a:moveTo>
                  <a:pt x="0" y="496"/>
                </a:moveTo>
                <a:cubicBezTo>
                  <a:pt x="28" y="264"/>
                  <a:pt x="56" y="32"/>
                  <a:pt x="240" y="16"/>
                </a:cubicBezTo>
                <a:cubicBezTo>
                  <a:pt x="424" y="0"/>
                  <a:pt x="384" y="312"/>
                  <a:pt x="1104" y="400"/>
                </a:cubicBezTo>
                <a:cubicBezTo>
                  <a:pt x="1824" y="488"/>
                  <a:pt x="3984" y="520"/>
                  <a:pt x="4560" y="54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27" name="Text Box 7"/>
          <p:cNvSpPr txBox="1">
            <a:spLocks noChangeArrowheads="1"/>
          </p:cNvSpPr>
          <p:nvPr/>
        </p:nvSpPr>
        <p:spPr bwMode="auto">
          <a:xfrm>
            <a:off x="1066800" y="4341813"/>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All of Us</a:t>
            </a:r>
          </a:p>
        </p:txBody>
      </p:sp>
      <p:sp>
        <p:nvSpPr>
          <p:cNvPr id="81928" name="Text Box 8"/>
          <p:cNvSpPr txBox="1">
            <a:spLocks noChangeArrowheads="1"/>
          </p:cNvSpPr>
          <p:nvPr/>
        </p:nvSpPr>
        <p:spPr bwMode="auto">
          <a:xfrm>
            <a:off x="7239000" y="4189413"/>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Bill Gates</a:t>
            </a:r>
          </a:p>
        </p:txBody>
      </p:sp>
      <p:sp>
        <p:nvSpPr>
          <p:cNvPr id="81929" name="Text Box 9"/>
          <p:cNvSpPr txBox="1">
            <a:spLocks noChangeArrowheads="1"/>
          </p:cNvSpPr>
          <p:nvPr/>
        </p:nvSpPr>
        <p:spPr bwMode="auto">
          <a:xfrm>
            <a:off x="2286000" y="4570413"/>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Mean</a:t>
            </a:r>
          </a:p>
        </p:txBody>
      </p:sp>
      <p:sp>
        <p:nvSpPr>
          <p:cNvPr id="81930" name="Text Box 10"/>
          <p:cNvSpPr txBox="1">
            <a:spLocks noChangeArrowheads="1"/>
          </p:cNvSpPr>
          <p:nvPr/>
        </p:nvSpPr>
        <p:spPr bwMode="auto">
          <a:xfrm>
            <a:off x="7239000" y="617220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  Outlier</a:t>
            </a:r>
          </a:p>
        </p:txBody>
      </p:sp>
      <p:sp>
        <p:nvSpPr>
          <p:cNvPr id="81931" name="Text Box 11"/>
          <p:cNvSpPr txBox="1">
            <a:spLocks noChangeArrowheads="1"/>
          </p:cNvSpPr>
          <p:nvPr/>
        </p:nvSpPr>
        <p:spPr bwMode="auto">
          <a:xfrm>
            <a:off x="2667000" y="2809876"/>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latin typeface="Times New Roman" pitchFamily="18" charset="0"/>
              </a:rPr>
              <a:t>Income in the U.S.</a:t>
            </a:r>
          </a:p>
        </p:txBody>
      </p:sp>
    </p:spTree>
    <p:extLst>
      <p:ext uri="{BB962C8B-B14F-4D97-AF65-F5344CB8AC3E}">
        <p14:creationId xmlns:p14="http://schemas.microsoft.com/office/powerpoint/2010/main" val="3916831675"/>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normAutofit/>
          </a:bodyPr>
          <a:lstStyle/>
          <a:p>
            <a:r>
              <a:rPr lang="en-US" altLang="en-US" dirty="0"/>
              <a:t>Median	</a:t>
            </a:r>
          </a:p>
        </p:txBody>
      </p:sp>
      <p:sp>
        <p:nvSpPr>
          <p:cNvPr id="82947" name="Rectangle 3"/>
          <p:cNvSpPr>
            <a:spLocks noGrp="1" noChangeArrowheads="1"/>
          </p:cNvSpPr>
          <p:nvPr>
            <p:ph type="body" idx="1"/>
          </p:nvPr>
        </p:nvSpPr>
        <p:spPr>
          <a:xfrm>
            <a:off x="685800" y="914400"/>
            <a:ext cx="8077200" cy="1905000"/>
          </a:xfrm>
        </p:spPr>
        <p:txBody>
          <a:bodyPr>
            <a:normAutofit/>
          </a:bodyPr>
          <a:lstStyle/>
          <a:p>
            <a:pPr>
              <a:lnSpc>
                <a:spcPct val="120000"/>
              </a:lnSpc>
              <a:buFont typeface="Wingdings" pitchFamily="2" charset="2"/>
              <a:buNone/>
            </a:pPr>
            <a:r>
              <a:rPr lang="en-US" altLang="en-US" sz="1800" dirty="0"/>
              <a:t>The middle value when a variable’s values are ranked in order; the point that divides a distribution into two equal halves.</a:t>
            </a:r>
          </a:p>
          <a:p>
            <a:pPr>
              <a:lnSpc>
                <a:spcPct val="120000"/>
              </a:lnSpc>
              <a:buFont typeface="Wingdings" pitchFamily="2" charset="2"/>
              <a:buNone/>
            </a:pPr>
            <a:r>
              <a:rPr lang="en-US" altLang="en-US" sz="1800" dirty="0" smtClean="0"/>
              <a:t>When </a:t>
            </a:r>
            <a:r>
              <a:rPr lang="en-US" altLang="en-US" sz="1800" dirty="0"/>
              <a:t>data are listed in order, the median is the point at which 50% of the cases are above and 50% below it.</a:t>
            </a:r>
          </a:p>
          <a:p>
            <a:pPr>
              <a:lnSpc>
                <a:spcPct val="120000"/>
              </a:lnSpc>
              <a:buFont typeface="Wingdings" pitchFamily="2" charset="2"/>
              <a:buNone/>
            </a:pPr>
            <a:r>
              <a:rPr lang="en-US" altLang="en-US" sz="1800" dirty="0" smtClean="0"/>
              <a:t>The </a:t>
            </a:r>
            <a:r>
              <a:rPr lang="en-US" altLang="en-US" sz="1800" dirty="0"/>
              <a:t>50</a:t>
            </a:r>
            <a:r>
              <a:rPr lang="en-US" altLang="en-US" sz="1800" baseline="30000" dirty="0"/>
              <a:t>th</a:t>
            </a:r>
            <a:r>
              <a:rPr lang="en-US" altLang="en-US" sz="1800" dirty="0"/>
              <a:t> </a:t>
            </a:r>
            <a:r>
              <a:rPr lang="en-US" altLang="en-US" sz="1800" dirty="0" smtClean="0"/>
              <a:t>percentile</a:t>
            </a:r>
            <a:endParaRPr lang="en-US" altLang="en-US" sz="1800" dirty="0"/>
          </a:p>
        </p:txBody>
      </p:sp>
      <p:sp>
        <p:nvSpPr>
          <p:cNvPr id="4" name="Text Box 4"/>
          <p:cNvSpPr txBox="1">
            <a:spLocks noChangeArrowheads="1"/>
          </p:cNvSpPr>
          <p:nvPr/>
        </p:nvSpPr>
        <p:spPr bwMode="auto">
          <a:xfrm>
            <a:off x="4648200" y="4191000"/>
            <a:ext cx="2590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600" dirty="0"/>
              <a:t>Median = 109 </a:t>
            </a:r>
          </a:p>
          <a:p>
            <a:pPr>
              <a:spcBef>
                <a:spcPct val="50000"/>
              </a:spcBef>
            </a:pPr>
            <a:r>
              <a:rPr lang="en-US" altLang="en-US" sz="1600" dirty="0"/>
              <a:t>(six cases above, six below)</a:t>
            </a:r>
          </a:p>
        </p:txBody>
      </p:sp>
      <p:sp>
        <p:nvSpPr>
          <p:cNvPr id="3" name="Rectangle 2"/>
          <p:cNvSpPr/>
          <p:nvPr/>
        </p:nvSpPr>
        <p:spPr>
          <a:xfrm>
            <a:off x="1524000" y="2743200"/>
            <a:ext cx="2590800" cy="3877985"/>
          </a:xfrm>
          <a:prstGeom prst="rect">
            <a:avLst/>
          </a:prstGeom>
        </p:spPr>
        <p:txBody>
          <a:bodyPr wrap="square" lIns="0" tIns="0" rIns="0" bIns="0">
            <a:spAutoFit/>
          </a:bodyPr>
          <a:lstStyle/>
          <a:p>
            <a:r>
              <a:rPr lang="en-US" dirty="0" smtClean="0"/>
              <a:t>Class </a:t>
            </a:r>
            <a:r>
              <a:rPr lang="en-US" dirty="0"/>
              <a:t>A--IQs of 13 Students</a:t>
            </a:r>
          </a:p>
          <a:p>
            <a:pPr algn="ctr"/>
            <a:r>
              <a:rPr lang="en-US" dirty="0" smtClean="0"/>
              <a:t>89</a:t>
            </a:r>
            <a:endParaRPr lang="en-US" dirty="0"/>
          </a:p>
          <a:p>
            <a:pPr algn="ctr"/>
            <a:r>
              <a:rPr lang="en-US" dirty="0" smtClean="0"/>
              <a:t>93</a:t>
            </a:r>
            <a:endParaRPr lang="en-US" dirty="0"/>
          </a:p>
          <a:p>
            <a:pPr algn="ctr"/>
            <a:r>
              <a:rPr lang="en-US" dirty="0" smtClean="0"/>
              <a:t>97</a:t>
            </a:r>
            <a:endParaRPr lang="en-US" dirty="0"/>
          </a:p>
          <a:p>
            <a:pPr algn="ctr"/>
            <a:r>
              <a:rPr lang="en-US" dirty="0" smtClean="0"/>
              <a:t>98</a:t>
            </a:r>
            <a:endParaRPr lang="en-US" dirty="0"/>
          </a:p>
          <a:p>
            <a:pPr algn="ctr"/>
            <a:r>
              <a:rPr lang="en-US" dirty="0" smtClean="0"/>
              <a:t>102</a:t>
            </a:r>
            <a:endParaRPr lang="en-US" dirty="0"/>
          </a:p>
          <a:p>
            <a:pPr algn="ctr"/>
            <a:r>
              <a:rPr lang="en-US" dirty="0" smtClean="0"/>
              <a:t>106</a:t>
            </a:r>
            <a:endParaRPr lang="en-US" dirty="0"/>
          </a:p>
          <a:p>
            <a:pPr algn="ctr"/>
            <a:r>
              <a:rPr lang="en-US" dirty="0" smtClean="0"/>
              <a:t>109</a:t>
            </a:r>
            <a:endParaRPr lang="en-US" dirty="0"/>
          </a:p>
          <a:p>
            <a:pPr algn="ctr"/>
            <a:r>
              <a:rPr lang="en-US" dirty="0" smtClean="0"/>
              <a:t>110</a:t>
            </a:r>
          </a:p>
          <a:p>
            <a:pPr algn="ctr"/>
            <a:r>
              <a:rPr lang="en-US" dirty="0" smtClean="0"/>
              <a:t>115</a:t>
            </a:r>
          </a:p>
          <a:p>
            <a:pPr algn="ctr"/>
            <a:r>
              <a:rPr lang="en-US" dirty="0" smtClean="0"/>
              <a:t>119</a:t>
            </a:r>
          </a:p>
          <a:p>
            <a:pPr algn="ctr"/>
            <a:r>
              <a:rPr lang="en-US" dirty="0" smtClean="0"/>
              <a:t>128</a:t>
            </a:r>
          </a:p>
          <a:p>
            <a:pPr algn="ctr"/>
            <a:r>
              <a:rPr lang="en-US" dirty="0" smtClean="0"/>
              <a:t>131</a:t>
            </a:r>
          </a:p>
          <a:p>
            <a:pPr algn="ctr"/>
            <a:r>
              <a:rPr lang="en-US" dirty="0" smtClean="0"/>
              <a:t>140</a:t>
            </a:r>
            <a:endParaRPr lang="en-US" dirty="0"/>
          </a:p>
        </p:txBody>
      </p:sp>
    </p:spTree>
    <p:extLst>
      <p:ext uri="{BB962C8B-B14F-4D97-AF65-F5344CB8AC3E}">
        <p14:creationId xmlns:p14="http://schemas.microsoft.com/office/powerpoint/2010/main" val="3454690883"/>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en-US"/>
              <a:t>Median	</a:t>
            </a:r>
          </a:p>
        </p:txBody>
      </p:sp>
      <p:sp>
        <p:nvSpPr>
          <p:cNvPr id="86019" name="Rectangle 3"/>
          <p:cNvSpPr>
            <a:spLocks noGrp="1" noChangeArrowheads="1"/>
          </p:cNvSpPr>
          <p:nvPr>
            <p:ph type="body" idx="1"/>
          </p:nvPr>
        </p:nvSpPr>
        <p:spPr>
          <a:xfrm>
            <a:off x="781050" y="1244600"/>
            <a:ext cx="8077200" cy="5029199"/>
          </a:xfrm>
        </p:spPr>
        <p:txBody>
          <a:bodyPr/>
          <a:lstStyle/>
          <a:p>
            <a:pPr marL="571500" indent="-571500">
              <a:buFont typeface="Wingdings" pitchFamily="2" charset="2"/>
              <a:buAutoNum type="arabicPeriod"/>
            </a:pPr>
            <a:r>
              <a:rPr lang="en-US" altLang="en-US"/>
              <a:t>The median is unaffected by outliers, making it a better measure of central tendency, better describing the “typical person” than the mean when data are skewed.</a:t>
            </a:r>
          </a:p>
          <a:p>
            <a:pPr marL="571500" indent="-571500">
              <a:buFont typeface="Wingdings" pitchFamily="2" charset="2"/>
              <a:buAutoNum type="arabicPeriod"/>
            </a:pPr>
            <a:endParaRPr lang="en-US" altLang="en-US"/>
          </a:p>
          <a:p>
            <a:pPr marL="571500" indent="-571500">
              <a:buFont typeface="Wingdings" pitchFamily="2" charset="2"/>
              <a:buNone/>
            </a:pPr>
            <a:endParaRPr lang="en-US" altLang="en-US"/>
          </a:p>
        </p:txBody>
      </p:sp>
      <p:sp>
        <p:nvSpPr>
          <p:cNvPr id="86020" name="Freeform 4"/>
          <p:cNvSpPr>
            <a:spLocks/>
          </p:cNvSpPr>
          <p:nvPr/>
        </p:nvSpPr>
        <p:spPr bwMode="auto">
          <a:xfrm>
            <a:off x="1200150" y="2895600"/>
            <a:ext cx="7239000" cy="863600"/>
          </a:xfrm>
          <a:custGeom>
            <a:avLst/>
            <a:gdLst>
              <a:gd name="T0" fmla="*/ 0 w 4560"/>
              <a:gd name="T1" fmla="*/ 496 h 544"/>
              <a:gd name="T2" fmla="*/ 240 w 4560"/>
              <a:gd name="T3" fmla="*/ 16 h 544"/>
              <a:gd name="T4" fmla="*/ 1104 w 4560"/>
              <a:gd name="T5" fmla="*/ 400 h 544"/>
              <a:gd name="T6" fmla="*/ 4560 w 4560"/>
              <a:gd name="T7" fmla="*/ 544 h 544"/>
            </a:gdLst>
            <a:ahLst/>
            <a:cxnLst>
              <a:cxn ang="0">
                <a:pos x="T0" y="T1"/>
              </a:cxn>
              <a:cxn ang="0">
                <a:pos x="T2" y="T3"/>
              </a:cxn>
              <a:cxn ang="0">
                <a:pos x="T4" y="T5"/>
              </a:cxn>
              <a:cxn ang="0">
                <a:pos x="T6" y="T7"/>
              </a:cxn>
            </a:cxnLst>
            <a:rect l="0" t="0" r="r" b="b"/>
            <a:pathLst>
              <a:path w="4560" h="544">
                <a:moveTo>
                  <a:pt x="0" y="496"/>
                </a:moveTo>
                <a:cubicBezTo>
                  <a:pt x="28" y="264"/>
                  <a:pt x="56" y="32"/>
                  <a:pt x="240" y="16"/>
                </a:cubicBezTo>
                <a:cubicBezTo>
                  <a:pt x="424" y="0"/>
                  <a:pt x="384" y="312"/>
                  <a:pt x="1104" y="400"/>
                </a:cubicBezTo>
                <a:cubicBezTo>
                  <a:pt x="1824" y="488"/>
                  <a:pt x="3984" y="520"/>
                  <a:pt x="4560" y="54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1" name="Line 5"/>
          <p:cNvSpPr>
            <a:spLocks noChangeShapeType="1"/>
          </p:cNvSpPr>
          <p:nvPr/>
        </p:nvSpPr>
        <p:spPr bwMode="auto">
          <a:xfrm>
            <a:off x="1200150" y="3810000"/>
            <a:ext cx="7315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2" name="AutoShape 6"/>
          <p:cNvSpPr>
            <a:spLocks noChangeArrowheads="1"/>
          </p:cNvSpPr>
          <p:nvPr/>
        </p:nvSpPr>
        <p:spPr bwMode="auto">
          <a:xfrm>
            <a:off x="1733550" y="3886200"/>
            <a:ext cx="533400" cy="3810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23" name="Text Box 7"/>
          <p:cNvSpPr txBox="1">
            <a:spLocks noChangeArrowheads="1"/>
          </p:cNvSpPr>
          <p:nvPr/>
        </p:nvSpPr>
        <p:spPr bwMode="auto">
          <a:xfrm>
            <a:off x="1200150" y="441960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All of Us</a:t>
            </a:r>
          </a:p>
        </p:txBody>
      </p:sp>
      <p:sp>
        <p:nvSpPr>
          <p:cNvPr id="86024" name="Text Box 8"/>
          <p:cNvSpPr txBox="1">
            <a:spLocks noChangeArrowheads="1"/>
          </p:cNvSpPr>
          <p:nvPr/>
        </p:nvSpPr>
        <p:spPr bwMode="auto">
          <a:xfrm>
            <a:off x="7391400" y="4008439"/>
            <a:ext cx="1371600"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Bill Gates</a:t>
            </a:r>
          </a:p>
          <a:p>
            <a:pPr>
              <a:spcBef>
                <a:spcPct val="50000"/>
              </a:spcBef>
            </a:pPr>
            <a:r>
              <a:rPr lang="en-US" altLang="en-US" dirty="0"/>
              <a:t>   outlier</a:t>
            </a:r>
          </a:p>
        </p:txBody>
      </p:sp>
      <p:sp>
        <p:nvSpPr>
          <p:cNvPr id="86025" name="Line 9"/>
          <p:cNvSpPr>
            <a:spLocks noChangeShapeType="1"/>
          </p:cNvSpPr>
          <p:nvPr/>
        </p:nvSpPr>
        <p:spPr bwMode="auto">
          <a:xfrm flipV="1">
            <a:off x="1962150" y="3200400"/>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566196632"/>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ltLang="en-US"/>
              <a:t>Median</a:t>
            </a:r>
          </a:p>
        </p:txBody>
      </p:sp>
      <p:sp>
        <p:nvSpPr>
          <p:cNvPr id="87043" name="Rectangle 3"/>
          <p:cNvSpPr>
            <a:spLocks noGrp="1" noChangeArrowheads="1"/>
          </p:cNvSpPr>
          <p:nvPr>
            <p:ph type="body" idx="1"/>
          </p:nvPr>
        </p:nvSpPr>
        <p:spPr>
          <a:xfrm>
            <a:off x="762000" y="1295400"/>
            <a:ext cx="8077200" cy="5029199"/>
          </a:xfrm>
        </p:spPr>
        <p:txBody>
          <a:bodyPr/>
          <a:lstStyle/>
          <a:p>
            <a:pPr marL="571500" indent="-571500">
              <a:buFont typeface="Wingdings" pitchFamily="2" charset="2"/>
              <a:buAutoNum type="arabicPeriod" startAt="2"/>
            </a:pPr>
            <a:r>
              <a:rPr lang="en-US" altLang="en-US"/>
              <a:t>If the recorded values for a variable form a symmetric distribution, the median and mean are identical.</a:t>
            </a:r>
          </a:p>
          <a:p>
            <a:pPr marL="571500" indent="-571500">
              <a:buFont typeface="Wingdings" pitchFamily="2" charset="2"/>
              <a:buAutoNum type="arabicPeriod" startAt="2"/>
            </a:pPr>
            <a:r>
              <a:rPr lang="en-US" altLang="en-US"/>
              <a:t>In skewed data, the mean lies further toward the skew than the median.</a:t>
            </a:r>
          </a:p>
        </p:txBody>
      </p:sp>
      <p:sp>
        <p:nvSpPr>
          <p:cNvPr id="87044" name="Freeform 4"/>
          <p:cNvSpPr>
            <a:spLocks/>
          </p:cNvSpPr>
          <p:nvPr/>
        </p:nvSpPr>
        <p:spPr bwMode="auto">
          <a:xfrm>
            <a:off x="1371600" y="3505200"/>
            <a:ext cx="1981200" cy="1233487"/>
          </a:xfrm>
          <a:custGeom>
            <a:avLst/>
            <a:gdLst>
              <a:gd name="T0" fmla="*/ 0 w 1248"/>
              <a:gd name="T1" fmla="*/ 777 h 777"/>
              <a:gd name="T2" fmla="*/ 308 w 1248"/>
              <a:gd name="T3" fmla="*/ 474 h 777"/>
              <a:gd name="T4" fmla="*/ 608 w 1248"/>
              <a:gd name="T5" fmla="*/ 8 h 777"/>
              <a:gd name="T6" fmla="*/ 954 w 1248"/>
              <a:gd name="T7" fmla="*/ 521 h 777"/>
              <a:gd name="T8" fmla="*/ 1248 w 1248"/>
              <a:gd name="T9" fmla="*/ 777 h 777"/>
            </a:gdLst>
            <a:ahLst/>
            <a:cxnLst>
              <a:cxn ang="0">
                <a:pos x="T0" y="T1"/>
              </a:cxn>
              <a:cxn ang="0">
                <a:pos x="T2" y="T3"/>
              </a:cxn>
              <a:cxn ang="0">
                <a:pos x="T4" y="T5"/>
              </a:cxn>
              <a:cxn ang="0">
                <a:pos x="T6" y="T7"/>
              </a:cxn>
              <a:cxn ang="0">
                <a:pos x="T8" y="T9"/>
              </a:cxn>
            </a:cxnLst>
            <a:rect l="0" t="0" r="r" b="b"/>
            <a:pathLst>
              <a:path w="1248" h="777">
                <a:moveTo>
                  <a:pt x="0" y="777"/>
                </a:moveTo>
                <a:cubicBezTo>
                  <a:pt x="51" y="727"/>
                  <a:pt x="207" y="602"/>
                  <a:pt x="308" y="474"/>
                </a:cubicBezTo>
                <a:cubicBezTo>
                  <a:pt x="409" y="346"/>
                  <a:pt x="500" y="0"/>
                  <a:pt x="608" y="8"/>
                </a:cubicBezTo>
                <a:cubicBezTo>
                  <a:pt x="716" y="16"/>
                  <a:pt x="847" y="393"/>
                  <a:pt x="954" y="521"/>
                </a:cubicBezTo>
                <a:cubicBezTo>
                  <a:pt x="1061" y="649"/>
                  <a:pt x="1199" y="734"/>
                  <a:pt x="1248" y="777"/>
                </a:cubicBezTo>
              </a:path>
            </a:pathLst>
          </a:cu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45" name="Freeform 5"/>
          <p:cNvSpPr>
            <a:spLocks/>
          </p:cNvSpPr>
          <p:nvPr/>
        </p:nvSpPr>
        <p:spPr bwMode="auto">
          <a:xfrm>
            <a:off x="4533900" y="3292475"/>
            <a:ext cx="4191000" cy="1431925"/>
          </a:xfrm>
          <a:custGeom>
            <a:avLst/>
            <a:gdLst>
              <a:gd name="T0" fmla="*/ 0 w 2640"/>
              <a:gd name="T1" fmla="*/ 902 h 902"/>
              <a:gd name="T2" fmla="*/ 359 w 2640"/>
              <a:gd name="T3" fmla="*/ 40 h 902"/>
              <a:gd name="T4" fmla="*/ 912 w 2640"/>
              <a:gd name="T5" fmla="*/ 662 h 902"/>
              <a:gd name="T6" fmla="*/ 2640 w 2640"/>
              <a:gd name="T7" fmla="*/ 902 h 902"/>
            </a:gdLst>
            <a:ahLst/>
            <a:cxnLst>
              <a:cxn ang="0">
                <a:pos x="T0" y="T1"/>
              </a:cxn>
              <a:cxn ang="0">
                <a:pos x="T2" y="T3"/>
              </a:cxn>
              <a:cxn ang="0">
                <a:pos x="T4" y="T5"/>
              </a:cxn>
              <a:cxn ang="0">
                <a:pos x="T6" y="T7"/>
              </a:cxn>
            </a:cxnLst>
            <a:rect l="0" t="0" r="r" b="b"/>
            <a:pathLst>
              <a:path w="2640" h="902">
                <a:moveTo>
                  <a:pt x="0" y="902"/>
                </a:moveTo>
                <a:cubicBezTo>
                  <a:pt x="60" y="758"/>
                  <a:pt x="207" y="80"/>
                  <a:pt x="359" y="40"/>
                </a:cubicBezTo>
                <a:cubicBezTo>
                  <a:pt x="511" y="0"/>
                  <a:pt x="532" y="518"/>
                  <a:pt x="912" y="662"/>
                </a:cubicBezTo>
                <a:cubicBezTo>
                  <a:pt x="1292" y="806"/>
                  <a:pt x="2352" y="862"/>
                  <a:pt x="2640" y="902"/>
                </a:cubicBezTo>
              </a:path>
            </a:pathLst>
          </a:cu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46" name="Line 6"/>
          <p:cNvSpPr>
            <a:spLocks noChangeShapeType="1"/>
          </p:cNvSpPr>
          <p:nvPr/>
        </p:nvSpPr>
        <p:spPr bwMode="auto">
          <a:xfrm>
            <a:off x="1371600" y="4814887"/>
            <a:ext cx="1981200"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47" name="Line 7"/>
          <p:cNvSpPr>
            <a:spLocks noChangeShapeType="1"/>
          </p:cNvSpPr>
          <p:nvPr/>
        </p:nvSpPr>
        <p:spPr bwMode="auto">
          <a:xfrm>
            <a:off x="4533900" y="4800600"/>
            <a:ext cx="4191000"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48" name="Line 8"/>
          <p:cNvSpPr>
            <a:spLocks noChangeShapeType="1"/>
          </p:cNvSpPr>
          <p:nvPr/>
        </p:nvSpPr>
        <p:spPr bwMode="auto">
          <a:xfrm flipV="1">
            <a:off x="2286000" y="4814887"/>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49" name="Line 9"/>
          <p:cNvSpPr>
            <a:spLocks noChangeShapeType="1"/>
          </p:cNvSpPr>
          <p:nvPr/>
        </p:nvSpPr>
        <p:spPr bwMode="auto">
          <a:xfrm flipV="1">
            <a:off x="2286000" y="4967287"/>
            <a:ext cx="0" cy="53340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50" name="Text Box 10"/>
          <p:cNvSpPr txBox="1">
            <a:spLocks noChangeArrowheads="1"/>
          </p:cNvSpPr>
          <p:nvPr/>
        </p:nvSpPr>
        <p:spPr bwMode="auto">
          <a:xfrm>
            <a:off x="2438400" y="4814887"/>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Mean</a:t>
            </a:r>
          </a:p>
        </p:txBody>
      </p:sp>
      <p:sp>
        <p:nvSpPr>
          <p:cNvPr id="87051" name="Text Box 11"/>
          <p:cNvSpPr txBox="1">
            <a:spLocks noChangeArrowheads="1"/>
          </p:cNvSpPr>
          <p:nvPr/>
        </p:nvSpPr>
        <p:spPr bwMode="auto">
          <a:xfrm>
            <a:off x="1371600" y="5362575"/>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Median</a:t>
            </a:r>
          </a:p>
        </p:txBody>
      </p:sp>
      <p:sp>
        <p:nvSpPr>
          <p:cNvPr id="87052" name="Line 12"/>
          <p:cNvSpPr>
            <a:spLocks noChangeShapeType="1"/>
          </p:cNvSpPr>
          <p:nvPr/>
        </p:nvSpPr>
        <p:spPr bwMode="auto">
          <a:xfrm flipV="1">
            <a:off x="6210300" y="48006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53" name="Line 13"/>
          <p:cNvSpPr>
            <a:spLocks noChangeShapeType="1"/>
          </p:cNvSpPr>
          <p:nvPr/>
        </p:nvSpPr>
        <p:spPr bwMode="auto">
          <a:xfrm flipV="1">
            <a:off x="5372100" y="4800600"/>
            <a:ext cx="0" cy="60960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54" name="Text Box 14"/>
          <p:cNvSpPr txBox="1">
            <a:spLocks noChangeArrowheads="1"/>
          </p:cNvSpPr>
          <p:nvPr/>
        </p:nvSpPr>
        <p:spPr bwMode="auto">
          <a:xfrm>
            <a:off x="6515100" y="48006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Mean</a:t>
            </a:r>
          </a:p>
        </p:txBody>
      </p:sp>
      <p:sp>
        <p:nvSpPr>
          <p:cNvPr id="87055" name="Text Box 15"/>
          <p:cNvSpPr txBox="1">
            <a:spLocks noChangeArrowheads="1"/>
          </p:cNvSpPr>
          <p:nvPr/>
        </p:nvSpPr>
        <p:spPr bwMode="auto">
          <a:xfrm>
            <a:off x="4457700" y="5348288"/>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Median</a:t>
            </a:r>
          </a:p>
        </p:txBody>
      </p:sp>
      <p:sp>
        <p:nvSpPr>
          <p:cNvPr id="87056" name="Text Box 16"/>
          <p:cNvSpPr txBox="1">
            <a:spLocks noChangeArrowheads="1"/>
          </p:cNvSpPr>
          <p:nvPr/>
        </p:nvSpPr>
        <p:spPr bwMode="auto">
          <a:xfrm>
            <a:off x="1676400" y="3062287"/>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solidFill>
                  <a:schemeClr val="tx2"/>
                </a:solidFill>
                <a:latin typeface="Times New Roman" pitchFamily="18" charset="0"/>
              </a:rPr>
              <a:t>Symmetric</a:t>
            </a:r>
          </a:p>
        </p:txBody>
      </p:sp>
      <p:sp>
        <p:nvSpPr>
          <p:cNvPr id="87057" name="Text Box 17"/>
          <p:cNvSpPr txBox="1">
            <a:spLocks noChangeArrowheads="1"/>
          </p:cNvSpPr>
          <p:nvPr/>
        </p:nvSpPr>
        <p:spPr bwMode="auto">
          <a:xfrm>
            <a:off x="6057900" y="3124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solidFill>
                  <a:schemeClr val="tx2"/>
                </a:solidFill>
                <a:latin typeface="Times New Roman" pitchFamily="18" charset="0"/>
              </a:rPr>
              <a:t>Skewed</a:t>
            </a:r>
          </a:p>
        </p:txBody>
      </p:sp>
    </p:spTree>
    <p:extLst>
      <p:ext uri="{BB962C8B-B14F-4D97-AF65-F5344CB8AC3E}">
        <p14:creationId xmlns:p14="http://schemas.microsoft.com/office/powerpoint/2010/main" val="700744068"/>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en-US" dirty="0"/>
              <a:t>Mode	</a:t>
            </a:r>
          </a:p>
        </p:txBody>
      </p:sp>
      <p:sp>
        <p:nvSpPr>
          <p:cNvPr id="88067" name="Rectangle 3"/>
          <p:cNvSpPr>
            <a:spLocks noGrp="1" noChangeArrowheads="1"/>
          </p:cNvSpPr>
          <p:nvPr>
            <p:ph type="body" idx="1"/>
          </p:nvPr>
        </p:nvSpPr>
        <p:spPr/>
        <p:txBody>
          <a:bodyPr>
            <a:normAutofit/>
          </a:bodyPr>
          <a:lstStyle/>
          <a:p>
            <a:pPr>
              <a:buFont typeface="Wingdings" pitchFamily="2" charset="2"/>
              <a:buNone/>
            </a:pPr>
            <a:r>
              <a:rPr lang="en-US" altLang="en-US" sz="1800" dirty="0"/>
              <a:t>The most common data point is called the mode.</a:t>
            </a:r>
          </a:p>
          <a:p>
            <a:pPr>
              <a:buFont typeface="Wingdings" pitchFamily="2" charset="2"/>
              <a:buNone/>
            </a:pPr>
            <a:endParaRPr lang="en-US" altLang="en-US" sz="1800" dirty="0"/>
          </a:p>
          <a:p>
            <a:pPr>
              <a:buFont typeface="Wingdings" pitchFamily="2" charset="2"/>
              <a:buNone/>
            </a:pPr>
            <a:r>
              <a:rPr lang="en-US" altLang="en-US" sz="1800" dirty="0"/>
              <a:t>The combined IQ scores for Classes A &amp; B:</a:t>
            </a:r>
          </a:p>
          <a:p>
            <a:pPr>
              <a:buFont typeface="Wingdings" pitchFamily="2" charset="2"/>
              <a:buNone/>
            </a:pPr>
            <a:r>
              <a:rPr lang="en-US" altLang="en-US" sz="1800" dirty="0"/>
              <a:t>80 87 89 93 93 96 97 98 102 103 105 106 109 109 109 110 111 115 119 120</a:t>
            </a:r>
          </a:p>
          <a:p>
            <a:pPr>
              <a:buFont typeface="Wingdings" pitchFamily="2" charset="2"/>
              <a:buNone/>
            </a:pPr>
            <a:r>
              <a:rPr lang="en-US" altLang="en-US" sz="1800" dirty="0"/>
              <a:t>127 128 131 131 140 162</a:t>
            </a:r>
          </a:p>
          <a:p>
            <a:pPr>
              <a:buFont typeface="Wingdings" pitchFamily="2" charset="2"/>
              <a:buNone/>
            </a:pPr>
            <a:endParaRPr lang="en-US" altLang="en-US" sz="1800" dirty="0"/>
          </a:p>
          <a:p>
            <a:pPr>
              <a:buFont typeface="Wingdings" pitchFamily="2" charset="2"/>
              <a:buNone/>
            </a:pPr>
            <a:r>
              <a:rPr lang="en-US" altLang="en-US" sz="1800" i="1" dirty="0"/>
              <a:t>BTW, It is possible to have more than one mode!</a:t>
            </a:r>
            <a:endParaRPr lang="en-US" altLang="en-US" sz="1800" dirty="0"/>
          </a:p>
        </p:txBody>
      </p:sp>
      <p:sp>
        <p:nvSpPr>
          <p:cNvPr id="7" name="Rectangle 3"/>
          <p:cNvSpPr txBox="1">
            <a:spLocks noChangeArrowheads="1"/>
          </p:cNvSpPr>
          <p:nvPr/>
        </p:nvSpPr>
        <p:spPr>
          <a:xfrm>
            <a:off x="838200" y="3962399"/>
            <a:ext cx="4038600" cy="1783961"/>
          </a:xfrm>
          <a:prstGeom prst="rect">
            <a:avLst/>
          </a:prstGeom>
        </p:spPr>
        <p:txBody>
          <a:bodyPr vert="horz" lIns="91440" tIns="45720" rIns="91440" bIns="45720" rtlCol="0">
            <a:normAutofit/>
          </a:bodyPr>
          <a:lstStyle>
            <a:lvl1pPr marL="342900" indent="-342900" algn="just" defTabSz="914400" rtl="0" eaLnBrk="1" latinLnBrk="0" hangingPunct="1">
              <a:spcBef>
                <a:spcPct val="20000"/>
              </a:spcBef>
              <a:buFont typeface="Arial" pitchFamily="34" charset="0"/>
              <a:buChar char="•"/>
              <a:defRPr sz="1600" kern="1200" baseline="0">
                <a:solidFill>
                  <a:schemeClr val="tx1"/>
                </a:solidFill>
                <a:latin typeface="Arial" panose="020B0604020202020204" pitchFamily="34" charset="0"/>
                <a:ea typeface="+mn-ea"/>
                <a:cs typeface="+mn-cs"/>
              </a:defRPr>
            </a:lvl1pPr>
            <a:lvl2pPr marL="742950" indent="-285750" algn="just" defTabSz="914400" rtl="0" eaLnBrk="1" latinLnBrk="0" hangingPunct="1">
              <a:spcBef>
                <a:spcPct val="20000"/>
              </a:spcBef>
              <a:buFont typeface="Arial" pitchFamily="34" charset="0"/>
              <a:buChar char="–"/>
              <a:defRPr sz="1600" kern="1200" baseline="0">
                <a:solidFill>
                  <a:schemeClr val="tx1"/>
                </a:solidFill>
                <a:latin typeface="Arial" panose="020B0604020202020204" pitchFamily="34" charset="0"/>
                <a:ea typeface="+mn-ea"/>
                <a:cs typeface="+mn-cs"/>
              </a:defRPr>
            </a:lvl2pPr>
            <a:lvl3pPr marL="1143000" indent="-228600" algn="just" defTabSz="914400" rtl="0" eaLnBrk="1" latinLnBrk="0" hangingPunct="1">
              <a:spcBef>
                <a:spcPct val="20000"/>
              </a:spcBef>
              <a:buFont typeface="Arial" pitchFamily="34" charset="0"/>
              <a:buChar char="•"/>
              <a:defRPr sz="1600" kern="1200" baseline="0">
                <a:solidFill>
                  <a:schemeClr val="tx1"/>
                </a:solidFill>
                <a:latin typeface="Arial" panose="020B0604020202020204" pitchFamily="34" charset="0"/>
                <a:ea typeface="+mn-ea"/>
                <a:cs typeface="+mn-cs"/>
              </a:defRPr>
            </a:lvl3pPr>
            <a:lvl4pPr marL="1600200" indent="-228600" algn="just" defTabSz="914400" rtl="0" eaLnBrk="1" latinLnBrk="0" hangingPunct="1">
              <a:spcBef>
                <a:spcPct val="20000"/>
              </a:spcBef>
              <a:buFont typeface="Arial" pitchFamily="34" charset="0"/>
              <a:buChar char="–"/>
              <a:defRPr sz="1600" kern="1200" baseline="0">
                <a:solidFill>
                  <a:schemeClr val="tx1"/>
                </a:solidFill>
                <a:latin typeface="Arial" panose="020B0604020202020204" pitchFamily="34" charset="0"/>
                <a:ea typeface="+mn-ea"/>
                <a:cs typeface="+mn-cs"/>
              </a:defRPr>
            </a:lvl4pPr>
            <a:lvl5pPr marL="2057400" indent="-228600" algn="just" defTabSz="914400" rtl="0" eaLnBrk="1" latinLnBrk="0" hangingPunct="1">
              <a:spcBef>
                <a:spcPct val="20000"/>
              </a:spcBef>
              <a:buFont typeface="Arial" pitchFamily="34" charset="0"/>
              <a:buChar char="»"/>
              <a:defRPr sz="1600" kern="1200" baseline="0">
                <a:solidFill>
                  <a:schemeClr val="tx1"/>
                </a:solidFill>
                <a:latin typeface="Arial" panose="020B06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altLang="en-US" sz="1800" dirty="0" smtClean="0"/>
              <a:t>It may mot be at the center of a distribution.</a:t>
            </a:r>
          </a:p>
          <a:p>
            <a:pPr marL="571500" indent="-571500"/>
            <a:endParaRPr lang="en-US" altLang="en-US" dirty="0" smtClean="0"/>
          </a:p>
          <a:p>
            <a:pPr marL="57150" indent="0">
              <a:buFont typeface="Wingdings" pitchFamily="2" charset="2"/>
              <a:buNone/>
            </a:pPr>
            <a:r>
              <a:rPr lang="en-US" altLang="en-US" sz="1800" dirty="0" smtClean="0"/>
              <a:t>Data distribution on the right is “bimodal</a:t>
            </a:r>
            <a:r>
              <a:rPr lang="en-US" altLang="en-US" sz="2600" dirty="0" smtClean="0"/>
              <a:t>”</a:t>
            </a:r>
          </a:p>
        </p:txBody>
      </p:sp>
      <p:pic>
        <p:nvPicPr>
          <p:cNvPr id="8"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a:xfrm>
            <a:off x="5029200" y="3702439"/>
            <a:ext cx="3733800" cy="2985279"/>
          </a:xfrm>
          <a:prstGeom prst="rect">
            <a:avLst/>
          </a:prstGeom>
          <a:noFill/>
          <a:ln/>
        </p:spPr>
      </p:pic>
    </p:spTree>
    <p:extLst>
      <p:ext uri="{BB962C8B-B14F-4D97-AF65-F5344CB8AC3E}">
        <p14:creationId xmlns:p14="http://schemas.microsoft.com/office/powerpoint/2010/main" val="3284697041"/>
      </p:ext>
    </p:ext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en-US"/>
              <a:t>Mode</a:t>
            </a:r>
          </a:p>
        </p:txBody>
      </p:sp>
      <p:sp>
        <p:nvSpPr>
          <p:cNvPr id="89091" name="Rectangle 3"/>
          <p:cNvSpPr>
            <a:spLocks noGrp="1" noChangeArrowheads="1"/>
          </p:cNvSpPr>
          <p:nvPr>
            <p:ph type="body" idx="1"/>
          </p:nvPr>
        </p:nvSpPr>
        <p:spPr/>
        <p:txBody>
          <a:bodyPr/>
          <a:lstStyle/>
          <a:p>
            <a:pPr marL="571500" indent="-571500">
              <a:buFont typeface="Wingdings" pitchFamily="2" charset="2"/>
              <a:buAutoNum type="arabicPeriod"/>
            </a:pPr>
            <a:r>
              <a:rPr lang="en-US" altLang="en-US" sz="2400" dirty="0"/>
              <a:t>It may give you the most likely experience rather than the “typical” or “central” experience.</a:t>
            </a:r>
          </a:p>
          <a:p>
            <a:pPr marL="571500" indent="-571500">
              <a:buFont typeface="Wingdings" pitchFamily="2" charset="2"/>
              <a:buAutoNum type="arabicPeriod"/>
            </a:pPr>
            <a:r>
              <a:rPr lang="en-US" altLang="en-US" sz="2400" dirty="0"/>
              <a:t>In symmetric distributions, the mean, median, and mode are the same.</a:t>
            </a:r>
          </a:p>
          <a:p>
            <a:pPr marL="571500" indent="-571500">
              <a:buFont typeface="Wingdings" pitchFamily="2" charset="2"/>
              <a:buAutoNum type="arabicPeriod"/>
            </a:pPr>
            <a:r>
              <a:rPr lang="en-US" altLang="en-US" sz="2400" dirty="0"/>
              <a:t>In skewed data, the mean and median lie further toward the skew than the mode.</a:t>
            </a:r>
          </a:p>
          <a:p>
            <a:pPr marL="571500" indent="-571500">
              <a:buFont typeface="Wingdings" pitchFamily="2" charset="2"/>
              <a:buAutoNum type="arabicPeriod"/>
            </a:pPr>
            <a:endParaRPr lang="en-US" altLang="en-US" dirty="0"/>
          </a:p>
        </p:txBody>
      </p:sp>
      <p:sp>
        <p:nvSpPr>
          <p:cNvPr id="89092" name="Line 4"/>
          <p:cNvSpPr>
            <a:spLocks noChangeShapeType="1"/>
          </p:cNvSpPr>
          <p:nvPr/>
        </p:nvSpPr>
        <p:spPr bwMode="auto">
          <a:xfrm flipV="1">
            <a:off x="2038350" y="565785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093" name="Line 5"/>
          <p:cNvSpPr>
            <a:spLocks noChangeShapeType="1"/>
          </p:cNvSpPr>
          <p:nvPr/>
        </p:nvSpPr>
        <p:spPr bwMode="auto">
          <a:xfrm flipV="1">
            <a:off x="2038350" y="5810250"/>
            <a:ext cx="0" cy="53340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094" name="Text Box 6"/>
          <p:cNvSpPr txBox="1">
            <a:spLocks noChangeArrowheads="1"/>
          </p:cNvSpPr>
          <p:nvPr/>
        </p:nvSpPr>
        <p:spPr bwMode="auto">
          <a:xfrm>
            <a:off x="971550" y="588645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Median</a:t>
            </a:r>
          </a:p>
        </p:txBody>
      </p:sp>
      <p:sp>
        <p:nvSpPr>
          <p:cNvPr id="89095" name="Text Box 7"/>
          <p:cNvSpPr txBox="1">
            <a:spLocks noChangeArrowheads="1"/>
          </p:cNvSpPr>
          <p:nvPr/>
        </p:nvSpPr>
        <p:spPr bwMode="auto">
          <a:xfrm>
            <a:off x="2190750" y="565785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Mean</a:t>
            </a:r>
          </a:p>
        </p:txBody>
      </p:sp>
      <p:sp>
        <p:nvSpPr>
          <p:cNvPr id="89096" name="Line 8"/>
          <p:cNvSpPr>
            <a:spLocks noChangeShapeType="1"/>
          </p:cNvSpPr>
          <p:nvPr/>
        </p:nvSpPr>
        <p:spPr bwMode="auto">
          <a:xfrm>
            <a:off x="1123950" y="5657850"/>
            <a:ext cx="1981200"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097" name="Line 9"/>
          <p:cNvSpPr>
            <a:spLocks noChangeShapeType="1"/>
          </p:cNvSpPr>
          <p:nvPr/>
        </p:nvSpPr>
        <p:spPr bwMode="auto">
          <a:xfrm>
            <a:off x="4705350" y="5657850"/>
            <a:ext cx="4191000"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098" name="Text Box 10"/>
          <p:cNvSpPr txBox="1">
            <a:spLocks noChangeArrowheads="1"/>
          </p:cNvSpPr>
          <p:nvPr/>
        </p:nvSpPr>
        <p:spPr bwMode="auto">
          <a:xfrm>
            <a:off x="5391150" y="6205538"/>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Median</a:t>
            </a:r>
          </a:p>
        </p:txBody>
      </p:sp>
      <p:sp>
        <p:nvSpPr>
          <p:cNvPr id="89099" name="Text Box 11"/>
          <p:cNvSpPr txBox="1">
            <a:spLocks noChangeArrowheads="1"/>
          </p:cNvSpPr>
          <p:nvPr/>
        </p:nvSpPr>
        <p:spPr bwMode="auto">
          <a:xfrm>
            <a:off x="6305550" y="6205538"/>
            <a:ext cx="121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Mean</a:t>
            </a:r>
          </a:p>
        </p:txBody>
      </p:sp>
      <p:sp>
        <p:nvSpPr>
          <p:cNvPr id="89100" name="Line 12"/>
          <p:cNvSpPr>
            <a:spLocks noChangeShapeType="1"/>
          </p:cNvSpPr>
          <p:nvPr/>
        </p:nvSpPr>
        <p:spPr bwMode="auto">
          <a:xfrm flipV="1">
            <a:off x="5619750" y="5657850"/>
            <a:ext cx="0" cy="60960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01" name="Line 13"/>
          <p:cNvSpPr>
            <a:spLocks noChangeShapeType="1"/>
          </p:cNvSpPr>
          <p:nvPr/>
        </p:nvSpPr>
        <p:spPr bwMode="auto">
          <a:xfrm flipV="1">
            <a:off x="6381750" y="565785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02" name="Line 14"/>
          <p:cNvSpPr>
            <a:spLocks noChangeShapeType="1"/>
          </p:cNvSpPr>
          <p:nvPr/>
        </p:nvSpPr>
        <p:spPr bwMode="auto">
          <a:xfrm flipV="1">
            <a:off x="2038350" y="6038850"/>
            <a:ext cx="0" cy="533400"/>
          </a:xfrm>
          <a:prstGeom prst="line">
            <a:avLst/>
          </a:prstGeom>
          <a:noFill/>
          <a:ln w="9525">
            <a:solidFill>
              <a:schemeClr val="tx1"/>
            </a:solidFill>
            <a:prstDash val="lg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03" name="Text Box 15"/>
          <p:cNvSpPr txBox="1">
            <a:spLocks noChangeArrowheads="1"/>
          </p:cNvSpPr>
          <p:nvPr/>
        </p:nvSpPr>
        <p:spPr bwMode="auto">
          <a:xfrm>
            <a:off x="2114550" y="6205538"/>
            <a:ext cx="990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Mode</a:t>
            </a:r>
          </a:p>
        </p:txBody>
      </p:sp>
      <p:sp>
        <p:nvSpPr>
          <p:cNvPr id="89104" name="Line 16"/>
          <p:cNvSpPr>
            <a:spLocks noChangeShapeType="1"/>
          </p:cNvSpPr>
          <p:nvPr/>
        </p:nvSpPr>
        <p:spPr bwMode="auto">
          <a:xfrm flipV="1">
            <a:off x="5238750" y="5657850"/>
            <a:ext cx="0" cy="685800"/>
          </a:xfrm>
          <a:prstGeom prst="line">
            <a:avLst/>
          </a:prstGeom>
          <a:noFill/>
          <a:ln w="9525">
            <a:solidFill>
              <a:schemeClr val="tx1"/>
            </a:solidFill>
            <a:prstDash val="lg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05" name="Text Box 17"/>
          <p:cNvSpPr txBox="1">
            <a:spLocks noChangeArrowheads="1"/>
          </p:cNvSpPr>
          <p:nvPr/>
        </p:nvSpPr>
        <p:spPr bwMode="auto">
          <a:xfrm>
            <a:off x="4629150" y="6205538"/>
            <a:ext cx="990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Mode</a:t>
            </a:r>
          </a:p>
        </p:txBody>
      </p:sp>
      <p:sp>
        <p:nvSpPr>
          <p:cNvPr id="89106" name="Freeform 18"/>
          <p:cNvSpPr>
            <a:spLocks/>
          </p:cNvSpPr>
          <p:nvPr/>
        </p:nvSpPr>
        <p:spPr bwMode="auto">
          <a:xfrm>
            <a:off x="4705350" y="4149725"/>
            <a:ext cx="4191000" cy="1431925"/>
          </a:xfrm>
          <a:custGeom>
            <a:avLst/>
            <a:gdLst>
              <a:gd name="T0" fmla="*/ 0 w 2640"/>
              <a:gd name="T1" fmla="*/ 902 h 902"/>
              <a:gd name="T2" fmla="*/ 359 w 2640"/>
              <a:gd name="T3" fmla="*/ 40 h 902"/>
              <a:gd name="T4" fmla="*/ 912 w 2640"/>
              <a:gd name="T5" fmla="*/ 662 h 902"/>
              <a:gd name="T6" fmla="*/ 2640 w 2640"/>
              <a:gd name="T7" fmla="*/ 902 h 902"/>
            </a:gdLst>
            <a:ahLst/>
            <a:cxnLst>
              <a:cxn ang="0">
                <a:pos x="T0" y="T1"/>
              </a:cxn>
              <a:cxn ang="0">
                <a:pos x="T2" y="T3"/>
              </a:cxn>
              <a:cxn ang="0">
                <a:pos x="T4" y="T5"/>
              </a:cxn>
              <a:cxn ang="0">
                <a:pos x="T6" y="T7"/>
              </a:cxn>
            </a:cxnLst>
            <a:rect l="0" t="0" r="r" b="b"/>
            <a:pathLst>
              <a:path w="2640" h="902">
                <a:moveTo>
                  <a:pt x="0" y="902"/>
                </a:moveTo>
                <a:cubicBezTo>
                  <a:pt x="60" y="758"/>
                  <a:pt x="207" y="80"/>
                  <a:pt x="359" y="40"/>
                </a:cubicBezTo>
                <a:cubicBezTo>
                  <a:pt x="511" y="0"/>
                  <a:pt x="532" y="518"/>
                  <a:pt x="912" y="662"/>
                </a:cubicBezTo>
                <a:cubicBezTo>
                  <a:pt x="1292" y="806"/>
                  <a:pt x="2352" y="862"/>
                  <a:pt x="2640" y="902"/>
                </a:cubicBezTo>
              </a:path>
            </a:pathLst>
          </a:cu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07" name="Freeform 19"/>
          <p:cNvSpPr>
            <a:spLocks/>
          </p:cNvSpPr>
          <p:nvPr/>
        </p:nvSpPr>
        <p:spPr bwMode="auto">
          <a:xfrm>
            <a:off x="1123950" y="4348163"/>
            <a:ext cx="1981200" cy="1233487"/>
          </a:xfrm>
          <a:custGeom>
            <a:avLst/>
            <a:gdLst>
              <a:gd name="T0" fmla="*/ 0 w 1248"/>
              <a:gd name="T1" fmla="*/ 777 h 777"/>
              <a:gd name="T2" fmla="*/ 308 w 1248"/>
              <a:gd name="T3" fmla="*/ 474 h 777"/>
              <a:gd name="T4" fmla="*/ 608 w 1248"/>
              <a:gd name="T5" fmla="*/ 8 h 777"/>
              <a:gd name="T6" fmla="*/ 954 w 1248"/>
              <a:gd name="T7" fmla="*/ 521 h 777"/>
              <a:gd name="T8" fmla="*/ 1248 w 1248"/>
              <a:gd name="T9" fmla="*/ 777 h 777"/>
            </a:gdLst>
            <a:ahLst/>
            <a:cxnLst>
              <a:cxn ang="0">
                <a:pos x="T0" y="T1"/>
              </a:cxn>
              <a:cxn ang="0">
                <a:pos x="T2" y="T3"/>
              </a:cxn>
              <a:cxn ang="0">
                <a:pos x="T4" y="T5"/>
              </a:cxn>
              <a:cxn ang="0">
                <a:pos x="T6" y="T7"/>
              </a:cxn>
              <a:cxn ang="0">
                <a:pos x="T8" y="T9"/>
              </a:cxn>
            </a:cxnLst>
            <a:rect l="0" t="0" r="r" b="b"/>
            <a:pathLst>
              <a:path w="1248" h="777">
                <a:moveTo>
                  <a:pt x="0" y="777"/>
                </a:moveTo>
                <a:cubicBezTo>
                  <a:pt x="51" y="727"/>
                  <a:pt x="207" y="602"/>
                  <a:pt x="308" y="474"/>
                </a:cubicBezTo>
                <a:cubicBezTo>
                  <a:pt x="409" y="346"/>
                  <a:pt x="500" y="0"/>
                  <a:pt x="608" y="8"/>
                </a:cubicBezTo>
                <a:cubicBezTo>
                  <a:pt x="716" y="16"/>
                  <a:pt x="847" y="393"/>
                  <a:pt x="954" y="521"/>
                </a:cubicBezTo>
                <a:cubicBezTo>
                  <a:pt x="1061" y="649"/>
                  <a:pt x="1199" y="734"/>
                  <a:pt x="1248" y="777"/>
                </a:cubicBezTo>
              </a:path>
            </a:pathLst>
          </a:cu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08" name="Text Box 20"/>
          <p:cNvSpPr txBox="1">
            <a:spLocks noChangeArrowheads="1"/>
          </p:cNvSpPr>
          <p:nvPr/>
        </p:nvSpPr>
        <p:spPr bwMode="auto">
          <a:xfrm>
            <a:off x="1428750" y="39052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solidFill>
                  <a:schemeClr val="tx2"/>
                </a:solidFill>
                <a:latin typeface="Times New Roman" pitchFamily="18" charset="0"/>
              </a:rPr>
              <a:t>Symmetric</a:t>
            </a:r>
          </a:p>
        </p:txBody>
      </p:sp>
      <p:sp>
        <p:nvSpPr>
          <p:cNvPr id="89109" name="Text Box 21"/>
          <p:cNvSpPr txBox="1">
            <a:spLocks noChangeArrowheads="1"/>
          </p:cNvSpPr>
          <p:nvPr/>
        </p:nvSpPr>
        <p:spPr bwMode="auto">
          <a:xfrm>
            <a:off x="6229350" y="39814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solidFill>
                  <a:schemeClr val="tx2"/>
                </a:solidFill>
                <a:latin typeface="Times New Roman" pitchFamily="18" charset="0"/>
              </a:rPr>
              <a:t>Skewed</a:t>
            </a:r>
          </a:p>
        </p:txBody>
      </p:sp>
    </p:spTree>
    <p:extLst>
      <p:ext uri="{BB962C8B-B14F-4D97-AF65-F5344CB8AC3E}">
        <p14:creationId xmlns:p14="http://schemas.microsoft.com/office/powerpoint/2010/main" val="4219601097"/>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en-US"/>
              <a:t>Descriptive Statistics	</a:t>
            </a:r>
          </a:p>
        </p:txBody>
      </p:sp>
      <p:sp>
        <p:nvSpPr>
          <p:cNvPr id="90115" name="Rectangle 3"/>
          <p:cNvSpPr>
            <a:spLocks noGrp="1" noChangeArrowheads="1"/>
          </p:cNvSpPr>
          <p:nvPr>
            <p:ph type="body" idx="1"/>
          </p:nvPr>
        </p:nvSpPr>
        <p:spPr/>
        <p:txBody>
          <a:bodyPr/>
          <a:lstStyle/>
          <a:p>
            <a:pPr>
              <a:lnSpc>
                <a:spcPct val="80000"/>
              </a:lnSpc>
              <a:buFont typeface="Wingdings" pitchFamily="2" charset="2"/>
              <a:buNone/>
            </a:pPr>
            <a:r>
              <a:rPr lang="en-US" altLang="en-US" sz="2600"/>
              <a:t>Summarizing Data:</a:t>
            </a:r>
          </a:p>
          <a:p>
            <a:pPr>
              <a:lnSpc>
                <a:spcPct val="80000"/>
              </a:lnSpc>
            </a:pPr>
            <a:endParaRPr lang="en-US" altLang="en-US" sz="2600"/>
          </a:p>
          <a:p>
            <a:pPr lvl="1">
              <a:lnSpc>
                <a:spcPct val="80000"/>
              </a:lnSpc>
              <a:buFont typeface="Wingdings" pitchFamily="2" charset="2"/>
              <a:buChar char="ü"/>
            </a:pPr>
            <a:r>
              <a:rPr lang="en-US" altLang="en-US" sz="2200"/>
              <a:t>Central Tendency (or Groups’ “Middle Values”)</a:t>
            </a:r>
          </a:p>
          <a:p>
            <a:pPr lvl="2">
              <a:lnSpc>
                <a:spcPct val="80000"/>
              </a:lnSpc>
              <a:buFont typeface="Wingdings" pitchFamily="2" charset="2"/>
              <a:buChar char="ü"/>
            </a:pPr>
            <a:r>
              <a:rPr lang="en-US" altLang="en-US"/>
              <a:t>Mean</a:t>
            </a:r>
          </a:p>
          <a:p>
            <a:pPr lvl="2">
              <a:lnSpc>
                <a:spcPct val="80000"/>
              </a:lnSpc>
              <a:buFont typeface="Wingdings" pitchFamily="2" charset="2"/>
              <a:buChar char="ü"/>
            </a:pPr>
            <a:r>
              <a:rPr lang="en-US" altLang="en-US"/>
              <a:t>Median</a:t>
            </a:r>
          </a:p>
          <a:p>
            <a:pPr lvl="2">
              <a:lnSpc>
                <a:spcPct val="80000"/>
              </a:lnSpc>
              <a:buFont typeface="Wingdings" pitchFamily="2" charset="2"/>
              <a:buChar char="ü"/>
            </a:pPr>
            <a:r>
              <a:rPr lang="en-US" altLang="en-US"/>
              <a:t>Mode</a:t>
            </a:r>
          </a:p>
          <a:p>
            <a:pPr lvl="2">
              <a:lnSpc>
                <a:spcPct val="80000"/>
              </a:lnSpc>
            </a:pPr>
            <a:endParaRPr lang="en-US" altLang="en-US"/>
          </a:p>
          <a:p>
            <a:pPr lvl="1">
              <a:lnSpc>
                <a:spcPct val="80000"/>
              </a:lnSpc>
            </a:pPr>
            <a:r>
              <a:rPr lang="en-US" altLang="en-US" sz="2200"/>
              <a:t>Variation (or Summary of Differences Within Groups) </a:t>
            </a:r>
          </a:p>
          <a:p>
            <a:pPr lvl="2">
              <a:lnSpc>
                <a:spcPct val="80000"/>
              </a:lnSpc>
            </a:pPr>
            <a:r>
              <a:rPr lang="en-US" altLang="en-US"/>
              <a:t>Range</a:t>
            </a:r>
          </a:p>
          <a:p>
            <a:pPr lvl="2">
              <a:lnSpc>
                <a:spcPct val="80000"/>
              </a:lnSpc>
            </a:pPr>
            <a:r>
              <a:rPr lang="en-US" altLang="en-US"/>
              <a:t>Interquartile Range</a:t>
            </a:r>
          </a:p>
          <a:p>
            <a:pPr lvl="2">
              <a:lnSpc>
                <a:spcPct val="80000"/>
              </a:lnSpc>
            </a:pPr>
            <a:r>
              <a:rPr lang="en-US" altLang="en-US"/>
              <a:t>Variance</a:t>
            </a:r>
          </a:p>
          <a:p>
            <a:pPr lvl="2">
              <a:lnSpc>
                <a:spcPct val="80000"/>
              </a:lnSpc>
            </a:pPr>
            <a:r>
              <a:rPr lang="en-US" altLang="en-US"/>
              <a:t>Standard Deviation</a:t>
            </a:r>
          </a:p>
          <a:p>
            <a:pPr lvl="1">
              <a:lnSpc>
                <a:spcPct val="80000"/>
              </a:lnSpc>
            </a:pPr>
            <a:endParaRPr lang="en-US" altLang="en-US" sz="2200"/>
          </a:p>
        </p:txBody>
      </p:sp>
    </p:spTree>
    <p:extLst>
      <p:ext uri="{BB962C8B-B14F-4D97-AF65-F5344CB8AC3E}">
        <p14:creationId xmlns:p14="http://schemas.microsoft.com/office/powerpoint/2010/main" val="832872051"/>
      </p:ext>
    </p:extLst>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ltLang="en-US"/>
              <a:t>Range</a:t>
            </a:r>
          </a:p>
        </p:txBody>
      </p:sp>
      <p:sp>
        <p:nvSpPr>
          <p:cNvPr id="92163" name="Rectangle 3"/>
          <p:cNvSpPr>
            <a:spLocks noGrp="1" noChangeArrowheads="1"/>
          </p:cNvSpPr>
          <p:nvPr>
            <p:ph type="body" idx="1"/>
          </p:nvPr>
        </p:nvSpPr>
        <p:spPr>
          <a:xfrm>
            <a:off x="685800" y="1066800"/>
            <a:ext cx="8229600" cy="1557338"/>
          </a:xfrm>
        </p:spPr>
        <p:txBody>
          <a:bodyPr>
            <a:normAutofit/>
          </a:bodyPr>
          <a:lstStyle/>
          <a:p>
            <a:pPr marL="0" indent="0">
              <a:lnSpc>
                <a:spcPct val="80000"/>
              </a:lnSpc>
              <a:buFont typeface="Wingdings" pitchFamily="2" charset="2"/>
              <a:buNone/>
            </a:pPr>
            <a:r>
              <a:rPr lang="en-US" altLang="en-US" sz="1800" dirty="0"/>
              <a:t>The spread, or the distance, between the lowest and highest values of a variable.</a:t>
            </a:r>
          </a:p>
          <a:p>
            <a:pPr marL="0" indent="0">
              <a:lnSpc>
                <a:spcPct val="80000"/>
              </a:lnSpc>
              <a:buFont typeface="Wingdings" pitchFamily="2" charset="2"/>
              <a:buNone/>
            </a:pPr>
            <a:endParaRPr lang="en-US" altLang="en-US" sz="1800" dirty="0"/>
          </a:p>
          <a:p>
            <a:pPr marL="0" indent="0">
              <a:lnSpc>
                <a:spcPct val="80000"/>
              </a:lnSpc>
              <a:buFont typeface="Wingdings" pitchFamily="2" charset="2"/>
              <a:buNone/>
            </a:pPr>
            <a:r>
              <a:rPr lang="en-US" altLang="en-US" sz="1800" dirty="0"/>
              <a:t>To get the range for a variable, you subtract its lowest value from its highest </a:t>
            </a:r>
            <a:r>
              <a:rPr lang="en-US" altLang="en-US" sz="1800" dirty="0" smtClean="0"/>
              <a:t>value.</a:t>
            </a:r>
          </a:p>
          <a:p>
            <a:pPr>
              <a:lnSpc>
                <a:spcPct val="80000"/>
              </a:lnSpc>
              <a:buFont typeface="Wingdings" pitchFamily="2" charset="2"/>
              <a:buNone/>
            </a:pPr>
            <a:endParaRPr lang="en-US" altLang="en-US" sz="2100" dirty="0" smtClean="0"/>
          </a:p>
          <a:p>
            <a:pPr>
              <a:lnSpc>
                <a:spcPct val="80000"/>
              </a:lnSpc>
              <a:buFont typeface="Wingdings" pitchFamily="2" charset="2"/>
              <a:buNone/>
            </a:pPr>
            <a:endParaRPr lang="en-US" altLang="en-US" sz="2100" dirty="0"/>
          </a:p>
          <a:p>
            <a:pPr>
              <a:lnSpc>
                <a:spcPct val="80000"/>
              </a:lnSpc>
              <a:buFont typeface="Wingdings" pitchFamily="2" charset="2"/>
              <a:buNone/>
            </a:pPr>
            <a:endParaRPr lang="en-US" altLang="en-US" sz="2100" dirty="0"/>
          </a:p>
        </p:txBody>
      </p:sp>
      <p:sp>
        <p:nvSpPr>
          <p:cNvPr id="92164" name="Rectangle 4"/>
          <p:cNvSpPr>
            <a:spLocks noChangeArrowheads="1"/>
          </p:cNvSpPr>
          <p:nvPr/>
        </p:nvSpPr>
        <p:spPr bwMode="auto">
          <a:xfrm>
            <a:off x="914400" y="2549525"/>
            <a:ext cx="40386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itchFamily="2" charset="2"/>
              <a:buChar char="l"/>
              <a:defRPr sz="2600">
                <a:solidFill>
                  <a:schemeClr val="tx1"/>
                </a:solidFill>
                <a:latin typeface="Arial" charset="0"/>
              </a:defRPr>
            </a:lvl1pPr>
            <a:lvl2pPr marL="692150" indent="-347663">
              <a:spcBef>
                <a:spcPct val="20000"/>
              </a:spcBef>
              <a:buClr>
                <a:schemeClr val="accent2"/>
              </a:buClr>
              <a:buSzPct val="70000"/>
              <a:buFont typeface="Wingdings" pitchFamily="2" charset="2"/>
              <a:buChar char="l"/>
              <a:defRPr sz="2200">
                <a:solidFill>
                  <a:schemeClr val="tx1"/>
                </a:solidFill>
                <a:latin typeface="Arial" charset="0"/>
              </a:defRPr>
            </a:lvl2pPr>
            <a:lvl3pPr marL="987425" indent="-293688">
              <a:spcBef>
                <a:spcPct val="20000"/>
              </a:spcBef>
              <a:buClr>
                <a:schemeClr val="accent1"/>
              </a:buClr>
              <a:buSzPct val="70000"/>
              <a:buFont typeface="Wingdings" pitchFamily="2" charset="2"/>
              <a:buChar char="l"/>
              <a:defRPr sz="2100">
                <a:solidFill>
                  <a:schemeClr val="tx1"/>
                </a:solidFill>
                <a:latin typeface="Arial" charset="0"/>
              </a:defRPr>
            </a:lvl3pPr>
            <a:lvl4pPr marL="1281113" indent="-292100">
              <a:spcBef>
                <a:spcPct val="20000"/>
              </a:spcBef>
              <a:buClr>
                <a:schemeClr val="tx2"/>
              </a:buClr>
              <a:buSzPct val="75000"/>
              <a:buFont typeface="Wingdings" pitchFamily="2" charset="2"/>
              <a:buChar char="§"/>
              <a:defRPr>
                <a:solidFill>
                  <a:schemeClr val="tx1"/>
                </a:solidFill>
                <a:latin typeface="Arial" charset="0"/>
              </a:defRPr>
            </a:lvl4pPr>
            <a:lvl5pPr marL="1598613" indent="-315913">
              <a:spcBef>
                <a:spcPct val="20000"/>
              </a:spcBef>
              <a:buClr>
                <a:schemeClr val="folHlink"/>
              </a:buClr>
              <a:buSzPct val="80000"/>
              <a:buFont typeface="Wingdings" pitchFamily="2" charset="2"/>
              <a:buChar char="§"/>
              <a:defRPr>
                <a:solidFill>
                  <a:schemeClr val="tx1"/>
                </a:solidFill>
                <a:latin typeface="Arial" charset="0"/>
              </a:defRPr>
            </a:lvl5pPr>
            <a:lvl6pPr marL="2055813" indent="-315913" fontAlgn="base">
              <a:spcBef>
                <a:spcPct val="20000"/>
              </a:spcBef>
              <a:spcAft>
                <a:spcPct val="0"/>
              </a:spcAft>
              <a:buClr>
                <a:schemeClr val="folHlink"/>
              </a:buClr>
              <a:buSzPct val="80000"/>
              <a:buFont typeface="Wingdings" pitchFamily="2" charset="2"/>
              <a:buChar char="§"/>
              <a:defRPr>
                <a:solidFill>
                  <a:schemeClr val="tx1"/>
                </a:solidFill>
                <a:latin typeface="Arial" charset="0"/>
              </a:defRPr>
            </a:lvl6pPr>
            <a:lvl7pPr marL="2513013" indent="-315913" fontAlgn="base">
              <a:spcBef>
                <a:spcPct val="20000"/>
              </a:spcBef>
              <a:spcAft>
                <a:spcPct val="0"/>
              </a:spcAft>
              <a:buClr>
                <a:schemeClr val="folHlink"/>
              </a:buClr>
              <a:buSzPct val="80000"/>
              <a:buFont typeface="Wingdings" pitchFamily="2" charset="2"/>
              <a:buChar char="§"/>
              <a:defRPr>
                <a:solidFill>
                  <a:schemeClr val="tx1"/>
                </a:solidFill>
                <a:latin typeface="Arial" charset="0"/>
              </a:defRPr>
            </a:lvl7pPr>
            <a:lvl8pPr marL="2970213" indent="-315913" fontAlgn="base">
              <a:spcBef>
                <a:spcPct val="20000"/>
              </a:spcBef>
              <a:spcAft>
                <a:spcPct val="0"/>
              </a:spcAft>
              <a:buClr>
                <a:schemeClr val="folHlink"/>
              </a:buClr>
              <a:buSzPct val="80000"/>
              <a:buFont typeface="Wingdings" pitchFamily="2" charset="2"/>
              <a:buChar char="§"/>
              <a:defRPr>
                <a:solidFill>
                  <a:schemeClr val="tx1"/>
                </a:solidFill>
                <a:latin typeface="Arial" charset="0"/>
              </a:defRPr>
            </a:lvl8pPr>
            <a:lvl9pPr marL="3427413" indent="-315913" fontAlgn="base">
              <a:spcBef>
                <a:spcPct val="20000"/>
              </a:spcBef>
              <a:spcAft>
                <a:spcPct val="0"/>
              </a:spcAft>
              <a:buClr>
                <a:schemeClr val="folHlink"/>
              </a:buClr>
              <a:buSzPct val="80000"/>
              <a:buFont typeface="Wingdings" pitchFamily="2" charset="2"/>
              <a:buChar char="§"/>
              <a:defRPr>
                <a:solidFill>
                  <a:schemeClr val="tx1"/>
                </a:solidFill>
                <a:latin typeface="Arial" charset="0"/>
              </a:defRPr>
            </a:lvl9pPr>
          </a:lstStyle>
          <a:p>
            <a:pPr>
              <a:buFont typeface="Wingdings" pitchFamily="2" charset="2"/>
              <a:buNone/>
            </a:pPr>
            <a:r>
              <a:rPr lang="en-US" altLang="en-US" sz="2000" dirty="0"/>
              <a:t>Class A--IQs of 13 Students	</a:t>
            </a:r>
          </a:p>
          <a:p>
            <a:pPr>
              <a:buFont typeface="Wingdings" pitchFamily="2" charset="2"/>
              <a:buNone/>
            </a:pPr>
            <a:r>
              <a:rPr lang="en-US" altLang="en-US" sz="2000" dirty="0"/>
              <a:t>102		115		</a:t>
            </a:r>
          </a:p>
          <a:p>
            <a:pPr>
              <a:buFont typeface="Wingdings" pitchFamily="2" charset="2"/>
              <a:buNone/>
            </a:pPr>
            <a:r>
              <a:rPr lang="en-US" altLang="en-US" sz="2000" dirty="0"/>
              <a:t>128		109	</a:t>
            </a:r>
          </a:p>
          <a:p>
            <a:pPr>
              <a:buFont typeface="Wingdings" pitchFamily="2" charset="2"/>
              <a:buNone/>
            </a:pPr>
            <a:r>
              <a:rPr lang="en-US" altLang="en-US" sz="2000" dirty="0"/>
              <a:t>131		</a:t>
            </a:r>
            <a:r>
              <a:rPr lang="en-US" altLang="en-US" sz="2000" dirty="0">
                <a:solidFill>
                  <a:srgbClr val="FD031B"/>
                </a:solidFill>
              </a:rPr>
              <a:t>89	</a:t>
            </a:r>
          </a:p>
          <a:p>
            <a:pPr>
              <a:buFont typeface="Wingdings" pitchFamily="2" charset="2"/>
              <a:buNone/>
            </a:pPr>
            <a:r>
              <a:rPr lang="en-US" altLang="en-US" sz="2000" dirty="0"/>
              <a:t>98			106		</a:t>
            </a:r>
          </a:p>
          <a:p>
            <a:pPr>
              <a:buFont typeface="Wingdings" pitchFamily="2" charset="2"/>
              <a:buNone/>
            </a:pPr>
            <a:r>
              <a:rPr lang="en-US" altLang="en-US" sz="2000" dirty="0">
                <a:solidFill>
                  <a:srgbClr val="FD031B"/>
                </a:solidFill>
              </a:rPr>
              <a:t>140</a:t>
            </a:r>
            <a:r>
              <a:rPr lang="en-US" altLang="en-US" sz="2000" dirty="0"/>
              <a:t>		119		</a:t>
            </a:r>
          </a:p>
          <a:p>
            <a:pPr>
              <a:buFont typeface="Wingdings" pitchFamily="2" charset="2"/>
              <a:buNone/>
            </a:pPr>
            <a:r>
              <a:rPr lang="en-US" altLang="en-US" sz="2000" dirty="0"/>
              <a:t>93			97</a:t>
            </a:r>
          </a:p>
          <a:p>
            <a:pPr>
              <a:buFont typeface="Wingdings" pitchFamily="2" charset="2"/>
              <a:buNone/>
            </a:pPr>
            <a:r>
              <a:rPr lang="en-US" altLang="en-US" sz="2000" dirty="0"/>
              <a:t>110</a:t>
            </a:r>
          </a:p>
          <a:p>
            <a:pPr>
              <a:buFont typeface="Wingdings" pitchFamily="2" charset="2"/>
              <a:buNone/>
            </a:pPr>
            <a:endParaRPr lang="en-US" altLang="en-US" sz="2000" b="1" dirty="0" smtClean="0"/>
          </a:p>
          <a:p>
            <a:pPr>
              <a:buFont typeface="Wingdings" pitchFamily="2" charset="2"/>
              <a:buNone/>
            </a:pPr>
            <a:r>
              <a:rPr lang="en-US" altLang="en-US" sz="2000" b="1" dirty="0" smtClean="0"/>
              <a:t>Class </a:t>
            </a:r>
            <a:r>
              <a:rPr lang="en-US" altLang="en-US" sz="2000" b="1" dirty="0"/>
              <a:t>A Range = 140 - 89 = 51</a:t>
            </a:r>
            <a:endParaRPr lang="en-US" altLang="en-US" sz="2000" dirty="0"/>
          </a:p>
        </p:txBody>
      </p:sp>
      <p:sp>
        <p:nvSpPr>
          <p:cNvPr id="92165" name="Rectangle 5"/>
          <p:cNvSpPr>
            <a:spLocks noChangeArrowheads="1"/>
          </p:cNvSpPr>
          <p:nvPr/>
        </p:nvSpPr>
        <p:spPr bwMode="auto">
          <a:xfrm>
            <a:off x="4876800" y="2514600"/>
            <a:ext cx="4038600" cy="361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itchFamily="2" charset="2"/>
              <a:buChar char="l"/>
              <a:defRPr sz="2600">
                <a:solidFill>
                  <a:schemeClr val="tx1"/>
                </a:solidFill>
                <a:latin typeface="Arial" charset="0"/>
              </a:defRPr>
            </a:lvl1pPr>
            <a:lvl2pPr marL="692150" indent="-347663">
              <a:spcBef>
                <a:spcPct val="20000"/>
              </a:spcBef>
              <a:buClr>
                <a:schemeClr val="accent2"/>
              </a:buClr>
              <a:buSzPct val="70000"/>
              <a:buFont typeface="Wingdings" pitchFamily="2" charset="2"/>
              <a:buChar char="l"/>
              <a:defRPr sz="2200">
                <a:solidFill>
                  <a:schemeClr val="tx1"/>
                </a:solidFill>
                <a:latin typeface="Arial" charset="0"/>
              </a:defRPr>
            </a:lvl2pPr>
            <a:lvl3pPr marL="987425" indent="-293688">
              <a:spcBef>
                <a:spcPct val="20000"/>
              </a:spcBef>
              <a:buClr>
                <a:schemeClr val="accent1"/>
              </a:buClr>
              <a:buSzPct val="70000"/>
              <a:buFont typeface="Wingdings" pitchFamily="2" charset="2"/>
              <a:buChar char="l"/>
              <a:defRPr sz="2100">
                <a:solidFill>
                  <a:schemeClr val="tx1"/>
                </a:solidFill>
                <a:latin typeface="Arial" charset="0"/>
              </a:defRPr>
            </a:lvl3pPr>
            <a:lvl4pPr marL="1281113" indent="-292100">
              <a:spcBef>
                <a:spcPct val="20000"/>
              </a:spcBef>
              <a:buClr>
                <a:schemeClr val="tx2"/>
              </a:buClr>
              <a:buSzPct val="75000"/>
              <a:buFont typeface="Wingdings" pitchFamily="2" charset="2"/>
              <a:buChar char="§"/>
              <a:defRPr>
                <a:solidFill>
                  <a:schemeClr val="tx1"/>
                </a:solidFill>
                <a:latin typeface="Arial" charset="0"/>
              </a:defRPr>
            </a:lvl4pPr>
            <a:lvl5pPr marL="1598613" indent="-315913">
              <a:spcBef>
                <a:spcPct val="20000"/>
              </a:spcBef>
              <a:buClr>
                <a:schemeClr val="folHlink"/>
              </a:buClr>
              <a:buSzPct val="80000"/>
              <a:buFont typeface="Wingdings" pitchFamily="2" charset="2"/>
              <a:buChar char="§"/>
              <a:defRPr>
                <a:solidFill>
                  <a:schemeClr val="tx1"/>
                </a:solidFill>
                <a:latin typeface="Arial" charset="0"/>
              </a:defRPr>
            </a:lvl5pPr>
            <a:lvl6pPr marL="2055813" indent="-315913" fontAlgn="base">
              <a:spcBef>
                <a:spcPct val="20000"/>
              </a:spcBef>
              <a:spcAft>
                <a:spcPct val="0"/>
              </a:spcAft>
              <a:buClr>
                <a:schemeClr val="folHlink"/>
              </a:buClr>
              <a:buSzPct val="80000"/>
              <a:buFont typeface="Wingdings" pitchFamily="2" charset="2"/>
              <a:buChar char="§"/>
              <a:defRPr>
                <a:solidFill>
                  <a:schemeClr val="tx1"/>
                </a:solidFill>
                <a:latin typeface="Arial" charset="0"/>
              </a:defRPr>
            </a:lvl6pPr>
            <a:lvl7pPr marL="2513013" indent="-315913" fontAlgn="base">
              <a:spcBef>
                <a:spcPct val="20000"/>
              </a:spcBef>
              <a:spcAft>
                <a:spcPct val="0"/>
              </a:spcAft>
              <a:buClr>
                <a:schemeClr val="folHlink"/>
              </a:buClr>
              <a:buSzPct val="80000"/>
              <a:buFont typeface="Wingdings" pitchFamily="2" charset="2"/>
              <a:buChar char="§"/>
              <a:defRPr>
                <a:solidFill>
                  <a:schemeClr val="tx1"/>
                </a:solidFill>
                <a:latin typeface="Arial" charset="0"/>
              </a:defRPr>
            </a:lvl7pPr>
            <a:lvl8pPr marL="2970213" indent="-315913" fontAlgn="base">
              <a:spcBef>
                <a:spcPct val="20000"/>
              </a:spcBef>
              <a:spcAft>
                <a:spcPct val="0"/>
              </a:spcAft>
              <a:buClr>
                <a:schemeClr val="folHlink"/>
              </a:buClr>
              <a:buSzPct val="80000"/>
              <a:buFont typeface="Wingdings" pitchFamily="2" charset="2"/>
              <a:buChar char="§"/>
              <a:defRPr>
                <a:solidFill>
                  <a:schemeClr val="tx1"/>
                </a:solidFill>
                <a:latin typeface="Arial" charset="0"/>
              </a:defRPr>
            </a:lvl8pPr>
            <a:lvl9pPr marL="3427413" indent="-315913" fontAlgn="base">
              <a:spcBef>
                <a:spcPct val="20000"/>
              </a:spcBef>
              <a:spcAft>
                <a:spcPct val="0"/>
              </a:spcAft>
              <a:buClr>
                <a:schemeClr val="folHlink"/>
              </a:buClr>
              <a:buSzPct val="80000"/>
              <a:buFont typeface="Wingdings" pitchFamily="2" charset="2"/>
              <a:buChar char="§"/>
              <a:defRPr>
                <a:solidFill>
                  <a:schemeClr val="tx1"/>
                </a:solidFill>
                <a:latin typeface="Arial" charset="0"/>
              </a:defRPr>
            </a:lvl9pPr>
          </a:lstStyle>
          <a:p>
            <a:pPr>
              <a:buFont typeface="Wingdings" pitchFamily="2" charset="2"/>
              <a:buNone/>
            </a:pPr>
            <a:r>
              <a:rPr lang="en-US" altLang="en-US" sz="2000" dirty="0"/>
              <a:t>Class B--IQs of 13 Students</a:t>
            </a:r>
          </a:p>
          <a:p>
            <a:pPr>
              <a:buFont typeface="Wingdings" pitchFamily="2" charset="2"/>
              <a:buNone/>
            </a:pPr>
            <a:r>
              <a:rPr lang="en-US" altLang="en-US" sz="2000" dirty="0"/>
              <a:t>127		</a:t>
            </a:r>
            <a:r>
              <a:rPr lang="en-US" altLang="en-US" sz="2000" dirty="0">
                <a:solidFill>
                  <a:srgbClr val="FD031B"/>
                </a:solidFill>
              </a:rPr>
              <a:t>162</a:t>
            </a:r>
          </a:p>
          <a:p>
            <a:pPr>
              <a:buFont typeface="Wingdings" pitchFamily="2" charset="2"/>
              <a:buNone/>
            </a:pPr>
            <a:r>
              <a:rPr lang="en-US" altLang="en-US" sz="2000" dirty="0"/>
              <a:t>131		103</a:t>
            </a:r>
          </a:p>
          <a:p>
            <a:pPr>
              <a:buFont typeface="Wingdings" pitchFamily="2" charset="2"/>
              <a:buNone/>
            </a:pPr>
            <a:r>
              <a:rPr lang="en-US" altLang="en-US" sz="2000" dirty="0"/>
              <a:t>96			111</a:t>
            </a:r>
          </a:p>
          <a:p>
            <a:pPr>
              <a:buFont typeface="Wingdings" pitchFamily="2" charset="2"/>
              <a:buNone/>
            </a:pPr>
            <a:r>
              <a:rPr lang="en-US" altLang="en-US" sz="2000" dirty="0">
                <a:solidFill>
                  <a:srgbClr val="FD031B"/>
                </a:solidFill>
              </a:rPr>
              <a:t>80	</a:t>
            </a:r>
            <a:r>
              <a:rPr lang="en-US" altLang="en-US" sz="2000" dirty="0"/>
              <a:t>		109 </a:t>
            </a:r>
          </a:p>
          <a:p>
            <a:pPr>
              <a:buFont typeface="Wingdings" pitchFamily="2" charset="2"/>
              <a:buNone/>
            </a:pPr>
            <a:r>
              <a:rPr lang="en-US" altLang="en-US" sz="2000" dirty="0"/>
              <a:t>93			87</a:t>
            </a:r>
          </a:p>
          <a:p>
            <a:pPr>
              <a:buFont typeface="Wingdings" pitchFamily="2" charset="2"/>
              <a:buNone/>
            </a:pPr>
            <a:r>
              <a:rPr lang="en-US" altLang="en-US" sz="2000" dirty="0"/>
              <a:t>120		105</a:t>
            </a:r>
          </a:p>
          <a:p>
            <a:pPr>
              <a:buFont typeface="Wingdings" pitchFamily="2" charset="2"/>
              <a:buNone/>
            </a:pPr>
            <a:r>
              <a:rPr lang="en-US" altLang="en-US" sz="2000" dirty="0"/>
              <a:t>109</a:t>
            </a:r>
          </a:p>
          <a:p>
            <a:pPr>
              <a:buFont typeface="Wingdings" pitchFamily="2" charset="2"/>
              <a:buNone/>
            </a:pPr>
            <a:endParaRPr lang="en-US" altLang="en-US" sz="2000" b="1" dirty="0" smtClean="0"/>
          </a:p>
          <a:p>
            <a:pPr>
              <a:buFont typeface="Wingdings" pitchFamily="2" charset="2"/>
              <a:buNone/>
            </a:pPr>
            <a:r>
              <a:rPr lang="en-US" altLang="en-US" sz="2000" b="1" dirty="0" smtClean="0"/>
              <a:t>Class </a:t>
            </a:r>
            <a:r>
              <a:rPr lang="en-US" altLang="en-US" sz="2000" b="1" dirty="0"/>
              <a:t>B Range = 162 - 80 = 82 </a:t>
            </a:r>
          </a:p>
        </p:txBody>
      </p:sp>
    </p:spTree>
    <p:extLst>
      <p:ext uri="{BB962C8B-B14F-4D97-AF65-F5344CB8AC3E}">
        <p14:creationId xmlns:p14="http://schemas.microsoft.com/office/powerpoint/2010/main" val="2264462629"/>
      </p:ext>
    </p:ext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C9DAC1FA-C66A-4653-8BA3-0B8154AD12D9}" type="slidenum">
              <a:rPr lang="en-GB" altLang="en-US"/>
              <a:pPr/>
              <a:t>2</a:t>
            </a:fld>
            <a:endParaRPr lang="en-GB" altLang="en-US"/>
          </a:p>
        </p:txBody>
      </p:sp>
      <p:sp>
        <p:nvSpPr>
          <p:cNvPr id="4098" name="Rectangle 2"/>
          <p:cNvSpPr>
            <a:spLocks noGrp="1" noChangeArrowheads="1"/>
          </p:cNvSpPr>
          <p:nvPr>
            <p:ph type="title"/>
          </p:nvPr>
        </p:nvSpPr>
        <p:spPr>
          <a:xfrm>
            <a:off x="762000" y="0"/>
            <a:ext cx="7772400" cy="1143000"/>
          </a:xfrm>
        </p:spPr>
        <p:txBody>
          <a:bodyPr/>
          <a:lstStyle/>
          <a:p>
            <a:r>
              <a:rPr lang="en-GB" altLang="en-US" sz="4800" b="1">
                <a:latin typeface="Arial" charset="0"/>
              </a:rPr>
              <a:t>Definition</a:t>
            </a:r>
            <a:r>
              <a:rPr lang="en-GB" altLang="en-US"/>
              <a:t> </a:t>
            </a:r>
          </a:p>
        </p:txBody>
      </p:sp>
      <p:sp>
        <p:nvSpPr>
          <p:cNvPr id="4100" name="Oval 4"/>
          <p:cNvSpPr>
            <a:spLocks noChangeArrowheads="1"/>
          </p:cNvSpPr>
          <p:nvPr/>
        </p:nvSpPr>
        <p:spPr bwMode="auto">
          <a:xfrm>
            <a:off x="762000" y="1219200"/>
            <a:ext cx="7848600" cy="2133600"/>
          </a:xfrm>
          <a:prstGeom prst="ellipse">
            <a:avLst/>
          </a:prstGeom>
          <a:solidFill>
            <a:schemeClr val="accent2">
              <a:lumMod val="20000"/>
              <a:lumOff val="80000"/>
            </a:schemeClr>
          </a:solidFill>
          <a:ln w="9525">
            <a:solidFill>
              <a:schemeClr val="tx1"/>
            </a:solidFill>
            <a:round/>
            <a:headEnd/>
            <a:tailEnd/>
          </a:ln>
          <a:effectLst/>
        </p:spPr>
        <p:txBody>
          <a:bodyPr wrap="none" anchor="ctr"/>
          <a:lstStyle/>
          <a:p>
            <a:pPr algn="ctr"/>
            <a:r>
              <a:rPr lang="en-GB" altLang="en-US" sz="2000" dirty="0">
                <a:latin typeface="Arial" charset="0"/>
              </a:rPr>
              <a:t>Statistics is the science of collecting,</a:t>
            </a:r>
          </a:p>
          <a:p>
            <a:pPr algn="ctr"/>
            <a:r>
              <a:rPr lang="en-GB" altLang="en-US" sz="2000" dirty="0">
                <a:latin typeface="Arial" charset="0"/>
              </a:rPr>
              <a:t> organizing, summarising, analysing, </a:t>
            </a:r>
          </a:p>
          <a:p>
            <a:pPr algn="ctr"/>
            <a:r>
              <a:rPr lang="en-GB" altLang="en-US" sz="2000" dirty="0">
                <a:latin typeface="Arial" charset="0"/>
              </a:rPr>
              <a:t>and making inference from data</a:t>
            </a:r>
          </a:p>
        </p:txBody>
      </p:sp>
      <p:sp>
        <p:nvSpPr>
          <p:cNvPr id="4103" name="Rectangle 7"/>
          <p:cNvSpPr>
            <a:spLocks noChangeArrowheads="1"/>
          </p:cNvSpPr>
          <p:nvPr/>
        </p:nvSpPr>
        <p:spPr bwMode="auto">
          <a:xfrm>
            <a:off x="990600" y="3733800"/>
            <a:ext cx="3352800" cy="1905000"/>
          </a:xfrm>
          <a:prstGeom prst="rect">
            <a:avLst/>
          </a:prstGeom>
          <a:solidFill>
            <a:schemeClr val="accent2">
              <a:lumMod val="20000"/>
              <a:lumOff val="80000"/>
            </a:schemeClr>
          </a:solidFill>
          <a:ln w="9525">
            <a:solidFill>
              <a:schemeClr val="tx1"/>
            </a:solidFill>
            <a:miter lim="800000"/>
            <a:headEnd/>
            <a:tailEnd/>
          </a:ln>
          <a:effectLst/>
        </p:spPr>
        <p:txBody>
          <a:bodyPr wrap="none" anchor="ctr"/>
          <a:lstStyle/>
          <a:p>
            <a:pPr algn="ctr"/>
            <a:r>
              <a:rPr lang="en-GB" altLang="en-US" dirty="0">
                <a:latin typeface="Arial" charset="0"/>
              </a:rPr>
              <a:t>Descriptive stat. Includes </a:t>
            </a:r>
          </a:p>
          <a:p>
            <a:pPr algn="ctr"/>
            <a:r>
              <a:rPr lang="en-GB" altLang="en-US" dirty="0">
                <a:latin typeface="Arial" charset="0"/>
              </a:rPr>
              <a:t>collecting, organizing, </a:t>
            </a:r>
          </a:p>
          <a:p>
            <a:pPr algn="ctr"/>
            <a:r>
              <a:rPr lang="en-GB" altLang="en-US" dirty="0">
                <a:latin typeface="Arial" charset="0"/>
              </a:rPr>
              <a:t>summarising, analysing, </a:t>
            </a:r>
          </a:p>
          <a:p>
            <a:pPr algn="ctr"/>
            <a:r>
              <a:rPr lang="en-GB" altLang="en-US" dirty="0">
                <a:latin typeface="Arial" charset="0"/>
              </a:rPr>
              <a:t>and presenting data</a:t>
            </a:r>
            <a:endParaRPr lang="en-GB" altLang="en-US" dirty="0"/>
          </a:p>
        </p:txBody>
      </p:sp>
      <p:sp>
        <p:nvSpPr>
          <p:cNvPr id="4104" name="Rectangle 8"/>
          <p:cNvSpPr>
            <a:spLocks noChangeArrowheads="1"/>
          </p:cNvSpPr>
          <p:nvPr/>
        </p:nvSpPr>
        <p:spPr bwMode="auto">
          <a:xfrm>
            <a:off x="4953000" y="3733800"/>
            <a:ext cx="3733800" cy="1905000"/>
          </a:xfrm>
          <a:prstGeom prst="rect">
            <a:avLst/>
          </a:prstGeom>
          <a:solidFill>
            <a:schemeClr val="accent2">
              <a:lumMod val="20000"/>
              <a:lumOff val="80000"/>
            </a:schemeClr>
          </a:solidFill>
          <a:ln w="9525">
            <a:solidFill>
              <a:schemeClr val="tx1"/>
            </a:solidFill>
            <a:miter lim="800000"/>
            <a:headEnd/>
            <a:tailEnd/>
          </a:ln>
          <a:effectLst/>
        </p:spPr>
        <p:txBody>
          <a:bodyPr wrap="none" anchor="ctr"/>
          <a:lstStyle/>
          <a:p>
            <a:pPr algn="ctr"/>
            <a:r>
              <a:rPr lang="en-GB" altLang="en-US">
                <a:latin typeface="Arial" charset="0"/>
              </a:rPr>
              <a:t>Inferential stat. Includes</a:t>
            </a:r>
          </a:p>
          <a:p>
            <a:pPr algn="ctr"/>
            <a:r>
              <a:rPr lang="en-GB" altLang="en-US">
                <a:latin typeface="Arial" charset="0"/>
              </a:rPr>
              <a:t>Making inferences, </a:t>
            </a:r>
          </a:p>
          <a:p>
            <a:pPr algn="ctr"/>
            <a:r>
              <a:rPr lang="en-GB" altLang="en-US">
                <a:latin typeface="Arial" charset="0"/>
              </a:rPr>
              <a:t>hypothesis testing</a:t>
            </a:r>
          </a:p>
          <a:p>
            <a:pPr algn="ctr"/>
            <a:r>
              <a:rPr lang="en-GB" altLang="en-US">
                <a:latin typeface="Arial" charset="0"/>
              </a:rPr>
              <a:t>Determining relationship, </a:t>
            </a:r>
          </a:p>
          <a:p>
            <a:pPr algn="ctr"/>
            <a:r>
              <a:rPr lang="en-GB" altLang="en-US">
                <a:latin typeface="Arial" charset="0"/>
              </a:rPr>
              <a:t>and making prediction</a:t>
            </a:r>
            <a:endParaRPr lang="en-GB" altLang="en-US" sz="2000"/>
          </a:p>
        </p:txBody>
      </p:sp>
      <p:sp>
        <p:nvSpPr>
          <p:cNvPr id="4107" name="Line 11"/>
          <p:cNvSpPr>
            <a:spLocks noChangeShapeType="1"/>
          </p:cNvSpPr>
          <p:nvPr/>
        </p:nvSpPr>
        <p:spPr bwMode="auto">
          <a:xfrm flipH="1">
            <a:off x="2438400" y="3352800"/>
            <a:ext cx="381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8" name="Line 12"/>
          <p:cNvSpPr>
            <a:spLocks noChangeShapeType="1"/>
          </p:cNvSpPr>
          <p:nvPr/>
        </p:nvSpPr>
        <p:spPr bwMode="auto">
          <a:xfrm>
            <a:off x="6172200" y="3352800"/>
            <a:ext cx="4572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736319135"/>
      </p:ext>
    </p:extLst>
  </p:cSld>
  <p:clrMapOvr>
    <a:masterClrMapping/>
  </p:clrMapOvr>
  <p:transition spd="slow">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ltLang="en-US"/>
              <a:t>Interquartile Range</a:t>
            </a:r>
          </a:p>
        </p:txBody>
      </p:sp>
      <p:sp>
        <p:nvSpPr>
          <p:cNvPr id="115715" name="Rectangle 3"/>
          <p:cNvSpPr>
            <a:spLocks noGrp="1" noChangeArrowheads="1"/>
          </p:cNvSpPr>
          <p:nvPr>
            <p:ph type="body" idx="1"/>
          </p:nvPr>
        </p:nvSpPr>
        <p:spPr/>
        <p:txBody>
          <a:bodyPr/>
          <a:lstStyle/>
          <a:p>
            <a:pPr>
              <a:buFont typeface="Wingdings" pitchFamily="2" charset="2"/>
              <a:buNone/>
            </a:pPr>
            <a:r>
              <a:rPr lang="en-US" altLang="en-US" sz="1600"/>
              <a:t>A quartile is the value that marks one of the divisions that breaks a series of values into four equal parts.</a:t>
            </a:r>
          </a:p>
          <a:p>
            <a:pPr>
              <a:buFont typeface="Wingdings" pitchFamily="2" charset="2"/>
              <a:buNone/>
            </a:pPr>
            <a:endParaRPr lang="en-US" altLang="en-US" sz="1600"/>
          </a:p>
          <a:p>
            <a:pPr>
              <a:buFont typeface="Wingdings" pitchFamily="2" charset="2"/>
              <a:buNone/>
            </a:pPr>
            <a:r>
              <a:rPr lang="en-US" altLang="en-US" sz="1600"/>
              <a:t>The median is a quartile and divides the cases in half.</a:t>
            </a:r>
          </a:p>
          <a:p>
            <a:pPr>
              <a:buFont typeface="Wingdings" pitchFamily="2" charset="2"/>
              <a:buNone/>
            </a:pPr>
            <a:endParaRPr lang="en-US" altLang="en-US" sz="1600"/>
          </a:p>
          <a:p>
            <a:pPr>
              <a:buFont typeface="Wingdings" pitchFamily="2" charset="2"/>
              <a:buNone/>
            </a:pPr>
            <a:r>
              <a:rPr lang="en-US" altLang="en-US" sz="1600"/>
              <a:t>25</a:t>
            </a:r>
            <a:r>
              <a:rPr lang="en-US" altLang="en-US" sz="1600" baseline="30000"/>
              <a:t>th</a:t>
            </a:r>
            <a:r>
              <a:rPr lang="en-US" altLang="en-US" sz="1600"/>
              <a:t> percentile is a quartile that divides the first ¼ of cases from the latter ¾.</a:t>
            </a:r>
          </a:p>
          <a:p>
            <a:pPr>
              <a:buFont typeface="Wingdings" pitchFamily="2" charset="2"/>
              <a:buNone/>
            </a:pPr>
            <a:r>
              <a:rPr lang="en-US" altLang="en-US" sz="1600"/>
              <a:t>75</a:t>
            </a:r>
            <a:r>
              <a:rPr lang="en-US" altLang="en-US" sz="1600" baseline="30000"/>
              <a:t>th</a:t>
            </a:r>
            <a:r>
              <a:rPr lang="en-US" altLang="en-US" sz="1600"/>
              <a:t> percentile is a quartile that divides the first ¾ of cases from the latter ¼.</a:t>
            </a:r>
          </a:p>
          <a:p>
            <a:pPr>
              <a:buFont typeface="Wingdings" pitchFamily="2" charset="2"/>
              <a:buNone/>
            </a:pPr>
            <a:endParaRPr lang="en-US" altLang="en-US" sz="1600"/>
          </a:p>
          <a:p>
            <a:pPr>
              <a:buFont typeface="Wingdings" pitchFamily="2" charset="2"/>
              <a:buNone/>
            </a:pPr>
            <a:r>
              <a:rPr lang="en-US" altLang="en-US" sz="1600"/>
              <a:t>The interquartile range is the distance or range between the 25</a:t>
            </a:r>
            <a:r>
              <a:rPr lang="en-US" altLang="en-US" sz="1600" baseline="30000"/>
              <a:t>th</a:t>
            </a:r>
            <a:r>
              <a:rPr lang="en-US" altLang="en-US" sz="1600"/>
              <a:t> percentile and the 75</a:t>
            </a:r>
            <a:r>
              <a:rPr lang="en-US" altLang="en-US" sz="1600" baseline="30000"/>
              <a:t>th</a:t>
            </a:r>
            <a:r>
              <a:rPr lang="en-US" altLang="en-US" sz="1600"/>
              <a:t> percentile.  Below, what is the interquartile range?</a:t>
            </a:r>
          </a:p>
          <a:p>
            <a:pPr>
              <a:buFont typeface="Wingdings" pitchFamily="2" charset="2"/>
              <a:buNone/>
            </a:pPr>
            <a:endParaRPr lang="en-US" altLang="en-US" sz="1600"/>
          </a:p>
        </p:txBody>
      </p:sp>
      <p:pic>
        <p:nvPicPr>
          <p:cNvPr id="307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90600" y="4419600"/>
            <a:ext cx="7543800" cy="178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4850067"/>
      </p:ext>
    </p:extLst>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en-US"/>
              <a:t>Variance</a:t>
            </a:r>
          </a:p>
        </p:txBody>
      </p:sp>
      <p:sp>
        <p:nvSpPr>
          <p:cNvPr id="93187" name="Rectangle 3"/>
          <p:cNvSpPr>
            <a:spLocks noGrp="1" noChangeArrowheads="1"/>
          </p:cNvSpPr>
          <p:nvPr>
            <p:ph type="body" idx="1"/>
          </p:nvPr>
        </p:nvSpPr>
        <p:spPr/>
        <p:txBody>
          <a:bodyPr/>
          <a:lstStyle/>
          <a:p>
            <a:pPr>
              <a:lnSpc>
                <a:spcPct val="90000"/>
              </a:lnSpc>
              <a:buFont typeface="Wingdings" pitchFamily="2" charset="2"/>
              <a:buNone/>
            </a:pPr>
            <a:r>
              <a:rPr lang="en-US" altLang="en-US" sz="2000" dirty="0"/>
              <a:t>A measure of the spread of the recorded values on a variable.  A measure of dispersion.</a:t>
            </a:r>
          </a:p>
          <a:p>
            <a:pPr>
              <a:lnSpc>
                <a:spcPct val="90000"/>
              </a:lnSpc>
              <a:buFont typeface="Wingdings" pitchFamily="2" charset="2"/>
              <a:buNone/>
            </a:pPr>
            <a:endParaRPr lang="en-US" altLang="en-US" sz="2000" dirty="0"/>
          </a:p>
          <a:p>
            <a:pPr>
              <a:lnSpc>
                <a:spcPct val="90000"/>
              </a:lnSpc>
              <a:buFont typeface="Wingdings" pitchFamily="2" charset="2"/>
              <a:buNone/>
            </a:pPr>
            <a:r>
              <a:rPr lang="en-US" altLang="en-US" sz="2000" dirty="0"/>
              <a:t>The larger the variance, the further the individual cases are from the mean.</a:t>
            </a:r>
          </a:p>
          <a:p>
            <a:pPr>
              <a:lnSpc>
                <a:spcPct val="90000"/>
              </a:lnSpc>
              <a:buFont typeface="Wingdings" pitchFamily="2" charset="2"/>
              <a:buNone/>
            </a:pPr>
            <a:endParaRPr lang="en-US" altLang="en-US" sz="2000" dirty="0"/>
          </a:p>
          <a:p>
            <a:pPr>
              <a:lnSpc>
                <a:spcPct val="90000"/>
              </a:lnSpc>
              <a:buFont typeface="Wingdings" pitchFamily="2" charset="2"/>
              <a:buNone/>
            </a:pPr>
            <a:endParaRPr lang="en-US" altLang="en-US" sz="2000" dirty="0"/>
          </a:p>
          <a:p>
            <a:pPr>
              <a:lnSpc>
                <a:spcPct val="90000"/>
              </a:lnSpc>
              <a:buFont typeface="Wingdings" pitchFamily="2" charset="2"/>
              <a:buNone/>
            </a:pPr>
            <a:endParaRPr lang="en-US" altLang="en-US" sz="2000" dirty="0"/>
          </a:p>
          <a:p>
            <a:pPr>
              <a:lnSpc>
                <a:spcPct val="90000"/>
              </a:lnSpc>
              <a:buFont typeface="Wingdings" pitchFamily="2" charset="2"/>
              <a:buNone/>
            </a:pPr>
            <a:r>
              <a:rPr lang="en-US" altLang="en-US" sz="2000" dirty="0"/>
              <a:t>The smaller the variance, the closer the individual scores are to the mean.</a:t>
            </a:r>
          </a:p>
        </p:txBody>
      </p:sp>
      <p:sp>
        <p:nvSpPr>
          <p:cNvPr id="93188" name="Freeform 4"/>
          <p:cNvSpPr>
            <a:spLocks/>
          </p:cNvSpPr>
          <p:nvPr/>
        </p:nvSpPr>
        <p:spPr bwMode="auto">
          <a:xfrm>
            <a:off x="2209800" y="2715420"/>
            <a:ext cx="4086225" cy="792162"/>
          </a:xfrm>
          <a:custGeom>
            <a:avLst/>
            <a:gdLst>
              <a:gd name="T0" fmla="*/ 50 w 2574"/>
              <a:gd name="T1" fmla="*/ 474 h 499"/>
              <a:gd name="T2" fmla="*/ 60 w 2574"/>
              <a:gd name="T3" fmla="*/ 484 h 499"/>
              <a:gd name="T4" fmla="*/ 412 w 2574"/>
              <a:gd name="T5" fmla="*/ 381 h 499"/>
              <a:gd name="T6" fmla="*/ 1230 w 2574"/>
              <a:gd name="T7" fmla="*/ 1 h 499"/>
              <a:gd name="T8" fmla="*/ 2094 w 2574"/>
              <a:gd name="T9" fmla="*/ 385 h 499"/>
              <a:gd name="T10" fmla="*/ 2574 w 2574"/>
              <a:gd name="T11" fmla="*/ 481 h 499"/>
            </a:gdLst>
            <a:ahLst/>
            <a:cxnLst>
              <a:cxn ang="0">
                <a:pos x="T0" y="T1"/>
              </a:cxn>
              <a:cxn ang="0">
                <a:pos x="T2" y="T3"/>
              </a:cxn>
              <a:cxn ang="0">
                <a:pos x="T4" y="T5"/>
              </a:cxn>
              <a:cxn ang="0">
                <a:pos x="T6" y="T7"/>
              </a:cxn>
              <a:cxn ang="0">
                <a:pos x="T8" y="T9"/>
              </a:cxn>
              <a:cxn ang="0">
                <a:pos x="T10" y="T11"/>
              </a:cxn>
            </a:cxnLst>
            <a:rect l="0" t="0" r="r" b="b"/>
            <a:pathLst>
              <a:path w="2574" h="499">
                <a:moveTo>
                  <a:pt x="50" y="474"/>
                </a:moveTo>
                <a:cubicBezTo>
                  <a:pt x="53" y="476"/>
                  <a:pt x="0" y="499"/>
                  <a:pt x="60" y="484"/>
                </a:cubicBezTo>
                <a:cubicBezTo>
                  <a:pt x="120" y="469"/>
                  <a:pt x="217" y="461"/>
                  <a:pt x="412" y="381"/>
                </a:cubicBezTo>
                <a:cubicBezTo>
                  <a:pt x="607" y="301"/>
                  <a:pt x="950" y="0"/>
                  <a:pt x="1230" y="1"/>
                </a:cubicBezTo>
                <a:cubicBezTo>
                  <a:pt x="1510" y="2"/>
                  <a:pt x="1870" y="305"/>
                  <a:pt x="2094" y="385"/>
                </a:cubicBezTo>
                <a:cubicBezTo>
                  <a:pt x="2318" y="465"/>
                  <a:pt x="2494" y="465"/>
                  <a:pt x="2574" y="481"/>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189" name="Freeform 5"/>
          <p:cNvSpPr>
            <a:spLocks/>
          </p:cNvSpPr>
          <p:nvPr/>
        </p:nvSpPr>
        <p:spPr bwMode="auto">
          <a:xfrm>
            <a:off x="3995738" y="4654550"/>
            <a:ext cx="1428750" cy="846138"/>
          </a:xfrm>
          <a:custGeom>
            <a:avLst/>
            <a:gdLst>
              <a:gd name="T0" fmla="*/ 0 w 900"/>
              <a:gd name="T1" fmla="*/ 533 h 533"/>
              <a:gd name="T2" fmla="*/ 165 w 900"/>
              <a:gd name="T3" fmla="*/ 419 h 533"/>
              <a:gd name="T4" fmla="*/ 447 w 900"/>
              <a:gd name="T5" fmla="*/ 2 h 533"/>
              <a:gd name="T6" fmla="*/ 714 w 900"/>
              <a:gd name="T7" fmla="*/ 430 h 533"/>
              <a:gd name="T8" fmla="*/ 900 w 900"/>
              <a:gd name="T9" fmla="*/ 523 h 533"/>
            </a:gdLst>
            <a:ahLst/>
            <a:cxnLst>
              <a:cxn ang="0">
                <a:pos x="T0" y="T1"/>
              </a:cxn>
              <a:cxn ang="0">
                <a:pos x="T2" y="T3"/>
              </a:cxn>
              <a:cxn ang="0">
                <a:pos x="T4" y="T5"/>
              </a:cxn>
              <a:cxn ang="0">
                <a:pos x="T6" y="T7"/>
              </a:cxn>
              <a:cxn ang="0">
                <a:pos x="T8" y="T9"/>
              </a:cxn>
            </a:cxnLst>
            <a:rect l="0" t="0" r="r" b="b"/>
            <a:pathLst>
              <a:path w="900" h="533">
                <a:moveTo>
                  <a:pt x="0" y="533"/>
                </a:moveTo>
                <a:cubicBezTo>
                  <a:pt x="26" y="514"/>
                  <a:pt x="91" y="507"/>
                  <a:pt x="165" y="419"/>
                </a:cubicBezTo>
                <a:cubicBezTo>
                  <a:pt x="239" y="331"/>
                  <a:pt x="356" y="0"/>
                  <a:pt x="447" y="2"/>
                </a:cubicBezTo>
                <a:cubicBezTo>
                  <a:pt x="538" y="4"/>
                  <a:pt x="639" y="343"/>
                  <a:pt x="714" y="430"/>
                </a:cubicBezTo>
                <a:cubicBezTo>
                  <a:pt x="789" y="517"/>
                  <a:pt x="861" y="504"/>
                  <a:pt x="900" y="52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190" name="Line 6"/>
          <p:cNvSpPr>
            <a:spLocks noChangeShapeType="1"/>
          </p:cNvSpPr>
          <p:nvPr/>
        </p:nvSpPr>
        <p:spPr bwMode="auto">
          <a:xfrm>
            <a:off x="2209800" y="3507582"/>
            <a:ext cx="419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191" name="Line 7"/>
          <p:cNvSpPr>
            <a:spLocks noChangeShapeType="1"/>
          </p:cNvSpPr>
          <p:nvPr/>
        </p:nvSpPr>
        <p:spPr bwMode="auto">
          <a:xfrm>
            <a:off x="2514600" y="5495925"/>
            <a:ext cx="419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192" name="Line 8"/>
          <p:cNvSpPr>
            <a:spLocks noChangeShapeType="1"/>
          </p:cNvSpPr>
          <p:nvPr/>
        </p:nvSpPr>
        <p:spPr bwMode="auto">
          <a:xfrm flipV="1">
            <a:off x="4176712" y="3278982"/>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193" name="Line 9"/>
          <p:cNvSpPr>
            <a:spLocks noChangeShapeType="1"/>
          </p:cNvSpPr>
          <p:nvPr/>
        </p:nvSpPr>
        <p:spPr bwMode="auto">
          <a:xfrm flipV="1">
            <a:off x="4724400" y="5495925"/>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194" name="Text Box 10"/>
          <p:cNvSpPr txBox="1">
            <a:spLocks noChangeArrowheads="1"/>
          </p:cNvSpPr>
          <p:nvPr/>
        </p:nvSpPr>
        <p:spPr bwMode="auto">
          <a:xfrm>
            <a:off x="4252912" y="3278982"/>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Mean</a:t>
            </a:r>
          </a:p>
        </p:txBody>
      </p:sp>
      <p:sp>
        <p:nvSpPr>
          <p:cNvPr id="93195" name="Text Box 11"/>
          <p:cNvSpPr txBox="1">
            <a:spLocks noChangeArrowheads="1"/>
          </p:cNvSpPr>
          <p:nvPr/>
        </p:nvSpPr>
        <p:spPr bwMode="auto">
          <a:xfrm>
            <a:off x="4800600" y="5648325"/>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Mean</a:t>
            </a:r>
          </a:p>
        </p:txBody>
      </p:sp>
    </p:spTree>
    <p:extLst>
      <p:ext uri="{BB962C8B-B14F-4D97-AF65-F5344CB8AC3E}">
        <p14:creationId xmlns:p14="http://schemas.microsoft.com/office/powerpoint/2010/main" val="1697257068"/>
      </p:ext>
    </p:extLst>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ltLang="en-US"/>
              <a:t>Variance</a:t>
            </a:r>
          </a:p>
        </p:txBody>
      </p:sp>
      <p:sp>
        <p:nvSpPr>
          <p:cNvPr id="94211" name="Rectangle 3"/>
          <p:cNvSpPr>
            <a:spLocks noGrp="1" noChangeArrowheads="1"/>
          </p:cNvSpPr>
          <p:nvPr>
            <p:ph type="body" idx="1"/>
          </p:nvPr>
        </p:nvSpPr>
        <p:spPr/>
        <p:txBody>
          <a:bodyPr/>
          <a:lstStyle/>
          <a:p>
            <a:pPr>
              <a:lnSpc>
                <a:spcPct val="90000"/>
              </a:lnSpc>
              <a:buFont typeface="Wingdings" pitchFamily="2" charset="2"/>
              <a:buNone/>
            </a:pPr>
            <a:r>
              <a:rPr lang="en-US" altLang="en-US"/>
              <a:t>Variance is a number that at first seems complex to calculate.</a:t>
            </a:r>
          </a:p>
          <a:p>
            <a:pPr>
              <a:lnSpc>
                <a:spcPct val="90000"/>
              </a:lnSpc>
              <a:buFont typeface="Wingdings" pitchFamily="2" charset="2"/>
              <a:buNone/>
            </a:pPr>
            <a:endParaRPr lang="en-US" altLang="en-US"/>
          </a:p>
          <a:p>
            <a:pPr>
              <a:lnSpc>
                <a:spcPct val="90000"/>
              </a:lnSpc>
              <a:buFont typeface="Wingdings" pitchFamily="2" charset="2"/>
              <a:buNone/>
            </a:pPr>
            <a:r>
              <a:rPr lang="en-US" altLang="en-US" sz="2000"/>
              <a:t>Calculating variance starts with a “deviation.”  </a:t>
            </a:r>
          </a:p>
          <a:p>
            <a:pPr>
              <a:lnSpc>
                <a:spcPct val="90000"/>
              </a:lnSpc>
              <a:buFont typeface="Wingdings" pitchFamily="2" charset="2"/>
              <a:buNone/>
            </a:pPr>
            <a:endParaRPr lang="en-US" altLang="en-US" sz="2000"/>
          </a:p>
          <a:p>
            <a:pPr>
              <a:lnSpc>
                <a:spcPct val="90000"/>
              </a:lnSpc>
              <a:buFont typeface="Wingdings" pitchFamily="2" charset="2"/>
              <a:buNone/>
            </a:pPr>
            <a:r>
              <a:rPr lang="en-US" altLang="en-US" sz="2000"/>
              <a:t>A deviation is the distance away from the mean of a case’s score.</a:t>
            </a:r>
          </a:p>
          <a:p>
            <a:pPr>
              <a:lnSpc>
                <a:spcPct val="90000"/>
              </a:lnSpc>
              <a:buFont typeface="Wingdings" pitchFamily="2" charset="2"/>
              <a:buNone/>
            </a:pPr>
            <a:endParaRPr lang="en-US" altLang="en-US" sz="2000"/>
          </a:p>
          <a:p>
            <a:pPr>
              <a:lnSpc>
                <a:spcPct val="90000"/>
              </a:lnSpc>
              <a:buFont typeface="Wingdings" pitchFamily="2" charset="2"/>
              <a:buNone/>
            </a:pPr>
            <a:r>
              <a:rPr lang="en-US" altLang="en-US" sz="2000"/>
              <a:t>Y</a:t>
            </a:r>
            <a:r>
              <a:rPr lang="en-US" altLang="en-US" sz="2000" i="1"/>
              <a:t>i</a:t>
            </a:r>
            <a:r>
              <a:rPr lang="en-US" altLang="en-US" sz="2000"/>
              <a:t> – Y-bar</a:t>
            </a:r>
          </a:p>
          <a:p>
            <a:pPr>
              <a:lnSpc>
                <a:spcPct val="90000"/>
              </a:lnSpc>
              <a:buFont typeface="Wingdings" pitchFamily="2" charset="2"/>
              <a:buNone/>
            </a:pPr>
            <a:endParaRPr lang="en-US" altLang="en-US"/>
          </a:p>
          <a:p>
            <a:pPr>
              <a:lnSpc>
                <a:spcPct val="90000"/>
              </a:lnSpc>
              <a:buFont typeface="Wingdings" pitchFamily="2" charset="2"/>
              <a:buNone/>
            </a:pPr>
            <a:endParaRPr lang="en-US" altLang="en-US"/>
          </a:p>
        </p:txBody>
      </p:sp>
      <p:sp>
        <p:nvSpPr>
          <p:cNvPr id="94212" name="Text Box 4"/>
          <p:cNvSpPr txBox="1">
            <a:spLocks noChangeArrowheads="1"/>
          </p:cNvSpPr>
          <p:nvPr/>
        </p:nvSpPr>
        <p:spPr bwMode="auto">
          <a:xfrm>
            <a:off x="1752600" y="3767931"/>
            <a:ext cx="5334000" cy="1379538"/>
          </a:xfrm>
          <a:prstGeom prst="rect">
            <a:avLst/>
          </a:prstGeom>
          <a:solidFill>
            <a:schemeClr val="accent1">
              <a:alpha val="50000"/>
            </a:schemeClr>
          </a:solidFill>
          <a:ln w="9525">
            <a:solidFill>
              <a:srgbClr val="8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latin typeface="Times New Roman" pitchFamily="18" charset="0"/>
              </a:rPr>
              <a:t>If the average person’s car costs $20,000, my deviation from the mean is - $14,000!</a:t>
            </a:r>
          </a:p>
          <a:p>
            <a:pPr>
              <a:spcBef>
                <a:spcPct val="50000"/>
              </a:spcBef>
            </a:pPr>
            <a:r>
              <a:rPr lang="en-US" altLang="en-US" sz="2400">
                <a:latin typeface="Times New Roman" pitchFamily="18" charset="0"/>
              </a:rPr>
              <a:t>6K - 20K = -14K</a:t>
            </a:r>
          </a:p>
        </p:txBody>
      </p:sp>
    </p:spTree>
    <p:extLst>
      <p:ext uri="{BB962C8B-B14F-4D97-AF65-F5344CB8AC3E}">
        <p14:creationId xmlns:p14="http://schemas.microsoft.com/office/powerpoint/2010/main" val="1185750200"/>
      </p:ext>
    </p:extLst>
  </p:cSld>
  <p:clrMapOvr>
    <a:masterClrMapping/>
  </p:clrMapOvr>
  <p:transition spd="slow">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ltLang="en-US"/>
              <a:t>Variance</a:t>
            </a:r>
          </a:p>
        </p:txBody>
      </p:sp>
      <p:sp>
        <p:nvSpPr>
          <p:cNvPr id="95235" name="Rectangle 3"/>
          <p:cNvSpPr>
            <a:spLocks noGrp="1" noChangeArrowheads="1"/>
          </p:cNvSpPr>
          <p:nvPr>
            <p:ph type="body" idx="1"/>
          </p:nvPr>
        </p:nvSpPr>
        <p:spPr>
          <a:xfrm>
            <a:off x="685800" y="1143000"/>
            <a:ext cx="8229600" cy="642937"/>
          </a:xfrm>
        </p:spPr>
        <p:txBody>
          <a:bodyPr>
            <a:normAutofit/>
          </a:bodyPr>
          <a:lstStyle/>
          <a:p>
            <a:pPr>
              <a:lnSpc>
                <a:spcPct val="80000"/>
              </a:lnSpc>
              <a:buFont typeface="Wingdings" pitchFamily="2" charset="2"/>
              <a:buNone/>
            </a:pPr>
            <a:r>
              <a:rPr lang="en-US" altLang="en-US" sz="1800" dirty="0"/>
              <a:t>The deviation of 102 from 110.54 is?	Deviation of 115?</a:t>
            </a:r>
          </a:p>
        </p:txBody>
      </p:sp>
      <p:sp>
        <p:nvSpPr>
          <p:cNvPr id="95236" name="Rectangle 4"/>
          <p:cNvSpPr>
            <a:spLocks noChangeArrowheads="1"/>
          </p:cNvSpPr>
          <p:nvPr/>
        </p:nvSpPr>
        <p:spPr bwMode="auto">
          <a:xfrm>
            <a:off x="2133600" y="1981200"/>
            <a:ext cx="40386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itchFamily="2" charset="2"/>
              <a:buChar char="l"/>
              <a:defRPr sz="2600">
                <a:solidFill>
                  <a:schemeClr val="tx1"/>
                </a:solidFill>
                <a:latin typeface="Arial" charset="0"/>
              </a:defRPr>
            </a:lvl1pPr>
            <a:lvl2pPr marL="692150" indent="-347663">
              <a:spcBef>
                <a:spcPct val="20000"/>
              </a:spcBef>
              <a:buClr>
                <a:schemeClr val="accent2"/>
              </a:buClr>
              <a:buSzPct val="70000"/>
              <a:buFont typeface="Wingdings" pitchFamily="2" charset="2"/>
              <a:buChar char="l"/>
              <a:defRPr sz="2200">
                <a:solidFill>
                  <a:schemeClr val="tx1"/>
                </a:solidFill>
                <a:latin typeface="Arial" charset="0"/>
              </a:defRPr>
            </a:lvl2pPr>
            <a:lvl3pPr marL="987425" indent="-293688">
              <a:spcBef>
                <a:spcPct val="20000"/>
              </a:spcBef>
              <a:buClr>
                <a:schemeClr val="accent1"/>
              </a:buClr>
              <a:buSzPct val="70000"/>
              <a:buFont typeface="Wingdings" pitchFamily="2" charset="2"/>
              <a:buChar char="l"/>
              <a:defRPr sz="2100">
                <a:solidFill>
                  <a:schemeClr val="tx1"/>
                </a:solidFill>
                <a:latin typeface="Arial" charset="0"/>
              </a:defRPr>
            </a:lvl3pPr>
            <a:lvl4pPr marL="1281113" indent="-292100">
              <a:spcBef>
                <a:spcPct val="20000"/>
              </a:spcBef>
              <a:buClr>
                <a:schemeClr val="tx2"/>
              </a:buClr>
              <a:buSzPct val="75000"/>
              <a:buFont typeface="Wingdings" pitchFamily="2" charset="2"/>
              <a:buChar char="§"/>
              <a:defRPr>
                <a:solidFill>
                  <a:schemeClr val="tx1"/>
                </a:solidFill>
                <a:latin typeface="Arial" charset="0"/>
              </a:defRPr>
            </a:lvl4pPr>
            <a:lvl5pPr marL="1598613" indent="-315913">
              <a:spcBef>
                <a:spcPct val="20000"/>
              </a:spcBef>
              <a:buClr>
                <a:schemeClr val="folHlink"/>
              </a:buClr>
              <a:buSzPct val="80000"/>
              <a:buFont typeface="Wingdings" pitchFamily="2" charset="2"/>
              <a:buChar char="§"/>
              <a:defRPr>
                <a:solidFill>
                  <a:schemeClr val="tx1"/>
                </a:solidFill>
                <a:latin typeface="Arial" charset="0"/>
              </a:defRPr>
            </a:lvl5pPr>
            <a:lvl6pPr marL="2055813" indent="-315913" fontAlgn="base">
              <a:spcBef>
                <a:spcPct val="20000"/>
              </a:spcBef>
              <a:spcAft>
                <a:spcPct val="0"/>
              </a:spcAft>
              <a:buClr>
                <a:schemeClr val="folHlink"/>
              </a:buClr>
              <a:buSzPct val="80000"/>
              <a:buFont typeface="Wingdings" pitchFamily="2" charset="2"/>
              <a:buChar char="§"/>
              <a:defRPr>
                <a:solidFill>
                  <a:schemeClr val="tx1"/>
                </a:solidFill>
                <a:latin typeface="Arial" charset="0"/>
              </a:defRPr>
            </a:lvl6pPr>
            <a:lvl7pPr marL="2513013" indent="-315913" fontAlgn="base">
              <a:spcBef>
                <a:spcPct val="20000"/>
              </a:spcBef>
              <a:spcAft>
                <a:spcPct val="0"/>
              </a:spcAft>
              <a:buClr>
                <a:schemeClr val="folHlink"/>
              </a:buClr>
              <a:buSzPct val="80000"/>
              <a:buFont typeface="Wingdings" pitchFamily="2" charset="2"/>
              <a:buChar char="§"/>
              <a:defRPr>
                <a:solidFill>
                  <a:schemeClr val="tx1"/>
                </a:solidFill>
                <a:latin typeface="Arial" charset="0"/>
              </a:defRPr>
            </a:lvl7pPr>
            <a:lvl8pPr marL="2970213" indent="-315913" fontAlgn="base">
              <a:spcBef>
                <a:spcPct val="20000"/>
              </a:spcBef>
              <a:spcAft>
                <a:spcPct val="0"/>
              </a:spcAft>
              <a:buClr>
                <a:schemeClr val="folHlink"/>
              </a:buClr>
              <a:buSzPct val="80000"/>
              <a:buFont typeface="Wingdings" pitchFamily="2" charset="2"/>
              <a:buChar char="§"/>
              <a:defRPr>
                <a:solidFill>
                  <a:schemeClr val="tx1"/>
                </a:solidFill>
                <a:latin typeface="Arial" charset="0"/>
              </a:defRPr>
            </a:lvl8pPr>
            <a:lvl9pPr marL="3427413" indent="-315913" fontAlgn="base">
              <a:spcBef>
                <a:spcPct val="20000"/>
              </a:spcBef>
              <a:spcAft>
                <a:spcPct val="0"/>
              </a:spcAft>
              <a:buClr>
                <a:schemeClr val="folHlink"/>
              </a:buClr>
              <a:buSzPct val="80000"/>
              <a:buFont typeface="Wingdings" pitchFamily="2" charset="2"/>
              <a:buChar char="§"/>
              <a:defRPr>
                <a:solidFill>
                  <a:schemeClr val="tx1"/>
                </a:solidFill>
                <a:latin typeface="Arial" charset="0"/>
              </a:defRPr>
            </a:lvl9pPr>
          </a:lstStyle>
          <a:p>
            <a:pPr>
              <a:buFont typeface="Wingdings" pitchFamily="2" charset="2"/>
              <a:buNone/>
            </a:pPr>
            <a:r>
              <a:rPr lang="en-US" altLang="en-US" sz="2200" dirty="0"/>
              <a:t>Class A--IQs of 13 Students	</a:t>
            </a:r>
          </a:p>
          <a:p>
            <a:pPr>
              <a:buFont typeface="Wingdings" pitchFamily="2" charset="2"/>
              <a:buNone/>
            </a:pPr>
            <a:r>
              <a:rPr lang="en-US" altLang="en-US" sz="2200" dirty="0"/>
              <a:t>102		115		</a:t>
            </a:r>
          </a:p>
          <a:p>
            <a:pPr>
              <a:buFont typeface="Wingdings" pitchFamily="2" charset="2"/>
              <a:buNone/>
            </a:pPr>
            <a:r>
              <a:rPr lang="en-US" altLang="en-US" sz="2200" dirty="0"/>
              <a:t>128		109	</a:t>
            </a:r>
          </a:p>
          <a:p>
            <a:pPr>
              <a:buFont typeface="Wingdings" pitchFamily="2" charset="2"/>
              <a:buNone/>
            </a:pPr>
            <a:r>
              <a:rPr lang="en-US" altLang="en-US" sz="2200" dirty="0"/>
              <a:t>131		89	</a:t>
            </a:r>
          </a:p>
          <a:p>
            <a:pPr>
              <a:buFont typeface="Wingdings" pitchFamily="2" charset="2"/>
              <a:buNone/>
            </a:pPr>
            <a:r>
              <a:rPr lang="en-US" altLang="en-US" sz="2200" dirty="0"/>
              <a:t>98			106		</a:t>
            </a:r>
          </a:p>
          <a:p>
            <a:pPr>
              <a:buFont typeface="Wingdings" pitchFamily="2" charset="2"/>
              <a:buNone/>
            </a:pPr>
            <a:r>
              <a:rPr lang="en-US" altLang="en-US" sz="2200" dirty="0"/>
              <a:t>140		119		</a:t>
            </a:r>
          </a:p>
          <a:p>
            <a:pPr>
              <a:buFont typeface="Wingdings" pitchFamily="2" charset="2"/>
              <a:buNone/>
            </a:pPr>
            <a:r>
              <a:rPr lang="en-US" altLang="en-US" sz="2200" dirty="0"/>
              <a:t>93			97</a:t>
            </a:r>
          </a:p>
          <a:p>
            <a:pPr>
              <a:buFont typeface="Wingdings" pitchFamily="2" charset="2"/>
              <a:buNone/>
            </a:pPr>
            <a:r>
              <a:rPr lang="en-US" altLang="en-US" sz="2200" dirty="0"/>
              <a:t>110 </a:t>
            </a:r>
          </a:p>
          <a:p>
            <a:pPr>
              <a:buFont typeface="Wingdings" pitchFamily="2" charset="2"/>
              <a:buNone/>
            </a:pPr>
            <a:r>
              <a:rPr lang="en-US" altLang="en-US" sz="2400" b="1" dirty="0">
                <a:latin typeface="Arial Unicode MS" pitchFamily="34" charset="-128"/>
              </a:rPr>
              <a:t>Y-</a:t>
            </a:r>
            <a:r>
              <a:rPr lang="en-US" altLang="en-US" sz="2400" b="1" dirty="0" err="1">
                <a:latin typeface="Arial Unicode MS" pitchFamily="34" charset="-128"/>
              </a:rPr>
              <a:t>bar</a:t>
            </a:r>
            <a:r>
              <a:rPr lang="en-US" altLang="en-US" sz="2400" b="1" baseline="-25000" dirty="0" err="1">
                <a:latin typeface="Arial Unicode MS" pitchFamily="34" charset="-128"/>
              </a:rPr>
              <a:t>A</a:t>
            </a:r>
            <a:r>
              <a:rPr lang="en-US" altLang="en-US" sz="2400" b="1" dirty="0">
                <a:latin typeface="Arial Unicode MS" pitchFamily="34" charset="-128"/>
              </a:rPr>
              <a:t>  </a:t>
            </a:r>
            <a:r>
              <a:rPr lang="en-US" altLang="en-US" sz="2400" b="1" i="1" dirty="0">
                <a:latin typeface="Arial Unicode MS" pitchFamily="34" charset="-128"/>
                <a:cs typeface="Times New Roman" pitchFamily="18" charset="0"/>
              </a:rPr>
              <a:t>= 110.54</a:t>
            </a:r>
            <a:r>
              <a:rPr lang="en-US" altLang="en-US" sz="3000" i="1" dirty="0">
                <a:latin typeface="Arial Unicode MS" pitchFamily="34" charset="-128"/>
                <a:cs typeface="Times New Roman" pitchFamily="18" charset="0"/>
              </a:rPr>
              <a:t> </a:t>
            </a:r>
          </a:p>
        </p:txBody>
      </p:sp>
    </p:spTree>
    <p:extLst>
      <p:ext uri="{BB962C8B-B14F-4D97-AF65-F5344CB8AC3E}">
        <p14:creationId xmlns:p14="http://schemas.microsoft.com/office/powerpoint/2010/main" val="4050344667"/>
      </p:ext>
    </p:extLst>
  </p:cSld>
  <p:clrMapOvr>
    <a:masterClrMapping/>
  </p:clrMapOvr>
  <p:transition spd="slow">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en-US"/>
              <a:t>Variance</a:t>
            </a:r>
          </a:p>
        </p:txBody>
      </p:sp>
      <p:sp>
        <p:nvSpPr>
          <p:cNvPr id="96259" name="Rectangle 3"/>
          <p:cNvSpPr>
            <a:spLocks noGrp="1" noChangeArrowheads="1"/>
          </p:cNvSpPr>
          <p:nvPr>
            <p:ph type="body" idx="1"/>
          </p:nvPr>
        </p:nvSpPr>
        <p:spPr>
          <a:xfrm>
            <a:off x="685800" y="1066800"/>
            <a:ext cx="8382000" cy="642937"/>
          </a:xfrm>
        </p:spPr>
        <p:txBody>
          <a:bodyPr>
            <a:normAutofit fontScale="92500" lnSpcReduction="10000"/>
          </a:bodyPr>
          <a:lstStyle/>
          <a:p>
            <a:pPr>
              <a:lnSpc>
                <a:spcPct val="80000"/>
              </a:lnSpc>
              <a:buFont typeface="Wingdings" pitchFamily="2" charset="2"/>
              <a:buNone/>
            </a:pPr>
            <a:r>
              <a:rPr lang="en-US" altLang="en-US" sz="2400"/>
              <a:t>The deviation of 102 from 110.54 is?	Deviation of 115?</a:t>
            </a:r>
          </a:p>
          <a:p>
            <a:pPr>
              <a:lnSpc>
                <a:spcPct val="80000"/>
              </a:lnSpc>
              <a:buFont typeface="Wingdings" pitchFamily="2" charset="2"/>
              <a:buNone/>
            </a:pPr>
            <a:r>
              <a:rPr lang="en-US" altLang="en-US" sz="2400"/>
              <a:t>			</a:t>
            </a:r>
            <a:r>
              <a:rPr lang="en-US" altLang="en-US" sz="2400">
                <a:solidFill>
                  <a:schemeClr val="tx2"/>
                </a:solidFill>
              </a:rPr>
              <a:t>102 - 110.54 = -8.54</a:t>
            </a:r>
            <a:r>
              <a:rPr lang="en-US" altLang="en-US" sz="2400"/>
              <a:t>           </a:t>
            </a:r>
            <a:r>
              <a:rPr lang="en-US" altLang="en-US" sz="2400">
                <a:solidFill>
                  <a:srgbClr val="993300"/>
                </a:solidFill>
              </a:rPr>
              <a:t>115 - 110.54 = 4.46</a:t>
            </a:r>
            <a:endParaRPr lang="en-US" altLang="en-US" sz="2400">
              <a:solidFill>
                <a:srgbClr val="99FF33"/>
              </a:solidFill>
            </a:endParaRPr>
          </a:p>
        </p:txBody>
      </p:sp>
      <p:sp>
        <p:nvSpPr>
          <p:cNvPr id="96260" name="Rectangle 4"/>
          <p:cNvSpPr>
            <a:spLocks noChangeArrowheads="1"/>
          </p:cNvSpPr>
          <p:nvPr/>
        </p:nvSpPr>
        <p:spPr bwMode="auto">
          <a:xfrm>
            <a:off x="2209800" y="1981200"/>
            <a:ext cx="40386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itchFamily="2" charset="2"/>
              <a:buChar char="l"/>
              <a:defRPr sz="2600">
                <a:solidFill>
                  <a:schemeClr val="tx1"/>
                </a:solidFill>
                <a:latin typeface="Arial" charset="0"/>
              </a:defRPr>
            </a:lvl1pPr>
            <a:lvl2pPr marL="692150" indent="-347663">
              <a:spcBef>
                <a:spcPct val="20000"/>
              </a:spcBef>
              <a:buClr>
                <a:schemeClr val="accent2"/>
              </a:buClr>
              <a:buSzPct val="70000"/>
              <a:buFont typeface="Wingdings" pitchFamily="2" charset="2"/>
              <a:buChar char="l"/>
              <a:defRPr sz="2200">
                <a:solidFill>
                  <a:schemeClr val="tx1"/>
                </a:solidFill>
                <a:latin typeface="Arial" charset="0"/>
              </a:defRPr>
            </a:lvl2pPr>
            <a:lvl3pPr marL="987425" indent="-293688">
              <a:spcBef>
                <a:spcPct val="20000"/>
              </a:spcBef>
              <a:buClr>
                <a:schemeClr val="accent1"/>
              </a:buClr>
              <a:buSzPct val="70000"/>
              <a:buFont typeface="Wingdings" pitchFamily="2" charset="2"/>
              <a:buChar char="l"/>
              <a:defRPr sz="2100">
                <a:solidFill>
                  <a:schemeClr val="tx1"/>
                </a:solidFill>
                <a:latin typeface="Arial" charset="0"/>
              </a:defRPr>
            </a:lvl3pPr>
            <a:lvl4pPr marL="1281113" indent="-292100">
              <a:spcBef>
                <a:spcPct val="20000"/>
              </a:spcBef>
              <a:buClr>
                <a:schemeClr val="tx2"/>
              </a:buClr>
              <a:buSzPct val="75000"/>
              <a:buFont typeface="Wingdings" pitchFamily="2" charset="2"/>
              <a:buChar char="§"/>
              <a:defRPr>
                <a:solidFill>
                  <a:schemeClr val="tx1"/>
                </a:solidFill>
                <a:latin typeface="Arial" charset="0"/>
              </a:defRPr>
            </a:lvl4pPr>
            <a:lvl5pPr marL="1598613" indent="-315913">
              <a:spcBef>
                <a:spcPct val="20000"/>
              </a:spcBef>
              <a:buClr>
                <a:schemeClr val="folHlink"/>
              </a:buClr>
              <a:buSzPct val="80000"/>
              <a:buFont typeface="Wingdings" pitchFamily="2" charset="2"/>
              <a:buChar char="§"/>
              <a:defRPr>
                <a:solidFill>
                  <a:schemeClr val="tx1"/>
                </a:solidFill>
                <a:latin typeface="Arial" charset="0"/>
              </a:defRPr>
            </a:lvl5pPr>
            <a:lvl6pPr marL="2055813" indent="-315913" fontAlgn="base">
              <a:spcBef>
                <a:spcPct val="20000"/>
              </a:spcBef>
              <a:spcAft>
                <a:spcPct val="0"/>
              </a:spcAft>
              <a:buClr>
                <a:schemeClr val="folHlink"/>
              </a:buClr>
              <a:buSzPct val="80000"/>
              <a:buFont typeface="Wingdings" pitchFamily="2" charset="2"/>
              <a:buChar char="§"/>
              <a:defRPr>
                <a:solidFill>
                  <a:schemeClr val="tx1"/>
                </a:solidFill>
                <a:latin typeface="Arial" charset="0"/>
              </a:defRPr>
            </a:lvl6pPr>
            <a:lvl7pPr marL="2513013" indent="-315913" fontAlgn="base">
              <a:spcBef>
                <a:spcPct val="20000"/>
              </a:spcBef>
              <a:spcAft>
                <a:spcPct val="0"/>
              </a:spcAft>
              <a:buClr>
                <a:schemeClr val="folHlink"/>
              </a:buClr>
              <a:buSzPct val="80000"/>
              <a:buFont typeface="Wingdings" pitchFamily="2" charset="2"/>
              <a:buChar char="§"/>
              <a:defRPr>
                <a:solidFill>
                  <a:schemeClr val="tx1"/>
                </a:solidFill>
                <a:latin typeface="Arial" charset="0"/>
              </a:defRPr>
            </a:lvl7pPr>
            <a:lvl8pPr marL="2970213" indent="-315913" fontAlgn="base">
              <a:spcBef>
                <a:spcPct val="20000"/>
              </a:spcBef>
              <a:spcAft>
                <a:spcPct val="0"/>
              </a:spcAft>
              <a:buClr>
                <a:schemeClr val="folHlink"/>
              </a:buClr>
              <a:buSzPct val="80000"/>
              <a:buFont typeface="Wingdings" pitchFamily="2" charset="2"/>
              <a:buChar char="§"/>
              <a:defRPr>
                <a:solidFill>
                  <a:schemeClr val="tx1"/>
                </a:solidFill>
                <a:latin typeface="Arial" charset="0"/>
              </a:defRPr>
            </a:lvl8pPr>
            <a:lvl9pPr marL="3427413" indent="-315913" fontAlgn="base">
              <a:spcBef>
                <a:spcPct val="20000"/>
              </a:spcBef>
              <a:spcAft>
                <a:spcPct val="0"/>
              </a:spcAft>
              <a:buClr>
                <a:schemeClr val="folHlink"/>
              </a:buClr>
              <a:buSzPct val="80000"/>
              <a:buFont typeface="Wingdings" pitchFamily="2" charset="2"/>
              <a:buChar char="§"/>
              <a:defRPr>
                <a:solidFill>
                  <a:schemeClr val="tx1"/>
                </a:solidFill>
                <a:latin typeface="Arial" charset="0"/>
              </a:defRPr>
            </a:lvl9pPr>
          </a:lstStyle>
          <a:p>
            <a:pPr>
              <a:buFont typeface="Wingdings" pitchFamily="2" charset="2"/>
              <a:buNone/>
            </a:pPr>
            <a:r>
              <a:rPr lang="en-US" altLang="en-US" sz="2200" dirty="0"/>
              <a:t>Class A--IQs of 13 Students	</a:t>
            </a:r>
          </a:p>
          <a:p>
            <a:pPr>
              <a:buFont typeface="Wingdings" pitchFamily="2" charset="2"/>
              <a:buNone/>
            </a:pPr>
            <a:r>
              <a:rPr lang="en-US" altLang="en-US" sz="2200" dirty="0"/>
              <a:t>102		115		</a:t>
            </a:r>
          </a:p>
          <a:p>
            <a:pPr>
              <a:buFont typeface="Wingdings" pitchFamily="2" charset="2"/>
              <a:buNone/>
            </a:pPr>
            <a:r>
              <a:rPr lang="en-US" altLang="en-US" sz="2200" dirty="0"/>
              <a:t>128		109	</a:t>
            </a:r>
          </a:p>
          <a:p>
            <a:pPr>
              <a:buFont typeface="Wingdings" pitchFamily="2" charset="2"/>
              <a:buNone/>
            </a:pPr>
            <a:r>
              <a:rPr lang="en-US" altLang="en-US" sz="2200" dirty="0"/>
              <a:t>131		89	</a:t>
            </a:r>
          </a:p>
          <a:p>
            <a:pPr>
              <a:buFont typeface="Wingdings" pitchFamily="2" charset="2"/>
              <a:buNone/>
            </a:pPr>
            <a:r>
              <a:rPr lang="en-US" altLang="en-US" sz="2200" dirty="0"/>
              <a:t>98			106		</a:t>
            </a:r>
          </a:p>
          <a:p>
            <a:pPr>
              <a:buFont typeface="Wingdings" pitchFamily="2" charset="2"/>
              <a:buNone/>
            </a:pPr>
            <a:r>
              <a:rPr lang="en-US" altLang="en-US" sz="2200" dirty="0"/>
              <a:t>140		119		</a:t>
            </a:r>
          </a:p>
          <a:p>
            <a:pPr>
              <a:buFont typeface="Wingdings" pitchFamily="2" charset="2"/>
              <a:buNone/>
            </a:pPr>
            <a:r>
              <a:rPr lang="en-US" altLang="en-US" sz="2200" dirty="0"/>
              <a:t>93			97</a:t>
            </a:r>
          </a:p>
          <a:p>
            <a:pPr>
              <a:buFont typeface="Wingdings" pitchFamily="2" charset="2"/>
              <a:buNone/>
            </a:pPr>
            <a:r>
              <a:rPr lang="en-US" altLang="en-US" sz="2200" dirty="0"/>
              <a:t>110 </a:t>
            </a:r>
          </a:p>
          <a:p>
            <a:pPr>
              <a:buFont typeface="Wingdings" pitchFamily="2" charset="2"/>
              <a:buNone/>
            </a:pPr>
            <a:r>
              <a:rPr lang="en-US" altLang="en-US" sz="2400" b="1" dirty="0">
                <a:latin typeface="Arial Unicode MS" pitchFamily="34" charset="-128"/>
              </a:rPr>
              <a:t>Y-</a:t>
            </a:r>
            <a:r>
              <a:rPr lang="en-US" altLang="en-US" sz="2400" b="1" dirty="0" err="1">
                <a:latin typeface="Arial Unicode MS" pitchFamily="34" charset="-128"/>
              </a:rPr>
              <a:t>bar</a:t>
            </a:r>
            <a:r>
              <a:rPr lang="en-US" altLang="en-US" sz="2400" b="1" baseline="-25000" dirty="0" err="1">
                <a:latin typeface="Arial Unicode MS" pitchFamily="34" charset="-128"/>
              </a:rPr>
              <a:t>A</a:t>
            </a:r>
            <a:r>
              <a:rPr lang="en-US" altLang="en-US" sz="2400" b="1" dirty="0">
                <a:latin typeface="Arial Unicode MS" pitchFamily="34" charset="-128"/>
              </a:rPr>
              <a:t>  </a:t>
            </a:r>
            <a:r>
              <a:rPr lang="en-US" altLang="en-US" sz="2400" b="1" i="1" dirty="0">
                <a:latin typeface="Arial Unicode MS" pitchFamily="34" charset="-128"/>
                <a:cs typeface="Times New Roman" pitchFamily="18" charset="0"/>
              </a:rPr>
              <a:t>= 110.54</a:t>
            </a:r>
            <a:r>
              <a:rPr lang="en-US" altLang="en-US" sz="3000" i="1" dirty="0">
                <a:latin typeface="Arial Unicode MS" pitchFamily="34" charset="-128"/>
                <a:cs typeface="Times New Roman" pitchFamily="18" charset="0"/>
              </a:rPr>
              <a:t> </a:t>
            </a:r>
          </a:p>
        </p:txBody>
      </p:sp>
    </p:spTree>
    <p:extLst>
      <p:ext uri="{BB962C8B-B14F-4D97-AF65-F5344CB8AC3E}">
        <p14:creationId xmlns:p14="http://schemas.microsoft.com/office/powerpoint/2010/main" val="1705145056"/>
      </p:ext>
    </p:extLst>
  </p:cSld>
  <p:clrMapOvr>
    <a:masterClrMapping/>
  </p:clrMapOvr>
  <p:transition spd="slow">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en-US" sz="2000"/>
              <a:t>Variance</a:t>
            </a:r>
          </a:p>
        </p:txBody>
      </p:sp>
      <p:sp>
        <p:nvSpPr>
          <p:cNvPr id="97283" name="Rectangle 3"/>
          <p:cNvSpPr>
            <a:spLocks noGrp="1" noChangeArrowheads="1"/>
          </p:cNvSpPr>
          <p:nvPr>
            <p:ph type="body" idx="1"/>
          </p:nvPr>
        </p:nvSpPr>
        <p:spPr>
          <a:xfrm>
            <a:off x="762000" y="1143001"/>
            <a:ext cx="8077200" cy="2057399"/>
          </a:xfrm>
        </p:spPr>
        <p:txBody>
          <a:bodyPr>
            <a:normAutofit/>
          </a:bodyPr>
          <a:lstStyle/>
          <a:p>
            <a:r>
              <a:rPr lang="en-US" altLang="en-US" sz="1800" dirty="0"/>
              <a:t>We want to add these to get total deviations, but if we were to do that, we would get zero every time.  Why?</a:t>
            </a:r>
          </a:p>
          <a:p>
            <a:r>
              <a:rPr lang="en-US" altLang="en-US" sz="1800" dirty="0"/>
              <a:t>We need a way to eliminate negative signs.</a:t>
            </a:r>
          </a:p>
          <a:p>
            <a:pPr>
              <a:buFont typeface="Wingdings" pitchFamily="2" charset="2"/>
              <a:buNone/>
            </a:pPr>
            <a:endParaRPr lang="en-US" altLang="en-US" sz="1800" dirty="0"/>
          </a:p>
          <a:p>
            <a:pPr>
              <a:buFont typeface="Wingdings" pitchFamily="2" charset="2"/>
              <a:buNone/>
            </a:pPr>
            <a:r>
              <a:rPr lang="en-US" altLang="en-US" sz="1800" dirty="0"/>
              <a:t>Squaring the deviations will eliminate negative signs...</a:t>
            </a:r>
          </a:p>
          <a:p>
            <a:pPr>
              <a:buFont typeface="Wingdings" pitchFamily="2" charset="2"/>
              <a:buNone/>
            </a:pPr>
            <a:r>
              <a:rPr lang="en-US" altLang="en-US" sz="1800" dirty="0"/>
              <a:t>A Deviation Squared:  (Y</a:t>
            </a:r>
            <a:r>
              <a:rPr lang="en-US" altLang="en-US" sz="1800" i="1" dirty="0"/>
              <a:t>i</a:t>
            </a:r>
            <a:r>
              <a:rPr lang="en-US" altLang="en-US" sz="1800" dirty="0"/>
              <a:t> – </a:t>
            </a:r>
            <a:r>
              <a:rPr lang="en-US" altLang="en-US" sz="1800" dirty="0" smtClean="0"/>
              <a:t>Y-bar)</a:t>
            </a:r>
            <a:endParaRPr lang="en-US" altLang="en-US" sz="1800" dirty="0"/>
          </a:p>
        </p:txBody>
      </p:sp>
      <p:sp>
        <p:nvSpPr>
          <p:cNvPr id="97284" name="Rectangle 4"/>
          <p:cNvSpPr>
            <a:spLocks noChangeArrowheads="1"/>
          </p:cNvSpPr>
          <p:nvPr/>
        </p:nvSpPr>
        <p:spPr bwMode="auto">
          <a:xfrm>
            <a:off x="762000" y="3200400"/>
            <a:ext cx="8382000" cy="64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itchFamily="2" charset="2"/>
              <a:buChar char="l"/>
              <a:defRPr sz="3000">
                <a:solidFill>
                  <a:schemeClr val="tx1"/>
                </a:solidFill>
                <a:latin typeface="Arial" charset="0"/>
              </a:defRPr>
            </a:lvl1pPr>
            <a:lvl2pPr marL="692150" indent="-347663">
              <a:spcBef>
                <a:spcPct val="20000"/>
              </a:spcBef>
              <a:buClr>
                <a:schemeClr val="accent2"/>
              </a:buClr>
              <a:buSzPct val="70000"/>
              <a:buFont typeface="Wingdings" pitchFamily="2" charset="2"/>
              <a:buChar char="l"/>
              <a:defRPr sz="2600">
                <a:solidFill>
                  <a:schemeClr val="tx1"/>
                </a:solidFill>
                <a:latin typeface="Arial" charset="0"/>
              </a:defRPr>
            </a:lvl2pPr>
            <a:lvl3pPr marL="987425" indent="-293688">
              <a:spcBef>
                <a:spcPct val="20000"/>
              </a:spcBef>
              <a:buClr>
                <a:schemeClr val="accent1"/>
              </a:buClr>
              <a:buSzPct val="70000"/>
              <a:buFont typeface="Wingdings" pitchFamily="2" charset="2"/>
              <a:buChar char="l"/>
              <a:defRPr sz="2300">
                <a:solidFill>
                  <a:schemeClr val="tx1"/>
                </a:solidFill>
                <a:latin typeface="Arial" charset="0"/>
              </a:defRPr>
            </a:lvl3pPr>
            <a:lvl4pPr marL="1281113" indent="-292100">
              <a:spcBef>
                <a:spcPct val="20000"/>
              </a:spcBef>
              <a:buClr>
                <a:schemeClr val="tx2"/>
              </a:buClr>
              <a:buSzPct val="75000"/>
              <a:buFont typeface="Wingdings" pitchFamily="2" charset="2"/>
              <a:buChar char="§"/>
              <a:defRPr sz="2000">
                <a:solidFill>
                  <a:schemeClr val="tx1"/>
                </a:solidFill>
                <a:latin typeface="Arial" charset="0"/>
              </a:defRPr>
            </a:lvl4pPr>
            <a:lvl5pPr marL="1598613" indent="-315913">
              <a:spcBef>
                <a:spcPct val="20000"/>
              </a:spcBef>
              <a:buClr>
                <a:schemeClr val="folHlink"/>
              </a:buClr>
              <a:buSzPct val="80000"/>
              <a:buFont typeface="Wingdings" pitchFamily="2" charset="2"/>
              <a:buChar char="§"/>
              <a:defRPr sz="2000">
                <a:solidFill>
                  <a:schemeClr val="tx1"/>
                </a:solidFill>
                <a:latin typeface="Arial" charset="0"/>
              </a:defRPr>
            </a:lvl5pPr>
            <a:lvl6pPr marL="20558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5130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29702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4274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lnSpc>
                <a:spcPct val="80000"/>
              </a:lnSpc>
              <a:buFont typeface="Wingdings" pitchFamily="2" charset="2"/>
              <a:buNone/>
            </a:pPr>
            <a:r>
              <a:rPr lang="en-US" altLang="en-US" sz="1800" dirty="0"/>
              <a:t>Back to the IQ example, </a:t>
            </a:r>
          </a:p>
          <a:p>
            <a:pPr>
              <a:lnSpc>
                <a:spcPct val="80000"/>
              </a:lnSpc>
              <a:buFont typeface="Wingdings" pitchFamily="2" charset="2"/>
              <a:buNone/>
            </a:pPr>
            <a:r>
              <a:rPr lang="en-US" altLang="en-US" sz="1800" dirty="0"/>
              <a:t>A deviation squared for 102 is:   of 115</a:t>
            </a:r>
            <a:r>
              <a:rPr lang="en-US" altLang="en-US" sz="1800" dirty="0" smtClean="0"/>
              <a:t>:</a:t>
            </a:r>
          </a:p>
          <a:p>
            <a:pPr>
              <a:lnSpc>
                <a:spcPct val="80000"/>
              </a:lnSpc>
              <a:buFont typeface="Wingdings" pitchFamily="2" charset="2"/>
              <a:buNone/>
            </a:pPr>
            <a:endParaRPr lang="en-US" altLang="en-US" sz="1800" dirty="0">
              <a:solidFill>
                <a:schemeClr val="tx2"/>
              </a:solidFill>
            </a:endParaRPr>
          </a:p>
          <a:p>
            <a:pPr>
              <a:lnSpc>
                <a:spcPct val="80000"/>
              </a:lnSpc>
              <a:buFont typeface="Wingdings" pitchFamily="2" charset="2"/>
              <a:buNone/>
            </a:pPr>
            <a:r>
              <a:rPr lang="en-US" altLang="en-US" sz="1800" dirty="0" smtClean="0">
                <a:solidFill>
                  <a:schemeClr val="tx2"/>
                </a:solidFill>
              </a:rPr>
              <a:t>(</a:t>
            </a:r>
            <a:r>
              <a:rPr lang="en-US" altLang="en-US" sz="1800" dirty="0">
                <a:solidFill>
                  <a:schemeClr val="tx2"/>
                </a:solidFill>
              </a:rPr>
              <a:t>102 - 110.54)</a:t>
            </a:r>
            <a:r>
              <a:rPr lang="en-US" altLang="en-US" sz="1800" baseline="30000" dirty="0">
                <a:solidFill>
                  <a:schemeClr val="tx2"/>
                </a:solidFill>
              </a:rPr>
              <a:t>2</a:t>
            </a:r>
            <a:r>
              <a:rPr lang="en-US" altLang="en-US" sz="1800" dirty="0">
                <a:solidFill>
                  <a:schemeClr val="tx2"/>
                </a:solidFill>
              </a:rPr>
              <a:t> = (-8.54)</a:t>
            </a:r>
            <a:r>
              <a:rPr lang="en-US" altLang="en-US" sz="1800" baseline="30000" dirty="0">
                <a:solidFill>
                  <a:schemeClr val="tx2"/>
                </a:solidFill>
              </a:rPr>
              <a:t>2 =</a:t>
            </a:r>
            <a:r>
              <a:rPr lang="en-US" altLang="en-US" sz="1800" dirty="0">
                <a:solidFill>
                  <a:schemeClr val="tx2"/>
                </a:solidFill>
              </a:rPr>
              <a:t> 72.93</a:t>
            </a:r>
            <a:r>
              <a:rPr lang="en-US" altLang="en-US" sz="1800" dirty="0"/>
              <a:t>          </a:t>
            </a:r>
            <a:r>
              <a:rPr lang="en-US" altLang="en-US" sz="1800" dirty="0">
                <a:solidFill>
                  <a:srgbClr val="993300"/>
                </a:solidFill>
              </a:rPr>
              <a:t>(115 - 110.54)</a:t>
            </a:r>
            <a:r>
              <a:rPr lang="en-US" altLang="en-US" sz="1800" baseline="30000" dirty="0">
                <a:solidFill>
                  <a:srgbClr val="993300"/>
                </a:solidFill>
              </a:rPr>
              <a:t>2</a:t>
            </a:r>
            <a:r>
              <a:rPr lang="en-US" altLang="en-US" sz="1800" dirty="0">
                <a:solidFill>
                  <a:srgbClr val="993300"/>
                </a:solidFill>
              </a:rPr>
              <a:t> = (4.46)</a:t>
            </a:r>
            <a:r>
              <a:rPr lang="en-US" altLang="en-US" sz="1800" baseline="30000" dirty="0">
                <a:solidFill>
                  <a:srgbClr val="993300"/>
                </a:solidFill>
              </a:rPr>
              <a:t>2</a:t>
            </a:r>
            <a:r>
              <a:rPr lang="en-US" altLang="en-US" sz="1800" dirty="0">
                <a:solidFill>
                  <a:srgbClr val="993300"/>
                </a:solidFill>
              </a:rPr>
              <a:t> = 19.89</a:t>
            </a:r>
            <a:endParaRPr lang="en-US" altLang="en-US" sz="1800" dirty="0">
              <a:solidFill>
                <a:srgbClr val="99FF33"/>
              </a:solidFill>
            </a:endParaRPr>
          </a:p>
        </p:txBody>
      </p:sp>
      <p:sp>
        <p:nvSpPr>
          <p:cNvPr id="5" name="Rectangle 3"/>
          <p:cNvSpPr txBox="1">
            <a:spLocks noChangeArrowheads="1"/>
          </p:cNvSpPr>
          <p:nvPr/>
        </p:nvSpPr>
        <p:spPr>
          <a:xfrm>
            <a:off x="800100" y="4648200"/>
            <a:ext cx="8077200" cy="1905000"/>
          </a:xfrm>
          <a:prstGeom prst="rect">
            <a:avLst/>
          </a:prstGeom>
        </p:spPr>
        <p:txBody>
          <a:bodyPr vert="horz" lIns="91440" tIns="45720" rIns="91440" bIns="45720" rtlCol="0">
            <a:normAutofit/>
          </a:bodyPr>
          <a:lstStyle>
            <a:lvl1pPr marL="342900" indent="-342900" algn="just" defTabSz="914400" rtl="0" eaLnBrk="1" latinLnBrk="0" hangingPunct="1">
              <a:spcBef>
                <a:spcPct val="20000"/>
              </a:spcBef>
              <a:buFont typeface="Arial" pitchFamily="34" charset="0"/>
              <a:buChar char="•"/>
              <a:defRPr sz="1600" kern="1200" baseline="0">
                <a:solidFill>
                  <a:schemeClr val="tx1"/>
                </a:solidFill>
                <a:latin typeface="Arial" panose="020B0604020202020204" pitchFamily="34" charset="0"/>
                <a:ea typeface="+mn-ea"/>
                <a:cs typeface="+mn-cs"/>
              </a:defRPr>
            </a:lvl1pPr>
            <a:lvl2pPr marL="742950" indent="-285750" algn="just" defTabSz="914400" rtl="0" eaLnBrk="1" latinLnBrk="0" hangingPunct="1">
              <a:spcBef>
                <a:spcPct val="20000"/>
              </a:spcBef>
              <a:buFont typeface="Arial" pitchFamily="34" charset="0"/>
              <a:buChar char="–"/>
              <a:defRPr sz="1600" kern="1200" baseline="0">
                <a:solidFill>
                  <a:schemeClr val="tx1"/>
                </a:solidFill>
                <a:latin typeface="Arial" panose="020B0604020202020204" pitchFamily="34" charset="0"/>
                <a:ea typeface="+mn-ea"/>
                <a:cs typeface="+mn-cs"/>
              </a:defRPr>
            </a:lvl2pPr>
            <a:lvl3pPr marL="1143000" indent="-228600" algn="just" defTabSz="914400" rtl="0" eaLnBrk="1" latinLnBrk="0" hangingPunct="1">
              <a:spcBef>
                <a:spcPct val="20000"/>
              </a:spcBef>
              <a:buFont typeface="Arial" pitchFamily="34" charset="0"/>
              <a:buChar char="•"/>
              <a:defRPr sz="1600" kern="1200" baseline="0">
                <a:solidFill>
                  <a:schemeClr val="tx1"/>
                </a:solidFill>
                <a:latin typeface="Arial" panose="020B0604020202020204" pitchFamily="34" charset="0"/>
                <a:ea typeface="+mn-ea"/>
                <a:cs typeface="+mn-cs"/>
              </a:defRPr>
            </a:lvl3pPr>
            <a:lvl4pPr marL="1600200" indent="-228600" algn="just" defTabSz="914400" rtl="0" eaLnBrk="1" latinLnBrk="0" hangingPunct="1">
              <a:spcBef>
                <a:spcPct val="20000"/>
              </a:spcBef>
              <a:buFont typeface="Arial" pitchFamily="34" charset="0"/>
              <a:buChar char="–"/>
              <a:defRPr sz="1600" kern="1200" baseline="0">
                <a:solidFill>
                  <a:schemeClr val="tx1"/>
                </a:solidFill>
                <a:latin typeface="Arial" panose="020B0604020202020204" pitchFamily="34" charset="0"/>
                <a:ea typeface="+mn-ea"/>
                <a:cs typeface="+mn-cs"/>
              </a:defRPr>
            </a:lvl4pPr>
            <a:lvl5pPr marL="2057400" indent="-228600" algn="just" defTabSz="914400" rtl="0" eaLnBrk="1" latinLnBrk="0" hangingPunct="1">
              <a:spcBef>
                <a:spcPct val="20000"/>
              </a:spcBef>
              <a:buFont typeface="Arial" pitchFamily="34" charset="0"/>
              <a:buChar char="»"/>
              <a:defRPr sz="1600" kern="1200" baseline="0">
                <a:solidFill>
                  <a:schemeClr val="tx1"/>
                </a:solidFill>
                <a:latin typeface="Arial" panose="020B06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None/>
            </a:pPr>
            <a:r>
              <a:rPr lang="en-US" altLang="en-US" dirty="0" smtClean="0"/>
              <a:t>If you were to add all the squared deviations together, you’d get what we call the </a:t>
            </a:r>
          </a:p>
          <a:p>
            <a:pPr>
              <a:buFont typeface="Wingdings" pitchFamily="2" charset="2"/>
              <a:buNone/>
            </a:pPr>
            <a:r>
              <a:rPr lang="en-US" altLang="en-US" dirty="0" smtClean="0"/>
              <a:t>“Sum of Squares.”</a:t>
            </a:r>
          </a:p>
          <a:p>
            <a:pPr>
              <a:buFont typeface="Wingdings" pitchFamily="2" charset="2"/>
              <a:buNone/>
            </a:pPr>
            <a:endParaRPr lang="en-US" altLang="en-US" dirty="0" smtClean="0"/>
          </a:p>
          <a:p>
            <a:pPr>
              <a:buFont typeface="Wingdings" pitchFamily="2" charset="2"/>
              <a:buNone/>
            </a:pPr>
            <a:r>
              <a:rPr lang="en-US" altLang="en-US" dirty="0" smtClean="0"/>
              <a:t>Sum of Squares (SS) = </a:t>
            </a:r>
            <a:r>
              <a:rPr lang="el-GR" altLang="en-US" dirty="0" smtClean="0">
                <a:latin typeface="Times New Roman" pitchFamily="18" charset="0"/>
                <a:cs typeface="Times New Roman" pitchFamily="18" charset="0"/>
              </a:rPr>
              <a:t>Σ</a:t>
            </a:r>
            <a:r>
              <a:rPr lang="en-US" altLang="en-US" dirty="0" smtClean="0">
                <a:latin typeface="Times New Roman" pitchFamily="18" charset="0"/>
                <a:cs typeface="Times New Roman" pitchFamily="18" charset="0"/>
              </a:rPr>
              <a:t> (Y</a:t>
            </a:r>
            <a:r>
              <a:rPr lang="en-US" altLang="en-US" i="1" dirty="0" smtClean="0">
                <a:latin typeface="Times New Roman" pitchFamily="18" charset="0"/>
                <a:cs typeface="Times New Roman" pitchFamily="18" charset="0"/>
              </a:rPr>
              <a:t>i</a:t>
            </a:r>
            <a:r>
              <a:rPr lang="en-US" altLang="en-US" dirty="0" smtClean="0">
                <a:latin typeface="Times New Roman" pitchFamily="18" charset="0"/>
                <a:cs typeface="Times New Roman" pitchFamily="18" charset="0"/>
              </a:rPr>
              <a:t> – Y-bar)</a:t>
            </a:r>
            <a:r>
              <a:rPr lang="en-US" altLang="en-US" baseline="30000" dirty="0" smtClean="0">
                <a:latin typeface="Times New Roman" pitchFamily="18" charset="0"/>
                <a:cs typeface="Times New Roman" pitchFamily="18" charset="0"/>
              </a:rPr>
              <a:t>2</a:t>
            </a:r>
          </a:p>
          <a:p>
            <a:pPr marL="0" indent="0">
              <a:buFont typeface="Wingdings" pitchFamily="2" charset="2"/>
              <a:buNone/>
            </a:pPr>
            <a:endParaRPr lang="en-US" altLang="en-US" baseline="30000" dirty="0" smtClean="0">
              <a:latin typeface="Times New Roman" pitchFamily="18" charset="0"/>
              <a:cs typeface="Times New Roman" pitchFamily="18" charset="0"/>
            </a:endParaRPr>
          </a:p>
          <a:p>
            <a:pPr>
              <a:buFont typeface="Wingdings" pitchFamily="2" charset="2"/>
              <a:buNone/>
            </a:pPr>
            <a:r>
              <a:rPr lang="en-US" altLang="en-US" sz="2000" dirty="0" smtClean="0">
                <a:latin typeface="Times New Roman" pitchFamily="18" charset="0"/>
                <a:cs typeface="Times New Roman" pitchFamily="18" charset="0"/>
              </a:rPr>
              <a:t>SS = (Y1 – Y-bar)</a:t>
            </a:r>
            <a:r>
              <a:rPr lang="en-US" altLang="en-US" sz="2000" baseline="30000" dirty="0" smtClean="0">
                <a:latin typeface="Times New Roman" pitchFamily="18" charset="0"/>
                <a:cs typeface="Times New Roman" pitchFamily="18" charset="0"/>
              </a:rPr>
              <a:t>2</a:t>
            </a:r>
            <a:r>
              <a:rPr lang="en-US" altLang="en-US" sz="2000" dirty="0" smtClean="0">
                <a:latin typeface="Times New Roman" pitchFamily="18" charset="0"/>
                <a:cs typeface="Times New Roman" pitchFamily="18" charset="0"/>
              </a:rPr>
              <a:t> + (Y2 – Y-bar)</a:t>
            </a:r>
            <a:r>
              <a:rPr lang="en-US" altLang="en-US" sz="2000" baseline="30000" dirty="0" smtClean="0">
                <a:latin typeface="Times New Roman" pitchFamily="18" charset="0"/>
                <a:cs typeface="Times New Roman" pitchFamily="18" charset="0"/>
              </a:rPr>
              <a:t>2</a:t>
            </a:r>
            <a:r>
              <a:rPr lang="en-US" altLang="en-US" sz="2000" dirty="0" smtClean="0">
                <a:latin typeface="Times New Roman" pitchFamily="18" charset="0"/>
                <a:cs typeface="Times New Roman" pitchFamily="18" charset="0"/>
              </a:rPr>
              <a:t> + . . . + (</a:t>
            </a:r>
            <a:r>
              <a:rPr lang="en-US" altLang="en-US" sz="2000" dirty="0" err="1" smtClean="0">
                <a:latin typeface="Times New Roman" pitchFamily="18" charset="0"/>
                <a:cs typeface="Times New Roman" pitchFamily="18" charset="0"/>
              </a:rPr>
              <a:t>Yn</a:t>
            </a:r>
            <a:r>
              <a:rPr lang="en-US" altLang="en-US" sz="2000" dirty="0" smtClean="0">
                <a:latin typeface="Times New Roman" pitchFamily="18" charset="0"/>
                <a:cs typeface="Times New Roman" pitchFamily="18" charset="0"/>
              </a:rPr>
              <a:t> – Y-bar)</a:t>
            </a:r>
            <a:r>
              <a:rPr lang="en-US" altLang="en-US" sz="2000" baseline="30000" dirty="0" smtClean="0">
                <a:latin typeface="Times New Roman" pitchFamily="18" charset="0"/>
                <a:cs typeface="Times New Roman" pitchFamily="18" charset="0"/>
              </a:rPr>
              <a:t>2</a:t>
            </a:r>
            <a:endParaRPr lang="el-GR" altLang="en-US" sz="2000" dirty="0" smtClean="0">
              <a:latin typeface="Times New Roman" pitchFamily="18" charset="0"/>
              <a:cs typeface="Times New Roman" pitchFamily="18" charset="0"/>
            </a:endParaRPr>
          </a:p>
          <a:p>
            <a:pPr>
              <a:buFont typeface="Wingdings" pitchFamily="2" charset="2"/>
              <a:buNone/>
            </a:pPr>
            <a:endParaRPr lang="en-US" altLang="en-US" dirty="0"/>
          </a:p>
        </p:txBody>
      </p:sp>
    </p:spTree>
    <p:extLst>
      <p:ext uri="{BB962C8B-B14F-4D97-AF65-F5344CB8AC3E}">
        <p14:creationId xmlns:p14="http://schemas.microsoft.com/office/powerpoint/2010/main" val="272934202"/>
      </p:ext>
    </p:extLst>
  </p:cSld>
  <p:clrMapOvr>
    <a:masterClrMapping/>
  </p:clrMapOvr>
  <p:transition spd="slow">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en-US"/>
              <a:t>Variance</a:t>
            </a:r>
          </a:p>
        </p:txBody>
      </p:sp>
      <p:sp>
        <p:nvSpPr>
          <p:cNvPr id="99331" name="Rectangle 3"/>
          <p:cNvSpPr>
            <a:spLocks noGrp="1" noChangeArrowheads="1"/>
          </p:cNvSpPr>
          <p:nvPr>
            <p:ph type="body" idx="1"/>
          </p:nvPr>
        </p:nvSpPr>
        <p:spPr>
          <a:xfrm>
            <a:off x="914400" y="1343024"/>
            <a:ext cx="3962400" cy="3914775"/>
          </a:xfrm>
        </p:spPr>
        <p:txBody>
          <a:bodyPr>
            <a:noAutofit/>
          </a:bodyPr>
          <a:lstStyle/>
          <a:p>
            <a:pPr>
              <a:lnSpc>
                <a:spcPct val="80000"/>
              </a:lnSpc>
              <a:buFont typeface="Wingdings" pitchFamily="2" charset="2"/>
              <a:buNone/>
            </a:pPr>
            <a:r>
              <a:rPr lang="en-US" altLang="en-US" sz="1800" dirty="0"/>
              <a:t>Class A, sum of squares:</a:t>
            </a:r>
          </a:p>
          <a:p>
            <a:pPr>
              <a:lnSpc>
                <a:spcPct val="80000"/>
              </a:lnSpc>
              <a:buFont typeface="Wingdings" pitchFamily="2" charset="2"/>
              <a:buNone/>
            </a:pPr>
            <a:endParaRPr lang="en-US" altLang="en-US" sz="1800" dirty="0"/>
          </a:p>
          <a:p>
            <a:pPr>
              <a:buFont typeface="Wingdings" pitchFamily="2" charset="2"/>
              <a:buNone/>
            </a:pPr>
            <a:r>
              <a:rPr lang="en-US" altLang="en-US" sz="1800" dirty="0"/>
              <a:t>(102 – 110.54)</a:t>
            </a:r>
            <a:r>
              <a:rPr lang="en-US" altLang="en-US" sz="1800" baseline="30000" dirty="0"/>
              <a:t>2</a:t>
            </a:r>
            <a:r>
              <a:rPr lang="en-US" altLang="en-US" sz="1800" dirty="0"/>
              <a:t> + (115 – 110.54)</a:t>
            </a:r>
            <a:r>
              <a:rPr lang="en-US" altLang="en-US" sz="1800" baseline="30000" dirty="0"/>
              <a:t>2</a:t>
            </a:r>
            <a:r>
              <a:rPr lang="en-US" altLang="en-US" sz="1800" dirty="0"/>
              <a:t> +</a:t>
            </a:r>
          </a:p>
          <a:p>
            <a:pPr>
              <a:buFont typeface="Wingdings" pitchFamily="2" charset="2"/>
              <a:buNone/>
            </a:pPr>
            <a:r>
              <a:rPr lang="en-US" altLang="en-US" sz="1800" dirty="0"/>
              <a:t>(126 – 110.54)</a:t>
            </a:r>
            <a:r>
              <a:rPr lang="en-US" altLang="en-US" sz="1800" baseline="30000" dirty="0"/>
              <a:t>2</a:t>
            </a:r>
            <a:r>
              <a:rPr lang="en-US" altLang="en-US" sz="1800" dirty="0"/>
              <a:t> + (109 – 110.54)</a:t>
            </a:r>
            <a:r>
              <a:rPr lang="en-US" altLang="en-US" sz="1800" baseline="30000" dirty="0"/>
              <a:t>2</a:t>
            </a:r>
            <a:r>
              <a:rPr lang="en-US" altLang="en-US" sz="1800" dirty="0"/>
              <a:t> +</a:t>
            </a:r>
          </a:p>
          <a:p>
            <a:pPr>
              <a:buFont typeface="Wingdings" pitchFamily="2" charset="2"/>
              <a:buNone/>
            </a:pPr>
            <a:r>
              <a:rPr lang="en-US" altLang="en-US" sz="1800" dirty="0"/>
              <a:t>(131 – 110.54)</a:t>
            </a:r>
            <a:r>
              <a:rPr lang="en-US" altLang="en-US" sz="1800" baseline="30000" dirty="0"/>
              <a:t>2</a:t>
            </a:r>
            <a:r>
              <a:rPr lang="en-US" altLang="en-US" sz="1800" dirty="0"/>
              <a:t> + (89 – 110.54)</a:t>
            </a:r>
            <a:r>
              <a:rPr lang="en-US" altLang="en-US" sz="1800" baseline="30000" dirty="0"/>
              <a:t>2</a:t>
            </a:r>
            <a:r>
              <a:rPr lang="en-US" altLang="en-US" sz="1800" dirty="0"/>
              <a:t> +</a:t>
            </a:r>
          </a:p>
          <a:p>
            <a:pPr>
              <a:buFont typeface="Wingdings" pitchFamily="2" charset="2"/>
              <a:buNone/>
            </a:pPr>
            <a:r>
              <a:rPr lang="en-US" altLang="en-US" sz="1800" dirty="0"/>
              <a:t>(98 – 110.54)</a:t>
            </a:r>
            <a:r>
              <a:rPr lang="en-US" altLang="en-US" sz="1800" baseline="30000" dirty="0"/>
              <a:t>2</a:t>
            </a:r>
            <a:r>
              <a:rPr lang="en-US" altLang="en-US" sz="1800" dirty="0"/>
              <a:t> + (106 – 110.54)</a:t>
            </a:r>
            <a:r>
              <a:rPr lang="en-US" altLang="en-US" sz="1800" baseline="30000" dirty="0"/>
              <a:t>2</a:t>
            </a:r>
            <a:r>
              <a:rPr lang="en-US" altLang="en-US" sz="1800" dirty="0"/>
              <a:t> +</a:t>
            </a:r>
          </a:p>
          <a:p>
            <a:pPr>
              <a:buFont typeface="Wingdings" pitchFamily="2" charset="2"/>
              <a:buNone/>
            </a:pPr>
            <a:r>
              <a:rPr lang="en-US" altLang="en-US" sz="1800" dirty="0"/>
              <a:t>(140 – 110.54)</a:t>
            </a:r>
            <a:r>
              <a:rPr lang="en-US" altLang="en-US" sz="1800" baseline="30000" dirty="0"/>
              <a:t>2</a:t>
            </a:r>
            <a:r>
              <a:rPr lang="en-US" altLang="en-US" sz="1800" dirty="0"/>
              <a:t> + (119 – 110.54)</a:t>
            </a:r>
            <a:r>
              <a:rPr lang="en-US" altLang="en-US" sz="1800" baseline="30000" dirty="0"/>
              <a:t>2</a:t>
            </a:r>
            <a:r>
              <a:rPr lang="en-US" altLang="en-US" sz="1800" dirty="0"/>
              <a:t> +</a:t>
            </a:r>
          </a:p>
          <a:p>
            <a:pPr>
              <a:buFont typeface="Wingdings" pitchFamily="2" charset="2"/>
              <a:buNone/>
            </a:pPr>
            <a:r>
              <a:rPr lang="en-US" altLang="en-US" sz="1800" dirty="0"/>
              <a:t>(93 – 110.54)</a:t>
            </a:r>
            <a:r>
              <a:rPr lang="en-US" altLang="en-US" sz="1800" baseline="30000" dirty="0"/>
              <a:t>2</a:t>
            </a:r>
            <a:r>
              <a:rPr lang="en-US" altLang="en-US" sz="1800" dirty="0"/>
              <a:t> + (97 – 110.54)</a:t>
            </a:r>
            <a:r>
              <a:rPr lang="en-US" altLang="en-US" sz="1800" baseline="30000" dirty="0"/>
              <a:t>2 </a:t>
            </a:r>
            <a:r>
              <a:rPr lang="en-US" altLang="en-US" sz="1800" dirty="0"/>
              <a:t> +</a:t>
            </a:r>
          </a:p>
          <a:p>
            <a:pPr>
              <a:buFont typeface="Wingdings" pitchFamily="2" charset="2"/>
              <a:buNone/>
            </a:pPr>
            <a:r>
              <a:rPr lang="en-US" altLang="en-US" sz="1800" dirty="0"/>
              <a:t>(110 – 110.54)</a:t>
            </a:r>
            <a:r>
              <a:rPr lang="en-US" altLang="en-US" sz="1800" baseline="30000" dirty="0"/>
              <a:t> </a:t>
            </a:r>
            <a:endParaRPr lang="en-US" altLang="en-US" sz="1800" baseline="30000" dirty="0" smtClean="0"/>
          </a:p>
          <a:p>
            <a:pPr>
              <a:buFont typeface="Wingdings" pitchFamily="2" charset="2"/>
              <a:buNone/>
            </a:pPr>
            <a:r>
              <a:rPr lang="en-US" altLang="en-US" sz="1800" dirty="0" smtClean="0"/>
              <a:t>= </a:t>
            </a:r>
            <a:r>
              <a:rPr lang="en-US" altLang="en-US" sz="1800" dirty="0"/>
              <a:t>SS </a:t>
            </a:r>
            <a:endParaRPr lang="en-US" altLang="en-US" sz="1800" dirty="0" smtClean="0"/>
          </a:p>
          <a:p>
            <a:pPr>
              <a:buFont typeface="Wingdings" pitchFamily="2" charset="2"/>
              <a:buNone/>
            </a:pPr>
            <a:r>
              <a:rPr lang="en-US" altLang="en-US" sz="1800" dirty="0" smtClean="0"/>
              <a:t>= </a:t>
            </a:r>
            <a:r>
              <a:rPr lang="en-US" altLang="en-US" sz="1800" dirty="0"/>
              <a:t>2825.39</a:t>
            </a:r>
          </a:p>
          <a:p>
            <a:pPr>
              <a:lnSpc>
                <a:spcPct val="80000"/>
              </a:lnSpc>
              <a:buFont typeface="Wingdings" pitchFamily="2" charset="2"/>
              <a:buNone/>
            </a:pPr>
            <a:endParaRPr lang="en-US" altLang="en-US" sz="1800" dirty="0"/>
          </a:p>
          <a:p>
            <a:pPr>
              <a:lnSpc>
                <a:spcPct val="80000"/>
              </a:lnSpc>
              <a:buFont typeface="Wingdings" pitchFamily="2" charset="2"/>
              <a:buNone/>
            </a:pPr>
            <a:endParaRPr lang="en-US" altLang="en-US" sz="1800" dirty="0"/>
          </a:p>
          <a:p>
            <a:pPr>
              <a:lnSpc>
                <a:spcPct val="80000"/>
              </a:lnSpc>
              <a:buFont typeface="Wingdings" pitchFamily="2" charset="2"/>
              <a:buNone/>
            </a:pPr>
            <a:endParaRPr lang="en-US" altLang="en-US" sz="1800" dirty="0"/>
          </a:p>
        </p:txBody>
      </p:sp>
      <p:sp>
        <p:nvSpPr>
          <p:cNvPr id="99332" name="Rectangle 4"/>
          <p:cNvSpPr>
            <a:spLocks noChangeArrowheads="1"/>
          </p:cNvSpPr>
          <p:nvPr/>
        </p:nvSpPr>
        <p:spPr bwMode="auto">
          <a:xfrm>
            <a:off x="5486400" y="1066800"/>
            <a:ext cx="3200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itchFamily="2" charset="2"/>
              <a:buChar char="l"/>
              <a:defRPr sz="2600">
                <a:solidFill>
                  <a:schemeClr val="tx1"/>
                </a:solidFill>
                <a:latin typeface="Arial" charset="0"/>
              </a:defRPr>
            </a:lvl1pPr>
            <a:lvl2pPr marL="692150" indent="-347663">
              <a:spcBef>
                <a:spcPct val="20000"/>
              </a:spcBef>
              <a:buClr>
                <a:schemeClr val="accent2"/>
              </a:buClr>
              <a:buSzPct val="70000"/>
              <a:buFont typeface="Wingdings" pitchFamily="2" charset="2"/>
              <a:buChar char="l"/>
              <a:defRPr sz="2200">
                <a:solidFill>
                  <a:schemeClr val="tx1"/>
                </a:solidFill>
                <a:latin typeface="Arial" charset="0"/>
              </a:defRPr>
            </a:lvl2pPr>
            <a:lvl3pPr marL="987425" indent="-293688">
              <a:spcBef>
                <a:spcPct val="20000"/>
              </a:spcBef>
              <a:buClr>
                <a:schemeClr val="accent1"/>
              </a:buClr>
              <a:buSzPct val="70000"/>
              <a:buFont typeface="Wingdings" pitchFamily="2" charset="2"/>
              <a:buChar char="l"/>
              <a:defRPr sz="2100">
                <a:solidFill>
                  <a:schemeClr val="tx1"/>
                </a:solidFill>
                <a:latin typeface="Arial" charset="0"/>
              </a:defRPr>
            </a:lvl3pPr>
            <a:lvl4pPr marL="1281113" indent="-292100">
              <a:spcBef>
                <a:spcPct val="20000"/>
              </a:spcBef>
              <a:buClr>
                <a:schemeClr val="tx2"/>
              </a:buClr>
              <a:buSzPct val="75000"/>
              <a:buFont typeface="Wingdings" pitchFamily="2" charset="2"/>
              <a:buChar char="§"/>
              <a:defRPr>
                <a:solidFill>
                  <a:schemeClr val="tx1"/>
                </a:solidFill>
                <a:latin typeface="Arial" charset="0"/>
              </a:defRPr>
            </a:lvl4pPr>
            <a:lvl5pPr marL="1598613" indent="-315913">
              <a:spcBef>
                <a:spcPct val="20000"/>
              </a:spcBef>
              <a:buClr>
                <a:schemeClr val="folHlink"/>
              </a:buClr>
              <a:buSzPct val="80000"/>
              <a:buFont typeface="Wingdings" pitchFamily="2" charset="2"/>
              <a:buChar char="§"/>
              <a:defRPr>
                <a:solidFill>
                  <a:schemeClr val="tx1"/>
                </a:solidFill>
                <a:latin typeface="Arial" charset="0"/>
              </a:defRPr>
            </a:lvl5pPr>
            <a:lvl6pPr marL="2055813" indent="-315913" fontAlgn="base">
              <a:spcBef>
                <a:spcPct val="20000"/>
              </a:spcBef>
              <a:spcAft>
                <a:spcPct val="0"/>
              </a:spcAft>
              <a:buClr>
                <a:schemeClr val="folHlink"/>
              </a:buClr>
              <a:buSzPct val="80000"/>
              <a:buFont typeface="Wingdings" pitchFamily="2" charset="2"/>
              <a:buChar char="§"/>
              <a:defRPr>
                <a:solidFill>
                  <a:schemeClr val="tx1"/>
                </a:solidFill>
                <a:latin typeface="Arial" charset="0"/>
              </a:defRPr>
            </a:lvl6pPr>
            <a:lvl7pPr marL="2513013" indent="-315913" fontAlgn="base">
              <a:spcBef>
                <a:spcPct val="20000"/>
              </a:spcBef>
              <a:spcAft>
                <a:spcPct val="0"/>
              </a:spcAft>
              <a:buClr>
                <a:schemeClr val="folHlink"/>
              </a:buClr>
              <a:buSzPct val="80000"/>
              <a:buFont typeface="Wingdings" pitchFamily="2" charset="2"/>
              <a:buChar char="§"/>
              <a:defRPr>
                <a:solidFill>
                  <a:schemeClr val="tx1"/>
                </a:solidFill>
                <a:latin typeface="Arial" charset="0"/>
              </a:defRPr>
            </a:lvl7pPr>
            <a:lvl8pPr marL="2970213" indent="-315913" fontAlgn="base">
              <a:spcBef>
                <a:spcPct val="20000"/>
              </a:spcBef>
              <a:spcAft>
                <a:spcPct val="0"/>
              </a:spcAft>
              <a:buClr>
                <a:schemeClr val="folHlink"/>
              </a:buClr>
              <a:buSzPct val="80000"/>
              <a:buFont typeface="Wingdings" pitchFamily="2" charset="2"/>
              <a:buChar char="§"/>
              <a:defRPr>
                <a:solidFill>
                  <a:schemeClr val="tx1"/>
                </a:solidFill>
                <a:latin typeface="Arial" charset="0"/>
              </a:defRPr>
            </a:lvl8pPr>
            <a:lvl9pPr marL="3427413" indent="-315913" fontAlgn="base">
              <a:spcBef>
                <a:spcPct val="20000"/>
              </a:spcBef>
              <a:spcAft>
                <a:spcPct val="0"/>
              </a:spcAft>
              <a:buClr>
                <a:schemeClr val="folHlink"/>
              </a:buClr>
              <a:buSzPct val="80000"/>
              <a:buFont typeface="Wingdings" pitchFamily="2" charset="2"/>
              <a:buChar char="§"/>
              <a:defRPr>
                <a:solidFill>
                  <a:schemeClr val="tx1"/>
                </a:solidFill>
                <a:latin typeface="Arial" charset="0"/>
              </a:defRPr>
            </a:lvl9pPr>
          </a:lstStyle>
          <a:p>
            <a:pPr>
              <a:buFont typeface="Wingdings" pitchFamily="2" charset="2"/>
              <a:buNone/>
            </a:pPr>
            <a:r>
              <a:rPr lang="en-US" altLang="en-US" sz="1800" dirty="0"/>
              <a:t>Class A--IQs of 13 Students	</a:t>
            </a:r>
          </a:p>
          <a:p>
            <a:pPr>
              <a:buFont typeface="Wingdings" pitchFamily="2" charset="2"/>
              <a:buNone/>
            </a:pPr>
            <a:r>
              <a:rPr lang="en-US" altLang="en-US" sz="1800" dirty="0"/>
              <a:t>102		</a:t>
            </a:r>
            <a:r>
              <a:rPr lang="en-US" altLang="en-US" sz="1800" dirty="0" smtClean="0"/>
              <a:t>115</a:t>
            </a:r>
            <a:r>
              <a:rPr lang="en-US" altLang="en-US" sz="1800" dirty="0"/>
              <a:t>	</a:t>
            </a:r>
          </a:p>
          <a:p>
            <a:pPr>
              <a:buFont typeface="Wingdings" pitchFamily="2" charset="2"/>
              <a:buNone/>
            </a:pPr>
            <a:r>
              <a:rPr lang="en-US" altLang="en-US" sz="1800" dirty="0"/>
              <a:t>128		109	</a:t>
            </a:r>
          </a:p>
          <a:p>
            <a:pPr>
              <a:buFont typeface="Wingdings" pitchFamily="2" charset="2"/>
              <a:buNone/>
            </a:pPr>
            <a:r>
              <a:rPr lang="en-US" altLang="en-US" sz="1800" dirty="0"/>
              <a:t>131		89	</a:t>
            </a:r>
          </a:p>
          <a:p>
            <a:pPr>
              <a:buFont typeface="Wingdings" pitchFamily="2" charset="2"/>
              <a:buNone/>
            </a:pPr>
            <a:r>
              <a:rPr lang="en-US" altLang="en-US" sz="1800" dirty="0"/>
              <a:t>98			</a:t>
            </a:r>
            <a:r>
              <a:rPr lang="en-US" altLang="en-US" sz="1800" dirty="0" smtClean="0"/>
              <a:t>106</a:t>
            </a:r>
            <a:r>
              <a:rPr lang="en-US" altLang="en-US" sz="1800" dirty="0"/>
              <a:t>	</a:t>
            </a:r>
          </a:p>
          <a:p>
            <a:pPr>
              <a:buFont typeface="Wingdings" pitchFamily="2" charset="2"/>
              <a:buNone/>
            </a:pPr>
            <a:r>
              <a:rPr lang="en-US" altLang="en-US" sz="1800" dirty="0"/>
              <a:t>140		</a:t>
            </a:r>
            <a:r>
              <a:rPr lang="en-US" altLang="en-US" sz="1800" dirty="0" smtClean="0"/>
              <a:t>119</a:t>
            </a:r>
            <a:r>
              <a:rPr lang="en-US" altLang="en-US" sz="1800" dirty="0"/>
              <a:t>	</a:t>
            </a:r>
          </a:p>
          <a:p>
            <a:pPr>
              <a:buFont typeface="Wingdings" pitchFamily="2" charset="2"/>
              <a:buNone/>
            </a:pPr>
            <a:r>
              <a:rPr lang="en-US" altLang="en-US" sz="1800" dirty="0"/>
              <a:t>93			97</a:t>
            </a:r>
          </a:p>
          <a:p>
            <a:pPr>
              <a:buFont typeface="Wingdings" pitchFamily="2" charset="2"/>
              <a:buNone/>
            </a:pPr>
            <a:r>
              <a:rPr lang="en-US" altLang="en-US" sz="1800" dirty="0"/>
              <a:t>110</a:t>
            </a:r>
          </a:p>
          <a:p>
            <a:pPr>
              <a:buFont typeface="Wingdings" pitchFamily="2" charset="2"/>
              <a:buNone/>
            </a:pPr>
            <a:r>
              <a:rPr lang="en-US" altLang="en-US" sz="1800" dirty="0"/>
              <a:t>Y-bar = 110.54</a:t>
            </a:r>
          </a:p>
        </p:txBody>
      </p:sp>
    </p:spTree>
    <p:extLst>
      <p:ext uri="{BB962C8B-B14F-4D97-AF65-F5344CB8AC3E}">
        <p14:creationId xmlns:p14="http://schemas.microsoft.com/office/powerpoint/2010/main" val="3594594895"/>
      </p:ext>
    </p:extLst>
  </p:cSld>
  <p:clrMapOvr>
    <a:masterClrMapping/>
  </p:clrMapOvr>
  <p:transition spd="slow">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en-US"/>
              <a:t>Variance</a:t>
            </a:r>
          </a:p>
        </p:txBody>
      </p:sp>
      <p:sp>
        <p:nvSpPr>
          <p:cNvPr id="100355" name="Rectangle 3"/>
          <p:cNvSpPr>
            <a:spLocks noGrp="1" noChangeArrowheads="1"/>
          </p:cNvSpPr>
          <p:nvPr>
            <p:ph type="body" idx="1"/>
          </p:nvPr>
        </p:nvSpPr>
        <p:spPr/>
        <p:txBody>
          <a:bodyPr/>
          <a:lstStyle/>
          <a:p>
            <a:pPr>
              <a:buFont typeface="Wingdings" pitchFamily="2" charset="2"/>
              <a:buNone/>
            </a:pPr>
            <a:r>
              <a:rPr lang="en-US" altLang="en-US" sz="2600"/>
              <a:t>The last step…</a:t>
            </a:r>
          </a:p>
          <a:p>
            <a:pPr>
              <a:buFont typeface="Wingdings" pitchFamily="2" charset="2"/>
              <a:buNone/>
            </a:pPr>
            <a:endParaRPr lang="en-US" altLang="en-US" sz="2600"/>
          </a:p>
          <a:p>
            <a:pPr>
              <a:buFont typeface="Wingdings" pitchFamily="2" charset="2"/>
              <a:buNone/>
            </a:pPr>
            <a:r>
              <a:rPr lang="en-US" altLang="en-US" sz="2600"/>
              <a:t>The approximate average sum of squares is the variance.</a:t>
            </a:r>
          </a:p>
          <a:p>
            <a:pPr>
              <a:buFont typeface="Wingdings" pitchFamily="2" charset="2"/>
              <a:buNone/>
            </a:pPr>
            <a:endParaRPr lang="en-US" altLang="en-US" sz="2600"/>
          </a:p>
          <a:p>
            <a:pPr>
              <a:buFont typeface="Wingdings" pitchFamily="2" charset="2"/>
              <a:buNone/>
            </a:pPr>
            <a:r>
              <a:rPr lang="en-US" altLang="en-US" sz="2600"/>
              <a:t>SS/N = Variance for a population.</a:t>
            </a:r>
          </a:p>
          <a:p>
            <a:pPr>
              <a:buFont typeface="Wingdings" pitchFamily="2" charset="2"/>
              <a:buNone/>
            </a:pPr>
            <a:endParaRPr lang="en-US" altLang="en-US" sz="2600"/>
          </a:p>
          <a:p>
            <a:pPr>
              <a:buFont typeface="Wingdings" pitchFamily="2" charset="2"/>
              <a:buNone/>
            </a:pPr>
            <a:r>
              <a:rPr lang="en-US" altLang="en-US" sz="2600"/>
              <a:t>SS/n-1 = Variance for a sample.</a:t>
            </a:r>
          </a:p>
          <a:p>
            <a:pPr>
              <a:buFont typeface="Wingdings" pitchFamily="2" charset="2"/>
              <a:buNone/>
            </a:pPr>
            <a:endParaRPr lang="en-US" altLang="en-US" sz="2600"/>
          </a:p>
          <a:p>
            <a:pPr>
              <a:buFont typeface="Wingdings" pitchFamily="2" charset="2"/>
              <a:buNone/>
            </a:pPr>
            <a:r>
              <a:rPr lang="en-US" altLang="en-US" sz="2600"/>
              <a:t>Variance = </a:t>
            </a:r>
            <a:r>
              <a:rPr lang="el-GR" altLang="en-US" sz="2600">
                <a:latin typeface="Times New Roman" pitchFamily="18" charset="0"/>
                <a:cs typeface="Times New Roman" pitchFamily="18" charset="0"/>
              </a:rPr>
              <a:t>Σ</a:t>
            </a:r>
            <a:r>
              <a:rPr lang="en-US" altLang="en-US" sz="2600"/>
              <a:t>(Y</a:t>
            </a:r>
            <a:r>
              <a:rPr lang="en-US" altLang="en-US" sz="2600" i="1"/>
              <a:t>i</a:t>
            </a:r>
            <a:r>
              <a:rPr lang="en-US" altLang="en-US" sz="2600"/>
              <a:t> – Y-bar)</a:t>
            </a:r>
            <a:r>
              <a:rPr lang="en-US" altLang="en-US" sz="2600" baseline="30000"/>
              <a:t>2</a:t>
            </a:r>
            <a:r>
              <a:rPr lang="en-US" altLang="en-US" sz="2600"/>
              <a:t> / n – 1</a:t>
            </a:r>
          </a:p>
        </p:txBody>
      </p:sp>
    </p:spTree>
    <p:extLst>
      <p:ext uri="{BB962C8B-B14F-4D97-AF65-F5344CB8AC3E}">
        <p14:creationId xmlns:p14="http://schemas.microsoft.com/office/powerpoint/2010/main" val="1318352820"/>
      </p:ext>
    </p:extLst>
  </p:cSld>
  <p:clrMapOvr>
    <a:masterClrMapping/>
  </p:clrMapOvr>
  <p:transition spd="slow">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en-US"/>
              <a:t>Variance</a:t>
            </a:r>
          </a:p>
        </p:txBody>
      </p:sp>
      <p:sp>
        <p:nvSpPr>
          <p:cNvPr id="101379" name="Rectangle 3"/>
          <p:cNvSpPr>
            <a:spLocks noGrp="1" noChangeArrowheads="1"/>
          </p:cNvSpPr>
          <p:nvPr>
            <p:ph type="body" idx="1"/>
          </p:nvPr>
        </p:nvSpPr>
        <p:spPr>
          <a:xfrm>
            <a:off x="838200" y="1143000"/>
            <a:ext cx="8229600" cy="5105400"/>
          </a:xfrm>
        </p:spPr>
        <p:txBody>
          <a:bodyPr/>
          <a:lstStyle/>
          <a:p>
            <a:pPr>
              <a:lnSpc>
                <a:spcPct val="80000"/>
              </a:lnSpc>
              <a:buFont typeface="Wingdings" pitchFamily="2" charset="2"/>
              <a:buNone/>
            </a:pPr>
            <a:r>
              <a:rPr lang="en-US" altLang="en-US" sz="2400" dirty="0"/>
              <a:t>For Class A, Variance = 2825.39 / n - 1 </a:t>
            </a:r>
          </a:p>
          <a:p>
            <a:pPr>
              <a:lnSpc>
                <a:spcPct val="80000"/>
              </a:lnSpc>
              <a:buFont typeface="Wingdings" pitchFamily="2" charset="2"/>
              <a:buNone/>
            </a:pPr>
            <a:r>
              <a:rPr lang="en-US" altLang="en-US" sz="2400" dirty="0"/>
              <a:t>                                    = 2825.39 / 12 = 235.45</a:t>
            </a:r>
          </a:p>
          <a:p>
            <a:pPr>
              <a:lnSpc>
                <a:spcPct val="80000"/>
              </a:lnSpc>
              <a:buFont typeface="Wingdings" pitchFamily="2" charset="2"/>
              <a:buNone/>
            </a:pPr>
            <a:endParaRPr lang="en-US" altLang="en-US" sz="2400" dirty="0"/>
          </a:p>
          <a:p>
            <a:pPr>
              <a:lnSpc>
                <a:spcPct val="80000"/>
              </a:lnSpc>
              <a:buFont typeface="Wingdings" pitchFamily="2" charset="2"/>
              <a:buNone/>
            </a:pPr>
            <a:r>
              <a:rPr lang="en-US" altLang="en-US" sz="2400" dirty="0"/>
              <a:t>How helpful is that???</a:t>
            </a:r>
            <a:endParaRPr lang="en-US" altLang="en-US" sz="2100" dirty="0"/>
          </a:p>
          <a:p>
            <a:pPr>
              <a:lnSpc>
                <a:spcPct val="80000"/>
              </a:lnSpc>
              <a:buFont typeface="Wingdings" pitchFamily="2" charset="2"/>
              <a:buNone/>
            </a:pPr>
            <a:endParaRPr lang="en-US" altLang="en-US" sz="2100" dirty="0"/>
          </a:p>
          <a:p>
            <a:pPr>
              <a:lnSpc>
                <a:spcPct val="80000"/>
              </a:lnSpc>
              <a:buFont typeface="Wingdings" pitchFamily="2" charset="2"/>
              <a:buNone/>
            </a:pPr>
            <a:r>
              <a:rPr lang="en-US" altLang="en-US" sz="2100" dirty="0"/>
              <a:t>	</a:t>
            </a:r>
          </a:p>
          <a:p>
            <a:pPr>
              <a:lnSpc>
                <a:spcPct val="80000"/>
              </a:lnSpc>
              <a:buFont typeface="Wingdings" pitchFamily="2" charset="2"/>
              <a:buNone/>
            </a:pPr>
            <a:endParaRPr lang="en-US" altLang="en-US" sz="2100" dirty="0"/>
          </a:p>
          <a:p>
            <a:pPr>
              <a:lnSpc>
                <a:spcPct val="80000"/>
              </a:lnSpc>
              <a:buFont typeface="Wingdings" pitchFamily="2" charset="2"/>
              <a:buNone/>
            </a:pPr>
            <a:endParaRPr lang="en-US" altLang="en-US" sz="2100" dirty="0"/>
          </a:p>
          <a:p>
            <a:pPr>
              <a:lnSpc>
                <a:spcPct val="80000"/>
              </a:lnSpc>
              <a:buFont typeface="Wingdings" pitchFamily="2" charset="2"/>
              <a:buNone/>
            </a:pPr>
            <a:endParaRPr lang="en-US" altLang="en-US" sz="2100" dirty="0"/>
          </a:p>
        </p:txBody>
      </p:sp>
      <p:graphicFrame>
        <p:nvGraphicFramePr>
          <p:cNvPr id="101380" name="Object 4"/>
          <p:cNvGraphicFramePr>
            <a:graphicFrameLocks noChangeAspect="1"/>
          </p:cNvGraphicFramePr>
          <p:nvPr>
            <p:extLst>
              <p:ext uri="{D42A27DB-BD31-4B8C-83A1-F6EECF244321}">
                <p14:modId xmlns:p14="http://schemas.microsoft.com/office/powerpoint/2010/main" val="1291631685"/>
              </p:ext>
            </p:extLst>
          </p:nvPr>
        </p:nvGraphicFramePr>
        <p:xfrm>
          <a:off x="5257800" y="2057400"/>
          <a:ext cx="2890838" cy="4114800"/>
        </p:xfrm>
        <a:graphic>
          <a:graphicData uri="http://schemas.openxmlformats.org/presentationml/2006/ole">
            <mc:AlternateContent xmlns:mc="http://schemas.openxmlformats.org/markup-compatibility/2006">
              <mc:Choice xmlns:v="urn:schemas-microsoft-com:vml" Requires="v">
                <p:oleObj spid="_x0000_s1052" name="Clip" r:id="rId4" imgW="3848040" imgH="5478120" progId="MS_ClipArt_Gallery.5">
                  <p:embed/>
                </p:oleObj>
              </mc:Choice>
              <mc:Fallback>
                <p:oleObj name="Clip" r:id="rId4" imgW="3848040" imgH="5478120" progId="MS_ClipArt_Gallery.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2057400"/>
                        <a:ext cx="2890838"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3856565"/>
      </p:ext>
    </p:extLst>
  </p:cSld>
  <p:clrMapOvr>
    <a:masterClrMapping/>
  </p:clrMapOvr>
  <p:transition spd="slow">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en-US"/>
              <a:t>Standard Deviation</a:t>
            </a:r>
          </a:p>
        </p:txBody>
      </p:sp>
      <p:sp>
        <p:nvSpPr>
          <p:cNvPr id="3" name="TextBox 2"/>
          <p:cNvSpPr txBox="1"/>
          <p:nvPr/>
        </p:nvSpPr>
        <p:spPr>
          <a:xfrm>
            <a:off x="3146974" y="2486799"/>
            <a:ext cx="3043782" cy="369332"/>
          </a:xfrm>
          <a:prstGeom prst="rect">
            <a:avLst/>
          </a:prstGeom>
          <a:noFill/>
        </p:spPr>
        <p:txBody>
          <a:bodyPr wrap="none" rtlCol="0">
            <a:spAutoFit/>
          </a:bodyPr>
          <a:lstStyle/>
          <a:p>
            <a:r>
              <a:rPr lang="en-US" dirty="0" smtClean="0"/>
              <a:t>SQRT(                                        )</a:t>
            </a:r>
            <a:endParaRPr lang="en-US" dirty="0"/>
          </a:p>
        </p:txBody>
      </p:sp>
      <p:pic>
        <p:nvPicPr>
          <p:cNvPr id="4106" name="Picture 10"/>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962400" y="2396014"/>
            <a:ext cx="1823399" cy="5509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111812" y="2488942"/>
            <a:ext cx="1121910" cy="369332"/>
          </a:xfrm>
          <a:prstGeom prst="rect">
            <a:avLst/>
          </a:prstGeom>
          <a:noFill/>
        </p:spPr>
        <p:txBody>
          <a:bodyPr wrap="none" rtlCol="0">
            <a:spAutoFit/>
          </a:bodyPr>
          <a:lstStyle/>
          <a:p>
            <a:r>
              <a:rPr lang="en-US" dirty="0" err="1" smtClean="0"/>
              <a:t>Std</a:t>
            </a:r>
            <a:r>
              <a:rPr lang="en-US" dirty="0" smtClean="0"/>
              <a:t> Dev  =</a:t>
            </a:r>
            <a:endParaRPr lang="en-US" dirty="0"/>
          </a:p>
        </p:txBody>
      </p:sp>
      <p:sp>
        <p:nvSpPr>
          <p:cNvPr id="20" name="Rectangle 3"/>
          <p:cNvSpPr txBox="1">
            <a:spLocks noChangeArrowheads="1"/>
          </p:cNvSpPr>
          <p:nvPr/>
        </p:nvSpPr>
        <p:spPr>
          <a:xfrm>
            <a:off x="782912" y="3352800"/>
            <a:ext cx="7600950" cy="914400"/>
          </a:xfrm>
          <a:prstGeom prst="rect">
            <a:avLst/>
          </a:prstGeom>
        </p:spPr>
        <p:txBody>
          <a:bodyPr vert="horz" lIns="91440" tIns="45720" rIns="91440" bIns="45720" rtlCol="0">
            <a:normAutofit/>
          </a:bodyPr>
          <a:lstStyle>
            <a:lvl1pPr marL="342900" indent="-342900" algn="just" defTabSz="914400" rtl="0" eaLnBrk="1" latinLnBrk="0" hangingPunct="1">
              <a:spcBef>
                <a:spcPct val="20000"/>
              </a:spcBef>
              <a:buFont typeface="Arial" pitchFamily="34" charset="0"/>
              <a:buChar char="•"/>
              <a:defRPr sz="1600" kern="1200" baseline="0">
                <a:solidFill>
                  <a:schemeClr val="tx1"/>
                </a:solidFill>
                <a:latin typeface="Arial" panose="020B0604020202020204" pitchFamily="34" charset="0"/>
                <a:ea typeface="+mn-ea"/>
                <a:cs typeface="+mn-cs"/>
              </a:defRPr>
            </a:lvl1pPr>
            <a:lvl2pPr marL="742950" indent="-285750" algn="just" defTabSz="914400" rtl="0" eaLnBrk="1" latinLnBrk="0" hangingPunct="1">
              <a:spcBef>
                <a:spcPct val="20000"/>
              </a:spcBef>
              <a:buFont typeface="Arial" pitchFamily="34" charset="0"/>
              <a:buChar char="–"/>
              <a:defRPr sz="1600" kern="1200" baseline="0">
                <a:solidFill>
                  <a:schemeClr val="tx1"/>
                </a:solidFill>
                <a:latin typeface="Arial" panose="020B0604020202020204" pitchFamily="34" charset="0"/>
                <a:ea typeface="+mn-ea"/>
                <a:cs typeface="+mn-cs"/>
              </a:defRPr>
            </a:lvl2pPr>
            <a:lvl3pPr marL="1143000" indent="-228600" algn="just" defTabSz="914400" rtl="0" eaLnBrk="1" latinLnBrk="0" hangingPunct="1">
              <a:spcBef>
                <a:spcPct val="20000"/>
              </a:spcBef>
              <a:buFont typeface="Arial" pitchFamily="34" charset="0"/>
              <a:buChar char="•"/>
              <a:defRPr sz="1600" kern="1200" baseline="0">
                <a:solidFill>
                  <a:schemeClr val="tx1"/>
                </a:solidFill>
                <a:latin typeface="Arial" panose="020B0604020202020204" pitchFamily="34" charset="0"/>
                <a:ea typeface="+mn-ea"/>
                <a:cs typeface="+mn-cs"/>
              </a:defRPr>
            </a:lvl3pPr>
            <a:lvl4pPr marL="1600200" indent="-228600" algn="just" defTabSz="914400" rtl="0" eaLnBrk="1" latinLnBrk="0" hangingPunct="1">
              <a:spcBef>
                <a:spcPct val="20000"/>
              </a:spcBef>
              <a:buFont typeface="Arial" pitchFamily="34" charset="0"/>
              <a:buChar char="–"/>
              <a:defRPr sz="1600" kern="1200" baseline="0">
                <a:solidFill>
                  <a:schemeClr val="tx1"/>
                </a:solidFill>
                <a:latin typeface="Arial" panose="020B0604020202020204" pitchFamily="34" charset="0"/>
                <a:ea typeface="+mn-ea"/>
                <a:cs typeface="+mn-cs"/>
              </a:defRPr>
            </a:lvl4pPr>
            <a:lvl5pPr marL="2057400" indent="-228600" algn="just" defTabSz="914400" rtl="0" eaLnBrk="1" latinLnBrk="0" hangingPunct="1">
              <a:spcBef>
                <a:spcPct val="20000"/>
              </a:spcBef>
              <a:buFont typeface="Arial" pitchFamily="34" charset="0"/>
              <a:buChar char="»"/>
              <a:defRPr sz="1600" kern="1200" baseline="0">
                <a:solidFill>
                  <a:schemeClr val="tx1"/>
                </a:solidFill>
                <a:latin typeface="Arial" panose="020B06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Font typeface="Wingdings" pitchFamily="2" charset="2"/>
              <a:buNone/>
            </a:pPr>
            <a:r>
              <a:rPr lang="en-US" altLang="en-US" dirty="0" smtClean="0"/>
              <a:t>For Class A, the standard deviation is:  	</a:t>
            </a:r>
            <a:r>
              <a:rPr lang="en-US" altLang="en-US" b="1" dirty="0" err="1" smtClean="0"/>
              <a:t>sqrt</a:t>
            </a:r>
            <a:r>
              <a:rPr lang="en-US" altLang="en-US" b="1" dirty="0" smtClean="0"/>
              <a:t>(235.45)  = 15.34</a:t>
            </a:r>
          </a:p>
          <a:p>
            <a:pPr>
              <a:lnSpc>
                <a:spcPct val="80000"/>
              </a:lnSpc>
              <a:buFont typeface="Wingdings" pitchFamily="2" charset="2"/>
              <a:buNone/>
            </a:pPr>
            <a:endParaRPr lang="en-US" altLang="en-US" dirty="0" smtClean="0"/>
          </a:p>
          <a:p>
            <a:pPr>
              <a:lnSpc>
                <a:spcPct val="80000"/>
              </a:lnSpc>
              <a:buFont typeface="Wingdings" pitchFamily="2" charset="2"/>
              <a:buNone/>
            </a:pPr>
            <a:r>
              <a:rPr lang="en-US" altLang="en-US" dirty="0" smtClean="0"/>
              <a:t>The average of persons’ deviation from the mean IQ of 110.54 is 15.34 IQ points.</a:t>
            </a:r>
          </a:p>
          <a:p>
            <a:pPr>
              <a:lnSpc>
                <a:spcPct val="80000"/>
              </a:lnSpc>
              <a:buFont typeface="Wingdings" pitchFamily="2" charset="2"/>
              <a:buNone/>
            </a:pPr>
            <a:endParaRPr lang="en-US" altLang="en-US" dirty="0" smtClean="0"/>
          </a:p>
          <a:p>
            <a:pPr>
              <a:lnSpc>
                <a:spcPct val="80000"/>
              </a:lnSpc>
              <a:buFont typeface="Wingdings" pitchFamily="2" charset="2"/>
              <a:buNone/>
            </a:pPr>
            <a:endParaRPr lang="en-US" altLang="en-US" dirty="0"/>
          </a:p>
        </p:txBody>
      </p:sp>
      <p:sp>
        <p:nvSpPr>
          <p:cNvPr id="8" name="Rectangle 7"/>
          <p:cNvSpPr/>
          <p:nvPr/>
        </p:nvSpPr>
        <p:spPr>
          <a:xfrm>
            <a:off x="860974" y="914400"/>
            <a:ext cx="7825826" cy="1295868"/>
          </a:xfrm>
          <a:prstGeom prst="rect">
            <a:avLst/>
          </a:prstGeom>
        </p:spPr>
        <p:txBody>
          <a:bodyPr wrap="square">
            <a:spAutoFit/>
          </a:bodyPr>
          <a:lstStyle/>
          <a:p>
            <a:pPr>
              <a:lnSpc>
                <a:spcPct val="150000"/>
              </a:lnSpc>
              <a:buFont typeface="Wingdings" pitchFamily="2" charset="2"/>
              <a:buNone/>
            </a:pPr>
            <a:r>
              <a:rPr lang="en-US" altLang="en-US" dirty="0"/>
              <a:t>To convert variance into something of meaning, let’s create standard deviation.</a:t>
            </a:r>
          </a:p>
          <a:p>
            <a:pPr>
              <a:lnSpc>
                <a:spcPct val="150000"/>
              </a:lnSpc>
              <a:buFont typeface="Wingdings" pitchFamily="2" charset="2"/>
              <a:buNone/>
            </a:pPr>
            <a:r>
              <a:rPr lang="en-US" altLang="en-US" dirty="0"/>
              <a:t>The square root of the variance reveals the average deviation of the observations from the mean. </a:t>
            </a:r>
            <a:endParaRPr lang="en-US" dirty="0"/>
          </a:p>
        </p:txBody>
      </p:sp>
      <p:sp>
        <p:nvSpPr>
          <p:cNvPr id="9" name="Rectangle 8"/>
          <p:cNvSpPr/>
          <p:nvPr/>
        </p:nvSpPr>
        <p:spPr>
          <a:xfrm>
            <a:off x="822874" y="4267200"/>
            <a:ext cx="7902026" cy="2031325"/>
          </a:xfrm>
          <a:prstGeom prst="rect">
            <a:avLst/>
          </a:prstGeom>
        </p:spPr>
        <p:txBody>
          <a:bodyPr wrap="square">
            <a:spAutoFit/>
          </a:bodyPr>
          <a:lstStyle/>
          <a:p>
            <a:pPr marL="571500" indent="-571500">
              <a:buFont typeface="Wingdings" pitchFamily="2" charset="2"/>
              <a:buAutoNum type="arabicPeriod"/>
            </a:pPr>
            <a:r>
              <a:rPr lang="en-US" altLang="en-US" dirty="0"/>
              <a:t>Larger </a:t>
            </a:r>
            <a:r>
              <a:rPr lang="en-US" altLang="en-US" dirty="0" err="1"/>
              <a:t>std</a:t>
            </a:r>
            <a:r>
              <a:rPr lang="en-US" altLang="en-US" dirty="0"/>
              <a:t> deviation  means greater amounts of variation around the mean.</a:t>
            </a:r>
          </a:p>
          <a:p>
            <a:pPr marL="571500" indent="-571500">
              <a:buFont typeface="Wingdings" pitchFamily="2" charset="2"/>
              <a:buAutoNum type="arabicPeriod"/>
            </a:pPr>
            <a:r>
              <a:rPr lang="en-US" altLang="en-US" dirty="0" err="1"/>
              <a:t>Std</a:t>
            </a:r>
            <a:r>
              <a:rPr lang="en-US" altLang="en-US" dirty="0"/>
              <a:t> Dev. = 0 only when all values are the same (only when you have a constant and not a “variable”)</a:t>
            </a:r>
          </a:p>
          <a:p>
            <a:pPr marL="571500" indent="-571500">
              <a:buFont typeface="Wingdings" pitchFamily="2" charset="2"/>
              <a:buAutoNum type="arabicPeriod" startAt="2"/>
            </a:pPr>
            <a:r>
              <a:rPr lang="en-US" altLang="en-US" dirty="0"/>
              <a:t>If you were to “rescale” a variable, the </a:t>
            </a:r>
            <a:r>
              <a:rPr lang="en-US" altLang="en-US" dirty="0" err="1"/>
              <a:t>Std</a:t>
            </a:r>
            <a:r>
              <a:rPr lang="en-US" altLang="en-US" dirty="0"/>
              <a:t> Dev would change by the same magnitude—if we changed units above so the mean equaled 250, the </a:t>
            </a:r>
            <a:r>
              <a:rPr lang="en-US" altLang="en-US" dirty="0" err="1"/>
              <a:t>Std</a:t>
            </a:r>
            <a:r>
              <a:rPr lang="en-US" altLang="en-US" dirty="0"/>
              <a:t> Dev on the left would be 30, and on the right, 60 </a:t>
            </a:r>
          </a:p>
          <a:p>
            <a:pPr marL="571500" indent="-571500">
              <a:buFont typeface="Wingdings" pitchFamily="2" charset="2"/>
              <a:buAutoNum type="arabicPeriod" startAt="2"/>
            </a:pPr>
            <a:r>
              <a:rPr lang="en-US" altLang="en-US" dirty="0"/>
              <a:t>Like the mean, the </a:t>
            </a:r>
            <a:r>
              <a:rPr lang="en-US" altLang="en-US" dirty="0" err="1"/>
              <a:t>Std</a:t>
            </a:r>
            <a:r>
              <a:rPr lang="en-US" altLang="en-US" dirty="0"/>
              <a:t> Dev will be inflated by an outlier case value.</a:t>
            </a:r>
          </a:p>
        </p:txBody>
      </p:sp>
    </p:spTree>
    <p:extLst>
      <p:ext uri="{BB962C8B-B14F-4D97-AF65-F5344CB8AC3E}">
        <p14:creationId xmlns:p14="http://schemas.microsoft.com/office/powerpoint/2010/main" val="2353444779"/>
      </p:ext>
    </p:extLst>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en-US"/>
              <a:t>Sample vs. Population</a:t>
            </a:r>
          </a:p>
        </p:txBody>
      </p:sp>
      <p:sp>
        <p:nvSpPr>
          <p:cNvPr id="113668" name="AutoShape 4"/>
          <p:cNvSpPr>
            <a:spLocks noChangeArrowheads="1"/>
          </p:cNvSpPr>
          <p:nvPr/>
        </p:nvSpPr>
        <p:spPr bwMode="auto">
          <a:xfrm>
            <a:off x="6981825" y="3569950"/>
            <a:ext cx="457200" cy="45720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69" name="Text Box 5"/>
          <p:cNvSpPr txBox="1">
            <a:spLocks noChangeArrowheads="1"/>
          </p:cNvSpPr>
          <p:nvPr/>
        </p:nvSpPr>
        <p:spPr bwMode="auto">
          <a:xfrm>
            <a:off x="2438400" y="5181600"/>
            <a:ext cx="167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Population</a:t>
            </a:r>
          </a:p>
        </p:txBody>
      </p:sp>
      <p:sp>
        <p:nvSpPr>
          <p:cNvPr id="113670" name="Oval 6"/>
          <p:cNvSpPr>
            <a:spLocks noChangeArrowheads="1"/>
          </p:cNvSpPr>
          <p:nvPr/>
        </p:nvSpPr>
        <p:spPr bwMode="auto">
          <a:xfrm>
            <a:off x="990600" y="1600200"/>
            <a:ext cx="4038600" cy="3505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71" name="AutoShape 7"/>
          <p:cNvSpPr>
            <a:spLocks noChangeArrowheads="1"/>
          </p:cNvSpPr>
          <p:nvPr/>
        </p:nvSpPr>
        <p:spPr bwMode="auto">
          <a:xfrm>
            <a:off x="2286000" y="2286000"/>
            <a:ext cx="457200" cy="45720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72" name="AutoShape 8"/>
          <p:cNvSpPr>
            <a:spLocks noChangeArrowheads="1"/>
          </p:cNvSpPr>
          <p:nvPr/>
        </p:nvSpPr>
        <p:spPr bwMode="auto">
          <a:xfrm>
            <a:off x="2438400" y="2438400"/>
            <a:ext cx="457200" cy="45720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73" name="AutoShape 9"/>
          <p:cNvSpPr>
            <a:spLocks noChangeArrowheads="1"/>
          </p:cNvSpPr>
          <p:nvPr/>
        </p:nvSpPr>
        <p:spPr bwMode="auto">
          <a:xfrm>
            <a:off x="2590800" y="2590800"/>
            <a:ext cx="457200" cy="45720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74" name="AutoShape 10"/>
          <p:cNvSpPr>
            <a:spLocks noChangeArrowheads="1"/>
          </p:cNvSpPr>
          <p:nvPr/>
        </p:nvSpPr>
        <p:spPr bwMode="auto">
          <a:xfrm>
            <a:off x="2819400" y="2057400"/>
            <a:ext cx="457200" cy="45720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75" name="AutoShape 11"/>
          <p:cNvSpPr>
            <a:spLocks noChangeArrowheads="1"/>
          </p:cNvSpPr>
          <p:nvPr/>
        </p:nvSpPr>
        <p:spPr bwMode="auto">
          <a:xfrm>
            <a:off x="2895600" y="2895600"/>
            <a:ext cx="457200" cy="45720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76" name="AutoShape 12"/>
          <p:cNvSpPr>
            <a:spLocks noChangeArrowheads="1"/>
          </p:cNvSpPr>
          <p:nvPr/>
        </p:nvSpPr>
        <p:spPr bwMode="auto">
          <a:xfrm>
            <a:off x="3048000" y="3048000"/>
            <a:ext cx="457200" cy="45720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77" name="AutoShape 13"/>
          <p:cNvSpPr>
            <a:spLocks noChangeArrowheads="1"/>
          </p:cNvSpPr>
          <p:nvPr/>
        </p:nvSpPr>
        <p:spPr bwMode="auto">
          <a:xfrm>
            <a:off x="3200400" y="3200400"/>
            <a:ext cx="457200" cy="45720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78" name="AutoShape 14"/>
          <p:cNvSpPr>
            <a:spLocks noChangeArrowheads="1"/>
          </p:cNvSpPr>
          <p:nvPr/>
        </p:nvSpPr>
        <p:spPr bwMode="auto">
          <a:xfrm>
            <a:off x="3429000" y="2362200"/>
            <a:ext cx="457200" cy="45720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79" name="AutoShape 15"/>
          <p:cNvSpPr>
            <a:spLocks noChangeArrowheads="1"/>
          </p:cNvSpPr>
          <p:nvPr/>
        </p:nvSpPr>
        <p:spPr bwMode="auto">
          <a:xfrm>
            <a:off x="3505200" y="3505200"/>
            <a:ext cx="457200" cy="45720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80" name="AutoShape 16"/>
          <p:cNvSpPr>
            <a:spLocks noChangeArrowheads="1"/>
          </p:cNvSpPr>
          <p:nvPr/>
        </p:nvSpPr>
        <p:spPr bwMode="auto">
          <a:xfrm>
            <a:off x="3657600" y="3657600"/>
            <a:ext cx="457200" cy="45720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81" name="AutoShape 17"/>
          <p:cNvSpPr>
            <a:spLocks noChangeArrowheads="1"/>
          </p:cNvSpPr>
          <p:nvPr/>
        </p:nvSpPr>
        <p:spPr bwMode="auto">
          <a:xfrm>
            <a:off x="3124200" y="4114800"/>
            <a:ext cx="457200" cy="45720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82" name="AutoShape 18"/>
          <p:cNvSpPr>
            <a:spLocks noChangeArrowheads="1"/>
          </p:cNvSpPr>
          <p:nvPr/>
        </p:nvSpPr>
        <p:spPr bwMode="auto">
          <a:xfrm>
            <a:off x="1752600" y="3657600"/>
            <a:ext cx="457200" cy="45720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83" name="AutoShape 19"/>
          <p:cNvSpPr>
            <a:spLocks noChangeArrowheads="1"/>
          </p:cNvSpPr>
          <p:nvPr/>
        </p:nvSpPr>
        <p:spPr bwMode="auto">
          <a:xfrm>
            <a:off x="2590800" y="3200400"/>
            <a:ext cx="457200" cy="45720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84" name="AutoShape 20"/>
          <p:cNvSpPr>
            <a:spLocks noChangeArrowheads="1"/>
          </p:cNvSpPr>
          <p:nvPr/>
        </p:nvSpPr>
        <p:spPr bwMode="auto">
          <a:xfrm>
            <a:off x="1524000" y="2667000"/>
            <a:ext cx="457200" cy="45720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85" name="AutoShape 21"/>
          <p:cNvSpPr>
            <a:spLocks noChangeArrowheads="1"/>
          </p:cNvSpPr>
          <p:nvPr/>
        </p:nvSpPr>
        <p:spPr bwMode="auto">
          <a:xfrm>
            <a:off x="4343400" y="2667000"/>
            <a:ext cx="457200" cy="45720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86" name="AutoShape 22"/>
          <p:cNvSpPr>
            <a:spLocks noChangeArrowheads="1"/>
          </p:cNvSpPr>
          <p:nvPr/>
        </p:nvSpPr>
        <p:spPr bwMode="auto">
          <a:xfrm>
            <a:off x="2514600" y="3810000"/>
            <a:ext cx="457200" cy="45720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87" name="AutoShape 23"/>
          <p:cNvSpPr>
            <a:spLocks noChangeArrowheads="1"/>
          </p:cNvSpPr>
          <p:nvPr/>
        </p:nvSpPr>
        <p:spPr bwMode="auto">
          <a:xfrm>
            <a:off x="3048000" y="3048000"/>
            <a:ext cx="457200" cy="45720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88" name="AutoShape 24"/>
          <p:cNvSpPr>
            <a:spLocks noChangeArrowheads="1"/>
          </p:cNvSpPr>
          <p:nvPr/>
        </p:nvSpPr>
        <p:spPr bwMode="auto">
          <a:xfrm>
            <a:off x="3200400" y="3200400"/>
            <a:ext cx="457200" cy="45720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89" name="AutoShape 25"/>
          <p:cNvSpPr>
            <a:spLocks noChangeArrowheads="1"/>
          </p:cNvSpPr>
          <p:nvPr/>
        </p:nvSpPr>
        <p:spPr bwMode="auto">
          <a:xfrm>
            <a:off x="1905000" y="3810000"/>
            <a:ext cx="457200" cy="45720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90" name="AutoShape 26"/>
          <p:cNvSpPr>
            <a:spLocks noChangeArrowheads="1"/>
          </p:cNvSpPr>
          <p:nvPr/>
        </p:nvSpPr>
        <p:spPr bwMode="auto">
          <a:xfrm>
            <a:off x="2743200" y="3352800"/>
            <a:ext cx="457200" cy="45720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91" name="AutoShape 27"/>
          <p:cNvSpPr>
            <a:spLocks noChangeArrowheads="1"/>
          </p:cNvSpPr>
          <p:nvPr/>
        </p:nvSpPr>
        <p:spPr bwMode="auto">
          <a:xfrm>
            <a:off x="1676400" y="2819400"/>
            <a:ext cx="457200" cy="45720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92" name="AutoShape 28"/>
          <p:cNvSpPr>
            <a:spLocks noChangeArrowheads="1"/>
          </p:cNvSpPr>
          <p:nvPr/>
        </p:nvSpPr>
        <p:spPr bwMode="auto">
          <a:xfrm>
            <a:off x="2667000" y="3962400"/>
            <a:ext cx="457200" cy="45720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93" name="AutoShape 29"/>
          <p:cNvSpPr>
            <a:spLocks noChangeArrowheads="1"/>
          </p:cNvSpPr>
          <p:nvPr/>
        </p:nvSpPr>
        <p:spPr bwMode="auto">
          <a:xfrm>
            <a:off x="3200400" y="3200400"/>
            <a:ext cx="457200" cy="45720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94" name="AutoShape 30"/>
          <p:cNvSpPr>
            <a:spLocks noChangeArrowheads="1"/>
          </p:cNvSpPr>
          <p:nvPr/>
        </p:nvSpPr>
        <p:spPr bwMode="auto">
          <a:xfrm>
            <a:off x="3352800" y="3352800"/>
            <a:ext cx="457200" cy="45720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95" name="AutoShape 31"/>
          <p:cNvSpPr>
            <a:spLocks noChangeArrowheads="1"/>
          </p:cNvSpPr>
          <p:nvPr/>
        </p:nvSpPr>
        <p:spPr bwMode="auto">
          <a:xfrm>
            <a:off x="2057400" y="3962400"/>
            <a:ext cx="457200" cy="45720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96" name="AutoShape 32"/>
          <p:cNvSpPr>
            <a:spLocks noChangeArrowheads="1"/>
          </p:cNvSpPr>
          <p:nvPr/>
        </p:nvSpPr>
        <p:spPr bwMode="auto">
          <a:xfrm>
            <a:off x="2895600" y="3505200"/>
            <a:ext cx="457200" cy="45720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97" name="AutoShape 33"/>
          <p:cNvSpPr>
            <a:spLocks noChangeArrowheads="1"/>
          </p:cNvSpPr>
          <p:nvPr/>
        </p:nvSpPr>
        <p:spPr bwMode="auto">
          <a:xfrm>
            <a:off x="1828800" y="2971800"/>
            <a:ext cx="457200" cy="45720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98" name="AutoShape 34"/>
          <p:cNvSpPr>
            <a:spLocks noChangeArrowheads="1"/>
          </p:cNvSpPr>
          <p:nvPr/>
        </p:nvSpPr>
        <p:spPr bwMode="auto">
          <a:xfrm>
            <a:off x="2819400" y="4114800"/>
            <a:ext cx="457200" cy="45720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99" name="AutoShape 35"/>
          <p:cNvSpPr>
            <a:spLocks noChangeArrowheads="1"/>
          </p:cNvSpPr>
          <p:nvPr/>
        </p:nvSpPr>
        <p:spPr bwMode="auto">
          <a:xfrm>
            <a:off x="2971800" y="2209800"/>
            <a:ext cx="457200" cy="45720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00" name="AutoShape 36"/>
          <p:cNvSpPr>
            <a:spLocks noChangeArrowheads="1"/>
          </p:cNvSpPr>
          <p:nvPr/>
        </p:nvSpPr>
        <p:spPr bwMode="auto">
          <a:xfrm>
            <a:off x="3048000" y="3048000"/>
            <a:ext cx="457200" cy="45720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01" name="AutoShape 37"/>
          <p:cNvSpPr>
            <a:spLocks noChangeArrowheads="1"/>
          </p:cNvSpPr>
          <p:nvPr/>
        </p:nvSpPr>
        <p:spPr bwMode="auto">
          <a:xfrm>
            <a:off x="3581400" y="2514600"/>
            <a:ext cx="457200" cy="45720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02" name="AutoShape 38"/>
          <p:cNvSpPr>
            <a:spLocks noChangeArrowheads="1"/>
          </p:cNvSpPr>
          <p:nvPr/>
        </p:nvSpPr>
        <p:spPr bwMode="auto">
          <a:xfrm>
            <a:off x="7086600" y="4419600"/>
            <a:ext cx="457200" cy="45720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03" name="AutoShape 39"/>
          <p:cNvSpPr>
            <a:spLocks noChangeArrowheads="1"/>
          </p:cNvSpPr>
          <p:nvPr/>
        </p:nvSpPr>
        <p:spPr bwMode="auto">
          <a:xfrm>
            <a:off x="6553200" y="4038600"/>
            <a:ext cx="457200" cy="45720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04" name="AutoShape 40"/>
          <p:cNvSpPr>
            <a:spLocks noChangeArrowheads="1"/>
          </p:cNvSpPr>
          <p:nvPr/>
        </p:nvSpPr>
        <p:spPr bwMode="auto">
          <a:xfrm>
            <a:off x="3733800" y="2667000"/>
            <a:ext cx="457200" cy="45720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05" name="AutoShape 41"/>
          <p:cNvSpPr>
            <a:spLocks noChangeArrowheads="1"/>
          </p:cNvSpPr>
          <p:nvPr/>
        </p:nvSpPr>
        <p:spPr bwMode="auto">
          <a:xfrm>
            <a:off x="3276600" y="2514600"/>
            <a:ext cx="457200" cy="45720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06" name="AutoShape 42"/>
          <p:cNvSpPr>
            <a:spLocks noChangeArrowheads="1"/>
          </p:cNvSpPr>
          <p:nvPr/>
        </p:nvSpPr>
        <p:spPr bwMode="auto">
          <a:xfrm>
            <a:off x="3352800" y="3352800"/>
            <a:ext cx="457200" cy="45720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07" name="AutoShape 43"/>
          <p:cNvSpPr>
            <a:spLocks noChangeArrowheads="1"/>
          </p:cNvSpPr>
          <p:nvPr/>
        </p:nvSpPr>
        <p:spPr bwMode="auto">
          <a:xfrm>
            <a:off x="3886200" y="2819400"/>
            <a:ext cx="457200" cy="45720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08" name="AutoShape 44"/>
          <p:cNvSpPr>
            <a:spLocks noChangeArrowheads="1"/>
          </p:cNvSpPr>
          <p:nvPr/>
        </p:nvSpPr>
        <p:spPr bwMode="auto">
          <a:xfrm>
            <a:off x="3429000" y="2667000"/>
            <a:ext cx="457200" cy="45720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09" name="AutoShape 45"/>
          <p:cNvSpPr>
            <a:spLocks noChangeArrowheads="1"/>
          </p:cNvSpPr>
          <p:nvPr/>
        </p:nvSpPr>
        <p:spPr bwMode="auto">
          <a:xfrm>
            <a:off x="3505200" y="3505200"/>
            <a:ext cx="457200" cy="45720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10" name="AutoShape 46"/>
          <p:cNvSpPr>
            <a:spLocks noChangeArrowheads="1"/>
          </p:cNvSpPr>
          <p:nvPr/>
        </p:nvSpPr>
        <p:spPr bwMode="auto">
          <a:xfrm>
            <a:off x="4038600" y="2971800"/>
            <a:ext cx="457200" cy="45720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11" name="AutoShape 47"/>
          <p:cNvSpPr>
            <a:spLocks noChangeArrowheads="1"/>
          </p:cNvSpPr>
          <p:nvPr/>
        </p:nvSpPr>
        <p:spPr bwMode="auto">
          <a:xfrm rot="11846172" flipV="1">
            <a:off x="4685177" y="3303784"/>
            <a:ext cx="2383496" cy="103698"/>
          </a:xfrm>
          <a:prstGeom prst="leftArrow">
            <a:avLst>
              <a:gd name="adj1" fmla="val 50000"/>
              <a:gd name="adj2" fmla="val 18333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14" name="Text Box 50"/>
          <p:cNvSpPr txBox="1">
            <a:spLocks noChangeArrowheads="1"/>
          </p:cNvSpPr>
          <p:nvPr/>
        </p:nvSpPr>
        <p:spPr bwMode="auto">
          <a:xfrm>
            <a:off x="6629400" y="5173663"/>
            <a:ext cx="990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Sample</a:t>
            </a:r>
          </a:p>
        </p:txBody>
      </p:sp>
      <p:sp>
        <p:nvSpPr>
          <p:cNvPr id="113715" name="AutoShape 51"/>
          <p:cNvSpPr>
            <a:spLocks noChangeArrowheads="1"/>
          </p:cNvSpPr>
          <p:nvPr/>
        </p:nvSpPr>
        <p:spPr bwMode="auto">
          <a:xfrm>
            <a:off x="6553200" y="3124200"/>
            <a:ext cx="1143000" cy="1828800"/>
          </a:xfrm>
          <a:prstGeom prst="can">
            <a:avLst>
              <a:gd name="adj" fmla="val 4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AutoShape 47"/>
          <p:cNvSpPr>
            <a:spLocks noChangeArrowheads="1"/>
          </p:cNvSpPr>
          <p:nvPr/>
        </p:nvSpPr>
        <p:spPr bwMode="auto">
          <a:xfrm rot="11733602">
            <a:off x="3286839" y="3676007"/>
            <a:ext cx="3293205" cy="102306"/>
          </a:xfrm>
          <a:prstGeom prst="leftArrow">
            <a:avLst>
              <a:gd name="adj1" fmla="val 50000"/>
              <a:gd name="adj2" fmla="val 18333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AutoShape 47"/>
          <p:cNvSpPr>
            <a:spLocks noChangeArrowheads="1"/>
          </p:cNvSpPr>
          <p:nvPr/>
        </p:nvSpPr>
        <p:spPr bwMode="auto">
          <a:xfrm rot="11209117" flipV="1">
            <a:off x="3347971" y="4428241"/>
            <a:ext cx="3778822" cy="143759"/>
          </a:xfrm>
          <a:prstGeom prst="leftArrow">
            <a:avLst>
              <a:gd name="adj1" fmla="val 50000"/>
              <a:gd name="adj2" fmla="val 18333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54825184"/>
      </p:ext>
    </p:extLst>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ltLang="en-US"/>
              <a:t>Descriptive Statistics	</a:t>
            </a:r>
          </a:p>
        </p:txBody>
      </p:sp>
      <p:sp>
        <p:nvSpPr>
          <p:cNvPr id="111619" name="Rectangle 3"/>
          <p:cNvSpPr>
            <a:spLocks noGrp="1" noChangeArrowheads="1"/>
          </p:cNvSpPr>
          <p:nvPr>
            <p:ph type="body" idx="1"/>
          </p:nvPr>
        </p:nvSpPr>
        <p:spPr/>
        <p:txBody>
          <a:bodyPr/>
          <a:lstStyle/>
          <a:p>
            <a:pPr>
              <a:lnSpc>
                <a:spcPct val="80000"/>
              </a:lnSpc>
              <a:buFont typeface="Wingdings" pitchFamily="2" charset="2"/>
              <a:buNone/>
            </a:pPr>
            <a:r>
              <a:rPr lang="en-US" altLang="en-US" sz="2100"/>
              <a:t>Summarizing Data:</a:t>
            </a:r>
          </a:p>
          <a:p>
            <a:pPr>
              <a:lnSpc>
                <a:spcPct val="80000"/>
              </a:lnSpc>
            </a:pPr>
            <a:endParaRPr lang="en-US" altLang="en-US" sz="2100"/>
          </a:p>
          <a:p>
            <a:pPr lvl="1">
              <a:lnSpc>
                <a:spcPct val="80000"/>
              </a:lnSpc>
              <a:buFont typeface="Wingdings" pitchFamily="2" charset="2"/>
              <a:buChar char="ü"/>
            </a:pPr>
            <a:r>
              <a:rPr lang="en-US" altLang="en-US" sz="2000"/>
              <a:t>Central Tendency (or Groups’ “Middle Values”)</a:t>
            </a:r>
          </a:p>
          <a:p>
            <a:pPr lvl="2">
              <a:lnSpc>
                <a:spcPct val="80000"/>
              </a:lnSpc>
              <a:buFont typeface="Wingdings" pitchFamily="2" charset="2"/>
              <a:buChar char="ü"/>
            </a:pPr>
            <a:r>
              <a:rPr lang="en-US" altLang="en-US" sz="2000"/>
              <a:t>Mean</a:t>
            </a:r>
          </a:p>
          <a:p>
            <a:pPr lvl="2">
              <a:lnSpc>
                <a:spcPct val="80000"/>
              </a:lnSpc>
              <a:buFont typeface="Wingdings" pitchFamily="2" charset="2"/>
              <a:buChar char="ü"/>
            </a:pPr>
            <a:r>
              <a:rPr lang="en-US" altLang="en-US" sz="2000"/>
              <a:t>Median</a:t>
            </a:r>
          </a:p>
          <a:p>
            <a:pPr lvl="2">
              <a:lnSpc>
                <a:spcPct val="80000"/>
              </a:lnSpc>
              <a:buFont typeface="Wingdings" pitchFamily="2" charset="2"/>
              <a:buChar char="ü"/>
            </a:pPr>
            <a:r>
              <a:rPr lang="en-US" altLang="en-US" sz="2000"/>
              <a:t>Mode</a:t>
            </a:r>
          </a:p>
          <a:p>
            <a:pPr lvl="2">
              <a:lnSpc>
                <a:spcPct val="80000"/>
              </a:lnSpc>
            </a:pPr>
            <a:endParaRPr lang="en-US" altLang="en-US" sz="2000"/>
          </a:p>
          <a:p>
            <a:pPr lvl="1">
              <a:lnSpc>
                <a:spcPct val="80000"/>
              </a:lnSpc>
              <a:buFont typeface="Wingdings" pitchFamily="2" charset="2"/>
              <a:buChar char="ü"/>
            </a:pPr>
            <a:r>
              <a:rPr lang="en-US" altLang="en-US" sz="2000"/>
              <a:t>Variation (or Summary of Differences Within Groups) </a:t>
            </a:r>
          </a:p>
          <a:p>
            <a:pPr lvl="2">
              <a:lnSpc>
                <a:spcPct val="80000"/>
              </a:lnSpc>
              <a:buFont typeface="Wingdings" pitchFamily="2" charset="2"/>
              <a:buChar char="ü"/>
            </a:pPr>
            <a:r>
              <a:rPr lang="en-US" altLang="en-US" sz="2000"/>
              <a:t>Range</a:t>
            </a:r>
          </a:p>
          <a:p>
            <a:pPr lvl="2">
              <a:lnSpc>
                <a:spcPct val="80000"/>
              </a:lnSpc>
              <a:buFont typeface="Wingdings" pitchFamily="2" charset="2"/>
              <a:buChar char="ü"/>
            </a:pPr>
            <a:r>
              <a:rPr lang="en-US" altLang="en-US" sz="2000"/>
              <a:t>Interquartile Range</a:t>
            </a:r>
          </a:p>
          <a:p>
            <a:pPr lvl="2">
              <a:lnSpc>
                <a:spcPct val="80000"/>
              </a:lnSpc>
              <a:buFont typeface="Wingdings" pitchFamily="2" charset="2"/>
              <a:buChar char="ü"/>
            </a:pPr>
            <a:r>
              <a:rPr lang="en-US" altLang="en-US" sz="2000"/>
              <a:t>Variance</a:t>
            </a:r>
          </a:p>
          <a:p>
            <a:pPr lvl="2">
              <a:lnSpc>
                <a:spcPct val="80000"/>
              </a:lnSpc>
              <a:buFont typeface="Wingdings" pitchFamily="2" charset="2"/>
              <a:buChar char="ü"/>
            </a:pPr>
            <a:r>
              <a:rPr lang="en-US" altLang="en-US" sz="2000"/>
              <a:t>Standard Deviation</a:t>
            </a:r>
          </a:p>
          <a:p>
            <a:pPr lvl="1">
              <a:lnSpc>
                <a:spcPct val="80000"/>
              </a:lnSpc>
            </a:pPr>
            <a:endParaRPr lang="en-US" altLang="en-US" sz="2000"/>
          </a:p>
          <a:p>
            <a:pPr lvl="1">
              <a:lnSpc>
                <a:spcPct val="80000"/>
              </a:lnSpc>
            </a:pPr>
            <a:r>
              <a:rPr lang="en-US" altLang="en-US" sz="2000"/>
              <a:t>…Wait!  There’s more</a:t>
            </a:r>
          </a:p>
          <a:p>
            <a:pPr lvl="1">
              <a:lnSpc>
                <a:spcPct val="80000"/>
              </a:lnSpc>
            </a:pPr>
            <a:endParaRPr lang="en-US" altLang="en-US" sz="2000"/>
          </a:p>
        </p:txBody>
      </p:sp>
    </p:spTree>
    <p:extLst>
      <p:ext uri="{BB962C8B-B14F-4D97-AF65-F5344CB8AC3E}">
        <p14:creationId xmlns:p14="http://schemas.microsoft.com/office/powerpoint/2010/main" val="2661684549"/>
      </p:ext>
    </p:extLst>
  </p:cSld>
  <p:clrMapOvr>
    <a:masterClrMapping/>
  </p:clrMapOvr>
  <p:transition spd="slow">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tLang="en-US"/>
              <a:t>Box-Plots</a:t>
            </a:r>
          </a:p>
        </p:txBody>
      </p:sp>
      <p:sp>
        <p:nvSpPr>
          <p:cNvPr id="67587" name="Rectangle 3"/>
          <p:cNvSpPr>
            <a:spLocks noGrp="1" noChangeArrowheads="1"/>
          </p:cNvSpPr>
          <p:nvPr>
            <p:ph type="body" idx="1"/>
          </p:nvPr>
        </p:nvSpPr>
        <p:spPr/>
        <p:txBody>
          <a:bodyPr/>
          <a:lstStyle/>
          <a:p>
            <a:pPr>
              <a:buFont typeface="Wingdings" pitchFamily="2" charset="2"/>
              <a:buNone/>
            </a:pPr>
            <a:r>
              <a:rPr lang="en-US" altLang="en-US" dirty="0"/>
              <a:t>A way to graphically portray almost all the descriptive statistics at once is the box-plot.</a:t>
            </a:r>
          </a:p>
          <a:p>
            <a:pPr>
              <a:buFont typeface="Wingdings" pitchFamily="2" charset="2"/>
              <a:buNone/>
            </a:pPr>
            <a:endParaRPr lang="en-US" altLang="en-US" dirty="0"/>
          </a:p>
          <a:p>
            <a:pPr>
              <a:buFont typeface="Wingdings" pitchFamily="2" charset="2"/>
              <a:buNone/>
            </a:pPr>
            <a:r>
              <a:rPr lang="en-US" altLang="en-US" dirty="0"/>
              <a:t>A box-plot shows:	Upper and lower quartiles</a:t>
            </a:r>
          </a:p>
          <a:p>
            <a:pPr>
              <a:buFont typeface="Wingdings" pitchFamily="2" charset="2"/>
              <a:buNone/>
            </a:pPr>
            <a:r>
              <a:rPr lang="en-US" altLang="en-US" dirty="0"/>
              <a:t>			</a:t>
            </a:r>
            <a:r>
              <a:rPr lang="en-US" altLang="en-US" dirty="0" smtClean="0"/>
              <a:t>Mean</a:t>
            </a:r>
            <a:endParaRPr lang="en-US" altLang="en-US" dirty="0"/>
          </a:p>
          <a:p>
            <a:pPr>
              <a:buFont typeface="Wingdings" pitchFamily="2" charset="2"/>
              <a:buNone/>
            </a:pPr>
            <a:r>
              <a:rPr lang="en-US" altLang="en-US" dirty="0"/>
              <a:t>		</a:t>
            </a:r>
            <a:r>
              <a:rPr lang="en-US" altLang="en-US" dirty="0" smtClean="0"/>
              <a:t>	Median</a:t>
            </a:r>
            <a:endParaRPr lang="en-US" altLang="en-US" dirty="0"/>
          </a:p>
          <a:p>
            <a:pPr>
              <a:buFont typeface="Wingdings" pitchFamily="2" charset="2"/>
              <a:buNone/>
            </a:pPr>
            <a:r>
              <a:rPr lang="en-US" altLang="en-US" dirty="0"/>
              <a:t>			</a:t>
            </a:r>
            <a:r>
              <a:rPr lang="en-US" altLang="en-US" dirty="0" smtClean="0"/>
              <a:t>Range</a:t>
            </a:r>
            <a:endParaRPr lang="en-US" altLang="en-US" dirty="0"/>
          </a:p>
          <a:p>
            <a:pPr>
              <a:buFont typeface="Wingdings" pitchFamily="2" charset="2"/>
              <a:buNone/>
            </a:pPr>
            <a:r>
              <a:rPr lang="en-US" altLang="en-US" dirty="0"/>
              <a:t>			</a:t>
            </a:r>
            <a:r>
              <a:rPr lang="en-US" altLang="en-US" dirty="0" smtClean="0"/>
              <a:t>Outliers </a:t>
            </a:r>
            <a:r>
              <a:rPr lang="en-US" altLang="en-US" dirty="0"/>
              <a:t>(1.5 IQR)</a:t>
            </a:r>
          </a:p>
        </p:txBody>
      </p:sp>
      <p:pic>
        <p:nvPicPr>
          <p:cNvPr id="5123"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572000" y="3295650"/>
            <a:ext cx="3597275" cy="2876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6356265"/>
      </p:ext>
    </p:extLst>
  </p:cSld>
  <p:clrMapOvr>
    <a:masterClrMapping/>
  </p:clrMapOvr>
  <p:transition spd="slow">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FDA4EA2C-4819-4A80-8F95-F779EE04D339}" type="datetime1">
              <a:rPr lang="en-US" smtClean="0"/>
              <a:t>1/18/2017</a:t>
            </a:fld>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1524000"/>
            <a:ext cx="480060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630339"/>
      </p:ext>
    </p:extLst>
  </p:cSld>
  <p:clrMapOvr>
    <a:masterClrMapping/>
  </p:clrMapOvr>
  <p:transition spd="slow">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Hypothesis </a:t>
            </a:r>
            <a:r>
              <a:rPr lang="en-US" b="1" dirty="0"/>
              <a:t>test</a:t>
            </a:r>
            <a:endParaRPr lang="en-US" dirty="0"/>
          </a:p>
        </p:txBody>
      </p:sp>
      <p:sp>
        <p:nvSpPr>
          <p:cNvPr id="3" name="Content Placeholder 2"/>
          <p:cNvSpPr>
            <a:spLocks noGrp="1"/>
          </p:cNvSpPr>
          <p:nvPr>
            <p:ph idx="1"/>
          </p:nvPr>
        </p:nvSpPr>
        <p:spPr>
          <a:xfrm>
            <a:off x="762000" y="914400"/>
            <a:ext cx="8001000" cy="2590800"/>
          </a:xfrm>
        </p:spPr>
        <p:txBody>
          <a:bodyPr>
            <a:normAutofit/>
          </a:bodyPr>
          <a:lstStyle/>
          <a:p>
            <a:pPr marL="0" indent="0">
              <a:buNone/>
            </a:pPr>
            <a:r>
              <a:rPr lang="en-US" sz="2200" dirty="0"/>
              <a:t>A </a:t>
            </a:r>
            <a:r>
              <a:rPr lang="en-US" sz="2200" b="1" dirty="0"/>
              <a:t>hypothesis test</a:t>
            </a:r>
            <a:r>
              <a:rPr lang="en-US" sz="2200" dirty="0"/>
              <a:t> is a statistical </a:t>
            </a:r>
            <a:r>
              <a:rPr lang="en-US" sz="2200" b="1" dirty="0"/>
              <a:t>test</a:t>
            </a:r>
            <a:r>
              <a:rPr lang="en-US" sz="2200" dirty="0"/>
              <a:t> that is used to determine whether there is enough evidence in a sample of data to infer that a certain condition is true for the entire population. A </a:t>
            </a:r>
            <a:r>
              <a:rPr lang="en-US" sz="2200" b="1" dirty="0"/>
              <a:t>hypothesis test</a:t>
            </a:r>
            <a:r>
              <a:rPr lang="en-US" sz="2200" dirty="0"/>
              <a:t> examines </a:t>
            </a:r>
            <a:r>
              <a:rPr lang="en-US" sz="2200" dirty="0" smtClean="0"/>
              <a:t>two opposing</a:t>
            </a:r>
            <a:r>
              <a:rPr lang="en-US" sz="2200" dirty="0"/>
              <a:t> </a:t>
            </a:r>
            <a:r>
              <a:rPr lang="en-US" sz="2200" b="1" dirty="0"/>
              <a:t>hypotheses</a:t>
            </a:r>
            <a:r>
              <a:rPr lang="en-US" sz="2200" dirty="0"/>
              <a:t> about a population: the null </a:t>
            </a:r>
            <a:r>
              <a:rPr lang="en-US" sz="2200" b="1" dirty="0"/>
              <a:t>hypothesis</a:t>
            </a:r>
            <a:r>
              <a:rPr lang="en-US" sz="2200" dirty="0"/>
              <a:t> and the alternative </a:t>
            </a:r>
            <a:r>
              <a:rPr lang="en-US" sz="2200" b="1" dirty="0"/>
              <a:t>hypothesis</a:t>
            </a:r>
            <a:r>
              <a:rPr lang="en-US" sz="2800" dirty="0"/>
              <a:t>.</a:t>
            </a:r>
          </a:p>
        </p:txBody>
      </p:sp>
      <p:sp>
        <p:nvSpPr>
          <p:cNvPr id="4" name="Date Placeholder 3"/>
          <p:cNvSpPr>
            <a:spLocks noGrp="1"/>
          </p:cNvSpPr>
          <p:nvPr>
            <p:ph type="dt" sz="half" idx="10"/>
          </p:nvPr>
        </p:nvSpPr>
        <p:spPr/>
        <p:txBody>
          <a:bodyPr/>
          <a:lstStyle/>
          <a:p>
            <a:fld id="{FDA4EA2C-4819-4A80-8F95-F779EE04D339}" type="datetime1">
              <a:rPr lang="en-US" smtClean="0"/>
              <a:t>1/18/2017</a:t>
            </a:fld>
            <a:endParaRPr lang="en-US" dirty="0"/>
          </a:p>
        </p:txBody>
      </p:sp>
      <p:pic>
        <p:nvPicPr>
          <p:cNvPr id="7172"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505200" y="3124200"/>
            <a:ext cx="4938712" cy="3020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7141352"/>
      </p:ext>
    </p:extLst>
  </p:cSld>
  <p:clrMapOvr>
    <a:masterClrMapping/>
  </p:clrMapOvr>
  <p:transition spd="slow">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a:t>
            </a:r>
            <a:r>
              <a:rPr lang="en-US" b="1" dirty="0"/>
              <a:t>statistical hypothesis</a:t>
            </a:r>
            <a:endParaRPr lang="en-US" dirty="0"/>
          </a:p>
        </p:txBody>
      </p:sp>
      <p:sp>
        <p:nvSpPr>
          <p:cNvPr id="3" name="Content Placeholder 2"/>
          <p:cNvSpPr>
            <a:spLocks noGrp="1"/>
          </p:cNvSpPr>
          <p:nvPr>
            <p:ph idx="1"/>
          </p:nvPr>
        </p:nvSpPr>
        <p:spPr>
          <a:xfrm>
            <a:off x="762000" y="1143000"/>
            <a:ext cx="8077200" cy="5181600"/>
          </a:xfrm>
        </p:spPr>
        <p:txBody>
          <a:bodyPr>
            <a:normAutofit/>
          </a:bodyPr>
          <a:lstStyle/>
          <a:p>
            <a:r>
              <a:rPr lang="en-US" sz="1800" dirty="0"/>
              <a:t>A </a:t>
            </a:r>
            <a:r>
              <a:rPr lang="en-US" sz="1800" b="1" dirty="0"/>
              <a:t>statistical hypothesis</a:t>
            </a:r>
            <a:r>
              <a:rPr lang="en-US" sz="1800" dirty="0"/>
              <a:t> is an assumption about a population parameter. This assumption may or may not be true. </a:t>
            </a:r>
            <a:r>
              <a:rPr lang="en-US" sz="1800" b="1" dirty="0"/>
              <a:t>Hypothesis testing</a:t>
            </a:r>
            <a:r>
              <a:rPr lang="en-US" sz="1800" dirty="0"/>
              <a:t> refers to the formal procedures used by statisticians to accept or reject statistical hypotheses</a:t>
            </a:r>
            <a:r>
              <a:rPr lang="en-US" sz="1800" dirty="0" smtClean="0"/>
              <a:t>.</a:t>
            </a:r>
          </a:p>
          <a:p>
            <a:pPr marL="0" indent="0">
              <a:buNone/>
            </a:pPr>
            <a:endParaRPr lang="en-US" sz="1800" dirty="0"/>
          </a:p>
          <a:p>
            <a:pPr fontAlgn="t"/>
            <a:r>
              <a:rPr lang="en-US" sz="1800" dirty="0" smtClean="0"/>
              <a:t>The </a:t>
            </a:r>
            <a:r>
              <a:rPr lang="en-US" sz="1800" dirty="0"/>
              <a:t>best way to determine whether a statistical hypothesis is true would be to examine the entire population. Since that is often impractical, researchers typically examine a random sample from the population. If sample data are not consistent with the statistical hypothesis, the hypothesis is rejected</a:t>
            </a:r>
            <a:r>
              <a:rPr lang="en-US" sz="1800" dirty="0" smtClean="0"/>
              <a:t>.</a:t>
            </a:r>
          </a:p>
          <a:p>
            <a:pPr fontAlgn="t"/>
            <a:endParaRPr lang="en-US" sz="1800" dirty="0"/>
          </a:p>
          <a:p>
            <a:r>
              <a:rPr lang="en-US" sz="1800" dirty="0"/>
              <a:t>There are two types of statistical hypotheses.</a:t>
            </a:r>
          </a:p>
          <a:p>
            <a:pPr lvl="1"/>
            <a:r>
              <a:rPr lang="en-US" sz="1800" b="1" dirty="0"/>
              <a:t>Null hypothesis</a:t>
            </a:r>
            <a:r>
              <a:rPr lang="en-US" sz="1800" dirty="0"/>
              <a:t>. The null hypothesis, denoted by H</a:t>
            </a:r>
            <a:r>
              <a:rPr lang="en-US" sz="1800" baseline="-25000" dirty="0"/>
              <a:t>0</a:t>
            </a:r>
            <a:r>
              <a:rPr lang="en-US" sz="1800" dirty="0"/>
              <a:t>, is usually the hypothesis that sample observations result purely from chance</a:t>
            </a:r>
            <a:r>
              <a:rPr lang="en-US" sz="1800" dirty="0" smtClean="0"/>
              <a:t>.</a:t>
            </a:r>
          </a:p>
          <a:p>
            <a:pPr lvl="1"/>
            <a:r>
              <a:rPr lang="en-US" sz="1800" b="1" dirty="0" smtClean="0"/>
              <a:t>Alternative </a:t>
            </a:r>
            <a:r>
              <a:rPr lang="en-US" sz="1800" b="1" dirty="0"/>
              <a:t>hypothesis</a:t>
            </a:r>
            <a:r>
              <a:rPr lang="en-US" sz="1800" dirty="0"/>
              <a:t>. The alternative hypothesis, denoted by H</a:t>
            </a:r>
            <a:r>
              <a:rPr lang="en-US" sz="1800" baseline="-25000" dirty="0"/>
              <a:t>1</a:t>
            </a:r>
            <a:r>
              <a:rPr lang="en-US" sz="1800" dirty="0"/>
              <a:t> or H</a:t>
            </a:r>
            <a:r>
              <a:rPr lang="en-US" sz="1800" baseline="-25000" dirty="0"/>
              <a:t>a</a:t>
            </a:r>
            <a:r>
              <a:rPr lang="en-US" sz="1800" dirty="0"/>
              <a:t>, is the hypothesis that sample observations are influenced by some non-random cause.</a:t>
            </a:r>
          </a:p>
          <a:p>
            <a:endParaRPr lang="en-US" dirty="0" smtClean="0"/>
          </a:p>
          <a:p>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1/18/2017</a:t>
            </a:fld>
            <a:endParaRPr lang="en-US" dirty="0"/>
          </a:p>
        </p:txBody>
      </p:sp>
    </p:spTree>
    <p:extLst>
      <p:ext uri="{BB962C8B-B14F-4D97-AF65-F5344CB8AC3E}">
        <p14:creationId xmlns:p14="http://schemas.microsoft.com/office/powerpoint/2010/main" val="3232683501"/>
      </p:ext>
    </p:extLst>
  </p:cSld>
  <p:clrMapOvr>
    <a:masterClrMapping/>
  </p:clrMapOvr>
  <p:transition spd="slow">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Statistical Hypothesis</a:t>
            </a:r>
            <a:endParaRPr lang="en-US" dirty="0"/>
          </a:p>
        </p:txBody>
      </p:sp>
      <p:sp>
        <p:nvSpPr>
          <p:cNvPr id="3" name="Content Placeholder 2"/>
          <p:cNvSpPr>
            <a:spLocks noGrp="1"/>
          </p:cNvSpPr>
          <p:nvPr>
            <p:ph idx="1"/>
          </p:nvPr>
        </p:nvSpPr>
        <p:spPr>
          <a:xfrm>
            <a:off x="762000" y="1143001"/>
            <a:ext cx="8077200" cy="3124200"/>
          </a:xfrm>
        </p:spPr>
        <p:txBody>
          <a:bodyPr>
            <a:normAutofit lnSpcReduction="10000"/>
          </a:bodyPr>
          <a:lstStyle/>
          <a:p>
            <a:r>
              <a:rPr lang="en-US" sz="1700" dirty="0"/>
              <a:t>For example, suppose we wanted to determine whether a coin was fair and balanced. </a:t>
            </a:r>
            <a:endParaRPr lang="en-US" sz="1700" dirty="0" smtClean="0"/>
          </a:p>
          <a:p>
            <a:endParaRPr lang="en-US" sz="1700" dirty="0"/>
          </a:p>
          <a:p>
            <a:pPr lvl="1"/>
            <a:r>
              <a:rPr lang="en-US" sz="1700" dirty="0" smtClean="0">
                <a:solidFill>
                  <a:srgbClr val="FF0000"/>
                </a:solidFill>
              </a:rPr>
              <a:t>A </a:t>
            </a:r>
            <a:r>
              <a:rPr lang="en-US" sz="1700" dirty="0">
                <a:solidFill>
                  <a:srgbClr val="FF0000"/>
                </a:solidFill>
              </a:rPr>
              <a:t>null hypothesis </a:t>
            </a:r>
            <a:r>
              <a:rPr lang="en-US" sz="1700" dirty="0"/>
              <a:t>might be that half the flips would result in Heads and half, in Tails. </a:t>
            </a:r>
            <a:endParaRPr lang="en-US" sz="1700" dirty="0" smtClean="0"/>
          </a:p>
          <a:p>
            <a:pPr lvl="1"/>
            <a:r>
              <a:rPr lang="en-US" sz="1700" dirty="0" smtClean="0">
                <a:solidFill>
                  <a:srgbClr val="FF0000"/>
                </a:solidFill>
              </a:rPr>
              <a:t>The </a:t>
            </a:r>
            <a:r>
              <a:rPr lang="en-US" sz="1700" dirty="0">
                <a:solidFill>
                  <a:srgbClr val="FF0000"/>
                </a:solidFill>
              </a:rPr>
              <a:t>alternative hypothesis </a:t>
            </a:r>
            <a:r>
              <a:rPr lang="en-US" sz="1700" dirty="0"/>
              <a:t>might be that the number of Heads and Tails would be very different. Symbolically, these hypotheses would be expressed as</a:t>
            </a:r>
          </a:p>
          <a:p>
            <a:pPr marL="0" indent="0">
              <a:buNone/>
            </a:pPr>
            <a:r>
              <a:rPr lang="en-US" sz="1700" dirty="0" smtClean="0"/>
              <a:t>			</a:t>
            </a:r>
          </a:p>
          <a:p>
            <a:pPr marL="0" indent="0">
              <a:buNone/>
            </a:pPr>
            <a:r>
              <a:rPr lang="en-US" sz="1700" dirty="0"/>
              <a:t>	</a:t>
            </a:r>
            <a:r>
              <a:rPr lang="en-US" sz="1700" dirty="0" smtClean="0"/>
              <a:t>		H0</a:t>
            </a:r>
            <a:r>
              <a:rPr lang="en-US" sz="1700" dirty="0"/>
              <a:t>: P = </a:t>
            </a:r>
            <a:r>
              <a:rPr lang="en-US" sz="1700" dirty="0" smtClean="0"/>
              <a:t>0.5</a:t>
            </a:r>
          </a:p>
          <a:p>
            <a:pPr marL="0" indent="0">
              <a:buNone/>
            </a:pPr>
            <a:r>
              <a:rPr lang="en-US" sz="1700" dirty="0"/>
              <a:t>	</a:t>
            </a:r>
            <a:r>
              <a:rPr lang="en-US" sz="1700" dirty="0" smtClean="0"/>
              <a:t>		Ha</a:t>
            </a:r>
            <a:r>
              <a:rPr lang="en-US" sz="1700" dirty="0"/>
              <a:t>: P ≠ </a:t>
            </a:r>
            <a:r>
              <a:rPr lang="en-US" sz="1700" dirty="0" smtClean="0"/>
              <a:t>0.5</a:t>
            </a:r>
            <a:r>
              <a:rPr lang="en-US" dirty="0" smtClean="0"/>
              <a:t>.</a:t>
            </a:r>
            <a:endParaRPr lang="en-US" dirty="0"/>
          </a:p>
          <a:p>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1/18/2017</a:t>
            </a:fld>
            <a:endParaRPr lang="en-US" dirty="0"/>
          </a:p>
        </p:txBody>
      </p:sp>
      <p:pic>
        <p:nvPicPr>
          <p:cNvPr id="665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2625" y="4402276"/>
            <a:ext cx="3045255"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962025" y="4419600"/>
            <a:ext cx="4572000" cy="1754326"/>
          </a:xfrm>
          <a:prstGeom prst="rect">
            <a:avLst/>
          </a:prstGeom>
        </p:spPr>
        <p:txBody>
          <a:bodyPr>
            <a:spAutoFit/>
          </a:bodyPr>
          <a:lstStyle/>
          <a:p>
            <a:pPr algn="just"/>
            <a:r>
              <a:rPr lang="en-US" dirty="0"/>
              <a:t>Suppose we flipped the coin 50 times, resulting in 40 Heads and 10 Tails. Given this result, we would be inclined to reject the null hypothesis. We would conclude, based on the evidence, that the coin was probably not fair and balanced</a:t>
            </a:r>
          </a:p>
        </p:txBody>
      </p:sp>
    </p:spTree>
    <p:extLst>
      <p:ext uri="{BB962C8B-B14F-4D97-AF65-F5344CB8AC3E}">
        <p14:creationId xmlns:p14="http://schemas.microsoft.com/office/powerpoint/2010/main" val="2423784859"/>
      </p:ext>
    </p:extLst>
  </p:cSld>
  <p:clrMapOvr>
    <a:masterClrMapping/>
  </p:clrMapOvr>
  <p:transition spd="slow">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Statistical Hypothesis</a:t>
            </a:r>
          </a:p>
        </p:txBody>
      </p:sp>
      <p:sp>
        <p:nvSpPr>
          <p:cNvPr id="3" name="Content Placeholder 2"/>
          <p:cNvSpPr>
            <a:spLocks noGrp="1"/>
          </p:cNvSpPr>
          <p:nvPr>
            <p:ph idx="1"/>
          </p:nvPr>
        </p:nvSpPr>
        <p:spPr/>
        <p:txBody>
          <a:bodyPr>
            <a:normAutofit/>
          </a:bodyPr>
          <a:lstStyle/>
          <a:p>
            <a:pPr marL="0" indent="0" fontAlgn="t">
              <a:buNone/>
            </a:pPr>
            <a:r>
              <a:rPr lang="en-US" sz="2000" b="1" dirty="0"/>
              <a:t>Can We Accept the Null Hypothesis</a:t>
            </a:r>
            <a:r>
              <a:rPr lang="en-US" sz="2000" b="1" dirty="0" smtClean="0"/>
              <a:t>?</a:t>
            </a:r>
          </a:p>
          <a:p>
            <a:pPr marL="0" indent="0" fontAlgn="t">
              <a:buNone/>
            </a:pPr>
            <a:endParaRPr lang="en-US" sz="2000" dirty="0"/>
          </a:p>
          <a:p>
            <a:r>
              <a:rPr lang="en-US" sz="2000" dirty="0"/>
              <a:t>Some researchers say that a hypothesis test can have one of two outcomes: you accept the null hypothesis or you reject the null hypothesis. Many statisticians, however, take issue with the notion of "accepting the null hypothesis." Instead, they say: you reject the null hypothesis or you fail to reject the null hypothesis</a:t>
            </a:r>
            <a:r>
              <a:rPr lang="en-US" sz="2000" dirty="0" smtClean="0"/>
              <a:t>.</a:t>
            </a:r>
          </a:p>
          <a:p>
            <a:endParaRPr lang="en-US" sz="2000" dirty="0"/>
          </a:p>
          <a:p>
            <a:r>
              <a:rPr lang="en-US" sz="2000" dirty="0"/>
              <a:t>Why the distinction between "acceptance" and "failure to reject?" Acceptance implies that the null hypothesis is true. Failure to reject implies that the data are not sufficiently persuasive for us to prefer the alternative hypothesis over the null hypothesis.</a:t>
            </a:r>
          </a:p>
          <a:p>
            <a:endParaRPr lang="en-US" sz="2000" dirty="0"/>
          </a:p>
        </p:txBody>
      </p:sp>
      <p:sp>
        <p:nvSpPr>
          <p:cNvPr id="4" name="Date Placeholder 3"/>
          <p:cNvSpPr>
            <a:spLocks noGrp="1"/>
          </p:cNvSpPr>
          <p:nvPr>
            <p:ph type="dt" sz="half" idx="10"/>
          </p:nvPr>
        </p:nvSpPr>
        <p:spPr/>
        <p:txBody>
          <a:bodyPr/>
          <a:lstStyle/>
          <a:p>
            <a:fld id="{FDA4EA2C-4819-4A80-8F95-F779EE04D339}" type="datetime1">
              <a:rPr lang="en-US" smtClean="0"/>
              <a:t>1/18/2017</a:t>
            </a:fld>
            <a:endParaRPr lang="en-US" dirty="0"/>
          </a:p>
        </p:txBody>
      </p:sp>
    </p:spTree>
    <p:extLst>
      <p:ext uri="{BB962C8B-B14F-4D97-AF65-F5344CB8AC3E}">
        <p14:creationId xmlns:p14="http://schemas.microsoft.com/office/powerpoint/2010/main" val="762694455"/>
      </p:ext>
    </p:extLst>
  </p:cSld>
  <p:clrMapOvr>
    <a:masterClrMapping/>
  </p:clrMapOvr>
  <p:transition spd="slow">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Hypothesis </a:t>
            </a:r>
            <a:r>
              <a:rPr lang="en-US" dirty="0" smtClean="0"/>
              <a:t>Tests</a:t>
            </a:r>
            <a:endParaRPr lang="en-US" dirty="0"/>
          </a:p>
        </p:txBody>
      </p:sp>
      <p:sp>
        <p:nvSpPr>
          <p:cNvPr id="3" name="Content Placeholder 2"/>
          <p:cNvSpPr>
            <a:spLocks noGrp="1"/>
          </p:cNvSpPr>
          <p:nvPr>
            <p:ph idx="1"/>
          </p:nvPr>
        </p:nvSpPr>
        <p:spPr>
          <a:xfrm>
            <a:off x="838200" y="1143000"/>
            <a:ext cx="8077200" cy="5029199"/>
          </a:xfrm>
        </p:spPr>
        <p:txBody>
          <a:bodyPr>
            <a:normAutofit/>
          </a:bodyPr>
          <a:lstStyle/>
          <a:p>
            <a:pPr marL="0" indent="0">
              <a:buNone/>
            </a:pPr>
            <a:r>
              <a:rPr lang="en-US" sz="1800" dirty="0" smtClean="0"/>
              <a:t>This </a:t>
            </a:r>
            <a:r>
              <a:rPr lang="en-US" sz="1800" dirty="0"/>
              <a:t>process, called </a:t>
            </a:r>
            <a:r>
              <a:rPr lang="en-US" sz="1800" b="1" dirty="0"/>
              <a:t>hypothesis testing</a:t>
            </a:r>
            <a:r>
              <a:rPr lang="en-US" sz="1800" dirty="0"/>
              <a:t>, consists of four steps.</a:t>
            </a:r>
          </a:p>
          <a:p>
            <a:endParaRPr lang="en-US" dirty="0" smtClean="0"/>
          </a:p>
          <a:p>
            <a:r>
              <a:rPr lang="en-US" dirty="0" smtClean="0"/>
              <a:t>State </a:t>
            </a:r>
            <a:r>
              <a:rPr lang="en-US" dirty="0"/>
              <a:t>the hypotheses. This involves stating the null and alternative hypotheses. The hypotheses are stated in such a way that they are mutually exclusive. That is, if one is true, the other must be false</a:t>
            </a:r>
            <a:r>
              <a:rPr lang="en-US" dirty="0" smtClean="0"/>
              <a:t>.</a:t>
            </a:r>
          </a:p>
          <a:p>
            <a:pPr marL="0" indent="0" algn="l">
              <a:buNone/>
            </a:pPr>
            <a:endParaRPr lang="en-US" dirty="0"/>
          </a:p>
          <a:p>
            <a:pPr algn="l"/>
            <a:r>
              <a:rPr lang="en-US" dirty="0"/>
              <a:t>Formulate an analysis plan. The analysis plan describes how to use sample data to evaluate the null hypothesis. The evaluation often focuses around a single test </a:t>
            </a:r>
            <a:r>
              <a:rPr lang="en-US" dirty="0" smtClean="0"/>
              <a:t>statistic.</a:t>
            </a:r>
            <a:r>
              <a:rPr lang="en-US" dirty="0"/>
              <a:t/>
            </a:r>
            <a:br>
              <a:rPr lang="en-US" dirty="0"/>
            </a:br>
            <a:endParaRPr lang="en-US" dirty="0"/>
          </a:p>
          <a:p>
            <a:r>
              <a:rPr lang="en-US" dirty="0"/>
              <a:t>Analyze sample data. Find the value of the test statistic (mean score, proportion, t statistic, z-score, etc.) described in the analysis plan. </a:t>
            </a:r>
            <a:br>
              <a:rPr lang="en-US" dirty="0"/>
            </a:br>
            <a:endParaRPr lang="en-US" dirty="0"/>
          </a:p>
          <a:p>
            <a:r>
              <a:rPr lang="en-US" dirty="0"/>
              <a:t>Interpret results. Apply the decision rule described in the analysis plan. If the value of the test statistic is unlikely, based on the null hypothesis, reject the null hypothesis. </a:t>
            </a:r>
          </a:p>
          <a:p>
            <a:pPr marL="0" indent="0">
              <a:buNone/>
            </a:pP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1/18/2017</a:t>
            </a:fld>
            <a:endParaRPr lang="en-US" dirty="0"/>
          </a:p>
        </p:txBody>
      </p:sp>
    </p:spTree>
    <p:extLst>
      <p:ext uri="{BB962C8B-B14F-4D97-AF65-F5344CB8AC3E}">
        <p14:creationId xmlns:p14="http://schemas.microsoft.com/office/powerpoint/2010/main" val="650245304"/>
      </p:ext>
    </p:extLst>
  </p:cSld>
  <p:clrMapOvr>
    <a:masterClrMapping/>
  </p:clrMapOvr>
  <p:transition spd="slow">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Decision </a:t>
            </a:r>
            <a:r>
              <a:rPr lang="en-US" dirty="0" smtClean="0"/>
              <a:t>Errors</a:t>
            </a: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1/18/2017</a:t>
            </a:fld>
            <a:endParaRPr lang="en-US" dirty="0"/>
          </a:p>
        </p:txBody>
      </p:sp>
      <p:sp>
        <p:nvSpPr>
          <p:cNvPr id="5" name="Rectangle 4"/>
          <p:cNvSpPr/>
          <p:nvPr/>
        </p:nvSpPr>
        <p:spPr>
          <a:xfrm>
            <a:off x="762000" y="838200"/>
            <a:ext cx="8153400" cy="2369880"/>
          </a:xfrm>
          <a:prstGeom prst="rect">
            <a:avLst/>
          </a:prstGeom>
        </p:spPr>
        <p:txBody>
          <a:bodyPr wrap="square">
            <a:spAutoFit/>
          </a:bodyPr>
          <a:lstStyle/>
          <a:p>
            <a:r>
              <a:rPr lang="en-US" dirty="0" smtClean="0"/>
              <a:t>Two </a:t>
            </a:r>
            <a:r>
              <a:rPr lang="en-US" dirty="0"/>
              <a:t>types of errors can result from a hypothesis test</a:t>
            </a:r>
            <a:r>
              <a:rPr lang="en-US" dirty="0" smtClean="0"/>
              <a:t>.</a:t>
            </a:r>
          </a:p>
          <a:p>
            <a:endParaRPr lang="en-US" dirty="0"/>
          </a:p>
          <a:p>
            <a:r>
              <a:rPr lang="en-US" sz="1600" b="1" dirty="0"/>
              <a:t>Type I error</a:t>
            </a:r>
            <a:r>
              <a:rPr lang="en-US" sz="1600" dirty="0"/>
              <a:t>. A Type I error occurs when the researcher rejects a null hypothesis when it is true. The probability of committing a Type I error is called the </a:t>
            </a:r>
            <a:r>
              <a:rPr lang="en-US" sz="1600" b="1" dirty="0"/>
              <a:t>significance level</a:t>
            </a:r>
            <a:r>
              <a:rPr lang="en-US" sz="1600" dirty="0"/>
              <a:t>. This probability is also called </a:t>
            </a:r>
            <a:r>
              <a:rPr lang="en-US" sz="1600" b="1" dirty="0"/>
              <a:t>alpha</a:t>
            </a:r>
            <a:r>
              <a:rPr lang="en-US" sz="1600" dirty="0"/>
              <a:t>, and is often denoted by α.</a:t>
            </a:r>
            <a:br>
              <a:rPr lang="en-US" sz="1600" dirty="0"/>
            </a:br>
            <a:endParaRPr lang="en-US" sz="1600" dirty="0"/>
          </a:p>
          <a:p>
            <a:r>
              <a:rPr lang="en-US" sz="1600" b="1" dirty="0"/>
              <a:t>Type II error</a:t>
            </a:r>
            <a:r>
              <a:rPr lang="en-US" sz="1600" dirty="0"/>
              <a:t>. A Type II error occurs when the researcher fails to reject a null hypothesis that is false. The probability of committing a Type II error is called </a:t>
            </a:r>
            <a:r>
              <a:rPr lang="en-US" sz="1600" b="1" dirty="0"/>
              <a:t>Beta</a:t>
            </a:r>
            <a:r>
              <a:rPr lang="en-US" sz="1600" dirty="0"/>
              <a:t>, and is often denoted by β. The probability of </a:t>
            </a:r>
            <a:r>
              <a:rPr lang="en-US" sz="1600" i="1" dirty="0"/>
              <a:t>not</a:t>
            </a:r>
            <a:r>
              <a:rPr lang="en-US" sz="1600" dirty="0"/>
              <a:t> committing a Type II error is called the </a:t>
            </a:r>
            <a:r>
              <a:rPr lang="en-US" sz="1600" b="1" dirty="0"/>
              <a:t>Power</a:t>
            </a:r>
            <a:r>
              <a:rPr lang="en-US" sz="1600" dirty="0"/>
              <a:t> of the test.</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678696"/>
            <a:ext cx="3360874"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descr="Image result for failed to  reject null hypothesis"/>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962651" y="4667877"/>
            <a:ext cx="2047874" cy="1449619"/>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7" descr="Image result for failed to  reject null hypothesi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9" descr="Image result for failed to  reject null hypothesi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202"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3437" y="3208080"/>
            <a:ext cx="3505200" cy="1459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4280790"/>
      </p:ext>
    </p:extLst>
  </p:cSld>
  <p:clrMapOvr>
    <a:masterClrMapping/>
  </p:clrMapOvr>
  <p:transition spd="slow">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Decision </a:t>
            </a:r>
            <a:r>
              <a:rPr lang="en-US" dirty="0" smtClean="0"/>
              <a:t>Rules</a:t>
            </a:r>
            <a:endParaRPr lang="en-US" dirty="0"/>
          </a:p>
        </p:txBody>
      </p:sp>
      <p:sp>
        <p:nvSpPr>
          <p:cNvPr id="3" name="Content Placeholder 2"/>
          <p:cNvSpPr>
            <a:spLocks noGrp="1"/>
          </p:cNvSpPr>
          <p:nvPr>
            <p:ph idx="1"/>
          </p:nvPr>
        </p:nvSpPr>
        <p:spPr>
          <a:xfrm>
            <a:off x="838200" y="914400"/>
            <a:ext cx="8077200" cy="5029199"/>
          </a:xfrm>
        </p:spPr>
        <p:txBody>
          <a:bodyPr>
            <a:noAutofit/>
          </a:bodyPr>
          <a:lstStyle/>
          <a:p>
            <a:r>
              <a:rPr lang="en-US" sz="1800" dirty="0" smtClean="0"/>
              <a:t>The </a:t>
            </a:r>
            <a:r>
              <a:rPr lang="en-US" sz="1800" dirty="0"/>
              <a:t>analysis plan includes decision rules for rejecting the null hypothesis. In practice, statisticians describe these decision rules in two ways - with reference to a P-value or with reference to a region of acceptance.</a:t>
            </a:r>
          </a:p>
          <a:p>
            <a:r>
              <a:rPr lang="en-US" sz="1800" dirty="0"/>
              <a:t>P-value. The strength of evidence in support of a null hypothesis is measured by the </a:t>
            </a:r>
            <a:r>
              <a:rPr lang="en-US" sz="1800" b="1" dirty="0"/>
              <a:t>P-value</a:t>
            </a:r>
            <a:r>
              <a:rPr lang="en-US" sz="1800" dirty="0"/>
              <a:t>. Suppose the test statistic is equal to </a:t>
            </a:r>
            <a:r>
              <a:rPr lang="en-US" sz="1800" i="1" dirty="0"/>
              <a:t>S</a:t>
            </a:r>
            <a:r>
              <a:rPr lang="en-US" sz="1800" dirty="0"/>
              <a:t>. </a:t>
            </a:r>
            <a:endParaRPr lang="en-US" sz="1800" dirty="0" smtClean="0"/>
          </a:p>
          <a:p>
            <a:pPr lvl="1"/>
            <a:r>
              <a:rPr lang="en-US" sz="1800" dirty="0" smtClean="0"/>
              <a:t>The </a:t>
            </a:r>
            <a:r>
              <a:rPr lang="en-US" sz="1800" dirty="0"/>
              <a:t>P-value is the probability of observing a test statistic as extreme as </a:t>
            </a:r>
            <a:r>
              <a:rPr lang="en-US" sz="1800" i="1" dirty="0"/>
              <a:t>S</a:t>
            </a:r>
            <a:r>
              <a:rPr lang="en-US" sz="1800" dirty="0"/>
              <a:t>, assuming the null </a:t>
            </a:r>
            <a:r>
              <a:rPr lang="en-US" sz="1800" dirty="0" err="1"/>
              <a:t>hypotheis</a:t>
            </a:r>
            <a:r>
              <a:rPr lang="en-US" sz="1800" dirty="0"/>
              <a:t> is true. </a:t>
            </a:r>
            <a:endParaRPr lang="en-US" sz="1800" dirty="0" smtClean="0"/>
          </a:p>
          <a:p>
            <a:pPr lvl="1"/>
            <a:r>
              <a:rPr lang="en-US" sz="1800" dirty="0" smtClean="0"/>
              <a:t>If </a:t>
            </a:r>
            <a:r>
              <a:rPr lang="en-US" sz="1800" dirty="0"/>
              <a:t>the P-value is less than the significance level, we reject the null hypothesis.</a:t>
            </a:r>
          </a:p>
          <a:p>
            <a:r>
              <a:rPr lang="en-US" sz="1800" dirty="0"/>
              <a:t>Region of acceptance. The </a:t>
            </a:r>
            <a:r>
              <a:rPr lang="en-US" sz="1800" b="1" dirty="0"/>
              <a:t>region of acceptance</a:t>
            </a:r>
            <a:r>
              <a:rPr lang="en-US" sz="1800" dirty="0"/>
              <a:t> is a range of values. If the test statistic falls within the region of acceptance, the null hypothesis is not rejected. The region of acceptance is defined so that the chance of making a Type I error is equal to the significance level.</a:t>
            </a:r>
          </a:p>
          <a:p>
            <a:r>
              <a:rPr lang="en-US" sz="1800" dirty="0"/>
              <a:t>The set of values outside the region of acceptance is called the </a:t>
            </a:r>
            <a:r>
              <a:rPr lang="en-US" sz="1800" b="1" dirty="0"/>
              <a:t>region of rejection</a:t>
            </a:r>
            <a:r>
              <a:rPr lang="en-US" sz="1800" dirty="0"/>
              <a:t>. If the test statistic falls within the region of rejection, the null hypothesis is rejected. In such cases, we say that the hypothesis has been rejected at the α level of significance.</a:t>
            </a:r>
          </a:p>
          <a:p>
            <a:pPr marL="0" indent="0">
              <a:buNone/>
            </a:pPr>
            <a:endParaRPr lang="en-US" sz="1800" dirty="0"/>
          </a:p>
        </p:txBody>
      </p:sp>
      <p:sp>
        <p:nvSpPr>
          <p:cNvPr id="4" name="Date Placeholder 3"/>
          <p:cNvSpPr>
            <a:spLocks noGrp="1"/>
          </p:cNvSpPr>
          <p:nvPr>
            <p:ph type="dt" sz="half" idx="10"/>
          </p:nvPr>
        </p:nvSpPr>
        <p:spPr/>
        <p:txBody>
          <a:bodyPr/>
          <a:lstStyle/>
          <a:p>
            <a:fld id="{FDA4EA2C-4819-4A80-8F95-F779EE04D339}" type="datetime1">
              <a:rPr lang="en-US" smtClean="0"/>
              <a:t>1/18/2017</a:t>
            </a:fld>
            <a:endParaRPr lang="en-US" dirty="0"/>
          </a:p>
        </p:txBody>
      </p:sp>
    </p:spTree>
    <p:extLst>
      <p:ext uri="{BB962C8B-B14F-4D97-AF65-F5344CB8AC3E}">
        <p14:creationId xmlns:p14="http://schemas.microsoft.com/office/powerpoint/2010/main" val="3135731682"/>
      </p:ext>
    </p:extLst>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685800" y="304800"/>
            <a:ext cx="8077200" cy="487362"/>
          </a:xfrm>
        </p:spPr>
        <p:txBody>
          <a:bodyPr/>
          <a:lstStyle/>
          <a:p>
            <a:r>
              <a:rPr lang="en-US" altLang="en-US"/>
              <a:t>Descriptive Statistics</a:t>
            </a:r>
          </a:p>
        </p:txBody>
      </p:sp>
      <p:sp>
        <p:nvSpPr>
          <p:cNvPr id="73731" name="Rectangle 3"/>
          <p:cNvSpPr>
            <a:spLocks noGrp="1" noChangeArrowheads="1"/>
          </p:cNvSpPr>
          <p:nvPr>
            <p:ph type="body" sz="half" idx="1"/>
          </p:nvPr>
        </p:nvSpPr>
        <p:spPr>
          <a:xfrm>
            <a:off x="838200" y="2047875"/>
            <a:ext cx="3657600" cy="3362325"/>
          </a:xfrm>
        </p:spPr>
        <p:txBody>
          <a:bodyPr>
            <a:normAutofit/>
          </a:bodyPr>
          <a:lstStyle/>
          <a:p>
            <a:pPr>
              <a:buFont typeface="Wingdings" pitchFamily="2" charset="2"/>
              <a:buNone/>
            </a:pPr>
            <a:r>
              <a:rPr lang="en-US" altLang="en-US" sz="2200" dirty="0"/>
              <a:t>Class A--IQs of 13 </a:t>
            </a:r>
            <a:r>
              <a:rPr lang="en-US" altLang="en-US" sz="2200" dirty="0" smtClean="0"/>
              <a:t>Students</a:t>
            </a:r>
          </a:p>
          <a:p>
            <a:pPr>
              <a:buFont typeface="Wingdings" pitchFamily="2" charset="2"/>
              <a:buNone/>
            </a:pPr>
            <a:r>
              <a:rPr lang="en-US" altLang="en-US" sz="2200" dirty="0" smtClean="0"/>
              <a:t>102</a:t>
            </a:r>
            <a:r>
              <a:rPr lang="en-US" altLang="en-US" sz="2200" dirty="0"/>
              <a:t>		115	</a:t>
            </a:r>
          </a:p>
          <a:p>
            <a:pPr>
              <a:buFont typeface="Wingdings" pitchFamily="2" charset="2"/>
              <a:buNone/>
            </a:pPr>
            <a:r>
              <a:rPr lang="en-US" altLang="en-US" sz="2200" dirty="0"/>
              <a:t>128		109	</a:t>
            </a:r>
          </a:p>
          <a:p>
            <a:pPr>
              <a:buFont typeface="Wingdings" pitchFamily="2" charset="2"/>
              <a:buNone/>
            </a:pPr>
            <a:r>
              <a:rPr lang="en-US" altLang="en-US" sz="2200" dirty="0"/>
              <a:t>131		89	</a:t>
            </a:r>
          </a:p>
          <a:p>
            <a:pPr>
              <a:buFont typeface="Wingdings" pitchFamily="2" charset="2"/>
              <a:buNone/>
            </a:pPr>
            <a:r>
              <a:rPr lang="en-US" altLang="en-US" sz="2200" dirty="0"/>
              <a:t>98			106	</a:t>
            </a:r>
          </a:p>
          <a:p>
            <a:pPr>
              <a:buFont typeface="Wingdings" pitchFamily="2" charset="2"/>
              <a:buNone/>
            </a:pPr>
            <a:r>
              <a:rPr lang="en-US" altLang="en-US" sz="2200" dirty="0"/>
              <a:t>140		119	</a:t>
            </a:r>
          </a:p>
          <a:p>
            <a:pPr>
              <a:buFont typeface="Wingdings" pitchFamily="2" charset="2"/>
              <a:buNone/>
            </a:pPr>
            <a:r>
              <a:rPr lang="en-US" altLang="en-US" sz="2200" dirty="0"/>
              <a:t>93			97</a:t>
            </a:r>
          </a:p>
          <a:p>
            <a:pPr>
              <a:buFont typeface="Wingdings" pitchFamily="2" charset="2"/>
              <a:buNone/>
            </a:pPr>
            <a:r>
              <a:rPr lang="en-US" altLang="en-US" sz="2200" dirty="0"/>
              <a:t>110</a:t>
            </a:r>
          </a:p>
        </p:txBody>
      </p:sp>
      <p:sp>
        <p:nvSpPr>
          <p:cNvPr id="73732" name="Rectangle 4"/>
          <p:cNvSpPr>
            <a:spLocks noGrp="1" noChangeArrowheads="1"/>
          </p:cNvSpPr>
          <p:nvPr>
            <p:ph type="body" sz="half" idx="2"/>
          </p:nvPr>
        </p:nvSpPr>
        <p:spPr>
          <a:xfrm>
            <a:off x="4953000" y="2127251"/>
            <a:ext cx="3505200" cy="3282950"/>
          </a:xfrm>
        </p:spPr>
        <p:txBody>
          <a:bodyPr/>
          <a:lstStyle/>
          <a:p>
            <a:pPr>
              <a:buFont typeface="Wingdings" pitchFamily="2" charset="2"/>
              <a:buNone/>
            </a:pPr>
            <a:r>
              <a:rPr lang="en-US" altLang="en-US" sz="2200" dirty="0"/>
              <a:t>Class B--IQs of 13 Students</a:t>
            </a:r>
          </a:p>
          <a:p>
            <a:pPr>
              <a:buFont typeface="Wingdings" pitchFamily="2" charset="2"/>
              <a:buNone/>
            </a:pPr>
            <a:r>
              <a:rPr lang="en-US" altLang="en-US" sz="2200" dirty="0"/>
              <a:t>127		162</a:t>
            </a:r>
          </a:p>
          <a:p>
            <a:pPr>
              <a:buFont typeface="Wingdings" pitchFamily="2" charset="2"/>
              <a:buNone/>
            </a:pPr>
            <a:r>
              <a:rPr lang="en-US" altLang="en-US" sz="2200" dirty="0"/>
              <a:t>131		103</a:t>
            </a:r>
          </a:p>
          <a:p>
            <a:pPr>
              <a:buFont typeface="Wingdings" pitchFamily="2" charset="2"/>
              <a:buNone/>
            </a:pPr>
            <a:r>
              <a:rPr lang="en-US" altLang="en-US" sz="2200" dirty="0"/>
              <a:t>96			111</a:t>
            </a:r>
          </a:p>
          <a:p>
            <a:pPr>
              <a:buFont typeface="Wingdings" pitchFamily="2" charset="2"/>
              <a:buNone/>
            </a:pPr>
            <a:r>
              <a:rPr lang="en-US" altLang="en-US" sz="2200" dirty="0"/>
              <a:t>80			109 </a:t>
            </a:r>
          </a:p>
          <a:p>
            <a:pPr>
              <a:buFont typeface="Wingdings" pitchFamily="2" charset="2"/>
              <a:buNone/>
            </a:pPr>
            <a:r>
              <a:rPr lang="en-US" altLang="en-US" sz="2200" dirty="0"/>
              <a:t>93			87</a:t>
            </a:r>
          </a:p>
          <a:p>
            <a:pPr>
              <a:buFont typeface="Wingdings" pitchFamily="2" charset="2"/>
              <a:buNone/>
            </a:pPr>
            <a:r>
              <a:rPr lang="en-US" altLang="en-US" sz="2200" dirty="0"/>
              <a:t>120		105</a:t>
            </a:r>
          </a:p>
          <a:p>
            <a:pPr>
              <a:buFont typeface="Wingdings" pitchFamily="2" charset="2"/>
              <a:buNone/>
            </a:pPr>
            <a:r>
              <a:rPr lang="en-US" altLang="en-US" sz="2200" dirty="0"/>
              <a:t>109</a:t>
            </a:r>
          </a:p>
        </p:txBody>
      </p:sp>
      <p:sp>
        <p:nvSpPr>
          <p:cNvPr id="73733" name="Text Box 5"/>
          <p:cNvSpPr txBox="1">
            <a:spLocks noChangeArrowheads="1"/>
          </p:cNvSpPr>
          <p:nvPr/>
        </p:nvSpPr>
        <p:spPr bwMode="auto">
          <a:xfrm>
            <a:off x="685800" y="1066800"/>
            <a:ext cx="708660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latin typeface="Times New Roman" pitchFamily="18" charset="0"/>
              </a:rPr>
              <a:t>An Illustration:</a:t>
            </a:r>
          </a:p>
          <a:p>
            <a:pPr>
              <a:spcBef>
                <a:spcPct val="50000"/>
              </a:spcBef>
            </a:pPr>
            <a:r>
              <a:rPr lang="en-US" altLang="en-US" dirty="0">
                <a:latin typeface="Times New Roman" pitchFamily="18" charset="0"/>
              </a:rPr>
              <a:t>Which Group is Smarter?</a:t>
            </a:r>
          </a:p>
        </p:txBody>
      </p:sp>
      <p:sp>
        <p:nvSpPr>
          <p:cNvPr id="73734" name="Text Box 6"/>
          <p:cNvSpPr txBox="1">
            <a:spLocks noChangeArrowheads="1"/>
          </p:cNvSpPr>
          <p:nvPr/>
        </p:nvSpPr>
        <p:spPr bwMode="auto">
          <a:xfrm>
            <a:off x="685800" y="5714999"/>
            <a:ext cx="8229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dirty="0"/>
              <a:t>Each individual may be different.  If you try to understand a group by remembering the qualities of each member, you become overwhelmed and fail to understand the group.</a:t>
            </a:r>
          </a:p>
        </p:txBody>
      </p:sp>
    </p:spTree>
    <p:extLst>
      <p:ext uri="{BB962C8B-B14F-4D97-AF65-F5344CB8AC3E}">
        <p14:creationId xmlns:p14="http://schemas.microsoft.com/office/powerpoint/2010/main" val="3920283949"/>
      </p:ext>
    </p:extLst>
  </p:cSld>
  <p:clrMapOvr>
    <a:masterClrMapping/>
  </p:clrMapOvr>
  <p:transition spd="slow">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One-Tailed and Two-Tailed </a:t>
            </a:r>
            <a:r>
              <a:rPr lang="en-US" dirty="0" smtClean="0"/>
              <a:t>Tests</a:t>
            </a: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1/18/2017</a:t>
            </a:fld>
            <a:endParaRPr lang="en-US" dirty="0"/>
          </a:p>
        </p:txBody>
      </p:sp>
      <p:pic>
        <p:nvPicPr>
          <p:cNvPr id="67586"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5715000" y="2382058"/>
            <a:ext cx="3172469"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7588"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66775" y="990600"/>
            <a:ext cx="4624387" cy="2795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866775" y="3972464"/>
            <a:ext cx="4572000" cy="1200329"/>
          </a:xfrm>
          <a:prstGeom prst="rect">
            <a:avLst/>
          </a:prstGeom>
        </p:spPr>
        <p:txBody>
          <a:bodyPr>
            <a:spAutoFit/>
          </a:bodyPr>
          <a:lstStyle/>
          <a:p>
            <a:pPr algn="just"/>
            <a:r>
              <a:rPr lang="en-US" dirty="0"/>
              <a:t>A test of a statistical hypothesis, where the region of rejection is on only one side of the sampling distribution, is called a </a:t>
            </a:r>
            <a:r>
              <a:rPr lang="en-US" b="1" dirty="0"/>
              <a:t>one-tailed test</a:t>
            </a:r>
            <a:r>
              <a:rPr lang="en-US" dirty="0"/>
              <a:t>. </a:t>
            </a:r>
          </a:p>
        </p:txBody>
      </p:sp>
      <p:sp>
        <p:nvSpPr>
          <p:cNvPr id="6" name="Rectangle 5"/>
          <p:cNvSpPr/>
          <p:nvPr/>
        </p:nvSpPr>
        <p:spPr>
          <a:xfrm>
            <a:off x="838200" y="5191933"/>
            <a:ext cx="4572000" cy="1200329"/>
          </a:xfrm>
          <a:prstGeom prst="rect">
            <a:avLst/>
          </a:prstGeom>
        </p:spPr>
        <p:txBody>
          <a:bodyPr>
            <a:spAutoFit/>
          </a:bodyPr>
          <a:lstStyle/>
          <a:p>
            <a:pPr algn="just"/>
            <a:r>
              <a:rPr lang="en-US" dirty="0"/>
              <a:t>A test of a statistical hypothesis, where the region of rejection is on both sides of the sampling distribution, is called a </a:t>
            </a:r>
            <a:r>
              <a:rPr lang="en-US" b="1" dirty="0"/>
              <a:t>two-tailed test</a:t>
            </a:r>
            <a:r>
              <a:rPr lang="en-US" dirty="0"/>
              <a:t>.</a:t>
            </a:r>
          </a:p>
        </p:txBody>
      </p:sp>
    </p:spTree>
    <p:extLst>
      <p:ext uri="{BB962C8B-B14F-4D97-AF65-F5344CB8AC3E}">
        <p14:creationId xmlns:p14="http://schemas.microsoft.com/office/powerpoint/2010/main" val="3288111204"/>
      </p:ext>
    </p:extLst>
  </p:cSld>
  <p:clrMapOvr>
    <a:masterClrMapping/>
  </p:clrMapOvr>
  <p:transition spd="slow">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 of a Hypothesis </a:t>
            </a:r>
            <a:r>
              <a:rPr lang="en-US" dirty="0" smtClean="0"/>
              <a:t>Test</a:t>
            </a:r>
            <a:endParaRPr lang="en-US" dirty="0"/>
          </a:p>
        </p:txBody>
      </p:sp>
      <p:sp>
        <p:nvSpPr>
          <p:cNvPr id="3" name="Content Placeholder 2"/>
          <p:cNvSpPr>
            <a:spLocks noGrp="1"/>
          </p:cNvSpPr>
          <p:nvPr>
            <p:ph idx="1"/>
          </p:nvPr>
        </p:nvSpPr>
        <p:spPr/>
        <p:txBody>
          <a:bodyPr/>
          <a:lstStyle/>
          <a:p>
            <a:pPr marL="0" indent="0">
              <a:buNone/>
            </a:pPr>
            <a:r>
              <a:rPr lang="en-US" dirty="0"/>
              <a:t>The probability of </a:t>
            </a:r>
            <a:r>
              <a:rPr lang="en-US" i="1" dirty="0"/>
              <a:t>not</a:t>
            </a:r>
            <a:r>
              <a:rPr lang="en-US" dirty="0"/>
              <a:t> committing a </a:t>
            </a:r>
            <a:r>
              <a:rPr lang="en-US" dirty="0">
                <a:solidFill>
                  <a:srgbClr val="3333FF"/>
                </a:solidFill>
              </a:rPr>
              <a:t>Type II </a:t>
            </a:r>
            <a:r>
              <a:rPr lang="en-US" dirty="0"/>
              <a:t>error is called the </a:t>
            </a:r>
            <a:r>
              <a:rPr lang="en-US" b="1" dirty="0"/>
              <a:t>power</a:t>
            </a:r>
            <a:r>
              <a:rPr lang="en-US" dirty="0"/>
              <a:t> of a hypothesis test.</a:t>
            </a:r>
          </a:p>
          <a:p>
            <a:pPr marL="0" indent="0" fontAlgn="t">
              <a:buNone/>
            </a:pPr>
            <a:endParaRPr lang="en-US" dirty="0" smtClean="0"/>
          </a:p>
          <a:p>
            <a:pPr marL="0" indent="0" fontAlgn="t">
              <a:buNone/>
            </a:pPr>
            <a:r>
              <a:rPr lang="en-US" b="1" dirty="0" smtClean="0"/>
              <a:t>Effect </a:t>
            </a:r>
            <a:r>
              <a:rPr lang="en-US" b="1" dirty="0"/>
              <a:t>Size</a:t>
            </a:r>
          </a:p>
          <a:p>
            <a:r>
              <a:rPr lang="en-US" dirty="0"/>
              <a:t>To compute the power of the test, one offers an alternative view about the "true" value of the population parameter, assuming that the null hypothesis is false. The </a:t>
            </a:r>
            <a:r>
              <a:rPr lang="en-US" b="1" dirty="0"/>
              <a:t>effect size</a:t>
            </a:r>
            <a:r>
              <a:rPr lang="en-US" dirty="0"/>
              <a:t> is the difference between the true value and the value specified in the null hypothesis.</a:t>
            </a:r>
          </a:p>
          <a:p>
            <a:pPr marL="0" indent="0">
              <a:buNone/>
            </a:pPr>
            <a:r>
              <a:rPr lang="en-US" dirty="0" smtClean="0"/>
              <a:t>	</a:t>
            </a:r>
          </a:p>
          <a:p>
            <a:pPr marL="0" indent="0">
              <a:buNone/>
            </a:pPr>
            <a:r>
              <a:rPr lang="en-US" dirty="0"/>
              <a:t>	</a:t>
            </a:r>
            <a:r>
              <a:rPr lang="en-US" dirty="0" smtClean="0"/>
              <a:t>	</a:t>
            </a:r>
            <a:r>
              <a:rPr lang="en-US" dirty="0" smtClean="0">
                <a:solidFill>
                  <a:srgbClr val="3333FF"/>
                </a:solidFill>
              </a:rPr>
              <a:t>Effect </a:t>
            </a:r>
            <a:r>
              <a:rPr lang="en-US" dirty="0">
                <a:solidFill>
                  <a:srgbClr val="3333FF"/>
                </a:solidFill>
              </a:rPr>
              <a:t>size = True value - Hypothesized value</a:t>
            </a:r>
          </a:p>
          <a:p>
            <a:endParaRPr lang="en-US" dirty="0" smtClean="0"/>
          </a:p>
          <a:p>
            <a:pPr marL="0" indent="0">
              <a:buNone/>
            </a:pPr>
            <a:r>
              <a:rPr lang="en-US" dirty="0" smtClean="0"/>
              <a:t>For </a:t>
            </a:r>
            <a:r>
              <a:rPr lang="en-US" dirty="0"/>
              <a:t>example, suppose the null hypothesis states that a population mean is equal to 100. A researcher might ask: What is the probability of rejecting the null hypothesis if the true </a:t>
            </a:r>
            <a:r>
              <a:rPr lang="en-US" dirty="0" smtClean="0"/>
              <a:t>population</a:t>
            </a:r>
            <a:r>
              <a:rPr lang="en-US" dirty="0"/>
              <a:t>  mean is equal to 90? </a:t>
            </a:r>
            <a:endParaRPr lang="en-US" dirty="0" smtClean="0"/>
          </a:p>
          <a:p>
            <a:pPr marL="0" indent="0">
              <a:buNone/>
            </a:pPr>
            <a:endParaRPr lang="en-US" dirty="0"/>
          </a:p>
          <a:p>
            <a:pPr marL="0" indent="0">
              <a:buNone/>
            </a:pPr>
            <a:r>
              <a:rPr lang="en-US" dirty="0" smtClean="0"/>
              <a:t>In </a:t>
            </a:r>
            <a:r>
              <a:rPr lang="en-US" dirty="0"/>
              <a:t>this example, the effect size would be 90 - 100, which equals -10.</a:t>
            </a:r>
          </a:p>
          <a:p>
            <a:pPr marL="0" indent="0">
              <a:buNone/>
            </a:pP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1/18/2017</a:t>
            </a:fld>
            <a:endParaRPr lang="en-US" dirty="0"/>
          </a:p>
        </p:txBody>
      </p:sp>
    </p:spTree>
    <p:extLst>
      <p:ext uri="{BB962C8B-B14F-4D97-AF65-F5344CB8AC3E}">
        <p14:creationId xmlns:p14="http://schemas.microsoft.com/office/powerpoint/2010/main" val="3032716193"/>
      </p:ext>
    </p:extLst>
  </p:cSld>
  <p:clrMapOvr>
    <a:masterClrMapping/>
  </p:clrMapOvr>
  <p:transition spd="slow">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Factors That Affect </a:t>
            </a:r>
            <a:r>
              <a:rPr lang="en-US" dirty="0" smtClean="0"/>
              <a:t>Power</a:t>
            </a:r>
            <a:endParaRPr lang="en-US" dirty="0"/>
          </a:p>
        </p:txBody>
      </p:sp>
      <p:sp>
        <p:nvSpPr>
          <p:cNvPr id="3" name="Content Placeholder 2"/>
          <p:cNvSpPr>
            <a:spLocks noGrp="1"/>
          </p:cNvSpPr>
          <p:nvPr>
            <p:ph idx="1"/>
          </p:nvPr>
        </p:nvSpPr>
        <p:spPr>
          <a:xfrm>
            <a:off x="762000" y="914401"/>
            <a:ext cx="8077200" cy="4114800"/>
          </a:xfrm>
        </p:spPr>
        <p:txBody>
          <a:bodyPr/>
          <a:lstStyle/>
          <a:p>
            <a:pPr marL="0" indent="0" algn="l">
              <a:buNone/>
            </a:pPr>
            <a:r>
              <a:rPr lang="en-US" dirty="0" smtClean="0"/>
              <a:t>The </a:t>
            </a:r>
            <a:r>
              <a:rPr lang="en-US" dirty="0"/>
              <a:t>power of a hypothesis test is affected by three factors</a:t>
            </a:r>
            <a:r>
              <a:rPr lang="en-US" dirty="0" smtClean="0"/>
              <a:t>.</a:t>
            </a:r>
          </a:p>
          <a:p>
            <a:pPr marL="0" indent="0" algn="l">
              <a:buNone/>
            </a:pPr>
            <a:endParaRPr lang="en-US" dirty="0"/>
          </a:p>
          <a:p>
            <a:pPr algn="l"/>
            <a:r>
              <a:rPr lang="en-US" dirty="0"/>
              <a:t>Sample size (</a:t>
            </a:r>
            <a:r>
              <a:rPr lang="en-US" i="1" dirty="0"/>
              <a:t>n</a:t>
            </a:r>
            <a:r>
              <a:rPr lang="en-US" dirty="0"/>
              <a:t>). Other things being equal, the greater the sample size, the greater the power of the test</a:t>
            </a:r>
            <a:r>
              <a:rPr lang="en-US" dirty="0" smtClean="0"/>
              <a:t>.</a:t>
            </a:r>
          </a:p>
          <a:p>
            <a:pPr algn="l"/>
            <a:endParaRPr lang="en-US" dirty="0"/>
          </a:p>
          <a:p>
            <a:pPr algn="l"/>
            <a:r>
              <a:rPr lang="en-US" dirty="0"/>
              <a:t>Significance level (α). The higher the significance level, the higher the power of the test. If you increase the significance level, you reduce the region of acceptance. As a result, you are more likely to reject the null hypothesis. This means you are less likely to accept the null hypothesis when it is false; i.e., less likely to make a Type II error. Hence, the power of the test is </a:t>
            </a:r>
            <a:r>
              <a:rPr lang="en-US" dirty="0" smtClean="0"/>
              <a:t>increased.</a:t>
            </a:r>
          </a:p>
          <a:p>
            <a:pPr algn="l"/>
            <a:endParaRPr lang="en-US" dirty="0" smtClean="0"/>
          </a:p>
          <a:p>
            <a:pPr algn="l"/>
            <a:r>
              <a:rPr lang="en-US" dirty="0" smtClean="0"/>
              <a:t>The </a:t>
            </a:r>
            <a:r>
              <a:rPr lang="en-US" dirty="0"/>
              <a:t>"true" value of the parameter being tested. The greater the difference between the "true" value of a parameter and the value specified in the null hypothesis, the greater the power of the test. That is, the greater the effect size, the greater the power of the test.</a:t>
            </a:r>
          </a:p>
          <a:p>
            <a:pPr marL="0" indent="0" algn="l">
              <a:buNone/>
            </a:pP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1/18/2017</a:t>
            </a:fld>
            <a:endParaRPr lang="en-US" dirty="0"/>
          </a:p>
        </p:txBody>
      </p:sp>
      <p:pic>
        <p:nvPicPr>
          <p:cNvPr id="68610" name="Picture 2" descr="Image result for failed to  reject null hypothesis two tail significance lev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625" y="4800600"/>
            <a:ext cx="254317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99753"/>
      </p:ext>
    </p:extLst>
  </p:cSld>
  <p:clrMapOvr>
    <a:masterClrMapping/>
  </p:clrMapOvr>
  <p:transition spd="slow">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a:xfrm>
            <a:off x="762000" y="914400"/>
            <a:ext cx="8077200" cy="5029199"/>
          </a:xfrm>
        </p:spPr>
        <p:txBody>
          <a:bodyPr/>
          <a:lstStyle/>
          <a:p>
            <a:pPr marL="0" indent="0">
              <a:buNone/>
            </a:pPr>
            <a:r>
              <a:rPr lang="en-US" dirty="0"/>
              <a:t>Suppose a researcher conducts an experiment to test a hypothesis. If she doubles her sample size, which of the following will increase?</a:t>
            </a:r>
          </a:p>
          <a:p>
            <a:pPr lvl="1" algn="l"/>
            <a:r>
              <a:rPr lang="en-US" dirty="0"/>
              <a:t>I. The power of the hypothesis test. </a:t>
            </a:r>
            <a:br>
              <a:rPr lang="en-US" dirty="0"/>
            </a:br>
            <a:r>
              <a:rPr lang="en-US" dirty="0"/>
              <a:t>II. The effect size of the hypothesis test. </a:t>
            </a:r>
            <a:br>
              <a:rPr lang="en-US" dirty="0"/>
            </a:br>
            <a:r>
              <a:rPr lang="en-US" dirty="0"/>
              <a:t>III. The probability of making a Type II error.</a:t>
            </a:r>
          </a:p>
          <a:p>
            <a:pPr algn="l"/>
            <a:r>
              <a:rPr lang="en-US" dirty="0"/>
              <a:t>(A) I only </a:t>
            </a:r>
            <a:br>
              <a:rPr lang="en-US" dirty="0"/>
            </a:br>
            <a:r>
              <a:rPr lang="en-US" dirty="0"/>
              <a:t>(B) II only </a:t>
            </a:r>
            <a:br>
              <a:rPr lang="en-US" dirty="0"/>
            </a:br>
            <a:r>
              <a:rPr lang="en-US" dirty="0"/>
              <a:t>(C) III only </a:t>
            </a:r>
            <a:br>
              <a:rPr lang="en-US" dirty="0"/>
            </a:br>
            <a:r>
              <a:rPr lang="en-US" dirty="0"/>
              <a:t>(D) All of the above </a:t>
            </a:r>
            <a:br>
              <a:rPr lang="en-US" dirty="0"/>
            </a:br>
            <a:r>
              <a:rPr lang="en-US" dirty="0"/>
              <a:t>(E) None of the above</a:t>
            </a:r>
          </a:p>
          <a:p>
            <a:pPr marL="0" indent="0">
              <a:buNone/>
            </a:pPr>
            <a:endParaRPr lang="en-US" b="1" dirty="0" smtClean="0"/>
          </a:p>
          <a:p>
            <a:pPr marL="0" indent="0">
              <a:buNone/>
            </a:pPr>
            <a:r>
              <a:rPr lang="en-US" b="1" dirty="0" smtClean="0"/>
              <a:t>Solution</a:t>
            </a:r>
            <a:endParaRPr lang="en-US" dirty="0"/>
          </a:p>
          <a:p>
            <a:r>
              <a:rPr lang="en-US" dirty="0"/>
              <a:t>The correct answer is (A). Increasing sample size makes the hypothesis test more sensitive - more likely to reject the null hypothesis when it is, in fact, false. Thus, it increases the power of the test. </a:t>
            </a:r>
            <a:endParaRPr lang="en-US" dirty="0" smtClean="0"/>
          </a:p>
          <a:p>
            <a:r>
              <a:rPr lang="en-US" dirty="0" smtClean="0"/>
              <a:t>The </a:t>
            </a:r>
            <a:r>
              <a:rPr lang="en-US" dirty="0"/>
              <a:t>effect size is not affected by sample size. And the probability of making a Type II error gets smaller, not bigger, as sample size increases.</a:t>
            </a:r>
          </a:p>
          <a:p>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1/18/2017</a:t>
            </a:fld>
            <a:endParaRPr lang="en-US" dirty="0"/>
          </a:p>
        </p:txBody>
      </p:sp>
    </p:spTree>
    <p:extLst>
      <p:ext uri="{BB962C8B-B14F-4D97-AF65-F5344CB8AC3E}">
        <p14:creationId xmlns:p14="http://schemas.microsoft.com/office/powerpoint/2010/main" val="103924053"/>
      </p:ext>
    </p:extLst>
  </p:cSld>
  <p:clrMapOvr>
    <a:masterClrMapping/>
  </p:clrMapOvr>
  <p:transition spd="slow">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Sample t -test</a:t>
            </a:r>
            <a:endParaRPr lang="en-US" dirty="0"/>
          </a:p>
        </p:txBody>
      </p:sp>
      <p:sp>
        <p:nvSpPr>
          <p:cNvPr id="3" name="Content Placeholder 2"/>
          <p:cNvSpPr>
            <a:spLocks noGrp="1"/>
          </p:cNvSpPr>
          <p:nvPr>
            <p:ph idx="1"/>
          </p:nvPr>
        </p:nvSpPr>
        <p:spPr>
          <a:xfrm>
            <a:off x="685800" y="914400"/>
            <a:ext cx="8077200" cy="5029199"/>
          </a:xfrm>
        </p:spPr>
        <p:txBody>
          <a:bodyPr/>
          <a:lstStyle/>
          <a:p>
            <a:pPr marL="0" indent="0">
              <a:buNone/>
            </a:pPr>
            <a:r>
              <a:rPr lang="en-US" sz="2000" dirty="0"/>
              <a:t>A supplier of a part to a large organization claims that the mean weight of this part is 90 grams. The organization took a small sample of 20 parts and found that the mean score is 84 grams and standard deviation is 11. Could this sample originate from a population of mean = 90 grams</a:t>
            </a:r>
            <a:r>
              <a:rPr lang="en-US" sz="2000" dirty="0" smtClean="0"/>
              <a:t>?</a:t>
            </a:r>
          </a:p>
          <a:p>
            <a:pPr marL="0" indent="0">
              <a:buNone/>
            </a:pP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1/18/2017</a:t>
            </a:fld>
            <a:endParaRPr lang="en-US" dirty="0"/>
          </a:p>
        </p:txBody>
      </p:sp>
      <p:pic>
        <p:nvPicPr>
          <p:cNvPr id="706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262182"/>
            <a:ext cx="413385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781050" y="2819400"/>
            <a:ext cx="8153400" cy="3170099"/>
          </a:xfrm>
          <a:prstGeom prst="rect">
            <a:avLst/>
          </a:prstGeom>
        </p:spPr>
        <p:txBody>
          <a:bodyPr wrap="square">
            <a:spAutoFit/>
          </a:bodyPr>
          <a:lstStyle/>
          <a:p>
            <a:pPr algn="just"/>
            <a:r>
              <a:rPr lang="en-US" sz="2000" dirty="0"/>
              <a:t>The organization wants to test this at significance level of 0.05, i.e., it is willing to take only a 5 percent risk of being wrong when it says the sample is not from the population. Therefore: </a:t>
            </a:r>
            <a:endParaRPr lang="en-US" sz="2000" dirty="0" smtClean="0"/>
          </a:p>
          <a:p>
            <a:pPr algn="just"/>
            <a:endParaRPr lang="en-US" sz="1000" dirty="0"/>
          </a:p>
          <a:p>
            <a:pPr lvl="1"/>
            <a:r>
              <a:rPr lang="en-US" sz="2000" dirty="0"/>
              <a:t>Null Hypothesis (H0): “True Population Mean Score is 90”</a:t>
            </a:r>
            <a:br>
              <a:rPr lang="en-US" sz="2000" dirty="0"/>
            </a:br>
            <a:r>
              <a:rPr lang="en-US" sz="2000" dirty="0"/>
              <a:t>Alternative Hypothesis (Ha): “True Population Mean Score is not 90”</a:t>
            </a:r>
            <a:br>
              <a:rPr lang="en-US" sz="2000" dirty="0"/>
            </a:br>
            <a:r>
              <a:rPr lang="en-US" sz="2000" dirty="0"/>
              <a:t>Alpha is </a:t>
            </a:r>
            <a:r>
              <a:rPr lang="en-US" sz="2000" dirty="0" smtClean="0"/>
              <a:t>0.05</a:t>
            </a:r>
          </a:p>
          <a:p>
            <a:pPr lvl="1"/>
            <a:endParaRPr lang="en-US" sz="1000" dirty="0"/>
          </a:p>
          <a:p>
            <a:pPr algn="just"/>
            <a:r>
              <a:rPr lang="en-US" sz="2000" dirty="0" smtClean="0"/>
              <a:t>Farther </a:t>
            </a:r>
            <a:r>
              <a:rPr lang="en-US" sz="2000" dirty="0"/>
              <a:t>away the observed or measured sample mean is from the hypothesized mean, the lower the probability (i.e., the p-value) that the null hypothesis is true. However, what is far enough? </a:t>
            </a:r>
          </a:p>
        </p:txBody>
      </p:sp>
    </p:spTree>
    <p:extLst>
      <p:ext uri="{BB962C8B-B14F-4D97-AF65-F5344CB8AC3E}">
        <p14:creationId xmlns:p14="http://schemas.microsoft.com/office/powerpoint/2010/main" val="4082426817"/>
      </p:ext>
    </p:extLst>
  </p:cSld>
  <p:clrMapOvr>
    <a:masterClrMapping/>
  </p:clrMapOvr>
  <p:transition spd="slow">
    <p:wipe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8001000" cy="685800"/>
          </a:xfrm>
        </p:spPr>
        <p:txBody>
          <a:bodyPr/>
          <a:lstStyle/>
          <a:p>
            <a:endParaRPr lang="en-US"/>
          </a:p>
        </p:txBody>
      </p:sp>
      <p:sp>
        <p:nvSpPr>
          <p:cNvPr id="3" name="Content Placeholder 2"/>
          <p:cNvSpPr>
            <a:spLocks noGrp="1"/>
          </p:cNvSpPr>
          <p:nvPr>
            <p:ph idx="1"/>
          </p:nvPr>
        </p:nvSpPr>
        <p:spPr/>
        <p:txBody>
          <a:bodyPr/>
          <a:lstStyle/>
          <a:p>
            <a:pPr marL="0" indent="0">
              <a:buNone/>
            </a:pPr>
            <a:r>
              <a:rPr lang="en-US" sz="2000" dirty="0"/>
              <a:t>In this example, the difference between the sample mean and the hypothesized population mean is 6. Is that difference big enough to reject H0? In order to answer the question, the sample mean needs to be standardized and the so-called t-statistics or t-value need to be calculated.</a:t>
            </a:r>
          </a:p>
          <a:p>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1/18/2017</a:t>
            </a:fld>
            <a:endParaRPr lang="en-US" dirty="0"/>
          </a:p>
        </p:txBody>
      </p:sp>
      <p:pic>
        <p:nvPicPr>
          <p:cNvPr id="716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9444" y="2451493"/>
            <a:ext cx="1399755" cy="1223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ChangeArrowheads="1"/>
          </p:cNvSpPr>
          <p:nvPr/>
        </p:nvSpPr>
        <p:spPr bwMode="auto">
          <a:xfrm>
            <a:off x="990600" y="3675055"/>
            <a:ext cx="6705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Helvetica"/>
                <a:cs typeface="Arial" pitchFamily="34" charset="0"/>
              </a:rPr>
              <a:t>In this formula, </a:t>
            </a:r>
            <a:r>
              <a:rPr kumimoji="0" lang="en-US" altLang="en-US" sz="1600" b="0" i="0" u="none" strike="noStrike" cap="none" normalizeH="0" baseline="0" dirty="0" smtClean="0">
                <a:ln>
                  <a:noFill/>
                </a:ln>
                <a:solidFill>
                  <a:schemeClr val="tx1"/>
                </a:solidFill>
                <a:effectLst/>
                <a:cs typeface="Arial" pitchFamily="34" charset="0"/>
              </a:rPr>
              <a:t>  </a:t>
            </a:r>
            <a:r>
              <a:rPr kumimoji="0" lang="en-US" altLang="en-US" sz="1600" b="0" i="0" u="none" strike="noStrike" cap="none" normalizeH="0" baseline="0" dirty="0" smtClean="0">
                <a:ln>
                  <a:noFill/>
                </a:ln>
                <a:solidFill>
                  <a:srgbClr val="000000"/>
                </a:solidFill>
                <a:effectLst/>
                <a:latin typeface="Helvetica"/>
                <a:cs typeface="Arial" pitchFamily="34" charset="0"/>
              </a:rPr>
              <a:t> is the standard error of the mean (SE mean). Because the population standard deviation is not known, we have to estimate the SE mean. It can be estimated by the following equation:</a:t>
            </a:r>
            <a:r>
              <a:rPr kumimoji="0" lang="en-US" altLang="en-US" sz="900" b="0" i="0" u="none" strike="noStrike" cap="none" normalizeH="0" baseline="0" dirty="0" smtClean="0">
                <a:ln>
                  <a:noFill/>
                </a:ln>
                <a:solidFill>
                  <a:srgbClr val="000000"/>
                </a:solidFill>
                <a:effectLst/>
                <a:latin typeface="Helvetica"/>
                <a:cs typeface="Arial" pitchFamily="34" charset="0"/>
              </a:rPr>
              <a:t> </a:t>
            </a:r>
            <a:r>
              <a:rPr kumimoji="0" lang="en-US" altLang="en-US" sz="600" b="0" i="0" u="none" strike="noStrike" cap="none" normalizeH="0" baseline="0" dirty="0" smtClean="0">
                <a:ln>
                  <a:noFill/>
                </a:ln>
                <a:solidFill>
                  <a:schemeClr val="tx1"/>
                </a:solidFill>
                <a:effectLst/>
                <a:latin typeface="Arial" pitchFamily="34" charset="0"/>
                <a:cs typeface="Arial" pitchFamily="34" charset="0"/>
              </a:rPr>
              <a:t>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1684" name="Picture 4" descr="https://www.isixsigma.com/wp-content/uploads/images/stories/migrated/graphics/793f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657599"/>
            <a:ext cx="381000" cy="432954"/>
          </a:xfrm>
          <a:prstGeom prst="rect">
            <a:avLst/>
          </a:prstGeom>
          <a:noFill/>
          <a:extLst>
            <a:ext uri="{909E8E84-426E-40DD-AFC4-6F175D3DCCD1}">
              <a14:hiddenFill xmlns:a14="http://schemas.microsoft.com/office/drawing/2010/main">
                <a:solidFill>
                  <a:srgbClr val="FFFFFF"/>
                </a:solidFill>
              </a14:hiddenFill>
            </a:ext>
          </a:extLst>
        </p:spPr>
      </p:pic>
      <p:pic>
        <p:nvPicPr>
          <p:cNvPr id="71685" name="Picture 5"/>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895246" y="4604176"/>
            <a:ext cx="1353507" cy="932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687" name="Picture 7" descr="https://www.isixsigma.com/wp-content/uploads/images/stories/migrated/graphics/793f3.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613" y="-98425"/>
            <a:ext cx="152400" cy="219075"/>
          </a:xfrm>
          <a:prstGeom prst="rect">
            <a:avLst/>
          </a:prstGeom>
          <a:noFill/>
          <a:extLst>
            <a:ext uri="{909E8E84-426E-40DD-AFC4-6F175D3DCCD1}">
              <a14:hiddenFill xmlns:a14="http://schemas.microsoft.com/office/drawing/2010/main">
                <a:solidFill>
                  <a:srgbClr val="FFFFFF"/>
                </a:solidFill>
              </a14:hiddenFill>
            </a:ext>
          </a:extLst>
        </p:spPr>
      </p:pic>
      <p:pic>
        <p:nvPicPr>
          <p:cNvPr id="71689"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2725" y="5536393"/>
            <a:ext cx="42672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3332162"/>
      </p:ext>
    </p:extLst>
  </p:cSld>
  <p:clrMapOvr>
    <a:masterClrMapping/>
  </p:clrMapOvr>
  <p:transition spd="slow">
    <p:wipe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FDA4EA2C-4819-4A80-8F95-F779EE04D339}" type="datetime1">
              <a:rPr lang="en-US" smtClean="0"/>
              <a:t>1/18/2017</a:t>
            </a:fld>
            <a:endParaRPr lang="en-US" dirty="0"/>
          </a:p>
        </p:txBody>
      </p:sp>
      <p:pic>
        <p:nvPicPr>
          <p:cNvPr id="72706"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990600" y="990600"/>
            <a:ext cx="3733800" cy="2829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4867275" y="990600"/>
            <a:ext cx="3962400" cy="3416320"/>
          </a:xfrm>
          <a:prstGeom prst="rect">
            <a:avLst/>
          </a:prstGeom>
        </p:spPr>
        <p:txBody>
          <a:bodyPr wrap="square">
            <a:spAutoFit/>
          </a:bodyPr>
          <a:lstStyle/>
          <a:p>
            <a:r>
              <a:rPr lang="en-US" dirty="0"/>
              <a:t>Finally, this t-value must be compared with the critical value of t. The critical t-value marks the threshold that – if it is exceeded – leads to the conclusion that the difference between the observed sample mean and the hypothesized population mean is large enough to reject H0. The critical t-value equals the value whose probability of occurrence is less or equal to 5 percent. From the t-distribution tables, one can find that the critical value of t is +/- 2.093.</a:t>
            </a:r>
          </a:p>
        </p:txBody>
      </p:sp>
      <p:sp>
        <p:nvSpPr>
          <p:cNvPr id="6" name="Rectangle 5"/>
          <p:cNvSpPr/>
          <p:nvPr/>
        </p:nvSpPr>
        <p:spPr>
          <a:xfrm>
            <a:off x="4895850" y="4572000"/>
            <a:ext cx="3962400" cy="1754326"/>
          </a:xfrm>
          <a:prstGeom prst="rect">
            <a:avLst/>
          </a:prstGeom>
        </p:spPr>
        <p:txBody>
          <a:bodyPr wrap="square">
            <a:spAutoFit/>
          </a:bodyPr>
          <a:lstStyle/>
          <a:p>
            <a:r>
              <a:rPr lang="en-US" dirty="0"/>
              <a:t>Since the retrieved t-value of -2.44 is smaller than the critical value of -2.093, the null hypothesis must be rejected (i.e., the sample mean is not from the hypothesized population) and the supplier’s claims must be questioned. </a:t>
            </a:r>
          </a:p>
        </p:txBody>
      </p:sp>
      <p:pic>
        <p:nvPicPr>
          <p:cNvPr id="727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191000"/>
            <a:ext cx="3358376" cy="1983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8124211"/>
      </p:ext>
    </p:extLst>
  </p:cSld>
  <p:clrMapOvr>
    <a:masterClrMapping/>
  </p:clrMapOvr>
  <p:transition spd="slow">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Two-Sample T-Test</a:t>
            </a:r>
            <a:endParaRPr lang="en-US" dirty="0"/>
          </a:p>
        </p:txBody>
      </p:sp>
      <p:sp>
        <p:nvSpPr>
          <p:cNvPr id="3" name="Content Placeholder 2"/>
          <p:cNvSpPr>
            <a:spLocks noGrp="1"/>
          </p:cNvSpPr>
          <p:nvPr>
            <p:ph idx="1"/>
          </p:nvPr>
        </p:nvSpPr>
        <p:spPr>
          <a:xfrm>
            <a:off x="762000" y="952499"/>
            <a:ext cx="8077200" cy="5029199"/>
          </a:xfrm>
        </p:spPr>
        <p:txBody>
          <a:bodyPr/>
          <a:lstStyle/>
          <a:p>
            <a:pPr marL="0" indent="0">
              <a:buNone/>
            </a:pPr>
            <a:r>
              <a:rPr lang="en-US" dirty="0" smtClean="0"/>
              <a:t>The </a:t>
            </a:r>
            <a:r>
              <a:rPr lang="en-US" dirty="0"/>
              <a:t>question being answered is whether there is a significant (or only random) difference in the average cycle time to deliver a pizza from Pizza Company A vs. Pizza Company B. This is the data collected from a sample of deliveries of Company A and Company B.</a:t>
            </a:r>
          </a:p>
        </p:txBody>
      </p:sp>
      <p:sp>
        <p:nvSpPr>
          <p:cNvPr id="4" name="Date Placeholder 3"/>
          <p:cNvSpPr>
            <a:spLocks noGrp="1"/>
          </p:cNvSpPr>
          <p:nvPr>
            <p:ph type="dt" sz="half" idx="10"/>
          </p:nvPr>
        </p:nvSpPr>
        <p:spPr/>
        <p:txBody>
          <a:bodyPr/>
          <a:lstStyle/>
          <a:p>
            <a:fld id="{FDA4EA2C-4819-4A80-8F95-F779EE04D339}" type="datetime1">
              <a:rPr lang="en-US" smtClean="0"/>
              <a:t>1/18/2017</a:t>
            </a:fld>
            <a:endParaRPr lang="en-US" dirty="0"/>
          </a:p>
        </p:txBody>
      </p:sp>
      <p:pic>
        <p:nvPicPr>
          <p:cNvPr id="75777" name="Picture 1"/>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581400" y="1828800"/>
            <a:ext cx="1600561" cy="2819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5778"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731347" y="4800600"/>
            <a:ext cx="5757863" cy="12678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7063869"/>
      </p:ext>
    </p:extLst>
  </p:cSld>
  <p:clrMapOvr>
    <a:masterClrMapping/>
  </p:clrMapOvr>
  <p:transition spd="slow">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5800" y="990600"/>
            <a:ext cx="8077200" cy="5029199"/>
          </a:xfrm>
        </p:spPr>
        <p:txBody>
          <a:bodyPr>
            <a:normAutofit/>
          </a:bodyPr>
          <a:lstStyle/>
          <a:p>
            <a:pPr marL="400050" lvl="1" indent="0" algn="l">
              <a:buNone/>
            </a:pPr>
            <a:endParaRPr lang="en-US" dirty="0" smtClean="0"/>
          </a:p>
          <a:p>
            <a:pPr marL="400050" lvl="1" indent="0" algn="l">
              <a:buNone/>
            </a:pPr>
            <a:endParaRPr lang="en-US" dirty="0"/>
          </a:p>
          <a:p>
            <a:pPr marL="400050" lvl="1" indent="0" algn="l">
              <a:buNone/>
            </a:pPr>
            <a:endParaRPr lang="en-US" dirty="0" smtClean="0"/>
          </a:p>
          <a:p>
            <a:pPr marL="400050" lvl="1" indent="0" algn="l">
              <a:buNone/>
            </a:pPr>
            <a:endParaRPr lang="en-US" dirty="0"/>
          </a:p>
          <a:p>
            <a:pPr marL="400050" lvl="1" indent="0" algn="l">
              <a:buNone/>
            </a:pPr>
            <a:endParaRPr lang="en-US" dirty="0" smtClean="0"/>
          </a:p>
          <a:p>
            <a:pPr marL="400050" lvl="1" indent="0" algn="l">
              <a:buNone/>
            </a:pPr>
            <a:endParaRPr lang="en-US" dirty="0"/>
          </a:p>
          <a:p>
            <a:pPr marL="400050" lvl="1" indent="0" algn="l">
              <a:buNone/>
            </a:pPr>
            <a:endParaRPr lang="en-US" dirty="0" smtClean="0"/>
          </a:p>
          <a:p>
            <a:pPr marL="400050" lvl="1" indent="0" algn="l">
              <a:buNone/>
            </a:pPr>
            <a:r>
              <a:rPr lang="en-US" dirty="0" smtClean="0"/>
              <a:t>Difference </a:t>
            </a:r>
            <a:r>
              <a:rPr lang="en-US" dirty="0"/>
              <a:t>= mu (A Sample) – mu (B Sample)</a:t>
            </a:r>
            <a:br>
              <a:rPr lang="en-US" dirty="0"/>
            </a:br>
            <a:r>
              <a:rPr lang="en-US" dirty="0"/>
              <a:t>Estimate for difference: 1.54857</a:t>
            </a:r>
            <a:br>
              <a:rPr lang="en-US" dirty="0"/>
            </a:br>
            <a:r>
              <a:rPr lang="en-US" dirty="0"/>
              <a:t>95% CI for difference: (-1.53393, 4.63107)</a:t>
            </a:r>
            <a:br>
              <a:rPr lang="en-US" dirty="0"/>
            </a:br>
            <a:r>
              <a:rPr lang="en-US" dirty="0"/>
              <a:t>T-test of difference = 0 (vs not =): T-value = 1.12, P-value = 0.289, DF = 10</a:t>
            </a:r>
            <a:br>
              <a:rPr lang="en-US" dirty="0"/>
            </a:br>
            <a:r>
              <a:rPr lang="en-US" dirty="0"/>
              <a:t>Both use pooled </a:t>
            </a:r>
            <a:r>
              <a:rPr lang="en-US" dirty="0" err="1"/>
              <a:t>StDev</a:t>
            </a:r>
            <a:r>
              <a:rPr lang="en-US" dirty="0"/>
              <a:t> = 2.3627 </a:t>
            </a:r>
          </a:p>
          <a:p>
            <a:pPr marL="0" indent="0">
              <a:buNone/>
            </a:pPr>
            <a:endParaRPr lang="en-US" dirty="0" smtClean="0"/>
          </a:p>
          <a:p>
            <a:pPr marL="0" indent="0">
              <a:buNone/>
            </a:pPr>
            <a:r>
              <a:rPr lang="en-US" dirty="0" smtClean="0"/>
              <a:t>Since </a:t>
            </a:r>
            <a:r>
              <a:rPr lang="en-US" dirty="0"/>
              <a:t>the p-value is 0.289, i.e. greater than 0.05 (or 5 percent), it can be concluded that there is no difference between the means. To say that there is a difference is taking a 28.9 percent risk of being wrong. </a:t>
            </a:r>
          </a:p>
          <a:p>
            <a:pPr marL="0" indent="0">
              <a:buNone/>
            </a:pPr>
            <a:endParaRPr lang="en-US" dirty="0" smtClean="0"/>
          </a:p>
          <a:p>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1/18/2017</a:t>
            </a:fld>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990600"/>
            <a:ext cx="7772400"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1617538"/>
      </p:ext>
    </p:extLst>
  </p:cSld>
  <p:clrMapOvr>
    <a:masterClrMapping/>
  </p:clrMapOvr>
  <p:transition spd="slow">
    <p:wipe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Two-Sample </a:t>
            </a:r>
            <a:r>
              <a:rPr lang="en-US" b="1" dirty="0" smtClean="0"/>
              <a:t>T-Test</a:t>
            </a:r>
            <a:endParaRPr lang="en-US" dirty="0"/>
          </a:p>
        </p:txBody>
      </p:sp>
      <p:sp>
        <p:nvSpPr>
          <p:cNvPr id="3" name="Content Placeholder 2"/>
          <p:cNvSpPr>
            <a:spLocks noGrp="1"/>
          </p:cNvSpPr>
          <p:nvPr>
            <p:ph idx="1"/>
          </p:nvPr>
        </p:nvSpPr>
        <p:spPr>
          <a:xfrm>
            <a:off x="762000" y="990601"/>
            <a:ext cx="8077200" cy="3200400"/>
          </a:xfrm>
        </p:spPr>
        <p:txBody>
          <a:bodyPr/>
          <a:lstStyle/>
          <a:p>
            <a:pPr marL="0" indent="0">
              <a:buNone/>
            </a:pPr>
            <a:r>
              <a:rPr lang="en-US" dirty="0" smtClean="0"/>
              <a:t>In the two-sample </a:t>
            </a:r>
            <a:r>
              <a:rPr lang="en-US" dirty="0"/>
              <a:t>t-test, two sample means are compared to discover whether they come from the same population (meaning there is no difference between the two population means). </a:t>
            </a:r>
            <a:endParaRPr lang="en-US" dirty="0" smtClean="0"/>
          </a:p>
          <a:p>
            <a:pPr marL="0" indent="0">
              <a:buNone/>
            </a:pPr>
            <a:endParaRPr lang="en-US" dirty="0"/>
          </a:p>
          <a:p>
            <a:pPr marL="0" indent="0">
              <a:buNone/>
            </a:pPr>
            <a:r>
              <a:rPr lang="en-US" dirty="0" smtClean="0"/>
              <a:t>Now</a:t>
            </a:r>
            <a:r>
              <a:rPr lang="en-US" dirty="0"/>
              <a:t>, because the question is whether two populations are actually one and the same, the first step is to obtain the SE mean from the sampling distribution of the difference between two sample means. </a:t>
            </a:r>
            <a:endParaRPr lang="en-US" dirty="0" smtClean="0"/>
          </a:p>
          <a:p>
            <a:pPr marL="0" indent="0">
              <a:buNone/>
            </a:pPr>
            <a:endParaRPr lang="en-US" dirty="0"/>
          </a:p>
          <a:p>
            <a:pPr marL="0" indent="0">
              <a:buNone/>
            </a:pPr>
            <a:r>
              <a:rPr lang="en-US" dirty="0" smtClean="0"/>
              <a:t>Again</a:t>
            </a:r>
            <a:r>
              <a:rPr lang="en-US" dirty="0"/>
              <a:t>, since the population standard deviations of both of the two populations are unknown, the standard error of the two sample means must be estimated. </a:t>
            </a:r>
          </a:p>
          <a:p>
            <a:r>
              <a:rPr lang="en-US" dirty="0"/>
              <a:t>In the one-sample t-test, the SE mean was computed as such: </a:t>
            </a:r>
          </a:p>
          <a:p>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1/18/2017</a:t>
            </a:fld>
            <a:endParaRPr lang="en-US" dirty="0"/>
          </a:p>
        </p:txBody>
      </p:sp>
      <p:pic>
        <p:nvPicPr>
          <p:cNvPr id="7373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657600" y="4114800"/>
            <a:ext cx="1295400" cy="6862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37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4801054"/>
            <a:ext cx="2733675"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2605535"/>
      </p:ext>
    </p:extLst>
  </p:cSld>
  <p:clrMapOvr>
    <a:masterClrMapping/>
  </p:clrMapOvr>
  <p:transitio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normAutofit fontScale="90000"/>
          </a:bodyPr>
          <a:lstStyle/>
          <a:p>
            <a:r>
              <a:rPr lang="en-US" altLang="en-US" sz="4000" b="0"/>
              <a:t>Descriptive</a:t>
            </a:r>
            <a:r>
              <a:rPr lang="en-US" altLang="en-US" sz="4000"/>
              <a:t> Statistics</a:t>
            </a:r>
            <a:endParaRPr lang="en-US" altLang="en-US"/>
          </a:p>
        </p:txBody>
      </p:sp>
      <p:sp>
        <p:nvSpPr>
          <p:cNvPr id="74755" name="Rectangle 3"/>
          <p:cNvSpPr>
            <a:spLocks noGrp="1" noChangeArrowheads="1"/>
          </p:cNvSpPr>
          <p:nvPr>
            <p:ph type="body" idx="1"/>
          </p:nvPr>
        </p:nvSpPr>
        <p:spPr/>
        <p:txBody>
          <a:bodyPr/>
          <a:lstStyle/>
          <a:p>
            <a:pPr>
              <a:buFont typeface="Wingdings" pitchFamily="2" charset="2"/>
              <a:buNone/>
            </a:pPr>
            <a:r>
              <a:rPr lang="en-US" altLang="en-US" sz="2600"/>
              <a:t>Which group is smarter now?</a:t>
            </a:r>
          </a:p>
          <a:p>
            <a:pPr>
              <a:buFont typeface="Wingdings" pitchFamily="2" charset="2"/>
              <a:buNone/>
            </a:pPr>
            <a:endParaRPr lang="en-US" altLang="en-US" sz="2600"/>
          </a:p>
          <a:p>
            <a:pPr>
              <a:buFont typeface="Wingdings" pitchFamily="2" charset="2"/>
              <a:buNone/>
            </a:pPr>
            <a:r>
              <a:rPr lang="en-US" altLang="en-US" sz="2200"/>
              <a:t>Class A--Average IQ		     Class B--Average IQ</a:t>
            </a:r>
          </a:p>
          <a:p>
            <a:pPr>
              <a:buFont typeface="Wingdings" pitchFamily="2" charset="2"/>
              <a:buNone/>
            </a:pPr>
            <a:endParaRPr lang="en-US" altLang="en-US" sz="2200"/>
          </a:p>
          <a:p>
            <a:pPr>
              <a:buFont typeface="Wingdings" pitchFamily="2" charset="2"/>
              <a:buNone/>
            </a:pPr>
            <a:r>
              <a:rPr lang="en-US" altLang="en-US" sz="2200"/>
              <a:t>         110.54				  110.23</a:t>
            </a:r>
          </a:p>
          <a:p>
            <a:pPr>
              <a:buFont typeface="Wingdings" pitchFamily="2" charset="2"/>
              <a:buNone/>
            </a:pPr>
            <a:endParaRPr lang="en-US" altLang="en-US" sz="2200"/>
          </a:p>
          <a:p>
            <a:pPr algn="ctr">
              <a:buFont typeface="Wingdings" pitchFamily="2" charset="2"/>
              <a:buNone/>
            </a:pPr>
            <a:r>
              <a:rPr lang="en-US" altLang="en-US" sz="2600"/>
              <a:t>They’re roughly the same!</a:t>
            </a:r>
          </a:p>
          <a:p>
            <a:pPr>
              <a:buFont typeface="Wingdings" pitchFamily="2" charset="2"/>
              <a:buNone/>
            </a:pPr>
            <a:endParaRPr lang="en-US" altLang="en-US" sz="2600"/>
          </a:p>
          <a:p>
            <a:pPr>
              <a:buFont typeface="Wingdings" pitchFamily="2" charset="2"/>
              <a:buNone/>
            </a:pPr>
            <a:r>
              <a:rPr lang="en-US" altLang="en-US" sz="2600"/>
              <a:t>With a summary descriptive statistic, it is much easier to answer our question.</a:t>
            </a:r>
          </a:p>
        </p:txBody>
      </p:sp>
    </p:spTree>
    <p:extLst>
      <p:ext uri="{BB962C8B-B14F-4D97-AF65-F5344CB8AC3E}">
        <p14:creationId xmlns:p14="http://schemas.microsoft.com/office/powerpoint/2010/main" val="319566236"/>
      </p:ext>
    </p:extLst>
  </p:cSld>
  <p:clrMapOvr>
    <a:masterClrMapping/>
  </p:clrMapOvr>
  <p:transition spd="slow">
    <p:wipe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62000" y="990600"/>
            <a:ext cx="8077200" cy="5029199"/>
          </a:xfrm>
        </p:spPr>
        <p:txBody>
          <a:bodyPr/>
          <a:lstStyle/>
          <a:p>
            <a:pPr marL="0" indent="0">
              <a:buNone/>
            </a:pPr>
            <a:r>
              <a:rPr lang="en-US" dirty="0"/>
              <a:t>However, this is only appropriate when samples are large (both greater than 30). Where samples are smaller, use the following method: </a:t>
            </a:r>
          </a:p>
        </p:txBody>
      </p:sp>
      <p:sp>
        <p:nvSpPr>
          <p:cNvPr id="4" name="Date Placeholder 3"/>
          <p:cNvSpPr>
            <a:spLocks noGrp="1"/>
          </p:cNvSpPr>
          <p:nvPr>
            <p:ph type="dt" sz="half" idx="10"/>
          </p:nvPr>
        </p:nvSpPr>
        <p:spPr/>
        <p:txBody>
          <a:bodyPr/>
          <a:lstStyle/>
          <a:p>
            <a:fld id="{FDA4EA2C-4819-4A80-8F95-F779EE04D339}" type="datetime1">
              <a:rPr lang="en-US" smtClean="0"/>
              <a:t>1/18/2017</a:t>
            </a:fld>
            <a:endParaRPr lang="en-US" dirty="0"/>
          </a:p>
        </p:txBody>
      </p:sp>
      <p:pic>
        <p:nvPicPr>
          <p:cNvPr id="747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8012" y="1524000"/>
            <a:ext cx="2847975"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47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2590800"/>
            <a:ext cx="3343275"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762000" y="3917364"/>
            <a:ext cx="8001000" cy="923330"/>
          </a:xfrm>
          <a:prstGeom prst="rect">
            <a:avLst/>
          </a:prstGeom>
        </p:spPr>
        <p:txBody>
          <a:bodyPr wrap="square">
            <a:spAutoFit/>
          </a:bodyPr>
          <a:lstStyle/>
          <a:p>
            <a:r>
              <a:rPr lang="en-US" dirty="0" err="1"/>
              <a:t>Sp</a:t>
            </a:r>
            <a:r>
              <a:rPr lang="en-US" dirty="0"/>
              <a:t> is a pooled estimate of the common population standard deviation. Hence, in this method it can be assumed that variances are equal for both populations. If it cannot be assumed, it cannot be used.  </a:t>
            </a:r>
          </a:p>
        </p:txBody>
      </p:sp>
    </p:spTree>
    <p:extLst>
      <p:ext uri="{BB962C8B-B14F-4D97-AF65-F5344CB8AC3E}">
        <p14:creationId xmlns:p14="http://schemas.microsoft.com/office/powerpoint/2010/main" val="4179176996"/>
      </p:ext>
    </p:extLst>
  </p:cSld>
  <p:clrMapOvr>
    <a:masterClrMapping/>
  </p:clrMapOvr>
  <p:transition spd="slow">
    <p:wipe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Two-Sample T-Test</a:t>
            </a: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1/18/2017</a:t>
            </a:fld>
            <a:endParaRPr lang="en-US" dirty="0"/>
          </a:p>
        </p:txBody>
      </p:sp>
      <p:pic>
        <p:nvPicPr>
          <p:cNvPr id="798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990600"/>
            <a:ext cx="6448425"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98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743200"/>
            <a:ext cx="6038850" cy="3467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833457"/>
      </p:ext>
    </p:extLst>
  </p:cSld>
  <p:clrMapOvr>
    <a:masterClrMapping/>
  </p:clrMapOvr>
  <p:transition spd="slow">
    <p:wipe di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Two-Sample T-Test</a:t>
            </a:r>
            <a:endParaRPr lang="en-US" dirty="0"/>
          </a:p>
        </p:txBody>
      </p:sp>
      <p:sp>
        <p:nvSpPr>
          <p:cNvPr id="3" name="Content Placeholder 2"/>
          <p:cNvSpPr>
            <a:spLocks noGrp="1"/>
          </p:cNvSpPr>
          <p:nvPr>
            <p:ph idx="1"/>
          </p:nvPr>
        </p:nvSpPr>
        <p:spPr>
          <a:xfrm>
            <a:off x="762000" y="914401"/>
            <a:ext cx="8077200" cy="2971800"/>
          </a:xfrm>
        </p:spPr>
        <p:txBody>
          <a:bodyPr/>
          <a:lstStyle/>
          <a:p>
            <a:pPr marL="0" indent="0">
              <a:buNone/>
            </a:pPr>
            <a:r>
              <a:rPr lang="en-US" dirty="0" smtClean="0"/>
              <a:t>In the two-sample t-test, the t-statistics are retrieved by subtracting the difference between the two sample means                   from the null hypothesis, which is  zero. </a:t>
            </a: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1/18/2017</a:t>
            </a:fld>
            <a:endParaRPr lang="en-US" dirty="0"/>
          </a:p>
        </p:txBody>
      </p:sp>
      <p:pic>
        <p:nvPicPr>
          <p:cNvPr id="808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8475" y="1828800"/>
            <a:ext cx="2990850" cy="2038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ChangeArrowheads="1"/>
          </p:cNvSpPr>
          <p:nvPr/>
        </p:nvSpPr>
        <p:spPr bwMode="auto">
          <a:xfrm>
            <a:off x="838200" y="4114800"/>
            <a:ext cx="8001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Helvetica"/>
                <a:cs typeface="Arial" pitchFamily="34" charset="0"/>
              </a:rPr>
              <a:t>Looking up t-tables (using spreadsheet software, such as Excel’s TINV function, is easiest), one finds that the critical value of t is 2.06. Again, this means that if the standardized difference between the two sample means (and that is exactly what the t value indicates) is larger than 2.06, it can be concluded that there is a significant difference between population means.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Helvetica"/>
                <a:cs typeface="Arial" pitchFamily="34" charset="0"/>
              </a:rPr>
              <a:t>Here, 1.19 is less than 2.06; thus, it is the null hypothesis that               = 0. </a:t>
            </a:r>
          </a:p>
        </p:txBody>
      </p:sp>
      <p:pic>
        <p:nvPicPr>
          <p:cNvPr id="80900" name="Picture 4" descr="u1-u2 Symb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4250" y="5769482"/>
            <a:ext cx="609600" cy="280416"/>
          </a:xfrm>
          <a:prstGeom prst="rect">
            <a:avLst/>
          </a:prstGeom>
          <a:noFill/>
          <a:extLst>
            <a:ext uri="{909E8E84-426E-40DD-AFC4-6F175D3DCCD1}">
              <a14:hiddenFill xmlns:a14="http://schemas.microsoft.com/office/drawing/2010/main">
                <a:solidFill>
                  <a:srgbClr val="FFFFFF"/>
                </a:solidFill>
              </a14:hiddenFill>
            </a:ext>
          </a:extLst>
        </p:spPr>
      </p:pic>
      <p:pic>
        <p:nvPicPr>
          <p:cNvPr id="809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8100" y="1219200"/>
            <a:ext cx="84772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4824662"/>
      </p:ext>
    </p:extLst>
  </p:cSld>
  <p:clrMapOvr>
    <a:masterClrMapping/>
  </p:clrMapOvr>
  <p:transition spd="slow">
    <p:wipe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Hypothesis Test for a Proportion</a:t>
            </a:r>
          </a:p>
        </p:txBody>
      </p:sp>
      <p:sp>
        <p:nvSpPr>
          <p:cNvPr id="3" name="Content Placeholder 2"/>
          <p:cNvSpPr>
            <a:spLocks noGrp="1"/>
          </p:cNvSpPr>
          <p:nvPr>
            <p:ph idx="1"/>
          </p:nvPr>
        </p:nvSpPr>
        <p:spPr>
          <a:xfrm>
            <a:off x="762000" y="990600"/>
            <a:ext cx="8077200" cy="5257800"/>
          </a:xfrm>
        </p:spPr>
        <p:txBody>
          <a:bodyPr>
            <a:normAutofit lnSpcReduction="10000"/>
          </a:bodyPr>
          <a:lstStyle/>
          <a:p>
            <a:pPr marL="0" indent="0">
              <a:buNone/>
            </a:pPr>
            <a:r>
              <a:rPr lang="en-US" b="1" dirty="0"/>
              <a:t>Problem 1: Two-Tailed </a:t>
            </a:r>
            <a:r>
              <a:rPr lang="en-US" b="1" dirty="0" smtClean="0"/>
              <a:t>Test</a:t>
            </a:r>
          </a:p>
          <a:p>
            <a:pPr marL="0" indent="0">
              <a:buNone/>
            </a:pPr>
            <a:endParaRPr lang="en-US" dirty="0" smtClean="0"/>
          </a:p>
          <a:p>
            <a:pPr marL="0" indent="0">
              <a:buNone/>
            </a:pPr>
            <a:r>
              <a:rPr lang="en-US" dirty="0" smtClean="0"/>
              <a:t>The </a:t>
            </a:r>
            <a:r>
              <a:rPr lang="en-US" dirty="0"/>
              <a:t>CEO of a large electric utility claims that 80 percent of his 1,000,000 customers are very satisfied with the service they receive. To test this claim, the local newspaper surveyed 100 customers, using simple random sampling. Among the sampled customers, 73 percent say they are very </a:t>
            </a:r>
            <a:r>
              <a:rPr lang="en-US" dirty="0" err="1"/>
              <a:t>satisified</a:t>
            </a:r>
            <a:r>
              <a:rPr lang="en-US" dirty="0"/>
              <a:t>. Based on these findings, can we reject the CEO's hypothesis that 80% of the customers are very satisfied? Use a 0.05 level of significance</a:t>
            </a:r>
            <a:r>
              <a:rPr lang="en-US" dirty="0" smtClean="0"/>
              <a:t>.</a:t>
            </a:r>
          </a:p>
          <a:p>
            <a:pPr marL="0" indent="0" algn="l">
              <a:buNone/>
            </a:pPr>
            <a:endParaRPr lang="en-US" dirty="0" smtClean="0"/>
          </a:p>
          <a:p>
            <a:pPr marL="0" indent="0" algn="l">
              <a:buNone/>
            </a:pPr>
            <a:r>
              <a:rPr lang="en-US" b="1" i="1" dirty="0" smtClean="0"/>
              <a:t>Solution</a:t>
            </a:r>
            <a:r>
              <a:rPr lang="en-US" i="1" dirty="0"/>
              <a:t>:</a:t>
            </a:r>
            <a:r>
              <a:rPr lang="en-US" dirty="0"/>
              <a:t> The solution to this problem takes four steps: (1) state the hypotheses, (2) formulate an analysis plan, (3) analyze sample data, and (4) interpret results. We work through those steps below</a:t>
            </a:r>
            <a:r>
              <a:rPr lang="en-US" dirty="0" smtClean="0"/>
              <a:t>:</a:t>
            </a:r>
          </a:p>
          <a:p>
            <a:pPr algn="l"/>
            <a:endParaRPr lang="en-US" dirty="0"/>
          </a:p>
          <a:p>
            <a:pPr algn="l"/>
            <a:r>
              <a:rPr lang="en-US" b="1" dirty="0"/>
              <a:t>State the hypotheses.</a:t>
            </a:r>
            <a:r>
              <a:rPr lang="en-US" dirty="0"/>
              <a:t> The first step is to state the null hypothesis and an alternative hypothesis.</a:t>
            </a:r>
          </a:p>
          <a:p>
            <a:pPr marL="0" indent="0" algn="l">
              <a:buNone/>
            </a:pPr>
            <a:r>
              <a:rPr lang="en-US" dirty="0" smtClean="0"/>
              <a:t>	Null </a:t>
            </a:r>
            <a:r>
              <a:rPr lang="en-US" dirty="0"/>
              <a:t>hypothesis: P = 0.80 </a:t>
            </a:r>
            <a:br>
              <a:rPr lang="en-US" dirty="0"/>
            </a:br>
            <a:r>
              <a:rPr lang="en-US" dirty="0" smtClean="0"/>
              <a:t>	Alternative </a:t>
            </a:r>
            <a:r>
              <a:rPr lang="en-US" dirty="0"/>
              <a:t>hypothesis: P ≠ </a:t>
            </a:r>
            <a:r>
              <a:rPr lang="en-US" dirty="0" smtClean="0"/>
              <a:t>0.80</a:t>
            </a:r>
          </a:p>
          <a:p>
            <a:pPr algn="l"/>
            <a:endParaRPr lang="en-US" dirty="0"/>
          </a:p>
          <a:p>
            <a:pPr marL="0" indent="0" algn="l">
              <a:buNone/>
            </a:pPr>
            <a:r>
              <a:rPr lang="en-US" dirty="0"/>
              <a:t>Note that these hypotheses constitute a two-tailed test. The null hypothesis will be rejected if the sample proportion is too big or if it is too small.</a:t>
            </a:r>
          </a:p>
          <a:p>
            <a:pPr marL="0" indent="0" algn="l">
              <a:buNone/>
            </a:pP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1/18/2017</a:t>
            </a:fld>
            <a:endParaRPr lang="en-US" dirty="0"/>
          </a:p>
        </p:txBody>
      </p:sp>
    </p:spTree>
    <p:extLst>
      <p:ext uri="{BB962C8B-B14F-4D97-AF65-F5344CB8AC3E}">
        <p14:creationId xmlns:p14="http://schemas.microsoft.com/office/powerpoint/2010/main" val="1770464776"/>
      </p:ext>
    </p:extLst>
  </p:cSld>
  <p:clrMapOvr>
    <a:masterClrMapping/>
  </p:clrMapOvr>
  <p:transition spd="slow">
    <p:wipe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 for a </a:t>
            </a:r>
            <a:r>
              <a:rPr lang="en-US" dirty="0" smtClean="0"/>
              <a:t>Proportion </a:t>
            </a:r>
            <a:r>
              <a:rPr lang="en-US" sz="2400" dirty="0" smtClean="0"/>
              <a:t>cont..</a:t>
            </a:r>
            <a:endParaRPr lang="en-US" sz="2400" dirty="0"/>
          </a:p>
        </p:txBody>
      </p:sp>
      <p:sp>
        <p:nvSpPr>
          <p:cNvPr id="3" name="Content Placeholder 2"/>
          <p:cNvSpPr>
            <a:spLocks noGrp="1"/>
          </p:cNvSpPr>
          <p:nvPr>
            <p:ph idx="1"/>
          </p:nvPr>
        </p:nvSpPr>
        <p:spPr/>
        <p:txBody>
          <a:bodyPr/>
          <a:lstStyle/>
          <a:p>
            <a:pPr marL="0" indent="0" algn="l">
              <a:buNone/>
            </a:pPr>
            <a:r>
              <a:rPr lang="en-US" b="1" dirty="0"/>
              <a:t>Formulate an analysis plan</a:t>
            </a:r>
            <a:r>
              <a:rPr lang="en-US" dirty="0"/>
              <a:t>. For this analysis, the significance level is 0.05. The test method, shown in the next section, is a </a:t>
            </a:r>
            <a:r>
              <a:rPr lang="en-US" dirty="0">
                <a:hlinkClick r:id="rId2"/>
              </a:rPr>
              <a:t>one-sample z-test</a:t>
            </a:r>
            <a:r>
              <a:rPr lang="en-US" dirty="0"/>
              <a:t>.</a:t>
            </a:r>
          </a:p>
          <a:p>
            <a:pPr marL="0" indent="0" algn="l">
              <a:buNone/>
            </a:pPr>
            <a:endParaRPr lang="en-US" b="1" dirty="0"/>
          </a:p>
          <a:p>
            <a:pPr marL="0" indent="0" algn="l">
              <a:buNone/>
            </a:pPr>
            <a:r>
              <a:rPr lang="en-US" b="1" dirty="0" smtClean="0"/>
              <a:t>Analyze </a:t>
            </a:r>
            <a:r>
              <a:rPr lang="en-US" b="1" dirty="0"/>
              <a:t>sample data</a:t>
            </a:r>
            <a:r>
              <a:rPr lang="en-US" dirty="0"/>
              <a:t>. Using sample data, we calculate the standard deviation (σ) and compute the z-score test statistic (z).</a:t>
            </a:r>
          </a:p>
          <a:p>
            <a:pPr marL="857250" lvl="2" indent="0" algn="l">
              <a:buNone/>
            </a:pPr>
            <a:r>
              <a:rPr lang="en-US" dirty="0"/>
              <a:t>σ = </a:t>
            </a:r>
            <a:r>
              <a:rPr lang="en-US" dirty="0" err="1"/>
              <a:t>sqrt</a:t>
            </a:r>
            <a:r>
              <a:rPr lang="en-US" dirty="0"/>
              <a:t>[ P * ( 1 - P ) / n ] = </a:t>
            </a:r>
            <a:r>
              <a:rPr lang="en-US" dirty="0" err="1"/>
              <a:t>sqrt</a:t>
            </a:r>
            <a:r>
              <a:rPr lang="en-US" dirty="0"/>
              <a:t> [(0.8 * 0.2) / 100] = </a:t>
            </a:r>
            <a:r>
              <a:rPr lang="en-US" dirty="0" err="1"/>
              <a:t>sqrt</a:t>
            </a:r>
            <a:r>
              <a:rPr lang="en-US" dirty="0"/>
              <a:t>(0.0016) = 0.04 </a:t>
            </a:r>
            <a:br>
              <a:rPr lang="en-US" dirty="0"/>
            </a:br>
            <a:r>
              <a:rPr lang="en-US" dirty="0"/>
              <a:t>z = (p - P) / σ = (.73 - .80)/0.04 = -1.75</a:t>
            </a:r>
          </a:p>
          <a:p>
            <a:pPr marL="0" indent="0" algn="l">
              <a:buNone/>
            </a:pPr>
            <a:r>
              <a:rPr lang="en-US" dirty="0"/>
              <a:t>where P is the hypothesized value of population proportion in the null hypothesis, p is the sample proportion, and n is the sample size.</a:t>
            </a:r>
          </a:p>
          <a:p>
            <a:pPr algn="l"/>
            <a:endParaRPr lang="en-US" dirty="0" smtClean="0"/>
          </a:p>
          <a:p>
            <a:pPr marL="0" indent="0" algn="l">
              <a:buNone/>
            </a:pPr>
            <a:r>
              <a:rPr lang="en-US" dirty="0" smtClean="0"/>
              <a:t>Since </a:t>
            </a:r>
            <a:r>
              <a:rPr lang="en-US" dirty="0"/>
              <a:t>we have a </a:t>
            </a:r>
            <a:r>
              <a:rPr lang="en-US" dirty="0">
                <a:hlinkClick r:id="rId3"/>
              </a:rPr>
              <a:t>two-tailed test</a:t>
            </a:r>
            <a:r>
              <a:rPr lang="en-US" dirty="0"/>
              <a:t>, the P-value is the probability that the z-score is less than -1.75 or greater than 1.75.</a:t>
            </a:r>
          </a:p>
          <a:p>
            <a:pPr marL="0" indent="0" algn="l">
              <a:buNone/>
            </a:pPr>
            <a:endParaRPr lang="en-US" dirty="0" smtClean="0"/>
          </a:p>
          <a:p>
            <a:pPr marL="0" indent="0" algn="l">
              <a:buNone/>
            </a:pPr>
            <a:r>
              <a:rPr lang="en-US" dirty="0" smtClean="0"/>
              <a:t>We </a:t>
            </a:r>
            <a:r>
              <a:rPr lang="en-US" dirty="0"/>
              <a:t>use the </a:t>
            </a:r>
            <a:r>
              <a:rPr lang="en-US" dirty="0">
                <a:hlinkClick r:id="rId4"/>
              </a:rPr>
              <a:t>Normal Distribution Calculator</a:t>
            </a:r>
            <a:r>
              <a:rPr lang="en-US" dirty="0"/>
              <a:t> to find P(z &lt; -1.75) = 0.04, and P(z &gt; 1.75) = 0.04. Thus, the P-value = 0.04 + 0.04 = 0.08.</a:t>
            </a:r>
          </a:p>
          <a:p>
            <a:pPr marL="0" indent="0" algn="l">
              <a:buNone/>
            </a:pPr>
            <a:endParaRPr lang="en-US" b="1" dirty="0" smtClean="0"/>
          </a:p>
          <a:p>
            <a:pPr marL="0" indent="0" algn="l">
              <a:buNone/>
            </a:pPr>
            <a:r>
              <a:rPr lang="en-US" b="1" dirty="0" smtClean="0"/>
              <a:t>Interpret </a:t>
            </a:r>
            <a:r>
              <a:rPr lang="en-US" b="1" dirty="0"/>
              <a:t>results</a:t>
            </a:r>
            <a:r>
              <a:rPr lang="en-US" dirty="0"/>
              <a:t>. Since the P-value (0.08) is greater than the significance level (0.05), we cannot reject the null hypothesis.</a:t>
            </a:r>
          </a:p>
          <a:p>
            <a:pPr marL="0" indent="0">
              <a:buNone/>
            </a:pP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1/18/2017</a:t>
            </a:fld>
            <a:endParaRPr lang="en-US" dirty="0"/>
          </a:p>
        </p:txBody>
      </p:sp>
    </p:spTree>
    <p:extLst>
      <p:ext uri="{BB962C8B-B14F-4D97-AF65-F5344CB8AC3E}">
        <p14:creationId xmlns:p14="http://schemas.microsoft.com/office/powerpoint/2010/main" val="3964709670"/>
      </p:ext>
    </p:extLst>
  </p:cSld>
  <p:clrMapOvr>
    <a:masterClrMapping/>
  </p:clrMapOvr>
  <p:transition spd="slow">
    <p:wipe di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Hypothesis Test for a Proportion </a:t>
            </a:r>
            <a:r>
              <a:rPr lang="en-US" sz="2400" dirty="0"/>
              <a:t>cont..</a:t>
            </a:r>
            <a:endParaRPr lang="en-US" dirty="0"/>
          </a:p>
        </p:txBody>
      </p:sp>
      <p:sp>
        <p:nvSpPr>
          <p:cNvPr id="3" name="Content Placeholder 2"/>
          <p:cNvSpPr>
            <a:spLocks noGrp="1"/>
          </p:cNvSpPr>
          <p:nvPr>
            <p:ph idx="1"/>
          </p:nvPr>
        </p:nvSpPr>
        <p:spPr>
          <a:xfrm>
            <a:off x="762000" y="990600"/>
            <a:ext cx="8077200" cy="5029199"/>
          </a:xfrm>
        </p:spPr>
        <p:txBody>
          <a:bodyPr>
            <a:normAutofit/>
          </a:bodyPr>
          <a:lstStyle/>
          <a:p>
            <a:pPr marL="0" indent="0" algn="l">
              <a:buNone/>
            </a:pPr>
            <a:r>
              <a:rPr lang="en-US" b="1" dirty="0" smtClean="0"/>
              <a:t>Problem </a:t>
            </a:r>
            <a:r>
              <a:rPr lang="en-US" b="1" dirty="0"/>
              <a:t>2: One-Tailed </a:t>
            </a:r>
            <a:r>
              <a:rPr lang="en-US" b="1" dirty="0" smtClean="0"/>
              <a:t>Test</a:t>
            </a:r>
          </a:p>
          <a:p>
            <a:pPr marL="0" indent="0" algn="l">
              <a:buNone/>
            </a:pPr>
            <a:endParaRPr lang="en-US" b="1" dirty="0"/>
          </a:p>
          <a:p>
            <a:pPr marL="0" indent="0" algn="l">
              <a:buNone/>
            </a:pPr>
            <a:r>
              <a:rPr lang="en-US" dirty="0" smtClean="0"/>
              <a:t>Suppose </a:t>
            </a:r>
            <a:r>
              <a:rPr lang="en-US" dirty="0"/>
              <a:t>the previous example is stated a little bit differently. </a:t>
            </a:r>
            <a:endParaRPr lang="en-US" dirty="0" smtClean="0"/>
          </a:p>
          <a:p>
            <a:pPr marL="0" indent="0" algn="l">
              <a:buNone/>
            </a:pPr>
            <a:endParaRPr lang="en-US" dirty="0"/>
          </a:p>
          <a:p>
            <a:pPr marL="0" indent="0" algn="l">
              <a:buNone/>
            </a:pPr>
            <a:r>
              <a:rPr lang="en-US" dirty="0" smtClean="0"/>
              <a:t>Suppose </a:t>
            </a:r>
            <a:r>
              <a:rPr lang="en-US" dirty="0"/>
              <a:t>the CEO claims that </a:t>
            </a:r>
            <a:r>
              <a:rPr lang="en-US" sz="1800" i="1" dirty="0">
                <a:solidFill>
                  <a:srgbClr val="2C08C4"/>
                </a:solidFill>
              </a:rPr>
              <a:t>at least</a:t>
            </a:r>
            <a:r>
              <a:rPr lang="en-US" sz="1800" dirty="0">
                <a:solidFill>
                  <a:srgbClr val="2C08C4"/>
                </a:solidFill>
              </a:rPr>
              <a:t> 80 </a:t>
            </a:r>
            <a:r>
              <a:rPr lang="en-US" dirty="0"/>
              <a:t>percent of the company's 1,000,000 customers are very satisfied. Again, 100 customers are surveyed using simple random sampling. The result: 73 percent are very satisfied. Based on these results, should we accept or reject the CEO's hypothesis? Assume a significance level of 0.05</a:t>
            </a:r>
            <a:r>
              <a:rPr lang="en-US" dirty="0" smtClean="0"/>
              <a:t>.</a:t>
            </a:r>
          </a:p>
          <a:p>
            <a:pPr marL="0" indent="0" algn="l">
              <a:buNone/>
            </a:pPr>
            <a:endParaRPr lang="en-US" dirty="0"/>
          </a:p>
          <a:p>
            <a:pPr marL="0" indent="0" algn="l">
              <a:buNone/>
            </a:pPr>
            <a:r>
              <a:rPr lang="en-US" b="1" dirty="0" smtClean="0"/>
              <a:t>State </a:t>
            </a:r>
            <a:r>
              <a:rPr lang="en-US" b="1" dirty="0"/>
              <a:t>the hypotheses.</a:t>
            </a:r>
            <a:r>
              <a:rPr lang="en-US" dirty="0"/>
              <a:t> The first step is to state the null hypothesis and an alternative hypothesis.</a:t>
            </a:r>
          </a:p>
          <a:p>
            <a:pPr marL="0" indent="0" algn="l">
              <a:buNone/>
            </a:pPr>
            <a:r>
              <a:rPr lang="en-US" dirty="0" smtClean="0"/>
              <a:t>	Null </a:t>
            </a:r>
            <a:r>
              <a:rPr lang="en-US" dirty="0"/>
              <a:t>hypothesis: P &gt;= 0.80 </a:t>
            </a:r>
            <a:br>
              <a:rPr lang="en-US" dirty="0"/>
            </a:br>
            <a:r>
              <a:rPr lang="en-US" dirty="0" smtClean="0"/>
              <a:t>	Alternative </a:t>
            </a:r>
            <a:r>
              <a:rPr lang="en-US" dirty="0"/>
              <a:t>hypothesis: P &lt; 0.80</a:t>
            </a:r>
          </a:p>
          <a:p>
            <a:pPr marL="0" indent="0" algn="l">
              <a:buNone/>
            </a:pPr>
            <a:endParaRPr lang="en-US" dirty="0" smtClean="0"/>
          </a:p>
          <a:p>
            <a:pPr marL="0" indent="0" algn="l">
              <a:buNone/>
            </a:pPr>
            <a:r>
              <a:rPr lang="en-US" dirty="0" smtClean="0"/>
              <a:t>Note </a:t>
            </a:r>
            <a:r>
              <a:rPr lang="en-US" dirty="0"/>
              <a:t>that these hypotheses constitute a one-tailed test. The null hypothesis will be rejected only if the sample proportion is too small.</a:t>
            </a:r>
          </a:p>
          <a:p>
            <a:pPr marL="0" indent="0" algn="l">
              <a:buNone/>
            </a:pP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1/18/2017</a:t>
            </a:fld>
            <a:endParaRPr lang="en-US" dirty="0"/>
          </a:p>
        </p:txBody>
      </p:sp>
    </p:spTree>
    <p:extLst>
      <p:ext uri="{BB962C8B-B14F-4D97-AF65-F5344CB8AC3E}">
        <p14:creationId xmlns:p14="http://schemas.microsoft.com/office/powerpoint/2010/main" val="3812982723"/>
      </p:ext>
    </p:extLst>
  </p:cSld>
  <p:clrMapOvr>
    <a:masterClrMapping/>
  </p:clrMapOvr>
  <p:transition spd="slow">
    <p:wipe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 for a Proportion </a:t>
            </a:r>
            <a:r>
              <a:rPr lang="en-US" sz="2400" dirty="0"/>
              <a:t>cont..</a:t>
            </a:r>
            <a:endParaRPr lang="en-US" dirty="0"/>
          </a:p>
        </p:txBody>
      </p:sp>
      <p:sp>
        <p:nvSpPr>
          <p:cNvPr id="3" name="Content Placeholder 2"/>
          <p:cNvSpPr>
            <a:spLocks noGrp="1"/>
          </p:cNvSpPr>
          <p:nvPr>
            <p:ph idx="1"/>
          </p:nvPr>
        </p:nvSpPr>
        <p:spPr>
          <a:xfrm>
            <a:off x="762000" y="914400"/>
            <a:ext cx="8077200" cy="5410200"/>
          </a:xfrm>
        </p:spPr>
        <p:txBody>
          <a:bodyPr>
            <a:normAutofit/>
          </a:bodyPr>
          <a:lstStyle/>
          <a:p>
            <a:pPr marL="0" indent="0">
              <a:buNone/>
            </a:pPr>
            <a:r>
              <a:rPr lang="en-US" sz="1800" b="1" dirty="0"/>
              <a:t>Formulate an analysis plan</a:t>
            </a:r>
            <a:r>
              <a:rPr lang="en-US" sz="1800" dirty="0"/>
              <a:t>. For this analysis, the significance level is 0.05. The test method, shown in the next section, is a </a:t>
            </a:r>
            <a:r>
              <a:rPr lang="en-US" sz="1800" dirty="0">
                <a:hlinkClick r:id="rId2"/>
              </a:rPr>
              <a:t>one-sample z-test</a:t>
            </a:r>
            <a:r>
              <a:rPr lang="en-US" sz="1800" dirty="0"/>
              <a:t>.</a:t>
            </a:r>
          </a:p>
          <a:p>
            <a:pPr marL="0" indent="0">
              <a:buNone/>
            </a:pPr>
            <a:endParaRPr lang="en-US" sz="1800" b="1" dirty="0" smtClean="0"/>
          </a:p>
          <a:p>
            <a:pPr marL="0" indent="0">
              <a:buNone/>
            </a:pPr>
            <a:r>
              <a:rPr lang="en-US" sz="1800" b="1" dirty="0" smtClean="0"/>
              <a:t>Analyze </a:t>
            </a:r>
            <a:r>
              <a:rPr lang="en-US" sz="1800" b="1" dirty="0"/>
              <a:t>sample data</a:t>
            </a:r>
            <a:r>
              <a:rPr lang="en-US" sz="1800" dirty="0"/>
              <a:t>. Using sample data, we calculate the standard deviation (σ) and compute the z-score test statistic (z).</a:t>
            </a:r>
          </a:p>
          <a:p>
            <a:pPr marL="0" indent="0">
              <a:buNone/>
            </a:pPr>
            <a:r>
              <a:rPr lang="en-US" sz="1800" dirty="0" smtClean="0"/>
              <a:t>	σ </a:t>
            </a:r>
            <a:r>
              <a:rPr lang="en-US" sz="1800" dirty="0"/>
              <a:t>= </a:t>
            </a:r>
            <a:r>
              <a:rPr lang="en-US" sz="1800" dirty="0" err="1"/>
              <a:t>sqrt</a:t>
            </a:r>
            <a:r>
              <a:rPr lang="en-US" sz="1800" dirty="0"/>
              <a:t>[ P * ( 1 - P ) / n ] = </a:t>
            </a:r>
            <a:r>
              <a:rPr lang="en-US" sz="1800" dirty="0" err="1"/>
              <a:t>sqrt</a:t>
            </a:r>
            <a:r>
              <a:rPr lang="en-US" sz="1800" dirty="0"/>
              <a:t> [(0.8 * 0.2) / 100] = </a:t>
            </a:r>
            <a:r>
              <a:rPr lang="en-US" sz="1800" dirty="0" err="1"/>
              <a:t>sqrt</a:t>
            </a:r>
            <a:r>
              <a:rPr lang="en-US" sz="1800" dirty="0"/>
              <a:t>(0.0016) = 0.04 </a:t>
            </a:r>
            <a:br>
              <a:rPr lang="en-US" sz="1800" dirty="0"/>
            </a:br>
            <a:r>
              <a:rPr lang="en-US" sz="1800" dirty="0" smtClean="0"/>
              <a:t>	z </a:t>
            </a:r>
            <a:r>
              <a:rPr lang="en-US" sz="1800" dirty="0"/>
              <a:t>= (p - P) / σ = (.73 - .80)/0.04 = -1.75</a:t>
            </a:r>
          </a:p>
          <a:p>
            <a:pPr marL="0" indent="0">
              <a:buNone/>
            </a:pPr>
            <a:r>
              <a:rPr lang="en-US" sz="1800" dirty="0" smtClean="0"/>
              <a:t>where </a:t>
            </a:r>
            <a:r>
              <a:rPr lang="en-US" sz="1800" dirty="0"/>
              <a:t>P is the hypothesized value of population proportion in the null hypothesis, p is the sample proportion, and n is the sample size.</a:t>
            </a:r>
          </a:p>
          <a:p>
            <a:pPr marL="0" indent="0">
              <a:buNone/>
            </a:pPr>
            <a:endParaRPr lang="en-US" sz="1800" dirty="0" smtClean="0"/>
          </a:p>
          <a:p>
            <a:pPr marL="0" indent="0">
              <a:buNone/>
            </a:pPr>
            <a:r>
              <a:rPr lang="en-US" sz="1800" dirty="0" smtClean="0"/>
              <a:t>Since </a:t>
            </a:r>
            <a:r>
              <a:rPr lang="en-US" sz="1800" dirty="0"/>
              <a:t>we have a </a:t>
            </a:r>
            <a:r>
              <a:rPr lang="en-US" sz="1800" dirty="0">
                <a:hlinkClick r:id="rId3"/>
              </a:rPr>
              <a:t>one-tailed test</a:t>
            </a:r>
            <a:r>
              <a:rPr lang="en-US" sz="1800" dirty="0"/>
              <a:t>, the P-value is the probability that the z-score is less than -1.75. We use the </a:t>
            </a:r>
            <a:r>
              <a:rPr lang="en-US" sz="1800" dirty="0">
                <a:hlinkClick r:id="rId4"/>
              </a:rPr>
              <a:t>Normal Distribution Calculator</a:t>
            </a:r>
            <a:r>
              <a:rPr lang="en-US" sz="1800" dirty="0"/>
              <a:t> to find P(z &lt; -1.75) = 0.04. Thus, the P-value = 0.04.</a:t>
            </a:r>
          </a:p>
          <a:p>
            <a:pPr marL="0" indent="0">
              <a:buNone/>
            </a:pPr>
            <a:endParaRPr lang="en-US" sz="1800" b="1" dirty="0" smtClean="0"/>
          </a:p>
          <a:p>
            <a:pPr marL="0" indent="0">
              <a:buNone/>
            </a:pPr>
            <a:r>
              <a:rPr lang="en-US" sz="1800" b="1" dirty="0" smtClean="0"/>
              <a:t>Interpret </a:t>
            </a:r>
            <a:r>
              <a:rPr lang="en-US" sz="1800" b="1" dirty="0"/>
              <a:t>results</a:t>
            </a:r>
            <a:r>
              <a:rPr lang="en-US" sz="1800" dirty="0"/>
              <a:t>. Since the P-value (0.04) is less than the significance level (0.05), we cannot accept the null hypothesis</a:t>
            </a:r>
            <a:r>
              <a:rPr lang="en-US" sz="1800" dirty="0" smtClean="0"/>
              <a:t>.</a:t>
            </a:r>
            <a:endParaRPr lang="en-US" sz="1800" dirty="0"/>
          </a:p>
        </p:txBody>
      </p:sp>
      <p:sp>
        <p:nvSpPr>
          <p:cNvPr id="4" name="Date Placeholder 3"/>
          <p:cNvSpPr>
            <a:spLocks noGrp="1"/>
          </p:cNvSpPr>
          <p:nvPr>
            <p:ph type="dt" sz="half" idx="10"/>
          </p:nvPr>
        </p:nvSpPr>
        <p:spPr/>
        <p:txBody>
          <a:bodyPr/>
          <a:lstStyle/>
          <a:p>
            <a:fld id="{FDA4EA2C-4819-4A80-8F95-F779EE04D339}" type="datetime1">
              <a:rPr lang="en-US" smtClean="0"/>
              <a:t>1/18/2017</a:t>
            </a:fld>
            <a:endParaRPr lang="en-US" dirty="0"/>
          </a:p>
        </p:txBody>
      </p:sp>
    </p:spTree>
    <p:extLst>
      <p:ext uri="{BB962C8B-B14F-4D97-AF65-F5344CB8AC3E}">
        <p14:creationId xmlns:p14="http://schemas.microsoft.com/office/powerpoint/2010/main" val="4270118054"/>
      </p:ext>
    </p:extLst>
  </p:cSld>
  <p:clrMapOvr>
    <a:masterClrMapping/>
  </p:clrMapOvr>
  <p:transition spd="slow">
    <p:wipe di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Hypothesis Test: Difference Between </a:t>
            </a:r>
            <a:r>
              <a:rPr lang="en-US" dirty="0" smtClean="0"/>
              <a:t>Proportions</a:t>
            </a:r>
            <a:endParaRPr lang="en-US" dirty="0"/>
          </a:p>
        </p:txBody>
      </p:sp>
      <p:sp>
        <p:nvSpPr>
          <p:cNvPr id="3" name="Content Placeholder 2"/>
          <p:cNvSpPr>
            <a:spLocks noGrp="1"/>
          </p:cNvSpPr>
          <p:nvPr>
            <p:ph idx="1"/>
          </p:nvPr>
        </p:nvSpPr>
        <p:spPr>
          <a:xfrm>
            <a:off x="685800" y="914400"/>
            <a:ext cx="8077200" cy="5334000"/>
          </a:xfrm>
        </p:spPr>
        <p:txBody>
          <a:bodyPr>
            <a:normAutofit fontScale="92500" lnSpcReduction="10000"/>
          </a:bodyPr>
          <a:lstStyle/>
          <a:p>
            <a:r>
              <a:rPr lang="en-US" sz="1800" b="1" dirty="0"/>
              <a:t>Problem 1: Two-Tailed Test</a:t>
            </a:r>
            <a:endParaRPr lang="en-US" sz="1800" dirty="0"/>
          </a:p>
          <a:p>
            <a:pPr marL="0" indent="0">
              <a:buNone/>
            </a:pPr>
            <a:r>
              <a:rPr lang="en-US" sz="1800" dirty="0"/>
              <a:t>Suppose the Acme Drug Company develops a new drug, designed to prevent colds. The company states that the drug is equally effective for men and women. To test this claim, they choose a </a:t>
            </a:r>
            <a:r>
              <a:rPr lang="en-US" sz="1800" dirty="0" err="1"/>
              <a:t>a</a:t>
            </a:r>
            <a:r>
              <a:rPr lang="en-US" sz="1800" dirty="0"/>
              <a:t> simple random sample of 100 women and 200 men from a population of 100,000 volunteers</a:t>
            </a:r>
            <a:r>
              <a:rPr lang="en-US" sz="1800" dirty="0" smtClean="0"/>
              <a:t>.</a:t>
            </a:r>
          </a:p>
          <a:p>
            <a:pPr marL="0" indent="0">
              <a:buNone/>
            </a:pPr>
            <a:endParaRPr lang="en-US" sz="1800" dirty="0"/>
          </a:p>
          <a:p>
            <a:pPr marL="0" indent="0">
              <a:buNone/>
            </a:pPr>
            <a:r>
              <a:rPr lang="en-US" sz="1800" dirty="0"/>
              <a:t>At the end of the study, 38% of the women caught a cold; and 51% of the men caught a cold. Based on these findings, can we reject the company's claim that the drug is equally effective for men and women? Use a 0.05 level of significance</a:t>
            </a:r>
            <a:r>
              <a:rPr lang="en-US" sz="1800" dirty="0" smtClean="0"/>
              <a:t>.</a:t>
            </a:r>
          </a:p>
          <a:p>
            <a:pPr marL="0" indent="0">
              <a:buNone/>
            </a:pPr>
            <a:endParaRPr lang="en-US" sz="1800" dirty="0"/>
          </a:p>
          <a:p>
            <a:pPr marL="0" indent="0">
              <a:buNone/>
            </a:pPr>
            <a:r>
              <a:rPr lang="en-US" sz="1800" b="1" i="1" dirty="0"/>
              <a:t>Solution</a:t>
            </a:r>
            <a:r>
              <a:rPr lang="en-US" sz="1800" i="1" dirty="0"/>
              <a:t>:</a:t>
            </a:r>
            <a:r>
              <a:rPr lang="en-US" sz="1800" dirty="0"/>
              <a:t> The solution to this problem takes four steps: (1) state the hypotheses, (2) formulate an analysis plan, (3) analyze sample data, and (4) interpret results. We work through those steps below:</a:t>
            </a:r>
          </a:p>
          <a:p>
            <a:r>
              <a:rPr lang="en-US" sz="1800" b="1" dirty="0"/>
              <a:t>State the hypotheses.</a:t>
            </a:r>
            <a:r>
              <a:rPr lang="en-US" sz="1800" dirty="0"/>
              <a:t> The first step is to state the null hypothesis and an alternative hypothesis.</a:t>
            </a:r>
          </a:p>
          <a:p>
            <a:pPr marL="0" indent="0" algn="l">
              <a:buNone/>
            </a:pPr>
            <a:r>
              <a:rPr lang="en-US" sz="1800" dirty="0" smtClean="0"/>
              <a:t>	Null </a:t>
            </a:r>
            <a:r>
              <a:rPr lang="en-US" sz="1800" dirty="0"/>
              <a:t>hypothesis: P</a:t>
            </a:r>
            <a:r>
              <a:rPr lang="en-US" sz="1800" baseline="-25000" dirty="0"/>
              <a:t>1</a:t>
            </a:r>
            <a:r>
              <a:rPr lang="en-US" sz="1800" dirty="0"/>
              <a:t> = P</a:t>
            </a:r>
            <a:r>
              <a:rPr lang="en-US" sz="1800" baseline="-25000" dirty="0"/>
              <a:t>2</a:t>
            </a:r>
            <a:r>
              <a:rPr lang="en-US" sz="1800" dirty="0"/>
              <a:t> </a:t>
            </a:r>
            <a:br>
              <a:rPr lang="en-US" sz="1800" dirty="0"/>
            </a:br>
            <a:r>
              <a:rPr lang="en-US" sz="1800" dirty="0" smtClean="0"/>
              <a:t>	Alternative </a:t>
            </a:r>
            <a:r>
              <a:rPr lang="en-US" sz="1800" dirty="0"/>
              <a:t>hypothesis: P</a:t>
            </a:r>
            <a:r>
              <a:rPr lang="en-US" sz="1800" baseline="-25000" dirty="0"/>
              <a:t>1</a:t>
            </a:r>
            <a:r>
              <a:rPr lang="en-US" sz="1800" dirty="0"/>
              <a:t> ≠ P</a:t>
            </a:r>
            <a:r>
              <a:rPr lang="en-US" sz="1800" baseline="-25000" dirty="0"/>
              <a:t>2</a:t>
            </a:r>
            <a:endParaRPr lang="en-US" sz="1800" dirty="0"/>
          </a:p>
          <a:p>
            <a:pPr marL="0" indent="0">
              <a:buNone/>
            </a:pPr>
            <a:endParaRPr lang="en-US" sz="1800" dirty="0" smtClean="0"/>
          </a:p>
          <a:p>
            <a:pPr marL="0" indent="0">
              <a:buNone/>
            </a:pPr>
            <a:r>
              <a:rPr lang="en-US" sz="1800" dirty="0" smtClean="0"/>
              <a:t>Note </a:t>
            </a:r>
            <a:r>
              <a:rPr lang="en-US" sz="1800" dirty="0"/>
              <a:t>that these hypotheses constitute a two-tailed test. The null hypothesis will be rejected if the proportion from population 1 is too big or if it is too small.</a:t>
            </a:r>
          </a:p>
          <a:p>
            <a:pPr marL="0" indent="0">
              <a:buNone/>
            </a:pP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1/18/2017</a:t>
            </a:fld>
            <a:endParaRPr lang="en-US" dirty="0"/>
          </a:p>
        </p:txBody>
      </p:sp>
    </p:spTree>
    <p:extLst>
      <p:ext uri="{BB962C8B-B14F-4D97-AF65-F5344CB8AC3E}">
        <p14:creationId xmlns:p14="http://schemas.microsoft.com/office/powerpoint/2010/main" val="175297561"/>
      </p:ext>
    </p:extLst>
  </p:cSld>
  <p:clrMapOvr>
    <a:masterClrMapping/>
  </p:clrMapOvr>
  <p:transition spd="slow">
    <p:wipe di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Hypothesis Test: Difference Between </a:t>
            </a:r>
            <a:r>
              <a:rPr lang="en-US" dirty="0" smtClean="0"/>
              <a:t>Proportions </a:t>
            </a:r>
            <a:r>
              <a:rPr lang="en-US" sz="1600" dirty="0" smtClean="0"/>
              <a:t>cont..</a:t>
            </a:r>
            <a:endParaRPr lang="en-US" sz="1600" dirty="0"/>
          </a:p>
        </p:txBody>
      </p:sp>
      <p:sp>
        <p:nvSpPr>
          <p:cNvPr id="3" name="Content Placeholder 2"/>
          <p:cNvSpPr>
            <a:spLocks noGrp="1"/>
          </p:cNvSpPr>
          <p:nvPr>
            <p:ph idx="1"/>
          </p:nvPr>
        </p:nvSpPr>
        <p:spPr>
          <a:xfrm>
            <a:off x="762000" y="990600"/>
            <a:ext cx="8077200" cy="5334000"/>
          </a:xfrm>
        </p:spPr>
        <p:txBody>
          <a:bodyPr>
            <a:normAutofit fontScale="92500" lnSpcReduction="20000"/>
          </a:bodyPr>
          <a:lstStyle/>
          <a:p>
            <a:pPr marL="0" indent="0">
              <a:buNone/>
            </a:pPr>
            <a:r>
              <a:rPr lang="en-US" sz="1700" b="1" dirty="0"/>
              <a:t>Formulate an analysis plan</a:t>
            </a:r>
            <a:r>
              <a:rPr lang="en-US" sz="1700" dirty="0"/>
              <a:t>. For this analysis, the significance level is 0.05. The test method is a two-proportion z-test</a:t>
            </a:r>
            <a:r>
              <a:rPr lang="en-US" sz="1700" dirty="0" smtClean="0"/>
              <a:t>.</a:t>
            </a:r>
          </a:p>
          <a:p>
            <a:pPr marL="0" indent="0">
              <a:buNone/>
            </a:pPr>
            <a:endParaRPr lang="en-US" sz="1700" dirty="0"/>
          </a:p>
          <a:p>
            <a:pPr marL="0" indent="0">
              <a:buNone/>
            </a:pPr>
            <a:r>
              <a:rPr lang="en-US" sz="1700" b="1" dirty="0"/>
              <a:t>Analyze sample data</a:t>
            </a:r>
            <a:r>
              <a:rPr lang="en-US" sz="1700" dirty="0"/>
              <a:t>. Using sample data, we calculate the pooled sample proportion (p) and the standard error (SE). Using those measures, we compute the z-score test statistic (z).</a:t>
            </a:r>
          </a:p>
          <a:p>
            <a:pPr marL="0" indent="0" algn="l">
              <a:buNone/>
            </a:pPr>
            <a:r>
              <a:rPr lang="en-US" sz="1700" dirty="0" smtClean="0"/>
              <a:t>	p </a:t>
            </a:r>
            <a:r>
              <a:rPr lang="en-US" sz="1700" dirty="0"/>
              <a:t>= (p</a:t>
            </a:r>
            <a:r>
              <a:rPr lang="en-US" sz="1700" baseline="-25000" dirty="0"/>
              <a:t>1</a:t>
            </a:r>
            <a:r>
              <a:rPr lang="en-US" sz="1700" dirty="0"/>
              <a:t> * n</a:t>
            </a:r>
            <a:r>
              <a:rPr lang="en-US" sz="1700" baseline="-25000" dirty="0"/>
              <a:t>1</a:t>
            </a:r>
            <a:r>
              <a:rPr lang="en-US" sz="1700" dirty="0"/>
              <a:t> + p</a:t>
            </a:r>
            <a:r>
              <a:rPr lang="en-US" sz="1700" baseline="-25000" dirty="0"/>
              <a:t>2</a:t>
            </a:r>
            <a:r>
              <a:rPr lang="en-US" sz="1700" dirty="0"/>
              <a:t> * n</a:t>
            </a:r>
            <a:r>
              <a:rPr lang="en-US" sz="1700" baseline="-25000" dirty="0"/>
              <a:t>2</a:t>
            </a:r>
            <a:r>
              <a:rPr lang="en-US" sz="1700" dirty="0"/>
              <a:t>) / (n</a:t>
            </a:r>
            <a:r>
              <a:rPr lang="en-US" sz="1700" baseline="-25000" dirty="0"/>
              <a:t>1</a:t>
            </a:r>
            <a:r>
              <a:rPr lang="en-US" sz="1700" dirty="0"/>
              <a:t> + n</a:t>
            </a:r>
            <a:r>
              <a:rPr lang="en-US" sz="1700" baseline="-25000" dirty="0"/>
              <a:t>2</a:t>
            </a:r>
            <a:r>
              <a:rPr lang="en-US" sz="1700" dirty="0"/>
              <a:t>) = [(0.38 * 100) + (0.51 * 200)] / (100 + 200) = </a:t>
            </a:r>
            <a:r>
              <a:rPr lang="en-US" sz="1700" dirty="0" smtClean="0"/>
              <a:t>	      140/300 </a:t>
            </a:r>
            <a:r>
              <a:rPr lang="en-US" sz="1700" dirty="0"/>
              <a:t>= 0.467 </a:t>
            </a:r>
            <a:br>
              <a:rPr lang="en-US" sz="1700" dirty="0"/>
            </a:br>
            <a:r>
              <a:rPr lang="en-US" sz="1700" dirty="0"/>
              <a:t/>
            </a:r>
            <a:br>
              <a:rPr lang="en-US" sz="1700" dirty="0"/>
            </a:br>
            <a:r>
              <a:rPr lang="en-US" sz="1700" dirty="0" smtClean="0"/>
              <a:t>	SE </a:t>
            </a:r>
            <a:r>
              <a:rPr lang="en-US" sz="1700" dirty="0"/>
              <a:t>= </a:t>
            </a:r>
            <a:r>
              <a:rPr lang="en-US" sz="1700" dirty="0" err="1"/>
              <a:t>sqrt</a:t>
            </a:r>
            <a:r>
              <a:rPr lang="en-US" sz="1700" dirty="0"/>
              <a:t>{ p * ( 1 - p ) * [ (1/n</a:t>
            </a:r>
            <a:r>
              <a:rPr lang="en-US" sz="1700" baseline="-25000" dirty="0"/>
              <a:t>1</a:t>
            </a:r>
            <a:r>
              <a:rPr lang="en-US" sz="1700" dirty="0"/>
              <a:t>) + (1/n</a:t>
            </a:r>
            <a:r>
              <a:rPr lang="en-US" sz="1700" baseline="-25000" dirty="0"/>
              <a:t>2</a:t>
            </a:r>
            <a:r>
              <a:rPr lang="en-US" sz="1700" dirty="0"/>
              <a:t>) ] } </a:t>
            </a:r>
            <a:br>
              <a:rPr lang="en-US" sz="1700" dirty="0"/>
            </a:br>
            <a:r>
              <a:rPr lang="en-US" sz="1700" dirty="0" smtClean="0"/>
              <a:t>	SE </a:t>
            </a:r>
            <a:r>
              <a:rPr lang="en-US" sz="1700" dirty="0"/>
              <a:t>= </a:t>
            </a:r>
            <a:r>
              <a:rPr lang="en-US" sz="1700" dirty="0" err="1"/>
              <a:t>sqrt</a:t>
            </a:r>
            <a:r>
              <a:rPr lang="en-US" sz="1700" dirty="0"/>
              <a:t> [ 0.467 * 0.533 * ( 1/100 + 1/200 ) ] = </a:t>
            </a:r>
            <a:r>
              <a:rPr lang="en-US" sz="1700" dirty="0" err="1"/>
              <a:t>sqrt</a:t>
            </a:r>
            <a:r>
              <a:rPr lang="en-US" sz="1700" dirty="0"/>
              <a:t> [0.003733] = 0.061 </a:t>
            </a:r>
            <a:br>
              <a:rPr lang="en-US" sz="1700" dirty="0"/>
            </a:br>
            <a:r>
              <a:rPr lang="en-US" sz="1700" dirty="0"/>
              <a:t/>
            </a:r>
            <a:br>
              <a:rPr lang="en-US" sz="1700" dirty="0"/>
            </a:br>
            <a:r>
              <a:rPr lang="en-US" sz="1700" dirty="0" smtClean="0"/>
              <a:t>	z </a:t>
            </a:r>
            <a:r>
              <a:rPr lang="en-US" sz="1700" dirty="0"/>
              <a:t>= (p</a:t>
            </a:r>
            <a:r>
              <a:rPr lang="en-US" sz="1700" baseline="-25000" dirty="0"/>
              <a:t>1</a:t>
            </a:r>
            <a:r>
              <a:rPr lang="en-US" sz="1700" dirty="0"/>
              <a:t> - p</a:t>
            </a:r>
            <a:r>
              <a:rPr lang="en-US" sz="1700" baseline="-25000" dirty="0"/>
              <a:t>2</a:t>
            </a:r>
            <a:r>
              <a:rPr lang="en-US" sz="1700" dirty="0"/>
              <a:t>) / SE = (0.38 - 0.51)/0.061 = -2.13</a:t>
            </a:r>
          </a:p>
          <a:p>
            <a:pPr marL="0" indent="0">
              <a:buNone/>
            </a:pPr>
            <a:r>
              <a:rPr lang="en-US" sz="1700" dirty="0"/>
              <a:t>where p</a:t>
            </a:r>
            <a:r>
              <a:rPr lang="en-US" sz="1700" baseline="-25000" dirty="0"/>
              <a:t>1</a:t>
            </a:r>
            <a:r>
              <a:rPr lang="en-US" sz="1700" dirty="0"/>
              <a:t> is the sample proportion in sample 1, where p</a:t>
            </a:r>
            <a:r>
              <a:rPr lang="en-US" sz="1700" baseline="-25000" dirty="0"/>
              <a:t>2</a:t>
            </a:r>
            <a:r>
              <a:rPr lang="en-US" sz="1700" dirty="0"/>
              <a:t> is the sample proportion in sample 2, n</a:t>
            </a:r>
            <a:r>
              <a:rPr lang="en-US" sz="1700" baseline="-25000" dirty="0"/>
              <a:t>1</a:t>
            </a:r>
            <a:r>
              <a:rPr lang="en-US" sz="1700" dirty="0"/>
              <a:t> is the size of sample 1, and n</a:t>
            </a:r>
            <a:r>
              <a:rPr lang="en-US" sz="1700" baseline="-25000" dirty="0"/>
              <a:t>2</a:t>
            </a:r>
            <a:r>
              <a:rPr lang="en-US" sz="1700" dirty="0"/>
              <a:t> is the size of sample 2.</a:t>
            </a:r>
          </a:p>
          <a:p>
            <a:endParaRPr lang="en-US" sz="1700" dirty="0" smtClean="0"/>
          </a:p>
          <a:p>
            <a:pPr marL="0" indent="0">
              <a:buNone/>
            </a:pPr>
            <a:r>
              <a:rPr lang="en-US" sz="1700" dirty="0" smtClean="0"/>
              <a:t>Since </a:t>
            </a:r>
            <a:r>
              <a:rPr lang="en-US" sz="1700" dirty="0"/>
              <a:t>we have a </a:t>
            </a:r>
            <a:r>
              <a:rPr lang="en-US" sz="1700" dirty="0">
                <a:hlinkClick r:id="rId2"/>
              </a:rPr>
              <a:t>two-tailed test</a:t>
            </a:r>
            <a:r>
              <a:rPr lang="en-US" sz="1700" dirty="0"/>
              <a:t>, the P-value is the probability that the z-score is less than -2.13 or greater than 2.13.</a:t>
            </a:r>
          </a:p>
          <a:p>
            <a:pPr marL="0" indent="0">
              <a:buNone/>
            </a:pPr>
            <a:endParaRPr lang="en-US" sz="1700" dirty="0" smtClean="0"/>
          </a:p>
          <a:p>
            <a:pPr marL="0" indent="0">
              <a:buNone/>
            </a:pPr>
            <a:r>
              <a:rPr lang="en-US" sz="1700" dirty="0" smtClean="0"/>
              <a:t>We </a:t>
            </a:r>
            <a:r>
              <a:rPr lang="en-US" sz="1700" dirty="0"/>
              <a:t>use the </a:t>
            </a:r>
            <a:r>
              <a:rPr lang="en-US" sz="1700" dirty="0">
                <a:hlinkClick r:id="rId3"/>
              </a:rPr>
              <a:t>Normal Distribution Calculator</a:t>
            </a:r>
            <a:r>
              <a:rPr lang="en-US" sz="1700" dirty="0"/>
              <a:t> to find P(z &lt; -2.13) = 0.017, and P(z &gt; 2.13) = 0.017. Thus, the P-value = 0.017 + 0.017 = 0.034.</a:t>
            </a:r>
          </a:p>
          <a:p>
            <a:endParaRPr lang="en-US" sz="1700" b="1" dirty="0" smtClean="0"/>
          </a:p>
          <a:p>
            <a:pPr marL="0" indent="0">
              <a:buNone/>
            </a:pPr>
            <a:r>
              <a:rPr lang="en-US" sz="1700" b="1" dirty="0" smtClean="0"/>
              <a:t>Interpret </a:t>
            </a:r>
            <a:r>
              <a:rPr lang="en-US" sz="1700" b="1" dirty="0"/>
              <a:t>results</a:t>
            </a:r>
            <a:r>
              <a:rPr lang="en-US" sz="1700" dirty="0"/>
              <a:t>. Since the P-va</a:t>
            </a:r>
            <a:r>
              <a:rPr lang="en-US" dirty="0"/>
              <a:t>lue (0.034) is less than the significance level (0.05), we </a:t>
            </a:r>
            <a:r>
              <a:rPr lang="en-US" sz="1700" dirty="0"/>
              <a:t>cannot accept the null hypothesis</a:t>
            </a:r>
            <a:r>
              <a:rPr lang="en-US" sz="1700" dirty="0" smtClean="0"/>
              <a:t>.</a:t>
            </a:r>
            <a:endParaRPr lang="en-US" sz="1700" dirty="0"/>
          </a:p>
        </p:txBody>
      </p:sp>
      <p:sp>
        <p:nvSpPr>
          <p:cNvPr id="4" name="Date Placeholder 3"/>
          <p:cNvSpPr>
            <a:spLocks noGrp="1"/>
          </p:cNvSpPr>
          <p:nvPr>
            <p:ph type="dt" sz="half" idx="10"/>
          </p:nvPr>
        </p:nvSpPr>
        <p:spPr/>
        <p:txBody>
          <a:bodyPr/>
          <a:lstStyle/>
          <a:p>
            <a:fld id="{FDA4EA2C-4819-4A80-8F95-F779EE04D339}" type="datetime1">
              <a:rPr lang="en-US" smtClean="0"/>
              <a:t>1/18/2017</a:t>
            </a:fld>
            <a:endParaRPr lang="en-US" dirty="0"/>
          </a:p>
        </p:txBody>
      </p:sp>
    </p:spTree>
    <p:extLst>
      <p:ext uri="{BB962C8B-B14F-4D97-AF65-F5344CB8AC3E}">
        <p14:creationId xmlns:p14="http://schemas.microsoft.com/office/powerpoint/2010/main" val="1738457129"/>
      </p:ext>
    </p:extLst>
  </p:cSld>
  <p:clrMapOvr>
    <a:masterClrMapping/>
  </p:clrMapOvr>
  <p:transition spd="slow">
    <p:wipe di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Hypothesis Test for a </a:t>
            </a:r>
            <a:r>
              <a:rPr lang="en-US" dirty="0" smtClean="0"/>
              <a:t>Mean</a:t>
            </a:r>
            <a:endParaRPr lang="en-US" dirty="0"/>
          </a:p>
        </p:txBody>
      </p:sp>
      <p:sp>
        <p:nvSpPr>
          <p:cNvPr id="3" name="Content Placeholder 2"/>
          <p:cNvSpPr>
            <a:spLocks noGrp="1"/>
          </p:cNvSpPr>
          <p:nvPr>
            <p:ph idx="1"/>
          </p:nvPr>
        </p:nvSpPr>
        <p:spPr>
          <a:xfrm>
            <a:off x="685800" y="914400"/>
            <a:ext cx="8077200" cy="5410200"/>
          </a:xfrm>
        </p:spPr>
        <p:txBody>
          <a:bodyPr>
            <a:normAutofit/>
          </a:bodyPr>
          <a:lstStyle/>
          <a:p>
            <a:pPr marL="0" indent="0">
              <a:buNone/>
            </a:pPr>
            <a:r>
              <a:rPr lang="en-US" b="1" dirty="0"/>
              <a:t>Problem 1: Two-Tailed Test</a:t>
            </a:r>
            <a:endParaRPr lang="en-US" dirty="0"/>
          </a:p>
          <a:p>
            <a:pPr marL="0" indent="0">
              <a:buNone/>
            </a:pPr>
            <a:r>
              <a:rPr lang="en-US" dirty="0"/>
              <a:t>An inventor has developed a new, energy-efficient lawn mower engine. He claims that the engine will run continuously for 5 hours (300 minutes) on a single gallon of regular gasoline. From his stock of 2000 engines, the inventor selects a simple random sample of 50 engines for testing. The engines run for an average of 295 minutes, with a standard deviation of 20 minutes. Test the null hypothesis that the mean run time is 300 minutes against the alternative hypothesis that the mean run time is not 300 minutes. Use a 0.05 level of significance. (Assume that run times for the population of engines are normally distributed.)</a:t>
            </a:r>
          </a:p>
          <a:p>
            <a:pPr marL="0" indent="0">
              <a:buNone/>
            </a:pPr>
            <a:endParaRPr lang="en-US" i="1" dirty="0" smtClean="0"/>
          </a:p>
          <a:p>
            <a:pPr marL="0" indent="0">
              <a:buNone/>
            </a:pPr>
            <a:r>
              <a:rPr lang="en-US" b="1" dirty="0" smtClean="0"/>
              <a:t>State </a:t>
            </a:r>
            <a:r>
              <a:rPr lang="en-US" b="1" dirty="0"/>
              <a:t>the hypotheses.</a:t>
            </a:r>
            <a:r>
              <a:rPr lang="en-US" dirty="0"/>
              <a:t> The first step is to state the null hypothesis and an alternative hypothesis.</a:t>
            </a:r>
          </a:p>
          <a:p>
            <a:pPr marL="800100" lvl="2" indent="0" algn="l">
              <a:buNone/>
            </a:pPr>
            <a:r>
              <a:rPr lang="en-US" dirty="0"/>
              <a:t>Null hypothesis: μ = 300 </a:t>
            </a:r>
            <a:br>
              <a:rPr lang="en-US" dirty="0"/>
            </a:br>
            <a:r>
              <a:rPr lang="en-US" dirty="0"/>
              <a:t>Alternative hypothesis: μ ≠ 300</a:t>
            </a:r>
          </a:p>
          <a:p>
            <a:pPr marL="0" indent="0">
              <a:buNone/>
            </a:pPr>
            <a:endParaRPr lang="en-US" dirty="0" smtClean="0"/>
          </a:p>
          <a:p>
            <a:pPr marL="0" indent="0">
              <a:buNone/>
            </a:pPr>
            <a:r>
              <a:rPr lang="en-US" dirty="0" smtClean="0"/>
              <a:t>Note </a:t>
            </a:r>
            <a:r>
              <a:rPr lang="en-US" dirty="0"/>
              <a:t>that these hypotheses constitute a two-tailed test. The null hypothesis will be rejected if the sample mean is too big or if it is too small.</a:t>
            </a:r>
          </a:p>
          <a:p>
            <a:pPr marL="0" indent="0">
              <a:buNone/>
            </a:pPr>
            <a:endParaRPr lang="en-US" dirty="0" smtClean="0"/>
          </a:p>
          <a:p>
            <a:pPr marL="0" indent="0">
              <a:buNone/>
            </a:pPr>
            <a:r>
              <a:rPr lang="en-US" b="1" dirty="0"/>
              <a:t>Formulate an analysis plan</a:t>
            </a:r>
            <a:r>
              <a:rPr lang="en-US" dirty="0"/>
              <a:t>. For this analysis, the significance level is 0.05. The test method is a </a:t>
            </a:r>
            <a:r>
              <a:rPr lang="en-US" dirty="0">
                <a:hlinkClick r:id="rId2"/>
              </a:rPr>
              <a:t>one-sample t-test</a:t>
            </a:r>
            <a:r>
              <a:rPr lang="en-US" dirty="0"/>
              <a:t>.</a:t>
            </a:r>
          </a:p>
          <a:p>
            <a:pPr marL="0" indent="0">
              <a:buNone/>
            </a:pP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1/18/2017</a:t>
            </a:fld>
            <a:endParaRPr lang="en-US" dirty="0"/>
          </a:p>
        </p:txBody>
      </p:sp>
    </p:spTree>
    <p:extLst>
      <p:ext uri="{BB962C8B-B14F-4D97-AF65-F5344CB8AC3E}">
        <p14:creationId xmlns:p14="http://schemas.microsoft.com/office/powerpoint/2010/main" val="3237177926"/>
      </p:ext>
    </p:extLst>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en-US"/>
              <a:t>Descriptive Statistics	</a:t>
            </a:r>
          </a:p>
        </p:txBody>
      </p:sp>
      <p:sp>
        <p:nvSpPr>
          <p:cNvPr id="75779" name="Rectangle 3"/>
          <p:cNvSpPr>
            <a:spLocks noGrp="1" noChangeArrowheads="1"/>
          </p:cNvSpPr>
          <p:nvPr>
            <p:ph type="body" idx="1"/>
          </p:nvPr>
        </p:nvSpPr>
        <p:spPr/>
        <p:txBody>
          <a:bodyPr/>
          <a:lstStyle/>
          <a:p>
            <a:pPr>
              <a:lnSpc>
                <a:spcPct val="90000"/>
              </a:lnSpc>
              <a:buFont typeface="Wingdings" pitchFamily="2" charset="2"/>
              <a:buNone/>
            </a:pPr>
            <a:r>
              <a:rPr lang="en-US" altLang="en-US"/>
              <a:t>Types of descriptive statistics:</a:t>
            </a:r>
          </a:p>
          <a:p>
            <a:pPr>
              <a:lnSpc>
                <a:spcPct val="90000"/>
              </a:lnSpc>
            </a:pPr>
            <a:r>
              <a:rPr lang="en-US" altLang="en-US" sz="3200"/>
              <a:t>Organize Data</a:t>
            </a:r>
          </a:p>
          <a:p>
            <a:pPr lvl="1">
              <a:lnSpc>
                <a:spcPct val="90000"/>
              </a:lnSpc>
            </a:pPr>
            <a:r>
              <a:rPr lang="en-US" altLang="en-US" sz="3200"/>
              <a:t>Tables</a:t>
            </a:r>
          </a:p>
          <a:p>
            <a:pPr lvl="1">
              <a:lnSpc>
                <a:spcPct val="90000"/>
              </a:lnSpc>
            </a:pPr>
            <a:r>
              <a:rPr lang="en-US" altLang="en-US" sz="3200"/>
              <a:t>Graphs</a:t>
            </a:r>
          </a:p>
          <a:p>
            <a:pPr lvl="1">
              <a:lnSpc>
                <a:spcPct val="90000"/>
              </a:lnSpc>
              <a:buFont typeface="Wingdings" pitchFamily="2" charset="2"/>
              <a:buNone/>
            </a:pPr>
            <a:endParaRPr lang="en-US" altLang="en-US" sz="3200"/>
          </a:p>
          <a:p>
            <a:pPr>
              <a:lnSpc>
                <a:spcPct val="90000"/>
              </a:lnSpc>
            </a:pPr>
            <a:r>
              <a:rPr lang="en-US" altLang="en-US" sz="3200"/>
              <a:t>Summarize Data</a:t>
            </a:r>
          </a:p>
          <a:p>
            <a:pPr lvl="1">
              <a:lnSpc>
                <a:spcPct val="90000"/>
              </a:lnSpc>
            </a:pPr>
            <a:r>
              <a:rPr lang="en-US" altLang="en-US" sz="3200"/>
              <a:t>Central Tendency</a:t>
            </a:r>
          </a:p>
          <a:p>
            <a:pPr lvl="1">
              <a:lnSpc>
                <a:spcPct val="90000"/>
              </a:lnSpc>
            </a:pPr>
            <a:r>
              <a:rPr lang="en-US" altLang="en-US" sz="3200"/>
              <a:t>Variation</a:t>
            </a:r>
          </a:p>
          <a:p>
            <a:pPr lvl="1">
              <a:lnSpc>
                <a:spcPct val="90000"/>
              </a:lnSpc>
            </a:pPr>
            <a:endParaRPr lang="en-US" altLang="en-US" sz="3200"/>
          </a:p>
        </p:txBody>
      </p:sp>
    </p:spTree>
    <p:extLst>
      <p:ext uri="{BB962C8B-B14F-4D97-AF65-F5344CB8AC3E}">
        <p14:creationId xmlns:p14="http://schemas.microsoft.com/office/powerpoint/2010/main" val="1355891448"/>
      </p:ext>
    </p:extLst>
  </p:cSld>
  <p:clrMapOvr>
    <a:masterClrMapping/>
  </p:clrMapOvr>
  <p:transition spd="slow">
    <p:wipe di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 for a Mean</a:t>
            </a:r>
          </a:p>
        </p:txBody>
      </p:sp>
      <p:sp>
        <p:nvSpPr>
          <p:cNvPr id="3" name="Content Placeholder 2"/>
          <p:cNvSpPr>
            <a:spLocks noGrp="1"/>
          </p:cNvSpPr>
          <p:nvPr>
            <p:ph idx="1"/>
          </p:nvPr>
        </p:nvSpPr>
        <p:spPr>
          <a:xfrm>
            <a:off x="762000" y="990600"/>
            <a:ext cx="8077200" cy="5181600"/>
          </a:xfrm>
        </p:spPr>
        <p:txBody>
          <a:bodyPr>
            <a:normAutofit fontScale="92500" lnSpcReduction="20000"/>
          </a:bodyPr>
          <a:lstStyle/>
          <a:p>
            <a:pPr marL="0" indent="0">
              <a:buNone/>
            </a:pPr>
            <a:r>
              <a:rPr lang="en-US" b="1" dirty="0"/>
              <a:t>Analyze sample data</a:t>
            </a:r>
            <a:r>
              <a:rPr lang="en-US" dirty="0"/>
              <a:t>. Using sample data, we compute the standard error (SE), degrees of freedom (DF), and the t statistic test statistic (t</a:t>
            </a:r>
            <a:r>
              <a:rPr lang="en-US" dirty="0" smtClean="0"/>
              <a:t>).</a:t>
            </a:r>
          </a:p>
          <a:p>
            <a:pPr marL="0" indent="0">
              <a:buNone/>
            </a:pPr>
            <a:endParaRPr lang="en-US" dirty="0"/>
          </a:p>
          <a:p>
            <a:pPr marL="1257300" lvl="3" indent="0" algn="l">
              <a:buNone/>
            </a:pPr>
            <a:r>
              <a:rPr lang="en-US" dirty="0"/>
              <a:t>SE = s / </a:t>
            </a:r>
            <a:r>
              <a:rPr lang="en-US" dirty="0" err="1"/>
              <a:t>sqrt</a:t>
            </a:r>
            <a:r>
              <a:rPr lang="en-US" dirty="0"/>
              <a:t>(n) = 20 / </a:t>
            </a:r>
            <a:r>
              <a:rPr lang="en-US" dirty="0" err="1"/>
              <a:t>sqrt</a:t>
            </a:r>
            <a:r>
              <a:rPr lang="en-US" dirty="0"/>
              <a:t>(50) = 20/7.07 = 2.83 </a:t>
            </a:r>
            <a:br>
              <a:rPr lang="en-US" dirty="0"/>
            </a:br>
            <a:r>
              <a:rPr lang="en-US" dirty="0"/>
              <a:t>DF = n - 1 = 50 - 1 = 49 </a:t>
            </a:r>
            <a:br>
              <a:rPr lang="en-US" dirty="0"/>
            </a:br>
            <a:r>
              <a:rPr lang="en-US" dirty="0"/>
              <a:t>t = (x - μ) / SE = (295 - 300)/2.83 = -</a:t>
            </a:r>
            <a:r>
              <a:rPr lang="en-US" dirty="0" smtClean="0"/>
              <a:t>1.77</a:t>
            </a:r>
          </a:p>
          <a:p>
            <a:pPr marL="0" lvl="3" indent="0" algn="l">
              <a:buNone/>
            </a:pPr>
            <a:endParaRPr lang="en-US" dirty="0" smtClean="0"/>
          </a:p>
          <a:p>
            <a:pPr marL="0" lvl="3" indent="0" algn="l">
              <a:buNone/>
            </a:pPr>
            <a:r>
              <a:rPr lang="en-US" dirty="0" smtClean="0"/>
              <a:t>where </a:t>
            </a:r>
            <a:r>
              <a:rPr lang="en-US" dirty="0"/>
              <a:t>s is the standard deviation of the sample, x is the sample mean, μ is the hypothesized population mean, and n is the sample size</a:t>
            </a:r>
            <a:r>
              <a:rPr lang="en-US" dirty="0" smtClean="0"/>
              <a:t>.</a:t>
            </a:r>
          </a:p>
          <a:p>
            <a:pPr marL="0" lvl="3" indent="0" algn="l">
              <a:buNone/>
            </a:pPr>
            <a:endParaRPr lang="en-US" dirty="0"/>
          </a:p>
          <a:p>
            <a:pPr marL="0" indent="0">
              <a:buNone/>
            </a:pPr>
            <a:r>
              <a:rPr lang="en-US" dirty="0"/>
              <a:t>Since we have a </a:t>
            </a:r>
            <a:r>
              <a:rPr lang="en-US" dirty="0">
                <a:hlinkClick r:id="rId2"/>
              </a:rPr>
              <a:t>two-tailed test</a:t>
            </a:r>
            <a:r>
              <a:rPr lang="en-US" dirty="0"/>
              <a:t>, the P-value is the probability that the t statistic having 49 degrees of freedom is less than -1.77 or greater than 1.77.</a:t>
            </a:r>
          </a:p>
          <a:p>
            <a:pPr marL="0" indent="0">
              <a:buNone/>
            </a:pPr>
            <a:endParaRPr lang="en-US" dirty="0" smtClean="0"/>
          </a:p>
          <a:p>
            <a:pPr marL="0" indent="0">
              <a:buNone/>
            </a:pPr>
            <a:r>
              <a:rPr lang="en-US" dirty="0" smtClean="0"/>
              <a:t>We </a:t>
            </a:r>
            <a:r>
              <a:rPr lang="en-US" dirty="0"/>
              <a:t>use the </a:t>
            </a:r>
            <a:r>
              <a:rPr lang="en-US" dirty="0">
                <a:hlinkClick r:id="rId3"/>
              </a:rPr>
              <a:t>t Distribution Calculator</a:t>
            </a:r>
            <a:r>
              <a:rPr lang="en-US" dirty="0"/>
              <a:t> to find P(t &lt; -1.77) = 0.04, and P(t &gt; 1.77) = 0.04. </a:t>
            </a:r>
            <a:endParaRPr lang="en-US" dirty="0" smtClean="0"/>
          </a:p>
          <a:p>
            <a:pPr marL="0" indent="0">
              <a:buNone/>
            </a:pPr>
            <a:endParaRPr lang="en-US" dirty="0"/>
          </a:p>
          <a:p>
            <a:pPr marL="0" indent="0">
              <a:buNone/>
            </a:pPr>
            <a:r>
              <a:rPr lang="en-US" dirty="0" smtClean="0"/>
              <a:t>Thus</a:t>
            </a:r>
            <a:r>
              <a:rPr lang="en-US" dirty="0"/>
              <a:t>, the P-value = 0.04 + 0.04 = 0.08.</a:t>
            </a:r>
          </a:p>
          <a:p>
            <a:pPr marL="0" indent="0">
              <a:buNone/>
            </a:pPr>
            <a:endParaRPr lang="en-US" b="1" dirty="0" smtClean="0"/>
          </a:p>
          <a:p>
            <a:pPr marL="0" indent="0">
              <a:buNone/>
            </a:pPr>
            <a:r>
              <a:rPr lang="en-US" b="1" dirty="0" smtClean="0"/>
              <a:t>Interpret </a:t>
            </a:r>
            <a:r>
              <a:rPr lang="en-US" b="1" dirty="0"/>
              <a:t>results</a:t>
            </a:r>
            <a:r>
              <a:rPr lang="en-US" dirty="0"/>
              <a:t>. Since the P-value (0.08) is greater than the significance level (0.05), we cannot reject the null hypothesis.</a:t>
            </a:r>
          </a:p>
          <a:p>
            <a:endParaRPr lang="en-US" b="1" dirty="0" smtClean="0"/>
          </a:p>
          <a:p>
            <a:r>
              <a:rPr lang="en-US" b="1" dirty="0" smtClean="0"/>
              <a:t>Note</a:t>
            </a:r>
            <a:r>
              <a:rPr lang="en-US" b="1" dirty="0"/>
              <a:t>:</a:t>
            </a:r>
            <a:r>
              <a:rPr lang="en-US" dirty="0"/>
              <a:t> If you use this approach on an exam, you may also want to mention why this approach is appropriate. Specifically, the approach is appropriate because the sampling method was simple random sampling, the population was normally distributed, and the sample size was small relative to the population size (less than 5</a:t>
            </a:r>
            <a:r>
              <a:rPr lang="en-US" dirty="0" smtClean="0"/>
              <a:t>%).</a:t>
            </a: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1/18/2017</a:t>
            </a:fld>
            <a:endParaRPr lang="en-US" dirty="0"/>
          </a:p>
        </p:txBody>
      </p:sp>
    </p:spTree>
    <p:extLst>
      <p:ext uri="{BB962C8B-B14F-4D97-AF65-F5344CB8AC3E}">
        <p14:creationId xmlns:p14="http://schemas.microsoft.com/office/powerpoint/2010/main" val="2916471070"/>
      </p:ext>
    </p:extLst>
  </p:cSld>
  <p:clrMapOvr>
    <a:masterClrMapping/>
  </p:clrMapOvr>
  <p:transition spd="slow">
    <p:wipe di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 for a Mean</a:t>
            </a:r>
          </a:p>
        </p:txBody>
      </p:sp>
      <p:sp>
        <p:nvSpPr>
          <p:cNvPr id="3" name="Content Placeholder 2"/>
          <p:cNvSpPr>
            <a:spLocks noGrp="1"/>
          </p:cNvSpPr>
          <p:nvPr>
            <p:ph idx="1"/>
          </p:nvPr>
        </p:nvSpPr>
        <p:spPr/>
        <p:txBody>
          <a:bodyPr>
            <a:normAutofit/>
          </a:bodyPr>
          <a:lstStyle/>
          <a:p>
            <a:pPr algn="l"/>
            <a:r>
              <a:rPr lang="en-US" b="1" dirty="0"/>
              <a:t>Problem 2: One-Tailed Test</a:t>
            </a:r>
            <a:r>
              <a:rPr lang="en-US" dirty="0"/>
              <a:t/>
            </a:r>
            <a:br>
              <a:rPr lang="en-US" dirty="0"/>
            </a:br>
            <a:r>
              <a:rPr lang="en-US" dirty="0"/>
              <a:t/>
            </a:r>
            <a:br>
              <a:rPr lang="en-US" dirty="0"/>
            </a:br>
            <a:r>
              <a:rPr lang="en-US" dirty="0"/>
              <a:t>Bon Air Elementary School has 1000 students. The principal of the school thinks that the average IQ of students at Bon Air is at least 110. To prove her point, she administers an IQ test to 20 randomly selected students. Among the sampled students, the average IQ is 108 with a standard deviation of 10. Based on these results, should the principal accept or reject her original hypothesis? Assume a significance level of 0.01. (Assume that test scores in the population of engines are normally distributed</a:t>
            </a:r>
            <a:r>
              <a:rPr lang="en-US" dirty="0" smtClean="0"/>
              <a:t>.)</a:t>
            </a:r>
          </a:p>
          <a:p>
            <a:pPr marL="2171700" lvl="5" indent="0">
              <a:buNone/>
            </a:pPr>
            <a:r>
              <a:rPr lang="en-US" dirty="0"/>
              <a:t>Null hypothesis: </a:t>
            </a:r>
            <a:r>
              <a:rPr lang="el-GR" dirty="0"/>
              <a:t>μ &gt;= 110 </a:t>
            </a:r>
            <a:br>
              <a:rPr lang="el-GR" dirty="0"/>
            </a:br>
            <a:r>
              <a:rPr lang="en-US" dirty="0"/>
              <a:t>Alternative hypothesis: </a:t>
            </a:r>
            <a:r>
              <a:rPr lang="el-GR" dirty="0"/>
              <a:t>μ &lt; </a:t>
            </a:r>
            <a:r>
              <a:rPr lang="el-GR" dirty="0" smtClean="0"/>
              <a:t>110</a:t>
            </a:r>
            <a:endParaRPr lang="en-US" dirty="0" smtClean="0"/>
          </a:p>
          <a:p>
            <a:r>
              <a:rPr lang="en-US" b="1" dirty="0"/>
              <a:t>Formulate an analysis plan</a:t>
            </a:r>
            <a:r>
              <a:rPr lang="en-US" dirty="0"/>
              <a:t>. For this analysis, the significance level is 0.01. The test method is a </a:t>
            </a:r>
            <a:r>
              <a:rPr lang="en-US" dirty="0">
                <a:hlinkClick r:id="rId2"/>
              </a:rPr>
              <a:t>one-sample t-test</a:t>
            </a:r>
            <a:r>
              <a:rPr lang="en-US" dirty="0"/>
              <a:t>.</a:t>
            </a:r>
          </a:p>
          <a:p>
            <a:pPr marL="0" lvl="5" indent="0">
              <a:buNone/>
            </a:pP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1/18/2017</a:t>
            </a:fld>
            <a:endParaRPr lang="en-US" dirty="0"/>
          </a:p>
        </p:txBody>
      </p:sp>
    </p:spTree>
    <p:extLst>
      <p:ext uri="{BB962C8B-B14F-4D97-AF65-F5344CB8AC3E}">
        <p14:creationId xmlns:p14="http://schemas.microsoft.com/office/powerpoint/2010/main" val="3339464070"/>
      </p:ext>
    </p:extLst>
  </p:cSld>
  <p:clrMapOvr>
    <a:masterClrMapping/>
  </p:clrMapOvr>
  <p:transition spd="slow">
    <p:wipe di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Hypothesis Test for a Mean</a:t>
            </a:r>
          </a:p>
        </p:txBody>
      </p:sp>
      <p:sp>
        <p:nvSpPr>
          <p:cNvPr id="3" name="Content Placeholder 2"/>
          <p:cNvSpPr>
            <a:spLocks noGrp="1"/>
          </p:cNvSpPr>
          <p:nvPr>
            <p:ph idx="1"/>
          </p:nvPr>
        </p:nvSpPr>
        <p:spPr/>
        <p:txBody>
          <a:bodyPr>
            <a:normAutofit lnSpcReduction="10000"/>
          </a:bodyPr>
          <a:lstStyle/>
          <a:p>
            <a:pPr marL="0" indent="0">
              <a:buNone/>
            </a:pPr>
            <a:r>
              <a:rPr lang="en-US" b="1" dirty="0"/>
              <a:t>Analyze sample data</a:t>
            </a:r>
            <a:r>
              <a:rPr lang="en-US" dirty="0"/>
              <a:t>. Using sample data, we compute the standard error (SE), degrees of freedom (DF), and the t statistic test statistic (t).</a:t>
            </a:r>
          </a:p>
          <a:p>
            <a:pPr marL="0" indent="0" algn="l">
              <a:buNone/>
            </a:pPr>
            <a:r>
              <a:rPr lang="en-US" dirty="0"/>
              <a:t>SE = s / </a:t>
            </a:r>
            <a:r>
              <a:rPr lang="en-US" dirty="0" err="1"/>
              <a:t>sqrt</a:t>
            </a:r>
            <a:r>
              <a:rPr lang="en-US" dirty="0"/>
              <a:t>(n) = 10 / </a:t>
            </a:r>
            <a:r>
              <a:rPr lang="en-US" dirty="0" err="1"/>
              <a:t>sqrt</a:t>
            </a:r>
            <a:r>
              <a:rPr lang="en-US" dirty="0"/>
              <a:t>(20) = 10/4.472 = 2.236 </a:t>
            </a:r>
            <a:br>
              <a:rPr lang="en-US" dirty="0"/>
            </a:br>
            <a:r>
              <a:rPr lang="en-US" dirty="0"/>
              <a:t>DF = n - 1 = 20 - 1 = 19 </a:t>
            </a:r>
            <a:br>
              <a:rPr lang="en-US" dirty="0"/>
            </a:br>
            <a:r>
              <a:rPr lang="en-US" dirty="0"/>
              <a:t>t = (x - μ) / SE = (108 - 110)/2.236 = -0.894</a:t>
            </a:r>
          </a:p>
          <a:p>
            <a:pPr marL="0" indent="0">
              <a:buNone/>
            </a:pPr>
            <a:endParaRPr lang="en-US" dirty="0" smtClean="0"/>
          </a:p>
          <a:p>
            <a:pPr marL="0" indent="0">
              <a:buNone/>
            </a:pPr>
            <a:r>
              <a:rPr lang="en-US" dirty="0" smtClean="0"/>
              <a:t>where </a:t>
            </a:r>
            <a:r>
              <a:rPr lang="en-US" dirty="0"/>
              <a:t>s is the standard deviation of the sample, x is the sample mean, μ is the hypothesized population mean, and n is the sample size.</a:t>
            </a:r>
          </a:p>
          <a:p>
            <a:pPr marL="0" indent="0">
              <a:buNone/>
            </a:pPr>
            <a:endParaRPr lang="en-US" dirty="0" smtClean="0"/>
          </a:p>
          <a:p>
            <a:pPr marL="0" indent="0">
              <a:buNone/>
            </a:pPr>
            <a:r>
              <a:rPr lang="en-US" dirty="0" smtClean="0"/>
              <a:t>Here </a:t>
            </a:r>
            <a:r>
              <a:rPr lang="en-US" dirty="0"/>
              <a:t>is the logic of the analysis: Given the alternative hypothesis (μ &lt; 110), we want to know whether the observed sample mean is small enough to cause us to reject the null hypothesis.</a:t>
            </a:r>
          </a:p>
          <a:p>
            <a:pPr marL="0" indent="0">
              <a:buNone/>
            </a:pPr>
            <a:endParaRPr lang="en-US" dirty="0" smtClean="0"/>
          </a:p>
          <a:p>
            <a:pPr marL="0" indent="0">
              <a:buNone/>
            </a:pPr>
            <a:r>
              <a:rPr lang="en-US" dirty="0" smtClean="0"/>
              <a:t>The </a:t>
            </a:r>
            <a:r>
              <a:rPr lang="en-US" dirty="0"/>
              <a:t>observed sample mean produced a t statistic test statistic of -0.894. We use the </a:t>
            </a:r>
            <a:r>
              <a:rPr lang="en-US" dirty="0">
                <a:hlinkClick r:id="rId2"/>
              </a:rPr>
              <a:t>t Distribution Calculator</a:t>
            </a:r>
            <a:r>
              <a:rPr lang="en-US" dirty="0"/>
              <a:t> to find P(t &lt; -0.894) = 0.19. This means we would expect to find a sample mean of 108 or smaller in 19 percent of our samples, if the true population IQ were 110. Thus the P-value in this analysis is 0.19.</a:t>
            </a:r>
          </a:p>
          <a:p>
            <a:pPr marL="0" indent="0">
              <a:buNone/>
            </a:pPr>
            <a:endParaRPr lang="en-US" b="1" dirty="0" smtClean="0"/>
          </a:p>
          <a:p>
            <a:pPr marL="0" indent="0">
              <a:buNone/>
            </a:pPr>
            <a:r>
              <a:rPr lang="en-US" b="1" dirty="0" smtClean="0"/>
              <a:t>Interpret </a:t>
            </a:r>
            <a:r>
              <a:rPr lang="en-US" b="1" dirty="0"/>
              <a:t>results</a:t>
            </a:r>
            <a:r>
              <a:rPr lang="en-US" dirty="0"/>
              <a:t>. Since the P-value (0.19) is greater than the significance level (0.01), we cannot reject the null hypothesis.</a:t>
            </a:r>
          </a:p>
          <a:p>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1/18/2017</a:t>
            </a:fld>
            <a:endParaRPr lang="en-US" dirty="0"/>
          </a:p>
        </p:txBody>
      </p:sp>
    </p:spTree>
    <p:extLst>
      <p:ext uri="{BB962C8B-B14F-4D97-AF65-F5344CB8AC3E}">
        <p14:creationId xmlns:p14="http://schemas.microsoft.com/office/powerpoint/2010/main" val="4120673882"/>
      </p:ext>
    </p:extLst>
  </p:cSld>
  <p:clrMapOvr>
    <a:masterClrMapping/>
  </p:clrMapOvr>
  <p:transition spd="slow">
    <p:wipe dir="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Hypothesis Test: Difference Between </a:t>
            </a:r>
            <a:r>
              <a:rPr lang="en-US" dirty="0" smtClean="0"/>
              <a:t>Means</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b="1" dirty="0"/>
              <a:t>Problem 1: Two-Tailed Test</a:t>
            </a:r>
            <a:endParaRPr lang="en-US" dirty="0"/>
          </a:p>
          <a:p>
            <a:pPr marL="0" indent="0">
              <a:buNone/>
            </a:pPr>
            <a:r>
              <a:rPr lang="en-US" dirty="0"/>
              <a:t>Within a school district, students were randomly assigned to one of two Math teachers - Mrs. Smith and Mrs. Jones. After the assignment, Mrs. Smith had 30 students, and Mrs. Jones had 25 students.</a:t>
            </a:r>
          </a:p>
          <a:p>
            <a:pPr marL="0" indent="0">
              <a:buNone/>
            </a:pPr>
            <a:endParaRPr lang="en-US" dirty="0" smtClean="0"/>
          </a:p>
          <a:p>
            <a:pPr marL="0" indent="0">
              <a:buNone/>
            </a:pPr>
            <a:r>
              <a:rPr lang="en-US" dirty="0" smtClean="0"/>
              <a:t>At </a:t>
            </a:r>
            <a:r>
              <a:rPr lang="en-US" dirty="0"/>
              <a:t>the end of the year, each class took the same standardized test. Mrs. Smith's students had an average test score of 78, with a standard deviation of 10; and Mrs. Jones' students had an average test score of 85, with a standard deviation of 15.</a:t>
            </a:r>
          </a:p>
          <a:p>
            <a:pPr marL="0" indent="0">
              <a:buNone/>
            </a:pPr>
            <a:endParaRPr lang="en-US" dirty="0" smtClean="0"/>
          </a:p>
          <a:p>
            <a:pPr marL="0" indent="0">
              <a:buNone/>
            </a:pPr>
            <a:r>
              <a:rPr lang="en-US" dirty="0" smtClean="0"/>
              <a:t>Test </a:t>
            </a:r>
            <a:r>
              <a:rPr lang="en-US" dirty="0"/>
              <a:t>the hypothesis that Mrs. Smith and Mrs. Jones are equally effective teachers. Use a 0.10 level of significance. (Assume that student performance is approximately normal.)</a:t>
            </a:r>
          </a:p>
          <a:p>
            <a:pPr marL="0" indent="0">
              <a:buNone/>
            </a:pPr>
            <a:endParaRPr lang="en-US" i="1" dirty="0" smtClean="0"/>
          </a:p>
          <a:p>
            <a:pPr marL="0" indent="0">
              <a:buNone/>
            </a:pPr>
            <a:r>
              <a:rPr lang="en-US" b="1" dirty="0" smtClean="0"/>
              <a:t>State </a:t>
            </a:r>
            <a:r>
              <a:rPr lang="en-US" b="1" dirty="0"/>
              <a:t>the hypotheses.</a:t>
            </a:r>
            <a:r>
              <a:rPr lang="en-US" dirty="0"/>
              <a:t> The first step is to state the null hypothesis and an alternative hypothesis.</a:t>
            </a:r>
          </a:p>
          <a:p>
            <a:pPr marL="914400" lvl="5" indent="0">
              <a:buNone/>
            </a:pPr>
            <a:r>
              <a:rPr lang="en-US" dirty="0"/>
              <a:t>Null hypothesis: μ</a:t>
            </a:r>
            <a:r>
              <a:rPr lang="en-US" baseline="-25000" dirty="0"/>
              <a:t>1</a:t>
            </a:r>
            <a:r>
              <a:rPr lang="en-US" dirty="0"/>
              <a:t> - μ</a:t>
            </a:r>
            <a:r>
              <a:rPr lang="en-US" baseline="-25000" dirty="0"/>
              <a:t>2</a:t>
            </a:r>
            <a:r>
              <a:rPr lang="en-US" dirty="0"/>
              <a:t> = 0 </a:t>
            </a:r>
            <a:br>
              <a:rPr lang="en-US" dirty="0"/>
            </a:br>
            <a:r>
              <a:rPr lang="en-US" dirty="0"/>
              <a:t>Alternative hypothesis: μ</a:t>
            </a:r>
            <a:r>
              <a:rPr lang="en-US" baseline="-25000" dirty="0"/>
              <a:t>1</a:t>
            </a:r>
            <a:r>
              <a:rPr lang="en-US" dirty="0"/>
              <a:t> - μ</a:t>
            </a:r>
            <a:r>
              <a:rPr lang="en-US" baseline="-25000" dirty="0"/>
              <a:t>2</a:t>
            </a:r>
            <a:r>
              <a:rPr lang="en-US" dirty="0"/>
              <a:t> ≠ </a:t>
            </a:r>
            <a:r>
              <a:rPr lang="en-US" dirty="0" smtClean="0"/>
              <a:t>0</a:t>
            </a:r>
          </a:p>
          <a:p>
            <a:pPr marL="0" lvl="3" indent="0" algn="l">
              <a:buNone/>
            </a:pPr>
            <a:endParaRPr lang="en-US" dirty="0"/>
          </a:p>
          <a:p>
            <a:pPr marL="0" lvl="3" indent="0" algn="l">
              <a:buNone/>
            </a:pPr>
            <a:r>
              <a:rPr lang="en-US" dirty="0" smtClean="0"/>
              <a:t>Note </a:t>
            </a:r>
            <a:r>
              <a:rPr lang="en-US" dirty="0"/>
              <a:t>that these hypotheses constitute a two-tailed test. The null hypothesis will be rejected if the difference between sample means is too big or if it is too small.</a:t>
            </a:r>
          </a:p>
          <a:p>
            <a:pPr marL="0" indent="0">
              <a:buNone/>
            </a:pP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1/18/2017</a:t>
            </a:fld>
            <a:endParaRPr lang="en-US" dirty="0"/>
          </a:p>
        </p:txBody>
      </p:sp>
    </p:spTree>
    <p:extLst>
      <p:ext uri="{BB962C8B-B14F-4D97-AF65-F5344CB8AC3E}">
        <p14:creationId xmlns:p14="http://schemas.microsoft.com/office/powerpoint/2010/main" val="2430938257"/>
      </p:ext>
    </p:extLst>
  </p:cSld>
  <p:clrMapOvr>
    <a:masterClrMapping/>
  </p:clrMapOvr>
  <p:transition spd="slow">
    <p:wipe di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 Difference Between Means</a:t>
            </a:r>
          </a:p>
        </p:txBody>
      </p:sp>
      <p:sp>
        <p:nvSpPr>
          <p:cNvPr id="3" name="Content Placeholder 2"/>
          <p:cNvSpPr>
            <a:spLocks noGrp="1"/>
          </p:cNvSpPr>
          <p:nvPr>
            <p:ph idx="1"/>
          </p:nvPr>
        </p:nvSpPr>
        <p:spPr>
          <a:xfrm>
            <a:off x="762000" y="990600"/>
            <a:ext cx="8077200" cy="5257800"/>
          </a:xfrm>
        </p:spPr>
        <p:txBody>
          <a:bodyPr>
            <a:normAutofit fontScale="85000" lnSpcReduction="20000"/>
          </a:bodyPr>
          <a:lstStyle/>
          <a:p>
            <a:pPr marL="0" indent="0">
              <a:buNone/>
            </a:pPr>
            <a:r>
              <a:rPr lang="en-US" b="1" dirty="0"/>
              <a:t>Formulate an analysis plan</a:t>
            </a:r>
            <a:r>
              <a:rPr lang="en-US" dirty="0"/>
              <a:t>. For this analysis, the significance level is 0.10. Using sample data, we will conduct a </a:t>
            </a:r>
            <a:r>
              <a:rPr lang="en-US" dirty="0">
                <a:hlinkClick r:id="rId2"/>
              </a:rPr>
              <a:t>two-sample t-test</a:t>
            </a:r>
            <a:r>
              <a:rPr lang="en-US" dirty="0"/>
              <a:t> of the null hypothesis.</a:t>
            </a:r>
          </a:p>
          <a:p>
            <a:pPr marL="0" indent="0">
              <a:buNone/>
            </a:pPr>
            <a:endParaRPr lang="en-US" b="1" dirty="0" smtClean="0"/>
          </a:p>
          <a:p>
            <a:pPr marL="0" indent="0">
              <a:buNone/>
            </a:pPr>
            <a:r>
              <a:rPr lang="en-US" b="1" dirty="0" smtClean="0"/>
              <a:t>Analyze </a:t>
            </a:r>
            <a:r>
              <a:rPr lang="en-US" b="1" dirty="0"/>
              <a:t>sample data</a:t>
            </a:r>
            <a:r>
              <a:rPr lang="en-US" dirty="0"/>
              <a:t>. Using sample data, we compute the standard error (SE), degrees of freedom (DF), and the t statistic test statistic (t).</a:t>
            </a:r>
          </a:p>
          <a:p>
            <a:pPr marL="914400" lvl="2" indent="0" algn="l">
              <a:buNone/>
            </a:pPr>
            <a:r>
              <a:rPr lang="en-US" dirty="0"/>
              <a:t>SE = </a:t>
            </a:r>
            <a:r>
              <a:rPr lang="en-US" dirty="0" err="1"/>
              <a:t>sqrt</a:t>
            </a:r>
            <a:r>
              <a:rPr lang="en-US" dirty="0"/>
              <a:t>[(s</a:t>
            </a:r>
            <a:r>
              <a:rPr lang="en-US" baseline="-25000" dirty="0"/>
              <a:t>1</a:t>
            </a:r>
            <a:r>
              <a:rPr lang="en-US" baseline="30000" dirty="0"/>
              <a:t>2</a:t>
            </a:r>
            <a:r>
              <a:rPr lang="en-US" dirty="0"/>
              <a:t>/n</a:t>
            </a:r>
            <a:r>
              <a:rPr lang="en-US" baseline="-25000" dirty="0"/>
              <a:t>1</a:t>
            </a:r>
            <a:r>
              <a:rPr lang="en-US" dirty="0"/>
              <a:t>) + (s</a:t>
            </a:r>
            <a:r>
              <a:rPr lang="en-US" baseline="-25000" dirty="0"/>
              <a:t>2</a:t>
            </a:r>
            <a:r>
              <a:rPr lang="en-US" baseline="30000" dirty="0"/>
              <a:t>2</a:t>
            </a:r>
            <a:r>
              <a:rPr lang="en-US" dirty="0"/>
              <a:t>/n</a:t>
            </a:r>
            <a:r>
              <a:rPr lang="en-US" baseline="-25000" dirty="0"/>
              <a:t>2</a:t>
            </a:r>
            <a:r>
              <a:rPr lang="en-US" dirty="0"/>
              <a:t>)] </a:t>
            </a:r>
            <a:br>
              <a:rPr lang="en-US" dirty="0"/>
            </a:br>
            <a:r>
              <a:rPr lang="en-US" dirty="0"/>
              <a:t>SE = </a:t>
            </a:r>
            <a:r>
              <a:rPr lang="en-US" dirty="0" err="1"/>
              <a:t>sqrt</a:t>
            </a:r>
            <a:r>
              <a:rPr lang="en-US" dirty="0"/>
              <a:t>[(10</a:t>
            </a:r>
            <a:r>
              <a:rPr lang="en-US" baseline="30000" dirty="0"/>
              <a:t>2</a:t>
            </a:r>
            <a:r>
              <a:rPr lang="en-US" dirty="0"/>
              <a:t>/30) + (15</a:t>
            </a:r>
            <a:r>
              <a:rPr lang="en-US" baseline="30000" dirty="0"/>
              <a:t>2</a:t>
            </a:r>
            <a:r>
              <a:rPr lang="en-US" dirty="0"/>
              <a:t>/25] = </a:t>
            </a:r>
            <a:r>
              <a:rPr lang="en-US" dirty="0" err="1"/>
              <a:t>sqrt</a:t>
            </a:r>
            <a:r>
              <a:rPr lang="en-US" dirty="0"/>
              <a:t>(3.33 + 9) = </a:t>
            </a:r>
            <a:r>
              <a:rPr lang="en-US" dirty="0" err="1"/>
              <a:t>sqrt</a:t>
            </a:r>
            <a:r>
              <a:rPr lang="en-US" dirty="0"/>
              <a:t>(12.33) = 3.51 </a:t>
            </a:r>
            <a:br>
              <a:rPr lang="en-US" dirty="0"/>
            </a:br>
            <a:r>
              <a:rPr lang="en-US" dirty="0"/>
              <a:t/>
            </a:r>
            <a:br>
              <a:rPr lang="en-US" dirty="0"/>
            </a:br>
            <a:r>
              <a:rPr lang="en-US" dirty="0"/>
              <a:t>DF = (s</a:t>
            </a:r>
            <a:r>
              <a:rPr lang="en-US" baseline="-25000" dirty="0"/>
              <a:t>1</a:t>
            </a:r>
            <a:r>
              <a:rPr lang="en-US" baseline="30000" dirty="0"/>
              <a:t>2</a:t>
            </a:r>
            <a:r>
              <a:rPr lang="en-US" dirty="0"/>
              <a:t>/n</a:t>
            </a:r>
            <a:r>
              <a:rPr lang="en-US" baseline="-25000" dirty="0"/>
              <a:t>1</a:t>
            </a:r>
            <a:r>
              <a:rPr lang="en-US" dirty="0"/>
              <a:t> + s</a:t>
            </a:r>
            <a:r>
              <a:rPr lang="en-US" baseline="-25000" dirty="0"/>
              <a:t>2</a:t>
            </a:r>
            <a:r>
              <a:rPr lang="en-US" baseline="30000" dirty="0"/>
              <a:t>2</a:t>
            </a:r>
            <a:r>
              <a:rPr lang="en-US" dirty="0"/>
              <a:t>/n</a:t>
            </a:r>
            <a:r>
              <a:rPr lang="en-US" baseline="-25000" dirty="0"/>
              <a:t>2</a:t>
            </a:r>
            <a:r>
              <a:rPr lang="en-US" dirty="0"/>
              <a:t>)</a:t>
            </a:r>
            <a:r>
              <a:rPr lang="en-US" baseline="30000" dirty="0"/>
              <a:t>2</a:t>
            </a:r>
            <a:r>
              <a:rPr lang="en-US" dirty="0"/>
              <a:t> / { [ (s</a:t>
            </a:r>
            <a:r>
              <a:rPr lang="en-US" baseline="-25000" dirty="0"/>
              <a:t>1</a:t>
            </a:r>
            <a:r>
              <a:rPr lang="en-US" baseline="30000" dirty="0"/>
              <a:t>2</a:t>
            </a:r>
            <a:r>
              <a:rPr lang="en-US" dirty="0"/>
              <a:t> / n</a:t>
            </a:r>
            <a:r>
              <a:rPr lang="en-US" baseline="-25000" dirty="0"/>
              <a:t>1</a:t>
            </a:r>
            <a:r>
              <a:rPr lang="en-US" dirty="0"/>
              <a:t>)</a:t>
            </a:r>
            <a:r>
              <a:rPr lang="en-US" baseline="30000" dirty="0"/>
              <a:t>2</a:t>
            </a:r>
            <a:r>
              <a:rPr lang="en-US" dirty="0"/>
              <a:t> / (n</a:t>
            </a:r>
            <a:r>
              <a:rPr lang="en-US" baseline="-25000" dirty="0"/>
              <a:t>1</a:t>
            </a:r>
            <a:r>
              <a:rPr lang="en-US" dirty="0"/>
              <a:t> - 1) ] + [ (s</a:t>
            </a:r>
            <a:r>
              <a:rPr lang="en-US" baseline="-25000" dirty="0"/>
              <a:t>2</a:t>
            </a:r>
            <a:r>
              <a:rPr lang="en-US" baseline="30000" dirty="0"/>
              <a:t>2</a:t>
            </a:r>
            <a:r>
              <a:rPr lang="en-US" dirty="0"/>
              <a:t> / n</a:t>
            </a:r>
            <a:r>
              <a:rPr lang="en-US" baseline="-25000" dirty="0"/>
              <a:t>2</a:t>
            </a:r>
            <a:r>
              <a:rPr lang="en-US" dirty="0"/>
              <a:t>)</a:t>
            </a:r>
            <a:r>
              <a:rPr lang="en-US" baseline="30000" dirty="0"/>
              <a:t>2</a:t>
            </a:r>
            <a:r>
              <a:rPr lang="en-US" dirty="0"/>
              <a:t> / (n</a:t>
            </a:r>
            <a:r>
              <a:rPr lang="en-US" baseline="-25000" dirty="0"/>
              <a:t>2</a:t>
            </a:r>
            <a:r>
              <a:rPr lang="en-US" dirty="0"/>
              <a:t> - 1) ] } </a:t>
            </a:r>
            <a:br>
              <a:rPr lang="en-US" dirty="0"/>
            </a:br>
            <a:r>
              <a:rPr lang="en-US" dirty="0"/>
              <a:t>DF = (10</a:t>
            </a:r>
            <a:r>
              <a:rPr lang="en-US" baseline="30000" dirty="0"/>
              <a:t>2</a:t>
            </a:r>
            <a:r>
              <a:rPr lang="en-US" dirty="0"/>
              <a:t>/30 + 15</a:t>
            </a:r>
            <a:r>
              <a:rPr lang="en-US" baseline="30000" dirty="0"/>
              <a:t>2</a:t>
            </a:r>
            <a:r>
              <a:rPr lang="en-US" dirty="0"/>
              <a:t>/25)</a:t>
            </a:r>
            <a:r>
              <a:rPr lang="en-US" baseline="30000" dirty="0"/>
              <a:t>2</a:t>
            </a:r>
            <a:r>
              <a:rPr lang="en-US" dirty="0"/>
              <a:t> / { [ (10</a:t>
            </a:r>
            <a:r>
              <a:rPr lang="en-US" baseline="30000" dirty="0"/>
              <a:t>2</a:t>
            </a:r>
            <a:r>
              <a:rPr lang="en-US" dirty="0"/>
              <a:t> / 30)</a:t>
            </a:r>
            <a:r>
              <a:rPr lang="en-US" baseline="30000" dirty="0"/>
              <a:t>2</a:t>
            </a:r>
            <a:r>
              <a:rPr lang="en-US" dirty="0"/>
              <a:t> / (29) ] + [ (15</a:t>
            </a:r>
            <a:r>
              <a:rPr lang="en-US" baseline="30000" dirty="0"/>
              <a:t>2</a:t>
            </a:r>
            <a:r>
              <a:rPr lang="en-US" dirty="0"/>
              <a:t> / 25)</a:t>
            </a:r>
            <a:r>
              <a:rPr lang="en-US" baseline="30000" dirty="0"/>
              <a:t>2</a:t>
            </a:r>
            <a:r>
              <a:rPr lang="en-US" dirty="0"/>
              <a:t> / (24) ] } </a:t>
            </a:r>
            <a:br>
              <a:rPr lang="en-US" dirty="0"/>
            </a:br>
            <a:r>
              <a:rPr lang="en-US" dirty="0"/>
              <a:t>DF = (3.33 + 9)</a:t>
            </a:r>
            <a:r>
              <a:rPr lang="en-US" baseline="30000" dirty="0"/>
              <a:t>2</a:t>
            </a:r>
            <a:r>
              <a:rPr lang="en-US" dirty="0"/>
              <a:t> / { [ (3.33)</a:t>
            </a:r>
            <a:r>
              <a:rPr lang="en-US" baseline="30000" dirty="0"/>
              <a:t>2</a:t>
            </a:r>
            <a:r>
              <a:rPr lang="en-US" dirty="0"/>
              <a:t> / (29) ] + [ (9)</a:t>
            </a:r>
            <a:r>
              <a:rPr lang="en-US" baseline="30000" dirty="0"/>
              <a:t>2</a:t>
            </a:r>
            <a:r>
              <a:rPr lang="en-US" dirty="0"/>
              <a:t> / (24) ] } = 152.03 / (0.382 + 3.375) = 152.03/3.757 = 40.47 </a:t>
            </a:r>
            <a:br>
              <a:rPr lang="en-US" dirty="0"/>
            </a:br>
            <a:r>
              <a:rPr lang="en-US" dirty="0"/>
              <a:t/>
            </a:r>
            <a:br>
              <a:rPr lang="en-US" dirty="0"/>
            </a:br>
            <a:r>
              <a:rPr lang="en-US" dirty="0"/>
              <a:t>t = [ (x</a:t>
            </a:r>
            <a:r>
              <a:rPr lang="en-US" baseline="-25000" dirty="0"/>
              <a:t>1</a:t>
            </a:r>
            <a:r>
              <a:rPr lang="en-US" dirty="0"/>
              <a:t> - x</a:t>
            </a:r>
            <a:r>
              <a:rPr lang="en-US" baseline="-25000" dirty="0"/>
              <a:t>2</a:t>
            </a:r>
            <a:r>
              <a:rPr lang="en-US" dirty="0"/>
              <a:t>) - d ] / SE = [ (78 - 85) - 0 ] / 3.51 = -7/3.51 = -1.99</a:t>
            </a:r>
          </a:p>
          <a:p>
            <a:endParaRPr lang="en-US" dirty="0" smtClean="0"/>
          </a:p>
          <a:p>
            <a:pPr marL="0" indent="0">
              <a:buNone/>
            </a:pPr>
            <a:r>
              <a:rPr lang="en-US" dirty="0" smtClean="0"/>
              <a:t>where </a:t>
            </a:r>
            <a:r>
              <a:rPr lang="en-US" dirty="0"/>
              <a:t>s</a:t>
            </a:r>
            <a:r>
              <a:rPr lang="en-US" baseline="-25000" dirty="0"/>
              <a:t>1</a:t>
            </a:r>
            <a:r>
              <a:rPr lang="en-US" dirty="0"/>
              <a:t> is the </a:t>
            </a:r>
            <a:r>
              <a:rPr lang="en-US" dirty="0">
                <a:hlinkClick r:id="rId3"/>
              </a:rPr>
              <a:t>standard deviation</a:t>
            </a:r>
            <a:r>
              <a:rPr lang="en-US" dirty="0"/>
              <a:t> of sample 1, s</a:t>
            </a:r>
            <a:r>
              <a:rPr lang="en-US" baseline="-25000" dirty="0"/>
              <a:t>2</a:t>
            </a:r>
            <a:r>
              <a:rPr lang="en-US" dirty="0"/>
              <a:t> is the standard deviation of sample 2, n</a:t>
            </a:r>
            <a:r>
              <a:rPr lang="en-US" baseline="-25000" dirty="0"/>
              <a:t>1</a:t>
            </a:r>
            <a:r>
              <a:rPr lang="en-US" dirty="0"/>
              <a:t> is the size of sample 1, n</a:t>
            </a:r>
            <a:r>
              <a:rPr lang="en-US" baseline="-25000" dirty="0"/>
              <a:t>2</a:t>
            </a:r>
            <a:r>
              <a:rPr lang="en-US" dirty="0"/>
              <a:t> is the size of sample 2, x</a:t>
            </a:r>
            <a:r>
              <a:rPr lang="en-US" baseline="-25000" dirty="0"/>
              <a:t>1</a:t>
            </a:r>
            <a:r>
              <a:rPr lang="en-US" dirty="0"/>
              <a:t> is the mean of sample 1, x</a:t>
            </a:r>
            <a:r>
              <a:rPr lang="en-US" baseline="-25000" dirty="0"/>
              <a:t>2</a:t>
            </a:r>
            <a:r>
              <a:rPr lang="en-US" dirty="0"/>
              <a:t> is the mean of sample 2, d is the hypothesized difference between the population means, and SE is the standard error.</a:t>
            </a:r>
          </a:p>
          <a:p>
            <a:pPr marL="0" indent="0">
              <a:buNone/>
            </a:pPr>
            <a:endParaRPr lang="en-US" dirty="0" smtClean="0"/>
          </a:p>
          <a:p>
            <a:pPr marL="0" indent="0">
              <a:buNone/>
            </a:pPr>
            <a:r>
              <a:rPr lang="en-US" dirty="0" smtClean="0"/>
              <a:t>Since </a:t>
            </a:r>
            <a:r>
              <a:rPr lang="en-US" dirty="0"/>
              <a:t>we have a </a:t>
            </a:r>
            <a:r>
              <a:rPr lang="en-US" dirty="0">
                <a:hlinkClick r:id="rId4"/>
              </a:rPr>
              <a:t>two-tailed test</a:t>
            </a:r>
            <a:r>
              <a:rPr lang="en-US" dirty="0"/>
              <a:t>, the P-value is the probability that a t statistic having 40 degrees of freedom is more extreme than -1.99; that is, less than -1.99 or greater than 1.99.</a:t>
            </a:r>
          </a:p>
          <a:p>
            <a:pPr marL="0" indent="0">
              <a:buNone/>
            </a:pPr>
            <a:endParaRPr lang="en-US" dirty="0" smtClean="0"/>
          </a:p>
          <a:p>
            <a:pPr marL="0" indent="0">
              <a:buNone/>
            </a:pPr>
            <a:r>
              <a:rPr lang="en-US" dirty="0" smtClean="0"/>
              <a:t>We </a:t>
            </a:r>
            <a:r>
              <a:rPr lang="en-US" dirty="0"/>
              <a:t>use the </a:t>
            </a:r>
            <a:r>
              <a:rPr lang="en-US" dirty="0">
                <a:hlinkClick r:id="rId5"/>
              </a:rPr>
              <a:t>t Distribution Calculator</a:t>
            </a:r>
            <a:r>
              <a:rPr lang="en-US" dirty="0"/>
              <a:t> to find P(t &lt; -1.99) = 0.027, and P(t &gt; 1.99) = 0.027. Thus, the P-value = 0.027 + 0.027 = 0.054.</a:t>
            </a:r>
          </a:p>
          <a:p>
            <a:pPr marL="0" indent="0">
              <a:buNone/>
            </a:pPr>
            <a:endParaRPr lang="en-US" b="1" dirty="0" smtClean="0"/>
          </a:p>
          <a:p>
            <a:pPr marL="0" indent="0">
              <a:buNone/>
            </a:pPr>
            <a:r>
              <a:rPr lang="en-US" b="1" dirty="0" smtClean="0"/>
              <a:t>Interpret </a:t>
            </a:r>
            <a:r>
              <a:rPr lang="en-US" b="1" dirty="0"/>
              <a:t>results</a:t>
            </a:r>
            <a:r>
              <a:rPr lang="en-US" dirty="0"/>
              <a:t>. Since the P-value (0.054) is less than the significance level (0.10), we cannot accept the null hypothesis.</a:t>
            </a:r>
          </a:p>
          <a:p>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1/18/2017</a:t>
            </a:fld>
            <a:endParaRPr lang="en-US" dirty="0"/>
          </a:p>
        </p:txBody>
      </p:sp>
    </p:spTree>
    <p:extLst>
      <p:ext uri="{BB962C8B-B14F-4D97-AF65-F5344CB8AC3E}">
        <p14:creationId xmlns:p14="http://schemas.microsoft.com/office/powerpoint/2010/main" val="2849731276"/>
      </p:ext>
    </p:extLst>
  </p:cSld>
  <p:clrMapOvr>
    <a:masterClrMapping/>
  </p:clrMapOvr>
  <p:transition spd="slow">
    <p:wipe dir="d"/>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 Difference Between Means</a:t>
            </a:r>
          </a:p>
        </p:txBody>
      </p:sp>
      <p:sp>
        <p:nvSpPr>
          <p:cNvPr id="3" name="Content Placeholder 2"/>
          <p:cNvSpPr>
            <a:spLocks noGrp="1"/>
          </p:cNvSpPr>
          <p:nvPr>
            <p:ph idx="1"/>
          </p:nvPr>
        </p:nvSpPr>
        <p:spPr>
          <a:xfrm>
            <a:off x="762000" y="990600"/>
            <a:ext cx="8077200" cy="5029199"/>
          </a:xfrm>
        </p:spPr>
        <p:txBody>
          <a:bodyPr>
            <a:normAutofit fontScale="92500" lnSpcReduction="10000"/>
          </a:bodyPr>
          <a:lstStyle/>
          <a:p>
            <a:pPr marL="0" indent="0">
              <a:buNone/>
            </a:pPr>
            <a:endParaRPr lang="en-US" dirty="0" smtClean="0"/>
          </a:p>
          <a:p>
            <a:pPr marL="0" indent="0">
              <a:buNone/>
            </a:pPr>
            <a:r>
              <a:rPr lang="en-US" b="1" dirty="0"/>
              <a:t>Problem 2: One-Tailed </a:t>
            </a:r>
            <a:r>
              <a:rPr lang="en-US" b="1" dirty="0" smtClean="0"/>
              <a:t>Test</a:t>
            </a:r>
          </a:p>
          <a:p>
            <a:pPr marL="0" indent="0">
              <a:buNone/>
            </a:pPr>
            <a:endParaRPr lang="en-US" b="1" dirty="0"/>
          </a:p>
          <a:p>
            <a:pPr marL="0" indent="0">
              <a:buNone/>
            </a:pPr>
            <a:r>
              <a:rPr lang="en-US" dirty="0" smtClean="0"/>
              <a:t>The </a:t>
            </a:r>
            <a:r>
              <a:rPr lang="en-US" dirty="0"/>
              <a:t>Acme Company has developed a new battery. The engineer in charge claims that the new battery will operate continuously for </a:t>
            </a:r>
            <a:r>
              <a:rPr lang="en-US" i="1" dirty="0"/>
              <a:t>at least</a:t>
            </a:r>
            <a:r>
              <a:rPr lang="en-US" dirty="0"/>
              <a:t> 7 minutes longer than the old battery</a:t>
            </a:r>
            <a:r>
              <a:rPr lang="en-US" dirty="0" smtClean="0"/>
              <a:t>.</a:t>
            </a:r>
          </a:p>
          <a:p>
            <a:pPr marL="0" indent="0">
              <a:buNone/>
            </a:pPr>
            <a:endParaRPr lang="en-US" dirty="0"/>
          </a:p>
          <a:p>
            <a:pPr marL="0" indent="0">
              <a:buNone/>
            </a:pPr>
            <a:r>
              <a:rPr lang="en-US" dirty="0"/>
              <a:t>To test the claim, the company selects a simple random sample of 100 new batteries and 100 old batteries. The old batteries run continuously for 190 minutes with a standard deviation of 20 minutes; the new batteries, 200 minutes with a standard deviation of 40 minutes</a:t>
            </a:r>
            <a:r>
              <a:rPr lang="en-US" dirty="0" smtClean="0"/>
              <a:t>.</a:t>
            </a:r>
          </a:p>
          <a:p>
            <a:pPr marL="0" indent="0">
              <a:buNone/>
            </a:pPr>
            <a:endParaRPr lang="en-US" dirty="0"/>
          </a:p>
          <a:p>
            <a:pPr marL="0" indent="0">
              <a:buNone/>
            </a:pPr>
            <a:r>
              <a:rPr lang="en-US" dirty="0"/>
              <a:t>Test the engineer's claim that the new batteries run at least 7 minutes longer than the old. Use a 0.05 level of significance. (Assume that there are no outliers in either sample</a:t>
            </a:r>
            <a:r>
              <a:rPr lang="en-US" dirty="0" smtClean="0"/>
              <a:t>.)</a:t>
            </a:r>
          </a:p>
          <a:p>
            <a:pPr marL="0" indent="0">
              <a:buNone/>
            </a:pPr>
            <a:endParaRPr lang="en-US" dirty="0"/>
          </a:p>
          <a:p>
            <a:pPr marL="0" indent="0" algn="l">
              <a:buNone/>
            </a:pPr>
            <a:r>
              <a:rPr lang="en-US" b="1" dirty="0"/>
              <a:t>State the hypotheses.</a:t>
            </a:r>
            <a:r>
              <a:rPr lang="en-US" dirty="0"/>
              <a:t> The first step is to state the null hypothesis and an alternative hypothesis</a:t>
            </a:r>
            <a:r>
              <a:rPr lang="en-US" dirty="0" smtClean="0"/>
              <a:t>.</a:t>
            </a:r>
          </a:p>
          <a:p>
            <a:pPr marL="0" indent="0" algn="l">
              <a:buNone/>
            </a:pPr>
            <a:endParaRPr lang="en-US" dirty="0"/>
          </a:p>
          <a:p>
            <a:pPr marL="800100" lvl="2" indent="0" algn="l">
              <a:buNone/>
            </a:pPr>
            <a:r>
              <a:rPr lang="en-US" dirty="0"/>
              <a:t>Null hypothesis: μ</a:t>
            </a:r>
            <a:r>
              <a:rPr lang="en-US" baseline="-25000" dirty="0"/>
              <a:t>1</a:t>
            </a:r>
            <a:r>
              <a:rPr lang="en-US" dirty="0"/>
              <a:t> - μ</a:t>
            </a:r>
            <a:r>
              <a:rPr lang="en-US" baseline="-25000" dirty="0"/>
              <a:t>2</a:t>
            </a:r>
            <a:r>
              <a:rPr lang="en-US" dirty="0"/>
              <a:t> &gt;= 7 </a:t>
            </a:r>
            <a:br>
              <a:rPr lang="en-US" dirty="0"/>
            </a:br>
            <a:r>
              <a:rPr lang="en-US" dirty="0"/>
              <a:t>Alternative hypothesis: μ</a:t>
            </a:r>
            <a:r>
              <a:rPr lang="en-US" baseline="-25000" dirty="0"/>
              <a:t>1</a:t>
            </a:r>
            <a:r>
              <a:rPr lang="en-US" dirty="0"/>
              <a:t> - μ</a:t>
            </a:r>
            <a:r>
              <a:rPr lang="en-US" baseline="-25000" dirty="0"/>
              <a:t>2</a:t>
            </a:r>
            <a:r>
              <a:rPr lang="en-US" dirty="0"/>
              <a:t> &lt; </a:t>
            </a:r>
            <a:r>
              <a:rPr lang="en-US" dirty="0" smtClean="0"/>
              <a:t>7</a:t>
            </a:r>
          </a:p>
          <a:p>
            <a:pPr marL="0" indent="0" algn="l">
              <a:buNone/>
            </a:pPr>
            <a:endParaRPr lang="en-US" dirty="0"/>
          </a:p>
          <a:p>
            <a:pPr marL="0" indent="0" algn="l">
              <a:buNone/>
            </a:pPr>
            <a:r>
              <a:rPr lang="en-US" dirty="0"/>
              <a:t>Note that these hypotheses constitute a one-tailed test. The null hypothesis will be rejected if the mean difference between sample means is too small.</a:t>
            </a:r>
          </a:p>
          <a:p>
            <a:pPr marL="0" indent="0" algn="l">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1/18/2017</a:t>
            </a:fld>
            <a:endParaRPr lang="en-US" dirty="0"/>
          </a:p>
        </p:txBody>
      </p:sp>
    </p:spTree>
    <p:extLst>
      <p:ext uri="{BB962C8B-B14F-4D97-AF65-F5344CB8AC3E}">
        <p14:creationId xmlns:p14="http://schemas.microsoft.com/office/powerpoint/2010/main" val="1642750180"/>
      </p:ext>
    </p:extLst>
  </p:cSld>
  <p:clrMapOvr>
    <a:masterClrMapping/>
  </p:clrMapOvr>
  <p:transition spd="slow">
    <p:wipe dir="d"/>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 Difference Between Means</a:t>
            </a:r>
          </a:p>
        </p:txBody>
      </p:sp>
      <p:sp>
        <p:nvSpPr>
          <p:cNvPr id="3" name="Content Placeholder 2"/>
          <p:cNvSpPr>
            <a:spLocks noGrp="1"/>
          </p:cNvSpPr>
          <p:nvPr>
            <p:ph idx="1"/>
          </p:nvPr>
        </p:nvSpPr>
        <p:spPr>
          <a:xfrm>
            <a:off x="762000" y="990600"/>
            <a:ext cx="8077200" cy="5029199"/>
          </a:xfrm>
        </p:spPr>
        <p:txBody>
          <a:bodyPr>
            <a:normAutofit/>
          </a:bodyPr>
          <a:lstStyle/>
          <a:p>
            <a:pPr marL="0" indent="0">
              <a:buNone/>
            </a:pPr>
            <a:r>
              <a:rPr lang="en-US" b="1" dirty="0"/>
              <a:t>Formulate an analysis plan</a:t>
            </a:r>
            <a:r>
              <a:rPr lang="en-US" dirty="0"/>
              <a:t>. For this analysis, the significance level is 0.05. </a:t>
            </a:r>
          </a:p>
          <a:p>
            <a:pPr marL="0" indent="0">
              <a:buNone/>
            </a:pPr>
            <a:r>
              <a:rPr lang="en-US" b="1" dirty="0"/>
              <a:t>Analyze sample data</a:t>
            </a:r>
            <a:r>
              <a:rPr lang="en-US" dirty="0"/>
              <a:t>. Using sample data, we compute the standard error (SE), degrees of freedom (DF), and the t statistic test statistic (t).</a:t>
            </a:r>
          </a:p>
          <a:p>
            <a:pPr lvl="1" algn="l"/>
            <a:r>
              <a:rPr lang="en-US" dirty="0"/>
              <a:t>SE = </a:t>
            </a:r>
            <a:r>
              <a:rPr lang="en-US" dirty="0" err="1"/>
              <a:t>sqrt</a:t>
            </a:r>
            <a:r>
              <a:rPr lang="en-US" dirty="0"/>
              <a:t>[(s</a:t>
            </a:r>
            <a:r>
              <a:rPr lang="en-US" baseline="-25000" dirty="0"/>
              <a:t>1</a:t>
            </a:r>
            <a:r>
              <a:rPr lang="en-US" baseline="30000" dirty="0"/>
              <a:t>2</a:t>
            </a:r>
            <a:r>
              <a:rPr lang="en-US" dirty="0"/>
              <a:t>/n</a:t>
            </a:r>
            <a:r>
              <a:rPr lang="en-US" baseline="-25000" dirty="0"/>
              <a:t>1</a:t>
            </a:r>
            <a:r>
              <a:rPr lang="en-US" dirty="0"/>
              <a:t>) + (s</a:t>
            </a:r>
            <a:r>
              <a:rPr lang="en-US" baseline="-25000" dirty="0"/>
              <a:t>2</a:t>
            </a:r>
            <a:r>
              <a:rPr lang="en-US" baseline="30000" dirty="0"/>
              <a:t>2</a:t>
            </a:r>
            <a:r>
              <a:rPr lang="en-US" dirty="0"/>
              <a:t>/n</a:t>
            </a:r>
            <a:r>
              <a:rPr lang="en-US" baseline="-25000" dirty="0"/>
              <a:t>2</a:t>
            </a:r>
            <a:r>
              <a:rPr lang="en-US" dirty="0"/>
              <a:t>)] </a:t>
            </a:r>
            <a:br>
              <a:rPr lang="en-US" dirty="0"/>
            </a:br>
            <a:r>
              <a:rPr lang="en-US" dirty="0"/>
              <a:t>SE = </a:t>
            </a:r>
            <a:r>
              <a:rPr lang="en-US" dirty="0" err="1"/>
              <a:t>sqrt</a:t>
            </a:r>
            <a:r>
              <a:rPr lang="en-US" dirty="0"/>
              <a:t>[(40</a:t>
            </a:r>
            <a:r>
              <a:rPr lang="en-US" baseline="30000" dirty="0"/>
              <a:t>2</a:t>
            </a:r>
            <a:r>
              <a:rPr lang="en-US" dirty="0"/>
              <a:t>/100) + (20</a:t>
            </a:r>
            <a:r>
              <a:rPr lang="en-US" baseline="30000" dirty="0"/>
              <a:t>2</a:t>
            </a:r>
            <a:r>
              <a:rPr lang="en-US" dirty="0"/>
              <a:t>/100] = </a:t>
            </a:r>
            <a:r>
              <a:rPr lang="en-US" dirty="0" err="1"/>
              <a:t>sqrt</a:t>
            </a:r>
            <a:r>
              <a:rPr lang="en-US" dirty="0"/>
              <a:t>(16 + 4) = 4.472 </a:t>
            </a:r>
            <a:br>
              <a:rPr lang="en-US" dirty="0"/>
            </a:br>
            <a:r>
              <a:rPr lang="en-US" dirty="0"/>
              <a:t/>
            </a:r>
            <a:br>
              <a:rPr lang="en-US" dirty="0"/>
            </a:br>
            <a:r>
              <a:rPr lang="en-US" dirty="0"/>
              <a:t>DF = (s</a:t>
            </a:r>
            <a:r>
              <a:rPr lang="en-US" baseline="-25000" dirty="0"/>
              <a:t>1</a:t>
            </a:r>
            <a:r>
              <a:rPr lang="en-US" baseline="30000" dirty="0"/>
              <a:t>2</a:t>
            </a:r>
            <a:r>
              <a:rPr lang="en-US" dirty="0"/>
              <a:t>/n</a:t>
            </a:r>
            <a:r>
              <a:rPr lang="en-US" baseline="-25000" dirty="0"/>
              <a:t>1</a:t>
            </a:r>
            <a:r>
              <a:rPr lang="en-US" dirty="0"/>
              <a:t> + s</a:t>
            </a:r>
            <a:r>
              <a:rPr lang="en-US" baseline="-25000" dirty="0"/>
              <a:t>2</a:t>
            </a:r>
            <a:r>
              <a:rPr lang="en-US" baseline="30000" dirty="0"/>
              <a:t>2</a:t>
            </a:r>
            <a:r>
              <a:rPr lang="en-US" dirty="0"/>
              <a:t>/n</a:t>
            </a:r>
            <a:r>
              <a:rPr lang="en-US" baseline="-25000" dirty="0"/>
              <a:t>2</a:t>
            </a:r>
            <a:r>
              <a:rPr lang="en-US" dirty="0"/>
              <a:t>)</a:t>
            </a:r>
            <a:r>
              <a:rPr lang="en-US" baseline="30000" dirty="0"/>
              <a:t>2</a:t>
            </a:r>
            <a:r>
              <a:rPr lang="en-US" dirty="0"/>
              <a:t> / { [ (s</a:t>
            </a:r>
            <a:r>
              <a:rPr lang="en-US" baseline="-25000" dirty="0"/>
              <a:t>1</a:t>
            </a:r>
            <a:r>
              <a:rPr lang="en-US" baseline="30000" dirty="0"/>
              <a:t>2</a:t>
            </a:r>
            <a:r>
              <a:rPr lang="en-US" dirty="0"/>
              <a:t> / n</a:t>
            </a:r>
            <a:r>
              <a:rPr lang="en-US" baseline="-25000" dirty="0"/>
              <a:t>1</a:t>
            </a:r>
            <a:r>
              <a:rPr lang="en-US" dirty="0"/>
              <a:t>)</a:t>
            </a:r>
            <a:r>
              <a:rPr lang="en-US" baseline="30000" dirty="0"/>
              <a:t>2</a:t>
            </a:r>
            <a:r>
              <a:rPr lang="en-US" dirty="0"/>
              <a:t> / (n</a:t>
            </a:r>
            <a:r>
              <a:rPr lang="en-US" baseline="-25000" dirty="0"/>
              <a:t>1</a:t>
            </a:r>
            <a:r>
              <a:rPr lang="en-US" dirty="0"/>
              <a:t> - 1) ] + [ (s</a:t>
            </a:r>
            <a:r>
              <a:rPr lang="en-US" baseline="-25000" dirty="0"/>
              <a:t>2</a:t>
            </a:r>
            <a:r>
              <a:rPr lang="en-US" baseline="30000" dirty="0"/>
              <a:t>2</a:t>
            </a:r>
            <a:r>
              <a:rPr lang="en-US" dirty="0"/>
              <a:t> / n</a:t>
            </a:r>
            <a:r>
              <a:rPr lang="en-US" baseline="-25000" dirty="0"/>
              <a:t>2</a:t>
            </a:r>
            <a:r>
              <a:rPr lang="en-US" dirty="0"/>
              <a:t>)</a:t>
            </a:r>
            <a:r>
              <a:rPr lang="en-US" baseline="30000" dirty="0"/>
              <a:t>2</a:t>
            </a:r>
            <a:r>
              <a:rPr lang="en-US" dirty="0"/>
              <a:t> / (n</a:t>
            </a:r>
            <a:r>
              <a:rPr lang="en-US" baseline="-25000" dirty="0"/>
              <a:t>2</a:t>
            </a:r>
            <a:r>
              <a:rPr lang="en-US" dirty="0"/>
              <a:t> - 1) ] } </a:t>
            </a:r>
            <a:br>
              <a:rPr lang="en-US" dirty="0"/>
            </a:br>
            <a:r>
              <a:rPr lang="en-US" dirty="0"/>
              <a:t>DF = (40</a:t>
            </a:r>
            <a:r>
              <a:rPr lang="en-US" baseline="30000" dirty="0"/>
              <a:t>2</a:t>
            </a:r>
            <a:r>
              <a:rPr lang="en-US" dirty="0"/>
              <a:t>/100 + 20</a:t>
            </a:r>
            <a:r>
              <a:rPr lang="en-US" baseline="30000" dirty="0"/>
              <a:t>2</a:t>
            </a:r>
            <a:r>
              <a:rPr lang="en-US" dirty="0"/>
              <a:t>/100)</a:t>
            </a:r>
            <a:r>
              <a:rPr lang="en-US" baseline="30000" dirty="0"/>
              <a:t>2</a:t>
            </a:r>
            <a:r>
              <a:rPr lang="en-US" dirty="0"/>
              <a:t> / { [ (40</a:t>
            </a:r>
            <a:r>
              <a:rPr lang="en-US" baseline="30000" dirty="0"/>
              <a:t>2</a:t>
            </a:r>
            <a:r>
              <a:rPr lang="en-US" dirty="0"/>
              <a:t> / 100)</a:t>
            </a:r>
            <a:r>
              <a:rPr lang="en-US" baseline="30000" dirty="0"/>
              <a:t>2</a:t>
            </a:r>
            <a:r>
              <a:rPr lang="en-US" dirty="0"/>
              <a:t> / (99) ] + [ (20</a:t>
            </a:r>
            <a:r>
              <a:rPr lang="en-US" baseline="30000" dirty="0"/>
              <a:t>2</a:t>
            </a:r>
            <a:r>
              <a:rPr lang="en-US" dirty="0"/>
              <a:t> / 100)</a:t>
            </a:r>
            <a:r>
              <a:rPr lang="en-US" baseline="30000" dirty="0"/>
              <a:t>2</a:t>
            </a:r>
            <a:r>
              <a:rPr lang="en-US" dirty="0"/>
              <a:t> / (99) ] } </a:t>
            </a:r>
            <a:br>
              <a:rPr lang="en-US" dirty="0"/>
            </a:br>
            <a:r>
              <a:rPr lang="en-US" dirty="0"/>
              <a:t>DF = (20)</a:t>
            </a:r>
            <a:r>
              <a:rPr lang="en-US" baseline="30000" dirty="0"/>
              <a:t>2</a:t>
            </a:r>
            <a:r>
              <a:rPr lang="en-US" dirty="0"/>
              <a:t> / { [ (16)</a:t>
            </a:r>
            <a:r>
              <a:rPr lang="en-US" baseline="30000" dirty="0"/>
              <a:t>2</a:t>
            </a:r>
            <a:r>
              <a:rPr lang="en-US" dirty="0"/>
              <a:t> / (99) ] + [ (2)</a:t>
            </a:r>
            <a:r>
              <a:rPr lang="en-US" baseline="30000" dirty="0"/>
              <a:t>2</a:t>
            </a:r>
            <a:r>
              <a:rPr lang="en-US" dirty="0"/>
              <a:t> / (99) ] } = 400 / (2.586 + 0.162) = 145.56 </a:t>
            </a:r>
            <a:br>
              <a:rPr lang="en-US" dirty="0"/>
            </a:br>
            <a:r>
              <a:rPr lang="en-US" dirty="0"/>
              <a:t/>
            </a:r>
            <a:br>
              <a:rPr lang="en-US" dirty="0"/>
            </a:br>
            <a:r>
              <a:rPr lang="en-US" dirty="0"/>
              <a:t>t = [ (x</a:t>
            </a:r>
            <a:r>
              <a:rPr lang="en-US" baseline="-25000" dirty="0"/>
              <a:t>1</a:t>
            </a:r>
            <a:r>
              <a:rPr lang="en-US" dirty="0"/>
              <a:t> - x</a:t>
            </a:r>
            <a:r>
              <a:rPr lang="en-US" baseline="-25000" dirty="0"/>
              <a:t>2</a:t>
            </a:r>
            <a:r>
              <a:rPr lang="en-US" dirty="0"/>
              <a:t>) - d ] / SE = [(200 - 190) - 7] / 4.472 = 3/4.472 = 0.67</a:t>
            </a:r>
          </a:p>
          <a:p>
            <a:r>
              <a:rPr lang="en-US" dirty="0"/>
              <a:t>where s</a:t>
            </a:r>
            <a:r>
              <a:rPr lang="en-US" baseline="-25000" dirty="0"/>
              <a:t>1</a:t>
            </a:r>
            <a:r>
              <a:rPr lang="en-US" dirty="0"/>
              <a:t> is the </a:t>
            </a:r>
            <a:r>
              <a:rPr lang="en-US" dirty="0">
                <a:hlinkClick r:id="rId2"/>
              </a:rPr>
              <a:t>standard deviation</a:t>
            </a:r>
            <a:r>
              <a:rPr lang="en-US" dirty="0"/>
              <a:t> of sample 1, s</a:t>
            </a:r>
            <a:r>
              <a:rPr lang="en-US" baseline="-25000" dirty="0"/>
              <a:t>2</a:t>
            </a:r>
            <a:r>
              <a:rPr lang="en-US" dirty="0"/>
              <a:t> is the standard deviation of sample 2, n</a:t>
            </a:r>
            <a:r>
              <a:rPr lang="en-US" baseline="-25000" dirty="0"/>
              <a:t>1</a:t>
            </a:r>
            <a:r>
              <a:rPr lang="en-US" dirty="0"/>
              <a:t> is the size of sample 1, n</a:t>
            </a:r>
            <a:r>
              <a:rPr lang="en-US" baseline="-25000" dirty="0"/>
              <a:t>2</a:t>
            </a:r>
            <a:r>
              <a:rPr lang="en-US" dirty="0"/>
              <a:t> is the size of sample 2, x</a:t>
            </a:r>
            <a:r>
              <a:rPr lang="en-US" baseline="-25000" dirty="0"/>
              <a:t>1</a:t>
            </a:r>
            <a:r>
              <a:rPr lang="en-US" dirty="0"/>
              <a:t> is the mean of sample 1, x</a:t>
            </a:r>
            <a:r>
              <a:rPr lang="en-US" baseline="-25000" dirty="0"/>
              <a:t>2</a:t>
            </a:r>
            <a:r>
              <a:rPr lang="en-US" dirty="0"/>
              <a:t> is the mean of sample 2, d is the hypothesized difference between population means, and SE is the standard error</a:t>
            </a:r>
            <a:r>
              <a:rPr lang="en-US" dirty="0" smtClean="0"/>
              <a:t>.</a:t>
            </a: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1/18/2017</a:t>
            </a:fld>
            <a:endParaRPr lang="en-US" dirty="0"/>
          </a:p>
        </p:txBody>
      </p:sp>
    </p:spTree>
    <p:extLst>
      <p:ext uri="{BB962C8B-B14F-4D97-AF65-F5344CB8AC3E}">
        <p14:creationId xmlns:p14="http://schemas.microsoft.com/office/powerpoint/2010/main" val="1651263122"/>
      </p:ext>
    </p:extLst>
  </p:cSld>
  <p:clrMapOvr>
    <a:masterClrMapping/>
  </p:clrMapOvr>
  <p:transition spd="slow">
    <p:wipe dir="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 Difference Between Means</a:t>
            </a:r>
          </a:p>
        </p:txBody>
      </p:sp>
      <p:sp>
        <p:nvSpPr>
          <p:cNvPr id="3" name="Content Placeholder 2"/>
          <p:cNvSpPr>
            <a:spLocks noGrp="1"/>
          </p:cNvSpPr>
          <p:nvPr>
            <p:ph idx="1"/>
          </p:nvPr>
        </p:nvSpPr>
        <p:spPr/>
        <p:txBody>
          <a:bodyPr/>
          <a:lstStyle/>
          <a:p>
            <a:pPr marL="0" indent="0">
              <a:buNone/>
            </a:pPr>
            <a:r>
              <a:rPr lang="en-US" dirty="0"/>
              <a:t>Here is the logic of the analysis: Given the alternative hypothesis (μ</a:t>
            </a:r>
            <a:r>
              <a:rPr lang="en-US" baseline="-25000" dirty="0"/>
              <a:t>1</a:t>
            </a:r>
            <a:r>
              <a:rPr lang="en-US" dirty="0"/>
              <a:t> - μ</a:t>
            </a:r>
            <a:r>
              <a:rPr lang="en-US" baseline="-25000" dirty="0"/>
              <a:t>2</a:t>
            </a:r>
            <a:r>
              <a:rPr lang="en-US" dirty="0"/>
              <a:t> &lt; 7), we want to know whether the observed difference in sample means is small enough (i.e., sufficiently less than 7) to cause us to reject the null hypothesis.</a:t>
            </a:r>
          </a:p>
          <a:p>
            <a:pPr marL="0" indent="0">
              <a:buNone/>
            </a:pPr>
            <a:endParaRPr lang="en-US" dirty="0" smtClean="0"/>
          </a:p>
          <a:p>
            <a:pPr marL="0" indent="0">
              <a:buNone/>
            </a:pPr>
            <a:r>
              <a:rPr lang="en-US" dirty="0" smtClean="0"/>
              <a:t>The </a:t>
            </a:r>
            <a:r>
              <a:rPr lang="en-US" dirty="0"/>
              <a:t>observed difference in sample means (10) produced a t statistic of 0.67. We use the </a:t>
            </a:r>
            <a:r>
              <a:rPr lang="en-US" dirty="0">
                <a:hlinkClick r:id="rId2"/>
              </a:rPr>
              <a:t>t Distribution Calculator</a:t>
            </a:r>
            <a:r>
              <a:rPr lang="en-US" dirty="0"/>
              <a:t> to find P(t </a:t>
            </a:r>
            <a:r>
              <a:rPr lang="en-US" u="sng" dirty="0"/>
              <a:t>&lt;</a:t>
            </a:r>
            <a:r>
              <a:rPr lang="en-US" dirty="0"/>
              <a:t> 0.67) = 0.75.</a:t>
            </a:r>
          </a:p>
          <a:p>
            <a:pPr marL="0" indent="0">
              <a:buNone/>
            </a:pPr>
            <a:endParaRPr lang="en-US" dirty="0" smtClean="0"/>
          </a:p>
          <a:p>
            <a:pPr marL="0" indent="0">
              <a:buNone/>
            </a:pPr>
            <a:r>
              <a:rPr lang="en-US" dirty="0" smtClean="0"/>
              <a:t>This </a:t>
            </a:r>
            <a:r>
              <a:rPr lang="en-US" dirty="0"/>
              <a:t>means we would expect to find an observed difference in sample means of 10 or less in 75% of our samples, if the true difference were actually 7. Therefore, the P-value in this analysis is 0.75.</a:t>
            </a:r>
          </a:p>
          <a:p>
            <a:pPr marL="0" indent="0">
              <a:buNone/>
            </a:pPr>
            <a:endParaRPr lang="en-US" b="1" dirty="0" smtClean="0"/>
          </a:p>
          <a:p>
            <a:pPr marL="0" indent="0">
              <a:buNone/>
            </a:pPr>
            <a:r>
              <a:rPr lang="en-US" b="1" dirty="0" smtClean="0"/>
              <a:t>Interpret </a:t>
            </a:r>
            <a:r>
              <a:rPr lang="en-US" b="1" dirty="0"/>
              <a:t>results</a:t>
            </a:r>
            <a:r>
              <a:rPr lang="en-US" dirty="0"/>
              <a:t>. Since the P-value (0.75) is greater than the significance level (0.05), we cannot reject the null hypothesis.</a:t>
            </a:r>
          </a:p>
          <a:p>
            <a:pPr marL="0" indent="0">
              <a:buNone/>
            </a:pP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1/18/2017</a:t>
            </a:fld>
            <a:endParaRPr lang="en-US" dirty="0"/>
          </a:p>
        </p:txBody>
      </p:sp>
    </p:spTree>
    <p:extLst>
      <p:ext uri="{BB962C8B-B14F-4D97-AF65-F5344CB8AC3E}">
        <p14:creationId xmlns:p14="http://schemas.microsoft.com/office/powerpoint/2010/main" val="3146839997"/>
      </p:ext>
    </p:extLst>
  </p:cSld>
  <p:clrMapOvr>
    <a:masterClrMapping/>
  </p:clrMapOvr>
  <p:transition spd="slow">
    <p:wipe dir="d"/>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 Flow Chart</a:t>
            </a: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1/18/2017</a:t>
            </a:fld>
            <a:endParaRPr lang="en-US" dirty="0"/>
          </a:p>
        </p:txBody>
      </p:sp>
      <p:pic>
        <p:nvPicPr>
          <p:cNvPr id="69634"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1018105" y="1143000"/>
            <a:ext cx="7564990"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8932526"/>
      </p:ext>
    </p:extLst>
  </p:cSld>
  <p:clrMapOvr>
    <a:masterClrMapping/>
  </p:clrMapOvr>
  <p:transition spd="slow">
    <p:wipe dir="d"/>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What is a Z-test?</a:t>
            </a:r>
          </a:p>
          <a:p>
            <a:r>
              <a:rPr lang="en-US" dirty="0">
                <a:hlinkClick r:id="rId2"/>
              </a:rPr>
              <a:t>Learn more about Minitab 17 </a:t>
            </a:r>
            <a:endParaRPr lang="en-US" dirty="0"/>
          </a:p>
          <a:p>
            <a:r>
              <a:rPr lang="en-US" dirty="0"/>
              <a:t>A Z-test is a hypothesis test based on the Z-statistic, which follows the standard normal distribution under the null hypothesis.</a:t>
            </a:r>
          </a:p>
          <a:p>
            <a:r>
              <a:rPr lang="en-US" dirty="0"/>
              <a:t>The simplest Z-test is the 1-sample Z-test, which tests the mean of a normally distributed population with known variance. For example, the manager of a candy manufacturer wants to know whether the mean weight of a batch of candy boxes is equal to the target value of 10 ounces. From historical data, they know that the filling machine has a standard deviation of 0.5 ounces, so they use this value as the population standard deviation in a 1-sample Z-test.</a:t>
            </a:r>
          </a:p>
          <a:p>
            <a:r>
              <a:rPr lang="en-US" dirty="0"/>
              <a:t>You can also use Z-tests to determine whether predictor variables in </a:t>
            </a:r>
            <a:r>
              <a:rPr lang="en-US" dirty="0" err="1"/>
              <a:t>probit</a:t>
            </a:r>
            <a:r>
              <a:rPr lang="en-US" dirty="0"/>
              <a:t> analysis and logistic regression have a significant effect on the response. The null hypothesis states that the predictor is not significant.</a:t>
            </a:r>
          </a:p>
          <a:p>
            <a:r>
              <a:rPr lang="en-US" dirty="0"/>
              <a:t>You also have the option to use a Z-test to do a normal approximation for tests of Poisson rate and tests of proportions. These normal approximations are valid when the sample size and the number of events are adequately large.</a:t>
            </a:r>
          </a:p>
          <a:p>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1/18/2017</a:t>
            </a:fld>
            <a:endParaRPr lang="en-US" dirty="0"/>
          </a:p>
        </p:txBody>
      </p:sp>
    </p:spTree>
    <p:extLst>
      <p:ext uri="{BB962C8B-B14F-4D97-AF65-F5344CB8AC3E}">
        <p14:creationId xmlns:p14="http://schemas.microsoft.com/office/powerpoint/2010/main" val="2441892297"/>
      </p:ext>
    </p:extLst>
  </p:cSld>
  <p:clrMapOvr>
    <a:masterClrMapping/>
  </p:clrMapOvr>
  <p:transitio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t>Descriptive Statistics	</a:t>
            </a:r>
          </a:p>
        </p:txBody>
      </p:sp>
      <p:sp>
        <p:nvSpPr>
          <p:cNvPr id="9219" name="Rectangle 3"/>
          <p:cNvSpPr>
            <a:spLocks noGrp="1" noChangeArrowheads="1"/>
          </p:cNvSpPr>
          <p:nvPr>
            <p:ph type="body" idx="1"/>
          </p:nvPr>
        </p:nvSpPr>
        <p:spPr/>
        <p:txBody>
          <a:bodyPr/>
          <a:lstStyle/>
          <a:p>
            <a:pPr>
              <a:buFont typeface="Wingdings" pitchFamily="2" charset="2"/>
              <a:buNone/>
            </a:pPr>
            <a:r>
              <a:rPr lang="en-US" altLang="en-US"/>
              <a:t>Types of descriptive statistics:</a:t>
            </a:r>
          </a:p>
          <a:p>
            <a:r>
              <a:rPr lang="en-US" altLang="en-US"/>
              <a:t>Organize Data</a:t>
            </a:r>
          </a:p>
          <a:p>
            <a:pPr lvl="1"/>
            <a:r>
              <a:rPr lang="en-US" altLang="en-US"/>
              <a:t>Tables</a:t>
            </a:r>
          </a:p>
          <a:p>
            <a:pPr lvl="2"/>
            <a:r>
              <a:rPr lang="en-US" altLang="en-US"/>
              <a:t>Frequency Distributions</a:t>
            </a:r>
          </a:p>
          <a:p>
            <a:pPr lvl="2"/>
            <a:r>
              <a:rPr lang="en-US" altLang="en-US"/>
              <a:t>Relative Frequency Distributions</a:t>
            </a:r>
          </a:p>
          <a:p>
            <a:pPr lvl="1"/>
            <a:r>
              <a:rPr lang="en-US" altLang="en-US"/>
              <a:t>Graphs</a:t>
            </a:r>
          </a:p>
          <a:p>
            <a:pPr lvl="2"/>
            <a:r>
              <a:rPr lang="en-US" altLang="en-US"/>
              <a:t>Bar Chart or Histogram</a:t>
            </a:r>
          </a:p>
          <a:p>
            <a:pPr lvl="2"/>
            <a:r>
              <a:rPr lang="en-US" altLang="en-US"/>
              <a:t>Stem and Leaf Plot</a:t>
            </a:r>
          </a:p>
          <a:p>
            <a:pPr lvl="2"/>
            <a:r>
              <a:rPr lang="en-US" altLang="en-US"/>
              <a:t>Frequency Polygon</a:t>
            </a:r>
          </a:p>
          <a:p>
            <a:pPr lvl="1"/>
            <a:endParaRPr lang="en-US" altLang="en-US"/>
          </a:p>
        </p:txBody>
      </p:sp>
    </p:spTree>
    <p:extLst>
      <p:ext uri="{BB962C8B-B14F-4D97-AF65-F5344CB8AC3E}">
        <p14:creationId xmlns:p14="http://schemas.microsoft.com/office/powerpoint/2010/main" val="545386365"/>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en-US"/>
              <a:t>Descriptive Statistics	</a:t>
            </a:r>
          </a:p>
        </p:txBody>
      </p:sp>
      <p:sp>
        <p:nvSpPr>
          <p:cNvPr id="76803" name="Rectangle 3"/>
          <p:cNvSpPr>
            <a:spLocks noGrp="1" noChangeArrowheads="1"/>
          </p:cNvSpPr>
          <p:nvPr>
            <p:ph type="body" idx="1"/>
          </p:nvPr>
        </p:nvSpPr>
        <p:spPr/>
        <p:txBody>
          <a:bodyPr/>
          <a:lstStyle/>
          <a:p>
            <a:pPr>
              <a:lnSpc>
                <a:spcPct val="80000"/>
              </a:lnSpc>
              <a:buFont typeface="Wingdings" pitchFamily="2" charset="2"/>
              <a:buNone/>
            </a:pPr>
            <a:r>
              <a:rPr lang="en-US" altLang="en-US" sz="2600"/>
              <a:t>Summarizing Data:</a:t>
            </a:r>
          </a:p>
          <a:p>
            <a:pPr>
              <a:lnSpc>
                <a:spcPct val="80000"/>
              </a:lnSpc>
            </a:pPr>
            <a:endParaRPr lang="en-US" altLang="en-US" sz="2600"/>
          </a:p>
          <a:p>
            <a:pPr lvl="1">
              <a:lnSpc>
                <a:spcPct val="80000"/>
              </a:lnSpc>
            </a:pPr>
            <a:r>
              <a:rPr lang="en-US" altLang="en-US" sz="2200"/>
              <a:t>Central Tendency (or Groups’ “Middle Values”)</a:t>
            </a:r>
          </a:p>
          <a:p>
            <a:pPr lvl="2">
              <a:lnSpc>
                <a:spcPct val="80000"/>
              </a:lnSpc>
            </a:pPr>
            <a:r>
              <a:rPr lang="en-US" altLang="en-US"/>
              <a:t>Mean</a:t>
            </a:r>
          </a:p>
          <a:p>
            <a:pPr lvl="2">
              <a:lnSpc>
                <a:spcPct val="80000"/>
              </a:lnSpc>
            </a:pPr>
            <a:r>
              <a:rPr lang="en-US" altLang="en-US"/>
              <a:t>Median</a:t>
            </a:r>
          </a:p>
          <a:p>
            <a:pPr lvl="2">
              <a:lnSpc>
                <a:spcPct val="80000"/>
              </a:lnSpc>
            </a:pPr>
            <a:r>
              <a:rPr lang="en-US" altLang="en-US"/>
              <a:t>Mode</a:t>
            </a:r>
          </a:p>
          <a:p>
            <a:pPr lvl="2">
              <a:lnSpc>
                <a:spcPct val="80000"/>
              </a:lnSpc>
            </a:pPr>
            <a:endParaRPr lang="en-US" altLang="en-US"/>
          </a:p>
          <a:p>
            <a:pPr lvl="1">
              <a:lnSpc>
                <a:spcPct val="80000"/>
              </a:lnSpc>
            </a:pPr>
            <a:r>
              <a:rPr lang="en-US" altLang="en-US" sz="2200"/>
              <a:t>Variation (or Summary of Differences Within Groups) </a:t>
            </a:r>
          </a:p>
          <a:p>
            <a:pPr lvl="2">
              <a:lnSpc>
                <a:spcPct val="80000"/>
              </a:lnSpc>
            </a:pPr>
            <a:r>
              <a:rPr lang="en-US" altLang="en-US"/>
              <a:t>Range</a:t>
            </a:r>
          </a:p>
          <a:p>
            <a:pPr lvl="2">
              <a:lnSpc>
                <a:spcPct val="80000"/>
              </a:lnSpc>
            </a:pPr>
            <a:r>
              <a:rPr lang="en-US" altLang="en-US"/>
              <a:t>Interquartile Range</a:t>
            </a:r>
          </a:p>
          <a:p>
            <a:pPr lvl="2">
              <a:lnSpc>
                <a:spcPct val="80000"/>
              </a:lnSpc>
            </a:pPr>
            <a:r>
              <a:rPr lang="en-US" altLang="en-US"/>
              <a:t>Variance</a:t>
            </a:r>
          </a:p>
          <a:p>
            <a:pPr lvl="2">
              <a:lnSpc>
                <a:spcPct val="80000"/>
              </a:lnSpc>
            </a:pPr>
            <a:r>
              <a:rPr lang="en-US" altLang="en-US"/>
              <a:t>Standard Deviation</a:t>
            </a:r>
          </a:p>
          <a:p>
            <a:pPr lvl="1">
              <a:lnSpc>
                <a:spcPct val="80000"/>
              </a:lnSpc>
            </a:pPr>
            <a:endParaRPr lang="en-US" altLang="en-US" sz="2200"/>
          </a:p>
        </p:txBody>
      </p:sp>
    </p:spTree>
    <p:extLst>
      <p:ext uri="{BB962C8B-B14F-4D97-AF65-F5344CB8AC3E}">
        <p14:creationId xmlns:p14="http://schemas.microsoft.com/office/powerpoint/2010/main" val="3455824876"/>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en-US"/>
              <a:t>Mean	</a:t>
            </a:r>
          </a:p>
        </p:txBody>
      </p:sp>
      <p:sp>
        <p:nvSpPr>
          <p:cNvPr id="77827" name="Rectangle 3"/>
          <p:cNvSpPr>
            <a:spLocks noGrp="1" noChangeArrowheads="1"/>
          </p:cNvSpPr>
          <p:nvPr>
            <p:ph type="body" idx="1"/>
          </p:nvPr>
        </p:nvSpPr>
        <p:spPr>
          <a:xfrm>
            <a:off x="1066800" y="1143000"/>
            <a:ext cx="7315200" cy="5105400"/>
          </a:xfrm>
        </p:spPr>
        <p:txBody>
          <a:bodyPr/>
          <a:lstStyle/>
          <a:p>
            <a:pPr>
              <a:lnSpc>
                <a:spcPct val="80000"/>
              </a:lnSpc>
              <a:buFont typeface="Wingdings" pitchFamily="2" charset="2"/>
              <a:buNone/>
            </a:pPr>
            <a:endParaRPr lang="en-US" altLang="en-US" sz="2400" dirty="0">
              <a:latin typeface="Arial Unicode MS" pitchFamily="34" charset="-128"/>
            </a:endParaRPr>
          </a:p>
          <a:p>
            <a:pPr>
              <a:lnSpc>
                <a:spcPct val="80000"/>
              </a:lnSpc>
              <a:buFont typeface="Wingdings" pitchFamily="2" charset="2"/>
              <a:buNone/>
            </a:pPr>
            <a:r>
              <a:rPr lang="en-US" altLang="en-US" sz="2400" dirty="0">
                <a:latin typeface="Arial Unicode MS" pitchFamily="34" charset="-128"/>
              </a:rPr>
              <a:t>Most commonly called the “average.”</a:t>
            </a:r>
          </a:p>
          <a:p>
            <a:pPr>
              <a:lnSpc>
                <a:spcPct val="80000"/>
              </a:lnSpc>
              <a:buFont typeface="Wingdings" pitchFamily="2" charset="2"/>
              <a:buNone/>
            </a:pPr>
            <a:endParaRPr lang="en-US" altLang="en-US" sz="2400" dirty="0">
              <a:latin typeface="Arial Unicode MS" pitchFamily="34" charset="-128"/>
            </a:endParaRPr>
          </a:p>
          <a:p>
            <a:pPr>
              <a:lnSpc>
                <a:spcPct val="80000"/>
              </a:lnSpc>
              <a:buFont typeface="Wingdings" pitchFamily="2" charset="2"/>
              <a:buNone/>
            </a:pPr>
            <a:r>
              <a:rPr lang="en-US" altLang="en-US" sz="2400" dirty="0">
                <a:latin typeface="Arial Unicode MS" pitchFamily="34" charset="-128"/>
              </a:rPr>
              <a:t>Add up the values for each case and divide by the total number of cases.</a:t>
            </a:r>
          </a:p>
          <a:p>
            <a:pPr>
              <a:lnSpc>
                <a:spcPct val="80000"/>
              </a:lnSpc>
              <a:buFont typeface="Wingdings" pitchFamily="2" charset="2"/>
              <a:buNone/>
            </a:pPr>
            <a:endParaRPr lang="en-US" altLang="en-US" sz="2400" dirty="0">
              <a:latin typeface="Arial Unicode MS" pitchFamily="34" charset="-128"/>
            </a:endParaRPr>
          </a:p>
          <a:p>
            <a:pPr>
              <a:lnSpc>
                <a:spcPct val="80000"/>
              </a:lnSpc>
              <a:buFont typeface="Wingdings" pitchFamily="2" charset="2"/>
              <a:buNone/>
            </a:pPr>
            <a:r>
              <a:rPr lang="en-US" altLang="en-US" sz="2400" dirty="0">
                <a:latin typeface="Arial Unicode MS" pitchFamily="34" charset="-128"/>
              </a:rPr>
              <a:t>Y-bar  =    (Y1 + Y2 + . . . + </a:t>
            </a:r>
            <a:r>
              <a:rPr lang="en-US" altLang="en-US" sz="2400" dirty="0" err="1">
                <a:latin typeface="Arial Unicode MS" pitchFamily="34" charset="-128"/>
              </a:rPr>
              <a:t>Yn</a:t>
            </a:r>
            <a:r>
              <a:rPr lang="en-US" altLang="en-US" sz="2400" dirty="0">
                <a:latin typeface="Arial Unicode MS" pitchFamily="34" charset="-128"/>
              </a:rPr>
              <a:t>) </a:t>
            </a:r>
          </a:p>
          <a:p>
            <a:pPr>
              <a:lnSpc>
                <a:spcPct val="80000"/>
              </a:lnSpc>
              <a:buFont typeface="Wingdings" pitchFamily="2" charset="2"/>
              <a:buNone/>
            </a:pPr>
            <a:r>
              <a:rPr lang="en-US" altLang="en-US" sz="2400" dirty="0">
                <a:latin typeface="Arial Unicode MS" pitchFamily="34" charset="-128"/>
              </a:rPr>
              <a:t>                               n</a:t>
            </a:r>
          </a:p>
          <a:p>
            <a:pPr>
              <a:lnSpc>
                <a:spcPct val="80000"/>
              </a:lnSpc>
              <a:buFont typeface="Wingdings" pitchFamily="2" charset="2"/>
              <a:buNone/>
            </a:pPr>
            <a:endParaRPr lang="en-US" altLang="en-US" sz="2400" dirty="0">
              <a:latin typeface="Arial Unicode MS" pitchFamily="34" charset="-128"/>
            </a:endParaRPr>
          </a:p>
          <a:p>
            <a:pPr>
              <a:lnSpc>
                <a:spcPct val="80000"/>
              </a:lnSpc>
              <a:buFont typeface="Wingdings" pitchFamily="2" charset="2"/>
              <a:buNone/>
            </a:pPr>
            <a:r>
              <a:rPr lang="en-US" altLang="en-US" sz="2400" dirty="0">
                <a:latin typeface="Arial Unicode MS" pitchFamily="34" charset="-128"/>
              </a:rPr>
              <a:t>Y-bar  =   </a:t>
            </a:r>
            <a:r>
              <a:rPr lang="el-GR" altLang="en-US" sz="2400" dirty="0">
                <a:latin typeface="Arial Unicode MS" pitchFamily="34" charset="-128"/>
                <a:cs typeface="Times New Roman" pitchFamily="18" charset="0"/>
              </a:rPr>
              <a:t>Σ </a:t>
            </a:r>
            <a:r>
              <a:rPr lang="en-US" altLang="en-US" sz="2400" dirty="0">
                <a:latin typeface="Arial Unicode MS" pitchFamily="34" charset="-128"/>
                <a:cs typeface="Times New Roman" pitchFamily="18" charset="0"/>
              </a:rPr>
              <a:t>Y</a:t>
            </a:r>
            <a:r>
              <a:rPr lang="en-US" altLang="en-US" sz="2400" i="1" dirty="0">
                <a:latin typeface="Arial Unicode MS" pitchFamily="34" charset="-128"/>
                <a:cs typeface="Times New Roman" pitchFamily="18" charset="0"/>
              </a:rPr>
              <a:t>i</a:t>
            </a:r>
            <a:endParaRPr lang="en-US" altLang="en-US" sz="2400" dirty="0">
              <a:latin typeface="Arial Unicode MS" pitchFamily="34" charset="-128"/>
              <a:cs typeface="Times New Roman" pitchFamily="18" charset="0"/>
            </a:endParaRPr>
          </a:p>
          <a:p>
            <a:pPr>
              <a:lnSpc>
                <a:spcPct val="80000"/>
              </a:lnSpc>
              <a:buFont typeface="Wingdings" pitchFamily="2" charset="2"/>
              <a:buNone/>
            </a:pPr>
            <a:r>
              <a:rPr lang="en-US" altLang="en-US" sz="2400" dirty="0">
                <a:latin typeface="Arial Unicode MS" pitchFamily="34" charset="-128"/>
                <a:cs typeface="Times New Roman" pitchFamily="18" charset="0"/>
              </a:rPr>
              <a:t>                 n</a:t>
            </a:r>
          </a:p>
          <a:p>
            <a:pPr>
              <a:lnSpc>
                <a:spcPct val="80000"/>
              </a:lnSpc>
              <a:buFont typeface="Wingdings" pitchFamily="2" charset="2"/>
              <a:buNone/>
            </a:pPr>
            <a:endParaRPr lang="en-US" altLang="en-US" sz="2400" dirty="0">
              <a:latin typeface="Arial Unicode MS" pitchFamily="34" charset="-128"/>
              <a:cs typeface="Times New Roman" pitchFamily="18" charset="0"/>
            </a:endParaRPr>
          </a:p>
          <a:p>
            <a:pPr>
              <a:lnSpc>
                <a:spcPct val="80000"/>
              </a:lnSpc>
              <a:buFont typeface="Wingdings" pitchFamily="2" charset="2"/>
              <a:buNone/>
            </a:pPr>
            <a:endParaRPr lang="en-US" altLang="en-US" sz="2400" i="1" dirty="0">
              <a:latin typeface="Arial Unicode MS" pitchFamily="34" charset="-128"/>
            </a:endParaRPr>
          </a:p>
        </p:txBody>
      </p:sp>
      <p:sp>
        <p:nvSpPr>
          <p:cNvPr id="77828" name="Line 4"/>
          <p:cNvSpPr>
            <a:spLocks noChangeShapeType="1"/>
          </p:cNvSpPr>
          <p:nvPr/>
        </p:nvSpPr>
        <p:spPr bwMode="auto">
          <a:xfrm>
            <a:off x="2438400" y="36576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29" name="Line 5"/>
          <p:cNvSpPr>
            <a:spLocks noChangeShapeType="1"/>
          </p:cNvSpPr>
          <p:nvPr/>
        </p:nvSpPr>
        <p:spPr bwMode="auto">
          <a:xfrm>
            <a:off x="2438400" y="47244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AutoShape 4" descr="Image result for t statistics for regression lin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6" descr="Image result for t statistics for regression lin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933823"/>
            <a:ext cx="4015866" cy="260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6756282"/>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3852</Words>
  <Application>Microsoft Office PowerPoint</Application>
  <PresentationFormat>On-screen Show (4:3)</PresentationFormat>
  <Paragraphs>739</Paragraphs>
  <Slides>69</Slides>
  <Notes>31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69</vt:i4>
      </vt:variant>
    </vt:vector>
  </HeadingPairs>
  <TitlesOfParts>
    <vt:vector size="71" baseType="lpstr">
      <vt:lpstr>Training</vt:lpstr>
      <vt:lpstr>Clip</vt:lpstr>
      <vt:lpstr>Descriptive Statistics</vt:lpstr>
      <vt:lpstr>Definition </vt:lpstr>
      <vt:lpstr>Sample vs. Population</vt:lpstr>
      <vt:lpstr>Descriptive Statistics</vt:lpstr>
      <vt:lpstr>Descriptive Statistics</vt:lpstr>
      <vt:lpstr>Descriptive Statistics </vt:lpstr>
      <vt:lpstr>Descriptive Statistics </vt:lpstr>
      <vt:lpstr>Descriptive Statistics </vt:lpstr>
      <vt:lpstr>Mean </vt:lpstr>
      <vt:lpstr>Mean</vt:lpstr>
      <vt:lpstr>Mean</vt:lpstr>
      <vt:lpstr>Mean</vt:lpstr>
      <vt:lpstr>Median </vt:lpstr>
      <vt:lpstr>Median </vt:lpstr>
      <vt:lpstr>Median</vt:lpstr>
      <vt:lpstr>Mode </vt:lpstr>
      <vt:lpstr>Mode</vt:lpstr>
      <vt:lpstr>Descriptive Statistics </vt:lpstr>
      <vt:lpstr>Range</vt:lpstr>
      <vt:lpstr>Interquartile Range</vt:lpstr>
      <vt:lpstr>Variance</vt:lpstr>
      <vt:lpstr>Variance</vt:lpstr>
      <vt:lpstr>Variance</vt:lpstr>
      <vt:lpstr>Variance</vt:lpstr>
      <vt:lpstr>Variance</vt:lpstr>
      <vt:lpstr>Variance</vt:lpstr>
      <vt:lpstr>Variance</vt:lpstr>
      <vt:lpstr>Variance</vt:lpstr>
      <vt:lpstr>Standard Deviation</vt:lpstr>
      <vt:lpstr>Descriptive Statistics </vt:lpstr>
      <vt:lpstr>Box-Plots</vt:lpstr>
      <vt:lpstr>PowerPoint Presentation</vt:lpstr>
      <vt:lpstr>Hypothesis test</vt:lpstr>
      <vt:lpstr>A statistical hypothesis</vt:lpstr>
      <vt:lpstr>A Statistical Hypothesis</vt:lpstr>
      <vt:lpstr>A Statistical Hypothesis</vt:lpstr>
      <vt:lpstr>Hypothesis Tests</vt:lpstr>
      <vt:lpstr>Decision Errors</vt:lpstr>
      <vt:lpstr>Decision Rules</vt:lpstr>
      <vt:lpstr>One-Tailed and Two-Tailed Tests</vt:lpstr>
      <vt:lpstr>Power of a Hypothesis Test</vt:lpstr>
      <vt:lpstr>Factors That Affect Power</vt:lpstr>
      <vt:lpstr>Problem</vt:lpstr>
      <vt:lpstr>One Sample t -test</vt:lpstr>
      <vt:lpstr>PowerPoint Presentation</vt:lpstr>
      <vt:lpstr>PowerPoint Presentation</vt:lpstr>
      <vt:lpstr>The Two-Sample T-Test</vt:lpstr>
      <vt:lpstr>PowerPoint Presentation</vt:lpstr>
      <vt:lpstr>The Two-Sample T-Test</vt:lpstr>
      <vt:lpstr>PowerPoint Presentation</vt:lpstr>
      <vt:lpstr>The Two-Sample T-Test</vt:lpstr>
      <vt:lpstr>The Two-Sample T-Test</vt:lpstr>
      <vt:lpstr>Hypothesis Test for a Proportion</vt:lpstr>
      <vt:lpstr>Hypothesis Test for a Proportion cont..</vt:lpstr>
      <vt:lpstr>Hypothesis Test for a Proportion cont..</vt:lpstr>
      <vt:lpstr>Hypothesis Test for a Proportion cont..</vt:lpstr>
      <vt:lpstr>Hypothesis Test: Difference Between Proportions</vt:lpstr>
      <vt:lpstr>Hypothesis Test: Difference Between Proportions cont..</vt:lpstr>
      <vt:lpstr>Hypothesis Test for a Mean</vt:lpstr>
      <vt:lpstr>Hypothesis Test for a Mean</vt:lpstr>
      <vt:lpstr>Hypothesis Test for a Mean</vt:lpstr>
      <vt:lpstr>Hypothesis Test for a Mean</vt:lpstr>
      <vt:lpstr>Hypothesis Test: Difference Between Means</vt:lpstr>
      <vt:lpstr>Hypothesis Test: Difference Between Means</vt:lpstr>
      <vt:lpstr>Hypothesis Test: Difference Between Means</vt:lpstr>
      <vt:lpstr>Hypothesis Test: Difference Between Means</vt:lpstr>
      <vt:lpstr>Hypothesis Test: Difference Between Means</vt:lpstr>
      <vt:lpstr>Hypothesis Test Flow Chart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2016-12-26T06:51:24Z</dcterms:created>
  <dcterms:modified xsi:type="dcterms:W3CDTF">2017-01-18T06:54:01Z</dcterms:modified>
</cp:coreProperties>
</file>