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handoutMasterIdLst>
    <p:handoutMasterId r:id="rId12"/>
  </p:handoutMasterIdLst>
  <p:sldIdLst>
    <p:sldId id="356" r:id="rId5"/>
    <p:sldId id="409" r:id="rId6"/>
    <p:sldId id="410" r:id="rId7"/>
    <p:sldId id="411" r:id="rId8"/>
    <p:sldId id="412" r:id="rId9"/>
    <p:sldId id="41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5" autoAdjust="0"/>
    <p:restoredTop sz="95382" autoAdjust="0"/>
  </p:normalViewPr>
  <p:slideViewPr>
    <p:cSldViewPr snapToGrid="0">
      <p:cViewPr>
        <p:scale>
          <a:sx n="75" d="100"/>
          <a:sy n="75" d="100"/>
        </p:scale>
        <p:origin x="-1254" y="126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39C6CFD-6CE7-4EB6-94CB-EF74553AEAB5}" type="slidenum">
              <a:rPr lang="en-US" altLang="en-US" sz="1300" smtClean="0">
                <a:solidFill>
                  <a:prstClr val="black"/>
                </a:solidFill>
                <a:latin typeface="Calibri" pitchFamily="34" charset="0"/>
              </a:rPr>
              <a:pPr>
                <a:defRPr/>
              </a:pPr>
              <a:t>1</a:t>
            </a:fld>
            <a:endParaRPr lang="en-US" altLang="en-US" sz="13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emf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image" Target="../media/image1.e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5" Type="http://schemas.openxmlformats.org/officeDocument/2006/relationships/image" Target="../media/image7.jpe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oleObject" Target="../embeddings/oleObject9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7.vml"/><Relationship Id="rId6" Type="http://schemas.openxmlformats.org/officeDocument/2006/relationships/tags" Target="../tags/tag49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4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2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test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4" r="259" b="533"/>
          <a:stretch>
            <a:fillRect/>
          </a:stretch>
        </p:blipFill>
        <p:spPr bwMode="auto">
          <a:xfrm>
            <a:off x="0" y="1323976"/>
            <a:ext cx="91440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6613"/>
            <a:ext cx="4191400" cy="226163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4551798"/>
            <a:ext cx="4191905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24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>
                <a:solidFill>
                  <a:srgbClr val="263147"/>
                </a:solidFill>
              </a:rPr>
              <a:pPr/>
              <a:t>8/9/2016</a:t>
            </a:fld>
            <a:endParaRPr lang="en-US">
              <a:solidFill>
                <a:srgbClr val="26314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6314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srgbClr val="263147"/>
                </a:solidFill>
              </a:rPr>
              <a:pPr/>
              <a:t>‹#›</a:t>
            </a:fld>
            <a:endParaRPr lang="en-US">
              <a:solidFill>
                <a:srgbClr val="26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7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3200400"/>
            <a:ext cx="9144000" cy="457200"/>
          </a:xfrm>
          <a:prstGeom prst="rect">
            <a:avLst/>
          </a:prstGeom>
          <a:solidFill>
            <a:srgbClr val="FF9900"/>
          </a:solidFill>
        </p:spPr>
        <p:txBody>
          <a:bodyPr lIns="0" tIns="0" rIns="0" bIns="0" anchor="ctr" anchorCtr="1"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79" r="380" b="511"/>
          <a:stretch>
            <a:fillRect/>
          </a:stretch>
        </p:blipFill>
        <p:spPr bwMode="auto">
          <a:xfrm>
            <a:off x="0" y="1050929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5310" y="1968818"/>
            <a:ext cx="4998690" cy="2414915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6419" y="4609876"/>
            <a:ext cx="4217582" cy="1806302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9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DE6BF69E-9D5E-48F3-AD3A-5FF65A9467AA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9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8" descr="tes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88" r="380" b="565"/>
          <a:stretch>
            <a:fillRect/>
          </a:stretch>
        </p:blipFill>
        <p:spPr bwMode="auto">
          <a:xfrm>
            <a:off x="0" y="2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298604" y="1501981"/>
            <a:ext cx="6283986" cy="29502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85D98908-B353-440B-9608-755C2FD2FEF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70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3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89C28AF-193F-45A0-9443-25CFF3F5368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7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2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9EC71CF8-D760-4124-8195-C0B63CD8010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32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ACE5C78E-F003-44BA-AEA9-91EB785DDF1E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11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61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1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790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790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19261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19261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62790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62790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6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B1CE0FA7-2AF3-48B6-AC30-4DBE1D750BE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7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475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4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0" y="1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298938" y="1501775"/>
            <a:ext cx="8711712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Text style level 2</a:t>
            </a:r>
          </a:p>
          <a:p>
            <a:pPr lvl="2"/>
            <a:r>
              <a:rPr lang="en-US" altLang="en-US" smtClean="0"/>
              <a:t>Text style level 3</a:t>
            </a:r>
          </a:p>
          <a:p>
            <a:pPr lvl="3"/>
            <a:r>
              <a:rPr lang="en-US" altLang="en-US" smtClean="0"/>
              <a:t>Text style level 4</a:t>
            </a:r>
          </a:p>
        </p:txBody>
      </p:sp>
      <p:sp>
        <p:nvSpPr>
          <p:cNvPr id="1029" name="TextBox 1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0A56B830-531E-470C-A19D-7D084BFD727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32" name="Rectangle 1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3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23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eaLnBrk="0" fontAlgn="base" hangingPunct="0">
        <a:spcBef>
          <a:spcPct val="0"/>
        </a:spcBef>
        <a:spcAft>
          <a:spcPct val="0"/>
        </a:spcAft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 noGrp="1"/>
          </p:cNvSpPr>
          <p:nvPr>
            <p:ph type="ctrTitle"/>
          </p:nvPr>
        </p:nvSpPr>
        <p:spPr>
          <a:xfrm>
            <a:off x="317504" y="2954021"/>
            <a:ext cx="2472069" cy="406221"/>
          </a:xfrm>
          <a:prstGeom prst="rect">
            <a:avLst/>
          </a:prstGeom>
          <a:noFill/>
        </p:spPr>
        <p:txBody>
          <a:bodyPr wrap="none" lIns="91399" tIns="45698" rIns="91399" bIns="45698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Level Set Method</a:t>
            </a:r>
            <a:endParaRPr lang="en-US" sz="24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9403" y="3396098"/>
            <a:ext cx="4191905" cy="947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04800" y="149854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128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IN" dirty="0" smtClean="0"/>
              <a:t>Level </a:t>
            </a:r>
            <a:r>
              <a:rPr lang="en-IN" dirty="0"/>
              <a:t>set methods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825500" y="1273939"/>
            <a:ext cx="805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Did you know that in 2008 a mathematician won an Academy Award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Do </a:t>
            </a:r>
            <a:r>
              <a:rPr lang="en-IN" dirty="0"/>
              <a:t>you know how to model realistic hair for animation movies or a bomb deflagrating for an action movie?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Or </a:t>
            </a:r>
            <a:r>
              <a:rPr lang="en-IN" dirty="0"/>
              <a:t>you simply need some effective active contour segmentation method?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these questions have in common an effective, yet intuitive, mathematical framework: level set methods. </a:t>
            </a:r>
          </a:p>
        </p:txBody>
      </p:sp>
    </p:spTree>
    <p:extLst>
      <p:ext uri="{BB962C8B-B14F-4D97-AF65-F5344CB8AC3E}">
        <p14:creationId xmlns:p14="http://schemas.microsoft.com/office/powerpoint/2010/main" val="25131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</a:t>
            </a:r>
            <a:r>
              <a:rPr lang="en-IN" b="1" dirty="0" smtClean="0"/>
              <a:t>nterface</a:t>
            </a:r>
            <a:r>
              <a:rPr lang="en-IN" dirty="0"/>
              <a:t> 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03200" y="1608077"/>
            <a:ext cx="4933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is a "boundary" which clearly splits the space in two subsets ("inside" and "outside").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6" y="2531765"/>
            <a:ext cx="4533194" cy="27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76900" y="1899840"/>
            <a:ext cx="328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closed </a:t>
            </a:r>
            <a:r>
              <a:rPr lang="en-IN" dirty="0"/>
              <a:t>curve, </a:t>
            </a:r>
            <a:r>
              <a:rPr lang="en-IN" dirty="0" smtClean="0"/>
              <a:t>changes </a:t>
            </a:r>
            <a:r>
              <a:rPr lang="en-IN" dirty="0"/>
              <a:t>in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206" y="5488107"/>
            <a:ext cx="4178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The </a:t>
            </a:r>
            <a:r>
              <a:rPr lang="en-IN" sz="1200" dirty="0"/>
              <a:t>red arrows represent the velocity field, which gives information of how the curve will change.</a:t>
            </a:r>
          </a:p>
        </p:txBody>
      </p:sp>
    </p:spTree>
    <p:extLst>
      <p:ext uri="{BB962C8B-B14F-4D97-AF65-F5344CB8AC3E}">
        <p14:creationId xmlns:p14="http://schemas.microsoft.com/office/powerpoint/2010/main" val="38797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Evolution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3694907"/>
            <a:ext cx="3186631" cy="176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29056"/>
            <a:ext cx="3477418" cy="171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1200" y="1166843"/>
            <a:ext cx="81661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smtClean="0"/>
              <a:t>We </a:t>
            </a:r>
            <a:r>
              <a:rPr lang="en-IN" sz="1400" dirty="0"/>
              <a:t>are given an initial curve, </a:t>
            </a:r>
            <a:r>
              <a:rPr lang="en-IN" sz="1400" dirty="0" smtClean="0"/>
              <a:t>Γ(t=0)Γ(t=0</a:t>
            </a:r>
            <a:r>
              <a:rPr lang="en-IN" sz="1400" dirty="0"/>
              <a:t>) and a velocity field </a:t>
            </a:r>
            <a:r>
              <a:rPr lang="en-IN" sz="1400" dirty="0" smtClean="0"/>
              <a:t>v(t) </a:t>
            </a:r>
            <a:r>
              <a:rPr lang="en-IN" sz="1400" dirty="0"/>
              <a:t>which we assume is normal to the curve at any instant </a:t>
            </a:r>
            <a:r>
              <a:rPr lang="en-IN" sz="1400" dirty="0" smtClean="0"/>
              <a:t>t. </a:t>
            </a:r>
          </a:p>
          <a:p>
            <a:endParaRPr lang="en-IN" sz="1400" dirty="0"/>
          </a:p>
          <a:p>
            <a:r>
              <a:rPr lang="en-IN" sz="1400" dirty="0" smtClean="0"/>
              <a:t>We </a:t>
            </a:r>
            <a:r>
              <a:rPr lang="en-IN" sz="1400" dirty="0"/>
              <a:t>would like to determine and </a:t>
            </a:r>
            <a:r>
              <a:rPr lang="en-IN" sz="1400" dirty="0" smtClean="0"/>
              <a:t>parameterise </a:t>
            </a:r>
            <a:r>
              <a:rPr lang="en-IN" sz="1400" dirty="0"/>
              <a:t>the evolution of the curve, that is </a:t>
            </a:r>
            <a:r>
              <a:rPr lang="en-IN" sz="1400" dirty="0" smtClean="0"/>
              <a:t>Γ(t). </a:t>
            </a:r>
          </a:p>
          <a:p>
            <a:endParaRPr lang="en-IN" sz="1400" dirty="0"/>
          </a:p>
          <a:p>
            <a:r>
              <a:rPr lang="en-IN" sz="1400" dirty="0" smtClean="0"/>
              <a:t>One </a:t>
            </a:r>
            <a:r>
              <a:rPr lang="en-IN" sz="1400" dirty="0"/>
              <a:t>intuitive idea is the following: let's choose some ordered points on our curve P</a:t>
            </a:r>
            <a:r>
              <a:rPr lang="en-IN" sz="1400" baseline="-25000" dirty="0"/>
              <a:t>1</a:t>
            </a:r>
            <a:r>
              <a:rPr lang="en-IN" sz="1400" dirty="0"/>
              <a:t>,P</a:t>
            </a:r>
            <a:r>
              <a:rPr lang="en-IN" sz="1400" baseline="-25000" dirty="0"/>
              <a:t>2</a:t>
            </a:r>
            <a:r>
              <a:rPr lang="en-IN" sz="1400" dirty="0"/>
              <a:t>,...,P</a:t>
            </a:r>
            <a:r>
              <a:rPr lang="en-IN" sz="1400" baseline="-25000" dirty="0"/>
              <a:t>s</a:t>
            </a:r>
            <a:r>
              <a:rPr lang="en-IN" sz="1400" dirty="0"/>
              <a:t>P</a:t>
            </a:r>
            <a:r>
              <a:rPr lang="en-IN" sz="1400" baseline="-25000" dirty="0"/>
              <a:t>1</a:t>
            </a:r>
            <a:r>
              <a:rPr lang="en-IN" sz="1400" dirty="0"/>
              <a:t>,P</a:t>
            </a:r>
            <a:r>
              <a:rPr lang="en-IN" sz="1400" baseline="-25000" dirty="0"/>
              <a:t>2</a:t>
            </a:r>
            <a:r>
              <a:rPr lang="en-IN" sz="1400" dirty="0"/>
              <a:t>,...,</a:t>
            </a:r>
            <a:r>
              <a:rPr lang="en-IN" sz="1400" dirty="0" smtClean="0"/>
              <a:t>P</a:t>
            </a:r>
            <a:r>
              <a:rPr lang="en-IN" sz="1400" baseline="-25000" dirty="0" smtClean="0"/>
              <a:t>s</a:t>
            </a:r>
            <a:r>
              <a:rPr lang="en-IN" sz="1400" dirty="0" smtClean="0"/>
              <a:t>, let's </a:t>
            </a:r>
            <a:r>
              <a:rPr lang="en-IN" sz="1400" dirty="0"/>
              <a:t>follow their evolution (</a:t>
            </a:r>
            <a:r>
              <a:rPr lang="en-IN" sz="1400" dirty="0" smtClean="0"/>
              <a:t>v </a:t>
            </a:r>
            <a:r>
              <a:rPr lang="en-IN" sz="1400" dirty="0"/>
              <a:t>will tell us where they are going) and let's complete the curve between any subsequent points </a:t>
            </a:r>
            <a:r>
              <a:rPr lang="en-IN" sz="1400" dirty="0" err="1" smtClean="0"/>
              <a:t>P</a:t>
            </a:r>
            <a:r>
              <a:rPr lang="en-IN" sz="1400" baseline="-25000" dirty="0" err="1"/>
              <a:t>j</a:t>
            </a:r>
            <a:r>
              <a:rPr lang="en-IN" sz="1400" dirty="0" smtClean="0"/>
              <a:t> </a:t>
            </a:r>
            <a:r>
              <a:rPr lang="en-IN" sz="1400" dirty="0"/>
              <a:t>and </a:t>
            </a:r>
            <a:r>
              <a:rPr lang="en-IN" sz="1400" dirty="0" smtClean="0"/>
              <a:t>P</a:t>
            </a:r>
            <a:r>
              <a:rPr lang="en-IN" sz="1400" baseline="-25000" dirty="0"/>
              <a:t>j+1 </a:t>
            </a:r>
            <a:r>
              <a:rPr lang="en-IN" sz="1400" dirty="0"/>
              <a:t>by interpolation. </a:t>
            </a:r>
            <a:endParaRPr lang="en-IN" sz="1400" dirty="0" smtClean="0"/>
          </a:p>
          <a:p>
            <a:endParaRPr lang="en-IN" sz="1400" dirty="0"/>
          </a:p>
          <a:p>
            <a:r>
              <a:rPr lang="en-IN" sz="1400" dirty="0" smtClean="0"/>
              <a:t>However</a:t>
            </a:r>
            <a:r>
              <a:rPr lang="en-IN" sz="1400" dirty="0"/>
              <a:t>, it may happen that our curve will split under the action of </a:t>
            </a:r>
            <a:r>
              <a:rPr lang="en-IN" sz="1400" dirty="0" smtClean="0"/>
              <a:t>v </a:t>
            </a:r>
            <a:r>
              <a:rPr lang="en-IN" sz="1400" dirty="0"/>
              <a:t>and Fig. B shows how our method would fail, because we told our algorithm to connect </a:t>
            </a:r>
            <a:r>
              <a:rPr lang="en-IN" sz="1400" dirty="0" smtClean="0"/>
              <a:t>P</a:t>
            </a:r>
            <a:r>
              <a:rPr lang="en-IN" sz="1400" baseline="-25000" dirty="0" smtClean="0"/>
              <a:t>1 </a:t>
            </a:r>
            <a:r>
              <a:rPr lang="en-IN" sz="1400" dirty="0"/>
              <a:t>with </a:t>
            </a:r>
            <a:r>
              <a:rPr lang="en-IN" sz="1400" dirty="0" smtClean="0"/>
              <a:t>P</a:t>
            </a:r>
            <a:r>
              <a:rPr lang="en-IN" sz="1400" baseline="-25000" dirty="0" smtClean="0"/>
              <a:t>2</a:t>
            </a:r>
            <a:r>
              <a:rPr lang="en-IN" sz="1400" dirty="0" smtClean="0"/>
              <a:t> </a:t>
            </a:r>
            <a:r>
              <a:rPr lang="en-IN" sz="1400" dirty="0"/>
              <a:t>and </a:t>
            </a:r>
            <a:r>
              <a:rPr lang="en-IN" sz="1400" dirty="0" err="1" smtClean="0"/>
              <a:t>P</a:t>
            </a:r>
            <a:r>
              <a:rPr lang="en-IN" sz="1400" baseline="-25000" dirty="0" err="1" smtClean="0"/>
              <a:t>j</a:t>
            </a:r>
            <a:r>
              <a:rPr lang="en-IN" sz="1400" dirty="0" smtClean="0"/>
              <a:t> </a:t>
            </a:r>
            <a:r>
              <a:rPr lang="en-IN" sz="1400" dirty="0"/>
              <a:t>with </a:t>
            </a:r>
            <a:r>
              <a:rPr lang="en-IN" sz="1400" dirty="0" smtClean="0"/>
              <a:t>P</a:t>
            </a:r>
            <a:r>
              <a:rPr lang="en-IN" sz="1400" baseline="-25000" dirty="0" smtClean="0"/>
              <a:t>j+1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266700" y="5463351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How could we explain to our algorithms when the curve splits or merges? It's hard, especially since we are searching for a general method. This is where level set methods come to the rescue.</a:t>
            </a:r>
          </a:p>
        </p:txBody>
      </p:sp>
    </p:spTree>
    <p:extLst>
      <p:ext uri="{BB962C8B-B14F-4D97-AF65-F5344CB8AC3E}">
        <p14:creationId xmlns:p14="http://schemas.microsoft.com/office/powerpoint/2010/main" val="1095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evolving Equation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23900" y="1261239"/>
            <a:ext cx="79629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/>
              <a:t>The idea is very intuitive: what if we would add one extra-dimension (time) and "record" the evolution with a surface? For instance, if our curve is a disc expanding, one candidate surface could be a truncated cone. If our disc would evolve in a "8-shape" and then split, one candidate surface would be some sort of 3-dimensional "Y". In other words, we are looking for a </a:t>
            </a:r>
            <a:r>
              <a:rPr lang="en-IN" sz="1400" dirty="0" smtClean="0"/>
              <a:t>function  such that </a:t>
            </a:r>
            <a:endParaRPr lang="en-IN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06" y="2397305"/>
            <a:ext cx="2788894" cy="114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79900" y="2256930"/>
            <a:ext cx="431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Here I denote the "inside" region at the time </a:t>
            </a:r>
            <a:r>
              <a:rPr lang="en-IN" sz="1400" dirty="0" smtClean="0"/>
              <a:t>t by Ω(t). </a:t>
            </a:r>
            <a:r>
              <a:rPr lang="en-IN" sz="1400" dirty="0"/>
              <a:t>At any time, the zero level set of </a:t>
            </a:r>
            <a:r>
              <a:rPr lang="en-IN" sz="1400" dirty="0" smtClean="0"/>
              <a:t>ϕ </a:t>
            </a:r>
            <a:r>
              <a:rPr lang="en-IN" sz="1400" dirty="0"/>
              <a:t>will detect the interface. In addition, its sign will detect the inside and outside </a:t>
            </a:r>
            <a:r>
              <a:rPr lang="en-IN" sz="1400" dirty="0" smtClean="0"/>
              <a:t>regions</a:t>
            </a:r>
            <a:endParaRPr lang="en-IN" sz="1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485867"/>
            <a:ext cx="1974549" cy="5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0131" y="4112736"/>
            <a:ext cx="2861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By applying the chain rule, we get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4043918"/>
            <a:ext cx="2657411" cy="44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725" y="3582204"/>
            <a:ext cx="3822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Now</a:t>
            </a:r>
            <a:r>
              <a:rPr lang="en-IN" sz="1400" dirty="0"/>
              <a:t>, observe that from the previous equation: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906" y="4528992"/>
            <a:ext cx="4194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We assumed that our velocity field was orthogonal to the interface at any instant. In other words,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14" y="4393960"/>
            <a:ext cx="3279070" cy="65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2251" y="521462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Hence, we can write the following evolution equation: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5053943"/>
            <a:ext cx="3488007" cy="6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3900" y="5666910"/>
            <a:ext cx="767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This, in addition to the given initial condition </a:t>
            </a:r>
            <a:r>
              <a:rPr lang="en-IN" dirty="0" smtClean="0"/>
              <a:t>Γ(t=0), </a:t>
            </a:r>
            <a:r>
              <a:rPr lang="en-IN" dirty="0"/>
              <a:t>will define </a:t>
            </a:r>
            <a:r>
              <a:rPr lang="en-IN" dirty="0" smtClean="0"/>
              <a:t>ϕ </a:t>
            </a:r>
            <a:r>
              <a:rPr lang="en-IN" dirty="0"/>
              <a:t>and consequently the interface at any time. </a:t>
            </a:r>
          </a:p>
        </p:txBody>
      </p:sp>
    </p:spTree>
    <p:extLst>
      <p:ext uri="{BB962C8B-B14F-4D97-AF65-F5344CB8AC3E}">
        <p14:creationId xmlns:p14="http://schemas.microsoft.com/office/powerpoint/2010/main" val="41799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1205449"/>
            <a:ext cx="7848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This new framework was introduced in 1987 by Stanley </a:t>
            </a:r>
            <a:r>
              <a:rPr lang="en-IN" sz="1600" b="1" dirty="0" err="1"/>
              <a:t>Osher</a:t>
            </a:r>
            <a:r>
              <a:rPr lang="en-IN" sz="1600" dirty="0"/>
              <a:t> and James </a:t>
            </a:r>
            <a:r>
              <a:rPr lang="en-IN" sz="1600" dirty="0" err="1"/>
              <a:t>Sethian</a:t>
            </a:r>
            <a:r>
              <a:rPr lang="en-IN" sz="1600" dirty="0"/>
              <a:t>. Since then, it has been a thriving topic of research: just know that their seminal paper to date has been cited more than 11 500 times! </a:t>
            </a:r>
            <a:endParaRPr lang="en-IN" sz="1600" dirty="0" smtClean="0"/>
          </a:p>
          <a:p>
            <a:pPr algn="just"/>
            <a:endParaRPr lang="en-IN" sz="1600" dirty="0"/>
          </a:p>
          <a:p>
            <a:pPr algn="just"/>
            <a:r>
              <a:rPr lang="en-IN" sz="1600" dirty="0" smtClean="0"/>
              <a:t>Level </a:t>
            </a:r>
            <a:r>
              <a:rPr lang="en-IN" sz="1600" dirty="0"/>
              <a:t>set methods have been applied to an incredible variety of problems and settings: medical imaging, computer vision, image </a:t>
            </a:r>
            <a:r>
              <a:rPr lang="en-IN" sz="1600" dirty="0" err="1"/>
              <a:t>denoising</a:t>
            </a:r>
            <a:r>
              <a:rPr lang="en-IN" sz="1600" dirty="0"/>
              <a:t>, active contour segmentation, scattering, obstacle detection, and more</a:t>
            </a:r>
            <a:r>
              <a:rPr lang="en-IN" sz="1600" dirty="0" smtClean="0"/>
              <a:t>.</a:t>
            </a:r>
          </a:p>
          <a:p>
            <a:pPr algn="just"/>
            <a:endParaRPr lang="en-IN" sz="1600" dirty="0" smtClean="0"/>
          </a:p>
          <a:p>
            <a:pPr algn="just"/>
            <a:r>
              <a:rPr lang="en-IN" sz="1600" dirty="0" smtClean="0"/>
              <a:t>Its richest </a:t>
            </a:r>
            <a:r>
              <a:rPr lang="en-IN" sz="1600" dirty="0"/>
              <a:t>areas of application is computer graphics</a:t>
            </a:r>
            <a:r>
              <a:rPr lang="en-IN" sz="1600" dirty="0" smtClean="0"/>
              <a:t>.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dirty="0" smtClean="0"/>
              <a:t>One </a:t>
            </a:r>
            <a:r>
              <a:rPr lang="en-IN" sz="1600" dirty="0"/>
              <a:t>of </a:t>
            </a:r>
            <a:r>
              <a:rPr lang="en-IN" sz="1600" b="1" dirty="0" err="1"/>
              <a:t>Osher's</a:t>
            </a:r>
            <a:r>
              <a:rPr lang="en-IN" sz="1600" dirty="0"/>
              <a:t> students, </a:t>
            </a:r>
            <a:r>
              <a:rPr lang="en-IN" sz="1600" b="1" dirty="0"/>
              <a:t>Ron </a:t>
            </a:r>
            <a:r>
              <a:rPr lang="en-IN" sz="1600" b="1" dirty="0" err="1"/>
              <a:t>Fedkiw</a:t>
            </a:r>
            <a:r>
              <a:rPr lang="en-IN" sz="1600" dirty="0"/>
              <a:t>, now full professor at Stanford, won an Academy Scientific and Technical Award in 2008. </a:t>
            </a:r>
            <a:endParaRPr lang="en-IN" sz="1600" dirty="0" smtClean="0"/>
          </a:p>
          <a:p>
            <a:pPr algn="just"/>
            <a:endParaRPr lang="en-IN" sz="1600" dirty="0"/>
          </a:p>
          <a:p>
            <a:pPr algn="just"/>
            <a:r>
              <a:rPr lang="en-IN" sz="1600" dirty="0" err="1" smtClean="0"/>
              <a:t>Fedkiw</a:t>
            </a:r>
            <a:r>
              <a:rPr lang="en-IN" sz="1600" dirty="0" smtClean="0"/>
              <a:t> </a:t>
            </a:r>
            <a:r>
              <a:rPr lang="en-IN" sz="1600" dirty="0"/>
              <a:t>is a consultant for Industrial Light and Magic, a big name in the special effects industry. </a:t>
            </a:r>
            <a:endParaRPr lang="en-IN" sz="1600" dirty="0" smtClean="0"/>
          </a:p>
          <a:p>
            <a:pPr algn="just"/>
            <a:endParaRPr lang="en-IN" sz="1600" dirty="0"/>
          </a:p>
          <a:p>
            <a:pPr algn="just"/>
            <a:r>
              <a:rPr lang="en-IN" sz="1600" dirty="0" smtClean="0"/>
              <a:t>He </a:t>
            </a:r>
            <a:r>
              <a:rPr lang="en-IN" sz="1600" dirty="0"/>
              <a:t>worked on blockbusters as </a:t>
            </a:r>
            <a:r>
              <a:rPr lang="en-IN" sz="1600" b="1" dirty="0"/>
              <a:t>Terminator</a:t>
            </a:r>
            <a:r>
              <a:rPr lang="en-IN" sz="1600" dirty="0"/>
              <a:t> III, </a:t>
            </a:r>
            <a:r>
              <a:rPr lang="en-IN" sz="1600" b="1" dirty="0"/>
              <a:t>Star Wars Episode III</a:t>
            </a:r>
            <a:r>
              <a:rPr lang="en-IN" sz="1600" dirty="0"/>
              <a:t>, </a:t>
            </a:r>
            <a:r>
              <a:rPr lang="en-IN" sz="1600" b="1" dirty="0"/>
              <a:t>the Pirates of the Caribbean's saga </a:t>
            </a:r>
            <a:r>
              <a:rPr lang="en-IN" sz="1600" dirty="0"/>
              <a:t>and some </a:t>
            </a:r>
            <a:r>
              <a:rPr lang="en-IN" sz="1600" b="1" dirty="0"/>
              <a:t>Harry Potter movies</a:t>
            </a:r>
            <a:r>
              <a:rPr lang="en-IN" sz="1600" dirty="0"/>
              <a:t>. Level set methods are widely used in fluid, fire, hair simulations in animation movies. Think of water, with all his splashes (=topological changes): this framework works very well</a:t>
            </a:r>
          </a:p>
        </p:txBody>
      </p:sp>
    </p:spTree>
    <p:extLst>
      <p:ext uri="{BB962C8B-B14F-4D97-AF65-F5344CB8AC3E}">
        <p14:creationId xmlns:p14="http://schemas.microsoft.com/office/powerpoint/2010/main" val="549515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apgemini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8A0C4F-596F-49FD-B18B-0ACB1AC42ADE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553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ppt_Template_Capgemini</vt:lpstr>
      <vt:lpstr>think-cell Slide</vt:lpstr>
      <vt:lpstr>Level Set Method</vt:lpstr>
      <vt:lpstr>PowerPoint Presentation</vt:lpstr>
      <vt:lpstr>Interface </vt:lpstr>
      <vt:lpstr>Interface Evolution</vt:lpstr>
      <vt:lpstr>Interface evolving Equation</vt:lpstr>
      <vt:lpstr>Wow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Pradeep Bilurkar</cp:lastModifiedBy>
  <cp:revision>353</cp:revision>
  <dcterms:created xsi:type="dcterms:W3CDTF">2014-04-28T11:21:39Z</dcterms:created>
  <dcterms:modified xsi:type="dcterms:W3CDTF">2016-08-09T07:45:30Z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