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7"/>
  </p:notesMasterIdLst>
  <p:handoutMasterIdLst>
    <p:handoutMasterId r:id="rId38"/>
  </p:handoutMasterIdLst>
  <p:sldIdLst>
    <p:sldId id="356" r:id="rId5"/>
    <p:sldId id="425" r:id="rId6"/>
    <p:sldId id="426" r:id="rId7"/>
    <p:sldId id="427" r:id="rId8"/>
    <p:sldId id="428" r:id="rId9"/>
    <p:sldId id="429" r:id="rId10"/>
    <p:sldId id="431" r:id="rId11"/>
    <p:sldId id="430" r:id="rId12"/>
    <p:sldId id="432" r:id="rId13"/>
    <p:sldId id="433" r:id="rId14"/>
    <p:sldId id="434" r:id="rId15"/>
    <p:sldId id="435" r:id="rId16"/>
    <p:sldId id="410" r:id="rId17"/>
    <p:sldId id="411" r:id="rId18"/>
    <p:sldId id="412" r:id="rId19"/>
    <p:sldId id="413" r:id="rId20"/>
    <p:sldId id="414" r:id="rId21"/>
    <p:sldId id="416" r:id="rId22"/>
    <p:sldId id="415" r:id="rId23"/>
    <p:sldId id="417" r:id="rId24"/>
    <p:sldId id="440" r:id="rId25"/>
    <p:sldId id="418" r:id="rId26"/>
    <p:sldId id="419" r:id="rId27"/>
    <p:sldId id="420" r:id="rId28"/>
    <p:sldId id="421" r:id="rId29"/>
    <p:sldId id="422" r:id="rId30"/>
    <p:sldId id="423" r:id="rId31"/>
    <p:sldId id="424" r:id="rId32"/>
    <p:sldId id="436" r:id="rId33"/>
    <p:sldId id="438" r:id="rId34"/>
    <p:sldId id="437" r:id="rId35"/>
    <p:sldId id="43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1980" y="-37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2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1/18/2017</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4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3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3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6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6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8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8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3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sz="2800">
                <a:latin typeface="Times New Roman" panose="02020603050405020304" pitchFamily="18" charset="0"/>
                <a:cs typeface="Times New Roman" panose="02020603050405020304" pitchFamily="18" charset="0"/>
              </a:defRPr>
            </a:lvl1pPr>
          </a:lstStyle>
          <a:p>
            <a:pPr lvl="0"/>
            <a:r>
              <a:rPr lang="en-US" noProof="0" dirty="0" smtClean="0"/>
              <a:t>Click to edit Master title style</a:t>
            </a:r>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7"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8.bin"/><Relationship Id="rId7" Type="http://schemas.openxmlformats.org/officeDocument/2006/relationships/package" Target="../embeddings/Microsoft_Excel_Worksheet2.xlsx"/><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38.emf"/><Relationship Id="rId4" Type="http://schemas.openxmlformats.org/officeDocument/2006/relationships/package" Target="../embeddings/Microsoft_Excel_Worksheet1.xlsx"/></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1.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3"/>
            <a:ext cx="2496113"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Linear Regression</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Two sample t test and </a:t>
            </a:r>
            <a:r>
              <a:rPr lang="en-IN" sz="2800" dirty="0" smtClean="0">
                <a:latin typeface="Times New Roman" panose="02020603050405020304" pitchFamily="18" charset="0"/>
                <a:cs typeface="Times New Roman" panose="02020603050405020304" pitchFamily="18" charset="0"/>
              </a:rPr>
              <a:t>CI cont..</a:t>
            </a:r>
            <a:endParaRPr lang="en-IN" sz="28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352552"/>
            <a:ext cx="4724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010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Two sample t test and CI cont..</a:t>
            </a:r>
            <a:endParaRPr lang="en-IN" sz="28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1190625"/>
            <a:ext cx="47720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76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Two sample t test and CI cont..</a:t>
            </a:r>
            <a:endParaRPr lang="en-IN" sz="2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262063"/>
            <a:ext cx="51054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41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86" y="68891"/>
            <a:ext cx="8229600" cy="792162"/>
          </a:xfrm>
        </p:spPr>
        <p:txBody>
          <a:bodyPr/>
          <a:lstStyle/>
          <a:p>
            <a:r>
              <a:rPr lang="en-IN" sz="2800" dirty="0"/>
              <a:t>Errors in the Regression Equation:</a:t>
            </a:r>
          </a:p>
        </p:txBody>
      </p:sp>
      <p:sp>
        <p:nvSpPr>
          <p:cNvPr id="4" name="Rectangle 3"/>
          <p:cNvSpPr/>
          <p:nvPr/>
        </p:nvSpPr>
        <p:spPr>
          <a:xfrm>
            <a:off x="685798" y="1142643"/>
            <a:ext cx="7705725" cy="458074"/>
          </a:xfrm>
          <a:prstGeom prst="rect">
            <a:avLst/>
          </a:prstGeom>
        </p:spPr>
        <p:txBody>
          <a:bodyPr wrap="square">
            <a:spAutoFit/>
          </a:bodyPr>
          <a:lstStyle/>
          <a:p>
            <a:pPr algn="just">
              <a:lnSpc>
                <a:spcPct val="150000"/>
              </a:lnSpc>
            </a:pPr>
            <a:r>
              <a:rPr lang="en-IN" dirty="0" smtClean="0">
                <a:latin typeface="Times New Roman" panose="02020603050405020304" pitchFamily="18" charset="0"/>
                <a:cs typeface="Times New Roman" panose="02020603050405020304" pitchFamily="18" charset="0"/>
              </a:rPr>
              <a:t>There </a:t>
            </a:r>
            <a:r>
              <a:rPr lang="en-IN" dirty="0">
                <a:latin typeface="Times New Roman" panose="02020603050405020304" pitchFamily="18" charset="0"/>
                <a:cs typeface="Times New Roman" panose="02020603050405020304" pitchFamily="18" charset="0"/>
              </a:rPr>
              <a:t>is always some error associated with the measurement of any signal. </a:t>
            </a:r>
            <a:endParaRPr lang="en-IN" dirty="0" smtClean="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734067"/>
            <a:ext cx="3752850" cy="337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33450" y="5256253"/>
            <a:ext cx="3810000" cy="954107"/>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Multiple calibrations with single values compared to the mean of all three trials. Note how all the regression lines pass close to the centroid of the data.</a:t>
            </a:r>
          </a:p>
        </p:txBody>
      </p:sp>
      <p:sp>
        <p:nvSpPr>
          <p:cNvPr id="6" name="Rectangle 5"/>
          <p:cNvSpPr/>
          <p:nvPr/>
        </p:nvSpPr>
        <p:spPr>
          <a:xfrm>
            <a:off x="4810125" y="2728161"/>
            <a:ext cx="4057650" cy="1384995"/>
          </a:xfrm>
          <a:prstGeom prst="rect">
            <a:avLst/>
          </a:prstGeom>
        </p:spPr>
        <p:txBody>
          <a:bodyPr wrap="square">
            <a:spAutoFit/>
          </a:bodyPr>
          <a:lstStyle/>
          <a:p>
            <a:pPr algn="just"/>
            <a:r>
              <a:rPr lang="en-IN" sz="1400" dirty="0"/>
              <a:t>Even with this precaution, we still need some way of estimating the likely error (or uncertainty) in the slope and intercept, and the </a:t>
            </a:r>
            <a:r>
              <a:rPr lang="en-IN" sz="1400" dirty="0" smtClean="0"/>
              <a:t>corresponding uncertainty </a:t>
            </a:r>
            <a:r>
              <a:rPr lang="en-IN" sz="1400" dirty="0"/>
              <a:t>associated with any concentrations determined using the regression line as a calibration function.</a:t>
            </a:r>
          </a:p>
        </p:txBody>
      </p:sp>
    </p:spTree>
    <p:extLst>
      <p:ext uri="{BB962C8B-B14F-4D97-AF65-F5344CB8AC3E}">
        <p14:creationId xmlns:p14="http://schemas.microsoft.com/office/powerpoint/2010/main" val="76871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Uncertainties</a:t>
            </a:r>
            <a:endParaRPr lang="en-IN" sz="2800" dirty="0"/>
          </a:p>
        </p:txBody>
      </p:sp>
      <p:sp>
        <p:nvSpPr>
          <p:cNvPr id="4" name="AutoShape 2" descr="http://www.chem.utoronto.ca/coursenotes/analsci/stats/images/yhat.gif"/>
          <p:cNvSpPr>
            <a:spLocks noChangeAspect="1" noChangeArrowheads="1"/>
          </p:cNvSpPr>
          <p:nvPr/>
        </p:nvSpPr>
        <p:spPr bwMode="auto">
          <a:xfrm>
            <a:off x="14306550" y="79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666750" y="1154907"/>
            <a:ext cx="7867650" cy="212365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The Uncertainty of the Regression</a:t>
            </a:r>
            <a:r>
              <a:rPr lang="en-IN"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spread of the actual calibration points either side of the line of regression of y on x </a:t>
            </a:r>
            <a:r>
              <a:rPr lang="en-IN" sz="1600" dirty="0" smtClean="0">
                <a:latin typeface="Times New Roman" panose="02020603050405020304" pitchFamily="18" charset="0"/>
                <a:cs typeface="Times New Roman" panose="02020603050405020304" pitchFamily="18" charset="0"/>
              </a:rPr>
              <a:t>can </a:t>
            </a:r>
            <a:r>
              <a:rPr lang="en-IN" sz="1600" dirty="0">
                <a:latin typeface="Times New Roman" panose="02020603050405020304" pitchFamily="18" charset="0"/>
                <a:cs typeface="Times New Roman" panose="02020603050405020304" pitchFamily="18" charset="0"/>
              </a:rPr>
              <a:t>be expressed in terms of the regression </a:t>
            </a:r>
            <a:r>
              <a:rPr lang="en-IN" sz="1600" dirty="0" smtClean="0">
                <a:latin typeface="Times New Roman" panose="02020603050405020304" pitchFamily="18" charset="0"/>
                <a:cs typeface="Times New Roman" panose="02020603050405020304" pitchFamily="18" charset="0"/>
              </a:rPr>
              <a:t>residuals               </a:t>
            </a: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greater these </a:t>
            </a:r>
            <a:r>
              <a:rPr lang="en-IN" sz="1600" dirty="0" smtClean="0">
                <a:latin typeface="Times New Roman" panose="02020603050405020304" pitchFamily="18" charset="0"/>
                <a:cs typeface="Times New Roman" panose="02020603050405020304" pitchFamily="18" charset="0"/>
              </a:rPr>
              <a:t>residuals, </a:t>
            </a:r>
            <a:r>
              <a:rPr lang="en-IN" sz="1600" dirty="0">
                <a:latin typeface="Times New Roman" panose="02020603050405020304" pitchFamily="18" charset="0"/>
                <a:cs typeface="Times New Roman" panose="02020603050405020304" pitchFamily="18" charset="0"/>
              </a:rPr>
              <a:t>the greater the uncertainty in where the true regression line actually lies. </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uncertainty in the regression is therefore calculated in terms of these residuals. Technically, this is the standard error of the regression, </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12" y="2016711"/>
            <a:ext cx="6858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7" y="2992815"/>
            <a:ext cx="4191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987" y="3471862"/>
            <a:ext cx="2066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2950" y="4245829"/>
            <a:ext cx="8162925" cy="2062103"/>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Note that there are (n − 2) degrees of freedom in </a:t>
            </a:r>
            <a:r>
              <a:rPr lang="en-IN" sz="1600" dirty="0" smtClean="0">
                <a:latin typeface="Times New Roman" panose="02020603050405020304" pitchFamily="18" charset="0"/>
                <a:cs typeface="Times New Roman" panose="02020603050405020304" pitchFamily="18" charset="0"/>
              </a:rPr>
              <a:t>calculating        . </a:t>
            </a:r>
            <a:r>
              <a:rPr lang="en-IN" sz="1600" dirty="0">
                <a:latin typeface="Times New Roman" panose="02020603050405020304" pitchFamily="18" charset="0"/>
                <a:cs typeface="Times New Roman" panose="02020603050405020304" pitchFamily="18" charset="0"/>
              </a:rPr>
              <a:t>This is because we are making two assumptions in this equation: a) that the sample population is representative of the entire population, and b) that the   values are representative of the true y-values. For each assumption, we remove one degree of freedom, and our estimated standard deviation becomes larger.</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Another way of understanding the degrees of freedom is to note that we are estimating two parameters from the regression – the slope and the intercept. Therefore, ν = n − 2 and we need at least three points to perform the regression analysis.</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4" y="4307265"/>
            <a:ext cx="4191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35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781049" y="1363355"/>
            <a:ext cx="7877175" cy="2554545"/>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The Uncertainty of the Slope</a:t>
            </a:r>
            <a:r>
              <a:rPr lang="en-IN" sz="1600" b="1" dirty="0" smtClean="0">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slope of the regression line is obviously important, as it determines the sensitivity of the calibration function; that is, the rate at which the signal changes with concentration.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higher (steeper) the slope, the easier it is to distinguish between concentrations which are close to one another.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uncertainty in the slope is expressed as the standard error (or deviation) of the slope, </a:t>
            </a:r>
            <a:r>
              <a:rPr lang="en-IN" sz="1600" dirty="0" err="1">
                <a:latin typeface="Times New Roman" panose="02020603050405020304" pitchFamily="18" charset="0"/>
                <a:cs typeface="Times New Roman" panose="02020603050405020304" pitchFamily="18" charset="0"/>
              </a:rPr>
              <a:t>s</a:t>
            </a:r>
            <a:r>
              <a:rPr lang="en-IN" sz="1600" baseline="-25000" dirty="0" err="1">
                <a:latin typeface="Times New Roman" panose="02020603050405020304" pitchFamily="18" charset="0"/>
                <a:cs typeface="Times New Roman" panose="02020603050405020304" pitchFamily="18" charset="0"/>
              </a:rPr>
              <a:t>b</a:t>
            </a:r>
            <a:r>
              <a:rPr lang="en-IN" sz="1600" dirty="0">
                <a:latin typeface="Times New Roman" panose="02020603050405020304" pitchFamily="18" charset="0"/>
                <a:cs typeface="Times New Roman" panose="02020603050405020304" pitchFamily="18" charset="0"/>
              </a:rPr>
              <a:t>, and is calculated in terms of the standard error of the regression as: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917900"/>
            <a:ext cx="1981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4849" y="4652099"/>
            <a:ext cx="7648576" cy="1323439"/>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The corresponding confidence interval for the slope is calculated using the t-statistic for (n − 2) </a:t>
            </a:r>
            <a:r>
              <a:rPr lang="en-IN" sz="1600" dirty="0" err="1">
                <a:latin typeface="Times New Roman" panose="02020603050405020304" pitchFamily="18" charset="0"/>
                <a:cs typeface="Times New Roman" panose="02020603050405020304" pitchFamily="18" charset="0"/>
              </a:rPr>
              <a:t>degress</a:t>
            </a:r>
            <a:r>
              <a:rPr lang="en-IN" sz="1600" dirty="0">
                <a:latin typeface="Times New Roman" panose="02020603050405020304" pitchFamily="18" charset="0"/>
                <a:cs typeface="Times New Roman" panose="02020603050405020304" pitchFamily="18" charset="0"/>
              </a:rPr>
              <a:t> of freedom as: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Remembe</a:t>
            </a:r>
            <a:r>
              <a:rPr lang="en-IN" sz="1600" dirty="0">
                <a:latin typeface="Times New Roman" panose="02020603050405020304" pitchFamily="18" charset="0"/>
                <a:cs typeface="Times New Roman" panose="02020603050405020304" pitchFamily="18" charset="0"/>
              </a:rPr>
              <a:t>r: here n is the number of calibration points used in the regression calculation.</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498" y="5146264"/>
            <a:ext cx="1100138" cy="39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689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Calculating </a:t>
            </a:r>
            <a:r>
              <a:rPr lang="en-IN" sz="2800" dirty="0" smtClean="0">
                <a:latin typeface="Times New Roman" panose="02020603050405020304" pitchFamily="18" charset="0"/>
                <a:cs typeface="Times New Roman" panose="02020603050405020304" pitchFamily="18" charset="0"/>
              </a:rPr>
              <a:t>R</a:t>
            </a:r>
            <a:endParaRPr lang="en-IN" sz="2800" dirty="0">
              <a:latin typeface="Times New Roman" panose="02020603050405020304" pitchFamily="18" charset="0"/>
              <a:cs typeface="Times New Roman" panose="02020603050405020304" pitchFamily="18" charset="0"/>
            </a:endParaRPr>
          </a:p>
        </p:txBody>
      </p:sp>
      <p:sp>
        <p:nvSpPr>
          <p:cNvPr id="4" name="AutoShape 2" descr="http://www.chem.utoronto.ca/coursenotes/analsci/stats/images/xbar.gif"/>
          <p:cNvSpPr>
            <a:spLocks noChangeAspect="1" noChangeArrowheads="1"/>
          </p:cNvSpPr>
          <p:nvPr/>
        </p:nvSpPr>
        <p:spPr bwMode="auto">
          <a:xfrm>
            <a:off x="12968288" y="79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http://www.chem.utoronto.ca/coursenotes/analsci/stats/images/ybar.gif"/>
          <p:cNvSpPr>
            <a:spLocks noChangeAspect="1" noChangeArrowheads="1"/>
          </p:cNvSpPr>
          <p:nvPr/>
        </p:nvSpPr>
        <p:spPr bwMode="auto">
          <a:xfrm>
            <a:off x="17795875" y="79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742950" y="1288614"/>
            <a:ext cx="7486650" cy="1077218"/>
          </a:xfrm>
          <a:prstGeom prst="rect">
            <a:avLst/>
          </a:prstGeom>
        </p:spPr>
        <p:txBody>
          <a:bodyPr wrap="square">
            <a:spAutoFit/>
          </a:bodyPr>
          <a:lstStyle/>
          <a:p>
            <a:pPr algn="just"/>
            <a:r>
              <a:rPr lang="en-IN" sz="1600" dirty="0" smtClean="0">
                <a:latin typeface="Times New Roman" panose="02020603050405020304" pitchFamily="18" charset="0"/>
                <a:cs typeface="Times New Roman" panose="02020603050405020304" pitchFamily="18" charset="0"/>
              </a:rPr>
              <a:t>If </a:t>
            </a:r>
            <a:r>
              <a:rPr lang="en-IN" sz="1600" dirty="0">
                <a:latin typeface="Times New Roman" panose="02020603050405020304" pitchFamily="18" charset="0"/>
                <a:cs typeface="Times New Roman" panose="02020603050405020304" pitchFamily="18" charset="0"/>
              </a:rPr>
              <a:t>x and y were linearly correlated, we would expect all the points to fall on a straight line passing through the centroid. As a result, we would expect all x values to be uniformly distributed about ; similarly, all the y values should be uniformly distributed about  . The Pearson R is calculated using the formula:</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8" y="2505076"/>
            <a:ext cx="3152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42950" y="3627388"/>
            <a:ext cx="7486650" cy="1077218"/>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Note from the equation that R is a function of both the x and y residuals from their respective means. If x and y are perfectly correlated in a linear fashion, we would expect the value of R to be +1 if y increases with increasing x (positive slope), or −1 if y decreases with increasing x (negative slope).</a:t>
            </a:r>
          </a:p>
        </p:txBody>
      </p:sp>
      <p:sp>
        <p:nvSpPr>
          <p:cNvPr id="8" name="Rectangle 7"/>
          <p:cNvSpPr/>
          <p:nvPr/>
        </p:nvSpPr>
        <p:spPr>
          <a:xfrm>
            <a:off x="742950" y="4990356"/>
            <a:ext cx="7486650" cy="1077218"/>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Even a high R value of, say, 0.9991 does not necessarily indicate that the data fits to a straight line. The </a:t>
            </a:r>
            <a:r>
              <a:rPr lang="en-IN" sz="1600" dirty="0" err="1">
                <a:latin typeface="Times New Roman" panose="02020603050405020304" pitchFamily="18" charset="0"/>
                <a:cs typeface="Times New Roman" panose="02020603050405020304" pitchFamily="18" charset="0"/>
              </a:rPr>
              <a:t>trendline</a:t>
            </a:r>
            <a:r>
              <a:rPr lang="en-IN" sz="1600" dirty="0">
                <a:latin typeface="Times New Roman" panose="02020603050405020304" pitchFamily="18" charset="0"/>
                <a:cs typeface="Times New Roman" panose="02020603050405020304" pitchFamily="18" charset="0"/>
              </a:rPr>
              <a:t> should always be plotted and inspected visually. R2 is more discriminating in this respect, although it no longer indicates the slope of the regression line. This, however, is evident by inspection.</a:t>
            </a:r>
          </a:p>
        </p:txBody>
      </p:sp>
    </p:spTree>
    <p:extLst>
      <p:ext uri="{BB962C8B-B14F-4D97-AF65-F5344CB8AC3E}">
        <p14:creationId xmlns:p14="http://schemas.microsoft.com/office/powerpoint/2010/main" val="172577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Calculating the Regression </a:t>
            </a:r>
            <a:r>
              <a:rPr lang="en-IN" sz="2800" b="1" dirty="0" smtClean="0">
                <a:latin typeface="Times New Roman" panose="02020603050405020304" pitchFamily="18" charset="0"/>
                <a:cs typeface="Times New Roman" panose="02020603050405020304" pitchFamily="18" charset="0"/>
              </a:rPr>
              <a:t>Line</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695325" y="1181011"/>
            <a:ext cx="8039100" cy="646331"/>
          </a:xfrm>
          <a:prstGeom prst="rect">
            <a:avLst/>
          </a:prstGeom>
        </p:spPr>
        <p:txBody>
          <a:bodyPr wrap="square">
            <a:spAutoFit/>
          </a:bodyPr>
          <a:lstStyle/>
          <a:p>
            <a:r>
              <a:rPr lang="en-IN" dirty="0"/>
              <a:t> The best-fit straight line has the form y = </a:t>
            </a:r>
            <a:r>
              <a:rPr lang="en-IN" dirty="0" err="1"/>
              <a:t>bx</a:t>
            </a:r>
            <a:r>
              <a:rPr lang="en-IN" dirty="0"/>
              <a:t> + a, where b is the slope and a is the y-intercept of the line. The slope and intercept are given by:</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2162175"/>
            <a:ext cx="2009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8" y="2881313"/>
            <a:ext cx="8858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95325" y="3219361"/>
            <a:ext cx="8039100" cy="584775"/>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Remember that  and  represent the centroid (mean x &amp; mean y of the calibration points – use only the values for the linear portion used when calculating R.</a:t>
            </a:r>
          </a:p>
        </p:txBody>
      </p:sp>
      <mc:AlternateContent xmlns:mc="http://schemas.openxmlformats.org/markup-compatibility/2006" xmlns:a14="http://schemas.microsoft.com/office/drawing/2010/main">
        <mc:Choice Requires="a14">
          <p:sp>
            <p:nvSpPr>
              <p:cNvPr id="6" name="TextBox 5"/>
              <p:cNvSpPr txBox="1"/>
              <p:nvPr/>
            </p:nvSpPr>
            <p:spPr>
              <a:xfrm>
                <a:off x="5455474" y="2097508"/>
                <a:ext cx="1121461" cy="5409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400" i="1" smtClean="0">
                          <a:solidFill>
                            <a:schemeClr val="tx2">
                              <a:lumMod val="50000"/>
                            </a:schemeClr>
                          </a:solidFill>
                          <a:latin typeface="Cambria Math"/>
                        </a:rPr>
                        <m:t>=</m:t>
                      </m:r>
                      <m:f>
                        <m:fPr>
                          <m:ctrlPr>
                            <a:rPr lang="en-IN" sz="1400" i="1" smtClean="0">
                              <a:solidFill>
                                <a:schemeClr val="tx2">
                                  <a:lumMod val="50000"/>
                                </a:schemeClr>
                              </a:solidFill>
                              <a:latin typeface="Cambria Math"/>
                            </a:rPr>
                          </m:ctrlPr>
                        </m:fPr>
                        <m:num>
                          <m:r>
                            <a:rPr lang="en-US" sz="1400" b="0" i="1" smtClean="0">
                              <a:solidFill>
                                <a:schemeClr val="tx2">
                                  <a:lumMod val="50000"/>
                                </a:schemeClr>
                              </a:solidFill>
                              <a:latin typeface="Cambria Math"/>
                            </a:rPr>
                            <m:t>𝑐𝑜𝑣</m:t>
                          </m:r>
                          <m:r>
                            <a:rPr lang="en-US" sz="1400" b="0" i="1" smtClean="0">
                              <a:solidFill>
                                <a:schemeClr val="tx2">
                                  <a:lumMod val="50000"/>
                                </a:schemeClr>
                              </a:solidFill>
                              <a:latin typeface="Cambria Math"/>
                            </a:rPr>
                            <m:t>(</m:t>
                          </m:r>
                          <m:r>
                            <a:rPr lang="en-US" sz="1400" b="0" i="1" smtClean="0">
                              <a:solidFill>
                                <a:schemeClr val="tx2">
                                  <a:lumMod val="50000"/>
                                </a:schemeClr>
                              </a:solidFill>
                              <a:latin typeface="Cambria Math"/>
                            </a:rPr>
                            <m:t>𝑥</m:t>
                          </m:r>
                          <m:r>
                            <a:rPr lang="en-US" sz="1400" b="0" i="1" smtClean="0">
                              <a:solidFill>
                                <a:schemeClr val="tx2">
                                  <a:lumMod val="50000"/>
                                </a:schemeClr>
                              </a:solidFill>
                              <a:latin typeface="Cambria Math"/>
                            </a:rPr>
                            <m:t>,</m:t>
                          </m:r>
                          <m:r>
                            <a:rPr lang="en-US" sz="1400" b="0" i="1" smtClean="0">
                              <a:solidFill>
                                <a:schemeClr val="tx2">
                                  <a:lumMod val="50000"/>
                                </a:schemeClr>
                              </a:solidFill>
                              <a:latin typeface="Cambria Math"/>
                            </a:rPr>
                            <m:t>𝑦</m:t>
                          </m:r>
                          <m:r>
                            <a:rPr lang="en-US" sz="1400" b="0" i="1" smtClean="0">
                              <a:solidFill>
                                <a:schemeClr val="tx2">
                                  <a:lumMod val="50000"/>
                                </a:schemeClr>
                              </a:solidFill>
                              <a:latin typeface="Cambria Math"/>
                            </a:rPr>
                            <m:t>)</m:t>
                          </m:r>
                        </m:num>
                        <m:den>
                          <m:r>
                            <a:rPr lang="en-US" sz="1400" b="0" i="1" smtClean="0">
                              <a:solidFill>
                                <a:schemeClr val="tx2">
                                  <a:lumMod val="50000"/>
                                </a:schemeClr>
                              </a:solidFill>
                              <a:latin typeface="Cambria Math"/>
                            </a:rPr>
                            <m:t>𝑉𝑎𝑟</m:t>
                          </m:r>
                          <m:r>
                            <a:rPr lang="en-US" sz="1400" b="0" i="1" smtClean="0">
                              <a:solidFill>
                                <a:schemeClr val="tx2">
                                  <a:lumMod val="50000"/>
                                </a:schemeClr>
                              </a:solidFill>
                              <a:latin typeface="Cambria Math"/>
                            </a:rPr>
                            <m:t>(</m:t>
                          </m:r>
                          <m:r>
                            <a:rPr lang="en-US" sz="1400" b="0" i="1" smtClean="0">
                              <a:solidFill>
                                <a:schemeClr val="tx2">
                                  <a:lumMod val="50000"/>
                                </a:schemeClr>
                              </a:solidFill>
                              <a:latin typeface="Cambria Math"/>
                            </a:rPr>
                            <m:t>𝑥</m:t>
                          </m:r>
                          <m:r>
                            <a:rPr lang="en-US" sz="1400" b="0" i="1" smtClean="0">
                              <a:solidFill>
                                <a:schemeClr val="tx2">
                                  <a:lumMod val="50000"/>
                                </a:schemeClr>
                              </a:solidFill>
                              <a:latin typeface="Cambria Math"/>
                            </a:rPr>
                            <m:t>)</m:t>
                          </m:r>
                        </m:den>
                      </m:f>
                    </m:oMath>
                  </m:oMathPara>
                </a14:m>
                <a:endParaRPr lang="en-IN" sz="1400" dirty="0" err="1" smtClean="0">
                  <a:solidFill>
                    <a:schemeClr val="tx2">
                      <a:lumMod val="5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55474" y="2097508"/>
                <a:ext cx="1121461" cy="540917"/>
              </a:xfrm>
              <a:prstGeom prst="rect">
                <a:avLst/>
              </a:prstGeom>
              <a:blipFill rotWithShape="1">
                <a:blip r:embed="rId4"/>
                <a:stretch>
                  <a:fillRect b="-4494"/>
                </a:stretch>
              </a:blipFill>
            </p:spPr>
            <p:txBody>
              <a:bodyPr/>
              <a:lstStyle/>
              <a:p>
                <a:r>
                  <a:rPr lang="en-IN">
                    <a:noFill/>
                  </a:rPr>
                  <a:t> </a:t>
                </a:r>
              </a:p>
            </p:txBody>
          </p:sp>
        </mc:Fallback>
      </mc:AlternateContent>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6" y="3938588"/>
            <a:ext cx="1190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4533901"/>
            <a:ext cx="2781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2850" y="55435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86575" y="2131329"/>
            <a:ext cx="1228725" cy="497059"/>
            <a:chOff x="6886575" y="2131329"/>
            <a:chExt cx="1228725" cy="497059"/>
          </a:xfrm>
        </p:grpSpPr>
        <p:sp>
          <p:nvSpPr>
            <p:cNvPr id="9" name="TextBox 8"/>
            <p:cNvSpPr txBox="1"/>
            <p:nvPr/>
          </p:nvSpPr>
          <p:spPr>
            <a:xfrm>
              <a:off x="6886575" y="2247900"/>
              <a:ext cx="1228725" cy="307777"/>
            </a:xfrm>
            <a:prstGeom prst="rect">
              <a:avLst/>
            </a:prstGeom>
            <a:noFill/>
          </p:spPr>
          <p:txBody>
            <a:bodyPr wrap="square" rtlCol="0">
              <a:spAutoFit/>
            </a:bodyPr>
            <a:lstStyle/>
            <a:p>
              <a:r>
                <a:rPr lang="en-US" sz="1400" dirty="0" smtClean="0">
                  <a:solidFill>
                    <a:schemeClr val="tx2">
                      <a:lumMod val="50000"/>
                    </a:schemeClr>
                  </a:solidFill>
                </a:rPr>
                <a:t>= R *</a:t>
              </a:r>
              <a:endParaRPr lang="en-IN" sz="1400" dirty="0" err="1" smtClean="0">
                <a:solidFill>
                  <a:schemeClr val="tx2">
                    <a:lumMod val="50000"/>
                  </a:schemeClr>
                </a:solidFill>
              </a:endParaRPr>
            </a:p>
          </p:txBody>
        </p:sp>
        <mc:AlternateContent xmlns:mc="http://schemas.openxmlformats.org/markup-compatibility/2006" xmlns:a14="http://schemas.microsoft.com/office/drawing/2010/main">
          <mc:Choice Requires="a14">
            <p:sp>
              <p:nvSpPr>
                <p:cNvPr id="16" name="TextBox 15"/>
                <p:cNvSpPr txBox="1"/>
                <p:nvPr/>
              </p:nvSpPr>
              <p:spPr>
                <a:xfrm>
                  <a:off x="7388188" y="2131329"/>
                  <a:ext cx="534890" cy="4970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1400" i="1" smtClean="0">
                                <a:solidFill>
                                  <a:schemeClr val="tx2">
                                    <a:lumMod val="50000"/>
                                  </a:schemeClr>
                                </a:solidFill>
                                <a:latin typeface="Cambria Math"/>
                              </a:rPr>
                            </m:ctrlPr>
                          </m:fPr>
                          <m:num>
                            <m:r>
                              <a:rPr lang="en-US" sz="1400" b="0" i="1" smtClean="0">
                                <a:solidFill>
                                  <a:schemeClr val="tx2">
                                    <a:lumMod val="50000"/>
                                  </a:schemeClr>
                                </a:solidFill>
                                <a:latin typeface="Cambria Math"/>
                              </a:rPr>
                              <m:t>𝑆𝑦𝑦</m:t>
                            </m:r>
                          </m:num>
                          <m:den>
                            <m:r>
                              <a:rPr lang="en-US" sz="1400" b="0" i="1" smtClean="0">
                                <a:solidFill>
                                  <a:schemeClr val="tx2">
                                    <a:lumMod val="50000"/>
                                  </a:schemeClr>
                                </a:solidFill>
                                <a:latin typeface="Cambria Math"/>
                              </a:rPr>
                              <m:t>𝑆𝑥𝑥</m:t>
                            </m:r>
                          </m:den>
                        </m:f>
                      </m:oMath>
                    </m:oMathPara>
                  </a14:m>
                  <a:endParaRPr lang="en-IN" sz="1400" dirty="0" err="1" smtClean="0">
                    <a:solidFill>
                      <a:schemeClr val="tx2">
                        <a:lumMod val="50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388188" y="2131329"/>
                  <a:ext cx="534890" cy="497059"/>
                </a:xfrm>
                <a:prstGeom prst="rect">
                  <a:avLst/>
                </a:prstGeom>
                <a:blipFill rotWithShape="1">
                  <a:blip r:embed="rId8"/>
                  <a:stretch>
                    <a:fillRect b="-1235"/>
                  </a:stretch>
                </a:blipFill>
              </p:spPr>
              <p:txBody>
                <a:bodyPr/>
                <a:lstStyle/>
                <a:p>
                  <a:r>
                    <a:rPr lang="en-IN">
                      <a:noFill/>
                    </a:rPr>
                    <a:t> </a:t>
                  </a:r>
                </a:p>
              </p:txBody>
            </p:sp>
          </mc:Fallback>
        </mc:AlternateContent>
      </p:grpSp>
    </p:spTree>
    <p:extLst>
      <p:ext uri="{BB962C8B-B14F-4D97-AF65-F5344CB8AC3E}">
        <p14:creationId xmlns:p14="http://schemas.microsoft.com/office/powerpoint/2010/main" val="393676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1130885157"/>
              </p:ext>
            </p:extLst>
          </p:nvPr>
        </p:nvGraphicFramePr>
        <p:xfrm>
          <a:off x="3186113" y="1290638"/>
          <a:ext cx="5838498" cy="3109912"/>
        </p:xfrm>
        <a:graphic>
          <a:graphicData uri="http://schemas.openxmlformats.org/presentationml/2006/ole">
            <mc:AlternateContent xmlns:mc="http://schemas.openxmlformats.org/markup-compatibility/2006">
              <mc:Choice xmlns:v="urn:schemas-microsoft-com:vml" Requires="v">
                <p:oleObj spid="_x0000_s18472" name="Worksheet" r:id="rId4" imgW="6562802" imgH="3495640" progId="Excel.Sheet.12">
                  <p:embed/>
                </p:oleObj>
              </mc:Choice>
              <mc:Fallback>
                <p:oleObj name="Worksheet" r:id="rId4" imgW="6562802" imgH="3495640" progId="Excel.Sheet.12">
                  <p:embed/>
                  <p:pic>
                    <p:nvPicPr>
                      <p:cNvPr id="0" name=""/>
                      <p:cNvPicPr/>
                      <p:nvPr/>
                    </p:nvPicPr>
                    <p:blipFill>
                      <a:blip r:embed="rId5"/>
                      <a:stretch>
                        <a:fillRect/>
                      </a:stretch>
                    </p:blipFill>
                    <p:spPr>
                      <a:xfrm>
                        <a:off x="3186113" y="1290638"/>
                        <a:ext cx="5838498" cy="310991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95938326"/>
              </p:ext>
            </p:extLst>
          </p:nvPr>
        </p:nvGraphicFramePr>
        <p:xfrm>
          <a:off x="866775" y="1304926"/>
          <a:ext cx="2152650" cy="4200524"/>
        </p:xfrm>
        <a:graphic>
          <a:graphicData uri="http://schemas.openxmlformats.org/presentationml/2006/ole">
            <mc:AlternateContent xmlns:mc="http://schemas.openxmlformats.org/markup-compatibility/2006">
              <mc:Choice xmlns:v="urn:schemas-microsoft-com:vml" Requires="v">
                <p:oleObj spid="_x0000_s18473" name="Worksheet" r:id="rId7" imgW="2876490" imgH="6105628" progId="Excel.Sheet.12">
                  <p:embed/>
                </p:oleObj>
              </mc:Choice>
              <mc:Fallback>
                <p:oleObj name="Worksheet" r:id="rId7" imgW="2876490" imgH="6105628" progId="Excel.Sheet.12">
                  <p:embed/>
                  <p:pic>
                    <p:nvPicPr>
                      <p:cNvPr id="0" name=""/>
                      <p:cNvPicPr/>
                      <p:nvPr/>
                    </p:nvPicPr>
                    <p:blipFill>
                      <a:blip r:embed="rId8"/>
                      <a:stretch>
                        <a:fillRect/>
                      </a:stretch>
                    </p:blipFill>
                    <p:spPr>
                      <a:xfrm>
                        <a:off x="866775" y="1304926"/>
                        <a:ext cx="2152650" cy="4200524"/>
                      </a:xfrm>
                      <a:prstGeom prst="rect">
                        <a:avLst/>
                      </a:prstGeom>
                    </p:spPr>
                  </p:pic>
                </p:oleObj>
              </mc:Fallback>
            </mc:AlternateContent>
          </a:graphicData>
        </a:graphic>
      </p:graphicFrame>
    </p:spTree>
    <p:extLst>
      <p:ext uri="{BB962C8B-B14F-4D97-AF65-F5344CB8AC3E}">
        <p14:creationId xmlns:p14="http://schemas.microsoft.com/office/powerpoint/2010/main" val="2807193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66812"/>
            <a:ext cx="1447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1919287"/>
            <a:ext cx="25908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4595812"/>
            <a:ext cx="24574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1190624"/>
            <a:ext cx="35814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5300" y="2324101"/>
            <a:ext cx="37147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052887"/>
            <a:ext cx="3200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869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Correlation</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819149" y="1170623"/>
            <a:ext cx="8181976" cy="1384995"/>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correlation is a quantitative measure to assess the linear association between two </a:t>
            </a:r>
            <a:r>
              <a:rPr lang="en-IN" sz="1400" dirty="0" smtClean="0">
                <a:latin typeface="Times New Roman" panose="02020603050405020304" pitchFamily="18" charset="0"/>
                <a:cs typeface="Times New Roman" panose="02020603050405020304" pitchFamily="18" charset="0"/>
              </a:rPr>
              <a:t>variables.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correlation can be thought of as having two parts: one part that measures </a:t>
            </a:r>
            <a:r>
              <a:rPr lang="en-IN" sz="1400" dirty="0" smtClean="0">
                <a:latin typeface="Times New Roman" panose="02020603050405020304" pitchFamily="18" charset="0"/>
                <a:cs typeface="Times New Roman" panose="02020603050405020304" pitchFamily="18" charset="0"/>
              </a:rPr>
              <a:t>the association between variables </a:t>
            </a:r>
            <a:r>
              <a:rPr lang="en-IN" sz="1400" dirty="0">
                <a:latin typeface="Times New Roman" panose="02020603050405020304" pitchFamily="18" charset="0"/>
                <a:cs typeface="Times New Roman" panose="02020603050405020304" pitchFamily="18" charset="0"/>
              </a:rPr>
              <a:t>and another part that acts like a normalizing constant.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first </a:t>
            </a:r>
            <a:r>
              <a:rPr lang="en-IN" sz="1400" dirty="0">
                <a:latin typeface="Times New Roman" panose="02020603050405020304" pitchFamily="18" charset="0"/>
                <a:cs typeface="Times New Roman" panose="02020603050405020304" pitchFamily="18" charset="0"/>
              </a:rPr>
              <a:t>part is called the covariance.</a:t>
            </a:r>
          </a:p>
        </p:txBody>
      </p:sp>
      <p:sp>
        <p:nvSpPr>
          <p:cNvPr id="4" name="Rectangle 3"/>
          <p:cNvSpPr/>
          <p:nvPr/>
        </p:nvSpPr>
        <p:spPr>
          <a:xfrm>
            <a:off x="819149" y="3200311"/>
            <a:ext cx="6829425" cy="369332"/>
          </a:xfrm>
          <a:prstGeom prst="rect">
            <a:avLst/>
          </a:prstGeom>
        </p:spPr>
        <p:txBody>
          <a:bodyPr wrap="square">
            <a:spAutoFit/>
          </a:bodyPr>
          <a:lstStyle/>
          <a:p>
            <a:endParaRPr lang="en-IN" dirty="0"/>
          </a:p>
        </p:txBody>
      </p:sp>
      <p:sp>
        <p:nvSpPr>
          <p:cNvPr id="6" name="Rectangle 5"/>
          <p:cNvSpPr/>
          <p:nvPr/>
        </p:nvSpPr>
        <p:spPr>
          <a:xfrm>
            <a:off x="819147" y="3562381"/>
            <a:ext cx="7943852" cy="523220"/>
          </a:xfrm>
          <a:prstGeom prst="rect">
            <a:avLst/>
          </a:prstGeom>
        </p:spPr>
        <p:txBody>
          <a:bodyPr wrap="square">
            <a:spAutoFit/>
          </a:bodyPr>
          <a:lstStyle/>
          <a:p>
            <a:pPr algn="just"/>
            <a:r>
              <a:rPr lang="en-IN" sz="1400" dirty="0"/>
              <a:t>This is the sum of the product of the differences between the scores and the mean. </a:t>
            </a:r>
            <a:r>
              <a:rPr lang="en-IN" sz="1400" dirty="0" smtClean="0"/>
              <a:t>The estimated </a:t>
            </a:r>
            <a:r>
              <a:rPr lang="en-IN" sz="1400" dirty="0"/>
              <a:t>variance of Y is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406" y="2769809"/>
            <a:ext cx="20097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19149" y="2745816"/>
            <a:ext cx="1869423" cy="307777"/>
          </a:xfrm>
          <a:prstGeom prst="rect">
            <a:avLst/>
          </a:prstGeom>
        </p:spPr>
        <p:txBody>
          <a:bodyPr wrap="none">
            <a:spAutoFit/>
          </a:bodyPr>
          <a:lstStyle/>
          <a:p>
            <a:r>
              <a:rPr lang="en-IN" sz="1400" dirty="0" smtClean="0">
                <a:solidFill>
                  <a:srgbClr val="263147"/>
                </a:solidFill>
                <a:latin typeface="Times New Roman" panose="02020603050405020304" pitchFamily="18" charset="0"/>
                <a:cs typeface="Times New Roman" panose="02020603050405020304" pitchFamily="18" charset="0"/>
              </a:rPr>
              <a:t>By </a:t>
            </a:r>
            <a:r>
              <a:rPr lang="en-IN" sz="1400" dirty="0" err="1" smtClean="0">
                <a:solidFill>
                  <a:srgbClr val="263147"/>
                </a:solidFill>
                <a:latin typeface="Times New Roman" panose="02020603050405020304" pitchFamily="18" charset="0"/>
                <a:cs typeface="Times New Roman" panose="02020603050405020304" pitchFamily="18" charset="0"/>
              </a:rPr>
              <a:t>def</a:t>
            </a:r>
            <a:r>
              <a:rPr lang="en-IN" sz="1400" dirty="0" smtClean="0">
                <a:solidFill>
                  <a:srgbClr val="263147"/>
                </a:solidFill>
                <a:latin typeface="Times New Roman" panose="02020603050405020304" pitchFamily="18" charset="0"/>
                <a:cs typeface="Times New Roman" panose="02020603050405020304" pitchFamily="18" charset="0"/>
              </a:rPr>
              <a:t>  Sum of Square </a:t>
            </a:r>
            <a:endParaRPr lang="en-IN"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05" y="4117063"/>
            <a:ext cx="714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19147" y="4718388"/>
            <a:ext cx="8020051" cy="523220"/>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covariance is similar to the variance except that it is defined over two variables (X </a:t>
            </a:r>
            <a:r>
              <a:rPr lang="en-IN" sz="1400" dirty="0" smtClean="0">
                <a:latin typeface="Times New Roman" panose="02020603050405020304" pitchFamily="18" charset="0"/>
                <a:cs typeface="Times New Roman" panose="02020603050405020304" pitchFamily="18" charset="0"/>
              </a:rPr>
              <a:t>and Y</a:t>
            </a:r>
            <a:r>
              <a:rPr lang="en-IN" sz="1400" dirty="0">
                <a:latin typeface="Times New Roman" panose="02020603050405020304" pitchFamily="18" charset="0"/>
                <a:cs typeface="Times New Roman" panose="02020603050405020304" pitchFamily="18" charset="0"/>
              </a:rPr>
              <a:t>) rather than one (Y). We begin with the numerator of the covariance–it is the “sums </a:t>
            </a:r>
            <a:r>
              <a:rPr lang="en-IN" sz="1400" dirty="0" smtClean="0">
                <a:latin typeface="Times New Roman" panose="02020603050405020304" pitchFamily="18" charset="0"/>
                <a:cs typeface="Times New Roman" panose="02020603050405020304" pitchFamily="18" charset="0"/>
              </a:rPr>
              <a:t>of squares</a:t>
            </a:r>
            <a:r>
              <a:rPr lang="en-IN" sz="1400" dirty="0">
                <a:latin typeface="Times New Roman" panose="02020603050405020304" pitchFamily="18" charset="0"/>
                <a:cs typeface="Times New Roman" panose="02020603050405020304" pitchFamily="18" charset="0"/>
              </a:rPr>
              <a:t>” of the two variables.</a:t>
            </a:r>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1" y="5276850"/>
            <a:ext cx="1924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19148" y="5715001"/>
            <a:ext cx="2350323" cy="307777"/>
          </a:xfrm>
          <a:prstGeom prst="rect">
            <a:avLst/>
          </a:prstGeom>
        </p:spPr>
        <p:txBody>
          <a:bodyPr wrap="none">
            <a:spAutoFit/>
          </a:bodyPr>
          <a:lstStyle/>
          <a:p>
            <a:pPr lvl="0"/>
            <a:r>
              <a:rPr lang="en-IN" sz="1400" dirty="0" smtClean="0">
                <a:solidFill>
                  <a:srgbClr val="263147"/>
                </a:solidFill>
                <a:latin typeface="Times New Roman" panose="02020603050405020304" pitchFamily="18" charset="0"/>
                <a:cs typeface="Times New Roman" panose="02020603050405020304" pitchFamily="18" charset="0"/>
              </a:rPr>
              <a:t>The (estimated) covariance is </a:t>
            </a:r>
            <a:endParaRPr lang="en-IN" dirty="0">
              <a:solidFill>
                <a:srgbClr val="263147"/>
              </a:solidFill>
            </a:endParaRPr>
          </a:p>
        </p:txBody>
      </p:sp>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341" y="5803703"/>
            <a:ext cx="647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8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49" y="1476375"/>
            <a:ext cx="45434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1185863"/>
            <a:ext cx="20478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4" y="3105149"/>
            <a:ext cx="38957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85825" y="5154214"/>
            <a:ext cx="7048500" cy="307777"/>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This value </a:t>
            </a:r>
            <a:r>
              <a:rPr lang="en-IN" sz="1400" dirty="0" smtClean="0">
                <a:latin typeface="Times New Roman" panose="02020603050405020304" pitchFamily="18" charset="0"/>
                <a:cs typeface="Times New Roman" panose="02020603050405020304" pitchFamily="18" charset="0"/>
              </a:rPr>
              <a:t>of  S</a:t>
            </a:r>
            <a:r>
              <a:rPr lang="en-IN" sz="1400" baseline="-25000" dirty="0" smtClean="0">
                <a:latin typeface="Times New Roman" panose="02020603050405020304" pitchFamily="18" charset="0"/>
                <a:cs typeface="Times New Roman" panose="02020603050405020304" pitchFamily="18" charset="0"/>
              </a:rPr>
              <a:t>b</a:t>
            </a:r>
            <a:r>
              <a:rPr lang="en-IN" sz="1400" dirty="0" smtClean="0">
                <a:latin typeface="Times New Roman" panose="02020603050405020304" pitchFamily="18" charset="0"/>
                <a:cs typeface="Times New Roman" panose="02020603050405020304" pitchFamily="18" charset="0"/>
              </a:rPr>
              <a:t>  can </a:t>
            </a:r>
            <a:r>
              <a:rPr lang="en-IN" sz="1400" dirty="0">
                <a:latin typeface="Times New Roman" panose="02020603050405020304" pitchFamily="18" charset="0"/>
                <a:cs typeface="Times New Roman" panose="02020603050405020304" pitchFamily="18" charset="0"/>
              </a:rPr>
              <a:t>now be used to test for the significance of the slope of </a:t>
            </a:r>
            <a:r>
              <a:rPr lang="en-IN" sz="1400" dirty="0" smtClean="0">
                <a:latin typeface="Times New Roman" panose="02020603050405020304" pitchFamily="18" charset="0"/>
                <a:cs typeface="Times New Roman" panose="02020603050405020304" pitchFamily="18" charset="0"/>
              </a:rPr>
              <a:t>the regression </a:t>
            </a:r>
            <a:r>
              <a:rPr lang="en-IN" sz="1400" dirty="0">
                <a:latin typeface="Times New Roman" panose="02020603050405020304" pitchFamily="18" charset="0"/>
                <a:cs typeface="Times New Roman" panose="02020603050405020304" pitchFamily="18" charset="0"/>
              </a:rPr>
              <a:t>line. </a:t>
            </a:r>
            <a:endParaRPr lang="en-IN"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18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04392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904874" y="3022104"/>
            <a:ext cx="7696201" cy="1169551"/>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statistic used to test the relationship is b, and it has mean β and </a:t>
            </a:r>
            <a:r>
              <a:rPr lang="en-IN" sz="1400" dirty="0" smtClean="0">
                <a:latin typeface="Times New Roman" panose="02020603050405020304" pitchFamily="18" charset="0"/>
                <a:cs typeface="Times New Roman" panose="02020603050405020304" pitchFamily="18" charset="0"/>
              </a:rPr>
              <a:t>standard deviation </a:t>
            </a:r>
            <a:r>
              <a:rPr lang="en-IN" sz="1400" dirty="0">
                <a:latin typeface="Times New Roman" panose="02020603050405020304" pitchFamily="18" charset="0"/>
                <a:cs typeface="Times New Roman" panose="02020603050405020304" pitchFamily="18" charset="0"/>
              </a:rPr>
              <a:t>sb. The distribution of b is a t distribution with n − 2 </a:t>
            </a:r>
            <a:r>
              <a:rPr lang="en-IN" sz="1400" dirty="0" smtClean="0">
                <a:latin typeface="Times New Roman" panose="02020603050405020304" pitchFamily="18" charset="0"/>
                <a:cs typeface="Times New Roman" panose="02020603050405020304" pitchFamily="18" charset="0"/>
              </a:rPr>
              <a:t>= 30 </a:t>
            </a:r>
            <a:r>
              <a:rPr lang="en-IN" sz="1400" dirty="0">
                <a:latin typeface="Times New Roman" panose="02020603050405020304" pitchFamily="18" charset="0"/>
                <a:cs typeface="Times New Roman" panose="02020603050405020304" pitchFamily="18" charset="0"/>
              </a:rPr>
              <a:t>− 2 = 28 degrees of freedom.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At </a:t>
            </a:r>
            <a:r>
              <a:rPr lang="en-IN" sz="1400" dirty="0">
                <a:latin typeface="Times New Roman" panose="02020603050405020304" pitchFamily="18" charset="0"/>
                <a:cs typeface="Times New Roman" panose="02020603050405020304" pitchFamily="18" charset="0"/>
              </a:rPr>
              <a:t>the 0.01 level of significance, for a </a:t>
            </a:r>
            <a:r>
              <a:rPr lang="en-IN" sz="1400" dirty="0" smtClean="0">
                <a:latin typeface="Times New Roman" panose="02020603050405020304" pitchFamily="18" charset="0"/>
                <a:cs typeface="Times New Roman" panose="02020603050405020304" pitchFamily="18" charset="0"/>
              </a:rPr>
              <a:t>one tailed </a:t>
            </a:r>
            <a:r>
              <a:rPr lang="en-IN" sz="1400" dirty="0">
                <a:latin typeface="Times New Roman" panose="02020603050405020304" pitchFamily="18" charset="0"/>
                <a:cs typeface="Times New Roman" panose="02020603050405020304" pitchFamily="18" charset="0"/>
              </a:rPr>
              <a:t>t test, the critical t value is -2.468. The region of rejection of H</a:t>
            </a:r>
            <a:r>
              <a:rPr lang="en-IN" sz="1400" baseline="-25000" dirty="0">
                <a:latin typeface="Times New Roman" panose="02020603050405020304" pitchFamily="18" charset="0"/>
                <a:cs typeface="Times New Roman" panose="02020603050405020304" pitchFamily="18" charset="0"/>
              </a:rPr>
              <a:t>0</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is all </a:t>
            </a:r>
            <a:r>
              <a:rPr lang="en-IN" sz="1400" dirty="0">
                <a:latin typeface="Times New Roman" panose="02020603050405020304" pitchFamily="18" charset="0"/>
                <a:cs typeface="Times New Roman" panose="02020603050405020304" pitchFamily="18" charset="0"/>
              </a:rPr>
              <a:t>t values of -2.468 or lower. The t statistic is</a:t>
            </a:r>
          </a:p>
        </p:txBody>
      </p:sp>
      <p:sp>
        <p:nvSpPr>
          <p:cNvPr id="4" name="Rectangle 3"/>
          <p:cNvSpPr/>
          <p:nvPr/>
        </p:nvSpPr>
        <p:spPr>
          <a:xfrm>
            <a:off x="1019175" y="1254234"/>
            <a:ext cx="7581900" cy="1169551"/>
          </a:xfrm>
          <a:prstGeom prst="rect">
            <a:avLst/>
          </a:prstGeom>
        </p:spPr>
        <p:txBody>
          <a:bodyPr wrap="square">
            <a:spAutoFit/>
          </a:bodyPr>
          <a:lstStyle/>
          <a:p>
            <a:pPr lvl="0" algn="just"/>
            <a:r>
              <a:rPr lang="en-IN" sz="1400" dirty="0">
                <a:solidFill>
                  <a:srgbClr val="263147"/>
                </a:solidFill>
                <a:latin typeface="Times New Roman" panose="02020603050405020304" pitchFamily="18" charset="0"/>
                <a:cs typeface="Times New Roman" panose="02020603050405020304" pitchFamily="18" charset="0"/>
              </a:rPr>
              <a:t>The null hypothesis is that there is no relationship between X and Y , that is, that β = 0, where β represents the true slope of the relationship between X and Y . </a:t>
            </a:r>
          </a:p>
          <a:p>
            <a:pPr lvl="0" algn="just"/>
            <a:endParaRPr lang="en-IN" sz="1400" dirty="0">
              <a:solidFill>
                <a:srgbClr val="263147"/>
              </a:solidFill>
              <a:latin typeface="Times New Roman" panose="02020603050405020304" pitchFamily="18" charset="0"/>
              <a:cs typeface="Times New Roman" panose="02020603050405020304" pitchFamily="18" charset="0"/>
            </a:endParaRPr>
          </a:p>
          <a:p>
            <a:pPr lvl="0" algn="just"/>
            <a:r>
              <a:rPr lang="en-IN" sz="1400" dirty="0">
                <a:solidFill>
                  <a:srgbClr val="263147"/>
                </a:solidFill>
                <a:latin typeface="Times New Roman" panose="02020603050405020304" pitchFamily="18" charset="0"/>
                <a:cs typeface="Times New Roman" panose="02020603050405020304" pitchFamily="18" charset="0"/>
              </a:rPr>
              <a:t>The alternative hypothesis is that β &lt; 0 since the claim is that the economic status of young families (X) is negatively related to female labour force participation (Y ). The null and alternative hypotheses are</a:t>
            </a:r>
            <a:endParaRPr lang="en-IN" dirty="0"/>
          </a:p>
        </p:txBody>
      </p:sp>
      <p:sp>
        <p:nvSpPr>
          <p:cNvPr id="5" name="Rectangle 4"/>
          <p:cNvSpPr/>
          <p:nvPr/>
        </p:nvSpPr>
        <p:spPr>
          <a:xfrm>
            <a:off x="904874" y="4903738"/>
            <a:ext cx="7581899" cy="1169551"/>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t value is in the region of rejection, so that b is enough different from 0 to reject the hypothesis of no relationship between X and Y .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There </a:t>
            </a:r>
            <a:r>
              <a:rPr lang="en-IN" sz="1400" dirty="0">
                <a:latin typeface="Times New Roman" panose="02020603050405020304" pitchFamily="18" charset="0"/>
                <a:cs typeface="Times New Roman" panose="02020603050405020304" pitchFamily="18" charset="0"/>
              </a:rPr>
              <a:t>is very strong evidence that β &lt; 0 and that the relationship between the relative economic status of young males and female labour force participation is a negative relationship. </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276725"/>
            <a:ext cx="259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4" y="2423785"/>
            <a:ext cx="8001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81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Residual Analysis</a:t>
            </a:r>
            <a:endParaRPr lang="en-IN" sz="2800" dirty="0">
              <a:latin typeface="Times New Roman" panose="02020603050405020304" pitchFamily="18" charset="0"/>
              <a:cs typeface="Times New Roman" panose="02020603050405020304" pitchFamily="18"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4" y="3238500"/>
            <a:ext cx="5124451" cy="277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62085" y="2298294"/>
            <a:ext cx="6334126"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The most useful way to plot the residuals, though, is with your predicted values on the x-axis, and </a:t>
            </a:r>
            <a:r>
              <a:rPr lang="en-IN" sz="1400" dirty="0" smtClean="0">
                <a:latin typeface="Times New Roman" panose="02020603050405020304" pitchFamily="18" charset="0"/>
                <a:cs typeface="Times New Roman" panose="02020603050405020304" pitchFamily="18" charset="0"/>
              </a:rPr>
              <a:t>residuals </a:t>
            </a:r>
            <a:r>
              <a:rPr lang="en-IN" sz="1400" dirty="0">
                <a:latin typeface="Times New Roman" panose="02020603050405020304" pitchFamily="18" charset="0"/>
                <a:cs typeface="Times New Roman" panose="02020603050405020304" pitchFamily="18" charset="0"/>
              </a:rPr>
              <a:t>on the y-axis.</a:t>
            </a:r>
          </a:p>
        </p:txBody>
      </p:sp>
      <p:sp>
        <p:nvSpPr>
          <p:cNvPr id="4" name="Rectangle 3"/>
          <p:cNvSpPr/>
          <p:nvPr/>
        </p:nvSpPr>
        <p:spPr>
          <a:xfrm>
            <a:off x="866774" y="1201877"/>
            <a:ext cx="7753351" cy="954107"/>
          </a:xfrm>
          <a:prstGeom prst="rect">
            <a:avLst/>
          </a:prstGeom>
        </p:spPr>
        <p:txBody>
          <a:bodyPr wrap="square">
            <a:spAutoFit/>
          </a:bodyPr>
          <a:lstStyle/>
          <a:p>
            <a:r>
              <a:rPr lang="en-IN" sz="1400" dirty="0" smtClean="0">
                <a:solidFill>
                  <a:srgbClr val="FF0000"/>
                </a:solidFill>
                <a:latin typeface="Times New Roman" panose="02020603050405020304" pitchFamily="18" charset="0"/>
                <a:cs typeface="Times New Roman" panose="02020603050405020304" pitchFamily="18" charset="0"/>
              </a:rPr>
              <a:t>Statistical assumptions</a:t>
            </a:r>
          </a:p>
          <a:p>
            <a:endParaRPr lang="en-IN" sz="1400" dirty="0">
              <a:solidFill>
                <a:srgbClr val="FF0000"/>
              </a:solidFill>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 standard regression model assumes that the residuals, </a:t>
            </a:r>
            <a:r>
              <a:rPr lang="en-IN" sz="1400" dirty="0" smtClean="0">
                <a:latin typeface="Times New Roman" panose="02020603050405020304" pitchFamily="18" charset="0"/>
                <a:cs typeface="Times New Roman" panose="02020603050405020304" pitchFamily="18" charset="0"/>
              </a:rPr>
              <a:t>or </a:t>
            </a:r>
            <a:r>
              <a:rPr lang="el-GR" sz="1400" dirty="0" smtClean="0">
                <a:latin typeface="Times New Roman" panose="02020603050405020304" pitchFamily="18" charset="0"/>
                <a:cs typeface="Times New Roman" panose="02020603050405020304" pitchFamily="18" charset="0"/>
              </a:rPr>
              <a:t>ε</a:t>
            </a:r>
            <a:r>
              <a:rPr lang="en-IN" sz="1400" dirty="0" smtClean="0">
                <a:latin typeface="Times New Roman" panose="02020603050405020304" pitchFamily="18" charset="0"/>
                <a:cs typeface="Times New Roman" panose="02020603050405020304" pitchFamily="18" charset="0"/>
              </a:rPr>
              <a:t>’s</a:t>
            </a:r>
            <a:r>
              <a:rPr lang="en-IN" sz="1400" dirty="0">
                <a:latin typeface="Times New Roman" panose="02020603050405020304" pitchFamily="18" charset="0"/>
                <a:cs typeface="Times New Roman" panose="02020603050405020304" pitchFamily="18" charset="0"/>
              </a:rPr>
              <a:t>, are independently, </a:t>
            </a:r>
            <a:r>
              <a:rPr lang="en-IN" sz="1400" dirty="0" smtClean="0">
                <a:latin typeface="Times New Roman" panose="02020603050405020304" pitchFamily="18" charset="0"/>
                <a:cs typeface="Times New Roman" panose="02020603050405020304" pitchFamily="18" charset="0"/>
              </a:rPr>
              <a:t>identically distributed </a:t>
            </a:r>
            <a:r>
              <a:rPr lang="en-IN" sz="1400" dirty="0">
                <a:latin typeface="Times New Roman" panose="02020603050405020304" pitchFamily="18" charset="0"/>
                <a:cs typeface="Times New Roman" panose="02020603050405020304" pitchFamily="18" charset="0"/>
              </a:rPr>
              <a:t>(usually called “</a:t>
            </a:r>
            <a:r>
              <a:rPr lang="en-IN" sz="1400" dirty="0" err="1">
                <a:latin typeface="Times New Roman" panose="02020603050405020304" pitchFamily="18" charset="0"/>
                <a:cs typeface="Times New Roman" panose="02020603050405020304" pitchFamily="18" charset="0"/>
              </a:rPr>
              <a:t>iid</a:t>
            </a:r>
            <a:r>
              <a:rPr lang="en-IN" sz="1400" dirty="0">
                <a:latin typeface="Times New Roman" panose="02020603050405020304" pitchFamily="18" charset="0"/>
                <a:cs typeface="Times New Roman" panose="02020603050405020304" pitchFamily="18" charset="0"/>
              </a:rPr>
              <a:t>” for short) as normal with µ = 0 and variance </a:t>
            </a:r>
            <a:r>
              <a:rPr lang="en-IN" sz="1400" dirty="0" smtClean="0">
                <a:latin typeface="Times New Roman" panose="02020603050405020304" pitchFamily="18" charset="0"/>
                <a:cs typeface="Times New Roman" panose="02020603050405020304" pitchFamily="18" charset="0"/>
              </a:rPr>
              <a:t>σ</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568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Residual Analysis</a:t>
            </a:r>
            <a:endParaRPr lang="en-IN" sz="28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63" y="1421574"/>
            <a:ext cx="2281237" cy="22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9" y="1490289"/>
            <a:ext cx="2196009" cy="213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658" y="1526524"/>
            <a:ext cx="2158692" cy="209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38713" y="4065538"/>
            <a:ext cx="7219951" cy="1169551"/>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Ideally </a:t>
            </a:r>
            <a:r>
              <a:rPr lang="en-IN" sz="1400" dirty="0" smtClean="0">
                <a:latin typeface="Times New Roman" panose="02020603050405020304" pitchFamily="18" charset="0"/>
                <a:cs typeface="Times New Roman" panose="02020603050405020304" pitchFamily="18" charset="0"/>
              </a:rPr>
              <a:t>plot </a:t>
            </a:r>
            <a:r>
              <a:rPr lang="en-IN" sz="1400" dirty="0">
                <a:latin typeface="Times New Roman" panose="02020603050405020304" pitchFamily="18" charset="0"/>
                <a:cs typeface="Times New Roman" panose="02020603050405020304" pitchFamily="18" charset="0"/>
              </a:rPr>
              <a:t>of the residuals </a:t>
            </a:r>
            <a:r>
              <a:rPr lang="en-IN" sz="1400" dirty="0" smtClean="0">
                <a:latin typeface="Times New Roman" panose="02020603050405020304" pitchFamily="18" charset="0"/>
                <a:cs typeface="Times New Roman" panose="02020603050405020304" pitchFamily="18" charset="0"/>
              </a:rPr>
              <a:t>should look </a:t>
            </a:r>
            <a:r>
              <a:rPr lang="en-IN" sz="1400" dirty="0">
                <a:latin typeface="Times New Roman" panose="02020603050405020304" pitchFamily="18" charset="0"/>
                <a:cs typeface="Times New Roman" panose="02020603050405020304" pitchFamily="18" charset="0"/>
              </a:rPr>
              <a:t>like one of </a:t>
            </a:r>
            <a:r>
              <a:rPr lang="en-IN" sz="1400" dirty="0" smtClean="0">
                <a:latin typeface="Times New Roman" panose="02020603050405020304" pitchFamily="18" charset="0"/>
                <a:cs typeface="Times New Roman" panose="02020603050405020304" pitchFamily="18" charset="0"/>
              </a:rPr>
              <a:t>these :</a:t>
            </a:r>
          </a:p>
          <a:p>
            <a:r>
              <a:rPr lang="en-IN" sz="1400" dirty="0" smtClean="0">
                <a:latin typeface="Times New Roman" panose="02020603050405020304" pitchFamily="18" charset="0"/>
                <a:cs typeface="Times New Roman" panose="02020603050405020304" pitchFamily="18" charset="0"/>
              </a:rPr>
              <a:t>That </a:t>
            </a:r>
            <a:r>
              <a:rPr lang="en-IN" sz="1400" dirty="0">
                <a:latin typeface="Times New Roman" panose="02020603050405020304" pitchFamily="18" charset="0"/>
                <a:cs typeface="Times New Roman" panose="02020603050405020304" pitchFamily="18" charset="0"/>
              </a:rPr>
              <a:t>is,</a:t>
            </a: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they’re </a:t>
            </a:r>
            <a:r>
              <a:rPr lang="en-IN" sz="1400" dirty="0">
                <a:latin typeface="Times New Roman" panose="02020603050405020304" pitchFamily="18" charset="0"/>
                <a:cs typeface="Times New Roman" panose="02020603050405020304" pitchFamily="18" charset="0"/>
              </a:rPr>
              <a:t>pretty symmetrically distributed, tending to cluster towards the middle of the plot</a:t>
            </a: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they’re </a:t>
            </a:r>
            <a:r>
              <a:rPr lang="en-IN" sz="1400" dirty="0">
                <a:latin typeface="Times New Roman" panose="02020603050405020304" pitchFamily="18" charset="0"/>
                <a:cs typeface="Times New Roman" panose="02020603050405020304" pitchFamily="18" charset="0"/>
              </a:rPr>
              <a:t>clustered around the lower single digits of the y-axis (e.g., 0.5 or 1.5, not 30 or 150)</a:t>
            </a: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in </a:t>
            </a:r>
            <a:r>
              <a:rPr lang="en-IN" sz="1400" dirty="0">
                <a:latin typeface="Times New Roman" panose="02020603050405020304" pitchFamily="18" charset="0"/>
                <a:cs typeface="Times New Roman" panose="02020603050405020304" pitchFamily="18" charset="0"/>
              </a:rPr>
              <a:t>general there aren’t clear patterns</a:t>
            </a:r>
          </a:p>
        </p:txBody>
      </p:sp>
    </p:spTree>
    <p:extLst>
      <p:ext uri="{BB962C8B-B14F-4D97-AF65-F5344CB8AC3E}">
        <p14:creationId xmlns:p14="http://schemas.microsoft.com/office/powerpoint/2010/main" val="51389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Residual Analysis</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770245" y="4005412"/>
            <a:ext cx="7762877" cy="738664"/>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These plots aren’t evenly distributed vertically, or they have an outlier, or they have a clear shape to them.</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If you can detect a clear pattern or trend in your residuals, then your model has room for improvement.</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45" y="1456462"/>
            <a:ext cx="2068205" cy="20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2" y="1523689"/>
            <a:ext cx="2233611" cy="216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1456462"/>
            <a:ext cx="24288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631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Heteroscedasticity</a:t>
            </a:r>
            <a:endParaRPr lang="en-IN" sz="2800" dirty="0">
              <a:latin typeface="Times New Roman" panose="02020603050405020304" pitchFamily="18" charset="0"/>
              <a:cs typeface="Times New Roman" panose="02020603050405020304" pitchFamily="18"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6" y="1133475"/>
            <a:ext cx="26860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1219200"/>
            <a:ext cx="2828926"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66798" y="3689895"/>
            <a:ext cx="3381377" cy="1384995"/>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Problem</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These plots exhibit “heteroscedasticity”, meaning that the residuals get larger as the prediction moves from small to large (or from large to small).</a:t>
            </a:r>
          </a:p>
        </p:txBody>
      </p:sp>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404" y="3539861"/>
            <a:ext cx="2651226" cy="168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798" y="5266462"/>
            <a:ext cx="5734052" cy="95410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How to Fix</a:t>
            </a:r>
          </a:p>
          <a:p>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most frequently successful solution is to </a:t>
            </a:r>
            <a:r>
              <a:rPr lang="en-IN" sz="1400" dirty="0">
                <a:solidFill>
                  <a:srgbClr val="FF0000"/>
                </a:solidFill>
                <a:latin typeface="Times New Roman" panose="02020603050405020304" pitchFamily="18" charset="0"/>
                <a:cs typeface="Times New Roman" panose="02020603050405020304" pitchFamily="18" charset="0"/>
              </a:rPr>
              <a:t>transform a variable</a:t>
            </a:r>
            <a:r>
              <a:rPr lang="en-IN"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Often heteroscedasticity indicates that a </a:t>
            </a:r>
            <a:r>
              <a:rPr lang="en-IN" sz="1400" dirty="0">
                <a:solidFill>
                  <a:srgbClr val="FF0000"/>
                </a:solidFill>
                <a:latin typeface="Times New Roman" panose="02020603050405020304" pitchFamily="18" charset="0"/>
                <a:cs typeface="Times New Roman" panose="02020603050405020304" pitchFamily="18" charset="0"/>
              </a:rPr>
              <a:t>variable is missing</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7702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Rectangle 2"/>
          <p:cNvSpPr/>
          <p:nvPr/>
        </p:nvSpPr>
        <p:spPr>
          <a:xfrm>
            <a:off x="714373" y="1189464"/>
            <a:ext cx="8201025" cy="2677656"/>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(a) The </a:t>
            </a:r>
            <a:r>
              <a:rPr lang="en-IN" sz="1400" dirty="0">
                <a:latin typeface="Times New Roman" panose="02020603050405020304" pitchFamily="18" charset="0"/>
                <a:cs typeface="Times New Roman" panose="02020603050405020304" pitchFamily="18" charset="0"/>
              </a:rPr>
              <a:t>association is not linear. You check this by looking at the scatter plot of X </a:t>
            </a:r>
            <a:r>
              <a:rPr lang="en-IN" sz="1400" dirty="0" smtClean="0">
                <a:latin typeface="Times New Roman" panose="02020603050405020304" pitchFamily="18" charset="0"/>
                <a:cs typeface="Times New Roman" panose="02020603050405020304" pitchFamily="18" charset="0"/>
              </a:rPr>
              <a:t>and Y</a:t>
            </a:r>
            <a:r>
              <a:rPr lang="en-IN" sz="1400" dirty="0">
                <a:latin typeface="Times New Roman" panose="02020603050405020304" pitchFamily="18" charset="0"/>
                <a:cs typeface="Times New Roman" panose="02020603050405020304" pitchFamily="18" charset="0"/>
              </a:rPr>
              <a:t>. If you see anything that doesn’t look like a straight line, then you shouldn’t run </a:t>
            </a:r>
            <a:r>
              <a:rPr lang="en-IN" sz="1400" dirty="0" smtClean="0">
                <a:latin typeface="Times New Roman" panose="02020603050405020304" pitchFamily="18" charset="0"/>
                <a:cs typeface="Times New Roman" panose="02020603050405020304" pitchFamily="18" charset="0"/>
              </a:rPr>
              <a:t>a linear </a:t>
            </a:r>
            <a:r>
              <a:rPr lang="en-IN" sz="1400" dirty="0">
                <a:latin typeface="Times New Roman" panose="02020603050405020304" pitchFamily="18" charset="0"/>
                <a:cs typeface="Times New Roman" panose="02020603050405020304" pitchFamily="18" charset="0"/>
              </a:rPr>
              <a:t>regression. You can either transform or use a model that allows curvature </a:t>
            </a:r>
            <a:r>
              <a:rPr lang="en-IN" sz="1400" dirty="0" smtClean="0">
                <a:latin typeface="Times New Roman" panose="02020603050405020304" pitchFamily="18" charset="0"/>
                <a:cs typeface="Times New Roman" panose="02020603050405020304" pitchFamily="18" charset="0"/>
              </a:rPr>
              <a:t>such as </a:t>
            </a:r>
            <a:r>
              <a:rPr lang="en-IN" sz="1400" dirty="0">
                <a:latin typeface="Times New Roman" panose="02020603050405020304" pitchFamily="18" charset="0"/>
                <a:cs typeface="Times New Roman" panose="02020603050405020304" pitchFamily="18" charset="0"/>
              </a:rPr>
              <a:t>polynomial regression or nonlinear regression, which we will discuss later. </a:t>
            </a:r>
            <a:r>
              <a:rPr lang="en-IN" sz="1400" dirty="0" smtClean="0">
                <a:latin typeface="Times New Roman" panose="02020603050405020304" pitchFamily="18" charset="0"/>
                <a:cs typeface="Times New Roman" panose="02020603050405020304" pitchFamily="18" charset="0"/>
              </a:rPr>
              <a:t>Plotting residuals </a:t>
            </a:r>
            <a:r>
              <a:rPr lang="en-IN" sz="1400" dirty="0">
                <a:latin typeface="Times New Roman" panose="02020603050405020304" pitchFamily="18" charset="0"/>
                <a:cs typeface="Times New Roman" panose="02020603050405020304" pitchFamily="18" charset="0"/>
              </a:rPr>
              <a:t>against the predicted scores will also help detect nonlinearity</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(b) Error terms do not have constant variance. This can be observed in the residual plots</a:t>
            </a:r>
            <a:r>
              <a:rPr lang="en-IN" sz="1400" dirty="0" smtClean="0">
                <a:latin typeface="Times New Roman" panose="02020603050405020304" pitchFamily="18" charset="0"/>
                <a:cs typeface="Times New Roman" panose="02020603050405020304" pitchFamily="18" charset="0"/>
              </a:rPr>
              <a:t>. You </a:t>
            </a:r>
            <a:r>
              <a:rPr lang="en-IN" sz="1400" dirty="0">
                <a:latin typeface="Times New Roman" panose="02020603050405020304" pitchFamily="18" charset="0"/>
                <a:cs typeface="Times New Roman" panose="02020603050405020304" pitchFamily="18" charset="0"/>
              </a:rPr>
              <a:t>can detect this by plotting the residuals against the predictor variable. The </a:t>
            </a:r>
            <a:r>
              <a:rPr lang="en-IN" sz="1400" dirty="0" smtClean="0">
                <a:latin typeface="Times New Roman" panose="02020603050405020304" pitchFamily="18" charset="0"/>
                <a:cs typeface="Times New Roman" panose="02020603050405020304" pitchFamily="18" charset="0"/>
              </a:rPr>
              <a:t>residual plot </a:t>
            </a:r>
            <a:r>
              <a:rPr lang="en-IN" sz="1400" dirty="0">
                <a:latin typeface="Times New Roman" panose="02020603050405020304" pitchFamily="18" charset="0"/>
                <a:cs typeface="Times New Roman" panose="02020603050405020304" pitchFamily="18" charset="0"/>
              </a:rPr>
              <a:t>should have near constant variance along the levels of the predictor; there </a:t>
            </a:r>
            <a:r>
              <a:rPr lang="en-IN" sz="1400" dirty="0" smtClean="0">
                <a:latin typeface="Times New Roman" panose="02020603050405020304" pitchFamily="18" charset="0"/>
                <a:cs typeface="Times New Roman" panose="02020603050405020304" pitchFamily="18" charset="0"/>
              </a:rPr>
              <a:t>should be </a:t>
            </a:r>
            <a:r>
              <a:rPr lang="en-IN" sz="1400" dirty="0">
                <a:latin typeface="Times New Roman" panose="02020603050405020304" pitchFamily="18" charset="0"/>
                <a:cs typeface="Times New Roman" panose="02020603050405020304" pitchFamily="18" charset="0"/>
              </a:rPr>
              <a:t>no systematic pattern. The plot should look like a horizontal band of points</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(c) The error terms must be independent. We can infer the appropriateness of this </a:t>
            </a:r>
            <a:r>
              <a:rPr lang="en-IN" sz="1400" dirty="0" smtClean="0">
                <a:latin typeface="Times New Roman" panose="02020603050405020304" pitchFamily="18" charset="0"/>
                <a:cs typeface="Times New Roman" panose="02020603050405020304" pitchFamily="18" charset="0"/>
              </a:rPr>
              <a:t>assumption from </a:t>
            </a:r>
            <a:r>
              <a:rPr lang="en-IN" sz="1400" dirty="0">
                <a:latin typeface="Times New Roman" panose="02020603050405020304" pitchFamily="18" charset="0"/>
                <a:cs typeface="Times New Roman" panose="02020603050405020304" pitchFamily="18" charset="0"/>
              </a:rPr>
              <a:t>the details of project. In some cases you can perform a scatter plot of </a:t>
            </a:r>
            <a:r>
              <a:rPr lang="en-IN" sz="1400" dirty="0" smtClean="0">
                <a:latin typeface="Times New Roman" panose="02020603050405020304" pitchFamily="18" charset="0"/>
                <a:cs typeface="Times New Roman" panose="02020603050405020304" pitchFamily="18" charset="0"/>
              </a:rPr>
              <a:t>residuals against </a:t>
            </a:r>
            <a:r>
              <a:rPr lang="en-IN" sz="1400" dirty="0">
                <a:latin typeface="Times New Roman" panose="02020603050405020304" pitchFamily="18" charset="0"/>
                <a:cs typeface="Times New Roman" panose="02020603050405020304" pitchFamily="18" charset="0"/>
              </a:rPr>
              <a:t>time</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922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00100" y="1766650"/>
            <a:ext cx="7667625" cy="2893100"/>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(d) Outliers. There are many ways to check for outliers (scatter plot of Y and X, </a:t>
            </a:r>
            <a:r>
              <a:rPr lang="en-IN" sz="1400" dirty="0" smtClean="0">
                <a:latin typeface="Times New Roman" panose="02020603050405020304" pitchFamily="18" charset="0"/>
                <a:cs typeface="Times New Roman" panose="02020603050405020304" pitchFamily="18" charset="0"/>
              </a:rPr>
              <a:t>examining the </a:t>
            </a:r>
            <a:r>
              <a:rPr lang="en-IN" sz="1400" dirty="0">
                <a:latin typeface="Times New Roman" panose="02020603050405020304" pitchFamily="18" charset="0"/>
                <a:cs typeface="Times New Roman" panose="02020603050405020304" pitchFamily="18" charset="0"/>
              </a:rPr>
              <a:t>numerical value of the residuals, plotting residuals against the predictor). </a:t>
            </a:r>
            <a:r>
              <a:rPr lang="en-IN" sz="1400" dirty="0" smtClean="0">
                <a:latin typeface="Times New Roman" panose="02020603050405020304" pitchFamily="18" charset="0"/>
                <a:cs typeface="Times New Roman" panose="02020603050405020304" pitchFamily="18" charset="0"/>
              </a:rPr>
              <a:t>We’ll also </a:t>
            </a:r>
            <a:r>
              <a:rPr lang="en-IN" sz="1400" dirty="0">
                <a:latin typeface="Times New Roman" panose="02020603050405020304" pitchFamily="18" charset="0"/>
                <a:cs typeface="Times New Roman" panose="02020603050405020304" pitchFamily="18" charset="0"/>
              </a:rPr>
              <a:t>cover a more </a:t>
            </a:r>
            <a:r>
              <a:rPr lang="en-IN" sz="1400" dirty="0" smtClean="0">
                <a:latin typeface="Times New Roman" panose="02020603050405020304" pitchFamily="18" charset="0"/>
                <a:cs typeface="Times New Roman" panose="02020603050405020304" pitchFamily="18" charset="0"/>
              </a:rPr>
              <a:t>quantitative method </a:t>
            </a:r>
            <a:r>
              <a:rPr lang="en-IN" sz="1400" dirty="0">
                <a:latin typeface="Times New Roman" panose="02020603050405020304" pitchFamily="18" charset="0"/>
                <a:cs typeface="Times New Roman" panose="02020603050405020304" pitchFamily="18" charset="0"/>
              </a:rPr>
              <a:t>of determining the degree to which an </a:t>
            </a:r>
            <a:r>
              <a:rPr lang="en-IN" sz="1400" dirty="0" smtClean="0">
                <a:latin typeface="Times New Roman" panose="02020603050405020304" pitchFamily="18" charset="0"/>
                <a:cs typeface="Times New Roman" panose="02020603050405020304" pitchFamily="18" charset="0"/>
              </a:rPr>
              <a:t>outlier influences </a:t>
            </a:r>
            <a:r>
              <a:rPr lang="en-IN" sz="1400" dirty="0">
                <a:latin typeface="Times New Roman" panose="02020603050405020304" pitchFamily="18" charset="0"/>
                <a:cs typeface="Times New Roman" panose="02020603050405020304" pitchFamily="18" charset="0"/>
              </a:rPr>
              <a:t>the regression line</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(e) Error terms (residuals) are not normally distributed. This is checked by either </a:t>
            </a:r>
            <a:r>
              <a:rPr lang="en-IN" sz="1400" dirty="0" smtClean="0">
                <a:latin typeface="Times New Roman" panose="02020603050405020304" pitchFamily="18" charset="0"/>
                <a:cs typeface="Times New Roman" panose="02020603050405020304" pitchFamily="18" charset="0"/>
              </a:rPr>
              <a:t>looking at </a:t>
            </a:r>
            <a:r>
              <a:rPr lang="en-IN" sz="1400" dirty="0">
                <a:latin typeface="Times New Roman" panose="02020603050405020304" pitchFamily="18" charset="0"/>
                <a:cs typeface="Times New Roman" panose="02020603050405020304" pitchFamily="18" charset="0"/>
              </a:rPr>
              <a:t>the </a:t>
            </a:r>
            <a:r>
              <a:rPr lang="en-IN" sz="1400" dirty="0" smtClean="0">
                <a:latin typeface="Times New Roman" panose="02020603050405020304" pitchFamily="18" charset="0"/>
                <a:cs typeface="Times New Roman" panose="02020603050405020304" pitchFamily="18" charset="0"/>
              </a:rPr>
              <a:t>histogram </a:t>
            </a:r>
            <a:r>
              <a:rPr lang="en-IN" sz="1400" dirty="0">
                <a:latin typeface="Times New Roman" panose="02020603050405020304" pitchFamily="18" charset="0"/>
                <a:cs typeface="Times New Roman" panose="02020603050405020304" pitchFamily="18" charset="0"/>
              </a:rPr>
              <a:t>of the residuals or the normal-normal plot</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(f) You have the wrong structural model (aka a </a:t>
            </a:r>
            <a:r>
              <a:rPr lang="en-IN" sz="1400" dirty="0" err="1">
                <a:latin typeface="Times New Roman" panose="02020603050405020304" pitchFamily="18" charset="0"/>
                <a:cs typeface="Times New Roman" panose="02020603050405020304" pitchFamily="18" charset="0"/>
              </a:rPr>
              <a:t>mispecified</a:t>
            </a:r>
            <a:r>
              <a:rPr lang="en-IN" sz="1400" dirty="0">
                <a:latin typeface="Times New Roman" panose="02020603050405020304" pitchFamily="18" charset="0"/>
                <a:cs typeface="Times New Roman" panose="02020603050405020304" pitchFamily="18" charset="0"/>
              </a:rPr>
              <a:t> model). You can also use </a:t>
            </a:r>
            <a:r>
              <a:rPr lang="en-IN" sz="1400" dirty="0" smtClean="0">
                <a:latin typeface="Times New Roman" panose="02020603050405020304" pitchFamily="18" charset="0"/>
                <a:cs typeface="Times New Roman" panose="02020603050405020304" pitchFamily="18" charset="0"/>
              </a:rPr>
              <a:t>residuals to </a:t>
            </a:r>
            <a:r>
              <a:rPr lang="en-IN" sz="1400" dirty="0">
                <a:latin typeface="Times New Roman" panose="02020603050405020304" pitchFamily="18" charset="0"/>
                <a:cs typeface="Times New Roman" panose="02020603050405020304" pitchFamily="18" charset="0"/>
              </a:rPr>
              <a:t>check whether an additional variable should be added to a regression equation.</a:t>
            </a:r>
          </a:p>
          <a:p>
            <a:pPr algn="just"/>
            <a:r>
              <a:rPr lang="en-IN" sz="1400" dirty="0">
                <a:latin typeface="Times New Roman" panose="02020603050405020304" pitchFamily="18" charset="0"/>
                <a:cs typeface="Times New Roman" panose="02020603050405020304" pitchFamily="18" charset="0"/>
              </a:rPr>
              <a:t>For example, if you run a regression with two predictors, you can take the </a:t>
            </a:r>
            <a:r>
              <a:rPr lang="en-IN" sz="1400" dirty="0" smtClean="0">
                <a:latin typeface="Times New Roman" panose="02020603050405020304" pitchFamily="18" charset="0"/>
                <a:cs typeface="Times New Roman" panose="02020603050405020304" pitchFamily="18" charset="0"/>
              </a:rPr>
              <a:t>residuals from </a:t>
            </a:r>
            <a:r>
              <a:rPr lang="en-IN" sz="1400" dirty="0">
                <a:latin typeface="Times New Roman" panose="02020603050405020304" pitchFamily="18" charset="0"/>
                <a:cs typeface="Times New Roman" panose="02020603050405020304" pitchFamily="18" charset="0"/>
              </a:rPr>
              <a:t>that regression and plot them against other variables that are available. If you </a:t>
            </a:r>
            <a:r>
              <a:rPr lang="en-IN" sz="1400" dirty="0" smtClean="0">
                <a:latin typeface="Times New Roman" panose="02020603050405020304" pitchFamily="18" charset="0"/>
                <a:cs typeface="Times New Roman" panose="02020603050405020304" pitchFamily="18" charset="0"/>
              </a:rPr>
              <a:t>see any </a:t>
            </a:r>
            <a:r>
              <a:rPr lang="en-IN" sz="1400" dirty="0">
                <a:latin typeface="Times New Roman" panose="02020603050405020304" pitchFamily="18" charset="0"/>
                <a:cs typeface="Times New Roman" panose="02020603050405020304" pitchFamily="18" charset="0"/>
              </a:rPr>
              <a:t>systematic pattern other than a horizontal band, then that is a signal that there </a:t>
            </a:r>
            <a:r>
              <a:rPr lang="en-IN" sz="1400" dirty="0" smtClean="0">
                <a:latin typeface="Times New Roman" panose="02020603050405020304" pitchFamily="18" charset="0"/>
                <a:cs typeface="Times New Roman" panose="02020603050405020304" pitchFamily="18" charset="0"/>
              </a:rPr>
              <a:t>may be </a:t>
            </a:r>
            <a:r>
              <a:rPr lang="en-IN" sz="1400" dirty="0">
                <a:latin typeface="Times New Roman" panose="02020603050405020304" pitchFamily="18" charset="0"/>
                <a:cs typeface="Times New Roman" panose="02020603050405020304" pitchFamily="18" charset="0"/>
              </a:rPr>
              <a:t>useful information in that new variable (i.e., information not already accounted for</a:t>
            </a:r>
          </a:p>
        </p:txBody>
      </p:sp>
    </p:spTree>
    <p:extLst>
      <p:ext uri="{BB962C8B-B14F-4D97-AF65-F5344CB8AC3E}">
        <p14:creationId xmlns:p14="http://schemas.microsoft.com/office/powerpoint/2010/main" val="224396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What Do r and </a:t>
            </a:r>
            <a:r>
              <a:rPr lang="en-IN" sz="2800" dirty="0" smtClean="0">
                <a:latin typeface="Times New Roman" panose="02020603050405020304" pitchFamily="18" charset="0"/>
                <a:cs typeface="Times New Roman" panose="02020603050405020304" pitchFamily="18" charset="0"/>
              </a:rPr>
              <a:t> r</a:t>
            </a:r>
            <a:r>
              <a:rPr lang="en-IN" baseline="30000" dirty="0" smtClean="0">
                <a:latin typeface="Times New Roman" panose="02020603050405020304" pitchFamily="18" charset="0"/>
                <a:cs typeface="Times New Roman" panose="02020603050405020304" pitchFamily="18" charset="0"/>
              </a:rPr>
              <a:t>2</a:t>
            </a:r>
            <a:r>
              <a:rPr lang="en-IN" sz="2800" dirty="0" smtClean="0">
                <a:latin typeface="Times New Roman" panose="02020603050405020304" pitchFamily="18" charset="0"/>
                <a:cs typeface="Times New Roman" panose="02020603050405020304" pitchFamily="18" charset="0"/>
              </a:rPr>
              <a:t> Really </a:t>
            </a:r>
            <a:r>
              <a:rPr lang="en-IN" sz="2800" dirty="0">
                <a:latin typeface="Times New Roman" panose="02020603050405020304" pitchFamily="18" charset="0"/>
                <a:cs typeface="Times New Roman" panose="02020603050405020304" pitchFamily="18" charset="0"/>
              </a:rPr>
              <a:t>Measure? </a:t>
            </a:r>
          </a:p>
        </p:txBody>
      </p:sp>
      <p:sp>
        <p:nvSpPr>
          <p:cNvPr id="3" name="Rectangle 2"/>
          <p:cNvSpPr/>
          <p:nvPr/>
        </p:nvSpPr>
        <p:spPr>
          <a:xfrm>
            <a:off x="423861" y="3489395"/>
            <a:ext cx="8001000" cy="2031325"/>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At some time in their lives, most students have gotten a drink from an urn with a stop-cock drain at the bottom. They recognize that a cup fills quickly if the urn is nearly full and very slowly if the urn is nearly empty. If the relationship is linear, then the change in the depth of the liquid in the urn over any fixed interval of time will be the same (to within measurement accuracy).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If </a:t>
            </a:r>
            <a:r>
              <a:rPr lang="en-IN" sz="1400" dirty="0">
                <a:latin typeface="Times New Roman" panose="02020603050405020304" pitchFamily="18" charset="0"/>
                <a:cs typeface="Times New Roman" panose="02020603050405020304" pitchFamily="18" charset="0"/>
              </a:rPr>
              <a:t>students can judge whether the urn is nearly full or nearly empty by how quickly the cup fills, then the relationship cannot be linear. If the change in the dependent variable allows students to predict the value of the independent variable, then the relationship cannot be linear. As one student told me, “Being linear means that you don’t know where you are.” This is an important way to think about linear functions</a:t>
            </a:r>
          </a:p>
        </p:txBody>
      </p:sp>
      <p:sp>
        <p:nvSpPr>
          <p:cNvPr id="4" name="Rectangle 3"/>
          <p:cNvSpPr/>
          <p:nvPr/>
        </p:nvSpPr>
        <p:spPr>
          <a:xfrm>
            <a:off x="852486" y="1205866"/>
            <a:ext cx="7572375" cy="1600438"/>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Before looking at what and do, lets consider what they do not do.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They </a:t>
            </a:r>
            <a:r>
              <a:rPr lang="en-IN" sz="1400" dirty="0">
                <a:latin typeface="Times New Roman" panose="02020603050405020304" pitchFamily="18" charset="0"/>
                <a:cs typeface="Times New Roman" panose="02020603050405020304" pitchFamily="18" charset="0"/>
              </a:rPr>
              <a:t>cannot be used to determine if a data set is linear.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For </a:t>
            </a:r>
            <a:r>
              <a:rPr lang="en-IN" sz="1400" dirty="0">
                <a:latin typeface="Times New Roman" panose="02020603050405020304" pitchFamily="18" charset="0"/>
                <a:cs typeface="Times New Roman" panose="02020603050405020304" pitchFamily="18" charset="0"/>
              </a:rPr>
              <a:t>example, the data in Table </a:t>
            </a:r>
            <a:r>
              <a:rPr lang="en-IN" sz="1400" dirty="0" smtClean="0">
                <a:latin typeface="Times New Roman" panose="02020603050405020304" pitchFamily="18" charset="0"/>
                <a:cs typeface="Times New Roman" panose="02020603050405020304" pitchFamily="18" charset="0"/>
              </a:rPr>
              <a:t>describe </a:t>
            </a:r>
            <a:r>
              <a:rPr lang="en-IN" sz="1400" dirty="0">
                <a:latin typeface="Times New Roman" panose="02020603050405020304" pitchFamily="18" charset="0"/>
                <a:cs typeface="Times New Roman" panose="02020603050405020304" pitchFamily="18" charset="0"/>
              </a:rPr>
              <a:t>the relationship between the depth of water in an urn and time as the urn is being emptied. The first question we ask is, “Is the relationship between the variables linear?”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806304"/>
            <a:ext cx="44862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0" y="5658833"/>
            <a:ext cx="1838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71599" y="5800219"/>
            <a:ext cx="2124075" cy="307777"/>
          </a:xfrm>
          <a:prstGeom prst="rect">
            <a:avLst/>
          </a:prstGeom>
          <a:noFill/>
        </p:spPr>
        <p:txBody>
          <a:bodyPr wrap="square" rtlCol="0">
            <a:spAutoFit/>
          </a:bodyPr>
          <a:lstStyle/>
          <a:p>
            <a:r>
              <a:rPr lang="en-US" sz="1400" dirty="0" smtClean="0">
                <a:solidFill>
                  <a:schemeClr val="tx2">
                    <a:lumMod val="50000"/>
                  </a:schemeClr>
                </a:solidFill>
                <a:latin typeface="Times New Roman" panose="02020603050405020304" pitchFamily="18" charset="0"/>
                <a:cs typeface="Times New Roman" panose="02020603050405020304" pitchFamily="18" charset="0"/>
              </a:rPr>
              <a:t>Correlation Coefficient</a:t>
            </a:r>
            <a:endParaRPr lang="en-IN" sz="1400" dirty="0" err="1" smtClean="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27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Rectangle 2"/>
          <p:cNvSpPr/>
          <p:nvPr/>
        </p:nvSpPr>
        <p:spPr>
          <a:xfrm>
            <a:off x="700086" y="1180236"/>
            <a:ext cx="8215314" cy="1077218"/>
          </a:xfrm>
          <a:prstGeom prst="rect">
            <a:avLst/>
          </a:prstGeom>
        </p:spPr>
        <p:txBody>
          <a:bodyPr wrap="square">
            <a:spAutoFit/>
          </a:bodyPr>
          <a:lstStyle/>
          <a:p>
            <a:pPr algn="just"/>
            <a:r>
              <a:rPr lang="en-IN" sz="1600" dirty="0">
                <a:cs typeface="Times New Roman" panose="02020603050405020304" pitchFamily="18" charset="0"/>
              </a:rPr>
              <a:t>The interpretation of the covariance is very similar to that of the variance. </a:t>
            </a:r>
            <a:endParaRPr lang="en-IN" sz="1600" dirty="0" smtClean="0">
              <a:cs typeface="Times New Roman" panose="02020603050405020304" pitchFamily="18" charset="0"/>
            </a:endParaRPr>
          </a:p>
          <a:p>
            <a:pPr algn="just"/>
            <a:endParaRPr lang="en-IN" sz="1600" dirty="0">
              <a:cs typeface="Times New Roman" panose="02020603050405020304" pitchFamily="18" charset="0"/>
            </a:endParaRPr>
          </a:p>
          <a:p>
            <a:pPr algn="just"/>
            <a:r>
              <a:rPr lang="en-IN" sz="1600" dirty="0" smtClean="0">
                <a:cs typeface="Times New Roman" panose="02020603050405020304" pitchFamily="18" charset="0"/>
              </a:rPr>
              <a:t>The </a:t>
            </a:r>
            <a:r>
              <a:rPr lang="en-IN" sz="1600" dirty="0">
                <a:cs typeface="Times New Roman" panose="02020603050405020304" pitchFamily="18" charset="0"/>
              </a:rPr>
              <a:t>covariance is a measure of both the direction and the magnitude of the linear association between X and Y.</a:t>
            </a:r>
          </a:p>
        </p:txBody>
      </p:sp>
      <p:sp>
        <p:nvSpPr>
          <p:cNvPr id="4" name="Rectangle 3"/>
          <p:cNvSpPr/>
          <p:nvPr/>
        </p:nvSpPr>
        <p:spPr>
          <a:xfrm>
            <a:off x="733423" y="2328415"/>
            <a:ext cx="8062914" cy="584775"/>
          </a:xfrm>
          <a:prstGeom prst="rect">
            <a:avLst/>
          </a:prstGeom>
        </p:spPr>
        <p:txBody>
          <a:bodyPr wrap="square">
            <a:spAutoFit/>
          </a:bodyPr>
          <a:lstStyle/>
          <a:p>
            <a:pPr algn="just"/>
            <a:r>
              <a:rPr lang="en-IN" sz="1600" dirty="0">
                <a:cs typeface="Times New Roman" panose="02020603050405020304" pitchFamily="18" charset="0"/>
              </a:rPr>
              <a:t>The covariance has the property that adding a constant to either  variable does not change the covariance, </a:t>
            </a:r>
            <a:r>
              <a:rPr lang="en-IN" sz="1600" dirty="0" err="1">
                <a:cs typeface="Times New Roman" panose="02020603050405020304" pitchFamily="18" charset="0"/>
              </a:rPr>
              <a:t>i.e</a:t>
            </a:r>
            <a:endParaRPr lang="en-IN" sz="1600" dirty="0">
              <a:cs typeface="Times New Roman" panose="02020603050405020304" pitchFamily="18" charset="0"/>
            </a:endParaRPr>
          </a:p>
        </p:txBody>
      </p:sp>
      <p:sp>
        <p:nvSpPr>
          <p:cNvPr id="7" name="Rectangle 6"/>
          <p:cNvSpPr/>
          <p:nvPr/>
        </p:nvSpPr>
        <p:spPr>
          <a:xfrm>
            <a:off x="766761" y="3669773"/>
            <a:ext cx="7881939" cy="584775"/>
          </a:xfrm>
          <a:prstGeom prst="rect">
            <a:avLst/>
          </a:prstGeom>
        </p:spPr>
        <p:txBody>
          <a:bodyPr wrap="square">
            <a:spAutoFit/>
          </a:bodyPr>
          <a:lstStyle/>
          <a:p>
            <a:pPr algn="just"/>
            <a:r>
              <a:rPr lang="en-IN" sz="1600" dirty="0">
                <a:cs typeface="Times New Roman" panose="02020603050405020304" pitchFamily="18" charset="0"/>
              </a:rPr>
              <a:t>and multiplying either variable by a constant changes the covariance by a multiple of that constant, i.e</a:t>
            </a:r>
            <a:r>
              <a:rPr lang="en-IN" sz="1600" dirty="0" smtClean="0">
                <a:cs typeface="Times New Roman" panose="02020603050405020304" pitchFamily="18" charset="0"/>
              </a:rPr>
              <a:t>.,</a:t>
            </a:r>
            <a:endParaRPr lang="en-IN" sz="1600" dirty="0">
              <a:cs typeface="Times New Roman" panose="02020603050405020304" pitchFamily="18" charset="0"/>
            </a:endParaRPr>
          </a:p>
        </p:txBody>
      </p:sp>
      <p:sp>
        <p:nvSpPr>
          <p:cNvPr id="8" name="Rectangle 7"/>
          <p:cNvSpPr/>
          <p:nvPr/>
        </p:nvSpPr>
        <p:spPr>
          <a:xfrm>
            <a:off x="766761" y="5041374"/>
            <a:ext cx="7996239" cy="830997"/>
          </a:xfrm>
          <a:prstGeom prst="rect">
            <a:avLst/>
          </a:prstGeom>
        </p:spPr>
        <p:txBody>
          <a:bodyPr wrap="square">
            <a:spAutoFit/>
          </a:bodyPr>
          <a:lstStyle/>
          <a:p>
            <a:pPr algn="just"/>
            <a:r>
              <a:rPr lang="en-IN" sz="1600" dirty="0">
                <a:solidFill>
                  <a:srgbClr val="FF0000"/>
                </a:solidFill>
                <a:cs typeface="Times New Roman" panose="02020603050405020304" pitchFamily="18" charset="0"/>
              </a:rPr>
              <a:t>The property that multiplying by a constant changes the covariance can make interpreting </a:t>
            </a:r>
            <a:r>
              <a:rPr lang="en-IN" sz="1600" dirty="0" smtClean="0">
                <a:solidFill>
                  <a:srgbClr val="FF0000"/>
                </a:solidFill>
                <a:cs typeface="Times New Roman" panose="02020603050405020304" pitchFamily="18" charset="0"/>
              </a:rPr>
              <a:t>the covariance </a:t>
            </a:r>
            <a:r>
              <a:rPr lang="en-IN" sz="1600" dirty="0">
                <a:solidFill>
                  <a:srgbClr val="FF0000"/>
                </a:solidFill>
                <a:cs typeface="Times New Roman" panose="02020603050405020304" pitchFamily="18" charset="0"/>
              </a:rPr>
              <a:t>difficult because we would get a different covariance if we used one </a:t>
            </a:r>
            <a:r>
              <a:rPr lang="en-IN" sz="1600" dirty="0" smtClean="0">
                <a:solidFill>
                  <a:srgbClr val="FF0000"/>
                </a:solidFill>
                <a:cs typeface="Times New Roman" panose="02020603050405020304" pitchFamily="18" charset="0"/>
              </a:rPr>
              <a:t>measurement as </a:t>
            </a:r>
            <a:r>
              <a:rPr lang="en-IN" sz="1600" dirty="0">
                <a:solidFill>
                  <a:srgbClr val="FF0000"/>
                </a:solidFill>
                <a:cs typeface="Times New Roman" panose="02020603050405020304" pitchFamily="18" charset="0"/>
              </a:rPr>
              <a:t>opposed to another (e.g., length in feet v. length in yards). </a:t>
            </a:r>
            <a:endParaRPr lang="en-IN" sz="1600" dirty="0">
              <a:cs typeface="Times New Roman" panose="02020603050405020304" pitchFamily="18" charset="0"/>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32" y="2913190"/>
            <a:ext cx="1557329" cy="54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4254548"/>
            <a:ext cx="1569236" cy="57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974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10" name="Group 9"/>
          <p:cNvGrpSpPr/>
          <p:nvPr/>
        </p:nvGrpSpPr>
        <p:grpSpPr>
          <a:xfrm>
            <a:off x="1390650" y="1975605"/>
            <a:ext cx="4333874" cy="590550"/>
            <a:chOff x="1390650" y="1975605"/>
            <a:chExt cx="4333874" cy="59055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1975605"/>
              <a:ext cx="1838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90650" y="2116992"/>
              <a:ext cx="2495549" cy="307777"/>
            </a:xfrm>
            <a:prstGeom prst="rect">
              <a:avLst/>
            </a:prstGeom>
            <a:noFill/>
          </p:spPr>
          <p:txBody>
            <a:bodyPr wrap="square" rtlCol="0">
              <a:spAutoFit/>
            </a:bodyPr>
            <a:lstStyle/>
            <a:p>
              <a:r>
                <a:rPr lang="en-US" sz="1400" dirty="0" smtClean="0">
                  <a:solidFill>
                    <a:schemeClr val="tx2">
                      <a:lumMod val="50000"/>
                    </a:schemeClr>
                  </a:solidFill>
                  <a:latin typeface="Times New Roman" panose="02020603050405020304" pitchFamily="18" charset="0"/>
                  <a:cs typeface="Times New Roman" panose="02020603050405020304" pitchFamily="18" charset="0"/>
                </a:rPr>
                <a:t>Correlation Coefficient  r   =</a:t>
              </a:r>
              <a:endParaRPr lang="en-IN" sz="1400" dirty="0" err="1" smtClean="0">
                <a:solidFill>
                  <a:schemeClr val="tx2">
                    <a:lumMod val="50000"/>
                  </a:schemeClr>
                </a:solidFill>
                <a:latin typeface="Times New Roman" panose="02020603050405020304" pitchFamily="18" charset="0"/>
                <a:cs typeface="Times New Roman" panose="02020603050405020304" pitchFamily="18" charset="0"/>
              </a:endParaRPr>
            </a:p>
          </p:txBody>
        </p:sp>
      </p:grpSp>
      <p:sp>
        <p:nvSpPr>
          <p:cNvPr id="4" name="Rectangle 3"/>
          <p:cNvSpPr/>
          <p:nvPr/>
        </p:nvSpPr>
        <p:spPr>
          <a:xfrm>
            <a:off x="609600" y="1509325"/>
            <a:ext cx="815340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If we compute the correlation between Time and Depth for this data, we find that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1171575" y="2867710"/>
            <a:ext cx="5762626" cy="369332"/>
          </a:xfrm>
          <a:prstGeom prst="rect">
            <a:avLst/>
          </a:prstGeom>
        </p:spPr>
        <p:txBody>
          <a:bodyPr wrap="square">
            <a:spAutoFit/>
          </a:bodyPr>
          <a:lstStyle/>
          <a:p>
            <a:r>
              <a:rPr lang="en-IN" dirty="0" smtClean="0">
                <a:solidFill>
                  <a:srgbClr val="263147"/>
                </a:solidFill>
                <a:latin typeface="Times New Roman" panose="02020603050405020304" pitchFamily="18" charset="0"/>
                <a:cs typeface="Times New Roman" panose="02020603050405020304" pitchFamily="18" charset="0"/>
              </a:rPr>
              <a:t>Which is only 0.0065 away from perfect correlation </a:t>
            </a:r>
            <a:endParaRPr lang="en-IN" dirty="0"/>
          </a:p>
        </p:txBody>
      </p:sp>
      <p:sp>
        <p:nvSpPr>
          <p:cNvPr id="9" name="Rectangle 8"/>
          <p:cNvSpPr/>
          <p:nvPr/>
        </p:nvSpPr>
        <p:spPr>
          <a:xfrm>
            <a:off x="676274" y="3655963"/>
            <a:ext cx="8086726" cy="1754326"/>
          </a:xfrm>
          <a:prstGeom prst="rect">
            <a:avLst/>
          </a:prstGeom>
        </p:spPr>
        <p:txBody>
          <a:bodyPr wrap="square">
            <a:spAutoFit/>
          </a:bodyPr>
          <a:lstStyle/>
          <a:p>
            <a:pPr lvl="0"/>
            <a:r>
              <a:rPr lang="en-IN" dirty="0" smtClean="0">
                <a:solidFill>
                  <a:srgbClr val="263147"/>
                </a:solidFill>
                <a:latin typeface="Times New Roman" panose="02020603050405020304" pitchFamily="18" charset="0"/>
                <a:cs typeface="Times New Roman" panose="02020603050405020304" pitchFamily="18" charset="0"/>
              </a:rPr>
              <a:t>However, our own </a:t>
            </a:r>
            <a:r>
              <a:rPr lang="en-IN" dirty="0">
                <a:solidFill>
                  <a:srgbClr val="263147"/>
                </a:solidFill>
                <a:latin typeface="Times New Roman" panose="02020603050405020304" pitchFamily="18" charset="0"/>
                <a:cs typeface="Times New Roman" panose="02020603050405020304" pitchFamily="18" charset="0"/>
              </a:rPr>
              <a:t>personal experience </a:t>
            </a:r>
            <a:r>
              <a:rPr lang="en-IN" dirty="0" smtClean="0">
                <a:solidFill>
                  <a:srgbClr val="263147"/>
                </a:solidFill>
                <a:latin typeface="Times New Roman" panose="02020603050405020304" pitchFamily="18" charset="0"/>
                <a:cs typeface="Times New Roman" panose="02020603050405020304" pitchFamily="18" charset="0"/>
              </a:rPr>
              <a:t>tells that that </a:t>
            </a:r>
            <a:r>
              <a:rPr lang="en-IN" dirty="0">
                <a:solidFill>
                  <a:srgbClr val="263147"/>
                </a:solidFill>
                <a:latin typeface="Times New Roman" panose="02020603050405020304" pitchFamily="18" charset="0"/>
                <a:cs typeface="Times New Roman" panose="02020603050405020304" pitchFamily="18" charset="0"/>
              </a:rPr>
              <a:t>this phenomena is not linear, and sufficiently non-linear for us to </a:t>
            </a:r>
            <a:r>
              <a:rPr lang="en-IN" dirty="0" smtClean="0">
                <a:solidFill>
                  <a:srgbClr val="263147"/>
                </a:solidFill>
                <a:latin typeface="Times New Roman" panose="02020603050405020304" pitchFamily="18" charset="0"/>
                <a:cs typeface="Times New Roman" panose="02020603050405020304" pitchFamily="18" charset="0"/>
              </a:rPr>
              <a:t>detect from </a:t>
            </a:r>
            <a:r>
              <a:rPr lang="en-IN" dirty="0">
                <a:solidFill>
                  <a:srgbClr val="263147"/>
                </a:solidFill>
                <a:latin typeface="Times New Roman" panose="02020603050405020304" pitchFamily="18" charset="0"/>
                <a:cs typeface="Times New Roman" panose="02020603050405020304" pitchFamily="18" charset="0"/>
              </a:rPr>
              <a:t>the simple experience of filling cup from an urn. </a:t>
            </a:r>
            <a:endParaRPr lang="en-IN" dirty="0" smtClean="0">
              <a:solidFill>
                <a:srgbClr val="263147"/>
              </a:solidFill>
              <a:latin typeface="Times New Roman" panose="02020603050405020304" pitchFamily="18" charset="0"/>
              <a:cs typeface="Times New Roman" panose="02020603050405020304" pitchFamily="18" charset="0"/>
            </a:endParaRPr>
          </a:p>
          <a:p>
            <a:pPr lvl="0"/>
            <a:endParaRPr lang="en-IN" dirty="0">
              <a:solidFill>
                <a:srgbClr val="263147"/>
              </a:solidFill>
              <a:latin typeface="Times New Roman" panose="02020603050405020304" pitchFamily="18" charset="0"/>
              <a:cs typeface="Times New Roman" panose="02020603050405020304" pitchFamily="18" charset="0"/>
            </a:endParaRPr>
          </a:p>
          <a:p>
            <a:pPr lvl="0"/>
            <a:r>
              <a:rPr lang="en-IN" dirty="0" smtClean="0">
                <a:solidFill>
                  <a:srgbClr val="263147"/>
                </a:solidFill>
                <a:latin typeface="Times New Roman" panose="02020603050405020304" pitchFamily="18" charset="0"/>
                <a:cs typeface="Times New Roman" panose="02020603050405020304" pitchFamily="18" charset="0"/>
              </a:rPr>
              <a:t>The </a:t>
            </a:r>
            <a:r>
              <a:rPr lang="en-IN" dirty="0">
                <a:solidFill>
                  <a:srgbClr val="263147"/>
                </a:solidFill>
                <a:latin typeface="Times New Roman" panose="02020603050405020304" pitchFamily="18" charset="0"/>
                <a:cs typeface="Times New Roman" panose="02020603050405020304" pitchFamily="18" charset="0"/>
              </a:rPr>
              <a:t>moral here is that we cannot use either </a:t>
            </a:r>
            <a:r>
              <a:rPr lang="en-IN" dirty="0" smtClean="0">
                <a:solidFill>
                  <a:srgbClr val="263147"/>
                </a:solidFill>
                <a:latin typeface="Times New Roman" panose="02020603050405020304" pitchFamily="18" charset="0"/>
                <a:cs typeface="Times New Roman" panose="02020603050405020304" pitchFamily="18" charset="0"/>
              </a:rPr>
              <a:t>r or </a:t>
            </a:r>
            <a:r>
              <a:rPr lang="en-IN" dirty="0">
                <a:solidFill>
                  <a:srgbClr val="263147"/>
                </a:solidFill>
                <a:latin typeface="Times New Roman" panose="02020603050405020304" pitchFamily="18" charset="0"/>
                <a:cs typeface="Times New Roman" panose="02020603050405020304" pitchFamily="18" charset="0"/>
              </a:rPr>
              <a:t>as a means to determine if a set of data is best </a:t>
            </a:r>
            <a:r>
              <a:rPr lang="en-IN" dirty="0" smtClean="0">
                <a:solidFill>
                  <a:srgbClr val="263147"/>
                </a:solidFill>
                <a:latin typeface="Times New Roman" panose="02020603050405020304" pitchFamily="18" charset="0"/>
                <a:cs typeface="Times New Roman" panose="02020603050405020304" pitchFamily="18" charset="0"/>
              </a:rPr>
              <a:t>modelled </a:t>
            </a:r>
            <a:r>
              <a:rPr lang="en-IN" dirty="0">
                <a:solidFill>
                  <a:srgbClr val="263147"/>
                </a:solidFill>
                <a:latin typeface="Times New Roman" panose="02020603050405020304" pitchFamily="18" charset="0"/>
                <a:cs typeface="Times New Roman" panose="02020603050405020304" pitchFamily="18" charset="0"/>
              </a:rPr>
              <a:t>by a line. </a:t>
            </a:r>
          </a:p>
        </p:txBody>
      </p:sp>
    </p:spTree>
    <p:extLst>
      <p:ext uri="{BB962C8B-B14F-4D97-AF65-F5344CB8AC3E}">
        <p14:creationId xmlns:p14="http://schemas.microsoft.com/office/powerpoint/2010/main" val="141075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78416"/>
            <a:ext cx="8229600" cy="792162"/>
          </a:xfrm>
        </p:spPr>
        <p:txBody>
          <a:bodyPr/>
          <a:lstStyle/>
          <a:p>
            <a:r>
              <a:rPr lang="en-US" sz="2800" dirty="0" smtClean="0">
                <a:latin typeface="Times New Roman" panose="02020603050405020304" pitchFamily="18" charset="0"/>
                <a:cs typeface="Times New Roman" panose="02020603050405020304" pitchFamily="18" charset="0"/>
              </a:rPr>
              <a:t>Regression result</a:t>
            </a:r>
            <a:endParaRPr lang="en-IN" sz="2800" dirty="0">
              <a:latin typeface="Times New Roman" panose="02020603050405020304" pitchFamily="18" charset="0"/>
              <a:cs typeface="Times New Roman" panose="02020603050405020304" pitchFamily="18" charset="0"/>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1" y="1881185"/>
            <a:ext cx="3486150" cy="26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33" y="1466850"/>
            <a:ext cx="494885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5353051" y="4648111"/>
                <a:ext cx="3686174" cy="1323439"/>
              </a:xfrm>
              <a:prstGeom prst="rect">
                <a:avLst/>
              </a:prstGeom>
            </p:spPr>
            <p:txBody>
              <a:bodyPr wrap="square">
                <a:spAutoFit/>
              </a:bodyPr>
              <a:lstStyle/>
              <a:p>
                <a:pPr algn="ctr"/>
                <a:r>
                  <a:rPr lang="en-IN" sz="1600" dirty="0" smtClean="0">
                    <a:solidFill>
                      <a:srgbClr val="FF0000"/>
                    </a:solidFill>
                    <a:latin typeface="Times New Roman" panose="02020603050405020304" pitchFamily="18" charset="0"/>
                    <a:cs typeface="Times New Roman" panose="02020603050405020304" pitchFamily="18" charset="0"/>
                  </a:rPr>
                  <a:t>The value of r</a:t>
                </a:r>
                <a:r>
                  <a:rPr lang="en-IN" baseline="30000" dirty="0" smtClean="0">
                    <a:solidFill>
                      <a:srgbClr val="FF0000"/>
                    </a:solidFill>
                    <a:latin typeface="Times New Roman" panose="02020603050405020304" pitchFamily="18" charset="0"/>
                    <a:cs typeface="Times New Roman" panose="02020603050405020304" pitchFamily="18" charset="0"/>
                  </a:rPr>
                  <a:t>2</a:t>
                </a:r>
                <a:r>
                  <a:rPr lang="en-IN" sz="1600" dirty="0" smtClean="0">
                    <a:solidFill>
                      <a:srgbClr val="FF0000"/>
                    </a:solidFill>
                    <a:latin typeface="Times New Roman" panose="02020603050405020304" pitchFamily="18" charset="0"/>
                    <a:cs typeface="Times New Roman" panose="02020603050405020304" pitchFamily="18" charset="0"/>
                  </a:rPr>
                  <a:t>gives </a:t>
                </a:r>
                <a:r>
                  <a:rPr lang="en-IN" sz="1600" dirty="0">
                    <a:solidFill>
                      <a:srgbClr val="FF0000"/>
                    </a:solidFill>
                    <a:latin typeface="Times New Roman" panose="02020603050405020304" pitchFamily="18" charset="0"/>
                    <a:cs typeface="Times New Roman" panose="02020603050405020304" pitchFamily="18" charset="0"/>
                  </a:rPr>
                  <a:t>us information about how close to a line the </a:t>
                </a:r>
                <a:r>
                  <a:rPr lang="en-IN" sz="1600" dirty="0" smtClean="0">
                    <a:solidFill>
                      <a:srgbClr val="FF0000"/>
                    </a:solidFill>
                    <a:latin typeface="Times New Roman" panose="02020603050405020304" pitchFamily="18" charset="0"/>
                    <a:cs typeface="Times New Roman" panose="02020603050405020304" pitchFamily="18" charset="0"/>
                  </a:rPr>
                  <a:t>data fall</a:t>
                </a:r>
                <a:r>
                  <a:rPr lang="en-IN" sz="1600" dirty="0">
                    <a:solidFill>
                      <a:srgbClr val="FF0000"/>
                    </a:solidFill>
                    <a:latin typeface="Times New Roman" panose="02020603050405020304" pitchFamily="18" charset="0"/>
                    <a:cs typeface="Times New Roman" panose="02020603050405020304" pitchFamily="18" charset="0"/>
                  </a:rPr>
                  <a:t>, by</a:t>
                </a:r>
              </a:p>
              <a:p>
                <a:pPr algn="ctr"/>
                <a:r>
                  <a:rPr lang="en-IN" sz="1600" dirty="0">
                    <a:solidFill>
                      <a:srgbClr val="FF0000"/>
                    </a:solidFill>
                    <a:latin typeface="Times New Roman" panose="02020603050405020304" pitchFamily="18" charset="0"/>
                    <a:cs typeface="Times New Roman" panose="02020603050405020304" pitchFamily="18" charset="0"/>
                  </a:rPr>
                  <a:t>comparing how the variance of y compares to the variance of </a:t>
                </a:r>
                <a:r>
                  <a:rPr lang="en-IN" sz="1600" dirty="0" smtClean="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1600" i="1" smtClean="0">
                            <a:solidFill>
                              <a:srgbClr val="FF0000"/>
                            </a:solidFill>
                            <a:latin typeface="Cambria Math"/>
                          </a:rPr>
                        </m:ctrlPr>
                      </m:accPr>
                      <m:e>
                        <m:r>
                          <a:rPr lang="en-US" sz="1600" b="0" i="1" smtClean="0">
                            <a:solidFill>
                              <a:srgbClr val="FF0000"/>
                            </a:solidFill>
                            <a:latin typeface="Cambria Math"/>
                          </a:rPr>
                          <m:t>𝑦</m:t>
                        </m:r>
                      </m:e>
                    </m:acc>
                  </m:oMath>
                </a14:m>
                <a:r>
                  <a:rPr lang="en-IN" sz="1600" dirty="0" smtClean="0">
                    <a:solidFill>
                      <a:srgbClr val="FF0000"/>
                    </a:solidFill>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but that’s all it does. </a:t>
                </a:r>
              </a:p>
            </p:txBody>
          </p:sp>
        </mc:Choice>
        <mc:Fallback xmlns="">
          <p:sp>
            <p:nvSpPr>
              <p:cNvPr id="3" name="Rectangle 2"/>
              <p:cNvSpPr>
                <a:spLocks noRot="1" noChangeAspect="1" noMove="1" noResize="1" noEditPoints="1" noAdjustHandles="1" noChangeArrowheads="1" noChangeShapeType="1" noTextEdit="1"/>
              </p:cNvSpPr>
              <p:nvPr/>
            </p:nvSpPr>
            <p:spPr>
              <a:xfrm>
                <a:off x="5353051" y="4648111"/>
                <a:ext cx="3686174" cy="1323439"/>
              </a:xfrm>
              <a:prstGeom prst="rect">
                <a:avLst/>
              </a:prstGeom>
              <a:blipFill rotWithShape="1">
                <a:blip r:embed="rId4"/>
                <a:stretch>
                  <a:fillRect t="-1376" r="-992" b="-4587"/>
                </a:stretch>
              </a:blipFill>
            </p:spPr>
            <p:txBody>
              <a:bodyPr/>
              <a:lstStyle/>
              <a:p>
                <a:r>
                  <a:rPr lang="en-IN">
                    <a:noFill/>
                  </a:rPr>
                  <a:t> </a:t>
                </a:r>
              </a:p>
            </p:txBody>
          </p:sp>
        </mc:Fallback>
      </mc:AlternateContent>
    </p:spTree>
    <p:extLst>
      <p:ext uri="{BB962C8B-B14F-4D97-AF65-F5344CB8AC3E}">
        <p14:creationId xmlns:p14="http://schemas.microsoft.com/office/powerpoint/2010/main" val="339450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Plot </a:t>
            </a:r>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767" y="1678780"/>
            <a:ext cx="5406184" cy="289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94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Correlation cont..</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735060" y="1148090"/>
            <a:ext cx="8199390" cy="1169551"/>
          </a:xfrm>
          <a:prstGeom prst="rect">
            <a:avLst/>
          </a:prstGeom>
        </p:spPr>
        <p:txBody>
          <a:bodyPr wrap="square">
            <a:spAutoFit/>
          </a:bodyPr>
          <a:lstStyle/>
          <a:p>
            <a:pPr lvl="0" algn="just"/>
            <a:r>
              <a:rPr lang="en-IN" sz="1400" dirty="0">
                <a:solidFill>
                  <a:srgbClr val="263147"/>
                </a:solidFill>
                <a:latin typeface="Times New Roman" panose="02020603050405020304" pitchFamily="18" charset="0"/>
                <a:cs typeface="Times New Roman" panose="02020603050405020304" pitchFamily="18" charset="0"/>
              </a:rPr>
              <a:t>One simple trick fixes this scaling problem. </a:t>
            </a:r>
            <a:endParaRPr lang="en-IN" sz="1400" dirty="0" smtClean="0">
              <a:solidFill>
                <a:srgbClr val="263147"/>
              </a:solidFill>
              <a:latin typeface="Times New Roman" panose="02020603050405020304" pitchFamily="18" charset="0"/>
              <a:cs typeface="Times New Roman" panose="02020603050405020304" pitchFamily="18" charset="0"/>
            </a:endParaRPr>
          </a:p>
          <a:p>
            <a:pPr lvl="0" algn="just">
              <a:lnSpc>
                <a:spcPct val="50000"/>
              </a:lnSpc>
            </a:pPr>
            <a:endParaRPr lang="en-IN" sz="1400" dirty="0">
              <a:solidFill>
                <a:srgbClr val="263147"/>
              </a:solidFill>
              <a:latin typeface="Times New Roman" panose="02020603050405020304" pitchFamily="18" charset="0"/>
              <a:cs typeface="Times New Roman" panose="02020603050405020304" pitchFamily="18" charset="0"/>
            </a:endParaRPr>
          </a:p>
          <a:p>
            <a:pPr lvl="0" algn="just"/>
            <a:r>
              <a:rPr lang="en-IN" sz="1400" dirty="0" smtClean="0">
                <a:solidFill>
                  <a:srgbClr val="263147"/>
                </a:solidFill>
                <a:latin typeface="Times New Roman" panose="02020603050405020304" pitchFamily="18" charset="0"/>
                <a:cs typeface="Times New Roman" panose="02020603050405020304" pitchFamily="18" charset="0"/>
              </a:rPr>
              <a:t>We know that </a:t>
            </a:r>
            <a:r>
              <a:rPr lang="en-IN" sz="1400" dirty="0">
                <a:solidFill>
                  <a:srgbClr val="263147"/>
                </a:solidFill>
                <a:latin typeface="Times New Roman" panose="02020603050405020304" pitchFamily="18" charset="0"/>
                <a:cs typeface="Times New Roman" panose="02020603050405020304" pitchFamily="18" charset="0"/>
              </a:rPr>
              <a:t>the standard deviation also has these two properties (adding </a:t>
            </a:r>
            <a:r>
              <a:rPr lang="en-IN" sz="1400" dirty="0" smtClean="0">
                <a:solidFill>
                  <a:srgbClr val="263147"/>
                </a:solidFill>
                <a:latin typeface="Times New Roman" panose="02020603050405020304" pitchFamily="18" charset="0"/>
                <a:cs typeface="Times New Roman" panose="02020603050405020304" pitchFamily="18" charset="0"/>
              </a:rPr>
              <a:t>a </a:t>
            </a:r>
            <a:r>
              <a:rPr lang="en-IN" sz="1400" dirty="0">
                <a:solidFill>
                  <a:srgbClr val="263147"/>
                </a:solidFill>
                <a:latin typeface="Times New Roman" panose="02020603050405020304" pitchFamily="18" charset="0"/>
                <a:cs typeface="Times New Roman" panose="02020603050405020304" pitchFamily="18" charset="0"/>
              </a:rPr>
              <a:t>constant doesn’t change the standard deviation and multiplying by a constant changes the standard deviation by a multiple of that constant). </a:t>
            </a:r>
            <a:endParaRPr lang="en-IN" sz="1400" dirty="0" smtClean="0">
              <a:solidFill>
                <a:srgbClr val="263147"/>
              </a:solidFill>
              <a:latin typeface="Times New Roman" panose="02020603050405020304" pitchFamily="18" charset="0"/>
              <a:cs typeface="Times New Roman" panose="02020603050405020304" pitchFamily="18" charset="0"/>
            </a:endParaRPr>
          </a:p>
          <a:p>
            <a:pPr lvl="0" algn="just">
              <a:lnSpc>
                <a:spcPct val="50000"/>
              </a:lnSpc>
            </a:pPr>
            <a:endParaRPr lang="en-IN" sz="1400" dirty="0">
              <a:solidFill>
                <a:srgbClr val="263147"/>
              </a:solidFill>
              <a:latin typeface="Times New Roman" panose="02020603050405020304" pitchFamily="18" charset="0"/>
              <a:cs typeface="Times New Roman" panose="02020603050405020304" pitchFamily="18" charset="0"/>
            </a:endParaRPr>
          </a:p>
          <a:p>
            <a:pPr lvl="0" algn="just"/>
            <a:r>
              <a:rPr lang="en-IN" sz="1400" dirty="0" smtClean="0">
                <a:solidFill>
                  <a:srgbClr val="263147"/>
                </a:solidFill>
                <a:latin typeface="Times New Roman" panose="02020603050405020304" pitchFamily="18" charset="0"/>
                <a:cs typeface="Times New Roman" panose="02020603050405020304" pitchFamily="18" charset="0"/>
              </a:rPr>
              <a:t>So</a:t>
            </a:r>
            <a:r>
              <a:rPr lang="en-IN" sz="1400" dirty="0">
                <a:solidFill>
                  <a:srgbClr val="263147"/>
                </a:solidFill>
                <a:latin typeface="Times New Roman" panose="02020603050405020304" pitchFamily="18" charset="0"/>
                <a:cs typeface="Times New Roman" panose="02020603050405020304" pitchFamily="18" charset="0"/>
              </a:rPr>
              <a:t>, the standard deviations can be used </a:t>
            </a:r>
            <a:r>
              <a:rPr lang="en-IN" sz="1400" dirty="0" smtClean="0">
                <a:solidFill>
                  <a:srgbClr val="263147"/>
                </a:solidFill>
                <a:latin typeface="Times New Roman" panose="02020603050405020304" pitchFamily="18" charset="0"/>
                <a:cs typeface="Times New Roman" panose="02020603050405020304" pitchFamily="18" charset="0"/>
              </a:rPr>
              <a:t>to </a:t>
            </a:r>
            <a:r>
              <a:rPr lang="en-IN" sz="1400" dirty="0">
                <a:solidFill>
                  <a:srgbClr val="263147"/>
                </a:solidFill>
                <a:latin typeface="Times New Roman" panose="02020603050405020304" pitchFamily="18" charset="0"/>
                <a:cs typeface="Times New Roman" panose="02020603050405020304" pitchFamily="18" charset="0"/>
              </a:rPr>
              <a:t>“normalize” the covariance such that </a:t>
            </a:r>
          </a:p>
        </p:txBody>
      </p:sp>
      <p:sp>
        <p:nvSpPr>
          <p:cNvPr id="5" name="Rectangle 4"/>
          <p:cNvSpPr/>
          <p:nvPr/>
        </p:nvSpPr>
        <p:spPr>
          <a:xfrm>
            <a:off x="735060" y="3032492"/>
            <a:ext cx="7996239" cy="1169551"/>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Dividing by the standard deviation makes the scaling constant c cancel out. </a:t>
            </a:r>
            <a:endParaRPr lang="en-IN" sz="1400" dirty="0" smtClean="0">
              <a:latin typeface="Times New Roman" panose="02020603050405020304" pitchFamily="18" charset="0"/>
              <a:cs typeface="Times New Roman" panose="02020603050405020304" pitchFamily="18" charset="0"/>
            </a:endParaRPr>
          </a:p>
          <a:p>
            <a:pPr algn="just">
              <a:lnSpc>
                <a:spcPct val="50000"/>
              </a:lnSpc>
            </a:pPr>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N - 1 </a:t>
            </a:r>
            <a:r>
              <a:rPr lang="en-IN" sz="1400" dirty="0" smtClean="0">
                <a:latin typeface="Times New Roman" panose="02020603050405020304" pitchFamily="18" charset="0"/>
                <a:cs typeface="Times New Roman" panose="02020603050405020304" pitchFamily="18" charset="0"/>
              </a:rPr>
              <a:t>terms in </a:t>
            </a:r>
            <a:r>
              <a:rPr lang="en-IN" sz="1400" dirty="0">
                <a:latin typeface="Times New Roman" panose="02020603050405020304" pitchFamily="18" charset="0"/>
                <a:cs typeface="Times New Roman" panose="02020603050405020304" pitchFamily="18" charset="0"/>
              </a:rPr>
              <a:t>both the numerator and denominator </a:t>
            </a:r>
            <a:r>
              <a:rPr lang="en-IN" sz="1400" dirty="0" smtClean="0">
                <a:latin typeface="Times New Roman" panose="02020603050405020304" pitchFamily="18" charset="0"/>
                <a:cs typeface="Times New Roman" panose="02020603050405020304" pitchFamily="18" charset="0"/>
              </a:rPr>
              <a:t>also </a:t>
            </a:r>
            <a:r>
              <a:rPr lang="en-IN" sz="1400" dirty="0">
                <a:latin typeface="Times New Roman" panose="02020603050405020304" pitchFamily="18" charset="0"/>
                <a:cs typeface="Times New Roman" panose="02020603050405020304" pitchFamily="18" charset="0"/>
              </a:rPr>
              <a:t>cancel. </a:t>
            </a:r>
            <a:endParaRPr lang="en-IN" sz="1400" dirty="0" smtClean="0">
              <a:latin typeface="Times New Roman" panose="02020603050405020304" pitchFamily="18" charset="0"/>
              <a:cs typeface="Times New Roman" panose="02020603050405020304" pitchFamily="18" charset="0"/>
            </a:endParaRPr>
          </a:p>
          <a:p>
            <a:pPr algn="just">
              <a:lnSpc>
                <a:spcPct val="50000"/>
              </a:lnSpc>
            </a:pPr>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Thus</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above equation can be </a:t>
            </a:r>
            <a:r>
              <a:rPr lang="en-IN" sz="1400" dirty="0">
                <a:latin typeface="Times New Roman" panose="02020603050405020304" pitchFamily="18" charset="0"/>
                <a:cs typeface="Times New Roman" panose="02020603050405020304" pitchFamily="18" charset="0"/>
              </a:rPr>
              <a:t>interpreted as a ratio of “sums of squares,” equivalently as the ratio of the covariance </a:t>
            </a:r>
            <a:r>
              <a:rPr lang="en-IN" sz="1400" dirty="0" smtClean="0">
                <a:latin typeface="Times New Roman" panose="02020603050405020304" pitchFamily="18" charset="0"/>
                <a:cs typeface="Times New Roman" panose="02020603050405020304" pitchFamily="18" charset="0"/>
              </a:rPr>
              <a:t>to the </a:t>
            </a:r>
            <a:r>
              <a:rPr lang="en-IN" sz="1400" dirty="0">
                <a:latin typeface="Times New Roman" panose="02020603050405020304" pitchFamily="18" charset="0"/>
                <a:cs typeface="Times New Roman" panose="02020603050405020304" pitchFamily="18" charset="0"/>
              </a:rPr>
              <a:t>product of the standard deviations.</a:t>
            </a:r>
          </a:p>
        </p:txBody>
      </p:sp>
      <p:sp>
        <p:nvSpPr>
          <p:cNvPr id="6" name="Rectangle 5"/>
          <p:cNvSpPr/>
          <p:nvPr/>
        </p:nvSpPr>
        <p:spPr>
          <a:xfrm>
            <a:off x="717566" y="4301729"/>
            <a:ext cx="7996237" cy="846386"/>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Above equation in fact is  </a:t>
            </a:r>
            <a:r>
              <a:rPr lang="en-IN" sz="1400" dirty="0">
                <a:latin typeface="Times New Roman" panose="02020603050405020304" pitchFamily="18" charset="0"/>
                <a:cs typeface="Times New Roman" panose="02020603050405020304" pitchFamily="18" charset="0"/>
              </a:rPr>
              <a:t>the definition of the </a:t>
            </a:r>
            <a:r>
              <a:rPr lang="en-IN" sz="1400" dirty="0">
                <a:solidFill>
                  <a:srgbClr val="FF0000"/>
                </a:solidFill>
                <a:latin typeface="Times New Roman" panose="02020603050405020304" pitchFamily="18" charset="0"/>
                <a:cs typeface="Times New Roman" panose="02020603050405020304" pitchFamily="18" charset="0"/>
              </a:rPr>
              <a:t>correlation </a:t>
            </a:r>
            <a:r>
              <a:rPr lang="en-IN" sz="1400" dirty="0" smtClean="0">
                <a:solidFill>
                  <a:srgbClr val="FF0000"/>
                </a:solidFill>
                <a:latin typeface="Times New Roman" panose="02020603050405020304" pitchFamily="18" charset="0"/>
                <a:cs typeface="Times New Roman" panose="02020603050405020304" pitchFamily="18" charset="0"/>
              </a:rPr>
              <a:t>coefficient</a:t>
            </a:r>
            <a:r>
              <a:rPr lang="en-IN" sz="1400" dirty="0" smtClean="0">
                <a:latin typeface="Times New Roman" panose="02020603050405020304" pitchFamily="18" charset="0"/>
                <a:cs typeface="Times New Roman" panose="02020603050405020304" pitchFamily="18" charset="0"/>
              </a:rPr>
              <a:t>. </a:t>
            </a:r>
          </a:p>
          <a:p>
            <a:pPr algn="just">
              <a:lnSpc>
                <a:spcPct val="50000"/>
              </a:lnSpc>
            </a:pPr>
            <a:endParaRPr lang="en-IN" sz="1400" dirty="0">
              <a:latin typeface="Times New Roman" panose="02020603050405020304" pitchFamily="18" charset="0"/>
              <a:cs typeface="Times New Roman" panose="02020603050405020304" pitchFamily="18" charset="0"/>
            </a:endParaRPr>
          </a:p>
          <a:p>
            <a:pPr algn="just"/>
            <a:r>
              <a:rPr lang="en-IN" sz="1400" dirty="0" smtClean="0">
                <a:solidFill>
                  <a:srgbClr val="0070C0"/>
                </a:solidFill>
                <a:latin typeface="Times New Roman" panose="02020603050405020304" pitchFamily="18" charset="0"/>
                <a:cs typeface="Times New Roman" panose="02020603050405020304" pitchFamily="18" charset="0"/>
              </a:rPr>
              <a:t>The </a:t>
            </a:r>
            <a:r>
              <a:rPr lang="en-IN" sz="1400" dirty="0">
                <a:solidFill>
                  <a:srgbClr val="0070C0"/>
                </a:solidFill>
                <a:latin typeface="Times New Roman" panose="02020603050405020304" pitchFamily="18" charset="0"/>
                <a:cs typeface="Times New Roman" panose="02020603050405020304" pitchFamily="18" charset="0"/>
              </a:rPr>
              <a:t>correlation is the covariance normalized by the </a:t>
            </a:r>
            <a:r>
              <a:rPr lang="en-IN" sz="1400" dirty="0" smtClean="0">
                <a:solidFill>
                  <a:srgbClr val="0070C0"/>
                </a:solidFill>
                <a:latin typeface="Times New Roman" panose="02020603050405020304" pitchFamily="18" charset="0"/>
                <a:cs typeface="Times New Roman" panose="02020603050405020304" pitchFamily="18" charset="0"/>
              </a:rPr>
              <a:t>standard deviations </a:t>
            </a:r>
            <a:r>
              <a:rPr lang="en-IN" sz="1400" dirty="0">
                <a:solidFill>
                  <a:srgbClr val="0070C0"/>
                </a:solidFill>
                <a:latin typeface="Times New Roman" panose="02020603050405020304" pitchFamily="18" charset="0"/>
                <a:cs typeface="Times New Roman" panose="02020603050405020304" pitchFamily="18" charset="0"/>
              </a:rPr>
              <a:t>of the two variables</a:t>
            </a:r>
            <a:r>
              <a:rPr lang="en-IN" sz="1400" dirty="0">
                <a:latin typeface="Times New Roman" panose="02020603050405020304" pitchFamily="18" charset="0"/>
                <a:cs typeface="Times New Roman" panose="02020603050405020304" pitchFamily="18" charset="0"/>
              </a:rPr>
              <a:t> and ranges from -1 to 1</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The </a:t>
            </a:r>
            <a:r>
              <a:rPr lang="en-IN" sz="1400" dirty="0" smtClean="0">
                <a:latin typeface="Times New Roman" panose="02020603050405020304" pitchFamily="18" charset="0"/>
                <a:cs typeface="Times New Roman" panose="02020603050405020304" pitchFamily="18" charset="0"/>
              </a:rPr>
              <a:t>sample correlation </a:t>
            </a:r>
            <a:r>
              <a:rPr lang="en-IN" sz="1400" dirty="0">
                <a:latin typeface="Times New Roman" panose="02020603050405020304" pitchFamily="18" charset="0"/>
                <a:cs typeface="Times New Roman" panose="02020603050405020304" pitchFamily="18" charset="0"/>
              </a:rPr>
              <a:t>is denoted </a:t>
            </a:r>
            <a:r>
              <a:rPr lang="en-IN" sz="1400" dirty="0" err="1">
                <a:latin typeface="Times New Roman" panose="02020603050405020304" pitchFamily="18" charset="0"/>
                <a:cs typeface="Times New Roman" panose="02020603050405020304" pitchFamily="18" charset="0"/>
              </a:rPr>
              <a:t>r</a:t>
            </a:r>
            <a:r>
              <a:rPr lang="en-IN" sz="1400" baseline="-25000" dirty="0" err="1">
                <a:latin typeface="Times New Roman" panose="02020603050405020304" pitchFamily="18" charset="0"/>
                <a:cs typeface="Times New Roman" panose="02020603050405020304" pitchFamily="18" charset="0"/>
              </a:rPr>
              <a:t>xy</a:t>
            </a:r>
            <a:r>
              <a:rPr lang="en-IN" sz="1400" dirty="0">
                <a:latin typeface="Times New Roman" panose="02020603050405020304" pitchFamily="18" charset="0"/>
                <a:cs typeface="Times New Roman" panose="02020603050405020304" pitchFamily="18" charset="0"/>
              </a:rPr>
              <a:t> (sometimes just r for short). </a:t>
            </a:r>
          </a:p>
        </p:txBody>
      </p:sp>
      <p:grpSp>
        <p:nvGrpSpPr>
          <p:cNvPr id="8" name="Group 7"/>
          <p:cNvGrpSpPr/>
          <p:nvPr/>
        </p:nvGrpSpPr>
        <p:grpSpPr>
          <a:xfrm>
            <a:off x="2962273" y="2439591"/>
            <a:ext cx="2288377" cy="485775"/>
            <a:chOff x="2962273" y="2772340"/>
            <a:chExt cx="2288377" cy="485775"/>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3" y="2834252"/>
              <a:ext cx="12192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950" y="2772340"/>
              <a:ext cx="6477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27544" y="2819965"/>
              <a:ext cx="288862" cy="307777"/>
            </a:xfrm>
            <a:prstGeom prst="rect">
              <a:avLst/>
            </a:prstGeom>
            <a:noFill/>
          </p:spPr>
          <p:txBody>
            <a:bodyPr wrap="none" rtlCol="0">
              <a:spAutoFit/>
            </a:bodyPr>
            <a:lstStyle/>
            <a:p>
              <a:r>
                <a:rPr lang="en-US" sz="1400" dirty="0" smtClean="0">
                  <a:solidFill>
                    <a:schemeClr val="tx2">
                      <a:lumMod val="50000"/>
                    </a:schemeClr>
                  </a:solidFill>
                </a:rPr>
                <a:t>=</a:t>
              </a:r>
              <a:endParaRPr lang="en-IN" sz="1400" dirty="0" err="1" smtClean="0">
                <a:solidFill>
                  <a:schemeClr val="tx2">
                    <a:lumMod val="50000"/>
                  </a:schemeClr>
                </a:solidFill>
              </a:endParaRPr>
            </a:p>
          </p:txBody>
        </p:sp>
      </p:grpSp>
      <p:grpSp>
        <p:nvGrpSpPr>
          <p:cNvPr id="14" name="Group 13"/>
          <p:cNvGrpSpPr/>
          <p:nvPr/>
        </p:nvGrpSpPr>
        <p:grpSpPr>
          <a:xfrm>
            <a:off x="3716659" y="5173566"/>
            <a:ext cx="1998050" cy="485775"/>
            <a:chOff x="3197375" y="5754113"/>
            <a:chExt cx="1998050" cy="485775"/>
          </a:xfrm>
        </p:grpSpPr>
        <p:grpSp>
          <p:nvGrpSpPr>
            <p:cNvPr id="9" name="Group 8"/>
            <p:cNvGrpSpPr/>
            <p:nvPr/>
          </p:nvGrpSpPr>
          <p:grpSpPr>
            <a:xfrm>
              <a:off x="3837386" y="5754113"/>
              <a:ext cx="1358039" cy="485775"/>
              <a:chOff x="3892611" y="5884486"/>
              <a:chExt cx="1358039" cy="485775"/>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950" y="5884486"/>
                <a:ext cx="6477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27544" y="5932111"/>
                <a:ext cx="288862" cy="307777"/>
              </a:xfrm>
              <a:prstGeom prst="rect">
                <a:avLst/>
              </a:prstGeom>
              <a:noFill/>
            </p:spPr>
            <p:txBody>
              <a:bodyPr wrap="none" rtlCol="0">
                <a:spAutoFit/>
              </a:bodyPr>
              <a:lstStyle/>
              <a:p>
                <a:r>
                  <a:rPr lang="en-US" sz="1400" dirty="0" smtClean="0">
                    <a:solidFill>
                      <a:schemeClr val="tx2">
                        <a:lumMod val="50000"/>
                      </a:schemeClr>
                    </a:solidFill>
                  </a:rPr>
                  <a:t>=</a:t>
                </a:r>
                <a:endParaRPr lang="en-IN" sz="1400" dirty="0" err="1" smtClean="0">
                  <a:solidFill>
                    <a:schemeClr val="tx2">
                      <a:lumMod val="50000"/>
                    </a:schemeClr>
                  </a:solidFill>
                </a:endParaRPr>
              </a:p>
            </p:txBody>
          </p:sp>
          <p:sp>
            <p:nvSpPr>
              <p:cNvPr id="13" name="TextBox 12"/>
              <p:cNvSpPr txBox="1"/>
              <p:nvPr/>
            </p:nvSpPr>
            <p:spPr>
              <a:xfrm>
                <a:off x="3892611" y="5937886"/>
                <a:ext cx="243978" cy="307777"/>
              </a:xfrm>
              <a:prstGeom prst="rect">
                <a:avLst/>
              </a:prstGeom>
              <a:noFill/>
            </p:spPr>
            <p:txBody>
              <a:bodyPr wrap="none" rtlCol="0">
                <a:spAutoFit/>
              </a:bodyPr>
              <a:lstStyle/>
              <a:p>
                <a:r>
                  <a:rPr lang="en-US" sz="1400" dirty="0">
                    <a:solidFill>
                      <a:schemeClr val="tx2">
                        <a:lumMod val="50000"/>
                      </a:schemeClr>
                    </a:solidFill>
                  </a:rPr>
                  <a:t>r</a:t>
                </a:r>
                <a:endParaRPr lang="en-IN" sz="1400" dirty="0" err="1" smtClean="0">
                  <a:solidFill>
                    <a:schemeClr val="tx2">
                      <a:lumMod val="50000"/>
                    </a:schemeClr>
                  </a:solidFill>
                </a:endParaRPr>
              </a:p>
            </p:txBody>
          </p:sp>
        </p:grpSp>
        <p:sp>
          <p:nvSpPr>
            <p:cNvPr id="16" name="TextBox 15"/>
            <p:cNvSpPr txBox="1"/>
            <p:nvPr/>
          </p:nvSpPr>
          <p:spPr>
            <a:xfrm>
              <a:off x="3524248" y="5807753"/>
              <a:ext cx="288862" cy="307777"/>
            </a:xfrm>
            <a:prstGeom prst="rect">
              <a:avLst/>
            </a:prstGeom>
            <a:noFill/>
          </p:spPr>
          <p:txBody>
            <a:bodyPr wrap="none" rtlCol="0">
              <a:spAutoFit/>
            </a:bodyPr>
            <a:lstStyle/>
            <a:p>
              <a:r>
                <a:rPr lang="en-US" sz="1400" dirty="0" smtClean="0">
                  <a:solidFill>
                    <a:schemeClr val="tx2">
                      <a:lumMod val="50000"/>
                    </a:schemeClr>
                  </a:solidFill>
                </a:rPr>
                <a:t>=</a:t>
              </a:r>
              <a:endParaRPr lang="en-IN" sz="1400" dirty="0" err="1" smtClean="0">
                <a:solidFill>
                  <a:schemeClr val="tx2">
                    <a:lumMod val="50000"/>
                  </a:schemeClr>
                </a:solidFill>
              </a:endParaRPr>
            </a:p>
          </p:txBody>
        </p:sp>
        <p:sp>
          <p:nvSpPr>
            <p:cNvPr id="17" name="TextBox 16"/>
            <p:cNvSpPr txBox="1"/>
            <p:nvPr/>
          </p:nvSpPr>
          <p:spPr>
            <a:xfrm>
              <a:off x="3197375" y="5812039"/>
              <a:ext cx="362600" cy="307777"/>
            </a:xfrm>
            <a:prstGeom prst="rect">
              <a:avLst/>
            </a:prstGeom>
            <a:noFill/>
          </p:spPr>
          <p:txBody>
            <a:bodyPr wrap="none" rtlCol="0">
              <a:spAutoFit/>
            </a:bodyPr>
            <a:lstStyle/>
            <a:p>
              <a:r>
                <a:rPr lang="en-IN" sz="1400" dirty="0" err="1">
                  <a:latin typeface="Times New Roman" panose="02020603050405020304" pitchFamily="18" charset="0"/>
                  <a:cs typeface="Times New Roman" panose="02020603050405020304" pitchFamily="18" charset="0"/>
                </a:rPr>
                <a:t>r</a:t>
              </a:r>
              <a:r>
                <a:rPr lang="en-IN" sz="1400" baseline="-25000" dirty="0" err="1">
                  <a:latin typeface="Times New Roman" panose="02020603050405020304" pitchFamily="18" charset="0"/>
                  <a:cs typeface="Times New Roman" panose="02020603050405020304" pitchFamily="18" charset="0"/>
                </a:rPr>
                <a:t>xy</a:t>
              </a:r>
              <a:endParaRPr lang="en-IN" sz="1400" dirty="0" smtClean="0">
                <a:solidFill>
                  <a:schemeClr val="tx2">
                    <a:lumMod val="50000"/>
                  </a:schemeClr>
                </a:solidFill>
              </a:endParaRPr>
            </a:p>
          </p:txBody>
        </p:sp>
      </p:grpSp>
      <p:sp>
        <p:nvSpPr>
          <p:cNvPr id="15" name="Rectangle 14"/>
          <p:cNvSpPr/>
          <p:nvPr/>
        </p:nvSpPr>
        <p:spPr>
          <a:xfrm>
            <a:off x="684229" y="5596419"/>
            <a:ext cx="8096249" cy="738664"/>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The correlation squared, denoted </a:t>
            </a:r>
            <a:r>
              <a:rPr lang="en-IN" sz="1400" dirty="0" smtClean="0">
                <a:latin typeface="Times New Roman" panose="02020603050405020304" pitchFamily="18" charset="0"/>
                <a:cs typeface="Times New Roman" panose="02020603050405020304" pitchFamily="18" charset="0"/>
              </a:rPr>
              <a:t>r</a:t>
            </a:r>
            <a:r>
              <a:rPr lang="en-IN" sz="1400" baseline="30000" dirty="0" smtClean="0">
                <a:latin typeface="Times New Roman" panose="02020603050405020304" pitchFamily="18" charset="0"/>
                <a:cs typeface="Times New Roman" panose="02020603050405020304" pitchFamily="18" charset="0"/>
              </a:rPr>
              <a:t>2 </a:t>
            </a:r>
            <a:r>
              <a:rPr lang="en-IN" sz="1400" baseline="-25000" dirty="0" err="1" smtClean="0">
                <a:latin typeface="Times New Roman" panose="02020603050405020304" pitchFamily="18" charset="0"/>
                <a:cs typeface="Times New Roman" panose="02020603050405020304" pitchFamily="18" charset="0"/>
              </a:rPr>
              <a:t>xy</a:t>
            </a:r>
            <a:r>
              <a:rPr lang="en-IN" sz="1400" dirty="0">
                <a:latin typeface="Times New Roman" panose="02020603050405020304" pitchFamily="18" charset="0"/>
                <a:cs typeface="Times New Roman" panose="02020603050405020304" pitchFamily="18" charset="0"/>
              </a:rPr>
              <a:t>, has an interesting interpretation</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it is the </a:t>
            </a:r>
            <a:r>
              <a:rPr lang="en-IN" sz="1400" dirty="0" smtClean="0">
                <a:latin typeface="Times New Roman" panose="02020603050405020304" pitchFamily="18" charset="0"/>
                <a:cs typeface="Times New Roman" panose="02020603050405020304" pitchFamily="18" charset="0"/>
              </a:rPr>
              <a:t>proportion of </a:t>
            </a:r>
            <a:r>
              <a:rPr lang="en-IN" sz="1400" dirty="0">
                <a:latin typeface="Times New Roman" panose="02020603050405020304" pitchFamily="18" charset="0"/>
                <a:cs typeface="Times New Roman" panose="02020603050405020304" pitchFamily="18" charset="0"/>
              </a:rPr>
              <a:t>the variability in one variable that can be accounted for by a linear function of the </a:t>
            </a:r>
            <a:r>
              <a:rPr lang="en-IN" sz="1400" dirty="0" smtClean="0">
                <a:latin typeface="Times New Roman" panose="02020603050405020304" pitchFamily="18" charset="0"/>
                <a:cs typeface="Times New Roman" panose="02020603050405020304" pitchFamily="18" charset="0"/>
              </a:rPr>
              <a:t>other variable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95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 distribution</a:t>
            </a:r>
            <a:endParaRPr lang="en-IN" sz="2800" dirty="0">
              <a:latin typeface="Times New Roman" panose="02020603050405020304" pitchFamily="18" charset="0"/>
              <a:cs typeface="Times New Roman" panose="02020603050405020304" pitchFamily="18"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1381123"/>
            <a:ext cx="464343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76249" y="2213313"/>
            <a:ext cx="8162925" cy="830997"/>
          </a:xfrm>
          <a:prstGeom prst="rect">
            <a:avLst/>
          </a:prstGeom>
        </p:spPr>
        <p:txBody>
          <a:bodyPr wrap="square">
            <a:spAutoFit/>
          </a:bodyPr>
          <a:lstStyle/>
          <a:p>
            <a:r>
              <a:rPr lang="en-IN" sz="1600" dirty="0">
                <a:cs typeface="Times New Roman" panose="02020603050405020304" pitchFamily="18" charset="0"/>
              </a:rPr>
              <a:t>(sometimes the denominator is called the estimated standard error). The right </a:t>
            </a:r>
            <a:r>
              <a:rPr lang="en-IN" sz="1600" dirty="0" smtClean="0">
                <a:cs typeface="Times New Roman" panose="02020603050405020304" pitchFamily="18" charset="0"/>
              </a:rPr>
              <a:t>hand side </a:t>
            </a:r>
            <a:r>
              <a:rPr lang="en-IN" sz="1600" dirty="0">
                <a:cs typeface="Times New Roman" panose="02020603050405020304" pitchFamily="18" charset="0"/>
              </a:rPr>
              <a:t>of Equation </a:t>
            </a:r>
            <a:r>
              <a:rPr lang="en-IN" sz="1600" dirty="0" smtClean="0">
                <a:cs typeface="Times New Roman" panose="02020603050405020304" pitchFamily="18" charset="0"/>
              </a:rPr>
              <a:t>can </a:t>
            </a:r>
            <a:r>
              <a:rPr lang="en-IN" sz="1600" dirty="0">
                <a:cs typeface="Times New Roman" panose="02020603050405020304" pitchFamily="18" charset="0"/>
              </a:rPr>
              <a:t>be thought of as a standardized parameter estimate, where </a:t>
            </a:r>
            <a:r>
              <a:rPr lang="en-IN" sz="1600" dirty="0" smtClean="0">
                <a:cs typeface="Times New Roman" panose="02020603050405020304" pitchFamily="18" charset="0"/>
              </a:rPr>
              <a:t>the parameter </a:t>
            </a:r>
            <a:r>
              <a:rPr lang="en-IN" sz="1600" dirty="0">
                <a:cs typeface="Times New Roman" panose="02020603050405020304" pitchFamily="18" charset="0"/>
              </a:rPr>
              <a:t>is divided by a measure of it’s sampling variability</a:t>
            </a:r>
          </a:p>
        </p:txBody>
      </p:sp>
      <p:sp>
        <p:nvSpPr>
          <p:cNvPr id="4" name="Rectangle 3"/>
          <p:cNvSpPr/>
          <p:nvPr/>
        </p:nvSpPr>
        <p:spPr>
          <a:xfrm>
            <a:off x="419097" y="3165903"/>
            <a:ext cx="8162925" cy="1323439"/>
          </a:xfrm>
          <a:prstGeom prst="rect">
            <a:avLst/>
          </a:prstGeom>
        </p:spPr>
        <p:txBody>
          <a:bodyPr wrap="square">
            <a:spAutoFit/>
          </a:bodyPr>
          <a:lstStyle/>
          <a:p>
            <a:pPr algn="just"/>
            <a:r>
              <a:rPr lang="en-IN" sz="1600" dirty="0" smtClean="0">
                <a:cs typeface="Times New Roman" panose="02020603050405020304" pitchFamily="18" charset="0"/>
              </a:rPr>
              <a:t>Above equation says </a:t>
            </a:r>
            <a:r>
              <a:rPr lang="en-IN" sz="1600" dirty="0">
                <a:cs typeface="Times New Roman" panose="02020603050405020304" pitchFamily="18" charset="0"/>
              </a:rPr>
              <a:t>that whenever an estimate is divided by </a:t>
            </a:r>
            <a:r>
              <a:rPr lang="en-IN" sz="1600" dirty="0" smtClean="0">
                <a:cs typeface="Times New Roman" panose="02020603050405020304" pitchFamily="18" charset="0"/>
              </a:rPr>
              <a:t>its estimated </a:t>
            </a:r>
            <a:r>
              <a:rPr lang="en-IN" sz="1600" dirty="0">
                <a:cs typeface="Times New Roman" panose="02020603050405020304" pitchFamily="18" charset="0"/>
              </a:rPr>
              <a:t>standard error (which comes from the theoretical sampling distribution), </a:t>
            </a:r>
            <a:r>
              <a:rPr lang="en-IN" sz="1600" dirty="0" smtClean="0">
                <a:cs typeface="Times New Roman" panose="02020603050405020304" pitchFamily="18" charset="0"/>
              </a:rPr>
              <a:t>the resulting </a:t>
            </a:r>
            <a:r>
              <a:rPr lang="en-IN" sz="1600" dirty="0">
                <a:cs typeface="Times New Roman" panose="02020603050405020304" pitchFamily="18" charset="0"/>
              </a:rPr>
              <a:t>ratio follows a t distribution. The t distribution is very similar to the </a:t>
            </a:r>
            <a:r>
              <a:rPr lang="en-IN" sz="1600" dirty="0" smtClean="0">
                <a:cs typeface="Times New Roman" panose="02020603050405020304" pitchFamily="18" charset="0"/>
              </a:rPr>
              <a:t>normal distribution </a:t>
            </a:r>
            <a:r>
              <a:rPr lang="en-IN" sz="1600" dirty="0">
                <a:cs typeface="Times New Roman" panose="02020603050405020304" pitchFamily="18" charset="0"/>
              </a:rPr>
              <a:t>except that, for small samples it has longer tails. As the sample size </a:t>
            </a:r>
            <a:r>
              <a:rPr lang="en-IN" sz="1600" dirty="0" smtClean="0">
                <a:cs typeface="Times New Roman" panose="02020603050405020304" pitchFamily="18" charset="0"/>
              </a:rPr>
              <a:t>gets large</a:t>
            </a:r>
            <a:r>
              <a:rPr lang="en-IN" sz="1600" dirty="0">
                <a:cs typeface="Times New Roman" panose="02020603050405020304" pitchFamily="18" charset="0"/>
              </a:rPr>
              <a:t>, the t distribution approaches the normal distribution.</a:t>
            </a:r>
          </a:p>
        </p:txBody>
      </p:sp>
      <p:sp>
        <p:nvSpPr>
          <p:cNvPr id="5" name="Rectangle 4"/>
          <p:cNvSpPr/>
          <p:nvPr/>
        </p:nvSpPr>
        <p:spPr>
          <a:xfrm>
            <a:off x="419099" y="4748243"/>
            <a:ext cx="8277226" cy="1323439"/>
          </a:xfrm>
          <a:prstGeom prst="rect">
            <a:avLst/>
          </a:prstGeom>
        </p:spPr>
        <p:txBody>
          <a:bodyPr wrap="square">
            <a:spAutoFit/>
          </a:bodyPr>
          <a:lstStyle/>
          <a:p>
            <a:pPr algn="just"/>
            <a:r>
              <a:rPr lang="en-IN" sz="1600" dirty="0" smtClean="0">
                <a:cs typeface="Times New Roman" panose="02020603050405020304" pitchFamily="18" charset="0"/>
              </a:rPr>
              <a:t>Whenever </a:t>
            </a:r>
            <a:r>
              <a:rPr lang="en-IN" sz="1600" dirty="0">
                <a:cs typeface="Times New Roman" panose="02020603050405020304" pitchFamily="18" charset="0"/>
              </a:rPr>
              <a:t>we have a situation for which </a:t>
            </a:r>
            <a:r>
              <a:rPr lang="en-IN" sz="1600" dirty="0" smtClean="0">
                <a:cs typeface="Times New Roman" panose="02020603050405020304" pitchFamily="18" charset="0"/>
              </a:rPr>
              <a:t>above Equation applies </a:t>
            </a:r>
            <a:r>
              <a:rPr lang="en-IN" sz="1600" dirty="0">
                <a:cs typeface="Times New Roman" panose="02020603050405020304" pitchFamily="18" charset="0"/>
              </a:rPr>
              <a:t>(that is, we have an </a:t>
            </a:r>
            <a:r>
              <a:rPr lang="en-IN" sz="1600" dirty="0" smtClean="0">
                <a:cs typeface="Times New Roman" panose="02020603050405020304" pitchFamily="18" charset="0"/>
              </a:rPr>
              <a:t>estimate divided </a:t>
            </a:r>
            <a:r>
              <a:rPr lang="en-IN" sz="1600" dirty="0">
                <a:cs typeface="Times New Roman" panose="02020603050405020304" pitchFamily="18" charset="0"/>
              </a:rPr>
              <a:t>by its standard error), we can make use of the t distribution. So, the </a:t>
            </a:r>
            <a:r>
              <a:rPr lang="en-IN" sz="1600" dirty="0" smtClean="0">
                <a:cs typeface="Times New Roman" panose="02020603050405020304" pitchFamily="18" charset="0"/>
              </a:rPr>
              <a:t>goal in </a:t>
            </a:r>
            <a:r>
              <a:rPr lang="en-IN" sz="1600" dirty="0">
                <a:cs typeface="Times New Roman" panose="02020603050405020304" pitchFamily="18" charset="0"/>
              </a:rPr>
              <a:t>many applications will be to tinker with the details of the problem so we can </a:t>
            </a:r>
            <a:r>
              <a:rPr lang="en-IN" sz="1600" dirty="0" smtClean="0">
                <a:cs typeface="Times New Roman" panose="02020603050405020304" pitchFamily="18" charset="0"/>
              </a:rPr>
              <a:t>apply the Equation; </a:t>
            </a:r>
            <a:r>
              <a:rPr lang="en-IN" sz="1600" dirty="0">
                <a:cs typeface="Times New Roman" panose="02020603050405020304" pitchFamily="18" charset="0"/>
              </a:rPr>
              <a:t>in other words, convert something you don’t know how to handle </a:t>
            </a:r>
            <a:r>
              <a:rPr lang="en-IN" sz="1600" dirty="0" smtClean="0">
                <a:cs typeface="Times New Roman" panose="02020603050405020304" pitchFamily="18" charset="0"/>
              </a:rPr>
              <a:t>into something </a:t>
            </a:r>
            <a:r>
              <a:rPr lang="en-IN" sz="1600" dirty="0">
                <a:cs typeface="Times New Roman" panose="02020603050405020304" pitchFamily="18" charset="0"/>
              </a:rPr>
              <a:t>you do know how to handle.</a:t>
            </a:r>
          </a:p>
        </p:txBody>
      </p:sp>
    </p:spTree>
    <p:extLst>
      <p:ext uri="{BB962C8B-B14F-4D97-AF65-F5344CB8AC3E}">
        <p14:creationId xmlns:p14="http://schemas.microsoft.com/office/powerpoint/2010/main" val="1817676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One sample t-test</a:t>
            </a:r>
            <a:endParaRPr lang="en-IN" dirty="0"/>
          </a:p>
        </p:txBody>
      </p:sp>
      <p:sp>
        <p:nvSpPr>
          <p:cNvPr id="3" name="Rectangle 2"/>
          <p:cNvSpPr/>
          <p:nvPr/>
        </p:nvSpPr>
        <p:spPr>
          <a:xfrm>
            <a:off x="781048" y="1190149"/>
            <a:ext cx="7953375" cy="1600438"/>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One sample t-test is a statistical procedure used to examine the mean difference between the sample and the known value of the population mean. In one sample t-test, we know the population mean.  We draw a random sample from the population and then compare the sample mean with the population mean and make a statistical decision as to whether or not the sample mean is different from the population mean.  We can use this analysis, for example, when we take a sample from the city and we know the mean of the country (population mean).  If we want to know whether the city mean differs from the country mean, we will use the one sample t-test.</a:t>
            </a:r>
          </a:p>
        </p:txBody>
      </p:sp>
      <p:sp>
        <p:nvSpPr>
          <p:cNvPr id="4" name="Rectangle 3"/>
          <p:cNvSpPr/>
          <p:nvPr/>
        </p:nvSpPr>
        <p:spPr>
          <a:xfrm>
            <a:off x="781049" y="2917359"/>
            <a:ext cx="7953374" cy="1815882"/>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Set up the hypothesis:</a:t>
            </a:r>
          </a:p>
          <a:p>
            <a:endParaRPr lang="en-IN" sz="1400" dirty="0">
              <a:latin typeface="Times New Roman" panose="02020603050405020304" pitchFamily="18" charset="0"/>
              <a:cs typeface="Times New Roman" panose="02020603050405020304" pitchFamily="18" charset="0"/>
            </a:endParaRPr>
          </a:p>
          <a:p>
            <a:pPr marL="266700" indent="-266700">
              <a:tabLst>
                <a:tab pos="266700" algn="l"/>
              </a:tabLst>
            </a:pPr>
            <a:r>
              <a:rPr lang="en-IN" sz="1400" dirty="0">
                <a:latin typeface="Times New Roman" panose="02020603050405020304" pitchFamily="18" charset="0"/>
                <a:cs typeface="Times New Roman" panose="02020603050405020304" pitchFamily="18" charset="0"/>
              </a:rPr>
              <a:t>A.  Null hypothesis: assumes that there are no </a:t>
            </a:r>
            <a:r>
              <a:rPr lang="en-IN" sz="1400" dirty="0" smtClean="0">
                <a:latin typeface="Times New Roman" panose="02020603050405020304" pitchFamily="18" charset="0"/>
                <a:cs typeface="Times New Roman" panose="02020603050405020304" pitchFamily="18" charset="0"/>
              </a:rPr>
              <a:t>significant differences </a:t>
            </a:r>
            <a:r>
              <a:rPr lang="en-IN" sz="1400" dirty="0">
                <a:latin typeface="Times New Roman" panose="02020603050405020304" pitchFamily="18" charset="0"/>
                <a:cs typeface="Times New Roman" panose="02020603050405020304" pitchFamily="18" charset="0"/>
              </a:rPr>
              <a:t>between the population mean and the sample mean.</a:t>
            </a:r>
          </a:p>
          <a:p>
            <a:pPr marL="266700" indent="-266700"/>
            <a:r>
              <a:rPr lang="en-IN" sz="1400" dirty="0">
                <a:latin typeface="Times New Roman" panose="02020603050405020304" pitchFamily="18" charset="0"/>
                <a:cs typeface="Times New Roman" panose="02020603050405020304" pitchFamily="18" charset="0"/>
              </a:rPr>
              <a:t>B.  Alternative hypothesis: assumes that there is a significant difference between the population mean and the sample mean.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Calculate the standard deviation for the sample by using this formula:</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38" y="4214813"/>
            <a:ext cx="13430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167563" y="4214813"/>
            <a:ext cx="1675459" cy="769441"/>
          </a:xfrm>
          <a:prstGeom prst="rect">
            <a:avLst/>
          </a:prstGeom>
        </p:spPr>
        <p:txBody>
          <a:bodyPr wrap="none">
            <a:spAutoFit/>
          </a:bodyPr>
          <a:lstStyle/>
          <a:p>
            <a:r>
              <a:rPr lang="en-IN" sz="1100" dirty="0" smtClean="0">
                <a:solidFill>
                  <a:srgbClr val="263147"/>
                </a:solidFill>
                <a:latin typeface="Times New Roman" panose="02020603050405020304" pitchFamily="18" charset="0"/>
                <a:cs typeface="Times New Roman" panose="02020603050405020304" pitchFamily="18" charset="0"/>
              </a:rPr>
              <a:t>Where  </a:t>
            </a:r>
          </a:p>
          <a:p>
            <a:r>
              <a:rPr lang="en-IN" sz="1100" dirty="0" smtClean="0">
                <a:solidFill>
                  <a:srgbClr val="263147"/>
                </a:solidFill>
                <a:latin typeface="Times New Roman" panose="02020603050405020304" pitchFamily="18" charset="0"/>
                <a:cs typeface="Times New Roman" panose="02020603050405020304" pitchFamily="18" charset="0"/>
              </a:rPr>
              <a:t>s= </a:t>
            </a:r>
            <a:r>
              <a:rPr lang="en-IN" sz="1100" dirty="0" err="1" smtClean="0">
                <a:solidFill>
                  <a:srgbClr val="263147"/>
                </a:solidFill>
                <a:latin typeface="Times New Roman" panose="02020603050405020304" pitchFamily="18" charset="0"/>
                <a:cs typeface="Times New Roman" panose="02020603050405020304" pitchFamily="18" charset="0"/>
              </a:rPr>
              <a:t>std</a:t>
            </a:r>
            <a:r>
              <a:rPr lang="en-IN" sz="1100" dirty="0" smtClean="0">
                <a:solidFill>
                  <a:srgbClr val="263147"/>
                </a:solidFill>
                <a:latin typeface="Times New Roman" panose="02020603050405020304" pitchFamily="18" charset="0"/>
                <a:cs typeface="Times New Roman" panose="02020603050405020304" pitchFamily="18" charset="0"/>
              </a:rPr>
              <a:t> deviation</a:t>
            </a:r>
          </a:p>
          <a:p>
            <a:r>
              <a:rPr lang="en-US" sz="1100" dirty="0" smtClean="0">
                <a:solidFill>
                  <a:srgbClr val="263147"/>
                </a:solidFill>
                <a:latin typeface="Times New Roman" panose="02020603050405020304" pitchFamily="18" charset="0"/>
                <a:cs typeface="Times New Roman" panose="02020603050405020304" pitchFamily="18" charset="0"/>
              </a:rPr>
              <a:t>X(bar) = sample mean</a:t>
            </a:r>
          </a:p>
          <a:p>
            <a:r>
              <a:rPr lang="en-US" sz="1100" dirty="0" smtClean="0">
                <a:solidFill>
                  <a:srgbClr val="263147"/>
                </a:solidFill>
                <a:latin typeface="Times New Roman" panose="02020603050405020304" pitchFamily="18" charset="0"/>
                <a:cs typeface="Times New Roman" panose="02020603050405020304" pitchFamily="18" charset="0"/>
              </a:rPr>
              <a:t>n= number of observation</a:t>
            </a:r>
            <a:endParaRPr lang="en-IN" sz="1100" dirty="0"/>
          </a:p>
        </p:txBody>
      </p:sp>
      <p:sp>
        <p:nvSpPr>
          <p:cNvPr id="7" name="Rectangle 6"/>
          <p:cNvSpPr/>
          <p:nvPr/>
        </p:nvSpPr>
        <p:spPr>
          <a:xfrm>
            <a:off x="781049" y="5185679"/>
            <a:ext cx="5229225" cy="307777"/>
          </a:xfrm>
          <a:prstGeom prst="rect">
            <a:avLst/>
          </a:prstGeom>
        </p:spPr>
        <p:txBody>
          <a:bodyPr wrap="square">
            <a:spAutoFit/>
          </a:bodyPr>
          <a:lstStyle/>
          <a:p>
            <a:pPr algn="just"/>
            <a:r>
              <a:rPr lang="en-IN" sz="1400" dirty="0" smtClean="0">
                <a:solidFill>
                  <a:srgbClr val="333333"/>
                </a:solidFill>
                <a:latin typeface="Times New Roman" panose="02020603050405020304" pitchFamily="18" charset="0"/>
                <a:cs typeface="Times New Roman" panose="02020603050405020304" pitchFamily="18" charset="0"/>
              </a:rPr>
              <a:t>Calculate </a:t>
            </a:r>
            <a:r>
              <a:rPr lang="en-IN" sz="1400" dirty="0">
                <a:solidFill>
                  <a:srgbClr val="333333"/>
                </a:solidFill>
                <a:latin typeface="Times New Roman" panose="02020603050405020304" pitchFamily="18" charset="0"/>
                <a:cs typeface="Times New Roman" panose="02020603050405020304" pitchFamily="18" charset="0"/>
              </a:rPr>
              <a:t>the value of the one sample t-test, by using this formula:</a:t>
            </a:r>
            <a:endParaRPr lang="en-IN" sz="1400" dirty="0">
              <a:latin typeface="Times New Roman" panose="02020603050405020304" pitchFamily="18" charset="0"/>
              <a:cs typeface="Times New Roman" panose="02020603050405020304" pitchFamily="18"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238" y="5063342"/>
            <a:ext cx="10382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573" y="5185679"/>
            <a:ext cx="18478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588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952500" y="1409343"/>
            <a:ext cx="7410450" cy="1600438"/>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hypothesis test is identical to </a:t>
            </a:r>
            <a:r>
              <a:rPr lang="en-IN" sz="1400" dirty="0" smtClean="0">
                <a:latin typeface="Times New Roman" panose="02020603050405020304" pitchFamily="18" charset="0"/>
                <a:cs typeface="Times New Roman" panose="02020603050405020304" pitchFamily="18" charset="0"/>
              </a:rPr>
              <a:t>checking whether </a:t>
            </a:r>
            <a:r>
              <a:rPr lang="en-IN" sz="1400" dirty="0">
                <a:latin typeface="Times New Roman" panose="02020603050405020304" pitchFamily="18" charset="0"/>
                <a:cs typeface="Times New Roman" panose="02020603050405020304" pitchFamily="18" charset="0"/>
              </a:rPr>
              <a:t>the confidence interval includes the value of the null hypothesis. For example</a:t>
            </a:r>
            <a:r>
              <a:rPr lang="en-IN" sz="1400" dirty="0" smtClean="0">
                <a:latin typeface="Times New Roman" panose="02020603050405020304" pitchFamily="18" charset="0"/>
                <a:cs typeface="Times New Roman" panose="02020603050405020304" pitchFamily="18" charset="0"/>
              </a:rPr>
              <a:t>, if </a:t>
            </a:r>
            <a:r>
              <a:rPr lang="en-IN" sz="1400" dirty="0">
                <a:latin typeface="Times New Roman" panose="02020603050405020304" pitchFamily="18" charset="0"/>
                <a:cs typeface="Times New Roman" panose="02020603050405020304" pitchFamily="18" charset="0"/>
              </a:rPr>
              <a:t>the CI around a sample mean has a lower bound of .8 and an upper </a:t>
            </a:r>
            <a:r>
              <a:rPr lang="en-IN" sz="1400" dirty="0" smtClean="0">
                <a:latin typeface="Times New Roman" panose="02020603050405020304" pitchFamily="18" charset="0"/>
                <a:cs typeface="Times New Roman" panose="02020603050405020304" pitchFamily="18" charset="0"/>
              </a:rPr>
              <a:t>bound of </a:t>
            </a:r>
            <a:r>
              <a:rPr lang="en-IN" sz="1400" dirty="0">
                <a:latin typeface="Times New Roman" panose="02020603050405020304" pitchFamily="18" charset="0"/>
                <a:cs typeface="Times New Roman" panose="02020603050405020304" pitchFamily="18" charset="0"/>
              </a:rPr>
              <a:t>12.1, I immediately know (without having to do any additional computation) </a:t>
            </a:r>
            <a:r>
              <a:rPr lang="en-IN" sz="1400" dirty="0" smtClean="0">
                <a:latin typeface="Times New Roman" panose="02020603050405020304" pitchFamily="18" charset="0"/>
                <a:cs typeface="Times New Roman" panose="02020603050405020304" pitchFamily="18" charset="0"/>
              </a:rPr>
              <a:t>that I </a:t>
            </a:r>
            <a:r>
              <a:rPr lang="en-IN" sz="1400" dirty="0">
                <a:latin typeface="Times New Roman" panose="02020603050405020304" pitchFamily="18" charset="0"/>
                <a:cs typeface="Times New Roman" panose="02020603050405020304" pitchFamily="18" charset="0"/>
              </a:rPr>
              <a:t>would reject the null hypothesis that the population mean µ = 0. The reason is </a:t>
            </a:r>
            <a:r>
              <a:rPr lang="en-IN" sz="1400" dirty="0" smtClean="0">
                <a:latin typeface="Times New Roman" panose="02020603050405020304" pitchFamily="18" charset="0"/>
                <a:cs typeface="Times New Roman" panose="02020603050405020304" pitchFamily="18" charset="0"/>
              </a:rPr>
              <a:t>that the </a:t>
            </a:r>
            <a:r>
              <a:rPr lang="en-IN" sz="1400" dirty="0">
                <a:latin typeface="Times New Roman" panose="02020603050405020304" pitchFamily="18" charset="0"/>
                <a:cs typeface="Times New Roman" panose="02020603050405020304" pitchFamily="18" charset="0"/>
              </a:rPr>
              <a:t>CI does not include 0 within its interval. A second example: if the CI </a:t>
            </a:r>
            <a:r>
              <a:rPr lang="en-IN" sz="1400" dirty="0" smtClean="0">
                <a:latin typeface="Times New Roman" panose="02020603050405020304" pitchFamily="18" charset="0"/>
                <a:cs typeface="Times New Roman" panose="02020603050405020304" pitchFamily="18" charset="0"/>
              </a:rPr>
              <a:t>around a </a:t>
            </a:r>
            <a:r>
              <a:rPr lang="en-IN" sz="1400" dirty="0">
                <a:latin typeface="Times New Roman" panose="02020603050405020304" pitchFamily="18" charset="0"/>
                <a:cs typeface="Times New Roman" panose="02020603050405020304" pitchFamily="18" charset="0"/>
              </a:rPr>
              <a:t>sample mean has a lower bound of -2.4 and an upper bound of 14.3, I </a:t>
            </a:r>
            <a:r>
              <a:rPr lang="en-IN" sz="1400" dirty="0" smtClean="0">
                <a:latin typeface="Times New Roman" panose="02020603050405020304" pitchFamily="18" charset="0"/>
                <a:cs typeface="Times New Roman" panose="02020603050405020304" pitchFamily="18" charset="0"/>
              </a:rPr>
              <a:t>immediately know </a:t>
            </a:r>
            <a:r>
              <a:rPr lang="en-IN" sz="1400" dirty="0">
                <a:latin typeface="Times New Roman" panose="02020603050405020304" pitchFamily="18" charset="0"/>
                <a:cs typeface="Times New Roman" panose="02020603050405020304" pitchFamily="18" charset="0"/>
              </a:rPr>
              <a:t>that I would fail to reject the null hypothesis because the interval </a:t>
            </a:r>
            <a:r>
              <a:rPr lang="en-IN" sz="1400" dirty="0" smtClean="0">
                <a:latin typeface="Times New Roman" panose="02020603050405020304" pitchFamily="18" charset="0"/>
                <a:cs typeface="Times New Roman" panose="02020603050405020304" pitchFamily="18" charset="0"/>
              </a:rPr>
              <a:t>does include </a:t>
            </a:r>
            <a:r>
              <a:rPr lang="en-IN" sz="1400" dirty="0">
                <a:latin typeface="Times New Roman" panose="02020603050405020304" pitchFamily="18" charset="0"/>
                <a:cs typeface="Times New Roman" panose="02020603050405020304" pitchFamily="18" charset="0"/>
              </a:rPr>
              <a:t>the value of the null hypothesis.</a:t>
            </a:r>
          </a:p>
        </p:txBody>
      </p:sp>
      <p:sp>
        <p:nvSpPr>
          <p:cNvPr id="5" name="Rectangle 4"/>
          <p:cNvSpPr/>
          <p:nvPr/>
        </p:nvSpPr>
        <p:spPr>
          <a:xfrm>
            <a:off x="952500" y="3106818"/>
            <a:ext cx="7410450" cy="1600438"/>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There is a sense in which the CI is more informative than the hypothesis test </a:t>
            </a:r>
            <a:r>
              <a:rPr lang="en-IN" sz="1400" dirty="0" smtClean="0">
                <a:latin typeface="Times New Roman" panose="02020603050405020304" pitchFamily="18" charset="0"/>
                <a:cs typeface="Times New Roman" panose="02020603050405020304" pitchFamily="18" charset="0"/>
              </a:rPr>
              <a:t>because the </a:t>
            </a:r>
            <a:r>
              <a:rPr lang="en-IN" sz="1400" dirty="0">
                <a:latin typeface="Times New Roman" panose="02020603050405020304" pitchFamily="18" charset="0"/>
                <a:cs typeface="Times New Roman" panose="02020603050405020304" pitchFamily="18" charset="0"/>
              </a:rPr>
              <a:t>latter is included in the former. The CI also provides information </a:t>
            </a:r>
            <a:r>
              <a:rPr lang="en-IN" sz="1400" dirty="0" smtClean="0">
                <a:latin typeface="Times New Roman" panose="02020603050405020304" pitchFamily="18" charset="0"/>
                <a:cs typeface="Times New Roman" panose="02020603050405020304" pitchFamily="18" charset="0"/>
              </a:rPr>
              <a:t>about variability </a:t>
            </a:r>
            <a:r>
              <a:rPr lang="en-IN" sz="1400" dirty="0">
                <a:latin typeface="Times New Roman" panose="02020603050405020304" pitchFamily="18" charset="0"/>
                <a:cs typeface="Times New Roman" panose="02020603050405020304" pitchFamily="18" charset="0"/>
              </a:rPr>
              <a:t>around the parameter estimate. One could criticize the null </a:t>
            </a:r>
            <a:r>
              <a:rPr lang="en-IN" sz="1400" dirty="0" smtClean="0">
                <a:latin typeface="Times New Roman" panose="02020603050405020304" pitchFamily="18" charset="0"/>
                <a:cs typeface="Times New Roman" panose="02020603050405020304" pitchFamily="18" charset="0"/>
              </a:rPr>
              <a:t>hypothesis test </a:t>
            </a:r>
            <a:r>
              <a:rPr lang="en-IN" sz="1400" dirty="0">
                <a:latin typeface="Times New Roman" panose="02020603050405020304" pitchFamily="18" charset="0"/>
                <a:cs typeface="Times New Roman" panose="02020603050405020304" pitchFamily="18" charset="0"/>
              </a:rPr>
              <a:t>for confounding two pieces of information—effect and its variability </a:t>
            </a:r>
            <a:r>
              <a:rPr lang="en-IN" sz="1400" dirty="0" smtClean="0">
                <a:latin typeface="Times New Roman" panose="02020603050405020304" pitchFamily="18" charset="0"/>
                <a:cs typeface="Times New Roman" panose="02020603050405020304" pitchFamily="18" charset="0"/>
              </a:rPr>
              <a:t>get lumped </a:t>
            </a:r>
            <a:r>
              <a:rPr lang="en-IN" sz="1400" dirty="0">
                <a:latin typeface="Times New Roman" panose="02020603050405020304" pitchFamily="18" charset="0"/>
                <a:cs typeface="Times New Roman" panose="02020603050405020304" pitchFamily="18" charset="0"/>
              </a:rPr>
              <a:t>into a single number. So a t ratio of 2 could arise in many different </a:t>
            </a:r>
            <a:r>
              <a:rPr lang="en-IN" sz="1400" dirty="0" smtClean="0">
                <a:latin typeface="Times New Roman" panose="02020603050405020304" pitchFamily="18" charset="0"/>
                <a:cs typeface="Times New Roman" panose="02020603050405020304" pitchFamily="18" charset="0"/>
              </a:rPr>
              <a:t>ways (</a:t>
            </a:r>
            <a:r>
              <a:rPr lang="en-IN" sz="1400" dirty="0">
                <a:latin typeface="Times New Roman" panose="02020603050405020304" pitchFamily="18" charset="0"/>
                <a:cs typeface="Times New Roman" panose="02020603050405020304" pitchFamily="18" charset="0"/>
              </a:rPr>
              <a:t>e.g., the effect is small and its variability is small, the effect is large and its variability</a:t>
            </a:r>
          </a:p>
          <a:p>
            <a:pPr algn="just"/>
            <a:r>
              <a:rPr lang="en-IN" sz="1400" dirty="0">
                <a:latin typeface="Times New Roman" panose="02020603050405020304" pitchFamily="18" charset="0"/>
                <a:cs typeface="Times New Roman" panose="02020603050405020304" pitchFamily="18" charset="0"/>
              </a:rPr>
              <a:t>is large, </a:t>
            </a:r>
            <a:r>
              <a:rPr lang="en-IN" sz="1400" dirty="0" err="1">
                <a:latin typeface="Times New Roman" panose="02020603050405020304" pitchFamily="18" charset="0"/>
                <a:cs typeface="Times New Roman" panose="02020603050405020304" pitchFamily="18" charset="0"/>
              </a:rPr>
              <a:t>etc</a:t>
            </a:r>
            <a:r>
              <a:rPr lang="en-IN" sz="1400" dirty="0">
                <a:latin typeface="Times New Roman" panose="02020603050405020304" pitchFamily="18" charset="0"/>
                <a:cs typeface="Times New Roman" panose="02020603050405020304" pitchFamily="18" charset="0"/>
              </a:rPr>
              <a:t>). However, the CI keeps those two terms separate in that </a:t>
            </a:r>
            <a:r>
              <a:rPr lang="en-IN" sz="1400" dirty="0" smtClean="0">
                <a:latin typeface="Times New Roman" panose="02020603050405020304" pitchFamily="18" charset="0"/>
                <a:cs typeface="Times New Roman" panose="02020603050405020304" pitchFamily="18" charset="0"/>
              </a:rPr>
              <a:t>one sees </a:t>
            </a:r>
            <a:r>
              <a:rPr lang="en-IN" sz="1400" dirty="0">
                <a:latin typeface="Times New Roman" panose="02020603050405020304" pitchFamily="18" charset="0"/>
                <a:cs typeface="Times New Roman" panose="02020603050405020304" pitchFamily="18" charset="0"/>
              </a:rPr>
              <a:t>the </a:t>
            </a:r>
            <a:r>
              <a:rPr lang="en-IN" sz="1400" dirty="0" smtClean="0">
                <a:latin typeface="Times New Roman" panose="02020603050405020304" pitchFamily="18" charset="0"/>
                <a:cs typeface="Times New Roman" panose="02020603050405020304" pitchFamily="18" charset="0"/>
              </a:rPr>
              <a:t>centre </a:t>
            </a:r>
            <a:r>
              <a:rPr lang="en-IN" sz="1400" dirty="0">
                <a:latin typeface="Times New Roman" panose="02020603050405020304" pitchFamily="18" charset="0"/>
                <a:cs typeface="Times New Roman" panose="02020603050405020304" pitchFamily="18" charset="0"/>
              </a:rPr>
              <a:t>of the interval (the estimate) separate from the width of the </a:t>
            </a:r>
            <a:r>
              <a:rPr lang="en-IN" sz="1400" dirty="0" smtClean="0">
                <a:latin typeface="Times New Roman" panose="02020603050405020304" pitchFamily="18" charset="0"/>
                <a:cs typeface="Times New Roman" panose="02020603050405020304" pitchFamily="18" charset="0"/>
              </a:rPr>
              <a:t>interval (</a:t>
            </a:r>
            <a:r>
              <a:rPr lang="en-IN" sz="1400" dirty="0">
                <a:latin typeface="Times New Roman" panose="02020603050405020304" pitchFamily="18" charset="0"/>
                <a:cs typeface="Times New Roman" panose="02020603050405020304" pitchFamily="18" charset="0"/>
              </a:rPr>
              <a:t>its variability).</a:t>
            </a:r>
          </a:p>
        </p:txBody>
      </p:sp>
    </p:spTree>
    <p:extLst>
      <p:ext uri="{BB962C8B-B14F-4D97-AF65-F5344CB8AC3E}">
        <p14:creationId xmlns:p14="http://schemas.microsoft.com/office/powerpoint/2010/main" val="91894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1090613"/>
            <a:ext cx="42195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979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Two sample t test and </a:t>
            </a:r>
            <a:r>
              <a:rPr lang="en-IN" sz="2800" dirty="0" smtClean="0">
                <a:latin typeface="Times New Roman" panose="02020603050405020304" pitchFamily="18" charset="0"/>
                <a:cs typeface="Times New Roman" panose="02020603050405020304" pitchFamily="18" charset="0"/>
              </a:rPr>
              <a:t>CI</a:t>
            </a:r>
            <a:endParaRPr lang="en-IN" sz="28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109536" y="1442741"/>
            <a:ext cx="4791075" cy="4198382"/>
            <a:chOff x="328612" y="1097995"/>
            <a:chExt cx="4791075" cy="4198382"/>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097995"/>
              <a:ext cx="47910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8149" y="4630699"/>
              <a:ext cx="4572000" cy="276999"/>
            </a:xfrm>
            <a:prstGeom prst="rect">
              <a:avLst/>
            </a:prstGeom>
          </p:spPr>
          <p:txBody>
            <a:bodyPr>
              <a:spAutoFit/>
            </a:bodyPr>
            <a:lstStyle/>
            <a:p>
              <a:pPr algn="just"/>
              <a:r>
                <a:rPr lang="en-IN" sz="1200" dirty="0">
                  <a:latin typeface="Times New Roman" panose="02020603050405020304" pitchFamily="18" charset="0"/>
                  <a:cs typeface="Times New Roman" panose="02020603050405020304" pitchFamily="18" charset="0"/>
                </a:rPr>
                <a:t>If both groups have equal population variances, denoted</a:t>
              </a:r>
            </a:p>
          </p:txBody>
        </p:sp>
        <p:sp>
          <p:nvSpPr>
            <p:cNvPr id="4" name="Rectangle 3"/>
            <p:cNvSpPr/>
            <p:nvPr/>
          </p:nvSpPr>
          <p:spPr>
            <a:xfrm>
              <a:off x="1556570" y="5019378"/>
              <a:ext cx="2005677" cy="276999"/>
            </a:xfrm>
            <a:prstGeom prst="rect">
              <a:avLst/>
            </a:prstGeom>
          </p:spPr>
          <p:txBody>
            <a:bodyPr wrap="none">
              <a:spAutoFit/>
            </a:bodyPr>
            <a:lstStyle/>
            <a:p>
              <a:r>
                <a:rPr lang="en-IN" sz="1200" dirty="0" err="1"/>
                <a:t>var</a:t>
              </a:r>
              <a:r>
                <a:rPr lang="en-IN" sz="1200" dirty="0"/>
                <a:t>(Y1) = </a:t>
              </a:r>
              <a:r>
                <a:rPr lang="en-IN" sz="1200" dirty="0" err="1"/>
                <a:t>var</a:t>
              </a:r>
              <a:r>
                <a:rPr lang="en-IN" sz="1200" dirty="0"/>
                <a:t>(Y2) = </a:t>
              </a:r>
              <a:r>
                <a:rPr lang="en-IN" sz="1200" dirty="0" err="1"/>
                <a:t>var</a:t>
              </a:r>
              <a:r>
                <a:rPr lang="en-IN" sz="1200" dirty="0"/>
                <a:t>(Y) </a:t>
              </a:r>
            </a:p>
          </p:txBody>
        </p:sp>
      </p:grpSp>
      <p:sp>
        <p:nvSpPr>
          <p:cNvPr id="6" name="Rectangle 5"/>
          <p:cNvSpPr/>
          <p:nvPr/>
        </p:nvSpPr>
        <p:spPr>
          <a:xfrm>
            <a:off x="5095772" y="2867709"/>
            <a:ext cx="3838678" cy="1384995"/>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assumptions in the two sample t </a:t>
            </a:r>
            <a:r>
              <a:rPr lang="en-IN" sz="1400" dirty="0" smtClean="0">
                <a:latin typeface="Times New Roman" panose="02020603050405020304" pitchFamily="18" charset="0"/>
                <a:cs typeface="Times New Roman" panose="02020603050405020304" pitchFamily="18" charset="0"/>
              </a:rPr>
              <a:t>test</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independent </a:t>
            </a:r>
            <a:r>
              <a:rPr lang="en-IN" sz="1400" dirty="0">
                <a:latin typeface="Times New Roman" panose="02020603050405020304" pitchFamily="18" charset="0"/>
                <a:cs typeface="Times New Roman" panose="02020603050405020304" pitchFamily="18" charset="0"/>
              </a:rPr>
              <a:t>samples</a:t>
            </a: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equality </a:t>
            </a:r>
            <a:r>
              <a:rPr lang="en-IN" sz="1400" dirty="0">
                <a:latin typeface="Times New Roman" panose="02020603050405020304" pitchFamily="18" charset="0"/>
                <a:cs typeface="Times New Roman" panose="02020603050405020304" pitchFamily="18" charset="0"/>
              </a:rPr>
              <a:t>of population variances</a:t>
            </a: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normality </a:t>
            </a:r>
            <a:r>
              <a:rPr lang="en-IN" sz="1400" dirty="0">
                <a:latin typeface="Times New Roman" panose="02020603050405020304" pitchFamily="18" charset="0"/>
                <a:cs typeface="Times New Roman" panose="02020603050405020304" pitchFamily="18" charset="0"/>
              </a:rPr>
              <a:t>(in practice what tends to be critical is that the distributions be symmetric)</a:t>
            </a:r>
          </a:p>
        </p:txBody>
      </p:sp>
    </p:spTree>
    <p:extLst>
      <p:ext uri="{BB962C8B-B14F-4D97-AF65-F5344CB8AC3E}">
        <p14:creationId xmlns:p14="http://schemas.microsoft.com/office/powerpoint/2010/main" val="5080925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17009</TotalTime>
  <Words>3066</Words>
  <Application>Microsoft Office PowerPoint</Application>
  <PresentationFormat>On-screen Show (4:3)</PresentationFormat>
  <Paragraphs>169</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ppt_Template_Capgemini</vt:lpstr>
      <vt:lpstr>think-cell Slide</vt:lpstr>
      <vt:lpstr>Worksheet</vt:lpstr>
      <vt:lpstr>Linear Regression</vt:lpstr>
      <vt:lpstr>Correlation</vt:lpstr>
      <vt:lpstr>PowerPoint Presentation</vt:lpstr>
      <vt:lpstr>Correlation cont..</vt:lpstr>
      <vt:lpstr>t distribution</vt:lpstr>
      <vt:lpstr>One sample t-test</vt:lpstr>
      <vt:lpstr>PowerPoint Presentation</vt:lpstr>
      <vt:lpstr>PowerPoint Presentation</vt:lpstr>
      <vt:lpstr>Two sample t test and CI</vt:lpstr>
      <vt:lpstr>Two sample t test and CI cont..</vt:lpstr>
      <vt:lpstr>Two sample t test and CI cont..</vt:lpstr>
      <vt:lpstr>Two sample t test and CI cont..</vt:lpstr>
      <vt:lpstr>Errors in the Regression Equation:</vt:lpstr>
      <vt:lpstr>Uncertainties</vt:lpstr>
      <vt:lpstr>PowerPoint Presentation</vt:lpstr>
      <vt:lpstr>Calculating R</vt:lpstr>
      <vt:lpstr>Calculating the Regression Line</vt:lpstr>
      <vt:lpstr>Example</vt:lpstr>
      <vt:lpstr>PowerPoint Presentation</vt:lpstr>
      <vt:lpstr>PowerPoint Presentation</vt:lpstr>
      <vt:lpstr>PowerPoint Presentation</vt:lpstr>
      <vt:lpstr>PowerPoint Presentation</vt:lpstr>
      <vt:lpstr>Residual Analysis</vt:lpstr>
      <vt:lpstr>Residual Analysis</vt:lpstr>
      <vt:lpstr>Residual Analysis</vt:lpstr>
      <vt:lpstr>Heteroscedasticity</vt:lpstr>
      <vt:lpstr>PowerPoint Presentation</vt:lpstr>
      <vt:lpstr>PowerPoint Presentation</vt:lpstr>
      <vt:lpstr>What Do r and  r2 Really Measure? </vt:lpstr>
      <vt:lpstr>PowerPoint Presentation</vt:lpstr>
      <vt:lpstr>Regression result</vt:lpstr>
      <vt:lpstr>Residual Plot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Bilurkar, Pradeep (TI)</cp:lastModifiedBy>
  <cp:revision>398</cp:revision>
  <dcterms:created xsi:type="dcterms:W3CDTF">2014-04-28T11:21:39Z</dcterms:created>
  <dcterms:modified xsi:type="dcterms:W3CDTF">2017-01-18T06:12:27Z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