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540" r:id="rId5"/>
    <p:sldId id="664" r:id="rId6"/>
    <p:sldId id="665" r:id="rId7"/>
    <p:sldId id="666" r:id="rId8"/>
    <p:sldId id="620" r:id="rId9"/>
    <p:sldId id="619" r:id="rId10"/>
    <p:sldId id="623" r:id="rId11"/>
    <p:sldId id="624" r:id="rId12"/>
    <p:sldId id="625" r:id="rId13"/>
    <p:sldId id="628" r:id="rId14"/>
    <p:sldId id="640" r:id="rId15"/>
    <p:sldId id="639" r:id="rId16"/>
    <p:sldId id="638" r:id="rId17"/>
    <p:sldId id="637" r:id="rId18"/>
    <p:sldId id="636" r:id="rId19"/>
    <p:sldId id="635" r:id="rId20"/>
    <p:sldId id="634" r:id="rId21"/>
    <p:sldId id="633" r:id="rId22"/>
    <p:sldId id="631" r:id="rId23"/>
    <p:sldId id="632" r:id="rId24"/>
    <p:sldId id="630" r:id="rId25"/>
    <p:sldId id="629" r:id="rId26"/>
    <p:sldId id="627" r:id="rId27"/>
    <p:sldId id="652" r:id="rId28"/>
    <p:sldId id="653" r:id="rId29"/>
    <p:sldId id="651" r:id="rId30"/>
    <p:sldId id="626" r:id="rId31"/>
    <p:sldId id="650" r:id="rId32"/>
    <p:sldId id="649" r:id="rId33"/>
    <p:sldId id="656" r:id="rId34"/>
    <p:sldId id="659" r:id="rId35"/>
    <p:sldId id="658" r:id="rId36"/>
    <p:sldId id="657" r:id="rId37"/>
    <p:sldId id="663" r:id="rId38"/>
    <p:sldId id="662" r:id="rId39"/>
    <p:sldId id="661" r:id="rId40"/>
    <p:sldId id="660" r:id="rId41"/>
    <p:sldId id="539" r:id="rId42"/>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8ED"/>
    <a:srgbClr val="9BBB59"/>
    <a:srgbClr val="4BACC6"/>
    <a:srgbClr val="F79646"/>
    <a:srgbClr val="E38686"/>
    <a:srgbClr val="F40C96"/>
    <a:srgbClr val="70FF69"/>
    <a:srgbClr val="FF9999"/>
    <a:srgbClr val="02FE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1" autoAdjust="0"/>
    <p:restoredTop sz="99822" autoAdjust="0"/>
  </p:normalViewPr>
  <p:slideViewPr>
    <p:cSldViewPr snapToGrid="0">
      <p:cViewPr varScale="1">
        <p:scale>
          <a:sx n="70" d="100"/>
          <a:sy n="70" d="100"/>
        </p:scale>
        <p:origin x="-12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886" y="-84"/>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5BC17D94-9F66-439B-AA60-1BE3282D72ED}" type="datetimeFigureOut">
              <a:rPr lang="en-US" smtClean="0"/>
              <a:pPr/>
              <a:t>3/30/2015</a:t>
            </a:fld>
            <a:endParaRPr lang="en-US" dirty="0"/>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836E0261-FD78-4586-8F7D-E8B1C55FF791}" type="slidenum">
              <a:rPr lang="en-US" smtClean="0"/>
              <a:pPr/>
              <a:t>‹#›</a:t>
            </a:fld>
            <a:endParaRPr lang="en-US" dirty="0"/>
          </a:p>
        </p:txBody>
      </p:sp>
    </p:spTree>
    <p:extLst>
      <p:ext uri="{BB962C8B-B14F-4D97-AF65-F5344CB8AC3E}">
        <p14:creationId xmlns:p14="http://schemas.microsoft.com/office/powerpoint/2010/main" val="197780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AU" dirty="0"/>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C36887BE-EBBC-4BCF-8CAD-7F1142E5A3C0}" type="datetimeFigureOut">
              <a:rPr lang="en-AU" smtClean="0"/>
              <a:pPr/>
              <a:t>30/03/2015</a:t>
            </a:fld>
            <a:endParaRPr lang="en-AU"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AU"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2F8F5534-B592-47AA-81D0-A9CEB218FF30}" type="slidenum">
              <a:rPr lang="en-AU" smtClean="0"/>
              <a:pPr/>
              <a:t>‹#›</a:t>
            </a:fld>
            <a:endParaRPr lang="en-AU" dirty="0"/>
          </a:p>
        </p:txBody>
      </p:sp>
    </p:spTree>
    <p:extLst>
      <p:ext uri="{BB962C8B-B14F-4D97-AF65-F5344CB8AC3E}">
        <p14:creationId xmlns:p14="http://schemas.microsoft.com/office/powerpoint/2010/main" val="149808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EFF78A2-2D50-43DD-8B87-16C89A551ACE}" type="slidenum">
              <a:rPr lang="en-US" sz="1200"/>
              <a:pPr eaLnBrk="1" hangingPunct="1"/>
              <a:t>1</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9" name="Picture 5"/>
          <p:cNvPicPr>
            <a:picLocks noChangeAspect="1" noChangeArrowheads="1"/>
          </p:cNvPicPr>
          <p:nvPr userDrawn="1"/>
        </p:nvPicPr>
        <p:blipFill>
          <a:blip r:embed="rId2" cstate="print"/>
          <a:srcRect/>
          <a:stretch>
            <a:fillRect/>
          </a:stretch>
        </p:blipFill>
        <p:spPr bwMode="auto">
          <a:xfrm>
            <a:off x="0" y="0"/>
            <a:ext cx="2117725" cy="6858000"/>
          </a:xfrm>
          <a:prstGeom prst="rect">
            <a:avLst/>
          </a:prstGeom>
          <a:noFill/>
          <a:ln w="9525">
            <a:noFill/>
            <a:miter lim="800000"/>
            <a:headEnd/>
            <a:tailEnd/>
          </a:ln>
          <a:effectLst/>
        </p:spPr>
      </p:pic>
      <p:sp>
        <p:nvSpPr>
          <p:cNvPr id="8194" name="Rectangle 2"/>
          <p:cNvSpPr>
            <a:spLocks noGrp="1" noChangeArrowheads="1"/>
          </p:cNvSpPr>
          <p:nvPr>
            <p:ph type="ctrTitle"/>
          </p:nvPr>
        </p:nvSpPr>
        <p:spPr>
          <a:xfrm>
            <a:off x="2124075" y="1700214"/>
            <a:ext cx="6408738" cy="1181100"/>
          </a:xfrm>
          <a:prstGeom prst="rect">
            <a:avLst/>
          </a:prstGeom>
        </p:spPr>
        <p:txBody>
          <a:bodyPr/>
          <a:lstStyle>
            <a:lvl1pPr>
              <a:defRPr sz="4000">
                <a:solidFill>
                  <a:schemeClr val="tx1">
                    <a:lumMod val="50000"/>
                  </a:schemeClr>
                </a:solidFill>
              </a:defRPr>
            </a:lvl1pPr>
          </a:lstStyle>
          <a:p>
            <a:r>
              <a:rPr lang="en-US" smtClean="0"/>
              <a:t>Click to edit Master title style</a:t>
            </a:r>
            <a:endParaRPr lang="en-AU" dirty="0"/>
          </a:p>
        </p:txBody>
      </p:sp>
      <p:sp>
        <p:nvSpPr>
          <p:cNvPr id="8195" name="Rectangle 3"/>
          <p:cNvSpPr>
            <a:spLocks noGrp="1" noChangeArrowheads="1"/>
          </p:cNvSpPr>
          <p:nvPr>
            <p:ph type="subTitle" idx="1"/>
          </p:nvPr>
        </p:nvSpPr>
        <p:spPr>
          <a:xfrm>
            <a:off x="2124075" y="2924179"/>
            <a:ext cx="6408738" cy="479425"/>
          </a:xfrm>
        </p:spPr>
        <p:txBody>
          <a:bodyPr/>
          <a:lstStyle>
            <a:lvl1pPr marL="0" indent="0">
              <a:buFontTx/>
              <a:buNone/>
              <a:defRPr sz="1900">
                <a:solidFill>
                  <a:schemeClr val="tx1">
                    <a:lumMod val="50000"/>
                  </a:schemeClr>
                </a:solidFill>
              </a:defRPr>
            </a:lvl1pPr>
          </a:lstStyle>
          <a:p>
            <a:r>
              <a:rPr lang="en-US" smtClean="0"/>
              <a:t>Click to edit Master subtitle style</a:t>
            </a:r>
            <a:endParaRPr lang="en-AU" dirty="0"/>
          </a:p>
        </p:txBody>
      </p:sp>
      <p:sp>
        <p:nvSpPr>
          <p:cNvPr id="10" name="Rectangle 7"/>
          <p:cNvSpPr txBox="1">
            <a:spLocks noChangeArrowheads="1"/>
          </p:cNvSpPr>
          <p:nvPr userDrawn="1"/>
        </p:nvSpPr>
        <p:spPr bwMode="auto">
          <a:xfrm>
            <a:off x="2120900" y="5918200"/>
            <a:ext cx="70231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eaLnBrk="0" fontAlgn="base" hangingPunct="0">
              <a:lnSpc>
                <a:spcPct val="120000"/>
              </a:lnSpc>
              <a:spcBef>
                <a:spcPct val="35000"/>
              </a:spcBef>
              <a:spcAft>
                <a:spcPct val="0"/>
              </a:spcAft>
            </a:pPr>
            <a:r>
              <a:rPr lang="en-US" kern="0" dirty="0" smtClean="0"/>
              <a:t>All content disclosed herein is Rio Tinto Confidential Information and may be subject to Confidentiality Agreements</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lvl1pPr>
              <a:defRPr sz="2400"/>
            </a:lvl1pPr>
          </a:lstStyle>
          <a:p>
            <a:r>
              <a:rPr lang="en-US"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Rectangle 19"/>
          <p:cNvSpPr>
            <a:spLocks noGrp="1" noChangeArrowheads="1"/>
          </p:cNvSpPr>
          <p:nvPr>
            <p:ph type="sldNum" sz="quarter" idx="10"/>
          </p:nvPr>
        </p:nvSpPr>
        <p:spPr/>
        <p:txBody>
          <a:bodyPr/>
          <a:lstStyle>
            <a:lvl1pPr>
              <a:defRPr/>
            </a:lvl1pPr>
          </a:lstStyle>
          <a:p>
            <a:pPr>
              <a:defRPr/>
            </a:pPr>
            <a:fld id="{2988EDFA-DFC0-43E9-A6DA-9F56E3B1C649}" type="slidenum">
              <a:rPr lang="en-AU">
                <a:solidFill>
                  <a:srgbClr val="665546"/>
                </a:solidFill>
              </a:rPr>
              <a:pPr>
                <a:defRPr/>
              </a:pPr>
              <a:t>‹#›</a:t>
            </a:fld>
            <a:endParaRPr lang="en-AU" dirty="0">
              <a:solidFill>
                <a:srgbClr val="665546"/>
              </a:solidFill>
            </a:endParaRPr>
          </a:p>
        </p:txBody>
      </p:sp>
      <p:sp>
        <p:nvSpPr>
          <p:cNvPr id="5"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304800"/>
            <a:ext cx="7921625" cy="109855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4" y="1462090"/>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08563" y="1462090"/>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97E10840-6163-4F22-AC5E-E56B60F12223}" type="datetime4">
              <a:rPr lang="en-AU">
                <a:solidFill>
                  <a:srgbClr val="665546"/>
                </a:solidFill>
              </a:rPr>
              <a:pPr>
                <a:defRPr/>
              </a:pPr>
              <a:t>30 March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357CA1BD-1E14-4920-AC94-19A1C813DD5D}"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Table Placeholder 2"/>
          <p:cNvSpPr>
            <a:spLocks noGrp="1"/>
          </p:cNvSpPr>
          <p:nvPr>
            <p:ph type="tbl" idx="1"/>
          </p:nvPr>
        </p:nvSpPr>
        <p:spPr>
          <a:xfrm>
            <a:off x="971551" y="1462090"/>
            <a:ext cx="7921625" cy="4900612"/>
          </a:xfrm>
        </p:spPr>
        <p:txBody>
          <a:bodyPr/>
          <a:lstStyle/>
          <a:p>
            <a:pPr lvl="0"/>
            <a:r>
              <a:rPr lang="en-US" noProof="0" dirty="0" smtClean="0"/>
              <a:t>Click icon to add table</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587E6895-EF20-42C9-9CCD-CAAB9D025225}" type="datetime4">
              <a:rPr lang="en-AU">
                <a:solidFill>
                  <a:srgbClr val="665546"/>
                </a:solidFill>
              </a:rPr>
              <a:pPr>
                <a:defRPr/>
              </a:pPr>
              <a:t>30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F726CBB-6D90-4413-A1C5-08FC8B40641F}"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hart Placeholder 2"/>
          <p:cNvSpPr>
            <a:spLocks noGrp="1"/>
          </p:cNvSpPr>
          <p:nvPr>
            <p:ph type="chart" idx="1"/>
          </p:nvPr>
        </p:nvSpPr>
        <p:spPr>
          <a:xfrm>
            <a:off x="971551" y="1462090"/>
            <a:ext cx="7921625" cy="4900612"/>
          </a:xfrm>
        </p:spPr>
        <p:txBody>
          <a:bodyPr/>
          <a:lstStyle/>
          <a:p>
            <a:pPr lvl="0"/>
            <a:r>
              <a:rPr lang="en-US" noProof="0" dirty="0" smtClean="0"/>
              <a:t>Click icon to add chart</a:t>
            </a:r>
            <a:endParaRPr lang="en-AU" noProof="0" dirty="0"/>
          </a:p>
        </p:txBody>
      </p:sp>
      <p:sp>
        <p:nvSpPr>
          <p:cNvPr id="4" name="Rectangle 17"/>
          <p:cNvSpPr>
            <a:spLocks noGrp="1" noChangeArrowheads="1"/>
          </p:cNvSpPr>
          <p:nvPr>
            <p:ph type="dt" sz="half" idx="10"/>
          </p:nvPr>
        </p:nvSpPr>
        <p:spPr>
          <a:ln/>
        </p:spPr>
        <p:txBody>
          <a:bodyPr/>
          <a:lstStyle>
            <a:lvl1pPr>
              <a:defRPr/>
            </a:lvl1pPr>
          </a:lstStyle>
          <a:p>
            <a:pPr>
              <a:defRPr/>
            </a:pPr>
            <a:fld id="{DE9B033B-9E7C-404C-AB66-F8ED6A6605AE}" type="datetime4">
              <a:rPr lang="en-AU">
                <a:solidFill>
                  <a:srgbClr val="665546"/>
                </a:solidFill>
              </a:rPr>
              <a:pPr>
                <a:defRPr/>
              </a:pPr>
              <a:t>30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FF3D5409-6BF5-4C61-9E20-F45B523914A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971551" y="1462088"/>
            <a:ext cx="7921625" cy="2373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971551" y="3987802"/>
            <a:ext cx="7921625"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Rectangle 17"/>
          <p:cNvSpPr>
            <a:spLocks noGrp="1" noChangeArrowheads="1"/>
          </p:cNvSpPr>
          <p:nvPr>
            <p:ph type="dt" sz="half" idx="10"/>
          </p:nvPr>
        </p:nvSpPr>
        <p:spPr>
          <a:ln/>
        </p:spPr>
        <p:txBody>
          <a:bodyPr/>
          <a:lstStyle>
            <a:lvl1pPr>
              <a:defRPr/>
            </a:lvl1pPr>
          </a:lstStyle>
          <a:p>
            <a:pPr>
              <a:defRPr/>
            </a:pPr>
            <a:fld id="{3F1AA904-4C68-49EB-A828-E0F06DB8BE1C}" type="datetime4">
              <a:rPr lang="en-AU">
                <a:solidFill>
                  <a:srgbClr val="665546"/>
                </a:solidFill>
              </a:rPr>
              <a:pPr>
                <a:defRPr/>
              </a:pPr>
              <a:t>30 March 2015</a:t>
            </a:fld>
            <a:endParaRPr lang="en-AU" dirty="0">
              <a:solidFill>
                <a:srgbClr val="665546"/>
              </a:solidFill>
            </a:endParaRPr>
          </a:p>
        </p:txBody>
      </p:sp>
      <p:sp>
        <p:nvSpPr>
          <p:cNvPr id="7" name="Rectangle 19"/>
          <p:cNvSpPr>
            <a:spLocks noGrp="1" noChangeArrowheads="1"/>
          </p:cNvSpPr>
          <p:nvPr>
            <p:ph type="sldNum" sz="quarter" idx="12"/>
          </p:nvPr>
        </p:nvSpPr>
        <p:spPr>
          <a:ln/>
        </p:spPr>
        <p:txBody>
          <a:bodyPr/>
          <a:lstStyle>
            <a:lvl1pPr>
              <a:defRPr/>
            </a:lvl1pPr>
          </a:lstStyle>
          <a:p>
            <a:pPr>
              <a:defRPr/>
            </a:pPr>
            <a:fld id="{257B122E-67F3-41F6-B6A0-E803CA8DB474}" type="slidenum">
              <a:rPr lang="en-AU">
                <a:solidFill>
                  <a:srgbClr val="665546"/>
                </a:solidFill>
              </a:rPr>
              <a:pPr>
                <a:defRPr/>
              </a:pPr>
              <a:t>‹#›</a:t>
            </a:fld>
            <a:endParaRPr lang="en-AU" dirty="0">
              <a:solidFill>
                <a:srgbClr val="665546"/>
              </a:solidFill>
            </a:endParaRPr>
          </a:p>
        </p:txBody>
      </p:sp>
      <p:sp>
        <p:nvSpPr>
          <p:cNvPr id="8"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Copyright Rio Tinto - Commercial in Confidence - Contains Rio Tinto Business Secrets </a:t>
            </a:r>
            <a:endParaRPr lang="en-GB" dirty="0">
              <a:solidFill>
                <a:srgbClr val="665546"/>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551" y="260350"/>
            <a:ext cx="7921625"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71551" y="1462090"/>
            <a:ext cx="7921625" cy="49006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fld id="{F8E43251-084A-4D53-B5CF-BD642117636A}" type="datetime4">
              <a:rPr lang="en-AU">
                <a:solidFill>
                  <a:srgbClr val="665546"/>
                </a:solidFill>
              </a:rPr>
              <a:pPr>
                <a:defRPr/>
              </a:pPr>
              <a:t>30 March 2015</a:t>
            </a:fld>
            <a:endParaRPr lang="en-AU" dirty="0">
              <a:solidFill>
                <a:srgbClr val="665546"/>
              </a:solidFill>
            </a:endParaRPr>
          </a:p>
        </p:txBody>
      </p:sp>
      <p:sp>
        <p:nvSpPr>
          <p:cNvPr id="6" name="Rectangle 19"/>
          <p:cNvSpPr>
            <a:spLocks noGrp="1" noChangeArrowheads="1"/>
          </p:cNvSpPr>
          <p:nvPr>
            <p:ph type="sldNum" sz="quarter" idx="12"/>
          </p:nvPr>
        </p:nvSpPr>
        <p:spPr>
          <a:ln/>
        </p:spPr>
        <p:txBody>
          <a:bodyPr/>
          <a:lstStyle>
            <a:lvl1pPr>
              <a:defRPr/>
            </a:lvl1pPr>
          </a:lstStyle>
          <a:p>
            <a:pPr>
              <a:defRPr/>
            </a:pPr>
            <a:fld id="{EEC4DA13-CC73-451F-AAF0-F66825CE8864}" type="slidenum">
              <a:rPr lang="en-AU">
                <a:solidFill>
                  <a:srgbClr val="665546"/>
                </a:solidFill>
              </a:rPr>
              <a:pPr>
                <a:defRPr/>
              </a:pPr>
              <a:t>‹#›</a:t>
            </a:fld>
            <a:endParaRPr lang="en-AU" dirty="0">
              <a:solidFill>
                <a:srgbClr val="665546"/>
              </a:solidFill>
            </a:endParaRPr>
          </a:p>
        </p:txBody>
      </p:sp>
      <p:sp>
        <p:nvSpPr>
          <p:cNvPr id="7"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bwMode="auto">
          <a:xfrm>
            <a:off x="0" y="3626"/>
            <a:ext cx="9143999" cy="654050"/>
          </a:xfrm>
          <a:prstGeom prst="rect">
            <a:avLst/>
          </a:prstGeom>
          <a:gradFill flip="none" rotWithShape="1">
            <a:gsLst>
              <a:gs pos="0">
                <a:srgbClr val="D2D8ED"/>
              </a:gs>
              <a:gs pos="0">
                <a:schemeClr val="accent4">
                  <a:lumMod val="20000"/>
                  <a:lumOff val="80000"/>
                </a:schemeClr>
              </a:gs>
              <a:gs pos="0">
                <a:schemeClr val="accent1">
                  <a:tint val="44500"/>
                  <a:satMod val="160000"/>
                </a:schemeClr>
              </a:gs>
              <a:gs pos="70000">
                <a:schemeClr val="accent1">
                  <a:tint val="23500"/>
                  <a:satMod val="160000"/>
                  <a:lumMod val="0"/>
                  <a:lumOff val="100000"/>
                  <a:alpha val="0"/>
                </a:schemeClr>
              </a:gs>
            </a:gsLst>
            <a:lin ang="0" scaled="1"/>
            <a:tileRect/>
          </a:gradFill>
          <a:ln w="9525">
            <a:noFill/>
            <a:miter lim="800000"/>
            <a:headEnd/>
            <a:tailEnd/>
          </a:ln>
        </p:spPr>
        <p:txBody>
          <a:bodyPr vert="horz" wrap="square" lIns="91420" tIns="45712" rIns="91420" bIns="45712" numCol="1" anchor="ctr" anchorCtr="0" compatLnSpc="1">
            <a:prstTxWarp prst="textNoShape">
              <a:avLst/>
            </a:prstTxWarp>
          </a:bodyPr>
          <a:lstStyle/>
          <a:p>
            <a:pPr marL="0" lvl="0" defTabSz="914400" eaLnBrk="0" latinLnBrk="0" hangingPunct="0">
              <a:lnSpc>
                <a:spcPct val="80000"/>
              </a:lnSpc>
            </a:pPr>
            <a:r>
              <a:rPr lang="en-US" dirty="0" smtClean="0"/>
              <a:t>&lt;Title&gt;</a:t>
            </a:r>
            <a:endParaRPr lang="en-AU" dirty="0" smtClean="0"/>
          </a:p>
        </p:txBody>
      </p:sp>
      <p:sp>
        <p:nvSpPr>
          <p:cNvPr id="1027" name="Rectangle 3"/>
          <p:cNvSpPr>
            <a:spLocks noGrp="1" noChangeArrowheads="1"/>
          </p:cNvSpPr>
          <p:nvPr>
            <p:ph type="body" idx="1"/>
          </p:nvPr>
        </p:nvSpPr>
        <p:spPr bwMode="auto">
          <a:xfrm>
            <a:off x="971551" y="1462090"/>
            <a:ext cx="7921625" cy="4900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Title</a:t>
            </a:r>
          </a:p>
          <a:p>
            <a:pPr lvl="2"/>
            <a:r>
              <a:rPr lang="en-AU" smtClean="0"/>
              <a:t>Third level</a:t>
            </a:r>
          </a:p>
          <a:p>
            <a:pPr lvl="3"/>
            <a:r>
              <a:rPr lang="en-AU" smtClean="0"/>
              <a:t>Fourth level</a:t>
            </a:r>
          </a:p>
          <a:p>
            <a:pPr lvl="4"/>
            <a:r>
              <a:rPr lang="en-AU" smtClean="0"/>
              <a:t>Fifth level</a:t>
            </a:r>
          </a:p>
        </p:txBody>
      </p:sp>
      <p:sp>
        <p:nvSpPr>
          <p:cNvPr id="7183" name="Text Box 15"/>
          <p:cNvSpPr txBox="1">
            <a:spLocks noChangeArrowheads="1"/>
          </p:cNvSpPr>
          <p:nvPr/>
        </p:nvSpPr>
        <p:spPr bwMode="auto">
          <a:xfrm>
            <a:off x="879475" y="4581525"/>
            <a:ext cx="7785100" cy="369332"/>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dirty="0">
              <a:solidFill>
                <a:srgbClr val="665546"/>
              </a:solidFill>
            </a:endParaRPr>
          </a:p>
        </p:txBody>
      </p:sp>
      <p:sp>
        <p:nvSpPr>
          <p:cNvPr id="7185" name="Rectangle 17"/>
          <p:cNvSpPr>
            <a:spLocks noGrp="1" noChangeArrowheads="1"/>
          </p:cNvSpPr>
          <p:nvPr>
            <p:ph type="dt" sz="half" idx="2"/>
          </p:nvPr>
        </p:nvSpPr>
        <p:spPr bwMode="auto">
          <a:xfrm>
            <a:off x="973140" y="6532565"/>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defRPr/>
            </a:pPr>
            <a:fld id="{9D5A6592-2714-4F66-8A66-903F4C3BF638}" type="datetime4">
              <a:rPr lang="en-AU">
                <a:solidFill>
                  <a:srgbClr val="665546"/>
                </a:solidFill>
              </a:rPr>
              <a:pPr fontAlgn="base">
                <a:spcBef>
                  <a:spcPct val="0"/>
                </a:spcBef>
                <a:spcAft>
                  <a:spcPct val="0"/>
                </a:spcAft>
                <a:defRPr/>
              </a:pPr>
              <a:t>30 March 2015</a:t>
            </a:fld>
            <a:endParaRPr lang="en-AU" dirty="0">
              <a:solidFill>
                <a:srgbClr val="665546"/>
              </a:solidFill>
            </a:endParaRPr>
          </a:p>
        </p:txBody>
      </p:sp>
      <p:sp>
        <p:nvSpPr>
          <p:cNvPr id="7186" name="Rectangle 18"/>
          <p:cNvSpPr>
            <a:spLocks noGrp="1" noChangeArrowheads="1"/>
          </p:cNvSpPr>
          <p:nvPr>
            <p:ph type="ftr" sz="quarter" idx="3"/>
          </p:nvPr>
        </p:nvSpPr>
        <p:spPr bwMode="auto">
          <a:xfrm>
            <a:off x="2400300" y="6527800"/>
            <a:ext cx="5051427"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marR="0" indent="0" algn="ctr" defTabSz="914400" rtl="0" eaLnBrk="1" fontAlgn="auto" latinLnBrk="0" hangingPunct="1">
              <a:lnSpc>
                <a:spcPct val="100000"/>
              </a:lnSpc>
              <a:spcBef>
                <a:spcPts val="0"/>
              </a:spcBef>
              <a:spcAft>
                <a:spcPts val="0"/>
              </a:spcAft>
              <a:buClrTx/>
              <a:buSzTx/>
              <a:buFontTx/>
              <a:buNone/>
              <a:tabLst/>
              <a:defRPr sz="1000"/>
            </a:lvl1p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sp>
        <p:nvSpPr>
          <p:cNvPr id="7187" name="Rectangle 19"/>
          <p:cNvSpPr>
            <a:spLocks noGrp="1" noChangeArrowheads="1"/>
          </p:cNvSpPr>
          <p:nvPr>
            <p:ph type="sldNum" sz="quarter" idx="4"/>
          </p:nvPr>
        </p:nvSpPr>
        <p:spPr bwMode="auto">
          <a:xfrm>
            <a:off x="7459667" y="6529388"/>
            <a:ext cx="1417637" cy="249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defRPr/>
            </a:pPr>
            <a:fld id="{891BE02E-C3C4-4C03-B5A4-E5A74AE59C4A}" type="slidenum">
              <a:rPr lang="en-AU">
                <a:solidFill>
                  <a:srgbClr val="665546"/>
                </a:solidFill>
              </a:rPr>
              <a:pPr fontAlgn="base">
                <a:spcBef>
                  <a:spcPct val="0"/>
                </a:spcBef>
                <a:spcAft>
                  <a:spcPct val="0"/>
                </a:spcAft>
                <a:defRPr/>
              </a:pPr>
              <a:t>‹#›</a:t>
            </a:fld>
            <a:endParaRPr lang="en-AU" dirty="0">
              <a:solidFill>
                <a:srgbClr val="665546"/>
              </a:solidFill>
            </a:endParaRPr>
          </a:p>
        </p:txBody>
      </p:sp>
      <p:pic>
        <p:nvPicPr>
          <p:cNvPr id="9"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5501" y="63064"/>
            <a:ext cx="1968500" cy="551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72" r:id="rId4"/>
    <p:sldLayoutId id="2147483673" r:id="rId5"/>
    <p:sldLayoutId id="2147483674" r:id="rId6"/>
    <p:sldLayoutId id="2147483675" r:id="rId7"/>
  </p:sldLayoutIdLst>
  <p:timing>
    <p:tnLst>
      <p:par>
        <p:cTn id="1" dur="indefinite" restart="never" nodeType="tmRoot"/>
      </p:par>
    </p:tnLst>
  </p:timing>
  <p:hf hdr="0"/>
  <p:txStyles>
    <p:titleStyle>
      <a:lvl1pPr algn="l" rtl="0" eaLnBrk="1" fontAlgn="base" hangingPunct="1">
        <a:lnSpc>
          <a:spcPct val="85000"/>
        </a:lnSpc>
        <a:spcBef>
          <a:spcPct val="0"/>
        </a:spcBef>
        <a:spcAft>
          <a:spcPct val="0"/>
        </a:spcAft>
        <a:defRPr lang="en-AU" sz="2400" b="1" kern="1200" dirty="0" smtClean="0">
          <a:solidFill>
            <a:srgbClr val="7030A0"/>
          </a:solidFill>
          <a:latin typeface="Candara" panose="020E0502030303020204" pitchFamily="34" charset="0"/>
          <a:ea typeface="+mj-ea"/>
          <a:cs typeface="+mj-cs"/>
        </a:defRPr>
      </a:lvl1pPr>
      <a:lvl2pPr algn="l" rtl="0" eaLnBrk="1" fontAlgn="base" hangingPunct="1">
        <a:lnSpc>
          <a:spcPct val="85000"/>
        </a:lnSpc>
        <a:spcBef>
          <a:spcPct val="0"/>
        </a:spcBef>
        <a:spcAft>
          <a:spcPct val="0"/>
        </a:spcAft>
        <a:defRPr sz="3200">
          <a:solidFill>
            <a:srgbClr val="007EA3"/>
          </a:solidFill>
          <a:latin typeface="Georgia" pitchFamily="18" charset="0"/>
        </a:defRPr>
      </a:lvl2pPr>
      <a:lvl3pPr algn="l" rtl="0" eaLnBrk="1" fontAlgn="base" hangingPunct="1">
        <a:lnSpc>
          <a:spcPct val="85000"/>
        </a:lnSpc>
        <a:spcBef>
          <a:spcPct val="0"/>
        </a:spcBef>
        <a:spcAft>
          <a:spcPct val="0"/>
        </a:spcAft>
        <a:defRPr sz="3200">
          <a:solidFill>
            <a:srgbClr val="007EA3"/>
          </a:solidFill>
          <a:latin typeface="Georgia" pitchFamily="18" charset="0"/>
        </a:defRPr>
      </a:lvl3pPr>
      <a:lvl4pPr algn="l" rtl="0" eaLnBrk="1" fontAlgn="base" hangingPunct="1">
        <a:lnSpc>
          <a:spcPct val="85000"/>
        </a:lnSpc>
        <a:spcBef>
          <a:spcPct val="0"/>
        </a:spcBef>
        <a:spcAft>
          <a:spcPct val="0"/>
        </a:spcAft>
        <a:defRPr sz="3200">
          <a:solidFill>
            <a:srgbClr val="007EA3"/>
          </a:solidFill>
          <a:latin typeface="Georgia" pitchFamily="18" charset="0"/>
        </a:defRPr>
      </a:lvl4pPr>
      <a:lvl5pPr algn="l" rtl="0" eaLnBrk="1" fontAlgn="base" hangingPunct="1">
        <a:lnSpc>
          <a:spcPct val="85000"/>
        </a:lnSpc>
        <a:spcBef>
          <a:spcPct val="0"/>
        </a:spcBef>
        <a:spcAft>
          <a:spcPct val="0"/>
        </a:spcAft>
        <a:defRPr sz="32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1" fontAlgn="base" hangingPunct="1">
        <a:lnSpc>
          <a:spcPct val="120000"/>
        </a:lnSpc>
        <a:spcBef>
          <a:spcPct val="35000"/>
        </a:spcBef>
        <a:spcAft>
          <a:spcPct val="0"/>
        </a:spcAft>
        <a:buChar char="•"/>
        <a:defRPr>
          <a:solidFill>
            <a:srgbClr val="665546"/>
          </a:solidFill>
          <a:latin typeface="+mn-lt"/>
          <a:ea typeface="+mn-ea"/>
          <a:cs typeface="+mn-cs"/>
        </a:defRPr>
      </a:lvl1pPr>
      <a:lvl2pPr marL="742950" indent="-285750" algn="l" rtl="0" eaLnBrk="1" fontAlgn="base" hangingPunct="1">
        <a:lnSpc>
          <a:spcPct val="120000"/>
        </a:lnSpc>
        <a:spcBef>
          <a:spcPct val="35000"/>
        </a:spcBef>
        <a:spcAft>
          <a:spcPct val="0"/>
        </a:spcAft>
        <a:buChar char="–"/>
        <a:defRPr>
          <a:solidFill>
            <a:srgbClr val="665546"/>
          </a:solidFill>
          <a:latin typeface="+mn-lt"/>
        </a:defRPr>
      </a:lvl2pPr>
      <a:lvl3pPr marL="1143000" indent="-228600" algn="l" rtl="0" eaLnBrk="1" fontAlgn="base" hangingPunct="1">
        <a:lnSpc>
          <a:spcPct val="120000"/>
        </a:lnSpc>
        <a:spcBef>
          <a:spcPct val="35000"/>
        </a:spcBef>
        <a:spcAft>
          <a:spcPct val="0"/>
        </a:spcAft>
        <a:buChar char="•"/>
        <a:defRPr sz="1600">
          <a:solidFill>
            <a:srgbClr val="665546"/>
          </a:solidFill>
          <a:latin typeface="+mn-lt"/>
        </a:defRPr>
      </a:lvl3pPr>
      <a:lvl4pPr marL="1600200" indent="-228600" algn="l" rtl="0" eaLnBrk="1" fontAlgn="base" hangingPunct="1">
        <a:lnSpc>
          <a:spcPct val="120000"/>
        </a:lnSpc>
        <a:spcBef>
          <a:spcPct val="35000"/>
        </a:spcBef>
        <a:spcAft>
          <a:spcPct val="0"/>
        </a:spcAft>
        <a:buChar char="–"/>
        <a:defRPr sz="1400">
          <a:solidFill>
            <a:srgbClr val="665546"/>
          </a:solidFill>
          <a:latin typeface="+mn-lt"/>
        </a:defRPr>
      </a:lvl4pPr>
      <a:lvl5pPr marL="2057400" indent="-228600" algn="l" rtl="0" eaLnBrk="1" fontAlgn="base" hangingPunct="1">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real-statistics.com/wp-content/uploads/2013/02/image1773.png" TargetMode="External"/><Relationship Id="rId2" Type="http://schemas.openxmlformats.org/officeDocument/2006/relationships/hyperlink" Target="http://www.real-statistics.com/wp-content/uploads/2012/12/confidence-interval-regression.png"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real-statistics.com/wp-content/uploads/2012/12/prediction-interval-regression.png" TargetMode="External"/><Relationship Id="rId1" Type="http://schemas.openxmlformats.org/officeDocument/2006/relationships/slideLayout" Target="../slideLayouts/slideLayout2.xml"/><Relationship Id="rId5" Type="http://schemas.openxmlformats.org/officeDocument/2006/relationships/hyperlink" Target="http://www.real-statistics.com/wp-content/uploads/2012/12/standard-error-prediction.png" TargetMode="Externa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descr="Large confetti"/>
          <p:cNvSpPr>
            <a:spLocks noGrp="1" noChangeArrowheads="1"/>
          </p:cNvSpPr>
          <p:nvPr>
            <p:ph type="ctrTitle"/>
          </p:nvPr>
        </p:nvSpPr>
        <p:spPr>
          <a:xfrm>
            <a:off x="2495006" y="1547949"/>
            <a:ext cx="6505303" cy="894806"/>
          </a:xfrm>
        </p:spPr>
        <p:txBody>
          <a:bodyPr/>
          <a:lstStyle/>
          <a:p>
            <a:pPr eaLnBrk="1" hangingPunct="1"/>
            <a:r>
              <a:rPr lang="en-US" b="1" dirty="0" smtClean="0"/>
              <a:t>Regression Modeling Basics</a:t>
            </a:r>
          </a:p>
        </p:txBody>
      </p:sp>
    </p:spTree>
    <p:extLst>
      <p:ext uri="{BB962C8B-B14F-4D97-AF65-F5344CB8AC3E}">
        <p14:creationId xmlns:p14="http://schemas.microsoft.com/office/powerpoint/2010/main" val="3653449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4900612"/>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300212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7921625" cy="1803624"/>
          </a:xfrm>
        </p:spPr>
        <p:txBody>
          <a:bodyPr/>
          <a:lstStyle/>
          <a:p>
            <a:r>
              <a:rPr lang="en-IN" dirty="0"/>
              <a:t>The first step is to find how much each interviewer missed the predicted value for each applicant. This is done by finding the difference between the predicted and observed values for each applicant for each interviewer. </a:t>
            </a:r>
            <a:endParaRPr lang="en-IN" dirty="0" smtClean="0"/>
          </a:p>
          <a:p>
            <a:r>
              <a:rPr lang="en-IN" dirty="0"/>
              <a:t>These differences are called </a:t>
            </a:r>
            <a:r>
              <a:rPr lang="en-IN" i="1" dirty="0"/>
              <a:t>residuals</a:t>
            </a:r>
            <a:r>
              <a:rPr lang="en-IN" dirty="0"/>
              <a: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871176045"/>
              </p:ext>
            </p:extLst>
          </p:nvPr>
        </p:nvGraphicFramePr>
        <p:xfrm>
          <a:off x="679269" y="3178425"/>
          <a:ext cx="7654835" cy="2983230"/>
        </p:xfrm>
        <a:graphic>
          <a:graphicData uri="http://schemas.openxmlformats.org/drawingml/2006/table">
            <a:tbl>
              <a:tblPr/>
              <a:tblGrid>
                <a:gridCol w="1530967"/>
                <a:gridCol w="1530967"/>
                <a:gridCol w="1530967"/>
                <a:gridCol w="1530967"/>
                <a:gridCol w="1530967"/>
              </a:tblGrid>
              <a:tr h="0">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4">
                  <a:txBody>
                    <a:bodyPr/>
                    <a:lstStyle/>
                    <a:p>
                      <a:pPr algn="ctr"/>
                      <a:r>
                        <a:rPr lang="en-IN" dirty="0"/>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0">
                <a:tc>
                  <a:txBody>
                    <a:bodyPr/>
                    <a:lstStyle/>
                    <a:p>
                      <a:pPr algn="ctr"/>
                      <a:r>
                        <a:rPr lang="en-IN"/>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14</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3" name="Content Placeholder 2"/>
          <p:cNvSpPr>
            <a:spLocks noGrp="1"/>
          </p:cNvSpPr>
          <p:nvPr>
            <p:ph idx="1"/>
          </p:nvPr>
        </p:nvSpPr>
        <p:spPr>
          <a:xfrm>
            <a:off x="370659" y="1057142"/>
            <a:ext cx="8303078" cy="3005407"/>
          </a:xfrm>
        </p:spPr>
        <p:txBody>
          <a:bodyPr/>
          <a:lstStyle/>
          <a:p>
            <a:pPr algn="just"/>
            <a:r>
              <a:rPr lang="en-IN" dirty="0"/>
              <a:t>If the column of differences between the observed and predicted is summed, then it would appear that interviewer A is the better at prediction, because he had a smaller sum of deviations, 1, than interviewer B, with a sum of 14. </a:t>
            </a:r>
            <a:endParaRPr lang="en-IN" dirty="0" smtClean="0"/>
          </a:p>
          <a:p>
            <a:pPr algn="just"/>
            <a:r>
              <a:rPr lang="en-IN" dirty="0" smtClean="0"/>
              <a:t>This </a:t>
            </a:r>
            <a:r>
              <a:rPr lang="en-IN" dirty="0"/>
              <a:t>goes against common sense</a:t>
            </a:r>
            <a:r>
              <a:rPr lang="en-IN" dirty="0" smtClean="0"/>
              <a:t>.</a:t>
            </a:r>
          </a:p>
          <a:p>
            <a:pPr algn="just"/>
            <a:r>
              <a:rPr lang="en-IN" dirty="0" smtClean="0"/>
              <a:t> </a:t>
            </a:r>
            <a:r>
              <a:rPr lang="en-IN" dirty="0"/>
              <a:t>In this case large positive deviations cancel out large negative deviations, leaving what appears as an almost perfect prediction for interviewer A, but that is obviously not the case.. </a:t>
            </a:r>
            <a:endParaRPr lang="en-IN" dirty="0" smtClean="0"/>
          </a:p>
          <a:p>
            <a:pPr algn="just"/>
            <a:endParaRPr lang="en-US"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888274" y="4245429"/>
            <a:ext cx="7302138" cy="1200329"/>
          </a:xfrm>
          <a:prstGeom prst="rect">
            <a:avLst/>
          </a:prstGeom>
          <a:noFill/>
        </p:spPr>
        <p:txBody>
          <a:bodyPr wrap="square" rtlCol="0">
            <a:spAutoFit/>
          </a:bodyPr>
          <a:lstStyle/>
          <a:p>
            <a:pPr algn="ctr"/>
            <a:r>
              <a:rPr lang="en-US" dirty="0"/>
              <a:t>To avoid this problem procedure is </a:t>
            </a:r>
            <a:r>
              <a:rPr lang="en-IN" dirty="0"/>
              <a:t>ignore the signs of the differences and then sum, that is, take the sum of the absolute values. This would work, but for mathematical reasons the sign is eliminated by squaring the differences.</a:t>
            </a:r>
          </a:p>
        </p:txBody>
      </p:sp>
    </p:spTree>
    <p:extLst>
      <p:ext uri="{BB962C8B-B14F-4D97-AF65-F5344CB8AC3E}">
        <p14:creationId xmlns:p14="http://schemas.microsoft.com/office/powerpoint/2010/main" val="118674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39092116"/>
              </p:ext>
            </p:extLst>
          </p:nvPr>
        </p:nvGraphicFramePr>
        <p:xfrm>
          <a:off x="391886" y="1003460"/>
          <a:ext cx="8085910" cy="3038094"/>
        </p:xfrm>
        <a:graphic>
          <a:graphicData uri="http://schemas.openxmlformats.org/drawingml/2006/table">
            <a:tbl>
              <a:tblPr/>
              <a:tblGrid>
                <a:gridCol w="1155130"/>
                <a:gridCol w="1155130"/>
                <a:gridCol w="1155130"/>
                <a:gridCol w="1155130"/>
                <a:gridCol w="1155130"/>
                <a:gridCol w="1155130"/>
                <a:gridCol w="1155130"/>
              </a:tblGrid>
              <a:tr h="338328">
                <a:tc>
                  <a:txBody>
                    <a:bodyPr/>
                    <a:lstStyle/>
                    <a:p>
                      <a:endParaRPr lang="en-IN" dirty="0"/>
                    </a:p>
                  </a:txBody>
                  <a:tcPr marL="28575" marR="28575" marT="28575" marB="28575" anchor="ctr">
                    <a:lnL>
                      <a:noFill/>
                    </a:lnL>
                    <a:lnR>
                      <a:noFill/>
                    </a:lnR>
                    <a:lnT>
                      <a:noFill/>
                    </a:lnT>
                    <a:lnB>
                      <a:noFill/>
                    </a:lnB>
                    <a:solidFill>
                      <a:schemeClr val="accent1">
                        <a:lumMod val="40000"/>
                        <a:lumOff val="60000"/>
                      </a:schemeClr>
                    </a:solidFill>
                  </a:tcPr>
                </a:tc>
                <a:tc gridSpan="6">
                  <a:txBody>
                    <a:bodyPr/>
                    <a:lstStyle/>
                    <a:p>
                      <a:pPr algn="ctr"/>
                      <a:r>
                        <a:rPr lang="en-IN"/>
                        <a:t>Interviewer</a:t>
                      </a:r>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00216">
                <a:tc>
                  <a:txBody>
                    <a:bodyPr/>
                    <a:lstStyle/>
                    <a:p>
                      <a:pPr algn="ctr"/>
                      <a:r>
                        <a:rPr lang="en-IN"/>
                        <a:t>Obs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Mr. A</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Ms. B</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 - 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361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9</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pPr algn="ctr"/>
                      <a:r>
                        <a:rPr lang="en-IN"/>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38328">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1011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535577" y="4389120"/>
            <a:ext cx="7981406" cy="1200329"/>
          </a:xfrm>
          <a:prstGeom prst="rect">
            <a:avLst/>
          </a:prstGeom>
          <a:noFill/>
        </p:spPr>
        <p:txBody>
          <a:bodyPr wrap="square" rtlCol="0">
            <a:spAutoFit/>
          </a:bodyPr>
          <a:lstStyle/>
          <a:p>
            <a:r>
              <a:rPr lang="en-IN" dirty="0"/>
              <a:t>Summing the squared differences yields the desired measure of goodness-of-fit. In this case the smaller the number, the closer the predicted to the observed values. This is expressed in the following mathematical equation.</a:t>
            </a:r>
          </a:p>
          <a:p>
            <a:endParaRPr lang="en-IN" dirty="0"/>
          </a:p>
        </p:txBody>
      </p:sp>
      <p:pic>
        <p:nvPicPr>
          <p:cNvPr id="1024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018" y="5294174"/>
            <a:ext cx="2168434" cy="75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79219" y="946741"/>
            <a:ext cx="7921625" cy="1895064"/>
          </a:xfrm>
        </p:spPr>
        <p:txBody>
          <a:bodyPr/>
          <a:lstStyle/>
          <a:p>
            <a:pPr algn="just"/>
            <a:r>
              <a:rPr lang="en-IN" dirty="0"/>
              <a:t>The situation using the regression model is analogous to that of the interviewers, except instead of using interviewers, predictions are made by performing a linear transformation of the predictor variable. Rather than interviewers in the above example, the predicted value would be obtained by a linear transformation of the score. The prediction takes the form</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dirty="0" smtClean="0">
                <a:solidFill>
                  <a:srgbClr val="665546"/>
                </a:solidFill>
              </a:rPr>
              <a:t>Commercial in Confidence - Contains Rio Tinto Business Secrets </a:t>
            </a:r>
            <a:endParaRPr lang="en-GB" dirty="0">
              <a:solidFill>
                <a:srgbClr val="665546"/>
              </a:solidFill>
            </a:endParaRPr>
          </a:p>
        </p:txBody>
      </p:sp>
      <p:pic>
        <p:nvPicPr>
          <p:cNvPr id="11266" name="Picture 2" descr="regres~3.gif - 1.0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768" y="2724239"/>
            <a:ext cx="2091871" cy="6851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502229" y="3409405"/>
            <a:ext cx="5786846" cy="646331"/>
          </a:xfrm>
          <a:prstGeom prst="rect">
            <a:avLst/>
          </a:prstGeom>
          <a:noFill/>
        </p:spPr>
        <p:txBody>
          <a:bodyPr wrap="square" rtlCol="0">
            <a:spAutoFit/>
          </a:bodyPr>
          <a:lstStyle/>
          <a:p>
            <a:r>
              <a:rPr lang="en-IN" dirty="0"/>
              <a:t>where a and b are parameters in the regression model.</a:t>
            </a:r>
          </a:p>
          <a:p>
            <a:endParaRPr lang="en-IN" dirty="0"/>
          </a:p>
        </p:txBody>
      </p:sp>
    </p:spTree>
    <p:extLst>
      <p:ext uri="{BB962C8B-B14F-4D97-AF65-F5344CB8AC3E}">
        <p14:creationId xmlns:p14="http://schemas.microsoft.com/office/powerpoint/2010/main" val="118674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2290" name="Picture 2" descr="regress5.gif - 2.2 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1497" y="2263413"/>
            <a:ext cx="5016137"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 y="904004"/>
            <a:ext cx="8138160" cy="1569660"/>
          </a:xfrm>
          <a:prstGeom prst="rect">
            <a:avLst/>
          </a:prstGeom>
          <a:noFill/>
        </p:spPr>
        <p:txBody>
          <a:bodyPr wrap="square" rtlCol="0">
            <a:spAutoFit/>
          </a:bodyPr>
          <a:lstStyle/>
          <a:p>
            <a:pPr algn="just"/>
            <a:r>
              <a:rPr lang="en-IN" sz="1600" dirty="0" smtClean="0"/>
              <a:t>Suppose </a:t>
            </a:r>
            <a:r>
              <a:rPr lang="en-IN" sz="1600" dirty="0"/>
              <a:t>that, rather than being interviewed each applicant took a form-board test. A form-board is a board with holes cut out in various shapes: square, round triangular, etc. The goal is to put the right pegs in the right holes as fast as possible. The saying "square peg in a round hole" came from this test, as the test has been around for a long time. The score for the test is the number of seconds it takes to complete putting all the pegs in the right holes. </a:t>
            </a:r>
            <a:endParaRPr lang="en-IN" dirty="0"/>
          </a:p>
        </p:txBody>
      </p:sp>
      <p:sp>
        <p:nvSpPr>
          <p:cNvPr id="7" name="TextBox 6"/>
          <p:cNvSpPr txBox="1"/>
          <p:nvPr/>
        </p:nvSpPr>
        <p:spPr>
          <a:xfrm>
            <a:off x="274320" y="3924589"/>
            <a:ext cx="4728754" cy="615553"/>
          </a:xfrm>
          <a:prstGeom prst="rect">
            <a:avLst/>
          </a:prstGeom>
          <a:noFill/>
        </p:spPr>
        <p:txBody>
          <a:bodyPr wrap="square" rtlCol="0">
            <a:spAutoFit/>
          </a:bodyPr>
          <a:lstStyle/>
          <a:p>
            <a:r>
              <a:rPr lang="en-IN" sz="1600" dirty="0"/>
              <a:t>The data was collected as follows:</a:t>
            </a:r>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3843717279"/>
              </p:ext>
            </p:extLst>
          </p:nvPr>
        </p:nvGraphicFramePr>
        <p:xfrm>
          <a:off x="3517174" y="4213570"/>
          <a:ext cx="2971800" cy="2320290"/>
        </p:xfrm>
        <a:graphic>
          <a:graphicData uri="http://schemas.openxmlformats.org/drawingml/2006/table">
            <a:tbl>
              <a:tblPr/>
              <a:tblGrid>
                <a:gridCol w="1485900"/>
                <a:gridCol w="1485900"/>
              </a:tblGrid>
              <a:tr h="263369">
                <a:tc>
                  <a:txBody>
                    <a:bodyPr/>
                    <a:lstStyle/>
                    <a:p>
                      <a:pPr algn="ctr"/>
                      <a:r>
                        <a:rPr lang="en-IN" dirty="0" smtClean="0"/>
                        <a:t>Test Score</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Widgets/hr</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r>
              <a:tr h="263369">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a:t>
            </a:r>
            <a:r>
              <a:rPr lang="en-IN" dirty="0" smtClean="0"/>
              <a:t>MODEL</a:t>
            </a:r>
            <a:endParaRPr lang="en-IN" dirty="0"/>
          </a:p>
        </p:txBody>
      </p:sp>
      <p:sp>
        <p:nvSpPr>
          <p:cNvPr id="3" name="Content Placeholder 2"/>
          <p:cNvSpPr>
            <a:spLocks noGrp="1"/>
          </p:cNvSpPr>
          <p:nvPr>
            <p:ph idx="1"/>
          </p:nvPr>
        </p:nvSpPr>
        <p:spPr>
          <a:xfrm>
            <a:off x="305345" y="900387"/>
            <a:ext cx="8381456" cy="1254984"/>
          </a:xfrm>
        </p:spPr>
        <p:txBody>
          <a:bodyPr/>
          <a:lstStyle/>
          <a:p>
            <a:pPr marL="0" indent="0" algn="just">
              <a:buNone/>
            </a:pPr>
            <a:r>
              <a:rPr lang="en-IN" sz="1600" dirty="0"/>
              <a:t>Because the two parameters of the regression model, a and b, can take on any real value, there are an infinite number of possible models, analogous to having an infinite number of possible interviewers. The goal of regression is to select the parameters of the model so that the least-squares criterion is </a:t>
            </a:r>
            <a:r>
              <a:rPr lang="en-IN" sz="1600" dirty="0" smtClean="0"/>
              <a:t>met.</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627017" y="2155372"/>
            <a:ext cx="8268789" cy="646331"/>
          </a:xfrm>
          <a:prstGeom prst="rect">
            <a:avLst/>
          </a:prstGeom>
          <a:noFill/>
        </p:spPr>
        <p:txBody>
          <a:bodyPr wrap="square" rtlCol="0">
            <a:spAutoFit/>
          </a:bodyPr>
          <a:lstStyle/>
          <a:p>
            <a:pPr algn="ctr"/>
            <a:r>
              <a:rPr lang="en-IN" dirty="0">
                <a:solidFill>
                  <a:schemeClr val="tx2">
                    <a:lumMod val="60000"/>
                    <a:lumOff val="40000"/>
                  </a:schemeClr>
                </a:solidFill>
              </a:rPr>
              <a:t>For the first model, let </a:t>
            </a:r>
            <a:r>
              <a:rPr lang="en-IN" dirty="0">
                <a:solidFill>
                  <a:srgbClr val="FF0000"/>
                </a:solidFill>
              </a:rPr>
              <a:t>a=10</a:t>
            </a:r>
            <a:r>
              <a:rPr lang="en-IN" dirty="0">
                <a:solidFill>
                  <a:schemeClr val="tx2">
                    <a:lumMod val="60000"/>
                    <a:lumOff val="40000"/>
                  </a:schemeClr>
                </a:solidFill>
              </a:rPr>
              <a:t> and </a:t>
            </a:r>
            <a:r>
              <a:rPr lang="en-IN" dirty="0">
                <a:solidFill>
                  <a:srgbClr val="FF0000"/>
                </a:solidFill>
              </a:rPr>
              <a:t>b=1</a:t>
            </a:r>
            <a:r>
              <a:rPr lang="en-IN" dirty="0">
                <a:solidFill>
                  <a:schemeClr val="tx2">
                    <a:lumMod val="60000"/>
                    <a:lumOff val="40000"/>
                  </a:schemeClr>
                </a:solidFill>
              </a:rPr>
              <a:t> attempting to predict the first score perfectly. </a:t>
            </a:r>
            <a:r>
              <a:rPr lang="en-IN" dirty="0" smtClean="0">
                <a:solidFill>
                  <a:schemeClr val="tx2">
                    <a:lumMod val="60000"/>
                    <a:lumOff val="40000"/>
                  </a:schemeClr>
                </a:solidFill>
              </a:rPr>
              <a:t>In </a:t>
            </a:r>
            <a:r>
              <a:rPr lang="en-IN" dirty="0">
                <a:solidFill>
                  <a:schemeClr val="tx2">
                    <a:lumMod val="60000"/>
                    <a:lumOff val="40000"/>
                  </a:schemeClr>
                </a:solidFill>
              </a:rPr>
              <a:t>this case the regression model </a:t>
            </a:r>
            <a:r>
              <a:rPr lang="en-IN" dirty="0" smtClean="0">
                <a:solidFill>
                  <a:schemeClr val="tx2">
                    <a:lumMod val="60000"/>
                    <a:lumOff val="40000"/>
                  </a:schemeClr>
                </a:solidFill>
              </a:rPr>
              <a:t>becomes</a:t>
            </a:r>
            <a:endParaRPr lang="en-IN" dirty="0">
              <a:solidFill>
                <a:schemeClr val="tx2">
                  <a:lumMod val="60000"/>
                  <a:lumOff val="40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686748604"/>
              </p:ext>
            </p:extLst>
          </p:nvPr>
        </p:nvGraphicFramePr>
        <p:xfrm>
          <a:off x="640081" y="3021330"/>
          <a:ext cx="7367450" cy="2647950"/>
        </p:xfrm>
        <a:graphic>
          <a:graphicData uri="http://schemas.openxmlformats.org/drawingml/2006/table">
            <a:tbl>
              <a:tblPr/>
              <a:tblGrid>
                <a:gridCol w="1473490"/>
                <a:gridCol w="1473490"/>
                <a:gridCol w="1473490"/>
                <a:gridCol w="1473490"/>
                <a:gridCol w="1473490"/>
              </a:tblGrid>
              <a:tr h="458771">
                <a:tc>
                  <a:txBody>
                    <a:bodyPr/>
                    <a:lstStyle/>
                    <a:p>
                      <a:pPr algn="ctr"/>
                      <a:r>
                        <a:rPr lang="en-IN" sz="1400" b="1" dirty="0"/>
                        <a:t>Form-Board</a:t>
                      </a:r>
                    </a:p>
                  </a:txBody>
                  <a:tcPr marL="28575" marR="28575" marT="28575" marB="28575" anchor="ctr">
                    <a:lnL>
                      <a:noFill/>
                    </a:lnL>
                    <a:lnR>
                      <a:noFill/>
                    </a:lnR>
                    <a:lnT>
                      <a:noFill/>
                    </a:lnT>
                    <a:lnB>
                      <a:noFill/>
                    </a:lnB>
                    <a:solidFill>
                      <a:schemeClr val="accent1">
                        <a:lumMod val="40000"/>
                        <a:lumOff val="60000"/>
                      </a:schemeClr>
                    </a:solidFill>
                  </a:tcPr>
                </a:tc>
                <a:tc gridSpan="2">
                  <a:txBody>
                    <a:bodyPr/>
                    <a:lstStyle/>
                    <a:p>
                      <a:pPr algn="ctr"/>
                      <a:r>
                        <a:rPr lang="en-IN" sz="1400" b="1" dirty="0"/>
                        <a:t>Widgets/</a:t>
                      </a:r>
                      <a:r>
                        <a:rPr lang="en-IN" sz="1400" b="1" dirty="0" err="1"/>
                        <a:t>hr</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hMerge="1">
                  <a:txBody>
                    <a:bodyPr/>
                    <a:lstStyle/>
                    <a:p>
                      <a:endParaRPr lang="en-IN"/>
                    </a:p>
                  </a:txBody>
                  <a:tcPr/>
                </a:tc>
                <a:tc>
                  <a:txBody>
                    <a:bodyPr/>
                    <a:lstStyle/>
                    <a:p>
                      <a:pPr algn="ctr"/>
                      <a:r>
                        <a:rPr lang="en-IN" sz="1400" b="1" dirty="0"/>
                        <a:t>Residuals</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Squared Residuals</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Observed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Predicted</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X</a:t>
                      </a:r>
                      <a:r>
                        <a:rPr lang="en-IN" sz="1400" b="1" baseline="-25000" dirty="0"/>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err="1"/>
                        <a:t>Y'</a:t>
                      </a:r>
                      <a:r>
                        <a:rPr lang="en-IN" sz="1400" b="1" baseline="-25000" dirty="0" err="1"/>
                        <a:t>i</a:t>
                      </a:r>
                      <a:r>
                        <a:rPr lang="en-IN" sz="1400" b="1" dirty="0"/>
                        <a:t>=</a:t>
                      </a:r>
                      <a:r>
                        <a:rPr lang="en-IN" sz="1400" b="1" dirty="0" err="1"/>
                        <a:t>a+bX</a:t>
                      </a:r>
                      <a:r>
                        <a:rPr lang="en-IN" sz="1400" b="1" baseline="-25000" dirty="0" err="1"/>
                        <a:t>i</a:t>
                      </a:r>
                      <a:endParaRPr lang="en-IN" sz="1400" b="1"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0</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144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225</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43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1089</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pPr algn="ctr"/>
                      <a:r>
                        <a:rPr lang="en-IN" sz="1400" b="1"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25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solidFill>
                            <a:srgbClr val="FF0000"/>
                          </a:solidFill>
                        </a:rPr>
                        <a:t>4</a:t>
                      </a:r>
                    </a:p>
                  </a:txBody>
                  <a:tcPr marL="28575" marR="28575" marT="28575" marB="28575" anchor="ctr">
                    <a:lnL>
                      <a:noFill/>
                    </a:lnL>
                    <a:lnR>
                      <a:noFill/>
                    </a:lnR>
                    <a:lnT>
                      <a:noFill/>
                    </a:lnT>
                    <a:lnB>
                      <a:noFill/>
                    </a:lnB>
                    <a:solidFill>
                      <a:schemeClr val="accent1">
                        <a:lumMod val="40000"/>
                        <a:lumOff val="60000"/>
                      </a:schemeClr>
                    </a:solidFill>
                  </a:tcPr>
                </a:tc>
              </a:tr>
              <a:tr h="251025">
                <a:tc>
                  <a:txBody>
                    <a:bodyPr/>
                    <a:lstStyle/>
                    <a:p>
                      <a:r>
                        <a:rPr lang="en-IN" sz="1400" b="1"/>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400" b="1"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a:t>(Y</a:t>
                      </a:r>
                      <a:r>
                        <a:rPr lang="en-IN" sz="1400" b="1" baseline="-25000"/>
                        <a:t>i</a:t>
                      </a:r>
                      <a:r>
                        <a:rPr lang="en-IN" sz="1400" b="1"/>
                        <a:t>-Y'</a:t>
                      </a:r>
                      <a:r>
                        <a:rPr lang="en-IN" sz="1400" b="1" baseline="-25000"/>
                        <a:t>i</a:t>
                      </a:r>
                      <a:r>
                        <a:rPr lang="en-IN" sz="1400" b="1"/>
                        <a:t>)</a:t>
                      </a:r>
                      <a:r>
                        <a:rPr lang="en-IN" sz="1400" b="1" baseline="30000"/>
                        <a:t>2</a:t>
                      </a:r>
                      <a:endParaRPr lang="en-IN" sz="1400" b="1"/>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400" b="1" dirty="0"/>
                        <a:t>1462</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10" name="Left Arrow 9"/>
          <p:cNvSpPr/>
          <p:nvPr/>
        </p:nvSpPr>
        <p:spPr>
          <a:xfrm>
            <a:off x="7511143" y="3958047"/>
            <a:ext cx="1018903"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Left Arrow 10"/>
          <p:cNvSpPr/>
          <p:nvPr/>
        </p:nvSpPr>
        <p:spPr>
          <a:xfrm>
            <a:off x="7511143" y="5020492"/>
            <a:ext cx="1018903" cy="4049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418012" y="5773782"/>
            <a:ext cx="7602583" cy="615553"/>
          </a:xfrm>
          <a:prstGeom prst="rect">
            <a:avLst/>
          </a:prstGeom>
          <a:noFill/>
        </p:spPr>
        <p:txBody>
          <a:bodyPr wrap="square" rtlCol="0">
            <a:spAutoFit/>
          </a:bodyPr>
          <a:lstStyle/>
          <a:p>
            <a:r>
              <a:rPr lang="en-IN" sz="1600" dirty="0"/>
              <a:t>Because it is desired that the model work for all applicants, some other values for the parameters must be tried</a:t>
            </a:r>
            <a:r>
              <a:rPr lang="en-IN" dirty="0"/>
              <a:t>.</a:t>
            </a:r>
          </a:p>
        </p:txBody>
      </p:sp>
    </p:spTree>
    <p:extLst>
      <p:ext uri="{BB962C8B-B14F-4D97-AF65-F5344CB8AC3E}">
        <p14:creationId xmlns:p14="http://schemas.microsoft.com/office/powerpoint/2010/main" val="118674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70659" y="1057142"/>
            <a:ext cx="8368392" cy="732469"/>
          </a:xfrm>
        </p:spPr>
        <p:txBody>
          <a:bodyPr/>
          <a:lstStyle/>
          <a:p>
            <a:pPr marL="0" indent="0" algn="ctr">
              <a:buNone/>
            </a:pPr>
            <a:r>
              <a:rPr lang="en-IN" sz="1600" dirty="0"/>
              <a:t>The selections of the parameters for the second model is based on the observation that the longer it takes to put the form board together, the fewer the number of widgets </a:t>
            </a:r>
            <a:r>
              <a:rPr lang="en-IN" sz="1600" dirty="0" smtClean="0"/>
              <a:t>made.</a:t>
            </a:r>
            <a:endParaRPr lang="en-IN" sz="1600"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548639" y="1920240"/>
            <a:ext cx="7968344" cy="1077218"/>
          </a:xfrm>
          <a:prstGeom prst="rect">
            <a:avLst/>
          </a:prstGeom>
          <a:noFill/>
        </p:spPr>
        <p:txBody>
          <a:bodyPr wrap="square" rtlCol="0">
            <a:spAutoFit/>
          </a:bodyPr>
          <a:lstStyle/>
          <a:p>
            <a:pPr algn="ctr"/>
            <a:r>
              <a:rPr lang="en-IN" sz="1600" dirty="0">
                <a:solidFill>
                  <a:srgbClr val="665546"/>
                </a:solidFill>
              </a:rPr>
              <a:t>When the tendency is for one variable to increase while the other decreases, the relationship between the variables is said to be inverse. The mathematician knows that in order to model an inverse relationship, a negative value of b must be used in the regression model. </a:t>
            </a:r>
          </a:p>
        </p:txBody>
      </p:sp>
      <p:sp>
        <p:nvSpPr>
          <p:cNvPr id="7" name="TextBox 6"/>
          <p:cNvSpPr txBox="1"/>
          <p:nvPr/>
        </p:nvSpPr>
        <p:spPr>
          <a:xfrm>
            <a:off x="2690950" y="3133300"/>
            <a:ext cx="2769326" cy="369332"/>
          </a:xfrm>
          <a:prstGeom prst="rect">
            <a:avLst/>
          </a:prstGeom>
          <a:noFill/>
        </p:spPr>
        <p:txBody>
          <a:bodyPr wrap="square" rtlCol="0">
            <a:spAutoFit/>
          </a:bodyPr>
          <a:lstStyle/>
          <a:p>
            <a:r>
              <a:rPr lang="en-IN" dirty="0" smtClean="0"/>
              <a:t>Lets try  a=36 </a:t>
            </a:r>
            <a:r>
              <a:rPr lang="en-IN" dirty="0"/>
              <a:t>and b=-</a:t>
            </a:r>
            <a:r>
              <a:rPr lang="en-IN" dirty="0" smtClean="0"/>
              <a:t>1</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780567933"/>
              </p:ext>
            </p:extLst>
          </p:nvPr>
        </p:nvGraphicFramePr>
        <p:xfrm>
          <a:off x="1686242" y="3790015"/>
          <a:ext cx="5943600" cy="2320290"/>
        </p:xfrm>
        <a:graphic>
          <a:graphicData uri="http://schemas.openxmlformats.org/drawingml/2006/table">
            <a:tbl>
              <a:tblPr/>
              <a:tblGrid>
                <a:gridCol w="1188720"/>
                <a:gridCol w="1188720"/>
                <a:gridCol w="1188720"/>
                <a:gridCol w="1188720"/>
                <a:gridCol w="1188720"/>
              </a:tblGrid>
              <a:tr h="0">
                <a:tc>
                  <a:txBody>
                    <a:bodyPr/>
                    <a:lstStyle/>
                    <a:p>
                      <a:pPr algn="ctr"/>
                      <a:r>
                        <a:rPr lang="en-IN" sz="1800" kern="1200" dirty="0">
                          <a:solidFill>
                            <a:schemeClr val="tx1"/>
                          </a:solidFill>
                          <a:latin typeface="+mn-lt"/>
                          <a:ea typeface="+mn-ea"/>
                          <a:cs typeface="+mn-cs"/>
                        </a:rPr>
                        <a:t>Xi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err="1">
                          <a:solidFill>
                            <a:schemeClr val="tx1"/>
                          </a:solidFill>
                          <a:latin typeface="+mn-lt"/>
                          <a:ea typeface="+mn-ea"/>
                          <a:cs typeface="+mn-cs"/>
                        </a:rPr>
                        <a:t>Y'i</a:t>
                      </a:r>
                      <a:r>
                        <a:rPr lang="en-IN" sz="1800" kern="1200" dirty="0">
                          <a:solidFill>
                            <a:schemeClr val="tx1"/>
                          </a:solidFill>
                          <a:latin typeface="+mn-lt"/>
                          <a:ea typeface="+mn-ea"/>
                          <a:cs typeface="+mn-cs"/>
                        </a:rPr>
                        <a:t>=</a:t>
                      </a:r>
                      <a:r>
                        <a:rPr lang="en-IN" sz="1800" kern="1200" dirty="0" err="1">
                          <a:solidFill>
                            <a:schemeClr val="tx1"/>
                          </a:solidFill>
                          <a:latin typeface="+mn-lt"/>
                          <a:ea typeface="+mn-ea"/>
                          <a:cs typeface="+mn-cs"/>
                        </a:rPr>
                        <a:t>a+bXi</a:t>
                      </a:r>
                      <a:endParaRPr lang="en-IN" sz="1800" kern="1200" dirty="0">
                        <a:solidFill>
                          <a:schemeClr val="tx1"/>
                        </a:solidFill>
                        <a:latin typeface="+mn-lt"/>
                        <a:ea typeface="+mn-ea"/>
                        <a:cs typeface="+mn-cs"/>
                      </a:endParaRP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0</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16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9</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81</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dirty="0">
                          <a:solidFill>
                            <a:schemeClr val="tx1"/>
                          </a:solidFill>
                          <a:latin typeface="+mn-lt"/>
                          <a:ea typeface="+mn-ea"/>
                          <a:cs typeface="+mn-cs"/>
                        </a:rPr>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49</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pPr algn="ctr"/>
                      <a:r>
                        <a:rPr lang="en-IN" sz="1800" kern="1200">
                          <a:solidFill>
                            <a:schemeClr val="tx1"/>
                          </a:solidFill>
                          <a:latin typeface="+mn-lt"/>
                          <a:ea typeface="+mn-ea"/>
                          <a:cs typeface="+mn-cs"/>
                        </a:rPr>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36</a:t>
                      </a:r>
                    </a:p>
                  </a:txBody>
                  <a:tcPr marL="28575" marR="28575" marT="28575" marB="28575" anchor="ctr">
                    <a:lnL>
                      <a:noFill/>
                    </a:lnL>
                    <a:lnR>
                      <a:noFill/>
                    </a:lnR>
                    <a:lnT>
                      <a:noFill/>
                    </a:lnT>
                    <a:lnB>
                      <a:noFill/>
                    </a:lnB>
                    <a:solidFill>
                      <a:schemeClr val="accent1">
                        <a:lumMod val="40000"/>
                        <a:lumOff val="60000"/>
                      </a:schemeClr>
                    </a:solidFill>
                  </a:tcPr>
                </a:tc>
              </a:tr>
              <a:tr h="0">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sz="1800" kern="1200">
                          <a:solidFill>
                            <a:schemeClr val="tx1"/>
                          </a:solidFill>
                          <a:latin typeface="+mn-lt"/>
                          <a:ea typeface="+mn-ea"/>
                          <a:cs typeface="+mn-cs"/>
                        </a:rPr>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a:solidFill>
                            <a:schemeClr val="tx1"/>
                          </a:solidFill>
                          <a:latin typeface="+mn-lt"/>
                          <a:ea typeface="+mn-ea"/>
                          <a:cs typeface="+mn-cs"/>
                        </a:rPr>
                        <a:t>(Yi-Y'i)2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sz="1800" kern="1200" dirty="0">
                          <a:solidFill>
                            <a:schemeClr val="tx1"/>
                          </a:solidFill>
                          <a:latin typeface="+mn-lt"/>
                          <a:ea typeface="+mn-ea"/>
                          <a:cs typeface="+mn-cs"/>
                        </a:rPr>
                        <a:t>170</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18674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305344" y="952640"/>
            <a:ext cx="8250827" cy="1111292"/>
          </a:xfrm>
        </p:spPr>
        <p:txBody>
          <a:bodyPr/>
          <a:lstStyle/>
          <a:p>
            <a:pPr marL="0" indent="0" algn="just">
              <a:buNone/>
            </a:pPr>
            <a:r>
              <a:rPr lang="en-IN" dirty="0"/>
              <a:t>Fairly large deviations are noted for the third applicant, which might be reduced by increasing the value of the additive component of the transformation, a. Thus a model with a=41 and b=-1 will now be tried.</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827629566"/>
              </p:ext>
            </p:extLst>
          </p:nvPr>
        </p:nvGraphicFramePr>
        <p:xfrm>
          <a:off x="1215978" y="2177485"/>
          <a:ext cx="5943600" cy="2668834"/>
        </p:xfrm>
        <a:graphic>
          <a:graphicData uri="http://schemas.openxmlformats.org/drawingml/2006/table">
            <a:tbl>
              <a:tblPr/>
              <a:tblGrid>
                <a:gridCol w="1188720"/>
                <a:gridCol w="1188720"/>
                <a:gridCol w="1188720"/>
                <a:gridCol w="1188720"/>
                <a:gridCol w="1188720"/>
              </a:tblGrid>
              <a:tr h="381262">
                <a:tc>
                  <a:txBody>
                    <a:bodyPr/>
                    <a:lstStyle/>
                    <a:p>
                      <a:pPr algn="ctr"/>
                      <a:r>
                        <a:rPr lang="en-IN" dirty="0"/>
                        <a:t>X</a:t>
                      </a:r>
                      <a:r>
                        <a:rPr lang="en-IN" baseline="-25000" dirty="0"/>
                        <a:t>i</a:t>
                      </a:r>
                      <a:endParaRPr lang="en-IN" dirty="0"/>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=a+bX</a:t>
                      </a:r>
                      <a:r>
                        <a:rPr lang="en-IN" baseline="-25000"/>
                        <a:t>i</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(Y</a:t>
                      </a:r>
                      <a:r>
                        <a:rPr lang="en-IN" baseline="-25000" dirty="0"/>
                        <a:t>i</a:t>
                      </a:r>
                      <a:r>
                        <a:rPr lang="en-IN" dirty="0"/>
                        <a:t>-</a:t>
                      </a:r>
                      <a:r>
                        <a:rPr lang="en-IN" dirty="0" err="1"/>
                        <a:t>Y'</a:t>
                      </a:r>
                      <a:r>
                        <a:rPr lang="en-IN" baseline="-25000" dirty="0" err="1"/>
                        <a:t>i</a:t>
                      </a:r>
                      <a:r>
                        <a:rPr lang="en-IN" dirty="0"/>
                        <a:t>)</a:t>
                      </a:r>
                      <a:r>
                        <a:rPr lang="en-IN" baseline="30000" dirty="0"/>
                        <a:t>2</a:t>
                      </a:r>
                      <a:endParaRPr lang="en-IN" dirty="0"/>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13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25</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a:t>20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19</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31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4</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16</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33</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8</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4</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pPr algn="ctr"/>
                      <a:r>
                        <a:rPr lang="en-IN" dirty="0"/>
                        <a:t>15</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27</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26</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1</a:t>
                      </a:r>
                    </a:p>
                  </a:txBody>
                  <a:tcPr marL="28575" marR="28575" marT="28575" marB="28575" anchor="ctr">
                    <a:lnL>
                      <a:noFill/>
                    </a:lnL>
                    <a:lnR>
                      <a:noFill/>
                    </a:lnR>
                    <a:lnT>
                      <a:noFill/>
                    </a:lnT>
                    <a:lnB>
                      <a:noFill/>
                    </a:lnB>
                    <a:solidFill>
                      <a:schemeClr val="accent1">
                        <a:lumMod val="40000"/>
                        <a:lumOff val="60000"/>
                      </a:schemeClr>
                    </a:solidFill>
                  </a:tcPr>
                </a:tc>
              </a:tr>
              <a:tr h="381262">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r>
                        <a:rPr lang="en-IN" dirty="0"/>
                        <a:t> </a:t>
                      </a:r>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r>
                        <a:rPr lang="en-IN"/>
                        <a:t>-Y'</a:t>
                      </a:r>
                      <a:r>
                        <a:rPr lang="en-IN" baseline="-25000"/>
                        <a:t>i</a:t>
                      </a:r>
                      <a:r>
                        <a:rPr lang="en-IN"/>
                        <a:t>)</a:t>
                      </a:r>
                      <a:r>
                        <a:rPr lang="en-IN" baseline="30000"/>
                        <a:t>2</a:t>
                      </a:r>
                      <a:endParaRPr lang="en-IN"/>
                    </a:p>
                  </a:txBody>
                  <a:tcPr marL="28575" marR="28575" marT="28575" marB="28575" anchor="ctr">
                    <a:lnL>
                      <a:noFill/>
                    </a:lnL>
                    <a:lnR>
                      <a:noFill/>
                    </a:lnR>
                    <a:lnT>
                      <a:noFill/>
                    </a:lnT>
                    <a:lnB>
                      <a:noFill/>
                    </a:lnB>
                    <a:solidFill>
                      <a:schemeClr val="accent1">
                        <a:lumMod val="40000"/>
                        <a:lumOff val="60000"/>
                      </a:schemeClr>
                    </a:solidFill>
                  </a:tcPr>
                </a:tc>
                <a:tc>
                  <a:txBody>
                    <a:bodyPr/>
                    <a:lstStyle/>
                    <a:p>
                      <a:pPr algn="ctr"/>
                      <a:r>
                        <a:rPr lang="en-IN" dirty="0"/>
                        <a:t>55</a:t>
                      </a:r>
                    </a:p>
                  </a:txBody>
                  <a:tcPr marL="28575" marR="28575" marT="28575" marB="28575" anchor="ctr">
                    <a:lnL>
                      <a:noFill/>
                    </a:lnL>
                    <a:lnR>
                      <a:noFill/>
                    </a:lnR>
                    <a:lnT>
                      <a:noFill/>
                    </a:lnT>
                    <a:lnB>
                      <a:noFill/>
                    </a:lnB>
                    <a:solidFill>
                      <a:schemeClr val="accent1">
                        <a:lumMod val="40000"/>
                        <a:lumOff val="60000"/>
                      </a:schemeClr>
                    </a:solidFill>
                  </a:tcPr>
                </a:tc>
              </a:tr>
            </a:tbl>
          </a:graphicData>
        </a:graphic>
      </p:graphicFrame>
      <p:sp>
        <p:nvSpPr>
          <p:cNvPr id="7" name="TextBox 6"/>
          <p:cNvSpPr txBox="1"/>
          <p:nvPr/>
        </p:nvSpPr>
        <p:spPr>
          <a:xfrm>
            <a:off x="836023" y="4922911"/>
            <a:ext cx="7145383" cy="369332"/>
          </a:xfrm>
          <a:prstGeom prst="rect">
            <a:avLst/>
          </a:prstGeom>
          <a:noFill/>
        </p:spPr>
        <p:txBody>
          <a:bodyPr wrap="square" rtlCol="0">
            <a:spAutoFit/>
          </a:bodyPr>
          <a:lstStyle/>
          <a:p>
            <a:r>
              <a:rPr lang="en-US" dirty="0" smtClean="0"/>
              <a:t>It is still a better solution than previous </a:t>
            </a:r>
            <a:endParaRPr lang="en-IN" dirty="0"/>
          </a:p>
        </p:txBody>
      </p:sp>
      <p:sp>
        <p:nvSpPr>
          <p:cNvPr id="8" name="TextBox 7"/>
          <p:cNvSpPr txBox="1"/>
          <p:nvPr/>
        </p:nvSpPr>
        <p:spPr>
          <a:xfrm>
            <a:off x="2338250" y="5680557"/>
            <a:ext cx="3853543" cy="369332"/>
          </a:xfrm>
          <a:prstGeom prst="rect">
            <a:avLst/>
          </a:prstGeom>
          <a:noFill/>
        </p:spPr>
        <p:txBody>
          <a:bodyPr wrap="square" rtlCol="0">
            <a:spAutoFit/>
          </a:bodyPr>
          <a:lstStyle/>
          <a:p>
            <a:r>
              <a:rPr lang="en-IN" dirty="0">
                <a:solidFill>
                  <a:srgbClr val="FF0000"/>
                </a:solidFill>
              </a:rPr>
              <a:t>"When do we know when to stop?"</a:t>
            </a:r>
          </a:p>
        </p:txBody>
      </p:sp>
    </p:spTree>
    <p:extLst>
      <p:ext uri="{BB962C8B-B14F-4D97-AF65-F5344CB8AC3E}">
        <p14:creationId xmlns:p14="http://schemas.microsoft.com/office/powerpoint/2010/main" val="1186741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3" name="Content Placeholder 2"/>
          <p:cNvSpPr>
            <a:spLocks noGrp="1"/>
          </p:cNvSpPr>
          <p:nvPr>
            <p:ph idx="1"/>
          </p:nvPr>
        </p:nvSpPr>
        <p:spPr>
          <a:xfrm>
            <a:off x="292780" y="861199"/>
            <a:ext cx="7921625" cy="549589"/>
          </a:xfrm>
        </p:spPr>
        <p:txBody>
          <a:bodyPr/>
          <a:lstStyle/>
          <a:p>
            <a:pPr marL="0" indent="0">
              <a:buNone/>
            </a:pPr>
            <a:r>
              <a:rPr lang="en-IN" dirty="0"/>
              <a:t>The </a:t>
            </a:r>
            <a:r>
              <a:rPr lang="en-IN" dirty="0" smtClean="0"/>
              <a:t>mathematical problem can be stated as </a:t>
            </a:r>
            <a:r>
              <a:rPr lang="en-IN" dirty="0"/>
              <a:t>follows</a:t>
            </a:r>
            <a:r>
              <a:rPr lang="en-IN" dirty="0" smtClean="0"/>
              <a:t>:</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19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680" y="1926491"/>
            <a:ext cx="1337310" cy="71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23010" y="1280160"/>
            <a:ext cx="6061166" cy="646331"/>
          </a:xfrm>
          <a:prstGeom prst="rect">
            <a:avLst/>
          </a:prstGeom>
          <a:noFill/>
        </p:spPr>
        <p:txBody>
          <a:bodyPr wrap="square" rtlCol="0">
            <a:spAutoFit/>
          </a:bodyPr>
          <a:lstStyle/>
          <a:p>
            <a:r>
              <a:rPr lang="en-IN" dirty="0"/>
              <a:t> "The values of a and b in the linear model </a:t>
            </a:r>
            <a:r>
              <a:rPr lang="en-IN" dirty="0" err="1"/>
              <a:t>Y'</a:t>
            </a:r>
            <a:r>
              <a:rPr lang="en-IN" baseline="-25000" dirty="0" err="1"/>
              <a:t>i</a:t>
            </a:r>
            <a:r>
              <a:rPr lang="en-IN" dirty="0"/>
              <a:t> = a + b X</a:t>
            </a:r>
            <a:r>
              <a:rPr lang="en-IN" baseline="-25000" dirty="0"/>
              <a:t>i</a:t>
            </a:r>
            <a:r>
              <a:rPr lang="en-IN" dirty="0"/>
              <a:t> are to be found which minimize the algebraic expression </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09" y="2671209"/>
            <a:ext cx="8412480" cy="256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228" y="5232753"/>
            <a:ext cx="2958057" cy="1058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17" y="343988"/>
            <a:ext cx="7921625" cy="413657"/>
          </a:xfrm>
        </p:spPr>
        <p:txBody>
          <a:bodyPr/>
          <a:lstStyle/>
          <a:p>
            <a:r>
              <a:rPr lang="en-US" dirty="0" smtClean="0"/>
              <a:t>Regression Analysis</a:t>
            </a:r>
            <a:endParaRPr lang="en-IN" dirty="0"/>
          </a:p>
        </p:txBody>
      </p:sp>
      <p:sp>
        <p:nvSpPr>
          <p:cNvPr id="3" name="Content Placeholder 2"/>
          <p:cNvSpPr>
            <a:spLocks noGrp="1"/>
          </p:cNvSpPr>
          <p:nvPr>
            <p:ph idx="1"/>
          </p:nvPr>
        </p:nvSpPr>
        <p:spPr>
          <a:xfrm>
            <a:off x="174717" y="900388"/>
            <a:ext cx="8629649" cy="1477052"/>
          </a:xfrm>
        </p:spPr>
        <p:txBody>
          <a:bodyPr/>
          <a:lstStyle/>
          <a:p>
            <a:r>
              <a:rPr lang="en-IN" dirty="0" smtClean="0">
                <a:latin typeface="Times New Roman" pitchFamily="18" charset="0"/>
                <a:cs typeface="Times New Roman" pitchFamily="18" charset="0"/>
              </a:rPr>
              <a:t>Regression </a:t>
            </a:r>
            <a:r>
              <a:rPr lang="en-IN" dirty="0">
                <a:latin typeface="Times New Roman" pitchFamily="18" charset="0"/>
                <a:cs typeface="Times New Roman" pitchFamily="18" charset="0"/>
              </a:rPr>
              <a:t>analysis is the </a:t>
            </a:r>
            <a:r>
              <a:rPr lang="en-IN" dirty="0" smtClean="0">
                <a:latin typeface="Times New Roman" pitchFamily="18" charset="0"/>
                <a:cs typeface="Times New Roman" pitchFamily="18" charset="0"/>
              </a:rPr>
              <a:t>ART </a:t>
            </a:r>
            <a:r>
              <a:rPr lang="en-IN" dirty="0">
                <a:latin typeface="Times New Roman" pitchFamily="18" charset="0"/>
                <a:cs typeface="Times New Roman" pitchFamily="18" charset="0"/>
              </a:rPr>
              <a:t>and </a:t>
            </a:r>
            <a:r>
              <a:rPr lang="en-IN" dirty="0" smtClean="0">
                <a:latin typeface="Times New Roman" pitchFamily="18" charset="0"/>
                <a:cs typeface="Times New Roman" pitchFamily="18" charset="0"/>
              </a:rPr>
              <a:t>SCIENCE </a:t>
            </a:r>
            <a:r>
              <a:rPr lang="en-IN" dirty="0">
                <a:latin typeface="Times New Roman" pitchFamily="18" charset="0"/>
                <a:cs typeface="Times New Roman" pitchFamily="18" charset="0"/>
              </a:rPr>
              <a:t>of fitting straight lines to patterns of data. </a:t>
            </a:r>
          </a:p>
          <a:p>
            <a:r>
              <a:rPr lang="en-IN" dirty="0" smtClean="0">
                <a:latin typeface="Times New Roman" pitchFamily="18" charset="0"/>
                <a:cs typeface="Times New Roman" pitchFamily="18" charset="0"/>
              </a:rPr>
              <a:t> If Y denotes the </a:t>
            </a:r>
            <a:r>
              <a:rPr lang="en-IN" dirty="0" smtClean="0">
                <a:solidFill>
                  <a:srgbClr val="FF0000"/>
                </a:solidFill>
                <a:latin typeface="Times New Roman" pitchFamily="18" charset="0"/>
                <a:cs typeface="Times New Roman" pitchFamily="18" charset="0"/>
              </a:rPr>
              <a:t>dependent</a:t>
            </a:r>
            <a:r>
              <a:rPr lang="en-IN" dirty="0" smtClean="0">
                <a:latin typeface="Times New Roman" pitchFamily="18" charset="0"/>
                <a:cs typeface="Times New Roman" pitchFamily="18" charset="0"/>
              </a:rPr>
              <a:t> variable, and X1, …, </a:t>
            </a:r>
            <a:r>
              <a:rPr lang="en-IN" dirty="0" err="1" smtClean="0">
                <a:latin typeface="Times New Roman" pitchFamily="18" charset="0"/>
                <a:cs typeface="Times New Roman" pitchFamily="18" charset="0"/>
              </a:rPr>
              <a:t>Xk</a:t>
            </a:r>
            <a:r>
              <a:rPr lang="en-IN" dirty="0" smtClean="0">
                <a:latin typeface="Times New Roman" pitchFamily="18" charset="0"/>
                <a:cs typeface="Times New Roman" pitchFamily="18" charset="0"/>
              </a:rPr>
              <a:t>, are the </a:t>
            </a:r>
            <a:r>
              <a:rPr lang="en-IN" dirty="0" smtClean="0">
                <a:solidFill>
                  <a:srgbClr val="FF0000"/>
                </a:solidFill>
                <a:latin typeface="Times New Roman" pitchFamily="18" charset="0"/>
                <a:cs typeface="Times New Roman" pitchFamily="18" charset="0"/>
              </a:rPr>
              <a:t>independent </a:t>
            </a:r>
            <a:r>
              <a:rPr lang="en-IN" dirty="0" smtClean="0">
                <a:latin typeface="Times New Roman" pitchFamily="18" charset="0"/>
                <a:cs typeface="Times New Roman" pitchFamily="18" charset="0"/>
              </a:rPr>
              <a:t>variables, then the assumption is that the value of Y at time t (or row t) in the data sample is determined by the linear equation.</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2" y="2996700"/>
            <a:ext cx="52863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15983" y="3618411"/>
            <a:ext cx="8112034" cy="2585323"/>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where </a:t>
            </a:r>
            <a:r>
              <a:rPr lang="en-IN" dirty="0">
                <a:latin typeface="Times New Roman" pitchFamily="18" charset="0"/>
                <a:cs typeface="Times New Roman" pitchFamily="18" charset="0"/>
              </a:rPr>
              <a:t>the betas are constants and the epsilons are independent and identically distributed (</a:t>
            </a:r>
            <a:r>
              <a:rPr lang="en-IN" dirty="0" err="1">
                <a:latin typeface="Times New Roman" pitchFamily="18" charset="0"/>
                <a:cs typeface="Times New Roman" pitchFamily="18" charset="0"/>
              </a:rPr>
              <a:t>i.i.d</a:t>
            </a:r>
            <a:r>
              <a:rPr lang="en-IN" dirty="0">
                <a:latin typeface="Times New Roman" pitchFamily="18" charset="0"/>
                <a:cs typeface="Times New Roman" pitchFamily="18" charset="0"/>
              </a:rPr>
              <a:t>.) normal random variables with mean zero (the “noise” in the system).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β0 </a:t>
            </a:r>
            <a:r>
              <a:rPr lang="en-IN" dirty="0">
                <a:latin typeface="Times New Roman" pitchFamily="18" charset="0"/>
                <a:cs typeface="Times New Roman" pitchFamily="18" charset="0"/>
              </a:rPr>
              <a:t>is the so-called </a:t>
            </a:r>
            <a:r>
              <a:rPr lang="en-IN" i="1" dirty="0">
                <a:latin typeface="Times New Roman" pitchFamily="18" charset="0"/>
                <a:cs typeface="Times New Roman" pitchFamily="18" charset="0"/>
              </a:rPr>
              <a:t>intercept </a:t>
            </a:r>
            <a:r>
              <a:rPr lang="en-IN" dirty="0">
                <a:latin typeface="Times New Roman" pitchFamily="18" charset="0"/>
                <a:cs typeface="Times New Roman" pitchFamily="18" charset="0"/>
              </a:rPr>
              <a:t>of the model—the expected value of Y when all the X’s are zero—and </a:t>
            </a:r>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βi </a:t>
            </a:r>
            <a:r>
              <a:rPr lang="en-IN" dirty="0">
                <a:latin typeface="Times New Roman" pitchFamily="18" charset="0"/>
                <a:cs typeface="Times New Roman" pitchFamily="18" charset="0"/>
              </a:rPr>
              <a:t>is the </a:t>
            </a:r>
            <a:r>
              <a:rPr lang="en-IN" i="1" dirty="0">
                <a:latin typeface="Times New Roman" pitchFamily="18" charset="0"/>
                <a:cs typeface="Times New Roman" pitchFamily="18" charset="0"/>
              </a:rPr>
              <a:t>coefficient </a:t>
            </a:r>
            <a:r>
              <a:rPr lang="en-IN" dirty="0">
                <a:latin typeface="Times New Roman" pitchFamily="18" charset="0"/>
                <a:cs typeface="Times New Roman" pitchFamily="18" charset="0"/>
              </a:rPr>
              <a:t>(multiplier) of the variable Xi. The betas together with the mean and standard deviation of the epsilons are the </a:t>
            </a:r>
            <a:r>
              <a:rPr lang="en-IN" i="1" dirty="0">
                <a:latin typeface="Times New Roman" pitchFamily="18" charset="0"/>
                <a:cs typeface="Times New Roman" pitchFamily="18" charset="0"/>
              </a:rPr>
              <a:t>parameters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40274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61919778"/>
              </p:ext>
            </p:extLst>
          </p:nvPr>
        </p:nvGraphicFramePr>
        <p:xfrm>
          <a:off x="953953" y="2065110"/>
          <a:ext cx="6766195" cy="2320290"/>
        </p:xfrm>
        <a:graphic>
          <a:graphicData uri="http://schemas.openxmlformats.org/drawingml/2006/table">
            <a:tbl>
              <a:tblPr/>
              <a:tblGrid>
                <a:gridCol w="1353239"/>
                <a:gridCol w="1353239"/>
                <a:gridCol w="1353239"/>
                <a:gridCol w="1353239"/>
                <a:gridCol w="1353239"/>
              </a:tblGrid>
              <a:tr h="0">
                <a:tc>
                  <a:txBody>
                    <a:bodyPr/>
                    <a:lstStyle/>
                    <a:p>
                      <a:pPr algn="ctr"/>
                      <a:endParaRPr lang="en-IN" dirty="0"/>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baseline="30000"/>
                        <a:t>2</a:t>
                      </a:r>
                      <a:endParaRPr lang="en-IN"/>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X</a:t>
                      </a:r>
                      <a:r>
                        <a:rPr lang="en-IN" baseline="-25000"/>
                        <a:t>i</a:t>
                      </a:r>
                      <a:r>
                        <a:rPr lang="en-IN"/>
                        <a:t>Y</a:t>
                      </a:r>
                      <a:r>
                        <a:rPr lang="en-IN" baseline="-25000"/>
                        <a:t>i</a:t>
                      </a:r>
                      <a:endParaRPr lang="en-IN"/>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169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299</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dirty="0"/>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20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18</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360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350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33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10</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1089</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330</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r>
                        <a:rPr lang="en-IN"/>
                        <a:t> </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27</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225</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405</a:t>
                      </a:r>
                    </a:p>
                  </a:txBody>
                  <a:tcPr marL="28575" marR="28575" marT="28575" marB="28575" anchor="ctr">
                    <a:lnL>
                      <a:noFill/>
                    </a:lnL>
                    <a:lnR>
                      <a:noFill/>
                    </a:lnR>
                    <a:lnT>
                      <a:noFill/>
                    </a:lnT>
                    <a:lnB>
                      <a:noFill/>
                    </a:lnB>
                    <a:solidFill>
                      <a:schemeClr val="tx2">
                        <a:lumMod val="40000"/>
                        <a:lumOff val="60000"/>
                      </a:schemeClr>
                    </a:solidFill>
                  </a:tcPr>
                </a:tc>
              </a:tr>
              <a:tr h="0">
                <a:tc>
                  <a:txBody>
                    <a:bodyPr/>
                    <a:lstStyle/>
                    <a:p>
                      <a:pPr algn="ctr"/>
                      <a:r>
                        <a:rPr lang="en-IN"/>
                        <a:t>SUM</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91</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113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a:t>1983</a:t>
                      </a:r>
                    </a:p>
                  </a:txBody>
                  <a:tcPr marL="28575" marR="28575" marT="28575" marB="28575" anchor="ctr">
                    <a:lnL>
                      <a:noFill/>
                    </a:lnL>
                    <a:lnR>
                      <a:noFill/>
                    </a:lnR>
                    <a:lnT>
                      <a:noFill/>
                    </a:lnT>
                    <a:lnB>
                      <a:noFill/>
                    </a:lnB>
                    <a:solidFill>
                      <a:schemeClr val="tx2">
                        <a:lumMod val="40000"/>
                        <a:lumOff val="60000"/>
                      </a:schemeClr>
                    </a:solidFill>
                  </a:tcPr>
                </a:tc>
                <a:tc>
                  <a:txBody>
                    <a:bodyPr/>
                    <a:lstStyle/>
                    <a:p>
                      <a:pPr algn="ctr"/>
                      <a:r>
                        <a:rPr lang="en-IN" dirty="0"/>
                        <a:t>1744</a:t>
                      </a:r>
                    </a:p>
                  </a:txBody>
                  <a:tcPr marL="28575" marR="28575" marT="28575" marB="28575" anchor="ctr">
                    <a:lnL>
                      <a:noFill/>
                    </a:lnL>
                    <a:lnR>
                      <a:noFill/>
                    </a:lnR>
                    <a:lnT>
                      <a:noFill/>
                    </a:lnT>
                    <a:lnB>
                      <a:noFill/>
                    </a:lnB>
                    <a:solidFill>
                      <a:schemeClr val="tx2">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74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75" y="1004660"/>
            <a:ext cx="2957513"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4641" y="4545874"/>
            <a:ext cx="3004456" cy="209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GOODNESS-OF-FIT</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057546"/>
            <a:ext cx="3553097"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621" y="3411992"/>
            <a:ext cx="3161211" cy="186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57645" y="5460273"/>
            <a:ext cx="7302138" cy="646331"/>
          </a:xfrm>
          <a:prstGeom prst="rect">
            <a:avLst/>
          </a:prstGeom>
          <a:noFill/>
        </p:spPr>
        <p:txBody>
          <a:bodyPr wrap="square" rtlCol="0">
            <a:spAutoFit/>
          </a:bodyPr>
          <a:lstStyle/>
          <a:p>
            <a:r>
              <a:rPr lang="en-IN" dirty="0"/>
              <a:t>This procedure results in an "optimal" model. That is, no other values of a and b will yield a smaller sum of squared deviations.</a:t>
            </a:r>
          </a:p>
        </p:txBody>
      </p:sp>
    </p:spTree>
    <p:extLst>
      <p:ext uri="{BB962C8B-B14F-4D97-AF65-F5344CB8AC3E}">
        <p14:creationId xmlns:p14="http://schemas.microsoft.com/office/powerpoint/2010/main" val="1186741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5" y="252548"/>
            <a:ext cx="7921625" cy="557349"/>
          </a:xfrm>
        </p:spPr>
        <p:txBody>
          <a:bodyPr/>
          <a:lstStyle/>
          <a:p>
            <a:r>
              <a:rPr lang="en-IN" dirty="0"/>
              <a:t>THE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8316" y="1084737"/>
            <a:ext cx="7427410" cy="2755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674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220" y="265611"/>
            <a:ext cx="7921625" cy="714103"/>
          </a:xfrm>
        </p:spPr>
        <p:txBody>
          <a:bodyPr/>
          <a:lstStyle/>
          <a:p>
            <a:r>
              <a:rPr lang="en-IN" dirty="0"/>
              <a:t>THE STANDARD ERROR OF ESTIMATE</a:t>
            </a:r>
            <a:br>
              <a:rPr lang="en-IN" dirty="0"/>
            </a:br>
            <a:endParaRPr lang="en-IN" dirty="0"/>
          </a:p>
        </p:txBody>
      </p:sp>
      <p:sp>
        <p:nvSpPr>
          <p:cNvPr id="3" name="Content Placeholder 2"/>
          <p:cNvSpPr>
            <a:spLocks noGrp="1"/>
          </p:cNvSpPr>
          <p:nvPr>
            <p:ph idx="1"/>
          </p:nvPr>
        </p:nvSpPr>
        <p:spPr>
          <a:xfrm>
            <a:off x="200843" y="1096330"/>
            <a:ext cx="7921625" cy="366710"/>
          </a:xfrm>
        </p:spPr>
        <p:txBody>
          <a:bodyPr/>
          <a:lstStyle/>
          <a:p>
            <a:r>
              <a:rPr lang="en-IN" dirty="0" smtClean="0"/>
              <a:t>The standard error of estimate is a measure of error in prediction</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976" y="1542233"/>
            <a:ext cx="166891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04484" y="2442754"/>
            <a:ext cx="7667897" cy="2800767"/>
          </a:xfrm>
          <a:prstGeom prst="rect">
            <a:avLst/>
          </a:prstGeom>
          <a:noFill/>
        </p:spPr>
        <p:txBody>
          <a:bodyPr wrap="square" rtlCol="0">
            <a:spAutoFit/>
          </a:bodyPr>
          <a:lstStyle/>
          <a:p>
            <a:r>
              <a:rPr lang="en-IN" sz="1600" dirty="0"/>
              <a:t>The standard error of estimate is a standard deviation type of measure. Note the similarity of the definitional formula of the standard deviation of Y to the definitional formula for the standard error of measurement.</a:t>
            </a:r>
          </a:p>
          <a:p>
            <a:endParaRPr lang="en-IN" sz="1600" dirty="0" smtClean="0"/>
          </a:p>
          <a:p>
            <a:endParaRPr lang="en-IN" sz="1600" dirty="0"/>
          </a:p>
          <a:p>
            <a:r>
              <a:rPr lang="en-IN" sz="1600" dirty="0" smtClean="0"/>
              <a:t>Two </a:t>
            </a:r>
            <a:r>
              <a:rPr lang="en-IN" sz="1600" dirty="0"/>
              <a:t>differences appear. </a:t>
            </a:r>
            <a:endParaRPr lang="en-IN" sz="1600" dirty="0" smtClean="0"/>
          </a:p>
          <a:p>
            <a:pPr marL="285750" indent="-285750">
              <a:buFont typeface="Arial" pitchFamily="34" charset="0"/>
              <a:buChar char="•"/>
            </a:pPr>
            <a:r>
              <a:rPr lang="en-IN" sz="1600" dirty="0" smtClean="0"/>
              <a:t>First</a:t>
            </a:r>
            <a:r>
              <a:rPr lang="en-IN" sz="1600" dirty="0"/>
              <a:t>, the standard error of measurement divides the sum of squared deviations by N-2, rather than N-1. </a:t>
            </a:r>
            <a:endParaRPr lang="en-IN" sz="1600" dirty="0" smtClean="0"/>
          </a:p>
          <a:p>
            <a:pPr marL="285750" indent="-285750">
              <a:buFont typeface="Arial" pitchFamily="34" charset="0"/>
              <a:buChar char="•"/>
            </a:pPr>
            <a:endParaRPr lang="en-IN" sz="1600" dirty="0" smtClean="0"/>
          </a:p>
          <a:p>
            <a:pPr marL="285750" indent="-285750">
              <a:buFont typeface="Arial" pitchFamily="34" charset="0"/>
              <a:buChar char="•"/>
            </a:pPr>
            <a:r>
              <a:rPr lang="en-IN" sz="1600" dirty="0" smtClean="0"/>
              <a:t>Second</a:t>
            </a:r>
            <a:r>
              <a:rPr lang="en-IN" sz="1600" dirty="0"/>
              <a:t>, the standard error of measurement finds the sum of squared differences around a predicted value of Y, rather than the mean. </a:t>
            </a:r>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7443" y="5341983"/>
            <a:ext cx="1599951" cy="836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26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INTERVAL ESTIMATES</a:t>
            </a:r>
          </a:p>
        </p:txBody>
      </p:sp>
      <p:sp>
        <p:nvSpPr>
          <p:cNvPr id="3" name="Content Placeholder 2"/>
          <p:cNvSpPr>
            <a:spLocks noGrp="1"/>
          </p:cNvSpPr>
          <p:nvPr>
            <p:ph idx="1"/>
          </p:nvPr>
        </p:nvSpPr>
        <p:spPr>
          <a:xfrm>
            <a:off x="305346" y="887324"/>
            <a:ext cx="8538208" cy="5539602"/>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54" y="862013"/>
            <a:ext cx="8770766" cy="55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64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894" y="965292"/>
            <a:ext cx="8355466" cy="304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778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smtClean="0"/>
              <a:t>Conditional </a:t>
            </a:r>
            <a:r>
              <a:rPr lang="en-IN" dirty="0"/>
              <a:t>distribution</a:t>
            </a:r>
          </a:p>
        </p:txBody>
      </p:sp>
      <p:sp>
        <p:nvSpPr>
          <p:cNvPr id="3" name="Content Placeholder 2"/>
          <p:cNvSpPr>
            <a:spLocks noGrp="1"/>
          </p:cNvSpPr>
          <p:nvPr>
            <p:ph idx="1"/>
          </p:nvPr>
        </p:nvSpPr>
        <p:spPr>
          <a:xfrm>
            <a:off x="305346" y="887324"/>
            <a:ext cx="8538208" cy="2718025"/>
          </a:xfrm>
        </p:spPr>
        <p:txBody>
          <a:bodyPr/>
          <a:lstStyle/>
          <a:p>
            <a:pPr marL="0" indent="0">
              <a:buNone/>
            </a:pPr>
            <a:r>
              <a:rPr lang="en-IN" sz="1600" dirty="0"/>
              <a:t>A conditional distribution is a distribution of a variable given a particular value of another variable. For example, a conditional distribution of number of widgets made exists for each possible value of number of seconds to put the form board together. Conceptually, suppose that an infinite number of applicants had made the same score of 18 on the form board test. If everyone was hired, not everyone make the same number of widgets three months later. The distribution of scores which results would be called the conditional distribution of Y (widgets) given X (form board). The relationship between X and Y in this case is often symbolized by Y |X. The conditional distribution of Y given that X was 18 would be symbolized as Y |X=18.</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300446" y="3653135"/>
            <a:ext cx="7772400" cy="923330"/>
          </a:xfrm>
          <a:prstGeom prst="rect">
            <a:avLst/>
          </a:prstGeom>
          <a:noFill/>
        </p:spPr>
        <p:txBody>
          <a:bodyPr wrap="square" rtlCol="0">
            <a:spAutoFit/>
          </a:bodyPr>
          <a:lstStyle/>
          <a:p>
            <a:r>
              <a:rPr lang="en-IN" dirty="0"/>
              <a:t>It is possible to model the conditional distribution with the normal curve. In order to create a normal curve model, it is necessary to estimate the values of the parameters of the model</a:t>
            </a:r>
            <a:r>
              <a:rPr lang="en-IN" dirty="0" smtClean="0"/>
              <a:t>, mu and sigma.</a:t>
            </a:r>
          </a:p>
        </p:txBody>
      </p:sp>
      <p:sp>
        <p:nvSpPr>
          <p:cNvPr id="7" name="TextBox 6"/>
          <p:cNvSpPr txBox="1"/>
          <p:nvPr/>
        </p:nvSpPr>
        <p:spPr>
          <a:xfrm>
            <a:off x="2351316" y="4872446"/>
            <a:ext cx="4362994" cy="369332"/>
          </a:xfrm>
          <a:prstGeom prst="rect">
            <a:avLst/>
          </a:prstGeom>
          <a:noFill/>
        </p:spPr>
        <p:txBody>
          <a:bodyPr wrap="square" rtlCol="0">
            <a:spAutoFit/>
          </a:bodyPr>
          <a:lstStyle/>
          <a:p>
            <a:r>
              <a:rPr lang="en-US" dirty="0"/>
              <a:t> </a:t>
            </a:r>
            <a:r>
              <a:rPr lang="en-US" dirty="0" smtClean="0"/>
              <a:t>for x=18, y=mu=</a:t>
            </a:r>
            <a:r>
              <a:rPr lang="en-IN" dirty="0"/>
              <a:t> 40.01-.</a:t>
            </a:r>
            <a:r>
              <a:rPr lang="en-IN" dirty="0" smtClean="0"/>
              <a:t>957*18=  22.78</a:t>
            </a:r>
            <a:endParaRPr lang="en-IN" dirty="0"/>
          </a:p>
        </p:txBody>
      </p:sp>
      <p:sp>
        <p:nvSpPr>
          <p:cNvPr id="8" name="TextBox 7"/>
          <p:cNvSpPr txBox="1"/>
          <p:nvPr/>
        </p:nvSpPr>
        <p:spPr>
          <a:xfrm>
            <a:off x="627017" y="5499463"/>
            <a:ext cx="7720149" cy="646331"/>
          </a:xfrm>
          <a:prstGeom prst="rect">
            <a:avLst/>
          </a:prstGeom>
          <a:noFill/>
        </p:spPr>
        <p:txBody>
          <a:bodyPr wrap="square" rtlCol="0">
            <a:spAutoFit/>
          </a:bodyPr>
          <a:lstStyle/>
          <a:p>
            <a:r>
              <a:rPr lang="en-IN" dirty="0"/>
              <a:t>The standard error of estimate is often used as an estimate of d </a:t>
            </a:r>
            <a:r>
              <a:rPr lang="en-IN" baseline="-25000" dirty="0"/>
              <a:t>Y |X</a:t>
            </a:r>
            <a:r>
              <a:rPr lang="en-IN" dirty="0"/>
              <a:t> for all the conditional distributions</a:t>
            </a:r>
          </a:p>
        </p:txBody>
      </p:sp>
    </p:spTree>
    <p:extLst>
      <p:ext uri="{BB962C8B-B14F-4D97-AF65-F5344CB8AC3E}">
        <p14:creationId xmlns:p14="http://schemas.microsoft.com/office/powerpoint/2010/main" val="3939259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Conditional distribution</a:t>
            </a:r>
          </a:p>
        </p:txBody>
      </p:sp>
      <p:sp>
        <p:nvSpPr>
          <p:cNvPr id="3" name="Content Placeholder 2"/>
          <p:cNvSpPr>
            <a:spLocks noGrp="1"/>
          </p:cNvSpPr>
          <p:nvPr>
            <p:ph idx="1"/>
          </p:nvPr>
        </p:nvSpPr>
        <p:spPr>
          <a:xfrm>
            <a:off x="305346" y="887324"/>
            <a:ext cx="8538208" cy="5539602"/>
          </a:xfrm>
        </p:spPr>
        <p:txBody>
          <a:bodyPr/>
          <a:lstStyle/>
          <a:p>
            <a:pPr marL="0" indent="0">
              <a:buNone/>
            </a:pPr>
            <a:r>
              <a:rPr lang="en-IN" dirty="0"/>
              <a:t>The standard error of estimate is often used as an estimate of </a:t>
            </a:r>
            <a:r>
              <a:rPr lang="en-IN" dirty="0" smtClean="0"/>
              <a:t> ‘sigma’ for </a:t>
            </a:r>
            <a:r>
              <a:rPr lang="en-IN" dirty="0"/>
              <a:t>all the conditional distributions. </a:t>
            </a:r>
            <a:endParaRPr lang="en-IN" dirty="0" smtClean="0"/>
          </a:p>
          <a:p>
            <a:pPr marL="0" indent="0">
              <a:buNone/>
            </a:pPr>
            <a:r>
              <a:rPr lang="en-IN" dirty="0" smtClean="0"/>
              <a:t>This </a:t>
            </a:r>
            <a:r>
              <a:rPr lang="en-IN" dirty="0"/>
              <a:t>assumes that all conditional distributions have the same value for this parameter. </a:t>
            </a:r>
            <a:endParaRPr lang="en-IN" dirty="0" smtClean="0"/>
          </a:p>
          <a:p>
            <a:pPr marL="0" indent="0">
              <a:buNone/>
            </a:pPr>
            <a:r>
              <a:rPr lang="en-IN" dirty="0" smtClean="0"/>
              <a:t>One </a:t>
            </a:r>
            <a:r>
              <a:rPr lang="en-IN" dirty="0"/>
              <a:t>interpretation of the standard error of estimate, then, is an estimate of the value of </a:t>
            </a:r>
            <a:r>
              <a:rPr lang="en-IN" dirty="0" smtClean="0"/>
              <a:t> ‘Sigma’ the ‘</a:t>
            </a:r>
            <a:r>
              <a:rPr lang="en-IN" dirty="0" err="1" smtClean="0"/>
              <a:t>Std</a:t>
            </a:r>
            <a:r>
              <a:rPr lang="en-IN" dirty="0" smtClean="0"/>
              <a:t> Deviation’ for </a:t>
            </a:r>
            <a:r>
              <a:rPr lang="en-IN" dirty="0"/>
              <a:t>all possible conditional distributions or values of X. </a:t>
            </a:r>
            <a:endParaRPr lang="en-IN" dirty="0" smtClean="0"/>
          </a:p>
          <a:p>
            <a:pPr marL="0" indent="0">
              <a:buNone/>
            </a:pPr>
            <a:r>
              <a:rPr lang="en-IN" dirty="0" smtClean="0"/>
              <a:t>The </a:t>
            </a:r>
            <a:r>
              <a:rPr lang="en-IN" dirty="0"/>
              <a:t>conditional distribution which results when X=18 is presented below.</a:t>
            </a:r>
          </a:p>
          <a:p>
            <a:pPr marL="0" indent="0">
              <a:buNone/>
            </a:pP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1506" name="Picture 2" descr="C:\Users\pb637910\Desktop\regress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468" y="3905793"/>
            <a:ext cx="6962503" cy="232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944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148046"/>
            <a:ext cx="7921625" cy="570411"/>
          </a:xfrm>
        </p:spPr>
        <p:txBody>
          <a:bodyPr/>
          <a:lstStyle/>
          <a:p>
            <a:r>
              <a:rPr lang="en-IN" dirty="0"/>
              <a:t>Conditional distribution</a:t>
            </a:r>
          </a:p>
        </p:txBody>
      </p:sp>
      <p:sp>
        <p:nvSpPr>
          <p:cNvPr id="3" name="Content Placeholder 2"/>
          <p:cNvSpPr>
            <a:spLocks noGrp="1"/>
          </p:cNvSpPr>
          <p:nvPr>
            <p:ph idx="1"/>
          </p:nvPr>
        </p:nvSpPr>
        <p:spPr>
          <a:xfrm>
            <a:off x="270238" y="822010"/>
            <a:ext cx="8538208" cy="1359487"/>
          </a:xfrm>
        </p:spPr>
        <p:txBody>
          <a:bodyPr/>
          <a:lstStyle/>
          <a:p>
            <a:pPr marL="0" indent="0">
              <a:buNone/>
            </a:pPr>
            <a:r>
              <a:rPr lang="en-IN" dirty="0"/>
              <a:t>It is somewhat difficult to visualize all possible conditional distributions in only two dimensions, although the following illustration attempts the relatively impossible. If a hill can be visualized with the middle being the regression line, the vision would be essentially correct.</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2530" name="Picture 2" descr="C:\Users\pb637910\Desktop\regress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0" y="2175509"/>
            <a:ext cx="7772400" cy="28014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65760" y="5212079"/>
            <a:ext cx="8347165" cy="923330"/>
          </a:xfrm>
          <a:prstGeom prst="rect">
            <a:avLst/>
          </a:prstGeom>
          <a:noFill/>
        </p:spPr>
        <p:txBody>
          <a:bodyPr wrap="square" rtlCol="0">
            <a:spAutoFit/>
          </a:bodyPr>
          <a:lstStyle/>
          <a:p>
            <a:r>
              <a:rPr lang="en-IN" dirty="0"/>
              <a:t>The conditional distribution is a model of the distribution of points around the regression line for a given value of X. The conditional distribution is important in this text mainly for the role it plays in computing an interval estimate</a:t>
            </a:r>
            <a:r>
              <a:rPr lang="en-IN" dirty="0" smtClean="0"/>
              <a:t>.</a:t>
            </a:r>
            <a:endParaRPr lang="en-IN" dirty="0"/>
          </a:p>
        </p:txBody>
      </p:sp>
    </p:spTree>
    <p:extLst>
      <p:ext uri="{BB962C8B-B14F-4D97-AF65-F5344CB8AC3E}">
        <p14:creationId xmlns:p14="http://schemas.microsoft.com/office/powerpoint/2010/main" val="393925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3" y="291737"/>
            <a:ext cx="7921625" cy="361405"/>
          </a:xfrm>
        </p:spPr>
        <p:txBody>
          <a:bodyPr/>
          <a:lstStyle/>
          <a:p>
            <a:r>
              <a:rPr lang="en-IN" dirty="0"/>
              <a:t>INTERVAL </a:t>
            </a:r>
            <a:r>
              <a:rPr lang="en-IN" dirty="0" smtClean="0"/>
              <a:t>ESTIMATES</a:t>
            </a:r>
            <a:endParaRPr lang="en-IN" dirty="0"/>
          </a:p>
        </p:txBody>
      </p:sp>
      <p:sp>
        <p:nvSpPr>
          <p:cNvPr id="3" name="Content Placeholder 2"/>
          <p:cNvSpPr>
            <a:spLocks noGrp="1"/>
          </p:cNvSpPr>
          <p:nvPr>
            <p:ph idx="1"/>
          </p:nvPr>
        </p:nvSpPr>
        <p:spPr>
          <a:xfrm>
            <a:off x="305346" y="887324"/>
            <a:ext cx="8538208" cy="3305853"/>
          </a:xfrm>
        </p:spPr>
        <p:txBody>
          <a:bodyPr/>
          <a:lstStyle/>
          <a:p>
            <a:pPr marL="0" indent="0" algn="just">
              <a:buNone/>
            </a:pPr>
            <a:r>
              <a:rPr lang="en-IN" sz="1600" dirty="0"/>
              <a:t>The error in prediction may be incorporated into the information given to the client by using interval estimates rather than point estimates. A point estimate is the predicted value of Y, Y'. While the point estimate gives the best possible prediction, as defined by the least squares criterion, the prediction is not perfect. The interval estimate presents two values; low and high, between which some percentage of the observed scores are likely to fall. For example, if a person applying for a position manufacturing widgets made a score of X=18 on the form board test, a point estimate of 22.78 would result from the application of the regression model and an interval estimate might be from 14.25 to 31.11. The interval computed is a 95 </a:t>
            </a:r>
            <a:r>
              <a:rPr lang="en-IN" sz="1600" dirty="0" smtClean="0"/>
              <a:t>per cent </a:t>
            </a:r>
            <a:r>
              <a:rPr lang="en-IN" sz="1600" dirty="0"/>
              <a:t>confidence interval. It could be said that 95 times out of 100 the number of widgets made per hour by an applicant making a score of 18 on the form board test would be between 14.25 and 31.11.</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29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842555" y="5777184"/>
            <a:ext cx="7654834" cy="615553"/>
          </a:xfrm>
          <a:prstGeom prst="rect">
            <a:avLst/>
          </a:prstGeom>
          <a:noFill/>
        </p:spPr>
        <p:txBody>
          <a:bodyPr wrap="square" rtlCol="0">
            <a:spAutoFit/>
          </a:bodyPr>
          <a:lstStyle/>
          <a:p>
            <a:r>
              <a:rPr lang="en-IN" sz="1600" dirty="0"/>
              <a:t>Other sizes of confidence intervals could be computed by changing the value of z.</a:t>
            </a:r>
          </a:p>
          <a:p>
            <a:endParaRPr lang="en-IN" dirty="0"/>
          </a:p>
        </p:txBody>
      </p:sp>
    </p:spTree>
    <p:extLst>
      <p:ext uri="{BB962C8B-B14F-4D97-AF65-F5344CB8AC3E}">
        <p14:creationId xmlns:p14="http://schemas.microsoft.com/office/powerpoint/2010/main" val="393925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200297"/>
            <a:ext cx="7921625" cy="478971"/>
          </a:xfrm>
        </p:spPr>
        <p:txBody>
          <a:bodyPr/>
          <a:lstStyle/>
          <a:p>
            <a:r>
              <a:rPr lang="en-US" dirty="0" smtClean="0"/>
              <a:t>Linear Regression </a:t>
            </a:r>
            <a:endParaRPr lang="en-IN" dirty="0"/>
          </a:p>
        </p:txBody>
      </p:sp>
      <p:sp>
        <p:nvSpPr>
          <p:cNvPr id="3" name="Content Placeholder 2"/>
          <p:cNvSpPr>
            <a:spLocks noGrp="1"/>
          </p:cNvSpPr>
          <p:nvPr>
            <p:ph idx="1"/>
          </p:nvPr>
        </p:nvSpPr>
        <p:spPr>
          <a:xfrm>
            <a:off x="320163" y="878550"/>
            <a:ext cx="8512083" cy="4442323"/>
          </a:xfrm>
        </p:spPr>
        <p:txBody>
          <a:bodyPr/>
          <a:lstStyle/>
          <a:p>
            <a:pPr>
              <a:buFont typeface="+mj-lt"/>
              <a:buAutoNum type="arabicPeriod"/>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expected value of Y is a </a:t>
            </a:r>
            <a:r>
              <a:rPr lang="en-IN" sz="2000" i="1" dirty="0">
                <a:latin typeface="Times New Roman" pitchFamily="18" charset="0"/>
                <a:cs typeface="Times New Roman" pitchFamily="18" charset="0"/>
              </a:rPr>
              <a:t>linear function </a:t>
            </a:r>
            <a:r>
              <a:rPr lang="en-IN" sz="2000" dirty="0">
                <a:latin typeface="Times New Roman" pitchFamily="18" charset="0"/>
                <a:cs typeface="Times New Roman" pitchFamily="18" charset="0"/>
              </a:rPr>
              <a:t>of the </a:t>
            </a:r>
            <a:r>
              <a:rPr lang="en-IN" sz="2000" i="1" dirty="0">
                <a:latin typeface="Times New Roman" pitchFamily="18" charset="0"/>
                <a:cs typeface="Times New Roman" pitchFamily="18" charset="0"/>
              </a:rPr>
              <a:t>X variables. </a:t>
            </a:r>
            <a:r>
              <a:rPr lang="en-IN" sz="2000" dirty="0">
                <a:latin typeface="Times New Roman" pitchFamily="18" charset="0"/>
                <a:cs typeface="Times New Roman" pitchFamily="18" charset="0"/>
              </a:rPr>
              <a:t>This means: </a:t>
            </a:r>
            <a:endParaRPr lang="en-IN" sz="2000" dirty="0" smtClean="0">
              <a:latin typeface="Times New Roman" pitchFamily="18" charset="0"/>
              <a:cs typeface="Times New Roman" pitchFamily="18" charset="0"/>
            </a:endParaRPr>
          </a:p>
          <a:p>
            <a:pPr lvl="1"/>
            <a:r>
              <a:rPr lang="en-IN" sz="2000" dirty="0" smtClean="0">
                <a:latin typeface="Times New Roman" pitchFamily="18" charset="0"/>
                <a:cs typeface="Times New Roman" pitchFamily="18" charset="0"/>
              </a:rPr>
              <a:t>if </a:t>
            </a:r>
            <a:r>
              <a:rPr lang="en-IN" sz="2000" dirty="0">
                <a:latin typeface="Times New Roman" pitchFamily="18" charset="0"/>
                <a:cs typeface="Times New Roman" pitchFamily="18" charset="0"/>
              </a:rPr>
              <a:t>Xi changes by an amount </a:t>
            </a:r>
            <a:r>
              <a:rPr lang="en-IN" sz="2000" dirty="0" err="1">
                <a:latin typeface="Times New Roman" pitchFamily="18" charset="0"/>
                <a:cs typeface="Times New Roman" pitchFamily="18" charset="0"/>
              </a:rPr>
              <a:t>ΔXi</a:t>
            </a:r>
            <a:r>
              <a:rPr lang="en-IN" sz="2000" dirty="0">
                <a:latin typeface="Times New Roman" pitchFamily="18" charset="0"/>
                <a:cs typeface="Times New Roman" pitchFamily="18" charset="0"/>
              </a:rPr>
              <a:t>, holding other variables fixed, then the expected value of Y changes by a </a:t>
            </a:r>
            <a:r>
              <a:rPr lang="en-IN" sz="2000" i="1" dirty="0">
                <a:latin typeface="Times New Roman" pitchFamily="18" charset="0"/>
                <a:cs typeface="Times New Roman" pitchFamily="18" charset="0"/>
              </a:rPr>
              <a:t>proportional </a:t>
            </a:r>
            <a:r>
              <a:rPr lang="en-IN" sz="2000" dirty="0">
                <a:latin typeface="Times New Roman" pitchFamily="18" charset="0"/>
                <a:cs typeface="Times New Roman" pitchFamily="18" charset="0"/>
              </a:rPr>
              <a:t>amount β</a:t>
            </a:r>
            <a:r>
              <a:rPr lang="en-IN" sz="2000" dirty="0" err="1">
                <a:latin typeface="Times New Roman" pitchFamily="18" charset="0"/>
                <a:cs typeface="Times New Roman" pitchFamily="18" charset="0"/>
              </a:rPr>
              <a:t>iΔXi</a:t>
            </a:r>
            <a:r>
              <a:rPr lang="en-IN" sz="2000" dirty="0">
                <a:latin typeface="Times New Roman" pitchFamily="18" charset="0"/>
                <a:cs typeface="Times New Roman" pitchFamily="18" charset="0"/>
              </a:rPr>
              <a:t>, for some constant βi (which in general could be a positive or negative number).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value of βi is always the same, regardless of values of the other X’s. </a:t>
            </a:r>
          </a:p>
          <a:p>
            <a:pPr lvl="1"/>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total effect of the X’s on the expected value of Y is the </a:t>
            </a:r>
            <a:r>
              <a:rPr lang="en-IN" sz="2000" i="1" dirty="0">
                <a:latin typeface="Times New Roman" pitchFamily="18" charset="0"/>
                <a:cs typeface="Times New Roman" pitchFamily="18" charset="0"/>
              </a:rPr>
              <a:t>sum </a:t>
            </a:r>
            <a:r>
              <a:rPr lang="en-IN" sz="2000" dirty="0">
                <a:latin typeface="Times New Roman" pitchFamily="18" charset="0"/>
                <a:cs typeface="Times New Roman" pitchFamily="18" charset="0"/>
              </a:rPr>
              <a:t>of their separate effects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a:buFont typeface="+mj-lt"/>
              <a:buAutoNum type="arabicPeriod"/>
            </a:pPr>
            <a:r>
              <a:rPr lang="en-IN" sz="2000" dirty="0">
                <a:latin typeface="Times New Roman" pitchFamily="18" charset="0"/>
                <a:cs typeface="Times New Roman" pitchFamily="18" charset="0"/>
              </a:rPr>
              <a:t>The unexplained variations of Y are </a:t>
            </a:r>
            <a:r>
              <a:rPr lang="en-IN" sz="2000" i="1" dirty="0">
                <a:latin typeface="Times New Roman" pitchFamily="18" charset="0"/>
                <a:cs typeface="Times New Roman" pitchFamily="18" charset="0"/>
              </a:rPr>
              <a:t>independent </a:t>
            </a:r>
            <a:r>
              <a:rPr lang="en-IN" sz="2000" dirty="0">
                <a:latin typeface="Times New Roman" pitchFamily="18" charset="0"/>
                <a:cs typeface="Times New Roman" pitchFamily="18" charset="0"/>
              </a:rPr>
              <a:t>random </a:t>
            </a:r>
            <a:r>
              <a:rPr lang="en-IN" sz="2000" dirty="0" smtClean="0">
                <a:latin typeface="Times New Roman" pitchFamily="18" charset="0"/>
                <a:cs typeface="Times New Roman" pitchFamily="18" charset="0"/>
              </a:rPr>
              <a:t>variables.</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all have the </a:t>
            </a:r>
            <a:r>
              <a:rPr lang="en-IN" sz="2000" i="1" dirty="0">
                <a:latin typeface="Times New Roman" pitchFamily="18" charset="0"/>
                <a:cs typeface="Times New Roman" pitchFamily="18" charset="0"/>
              </a:rPr>
              <a:t>same variance </a:t>
            </a:r>
            <a:r>
              <a:rPr lang="en-IN" sz="2000" dirty="0">
                <a:latin typeface="Times New Roman" pitchFamily="18" charset="0"/>
                <a:cs typeface="Times New Roman" pitchFamily="18" charset="0"/>
              </a:rPr>
              <a:t>(“homoscedasticity”). </a:t>
            </a:r>
          </a:p>
          <a:p>
            <a:pPr>
              <a:buFont typeface="+mj-lt"/>
              <a:buAutoNum type="arabicPeriod"/>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a:t>
            </a:r>
            <a:r>
              <a:rPr lang="en-IN" sz="2000" i="1" dirty="0">
                <a:latin typeface="Times New Roman" pitchFamily="18" charset="0"/>
                <a:cs typeface="Times New Roman" pitchFamily="18" charset="0"/>
              </a:rPr>
              <a:t>normally distributed</a:t>
            </a:r>
            <a:r>
              <a:rPr lang="en-IN" sz="2000" dirty="0">
                <a:latin typeface="Times New Roman" pitchFamily="18" charset="0"/>
                <a:cs typeface="Times New Roman" pitchFamily="18" charset="0"/>
              </a:rPr>
              <a:t>. </a:t>
            </a: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483326" y="5515931"/>
            <a:ext cx="7903028" cy="646331"/>
          </a:xfrm>
          <a:prstGeom prst="rect">
            <a:avLst/>
          </a:prstGeom>
          <a:noFill/>
        </p:spPr>
        <p:txBody>
          <a:bodyPr wrap="square" rtlCol="0">
            <a:spAutoFit/>
          </a:bodyPr>
          <a:lstStyle/>
          <a:p>
            <a:pPr algn="ctr"/>
            <a:r>
              <a:rPr lang="en-IN" dirty="0">
                <a:solidFill>
                  <a:srgbClr val="FF0000"/>
                </a:solidFill>
              </a:rPr>
              <a:t>N</a:t>
            </a:r>
            <a:r>
              <a:rPr lang="en-IN" dirty="0" smtClean="0">
                <a:solidFill>
                  <a:srgbClr val="FF0000"/>
                </a:solidFill>
              </a:rPr>
              <a:t>o </a:t>
            </a:r>
            <a:r>
              <a:rPr lang="en-IN" dirty="0">
                <a:solidFill>
                  <a:srgbClr val="FF0000"/>
                </a:solidFill>
              </a:rPr>
              <a:t>model is perfect—these assumptions will never be </a:t>
            </a:r>
            <a:r>
              <a:rPr lang="en-IN" i="1" dirty="0">
                <a:solidFill>
                  <a:srgbClr val="FF0000"/>
                </a:solidFill>
              </a:rPr>
              <a:t>exactly </a:t>
            </a:r>
            <a:r>
              <a:rPr lang="en-IN" dirty="0">
                <a:solidFill>
                  <a:srgbClr val="FF0000"/>
                </a:solidFill>
              </a:rPr>
              <a:t>satisfied by real-world messy data—but you hope that they are not badly wrong. </a:t>
            </a:r>
          </a:p>
        </p:txBody>
      </p:sp>
    </p:spTree>
    <p:extLst>
      <p:ext uri="{BB962C8B-B14F-4D97-AF65-F5344CB8AC3E}">
        <p14:creationId xmlns:p14="http://schemas.microsoft.com/office/powerpoint/2010/main" val="101948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094" y="339634"/>
            <a:ext cx="7921625" cy="431074"/>
          </a:xfrm>
        </p:spPr>
        <p:txBody>
          <a:bodyPr/>
          <a:lstStyle/>
          <a:p>
            <a:pPr algn="ctr"/>
            <a:r>
              <a:rPr lang="en-IN" dirty="0" smtClean="0"/>
              <a:t/>
            </a:r>
            <a:br>
              <a:rPr lang="en-IN" dirty="0" smtClean="0"/>
            </a:br>
            <a:r>
              <a:rPr lang="en-IN" dirty="0" smtClean="0"/>
              <a:t>Confidence </a:t>
            </a:r>
            <a:r>
              <a:rPr lang="en-IN" dirty="0"/>
              <a:t>and prediction intervals for forecasted values</a:t>
            </a:r>
            <a:br>
              <a:rPr lang="en-IN" dirty="0"/>
            </a:br>
            <a:endParaRPr lang="en-IN" dirty="0"/>
          </a:p>
        </p:txBody>
      </p:sp>
      <p:sp>
        <p:nvSpPr>
          <p:cNvPr id="3" name="Content Placeholder 2"/>
          <p:cNvSpPr>
            <a:spLocks noGrp="1"/>
          </p:cNvSpPr>
          <p:nvPr>
            <p:ph idx="1"/>
          </p:nvPr>
        </p:nvSpPr>
        <p:spPr>
          <a:xfrm>
            <a:off x="263707" y="916418"/>
            <a:ext cx="8616586" cy="4677593"/>
          </a:xfrm>
        </p:spPr>
        <p:txBody>
          <a:bodyPr/>
          <a:lstStyle/>
          <a:p>
            <a:r>
              <a:rPr lang="en-IN" dirty="0"/>
              <a:t>The 95% confidence </a:t>
            </a:r>
            <a:r>
              <a:rPr lang="en-IN" dirty="0" smtClean="0"/>
              <a:t>interval </a:t>
            </a:r>
            <a:r>
              <a:rPr lang="en-IN" dirty="0"/>
              <a:t>for the forecasted values ŷ of </a:t>
            </a:r>
            <a:r>
              <a:rPr lang="en-IN" i="1" dirty="0"/>
              <a:t>x</a:t>
            </a:r>
            <a:r>
              <a:rPr lang="en-IN" dirty="0"/>
              <a:t> is</a:t>
            </a:r>
            <a:endParaRPr lang="en-IN" dirty="0">
              <a:effectLst/>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30</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644800" tIns="2142450" rIns="4570560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666666"/>
                </a:solidFill>
                <a:effectLst/>
                <a:latin typeface="Helvetica Neue"/>
                <a:cs typeface="Arial" pitchFamily="34" charset="0"/>
              </a:rPr>
              <a:t>The 95% confidence interval for the forecasted values ŷ of </a:t>
            </a:r>
            <a:r>
              <a:rPr kumimoji="0" lang="en-US" sz="900" b="1" i="1" u="none" strike="noStrike" cap="none" normalizeH="0" baseline="0" smtClean="0">
                <a:ln>
                  <a:noFill/>
                </a:ln>
                <a:solidFill>
                  <a:srgbClr val="666666"/>
                </a:solidFill>
                <a:effectLst/>
                <a:latin typeface="Helvetica Neue"/>
                <a:cs typeface="Arial" pitchFamily="34" charset="0"/>
              </a:rPr>
              <a:t>x</a:t>
            </a:r>
            <a:r>
              <a:rPr kumimoji="0" lang="en-US" sz="900" b="0" i="0" u="none" strike="noStrike" cap="none" normalizeH="0" baseline="0" smtClean="0">
                <a:ln>
                  <a:noFill/>
                </a:ln>
                <a:solidFill>
                  <a:srgbClr val="666666"/>
                </a:solidFill>
                <a:effectLst/>
                <a:latin typeface="Helvetica Neue"/>
                <a:cs typeface="Arial" pitchFamily="34" charset="0"/>
              </a:rPr>
              <a:t> is</a:t>
            </a:r>
          </a:p>
          <a:p>
            <a:pPr marL="0" marR="0" lvl="0" indent="0" algn="just" defTabSz="914400" rtl="0" eaLnBrk="0" fontAlgn="ctr"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666666"/>
                </a:solidFill>
                <a:effectLst/>
                <a:latin typeface="Helvetica Neue"/>
                <a:cs typeface="Arial" pitchFamily="34" charset="0"/>
                <a:hlinkClick r:id="rId2"/>
              </a:rPr>
              <a:t>  </a:t>
            </a:r>
            <a:endParaRPr kumimoji="0" lang="en-US" sz="900" b="0" i="0" u="none" strike="noStrike" cap="none" normalizeH="0" baseline="0" smtClean="0">
              <a:ln>
                <a:noFill/>
              </a:ln>
              <a:solidFill>
                <a:srgbClr val="666666"/>
              </a:solidFill>
              <a:effectLst/>
              <a:latin typeface="Helvetica Neue"/>
              <a:cs typeface="Arial" pitchFamily="34" charset="0"/>
            </a:endParaRPr>
          </a:p>
          <a:p>
            <a:pPr marL="0" marR="0" lvl="0" indent="0" algn="just" defTabSz="914400" rtl="0" eaLnBrk="0" fontAlgn="ctr"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666666"/>
                </a:solidFill>
                <a:effectLst/>
                <a:latin typeface="Helvetica Neue"/>
                <a:cs typeface="Arial" pitchFamily="34" charset="0"/>
              </a:rPr>
              <a:t>where</a:t>
            </a:r>
            <a:br>
              <a:rPr kumimoji="0" lang="en-US" sz="900" b="0" i="0" u="none" strike="noStrike" cap="none" normalizeH="0" baseline="0" smtClean="0">
                <a:ln>
                  <a:noFill/>
                </a:ln>
                <a:solidFill>
                  <a:srgbClr val="666666"/>
                </a:solidFill>
                <a:effectLst/>
                <a:latin typeface="Helvetica Neue"/>
                <a:cs typeface="Arial" pitchFamily="34" charset="0"/>
              </a:rPr>
            </a:br>
            <a:r>
              <a:rPr kumimoji="0" lang="en-US" sz="900" b="0" i="0" u="none" strike="noStrike" cap="none" normalizeH="0" baseline="0" smtClean="0">
                <a:ln>
                  <a:noFill/>
                </a:ln>
                <a:solidFill>
                  <a:srgbClr val="666666"/>
                </a:solidFill>
                <a:effectLst/>
                <a:latin typeface="Helvetica Neue"/>
                <a:cs typeface="Arial" pitchFamily="34" charset="0"/>
                <a:hlinkClick r:id="rId3"/>
              </a:rPr>
              <a:t>  </a:t>
            </a:r>
            <a:endParaRPr kumimoji="0" lang="en-US" sz="3300" b="0" i="0" u="none" strike="noStrike" cap="none" normalizeH="0" baseline="0" smtClean="0">
              <a:ln>
                <a:noFill/>
              </a:ln>
              <a:solidFill>
                <a:srgbClr val="666666"/>
              </a:solidFill>
              <a:effectLst/>
              <a:latin typeface="Helvetica Neue"/>
              <a:cs typeface="Arial" pitchFamily="34" charset="0"/>
            </a:endParaRPr>
          </a:p>
        </p:txBody>
      </p:sp>
      <p:pic>
        <p:nvPicPr>
          <p:cNvPr id="1026" name="Picture 2" descr="Confidence interval regression">
            <a:hlinkClick r:id="rId2"/>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3506" y="1488513"/>
            <a:ext cx="2205318" cy="45925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image1773">
            <a:hlinkClick r:id="rId3"/>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176" y="2234266"/>
            <a:ext cx="3012141" cy="8854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89965" y="3294529"/>
            <a:ext cx="8310282" cy="1200329"/>
          </a:xfrm>
          <a:prstGeom prst="rect">
            <a:avLst/>
          </a:prstGeom>
          <a:noFill/>
        </p:spPr>
        <p:txBody>
          <a:bodyPr wrap="square" rtlCol="0">
            <a:spAutoFit/>
          </a:bodyPr>
          <a:lstStyle/>
          <a:p>
            <a:r>
              <a:rPr lang="en-IN" dirty="0"/>
              <a:t>This means that there is a 95% probability that the true linear regression line of the population will lie within the confidence interval of the regression line calculated from the sample data.</a:t>
            </a:r>
          </a:p>
          <a:p>
            <a:endParaRPr lang="en-IN" dirty="0"/>
          </a:p>
        </p:txBody>
      </p:sp>
    </p:spTree>
    <p:extLst>
      <p:ext uri="{BB962C8B-B14F-4D97-AF65-F5344CB8AC3E}">
        <p14:creationId xmlns:p14="http://schemas.microsoft.com/office/powerpoint/2010/main" val="2738059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57" y="304800"/>
            <a:ext cx="7921625" cy="518160"/>
          </a:xfrm>
        </p:spPr>
        <p:txBody>
          <a:bodyPr/>
          <a:lstStyle/>
          <a:p>
            <a:r>
              <a:rPr lang="en-US" dirty="0" smtClean="0"/>
              <a:t>Confidence Interval</a:t>
            </a:r>
            <a:endParaRPr lang="en-IN" dirty="0"/>
          </a:p>
        </p:txBody>
      </p:sp>
      <p:sp>
        <p:nvSpPr>
          <p:cNvPr id="3" name="Content Placeholder 2"/>
          <p:cNvSpPr>
            <a:spLocks noGrp="1"/>
          </p:cNvSpPr>
          <p:nvPr>
            <p:ph idx="1"/>
          </p:nvPr>
        </p:nvSpPr>
        <p:spPr>
          <a:xfrm>
            <a:off x="342084" y="4022410"/>
            <a:ext cx="8616586" cy="1751373"/>
          </a:xfrm>
        </p:spPr>
        <p:txBody>
          <a:bodyPr/>
          <a:lstStyle/>
          <a:p>
            <a:r>
              <a:rPr lang="en-IN" dirty="0"/>
              <a:t>In the graph </a:t>
            </a:r>
            <a:r>
              <a:rPr lang="en-IN" dirty="0" smtClean="0"/>
              <a:t>above  </a:t>
            </a:r>
            <a:r>
              <a:rPr lang="en-IN" dirty="0"/>
              <a:t>linear regression line is calculated to fit the sample data points. The confidence interval consists of the space between the two curves (dotted lines). Thus there is a 95% probability that the true best-fit line for the population lies within the confidence interval (e.g. any of the lines in the figure on the right above).</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31</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731" y="1071154"/>
            <a:ext cx="5264331" cy="293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6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57" y="304800"/>
            <a:ext cx="7921625" cy="518160"/>
          </a:xfrm>
        </p:spPr>
        <p:txBody>
          <a:bodyPr/>
          <a:lstStyle/>
          <a:p>
            <a:r>
              <a:rPr lang="en-US" dirty="0" smtClean="0"/>
              <a:t>Prediction Interval</a:t>
            </a:r>
            <a:endParaRPr lang="en-IN" dirty="0"/>
          </a:p>
        </p:txBody>
      </p:sp>
      <p:sp>
        <p:nvSpPr>
          <p:cNvPr id="3" name="Content Placeholder 2"/>
          <p:cNvSpPr>
            <a:spLocks noGrp="1"/>
          </p:cNvSpPr>
          <p:nvPr>
            <p:ph idx="1"/>
          </p:nvPr>
        </p:nvSpPr>
        <p:spPr>
          <a:xfrm>
            <a:off x="263707" y="4009346"/>
            <a:ext cx="8616586" cy="1712185"/>
          </a:xfrm>
        </p:spPr>
        <p:txBody>
          <a:bodyPr/>
          <a:lstStyle/>
          <a:p>
            <a:r>
              <a:rPr lang="en-IN" dirty="0"/>
              <a:t>There is also a concept called prediction interval. Here we look at any specific value of x, x0, and find an interval around the predicted value ŷ0 for x0 such that there is a 95% probability that the real value of y (in the population) corresponding to x0 is within this interval (see the graph on the right side of Figure 1).</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32</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297" y="1214573"/>
            <a:ext cx="566928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46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57" y="304800"/>
            <a:ext cx="7921625" cy="518160"/>
          </a:xfrm>
        </p:spPr>
        <p:txBody>
          <a:bodyPr/>
          <a:lstStyle/>
          <a:p>
            <a:r>
              <a:rPr lang="en-US" dirty="0" smtClean="0"/>
              <a:t>Prediction Interval  </a:t>
            </a:r>
            <a:r>
              <a:rPr lang="en-US" sz="1600" dirty="0" smtClean="0"/>
              <a:t>cont</a:t>
            </a:r>
            <a:r>
              <a:rPr lang="en-US" dirty="0" smtClean="0"/>
              <a:t>..</a:t>
            </a:r>
            <a:endParaRPr lang="en-IN" dirty="0"/>
          </a:p>
        </p:txBody>
      </p:sp>
      <p:sp>
        <p:nvSpPr>
          <p:cNvPr id="3" name="Content Placeholder 2"/>
          <p:cNvSpPr>
            <a:spLocks noGrp="1"/>
          </p:cNvSpPr>
          <p:nvPr>
            <p:ph idx="1"/>
          </p:nvPr>
        </p:nvSpPr>
        <p:spPr>
          <a:xfrm>
            <a:off x="344534" y="965701"/>
            <a:ext cx="8616586" cy="2207805"/>
          </a:xfrm>
        </p:spPr>
        <p:txBody>
          <a:bodyPr/>
          <a:lstStyle/>
          <a:p>
            <a:r>
              <a:rPr lang="en-IN" dirty="0"/>
              <a:t>The 95% prediction interval of the forecasted value ŷ</a:t>
            </a:r>
            <a:r>
              <a:rPr lang="en-IN" baseline="-25000" dirty="0"/>
              <a:t>0</a:t>
            </a:r>
            <a:r>
              <a:rPr lang="en-IN" dirty="0"/>
              <a:t> for </a:t>
            </a:r>
            <a:r>
              <a:rPr lang="en-IN" i="1" dirty="0"/>
              <a:t>x</a:t>
            </a:r>
            <a:r>
              <a:rPr lang="en-IN" i="1" baseline="-25000" dirty="0"/>
              <a:t>0</a:t>
            </a:r>
            <a:r>
              <a:rPr lang="en-IN" dirty="0"/>
              <a:t> is</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33</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4101" name="Picture 5" descr="Prediction interval regressio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1395" y="1506446"/>
            <a:ext cx="2351314" cy="60384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tandard error predi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580613" y="820738"/>
            <a:ext cx="17716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Standard error prediction">
            <a:hlinkClick r:id="rId5"/>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8388" y="3427971"/>
            <a:ext cx="3146613" cy="9826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7165" y="2608729"/>
            <a:ext cx="6521823" cy="646331"/>
          </a:xfrm>
          <a:prstGeom prst="rect">
            <a:avLst/>
          </a:prstGeom>
          <a:noFill/>
        </p:spPr>
        <p:txBody>
          <a:bodyPr wrap="square" rtlCol="0">
            <a:spAutoFit/>
          </a:bodyPr>
          <a:lstStyle/>
          <a:p>
            <a:r>
              <a:rPr lang="en-IN" dirty="0"/>
              <a:t>where the </a:t>
            </a:r>
            <a:r>
              <a:rPr lang="en-IN" b="1" dirty="0"/>
              <a:t>standard error of the prediction</a:t>
            </a:r>
            <a:r>
              <a:rPr lang="en-IN" dirty="0"/>
              <a:t> is</a:t>
            </a:r>
          </a:p>
          <a:p>
            <a:endParaRPr lang="en-IN" dirty="0"/>
          </a:p>
        </p:txBody>
      </p:sp>
    </p:spTree>
    <p:extLst>
      <p:ext uri="{BB962C8B-B14F-4D97-AF65-F5344CB8AC3E}">
        <p14:creationId xmlns:p14="http://schemas.microsoft.com/office/powerpoint/2010/main" val="3175467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43" y="265612"/>
            <a:ext cx="7921625" cy="518160"/>
          </a:xfrm>
        </p:spPr>
        <p:txBody>
          <a:bodyPr/>
          <a:lstStyle/>
          <a:p>
            <a:endParaRPr lang="en-IN"/>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11" name="TextBox 10"/>
          <p:cNvSpPr txBox="1"/>
          <p:nvPr/>
        </p:nvSpPr>
        <p:spPr>
          <a:xfrm>
            <a:off x="230010" y="843677"/>
            <a:ext cx="8561291" cy="4662815"/>
          </a:xfrm>
          <a:prstGeom prst="rect">
            <a:avLst/>
          </a:prstGeom>
          <a:noFill/>
        </p:spPr>
        <p:txBody>
          <a:bodyPr wrap="square" rtlCol="0">
            <a:spAutoFit/>
          </a:bodyPr>
          <a:lstStyle/>
          <a:p>
            <a:pPr>
              <a:lnSpc>
                <a:spcPct val="150000"/>
              </a:lnSpc>
            </a:pPr>
            <a:r>
              <a:rPr lang="en-IN" dirty="0"/>
              <a:t>In regression analysis, you'd like your regression model to have </a:t>
            </a:r>
            <a:r>
              <a:rPr lang="en-IN" dirty="0" smtClean="0">
                <a:solidFill>
                  <a:srgbClr val="FF0000"/>
                </a:solidFill>
              </a:rPr>
              <a:t>Significant Variables </a:t>
            </a:r>
            <a:r>
              <a:rPr lang="en-IN" dirty="0"/>
              <a:t>and to produce a </a:t>
            </a:r>
            <a:r>
              <a:rPr lang="en-IN" dirty="0" smtClean="0">
                <a:solidFill>
                  <a:srgbClr val="FF0000"/>
                </a:solidFill>
              </a:rPr>
              <a:t>High </a:t>
            </a:r>
            <a:r>
              <a:rPr lang="en-IN" dirty="0">
                <a:solidFill>
                  <a:srgbClr val="FF0000"/>
                </a:solidFill>
              </a:rPr>
              <a:t>R-squared value</a:t>
            </a:r>
            <a:r>
              <a:rPr lang="en-IN" dirty="0"/>
              <a:t>. </a:t>
            </a:r>
            <a:endParaRPr lang="en-IN" dirty="0" smtClean="0"/>
          </a:p>
          <a:p>
            <a:pPr>
              <a:lnSpc>
                <a:spcPct val="150000"/>
              </a:lnSpc>
            </a:pPr>
            <a:endParaRPr lang="en-IN" dirty="0" smtClean="0"/>
          </a:p>
          <a:p>
            <a:pPr>
              <a:lnSpc>
                <a:spcPct val="150000"/>
              </a:lnSpc>
            </a:pPr>
            <a:r>
              <a:rPr lang="en-IN" dirty="0" smtClean="0"/>
              <a:t>This </a:t>
            </a:r>
            <a:r>
              <a:rPr lang="en-IN" dirty="0"/>
              <a:t>low P value / high R</a:t>
            </a:r>
            <a:r>
              <a:rPr lang="en-IN" baseline="30000" dirty="0"/>
              <a:t>2</a:t>
            </a:r>
            <a:r>
              <a:rPr lang="en-IN" dirty="0"/>
              <a:t> combination indicates that changes in the predictors are related to changes in the response variable and that your model explains a lot of the response variability</a:t>
            </a:r>
            <a:r>
              <a:rPr lang="en-IN" dirty="0" smtClean="0"/>
              <a:t>. This </a:t>
            </a:r>
            <a:r>
              <a:rPr lang="en-IN" dirty="0"/>
              <a:t>combination seems to go together naturally</a:t>
            </a:r>
            <a:r>
              <a:rPr lang="en-IN" dirty="0" smtClean="0"/>
              <a:t>.</a:t>
            </a:r>
          </a:p>
          <a:p>
            <a:pPr>
              <a:lnSpc>
                <a:spcPct val="150000"/>
              </a:lnSpc>
            </a:pPr>
            <a:endParaRPr lang="en-US" dirty="0" smtClean="0"/>
          </a:p>
          <a:p>
            <a:pPr>
              <a:lnSpc>
                <a:spcPct val="150000"/>
              </a:lnSpc>
            </a:pPr>
            <a:endParaRPr lang="en-US" dirty="0"/>
          </a:p>
          <a:p>
            <a:pPr>
              <a:lnSpc>
                <a:spcPct val="150000"/>
              </a:lnSpc>
            </a:pPr>
            <a:endParaRPr lang="en-US" dirty="0"/>
          </a:p>
          <a:p>
            <a:pPr algn="ctr">
              <a:lnSpc>
                <a:spcPct val="150000"/>
              </a:lnSpc>
            </a:pPr>
            <a:r>
              <a:rPr lang="en-IN" dirty="0" smtClean="0">
                <a:solidFill>
                  <a:srgbClr val="FF0000"/>
                </a:solidFill>
              </a:rPr>
              <a:t>But </a:t>
            </a:r>
            <a:r>
              <a:rPr lang="en-IN" dirty="0">
                <a:solidFill>
                  <a:srgbClr val="FF0000"/>
                </a:solidFill>
              </a:rPr>
              <a:t>what if your regression model has significant variables but explains little of the variability? It has low P values </a:t>
            </a:r>
            <a:r>
              <a:rPr lang="en-IN" i="1" dirty="0">
                <a:solidFill>
                  <a:srgbClr val="FF0000"/>
                </a:solidFill>
              </a:rPr>
              <a:t>and</a:t>
            </a:r>
            <a:r>
              <a:rPr lang="en-IN" dirty="0">
                <a:solidFill>
                  <a:srgbClr val="FF0000"/>
                </a:solidFill>
              </a:rPr>
              <a:t> a low R-squared</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2722485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68" y="265611"/>
            <a:ext cx="7921625" cy="478971"/>
          </a:xfrm>
        </p:spPr>
        <p:txBody>
          <a:bodyPr/>
          <a:lstStyle/>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194" y="3709853"/>
            <a:ext cx="8556172" cy="283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94" y="810808"/>
            <a:ext cx="8556172" cy="289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646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57" y="343988"/>
            <a:ext cx="7921625" cy="492034"/>
          </a:xfrm>
        </p:spPr>
        <p:txBody>
          <a:bodyPr/>
          <a:lstStyle/>
          <a:p>
            <a:endParaRPr lang="en-IN" dirty="0"/>
          </a:p>
        </p:txBody>
      </p:sp>
      <p:sp>
        <p:nvSpPr>
          <p:cNvPr id="3" name="Content Placeholder 2"/>
          <p:cNvSpPr>
            <a:spLocks noGrp="1"/>
          </p:cNvSpPr>
          <p:nvPr>
            <p:ph idx="1"/>
          </p:nvPr>
        </p:nvSpPr>
        <p:spPr>
          <a:xfrm>
            <a:off x="514350" y="2572433"/>
            <a:ext cx="8329204" cy="3057658"/>
          </a:xfrm>
        </p:spPr>
        <p:txBody>
          <a:bodyPr/>
          <a:lstStyle/>
          <a:p>
            <a:r>
              <a:rPr lang="en-IN" dirty="0" smtClean="0"/>
              <a:t>The </a:t>
            </a:r>
            <a:r>
              <a:rPr lang="en-IN" dirty="0"/>
              <a:t>coefficients estimate the trends while R-squared represents the scatter around the regression line</a:t>
            </a:r>
            <a:r>
              <a:rPr lang="en-IN" dirty="0" smtClean="0"/>
              <a:t>.</a:t>
            </a:r>
          </a:p>
          <a:p>
            <a:pPr marL="0" indent="0">
              <a:buNone/>
            </a:pPr>
            <a:endParaRPr lang="en-IN" dirty="0"/>
          </a:p>
          <a:p>
            <a:r>
              <a:rPr lang="en-IN" dirty="0" smtClean="0"/>
              <a:t>The </a:t>
            </a:r>
            <a:r>
              <a:rPr lang="en-IN" dirty="0"/>
              <a:t>interpretations of the significant variables are the same for both high and low R-squared </a:t>
            </a:r>
            <a:r>
              <a:rPr lang="en-IN" dirty="0" smtClean="0"/>
              <a:t>models.</a:t>
            </a:r>
          </a:p>
          <a:p>
            <a:endParaRPr lang="en-IN" dirty="0"/>
          </a:p>
          <a:p>
            <a:r>
              <a:rPr lang="en-IN" dirty="0" smtClean="0"/>
              <a:t>Low </a:t>
            </a:r>
            <a:r>
              <a:rPr lang="en-IN" dirty="0"/>
              <a:t>R-squared values are problematic when you need precise predictions.</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287383" y="1227909"/>
            <a:ext cx="8412480" cy="923330"/>
          </a:xfrm>
          <a:prstGeom prst="rect">
            <a:avLst/>
          </a:prstGeom>
          <a:noFill/>
        </p:spPr>
        <p:txBody>
          <a:bodyPr wrap="square" rtlCol="0">
            <a:spAutoFit/>
          </a:bodyPr>
          <a:lstStyle/>
          <a:p>
            <a:pPr algn="ctr"/>
            <a:r>
              <a:rPr lang="en-IN" dirty="0" smtClean="0">
                <a:solidFill>
                  <a:schemeClr val="tx2">
                    <a:lumMod val="60000"/>
                    <a:lumOff val="40000"/>
                  </a:schemeClr>
                </a:solidFill>
              </a:rPr>
              <a:t>The </a:t>
            </a:r>
            <a:r>
              <a:rPr lang="en-IN" dirty="0">
                <a:solidFill>
                  <a:schemeClr val="tx2">
                    <a:lumMod val="60000"/>
                    <a:lumOff val="40000"/>
                  </a:schemeClr>
                </a:solidFill>
              </a:rPr>
              <a:t>two regression equations produce nearly identical predictions. However, the differing levels of variability affect the precision of these predictions.</a:t>
            </a:r>
          </a:p>
          <a:p>
            <a:endParaRPr lang="en-IN" dirty="0"/>
          </a:p>
        </p:txBody>
      </p:sp>
    </p:spTree>
    <p:extLst>
      <p:ext uri="{BB962C8B-B14F-4D97-AF65-F5344CB8AC3E}">
        <p14:creationId xmlns:p14="http://schemas.microsoft.com/office/powerpoint/2010/main" val="1910666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2" y="304800"/>
            <a:ext cx="7921625" cy="609600"/>
          </a:xfrm>
        </p:spPr>
        <p:txBody>
          <a:bodyPr/>
          <a:lstStyle/>
          <a:p>
            <a:r>
              <a:rPr lang="en-IN" dirty="0"/>
              <a:t>How High Should R-squared Be in Regression Analysis</a:t>
            </a:r>
            <a:r>
              <a:rPr lang="en-IN" dirty="0" smtClean="0"/>
              <a:t>?</a:t>
            </a:r>
            <a:endParaRPr lang="en-IN" dirty="0"/>
          </a:p>
        </p:txBody>
      </p:sp>
      <p:sp>
        <p:nvSpPr>
          <p:cNvPr id="3" name="Content Placeholder 2"/>
          <p:cNvSpPr>
            <a:spLocks noGrp="1"/>
          </p:cNvSpPr>
          <p:nvPr>
            <p:ph idx="1"/>
          </p:nvPr>
        </p:nvSpPr>
        <p:spPr>
          <a:xfrm>
            <a:off x="226968" y="1044079"/>
            <a:ext cx="8564335" cy="4900612"/>
          </a:xfrm>
        </p:spPr>
        <p:txBody>
          <a:bodyPr/>
          <a:lstStyle/>
          <a:p>
            <a:r>
              <a:rPr lang="en-IN" dirty="0"/>
              <a:t>If your main goal is to determine which predictors are statistically significant and how changes in the predictors relate to changes in the response variable, R-squared is almost totally irrelevant.</a:t>
            </a:r>
          </a:p>
          <a:p>
            <a:r>
              <a:rPr lang="en-IN" dirty="0"/>
              <a:t>Suppose you model the relationship between Input and Output. You find that the p-value for Input is significant, its coefficient is 2, and the assumptions pass muster.</a:t>
            </a:r>
          </a:p>
          <a:p>
            <a:r>
              <a:rPr lang="en-IN" dirty="0"/>
              <a:t>These results indicate that a one-unit increase in Input is associated with an average two-unit increase in Output. This interpretation is correct regardless of whether the R-squared value is 25% or 95%!</a:t>
            </a:r>
          </a:p>
          <a:p>
            <a:r>
              <a:rPr lang="en-IN"/>
              <a:t>Asking “how high should R-squared be?” doesn’t make sense in this context because it isn’t </a:t>
            </a:r>
            <a:r>
              <a:rPr lang="en-IN" smtClean="0"/>
              <a:t>relevant.</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37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094389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4" name="Picture 2"/>
          <p:cNvPicPr>
            <a:picLocks noChangeAspect="1" noChangeArrowheads="1"/>
          </p:cNvPicPr>
          <p:nvPr/>
        </p:nvPicPr>
        <p:blipFill>
          <a:blip r:embed="rId2" cstate="print">
            <a:lum bright="10000"/>
            <a:extLst>
              <a:ext uri="{28A0092B-C50C-407E-A947-70E740481C1C}">
                <a14:useLocalDpi xmlns:a14="http://schemas.microsoft.com/office/drawing/2010/main" val="0"/>
              </a:ext>
            </a:extLst>
          </a:blip>
          <a:srcRect/>
          <a:stretch>
            <a:fillRect/>
          </a:stretch>
        </p:blipFill>
        <p:spPr bwMode="auto">
          <a:xfrm>
            <a:off x="0" y="0"/>
            <a:ext cx="91440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1585356" y="2544385"/>
            <a:ext cx="5973288" cy="1785104"/>
          </a:xfrm>
          <a:prstGeom prst="rect">
            <a:avLst/>
          </a:prstGeom>
          <a:noFill/>
          <a:ln w="9525">
            <a:noFill/>
            <a:miter lim="800000"/>
            <a:headEnd/>
            <a:tailEnd/>
          </a:ln>
        </p:spPr>
        <p:txBody>
          <a:bodyPr wrap="square">
            <a:prstTxWarp prst="textArchUp">
              <a:avLst/>
            </a:prstTxWarp>
            <a:spAutoFit/>
          </a:bodyPr>
          <a:lstStyle/>
          <a:p>
            <a:pPr algn="ctr" fontAlgn="auto">
              <a:spcBef>
                <a:spcPct val="50000"/>
              </a:spcBef>
              <a:spcAft>
                <a:spcPts val="0"/>
              </a:spcAft>
              <a:defRPr/>
            </a:pPr>
            <a:r>
              <a:rPr lang="en-US" sz="4400" b="1" spc="500" dirty="0">
                <a:solidFill>
                  <a:srgbClr val="002060"/>
                </a:solidFill>
                <a:effectLst/>
                <a:latin typeface="Candara" panose="020E0502030303020204" pitchFamily="34" charset="0"/>
                <a:ea typeface="ＭＳ Ｐゴシック" charset="-128"/>
                <a:cs typeface="Arial" pitchFamily="34" charset="0"/>
              </a:rPr>
              <a:t>THANK  YOU</a:t>
            </a:r>
            <a:r>
              <a:rPr lang="en-US" sz="4400" b="1" spc="500" dirty="0" smtClean="0">
                <a:solidFill>
                  <a:srgbClr val="002060"/>
                </a:solidFill>
                <a:effectLst/>
                <a:latin typeface="Candara" panose="020E0502030303020204" pitchFamily="34" charset="0"/>
                <a:ea typeface="ＭＳ Ｐゴシック" charset="-128"/>
                <a:cs typeface="Arial" pitchFamily="34" charset="0"/>
              </a:rPr>
              <a:t>!</a:t>
            </a:r>
            <a:endParaRPr lang="en-US" sz="3200" b="1" i="1" spc="500" dirty="0">
              <a:solidFill>
                <a:srgbClr val="002060"/>
              </a:solidFill>
              <a:effectLst/>
              <a:latin typeface="Candara" panose="020E0502030303020204" pitchFamily="34" charset="0"/>
              <a:ea typeface="ＭＳ Ｐゴシック" charset="-128"/>
              <a:cs typeface="Arial" pitchFamily="34" charset="0"/>
            </a:endParaRPr>
          </a:p>
        </p:txBody>
      </p:sp>
    </p:spTree>
    <p:extLst>
      <p:ext uri="{BB962C8B-B14F-4D97-AF65-F5344CB8AC3E}">
        <p14:creationId xmlns:p14="http://schemas.microsoft.com/office/powerpoint/2010/main" val="3591424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65" y="161108"/>
            <a:ext cx="7921625" cy="648789"/>
          </a:xfrm>
        </p:spPr>
        <p:txBody>
          <a:bodyPr/>
          <a:lstStyle/>
          <a:p>
            <a:r>
              <a:rPr lang="en-US" dirty="0" smtClean="0"/>
              <a:t>Linear Model</a:t>
            </a:r>
            <a:endParaRPr lang="en-IN" dirty="0"/>
          </a:p>
        </p:txBody>
      </p:sp>
      <p:sp>
        <p:nvSpPr>
          <p:cNvPr id="3" name="Content Placeholder 2"/>
          <p:cNvSpPr>
            <a:spLocks noGrp="1"/>
          </p:cNvSpPr>
          <p:nvPr>
            <p:ph idx="1"/>
          </p:nvPr>
        </p:nvSpPr>
        <p:spPr>
          <a:xfrm>
            <a:off x="266157" y="952637"/>
            <a:ext cx="8485957" cy="2639649"/>
          </a:xfrm>
        </p:spPr>
        <p:txBody>
          <a:bodyPr/>
          <a:lstStyle/>
          <a:p>
            <a:pPr marL="0" indent="0" algn="ctr">
              <a:lnSpc>
                <a:spcPct val="200000"/>
              </a:lnSpc>
              <a:buNone/>
            </a:pPr>
            <a:r>
              <a:rPr lang="en-IN" sz="1600" b="1" dirty="0" smtClean="0">
                <a:solidFill>
                  <a:srgbClr val="FF0000"/>
                </a:solidFill>
              </a:rPr>
              <a:t>The </a:t>
            </a:r>
            <a:r>
              <a:rPr lang="en-IN" sz="1600" b="1" dirty="0">
                <a:solidFill>
                  <a:srgbClr val="FF0000"/>
                </a:solidFill>
              </a:rPr>
              <a:t>regression model makes very strong assumptions about the WAY in which Y depends on the X’s, namely that the causal or predictive effects of the X’s with respect to Y are </a:t>
            </a:r>
            <a:r>
              <a:rPr lang="en-IN" sz="1600" b="1" i="1" dirty="0">
                <a:solidFill>
                  <a:srgbClr val="FF0000"/>
                </a:solidFill>
              </a:rPr>
              <a:t>linear </a:t>
            </a:r>
            <a:r>
              <a:rPr lang="en-IN" sz="1600" b="1" dirty="0">
                <a:solidFill>
                  <a:srgbClr val="FF0000"/>
                </a:solidFill>
              </a:rPr>
              <a:t>and </a:t>
            </a:r>
            <a:r>
              <a:rPr lang="en-IN" sz="1600" b="1" i="1" dirty="0">
                <a:solidFill>
                  <a:srgbClr val="FF0000"/>
                </a:solidFill>
              </a:rPr>
              <a:t>additive </a:t>
            </a:r>
            <a:r>
              <a:rPr lang="en-IN" sz="1600" b="1" dirty="0">
                <a:solidFill>
                  <a:srgbClr val="FF0000"/>
                </a:solidFill>
              </a:rPr>
              <a:t>and </a:t>
            </a:r>
            <a:r>
              <a:rPr lang="en-IN" sz="1600" b="1" i="1" dirty="0">
                <a:solidFill>
                  <a:srgbClr val="FF0000"/>
                </a:solidFill>
              </a:rPr>
              <a:t>non-interactive </a:t>
            </a:r>
            <a:r>
              <a:rPr lang="en-IN" sz="1600" b="1" dirty="0">
                <a:solidFill>
                  <a:srgbClr val="FF0000"/>
                </a:solidFill>
              </a:rPr>
              <a:t>and that any variations in Y that are not explained by the X’s are </a:t>
            </a:r>
            <a:r>
              <a:rPr lang="en-IN" sz="1600" b="1" i="1" dirty="0">
                <a:solidFill>
                  <a:srgbClr val="FF0000"/>
                </a:solidFill>
              </a:rPr>
              <a:t>statistically independent </a:t>
            </a:r>
            <a:r>
              <a:rPr lang="en-IN" sz="1600" b="1" dirty="0">
                <a:solidFill>
                  <a:srgbClr val="FF0000"/>
                </a:solidFill>
              </a:rPr>
              <a:t>of each other and </a:t>
            </a:r>
            <a:r>
              <a:rPr lang="en-IN" sz="1600" b="1" i="1" dirty="0">
                <a:solidFill>
                  <a:srgbClr val="FF0000"/>
                </a:solidFill>
              </a:rPr>
              <a:t>identically normally distributed </a:t>
            </a:r>
            <a:r>
              <a:rPr lang="en-IN" sz="1600" b="1" dirty="0">
                <a:solidFill>
                  <a:srgbClr val="FF0000"/>
                </a:solidFill>
              </a:rPr>
              <a:t>under all conditions</a:t>
            </a:r>
            <a:r>
              <a:rPr lang="en-IN" b="1" dirty="0">
                <a:solidFill>
                  <a:srgbClr val="FF0000"/>
                </a:solidFill>
              </a:rPr>
              <a:t>. </a:t>
            </a:r>
            <a:endParaRPr lang="en-IN" dirty="0">
              <a:solidFill>
                <a:srgbClr val="FF0000"/>
              </a:solidFill>
            </a:endParaRP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4</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TextBox 5"/>
          <p:cNvSpPr txBox="1"/>
          <p:nvPr/>
        </p:nvSpPr>
        <p:spPr>
          <a:xfrm>
            <a:off x="378823" y="3709852"/>
            <a:ext cx="8399417" cy="2308324"/>
          </a:xfrm>
          <a:prstGeom prst="rect">
            <a:avLst/>
          </a:prstGeom>
          <a:noFill/>
        </p:spPr>
        <p:txBody>
          <a:bodyPr wrap="square" rtlCol="0">
            <a:spAutoFit/>
          </a:bodyPr>
          <a:lstStyle/>
          <a:p>
            <a:pPr algn="ctr">
              <a:lnSpc>
                <a:spcPct val="200000"/>
              </a:lnSpc>
            </a:pPr>
            <a:r>
              <a:rPr lang="en-IN" dirty="0">
                <a:solidFill>
                  <a:schemeClr val="tx2">
                    <a:lumMod val="60000"/>
                    <a:lumOff val="40000"/>
                  </a:schemeClr>
                </a:solidFill>
                <a:latin typeface="Times New Roman" pitchFamily="18" charset="0"/>
                <a:cs typeface="Times New Roman" pitchFamily="18" charset="0"/>
              </a:rPr>
              <a:t>The </a:t>
            </a:r>
            <a:r>
              <a:rPr lang="en-IN" b="1" dirty="0" smtClean="0">
                <a:solidFill>
                  <a:schemeClr val="tx2">
                    <a:lumMod val="60000"/>
                    <a:lumOff val="40000"/>
                  </a:schemeClr>
                </a:solidFill>
                <a:latin typeface="Times New Roman" pitchFamily="18" charset="0"/>
                <a:cs typeface="Times New Roman" pitchFamily="18" charset="0"/>
              </a:rPr>
              <a:t>ART</a:t>
            </a:r>
            <a:r>
              <a:rPr lang="en-IN" i="1" dirty="0" smtClean="0">
                <a:solidFill>
                  <a:schemeClr val="tx2">
                    <a:lumMod val="60000"/>
                    <a:lumOff val="40000"/>
                  </a:schemeClr>
                </a:solidFill>
                <a:latin typeface="Times New Roman" pitchFamily="18" charset="0"/>
                <a:cs typeface="Times New Roman" pitchFamily="18" charset="0"/>
              </a:rPr>
              <a:t> </a:t>
            </a:r>
            <a:r>
              <a:rPr lang="en-IN" dirty="0">
                <a:solidFill>
                  <a:schemeClr val="tx2">
                    <a:lumMod val="60000"/>
                    <a:lumOff val="40000"/>
                  </a:schemeClr>
                </a:solidFill>
                <a:latin typeface="Times New Roman" pitchFamily="18" charset="0"/>
                <a:cs typeface="Times New Roman" pitchFamily="18" charset="0"/>
              </a:rPr>
              <a:t>of regression </a:t>
            </a:r>
            <a:r>
              <a:rPr lang="en-IN" dirty="0" smtClean="0">
                <a:solidFill>
                  <a:schemeClr val="tx2">
                    <a:lumMod val="60000"/>
                    <a:lumOff val="40000"/>
                  </a:schemeClr>
                </a:solidFill>
                <a:latin typeface="Times New Roman" pitchFamily="18" charset="0"/>
                <a:cs typeface="Times New Roman" pitchFamily="18" charset="0"/>
              </a:rPr>
              <a:t>modelling </a:t>
            </a:r>
            <a:r>
              <a:rPr lang="en-IN" dirty="0">
                <a:solidFill>
                  <a:schemeClr val="tx2">
                    <a:lumMod val="60000"/>
                    <a:lumOff val="40000"/>
                  </a:schemeClr>
                </a:solidFill>
                <a:latin typeface="Times New Roman" pitchFamily="18" charset="0"/>
                <a:cs typeface="Times New Roman" pitchFamily="18" charset="0"/>
              </a:rPr>
              <a:t>is to (most importantly!) collect data that is relevant and informative with respect to your decision or inference problem, and then define your variables and construct your model in such a way that the assumptions listed above are plausible, at least as a first-order approximation to what is really happeni</a:t>
            </a:r>
            <a:r>
              <a:rPr lang="en-IN" dirty="0">
                <a:latin typeface="Times New Roman" pitchFamily="18" charset="0"/>
                <a:cs typeface="Times New Roman" pitchFamily="18" charset="0"/>
              </a:rPr>
              <a:t>ng. </a:t>
            </a:r>
          </a:p>
        </p:txBody>
      </p:sp>
    </p:spTree>
    <p:extLst>
      <p:ext uri="{BB962C8B-B14F-4D97-AF65-F5344CB8AC3E}">
        <p14:creationId xmlns:p14="http://schemas.microsoft.com/office/powerpoint/2010/main" val="35754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2" y="278674"/>
            <a:ext cx="7921625" cy="583475"/>
          </a:xfrm>
        </p:spPr>
        <p:txBody>
          <a:bodyPr/>
          <a:lstStyle/>
          <a:p>
            <a:r>
              <a:rPr lang="en-US" dirty="0" smtClean="0"/>
              <a:t>Example</a:t>
            </a:r>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5</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6" name="Content Placeholder 5"/>
          <p:cNvSpPr txBox="1">
            <a:spLocks noGrp="1"/>
          </p:cNvSpPr>
          <p:nvPr>
            <p:ph idx="1"/>
          </p:nvPr>
        </p:nvSpPr>
        <p:spPr>
          <a:xfrm>
            <a:off x="318408" y="1017953"/>
            <a:ext cx="8512083" cy="5504584"/>
          </a:xfrm>
          <a:prstGeom prst="rect">
            <a:avLst/>
          </a:prstGeom>
          <a:noFill/>
        </p:spPr>
        <p:txBody>
          <a:bodyPr wrap="square" rtlCol="0">
            <a:spAutoFit/>
          </a:bodyPr>
          <a:lstStyle/>
          <a:p>
            <a:pPr marL="0" indent="0">
              <a:buNone/>
            </a:pPr>
            <a:r>
              <a:rPr lang="en-IN" b="1" dirty="0"/>
              <a:t>Selection and Placement During the World Wars</a:t>
            </a:r>
          </a:p>
          <a:p>
            <a:pPr>
              <a:lnSpc>
                <a:spcPct val="150000"/>
              </a:lnSpc>
            </a:pPr>
            <a:r>
              <a:rPr lang="en-IN" sz="1600" dirty="0"/>
              <a:t>Technology helped the United States and her allies to win the first and second world wars. One usually thinks of the atomic bomb, radar, bombsights, better designed aircraft, </a:t>
            </a:r>
            <a:r>
              <a:rPr lang="en-IN" sz="1600" dirty="0" err="1"/>
              <a:t>etc</a:t>
            </a:r>
            <a:r>
              <a:rPr lang="en-IN" sz="1600" dirty="0"/>
              <a:t> when this statement is made. Less well known were the contributions of psychologists and associated scientists to the development of test and prediction models used for selection and placement of men and women in the armed forces. </a:t>
            </a:r>
          </a:p>
          <a:p>
            <a:pPr>
              <a:lnSpc>
                <a:spcPct val="150000"/>
              </a:lnSpc>
            </a:pPr>
            <a:r>
              <a:rPr lang="en-IN" sz="1600" dirty="0"/>
              <a:t>During these wars, the United States had thousands of men and women enlisting or being drafted into the military. These individuals differed in their ability to perform physical and intellectual tasks. The problem was one of both selection, who is drafted and who is rejected, and placement, of those selected, who will cook and who will fight. The army that takes its best and brightest men and women and places them in the front lines digging trenches is less likely to win the war than the army who places these men and women in the position of leadership</a:t>
            </a:r>
            <a:r>
              <a:rPr lang="en-IN" dirty="0"/>
              <a:t>.</a:t>
            </a:r>
          </a:p>
          <a:p>
            <a:endParaRPr lang="en-IN" dirty="0"/>
          </a:p>
        </p:txBody>
      </p:sp>
    </p:spTree>
    <p:extLst>
      <p:ext uri="{BB962C8B-B14F-4D97-AF65-F5344CB8AC3E}">
        <p14:creationId xmlns:p14="http://schemas.microsoft.com/office/powerpoint/2010/main" val="164112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906" y="317863"/>
            <a:ext cx="7921625" cy="609600"/>
          </a:xfrm>
        </p:spPr>
        <p:txBody>
          <a:bodyPr/>
          <a:lstStyle/>
          <a:p>
            <a:r>
              <a:rPr lang="en-US" dirty="0" smtClean="0"/>
              <a:t>Examples</a:t>
            </a:r>
            <a:endParaRPr lang="en-IN" dirty="0"/>
          </a:p>
        </p:txBody>
      </p:sp>
      <p:sp>
        <p:nvSpPr>
          <p:cNvPr id="3" name="Content Placeholder 2"/>
          <p:cNvSpPr>
            <a:spLocks noGrp="1"/>
          </p:cNvSpPr>
          <p:nvPr>
            <p:ph idx="1"/>
          </p:nvPr>
        </p:nvSpPr>
        <p:spPr>
          <a:xfrm>
            <a:off x="287382" y="1344524"/>
            <a:ext cx="8621485" cy="4756025"/>
          </a:xfrm>
        </p:spPr>
        <p:txBody>
          <a:bodyPr/>
          <a:lstStyle/>
          <a:p>
            <a:pPr marL="0" indent="0">
              <a:buNone/>
            </a:pPr>
            <a:r>
              <a:rPr lang="en-IN" b="1" dirty="0"/>
              <a:t>Manufacturing Widgets</a:t>
            </a:r>
          </a:p>
          <a:p>
            <a:pPr marL="0" indent="0">
              <a:lnSpc>
                <a:spcPct val="200000"/>
              </a:lnSpc>
              <a:buNone/>
            </a:pPr>
            <a:r>
              <a:rPr lang="en-IN" sz="1600" dirty="0"/>
              <a:t>A new plant to manufacture widgets is being located in a nearby community. </a:t>
            </a:r>
            <a:endParaRPr lang="en-IN" sz="1600" dirty="0" smtClean="0"/>
          </a:p>
          <a:p>
            <a:pPr marL="0" indent="0">
              <a:lnSpc>
                <a:spcPct val="100000"/>
              </a:lnSpc>
              <a:buNone/>
            </a:pPr>
            <a:endParaRPr lang="en-IN" sz="1600" dirty="0"/>
          </a:p>
          <a:p>
            <a:pPr marL="0" indent="0">
              <a:lnSpc>
                <a:spcPct val="150000"/>
              </a:lnSpc>
              <a:buNone/>
            </a:pPr>
            <a:r>
              <a:rPr lang="en-IN" sz="1600" dirty="0" smtClean="0"/>
              <a:t>The </a:t>
            </a:r>
            <a:r>
              <a:rPr lang="en-IN" sz="1600" dirty="0"/>
              <a:t>plant personnel officer advertises the employment opportunity and the next morning has 10,000 people waiting to apply for the 1,000 available jobs. </a:t>
            </a:r>
            <a:endParaRPr lang="en-IN" sz="1600" dirty="0" smtClean="0"/>
          </a:p>
          <a:p>
            <a:pPr marL="0" indent="0">
              <a:lnSpc>
                <a:spcPct val="100000"/>
              </a:lnSpc>
              <a:buNone/>
            </a:pPr>
            <a:endParaRPr lang="en-IN" sz="1600" dirty="0" smtClean="0"/>
          </a:p>
          <a:p>
            <a:pPr marL="0" indent="0">
              <a:lnSpc>
                <a:spcPct val="150000"/>
              </a:lnSpc>
              <a:buNone/>
            </a:pPr>
            <a:r>
              <a:rPr lang="en-IN" sz="1600" dirty="0" smtClean="0"/>
              <a:t>It </a:t>
            </a:r>
            <a:r>
              <a:rPr lang="en-IN" sz="1600" dirty="0"/>
              <a:t>is important to select the 1,000 people who will make the best employees because training takes time and money and firing is difficult and bad for community relations. </a:t>
            </a:r>
            <a:endParaRPr lang="en-IN" sz="1600" dirty="0" smtClean="0"/>
          </a:p>
          <a:p>
            <a:pPr marL="0" indent="0">
              <a:lnSpc>
                <a:spcPct val="100000"/>
              </a:lnSpc>
              <a:buNone/>
            </a:pPr>
            <a:endParaRPr lang="en-IN" sz="1600" dirty="0" smtClean="0"/>
          </a:p>
          <a:p>
            <a:pPr marL="0" indent="0">
              <a:lnSpc>
                <a:spcPct val="150000"/>
              </a:lnSpc>
              <a:buNone/>
            </a:pPr>
            <a:r>
              <a:rPr lang="en-IN" sz="1600" dirty="0" smtClean="0"/>
              <a:t>In </a:t>
            </a:r>
            <a:r>
              <a:rPr lang="en-IN" sz="1600" dirty="0"/>
              <a:t>order to provide information to help make the correct decisions, the personnel officer employs a regression model.</a:t>
            </a:r>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6</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401970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3" y="213360"/>
            <a:ext cx="7049042" cy="714103"/>
          </a:xfrm>
        </p:spPr>
        <p:txBody>
          <a:bodyPr/>
          <a:lstStyle/>
          <a:p>
            <a:r>
              <a:rPr lang="en-IN" dirty="0" smtClean="0"/>
              <a:t>Regression Model Description </a:t>
            </a:r>
            <a:endParaRPr lang="en-IN" dirty="0"/>
          </a:p>
        </p:txBody>
      </p:sp>
      <p:sp>
        <p:nvSpPr>
          <p:cNvPr id="3" name="Content Placeholder 2"/>
          <p:cNvSpPr>
            <a:spLocks noGrp="1"/>
          </p:cNvSpPr>
          <p:nvPr>
            <p:ph idx="1"/>
          </p:nvPr>
        </p:nvSpPr>
        <p:spPr>
          <a:xfrm>
            <a:off x="318408" y="1174707"/>
            <a:ext cx="8381455" cy="4900612"/>
          </a:xfrm>
        </p:spPr>
        <p:txBody>
          <a:bodyPr/>
          <a:lstStyle/>
          <a:p>
            <a:r>
              <a:rPr lang="en-IN" dirty="0" smtClean="0"/>
              <a:t>X</a:t>
            </a:r>
            <a:r>
              <a:rPr lang="en-IN" baseline="-25000" dirty="0" smtClean="0"/>
              <a:t>i</a:t>
            </a:r>
            <a:r>
              <a:rPr lang="en-IN" dirty="0" smtClean="0"/>
              <a:t> </a:t>
            </a:r>
            <a:r>
              <a:rPr lang="en-IN" dirty="0"/>
              <a:t>is the variable used to predict, and is sometimes called the independent variable. </a:t>
            </a:r>
            <a:r>
              <a:rPr lang="en-IN" dirty="0" smtClean="0"/>
              <a:t>In the case of the widget manufacturing example, it would be the test score.</a:t>
            </a:r>
            <a:endParaRPr lang="en-IN" dirty="0"/>
          </a:p>
          <a:p>
            <a:r>
              <a:rPr lang="en-IN" dirty="0"/>
              <a:t>Y</a:t>
            </a:r>
            <a:r>
              <a:rPr lang="en-IN" baseline="-25000" dirty="0"/>
              <a:t>i</a:t>
            </a:r>
            <a:r>
              <a:rPr lang="en-IN" dirty="0"/>
              <a:t> is the observed value of the predicted variable, and is sometimes called the dependent variable. </a:t>
            </a:r>
            <a:r>
              <a:rPr lang="en-IN" dirty="0" smtClean="0"/>
              <a:t>In the example, it would be the number of widgets produced per hour by that individual.</a:t>
            </a:r>
          </a:p>
          <a:p>
            <a:r>
              <a:rPr lang="en-IN" dirty="0" err="1" smtClean="0"/>
              <a:t>Y'</a:t>
            </a:r>
            <a:r>
              <a:rPr lang="en-IN" baseline="-25000" dirty="0" err="1" smtClean="0"/>
              <a:t>i</a:t>
            </a:r>
            <a:r>
              <a:rPr lang="en-IN" dirty="0" smtClean="0"/>
              <a:t> is the predicted value of the dependent variable. In the example it would be the predicted number of widgets per hour by that individual.</a:t>
            </a:r>
          </a:p>
          <a:p>
            <a:r>
              <a:rPr lang="en-IN" b="1" dirty="0" smtClean="0"/>
              <a:t>The </a:t>
            </a:r>
            <a:r>
              <a:rPr lang="en-IN" b="1" dirty="0"/>
              <a:t>goal </a:t>
            </a:r>
            <a:r>
              <a:rPr lang="en-IN" dirty="0"/>
              <a:t>in the regression procedure is to create a model where the predicted and observed values of the variable to be predicted are as similar as possible. For example, in the widget manufacturing situation, it is desired that the predicted number of widgets made per hour be as similar to observed values as possible. The more similar these two values, the better the model</a:t>
            </a:r>
          </a:p>
          <a:p>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7</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324843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461555"/>
            <a:ext cx="7921625" cy="648787"/>
          </a:xfrm>
        </p:spPr>
        <p:txBody>
          <a:bodyPr/>
          <a:lstStyle/>
          <a:p>
            <a:r>
              <a:rPr lang="en-IN" dirty="0"/>
              <a:t>THE LEAST-SQUARES CRITERIA FOR </a:t>
            </a:r>
            <a:r>
              <a:rPr lang="en-IN" dirty="0" smtClean="0"/>
              <a:t>GOODNESS-OF-FIT</a:t>
            </a:r>
            <a:endParaRPr lang="en-IN" dirty="0"/>
          </a:p>
        </p:txBody>
      </p:sp>
      <p:sp>
        <p:nvSpPr>
          <p:cNvPr id="3" name="Content Placeholder 2"/>
          <p:cNvSpPr>
            <a:spLocks noGrp="1"/>
          </p:cNvSpPr>
          <p:nvPr>
            <p:ph idx="1"/>
          </p:nvPr>
        </p:nvSpPr>
        <p:spPr>
          <a:xfrm>
            <a:off x="266157" y="1527405"/>
            <a:ext cx="8499020" cy="4900612"/>
          </a:xfrm>
        </p:spPr>
        <p:txBody>
          <a:bodyPr/>
          <a:lstStyle/>
          <a:p>
            <a:pPr algn="just"/>
            <a:r>
              <a:rPr lang="en-IN" dirty="0" smtClean="0"/>
              <a:t>In </a:t>
            </a:r>
            <a:r>
              <a:rPr lang="en-IN" dirty="0"/>
              <a:t>order to develop a measure of how well a model predicts the data, it is valuable to present an analogy of how to evaluate predictions. </a:t>
            </a:r>
            <a:endParaRPr lang="en-IN" dirty="0" smtClean="0"/>
          </a:p>
          <a:p>
            <a:pPr algn="just"/>
            <a:r>
              <a:rPr lang="en-IN" dirty="0" smtClean="0"/>
              <a:t>Suppose </a:t>
            </a:r>
            <a:r>
              <a:rPr lang="en-IN" dirty="0"/>
              <a:t>there were two interviewers, </a:t>
            </a:r>
            <a:r>
              <a:rPr lang="en-IN" dirty="0" err="1"/>
              <a:t>Mr.</a:t>
            </a:r>
            <a:r>
              <a:rPr lang="en-IN" dirty="0"/>
              <a:t> A and </a:t>
            </a:r>
            <a:r>
              <a:rPr lang="en-IN" dirty="0" err="1"/>
              <a:t>Ms.</a:t>
            </a:r>
            <a:r>
              <a:rPr lang="en-IN" dirty="0"/>
              <a:t> B, who separately interviewed each applicant for the widget manufacturing job for ten minutes. At the end of that time, the interviewer had to make a prediction about how many widgets that applicant would produce two months later. </a:t>
            </a:r>
            <a:endParaRPr lang="en-IN" dirty="0" smtClean="0"/>
          </a:p>
          <a:p>
            <a:pPr algn="just"/>
            <a:r>
              <a:rPr lang="en-IN" dirty="0" smtClean="0"/>
              <a:t>All </a:t>
            </a:r>
            <a:r>
              <a:rPr lang="en-IN" dirty="0"/>
              <a:t>of the applicants interviewed were hired, regardless of the predictions, and at the end of the two month's trial period, one interviewer, the best one, was to be retained and promoted, the other was to be fired. The purpose of the following is to develop a measure of goodness-of-fit, or, how well the interviewer predicted.</a:t>
            </a:r>
          </a:p>
          <a:p>
            <a:pPr algn="just"/>
            <a:endParaRPr lang="en-IN" dirty="0"/>
          </a:p>
        </p:txBody>
      </p:sp>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8</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Tree>
    <p:extLst>
      <p:ext uri="{BB962C8B-B14F-4D97-AF65-F5344CB8AC3E}">
        <p14:creationId xmlns:p14="http://schemas.microsoft.com/office/powerpoint/2010/main" val="146660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213361"/>
            <a:ext cx="7921625" cy="609600"/>
          </a:xfrm>
        </p:spPr>
        <p:txBody>
          <a:bodyPr/>
          <a:lstStyle/>
          <a:p>
            <a:r>
              <a:rPr lang="en-IN" dirty="0"/>
              <a:t>GOODNESS-OF-FIT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25120266"/>
              </p:ext>
            </p:extLst>
          </p:nvPr>
        </p:nvGraphicFramePr>
        <p:xfrm>
          <a:off x="1996483" y="2643119"/>
          <a:ext cx="4652510" cy="3065352"/>
        </p:xfrm>
        <a:graphic>
          <a:graphicData uri="http://schemas.openxmlformats.org/drawingml/2006/table">
            <a:tbl>
              <a:tblPr/>
              <a:tblGrid>
                <a:gridCol w="1954054"/>
                <a:gridCol w="1349228"/>
                <a:gridCol w="1349228"/>
              </a:tblGrid>
              <a:tr h="383169">
                <a:tc>
                  <a:txBody>
                    <a:bodyPr/>
                    <a:lstStyle/>
                    <a:p>
                      <a:endParaRPr lang="en-IN" dirty="0"/>
                    </a:p>
                  </a:txBody>
                  <a:tcPr marL="47625" marR="47625" marT="47625" marB="47625" anchor="ctr">
                    <a:lnL>
                      <a:noFill/>
                    </a:lnL>
                    <a:lnR>
                      <a:noFill/>
                    </a:lnR>
                    <a:lnT>
                      <a:noFill/>
                    </a:lnT>
                    <a:lnB>
                      <a:noFill/>
                    </a:lnB>
                    <a:solidFill>
                      <a:schemeClr val="accent1">
                        <a:lumMod val="40000"/>
                        <a:lumOff val="60000"/>
                      </a:schemeClr>
                    </a:solidFill>
                  </a:tcPr>
                </a:tc>
                <a:tc gridSpan="2">
                  <a:txBody>
                    <a:bodyPr/>
                    <a:lstStyle/>
                    <a:p>
                      <a:pPr algn="ctr"/>
                      <a:r>
                        <a:rPr lang="en-IN"/>
                        <a:t>Interviewer </a:t>
                      </a:r>
                    </a:p>
                  </a:txBody>
                  <a:tcPr marL="47625" marR="47625" marT="47625" marB="47625" anchor="ctr">
                    <a:lnL>
                      <a:noFill/>
                    </a:lnL>
                    <a:lnR>
                      <a:noFill/>
                    </a:lnR>
                    <a:lnT>
                      <a:noFill/>
                    </a:lnT>
                    <a:lnB>
                      <a:noFill/>
                    </a:lnB>
                    <a:solidFill>
                      <a:schemeClr val="accent1">
                        <a:lumMod val="40000"/>
                        <a:lumOff val="60000"/>
                      </a:schemeClr>
                    </a:solidFill>
                  </a:tcPr>
                </a:tc>
                <a:tc hMerge="1">
                  <a:txBody>
                    <a:bodyPr/>
                    <a:lstStyle/>
                    <a:p>
                      <a:endParaRPr lang="en-IN"/>
                    </a:p>
                  </a:txBody>
                  <a:tcPr/>
                </a:tc>
              </a:tr>
              <a:tr h="383169">
                <a:tc>
                  <a:txBody>
                    <a:bodyPr/>
                    <a:lstStyle/>
                    <a:p>
                      <a:r>
                        <a:rPr lang="en-IN"/>
                        <a:t>Observed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Mr. A </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Ms. B</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err="1"/>
                        <a:t>Y'</a:t>
                      </a:r>
                      <a:r>
                        <a:rPr lang="en-IN" baseline="-25000" dirty="0" err="1"/>
                        <a:t>i</a:t>
                      </a:r>
                      <a:endParaRPr lang="en-IN" dirty="0"/>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Y'</a:t>
                      </a:r>
                      <a:r>
                        <a:rPr lang="en-IN" baseline="-25000"/>
                        <a:t>i</a:t>
                      </a:r>
                      <a:endParaRPr lang="en-IN"/>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23</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21</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18</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34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15</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35</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16</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32</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10</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8</a:t>
                      </a:r>
                    </a:p>
                  </a:txBody>
                  <a:tcPr marL="47625" marR="47625" marT="47625" marB="47625" anchor="ctr">
                    <a:lnL>
                      <a:noFill/>
                    </a:lnL>
                    <a:lnR>
                      <a:noFill/>
                    </a:lnR>
                    <a:lnT>
                      <a:noFill/>
                    </a:lnT>
                    <a:lnB>
                      <a:noFill/>
                    </a:lnB>
                    <a:solidFill>
                      <a:schemeClr val="accent1">
                        <a:lumMod val="40000"/>
                        <a:lumOff val="60000"/>
                      </a:schemeClr>
                    </a:solidFill>
                  </a:tcPr>
                </a:tc>
              </a:tr>
              <a:tr h="383169">
                <a:tc>
                  <a:txBody>
                    <a:bodyPr/>
                    <a:lstStyle/>
                    <a:p>
                      <a:pPr algn="ctr"/>
                      <a:r>
                        <a:rPr lang="en-IN"/>
                        <a:t>27</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a:t>14</a:t>
                      </a:r>
                    </a:p>
                  </a:txBody>
                  <a:tcPr marL="47625" marR="47625" marT="47625" marB="47625" anchor="ctr">
                    <a:lnL>
                      <a:noFill/>
                    </a:lnL>
                    <a:lnR>
                      <a:noFill/>
                    </a:lnR>
                    <a:lnT>
                      <a:noFill/>
                    </a:lnT>
                    <a:lnB>
                      <a:noFill/>
                    </a:lnB>
                    <a:solidFill>
                      <a:schemeClr val="accent1">
                        <a:lumMod val="40000"/>
                        <a:lumOff val="60000"/>
                      </a:schemeClr>
                    </a:solidFill>
                  </a:tcPr>
                </a:tc>
                <a:tc>
                  <a:txBody>
                    <a:bodyPr/>
                    <a:lstStyle/>
                    <a:p>
                      <a:pPr algn="ctr"/>
                      <a:r>
                        <a:rPr lang="en-IN" dirty="0"/>
                        <a:t>23</a:t>
                      </a:r>
                    </a:p>
                  </a:txBody>
                  <a:tcPr marL="47625" marR="47625" marT="47625" marB="47625" anchor="ctr">
                    <a:lnL>
                      <a:noFill/>
                    </a:lnL>
                    <a:lnR>
                      <a:noFill/>
                    </a:lnR>
                    <a:lnT>
                      <a:noFill/>
                    </a:lnT>
                    <a:lnB>
                      <a:noFill/>
                    </a:lnB>
                    <a:solidFill>
                      <a:schemeClr val="accent1">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pPr>
              <a:defRPr/>
            </a:pPr>
            <a:fld id="{2988EDFA-DFC0-43E9-A6DA-9F56E3B1C649}" type="slidenum">
              <a:rPr lang="en-AU" smtClean="0">
                <a:solidFill>
                  <a:srgbClr val="665546"/>
                </a:solidFill>
              </a:rPr>
              <a:pPr>
                <a:defRPr/>
              </a:pPr>
              <a:t>9</a:t>
            </a:fld>
            <a:endParaRPr lang="en-AU" dirty="0">
              <a:solidFill>
                <a:srgbClr val="665546"/>
              </a:solidFill>
            </a:endParaRPr>
          </a:p>
        </p:txBody>
      </p:sp>
      <p:sp>
        <p:nvSpPr>
          <p:cNvPr id="5" name="Footer Placeholder 4"/>
          <p:cNvSpPr>
            <a:spLocks noGrp="1"/>
          </p:cNvSpPr>
          <p:nvPr>
            <p:ph type="ftr" sz="quarter" idx="3"/>
          </p:nvPr>
        </p:nvSpPr>
        <p:spPr/>
        <p:txBody>
          <a:bodyPr/>
          <a:lstStyle/>
          <a:p>
            <a:pPr>
              <a:defRPr/>
            </a:pPr>
            <a:r>
              <a:rPr lang="en-GB" smtClean="0">
                <a:solidFill>
                  <a:srgbClr val="665546"/>
                </a:solidFill>
              </a:rPr>
              <a:t>Commercial in Confidence - Contains Rio Tinto Business Secrets </a:t>
            </a:r>
            <a:endParaRPr lang="en-GB" dirty="0">
              <a:solidFill>
                <a:srgbClr val="665546"/>
              </a:solidFill>
            </a:endParaRPr>
          </a:p>
        </p:txBody>
      </p:sp>
      <p:sp>
        <p:nvSpPr>
          <p:cNvPr id="8" name="Rectangle 7"/>
          <p:cNvSpPr/>
          <p:nvPr/>
        </p:nvSpPr>
        <p:spPr>
          <a:xfrm>
            <a:off x="352697" y="1084166"/>
            <a:ext cx="8033658" cy="1200329"/>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dirty="0">
                <a:latin typeface="Arial" charset="0"/>
                <a:cs typeface="Arial" charset="0"/>
              </a:rPr>
              <a:t>The notational scheme for the table is as follows: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Y</a:t>
            </a:r>
            <a:r>
              <a:rPr lang="en-US" baseline="-30000" dirty="0">
                <a:latin typeface="Arial" charset="0"/>
                <a:cs typeface="Arial" charset="0"/>
              </a:rPr>
              <a:t>i</a:t>
            </a:r>
            <a:r>
              <a:rPr lang="en-US" dirty="0">
                <a:latin typeface="Arial" charset="0"/>
                <a:cs typeface="Arial" charset="0"/>
              </a:rPr>
              <a:t> is the observed or actual number of widgets made per hour</a:t>
            </a:r>
          </a:p>
          <a:p>
            <a:pPr marL="285750" lvl="0" indent="-285750" eaLnBrk="0" fontAlgn="base" hangingPunct="0">
              <a:spcBef>
                <a:spcPct val="0"/>
              </a:spcBef>
              <a:spcAft>
                <a:spcPct val="0"/>
              </a:spcAft>
              <a:buFont typeface="Arial" pitchFamily="34" charset="0"/>
              <a:buChar char="•"/>
            </a:pPr>
            <a:r>
              <a:rPr lang="en-US" dirty="0" err="1">
                <a:latin typeface="Arial" charset="0"/>
                <a:cs typeface="Arial" charset="0"/>
              </a:rPr>
              <a:t>Y'</a:t>
            </a:r>
            <a:r>
              <a:rPr lang="en-US" baseline="-30000" dirty="0" err="1">
                <a:latin typeface="Arial" charset="0"/>
                <a:cs typeface="Arial" charset="0"/>
              </a:rPr>
              <a:t>i</a:t>
            </a:r>
            <a:r>
              <a:rPr lang="en-US" dirty="0">
                <a:latin typeface="Arial" charset="0"/>
                <a:cs typeface="Arial" charset="0"/>
              </a:rPr>
              <a:t> is the predicted number of widgets</a:t>
            </a:r>
          </a:p>
          <a:p>
            <a:pPr marL="285750" lvl="0" indent="-285750" eaLnBrk="0" fontAlgn="base" hangingPunct="0">
              <a:spcBef>
                <a:spcPct val="0"/>
              </a:spcBef>
              <a:spcAft>
                <a:spcPct val="0"/>
              </a:spcAft>
              <a:buFont typeface="Arial" pitchFamily="34" charset="0"/>
              <a:buChar char="•"/>
            </a:pPr>
            <a:r>
              <a:rPr lang="en-US" dirty="0">
                <a:latin typeface="Arial" charset="0"/>
                <a:cs typeface="Arial" charset="0"/>
              </a:rPr>
              <a:t>Suppose the data for the five applicants were as follows:</a:t>
            </a:r>
          </a:p>
        </p:txBody>
      </p:sp>
    </p:spTree>
    <p:extLst>
      <p:ext uri="{BB962C8B-B14F-4D97-AF65-F5344CB8AC3E}">
        <p14:creationId xmlns:p14="http://schemas.microsoft.com/office/powerpoint/2010/main" val="407734890"/>
      </p:ext>
    </p:extLst>
  </p:cSld>
  <p:clrMapOvr>
    <a:masterClrMapping/>
  </p:clrMapOvr>
</p:sld>
</file>

<file path=ppt/theme/theme1.xml><?xml version="1.0" encoding="utf-8"?>
<a:theme xmlns:a="http://schemas.openxmlformats.org/drawingml/2006/main" name="Rio Tinto Innovation Cent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7F1B0B11CF73408F4D5AE3BAE6D016" ma:contentTypeVersion="0" ma:contentTypeDescription="Create a new document." ma:contentTypeScope="" ma:versionID="f741202154a543f37c1340adcfa03f7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1422A4A-5F08-4D00-BACA-062F1E646575}">
  <ds:schemaRefs>
    <ds:schemaRef ds:uri="http://purl.org/dc/elements/1.1/"/>
    <ds:schemaRef ds:uri="http://schemas.microsoft.com/office/2006/documentManagement/types"/>
    <ds:schemaRef ds:uri="http://purl.org/dc/dcmitype/"/>
    <ds:schemaRef ds:uri="http://www.w3.org/XML/1998/namespace"/>
    <ds:schemaRef ds:uri="http://purl.org/dc/terms/"/>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B03047FA-10D6-4DF0-BD00-050CFBA91331}">
  <ds:schemaRefs>
    <ds:schemaRef ds:uri="http://schemas.microsoft.com/sharepoint/v3/contenttype/forms"/>
  </ds:schemaRefs>
</ds:datastoreItem>
</file>

<file path=customXml/itemProps3.xml><?xml version="1.0" encoding="utf-8"?>
<ds:datastoreItem xmlns:ds="http://schemas.openxmlformats.org/officeDocument/2006/customXml" ds:itemID="{FF6800A1-EF31-4318-93EA-4430E4B3AB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Rio Tinto Innovation Centre</Template>
  <TotalTime>28690</TotalTime>
  <Words>3703</Words>
  <Application>Microsoft Office PowerPoint</Application>
  <PresentationFormat>On-screen Show (4:3)</PresentationFormat>
  <Paragraphs>498</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Rio Tinto Innovation Centre</vt:lpstr>
      <vt:lpstr>Regression Modeling Basics</vt:lpstr>
      <vt:lpstr>Regression Analysis</vt:lpstr>
      <vt:lpstr>Linear Regression </vt:lpstr>
      <vt:lpstr>Linear Model</vt:lpstr>
      <vt:lpstr>Example</vt:lpstr>
      <vt:lpstr>Examples</vt:lpstr>
      <vt:lpstr>Regression Model Description </vt:lpstr>
      <vt:lpstr>THE LEAST-SQUARES CRITERIA FOR GOODNESS-OF-FIT</vt:lpstr>
      <vt:lpstr>GOODNESS-OF-FIT</vt:lpstr>
      <vt:lpstr>GOODNESS-OF-FIT</vt:lpstr>
      <vt:lpstr>GOODNESS-OF-FIT</vt:lpstr>
      <vt:lpstr>GOODNESS-OF-FIT</vt:lpstr>
      <vt:lpstr>GOODNESS-OF-FIT</vt:lpstr>
      <vt:lpstr>THE REGRESSION MODEL</vt:lpstr>
      <vt:lpstr>THE REGRESSION MODEL</vt:lpstr>
      <vt:lpstr>THE REGRESSION MODEL</vt:lpstr>
      <vt:lpstr>THE REGRESSION MODEL</vt:lpstr>
      <vt:lpstr>THE REGRESSION MODEL</vt:lpstr>
      <vt:lpstr>THE REGRESSION MODEL</vt:lpstr>
      <vt:lpstr>THE REGRESSION MODEL</vt:lpstr>
      <vt:lpstr>GOODNESS-OF-FIT</vt:lpstr>
      <vt:lpstr>THE REGRESSION MODEL</vt:lpstr>
      <vt:lpstr>THE STANDARD ERROR OF ESTIMATE </vt:lpstr>
      <vt:lpstr>INTERVAL ESTIMATES</vt:lpstr>
      <vt:lpstr>PowerPoint Presentation</vt:lpstr>
      <vt:lpstr>Conditional distribution</vt:lpstr>
      <vt:lpstr>Conditional distribution</vt:lpstr>
      <vt:lpstr>Conditional distribution</vt:lpstr>
      <vt:lpstr>INTERVAL ESTIMATES</vt:lpstr>
      <vt:lpstr> Confidence and prediction intervals for forecasted values </vt:lpstr>
      <vt:lpstr>Confidence Interval</vt:lpstr>
      <vt:lpstr>Prediction Interval</vt:lpstr>
      <vt:lpstr>Prediction Interval  cont..</vt:lpstr>
      <vt:lpstr>PowerPoint Presentation</vt:lpstr>
      <vt:lpstr>PowerPoint Presentation</vt:lpstr>
      <vt:lpstr>PowerPoint Presentation</vt:lpstr>
      <vt:lpstr>How High Should R-squared Be in Regression Analysis?</vt:lpstr>
      <vt:lpstr>PowerPoint Presentation</vt:lpstr>
    </vt:vector>
  </TitlesOfParts>
  <Company>Rio Tinto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RTIC Updates (2012-Q1)</dc:title>
  <dc:creator>Kedar Pimplikar</dc:creator>
  <cp:lastModifiedBy>Pradeep Bilurkar (RTIC)</cp:lastModifiedBy>
  <cp:revision>1726</cp:revision>
  <cp:lastPrinted>2014-01-17T04:47:16Z</cp:lastPrinted>
  <dcterms:created xsi:type="dcterms:W3CDTF">2012-03-23T09:17:32Z</dcterms:created>
  <dcterms:modified xsi:type="dcterms:W3CDTF">2015-04-03T05:05:17Z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0x0101002A7F1B0B11CF73408F4D5AE3BAE6D016</vt:lpwstr>
  </property>
</Properties>
</file>