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33"/>
  </p:notesMasterIdLst>
  <p:handoutMasterIdLst>
    <p:handoutMasterId r:id="rId34"/>
  </p:handoutMasterIdLst>
  <p:sldIdLst>
    <p:sldId id="357" r:id="rId5"/>
    <p:sldId id="358" r:id="rId6"/>
    <p:sldId id="359" r:id="rId7"/>
    <p:sldId id="363" r:id="rId8"/>
    <p:sldId id="364" r:id="rId9"/>
    <p:sldId id="365" r:id="rId10"/>
    <p:sldId id="367" r:id="rId11"/>
    <p:sldId id="368" r:id="rId12"/>
    <p:sldId id="369" r:id="rId13"/>
    <p:sldId id="371" r:id="rId14"/>
    <p:sldId id="374" r:id="rId15"/>
    <p:sldId id="375" r:id="rId16"/>
    <p:sldId id="376" r:id="rId17"/>
    <p:sldId id="377" r:id="rId18"/>
    <p:sldId id="378" r:id="rId19"/>
    <p:sldId id="379" r:id="rId20"/>
    <p:sldId id="392" r:id="rId21"/>
    <p:sldId id="393" r:id="rId22"/>
    <p:sldId id="394" r:id="rId23"/>
    <p:sldId id="399" r:id="rId24"/>
    <p:sldId id="402" r:id="rId25"/>
    <p:sldId id="403" r:id="rId26"/>
    <p:sldId id="404" r:id="rId27"/>
    <p:sldId id="431" r:id="rId28"/>
    <p:sldId id="432" r:id="rId29"/>
    <p:sldId id="433" r:id="rId30"/>
    <p:sldId id="434" r:id="rId31"/>
    <p:sldId id="43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5" autoAdjust="0"/>
    <p:restoredTop sz="95382" autoAdjust="0"/>
  </p:normalViewPr>
  <p:slideViewPr>
    <p:cSldViewPr snapToGrid="0">
      <p:cViewPr>
        <p:scale>
          <a:sx n="73" d="100"/>
          <a:sy n="73" d="100"/>
        </p:scale>
        <p:origin x="-1302" y="1374"/>
      </p:cViewPr>
      <p:guideLst>
        <p:guide orient="horz" pos="2174"/>
        <p:guide orient="horz" pos="744"/>
        <p:guide orient="horz" pos="4192"/>
        <p:guide orient="horz" pos="650"/>
        <p:guide orient="horz"/>
        <p:guide pos="2880"/>
        <p:guide pos="256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38FD-2886-4743-BE20-9F32D67C49D3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9152-32C6-403F-A002-D49E501D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00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22408DBE-CA3A-4FF4-9DDD-6C4D50F94CE0}" type="slidenum">
              <a:rPr lang="en-US" b="0" baseline="0">
                <a:solidFill>
                  <a:schemeClr val="tx1"/>
                </a:solidFill>
              </a:rPr>
              <a:pPr/>
              <a:t>23</a:t>
            </a:fld>
            <a:endParaRPr lang="en-US" b="0" baseline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0" y="8686643"/>
            <a:ext cx="2971800" cy="45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0" y="0"/>
            <a:ext cx="2971800" cy="45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70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419548"/>
            <a:ext cx="5029200" cy="403920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image" Target="../media/image4.emf"/><Relationship Id="rId5" Type="http://schemas.openxmlformats.org/officeDocument/2006/relationships/tags" Target="../tags/tag13.xml"/><Relationship Id="rId10" Type="http://schemas.openxmlformats.org/officeDocument/2006/relationships/image" Target="../media/image1.emf"/><Relationship Id="rId4" Type="http://schemas.openxmlformats.org/officeDocument/2006/relationships/tags" Target="../tags/tag12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image" Target="../media/image5.png"/><Relationship Id="rId5" Type="http://schemas.openxmlformats.org/officeDocument/2006/relationships/tags" Target="../tags/tag18.xml"/><Relationship Id="rId10" Type="http://schemas.openxmlformats.org/officeDocument/2006/relationships/image" Target="../media/image1.emf"/><Relationship Id="rId4" Type="http://schemas.openxmlformats.org/officeDocument/2006/relationships/tags" Target="../tags/tag17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6" Type="http://schemas.openxmlformats.org/officeDocument/2006/relationships/tags" Target="../tags/tag2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15" Type="http://schemas.openxmlformats.org/officeDocument/2006/relationships/image" Target="../media/image7.jpeg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.emf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tags" Target="../tags/tag33.xml"/><Relationship Id="rId11" Type="http://schemas.openxmlformats.org/officeDocument/2006/relationships/oleObject" Target="../embeddings/oleObject6.bin"/><Relationship Id="rId5" Type="http://schemas.openxmlformats.org/officeDocument/2006/relationships/tags" Target="../tags/tag3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oleObject" Target="../embeddings/oleObject7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6.vml"/><Relationship Id="rId6" Type="http://schemas.openxmlformats.org/officeDocument/2006/relationships/tags" Target="../tags/tag41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oleObject" Target="../embeddings/oleObject9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2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.emf"/><Relationship Id="rId2" Type="http://schemas.openxmlformats.org/officeDocument/2006/relationships/tags" Target="../tags/tag45.xml"/><Relationship Id="rId1" Type="http://schemas.openxmlformats.org/officeDocument/2006/relationships/vmlDrawing" Target="../drawings/vmlDrawing7.vml"/><Relationship Id="rId6" Type="http://schemas.openxmlformats.org/officeDocument/2006/relationships/tags" Target="../tags/tag49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4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oleObject" Target="../embeddings/oleObject11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2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tags" Target="../tags/tag57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oleObject" Target="../embeddings/oleObject1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2.pn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.emf"/><Relationship Id="rId2" Type="http://schemas.openxmlformats.org/officeDocument/2006/relationships/tags" Target="../tags/tag61.xml"/><Relationship Id="rId1" Type="http://schemas.openxmlformats.org/officeDocument/2006/relationships/vmlDrawing" Target="../drawings/vmlDrawing9.vml"/><Relationship Id="rId6" Type="http://schemas.openxmlformats.org/officeDocument/2006/relationships/tags" Target="../tags/tag65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6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oleObject" Target="../embeddings/oleObject1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test1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24" r="259" b="533"/>
          <a:stretch>
            <a:fillRect/>
          </a:stretch>
        </p:blipFill>
        <p:spPr bwMode="auto">
          <a:xfrm>
            <a:off x="0" y="1323976"/>
            <a:ext cx="91440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1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7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6" y="6521459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56613"/>
            <a:ext cx="4191400" cy="2261632"/>
          </a:xfrm>
        </p:spPr>
        <p:txBody>
          <a:bodyPr lIns="231412" r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4551798"/>
            <a:ext cx="4191905" cy="947750"/>
          </a:xfr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8245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0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3200400"/>
            <a:ext cx="9144000" cy="457200"/>
          </a:xfrm>
          <a:prstGeom prst="rect">
            <a:avLst/>
          </a:prstGeom>
          <a:solidFill>
            <a:srgbClr val="FF9900"/>
          </a:solidFill>
        </p:spPr>
        <p:txBody>
          <a:bodyPr lIns="0" tIns="0" rIns="0" bIns="0" anchor="ctr" anchorCtr="1"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732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F2F43-2242-4236-9D33-B55E31536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7692C-4307-4B33-9503-2E14331D9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0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AEC65-163B-4E50-BE11-8D34B867A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8DC1B-2B0D-4930-8A4F-41BB0B7CB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test5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79" r="380" b="511"/>
          <a:stretch>
            <a:fillRect/>
          </a:stretch>
        </p:blipFill>
        <p:spPr bwMode="auto">
          <a:xfrm>
            <a:off x="0" y="1050929"/>
            <a:ext cx="91440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1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7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6" y="6521459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45310" y="1968818"/>
            <a:ext cx="4998690" cy="2414915"/>
          </a:xfrm>
        </p:spPr>
        <p:txBody>
          <a:bodyPr lIns="36000" tIns="36000" rIns="360000" bIns="36000" rtlCol="0">
            <a:noAutofit/>
          </a:bodyPr>
          <a:lstStyle>
            <a:lvl1pPr algn="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26419" y="4609876"/>
            <a:ext cx="4217582" cy="1806302"/>
          </a:xfrm>
        </p:spPr>
        <p:txBody>
          <a:bodyPr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9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DE6BF69E-9D5E-48F3-AD3A-5FF65A9467AA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9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8" descr="tes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188" r="380" b="565"/>
          <a:stretch>
            <a:fillRect/>
          </a:stretch>
        </p:blipFill>
        <p:spPr bwMode="auto">
          <a:xfrm>
            <a:off x="0" y="2"/>
            <a:ext cx="9144000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4"/>
          <p:cNvSpPr>
            <a:spLocks/>
          </p:cNvSpPr>
          <p:nvPr userDrawn="1">
            <p:custDataLst>
              <p:tags r:id="rId10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 dirty="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298604" y="1501981"/>
            <a:ext cx="6283986" cy="295025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3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85D98908-B353-440B-9608-755C2FD2FEF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6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8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70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039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689C28AF-193F-45A0-9443-25CFF3F5368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298607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28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9EC71CF8-D760-4124-8195-C0B63CD8010C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8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324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ACE5C78E-F003-44BA-AEA9-91EB785DDF1E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11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3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7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61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61" y="1902610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790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790" y="1902610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219261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19261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62790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662790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66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B1CE0FA7-2AF3-48B6-AC30-4DBE1D750BE9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5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7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8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4758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 bwMode="auto">
          <a:xfrm>
            <a:off x="0" y="1"/>
            <a:ext cx="9144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en-US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 bwMode="auto">
          <a:xfrm>
            <a:off x="298938" y="1501775"/>
            <a:ext cx="8711712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Text style level 2</a:t>
            </a:r>
          </a:p>
          <a:p>
            <a:pPr lvl="2"/>
            <a:r>
              <a:rPr lang="en-US" altLang="en-US" smtClean="0"/>
              <a:t>Text style level 3</a:t>
            </a:r>
          </a:p>
          <a:p>
            <a:pPr lvl="3"/>
            <a:r>
              <a:rPr lang="en-US" altLang="en-US" smtClean="0"/>
              <a:t>Text style level 4</a:t>
            </a:r>
          </a:p>
        </p:txBody>
      </p:sp>
      <p:sp>
        <p:nvSpPr>
          <p:cNvPr id="1029" name="TextBox 1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827130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0A56B830-531E-470C-A19D-7D084BFD727C}" type="slidenum"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 smtClean="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492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sz="700" dirty="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32" name="Rectangle 12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 smtClean="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33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2" y="6443672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4" r:id="rId11"/>
    <p:sldLayoutId id="2147483675" r:id="rId12"/>
    <p:sldLayoutId id="2147483676" r:id="rId13"/>
    <p:sldLayoutId id="2147483677" r:id="rId14"/>
    <p:sldLayoutId id="2147483680" r:id="rId15"/>
  </p:sldLayoutIdLst>
  <p:timing>
    <p:tnLst>
      <p:par>
        <p:cTn id="1" dur="indefinite" restart="never" nodeType="tmRoot"/>
      </p:par>
    </p:tnLst>
  </p:timing>
  <p:txStyles>
    <p:titleStyle>
      <a:lvl1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defTabSz="912813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165100" indent="-165100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rgbClr val="0098C7"/>
        </a:buClr>
        <a:buFont typeface="Wingdings" pitchFamily="2" charset="2"/>
        <a:buChar char="§"/>
        <a:defRPr sz="2200" kern="1200">
          <a:solidFill>
            <a:srgbClr val="4E4641"/>
          </a:solidFill>
          <a:latin typeface="+mn-lt"/>
          <a:ea typeface="+mn-ea"/>
          <a:cs typeface="+mn-cs"/>
        </a:defRPr>
      </a:lvl1pPr>
      <a:lvl2pPr marL="355600" indent="-180975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rgbClr val="AC2B37"/>
        </a:buClr>
        <a:buFont typeface="Wingdings" pitchFamily="2" charset="2"/>
        <a:buChar char="§"/>
        <a:defRPr kern="1200">
          <a:solidFill>
            <a:srgbClr val="4E4641"/>
          </a:solidFill>
          <a:latin typeface="+mn-lt"/>
          <a:ea typeface="+mn-ea"/>
          <a:cs typeface="+mn-cs"/>
        </a:defRPr>
      </a:lvl2pPr>
      <a:lvl3pPr marL="536575" indent="-165100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600" kern="1200">
          <a:solidFill>
            <a:srgbClr val="4E4641"/>
          </a:solidFill>
          <a:latin typeface="+mn-lt"/>
          <a:ea typeface="+mn-ea"/>
          <a:cs typeface="+mn-cs"/>
        </a:defRPr>
      </a:lvl3pPr>
      <a:lvl4pPr marL="711200" indent="-165100" algn="l" defTabSz="912813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rgbClr val="4E4641"/>
          </a:solidFill>
          <a:latin typeface="+mn-lt"/>
          <a:ea typeface="+mn-ea"/>
          <a:cs typeface="+mn-cs"/>
        </a:defRPr>
      </a:lvl4pPr>
      <a:lvl5pPr marL="1608138" indent="-192088" algn="l" defTabSz="912813" rtl="0" eaLnBrk="1" fontAlgn="base" hangingPunct="1">
        <a:spcBef>
          <a:spcPct val="0"/>
        </a:spcBef>
        <a:spcAft>
          <a:spcPct val="0"/>
        </a:spcAft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correlation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0237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regression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964474" y="1264747"/>
            <a:ext cx="708006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correlation, the two variables are treated as equals. </a:t>
            </a:r>
            <a:endParaRPr lang="en-US" sz="2000" b="0" baseline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sz="2000" b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regression, one variable is considered independent (=predictor) variable (</a:t>
            </a:r>
            <a:r>
              <a:rPr lang="en-US" sz="2000" b="0" i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sz="2000" b="0" i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05" y="3014345"/>
            <a:ext cx="5992813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268" y="2818402"/>
            <a:ext cx="1933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this: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sz="1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X+B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702" y="3637936"/>
            <a:ext cx="3071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2 means that every 1-unit change in X yields a 2-unit change in Y.</a:t>
            </a:r>
          </a:p>
        </p:txBody>
      </p:sp>
    </p:spTree>
    <p:extLst>
      <p:ext uri="{BB962C8B-B14F-4D97-AF65-F5344CB8AC3E}">
        <p14:creationId xmlns:p14="http://schemas.microsoft.com/office/powerpoint/2010/main" val="14799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885950"/>
            <a:ext cx="8477796" cy="1562644"/>
          </a:xfrm>
        </p:spPr>
        <p:txBody>
          <a:bodyPr/>
          <a:lstStyle/>
          <a:p>
            <a:pPr marL="0" indent="17463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If you know something about X, this knowledge helps you predict something about Y.  (Sound familiar? ) </a:t>
            </a:r>
          </a:p>
          <a:p>
            <a:pPr marL="0" indent="17463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…sound like conditional probabilities?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7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Regression equation…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81000" y="2971800"/>
          <a:ext cx="82470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1181100" imgH="228600" progId="Equation.3">
                  <p:embed/>
                </p:oleObj>
              </mc:Choice>
              <mc:Fallback>
                <p:oleObj name="Equation" r:id="rId3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8247063" cy="1592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aseline="0">
                <a:solidFill>
                  <a:schemeClr val="tx1"/>
                </a:solidFill>
              </a:rPr>
              <a:t>Expected value of y at a given level of </a:t>
            </a:r>
            <a:r>
              <a:rPr lang="en-US" sz="2000" i="1" baseline="0">
                <a:solidFill>
                  <a:schemeClr val="tx1"/>
                </a:solidFill>
              </a:rPr>
              <a:t>x</a:t>
            </a:r>
            <a:r>
              <a:rPr lang="en-US" sz="2000" baseline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740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Predicted value for an individual…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83" y="1489982"/>
            <a:ext cx="7800033" cy="463708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dirty="0" smtClean="0">
              <a:latin typeface="Times New Roman" pitchFamily="18" charset="0"/>
            </a:endParaRPr>
          </a:p>
        </p:txBody>
      </p:sp>
      <p:grpSp>
        <p:nvGrpSpPr>
          <p:cNvPr id="1134596" name="Group 4"/>
          <p:cNvGrpSpPr>
            <a:grpSpLocks/>
          </p:cNvGrpSpPr>
          <p:nvPr/>
        </p:nvGrpSpPr>
        <p:grpSpPr bwMode="auto">
          <a:xfrm>
            <a:off x="4412341" y="2014774"/>
            <a:ext cx="4495800" cy="2012950"/>
            <a:chOff x="2400" y="1632"/>
            <a:chExt cx="2400" cy="1268"/>
          </a:xfrm>
        </p:grpSpPr>
        <p:sp>
          <p:nvSpPr>
            <p:cNvPr id="25610" name="Rectangle 5"/>
            <p:cNvSpPr>
              <a:spLocks noChangeArrowheads="1"/>
            </p:cNvSpPr>
            <p:nvPr/>
          </p:nvSpPr>
          <p:spPr bwMode="auto">
            <a:xfrm>
              <a:off x="2400" y="1632"/>
              <a:ext cx="1392" cy="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1" name="Line 6"/>
            <p:cNvSpPr>
              <a:spLocks noChangeShapeType="1"/>
            </p:cNvSpPr>
            <p:nvPr/>
          </p:nvSpPr>
          <p:spPr bwMode="auto">
            <a:xfrm flipH="1" flipV="1">
              <a:off x="3696" y="2064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12" name="Text Box 7"/>
            <p:cNvSpPr txBox="1">
              <a:spLocks noChangeArrowheads="1"/>
            </p:cNvSpPr>
            <p:nvPr/>
          </p:nvSpPr>
          <p:spPr bwMode="auto">
            <a:xfrm>
              <a:off x="3360" y="2304"/>
              <a:ext cx="14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b="0" baseline="0">
                  <a:solidFill>
                    <a:srgbClr val="FF0000"/>
                  </a:solidFill>
                </a:rPr>
                <a:t>Follows a normal distribution</a:t>
              </a:r>
            </a:p>
          </p:txBody>
        </p:sp>
      </p:grpSp>
      <p:grpSp>
        <p:nvGrpSpPr>
          <p:cNvPr id="1134600" name="Group 8"/>
          <p:cNvGrpSpPr>
            <a:grpSpLocks/>
          </p:cNvGrpSpPr>
          <p:nvPr/>
        </p:nvGrpSpPr>
        <p:grpSpPr bwMode="auto">
          <a:xfrm>
            <a:off x="2286000" y="2590800"/>
            <a:ext cx="1600200" cy="2336800"/>
            <a:chOff x="720" y="1968"/>
            <a:chExt cx="912" cy="1462"/>
          </a:xfrm>
        </p:grpSpPr>
        <p:sp>
          <p:nvSpPr>
            <p:cNvPr id="25608" name="AutoShape 9"/>
            <p:cNvSpPr>
              <a:spLocks/>
            </p:cNvSpPr>
            <p:nvPr/>
          </p:nvSpPr>
          <p:spPr bwMode="auto">
            <a:xfrm rot="5400000" flipH="1">
              <a:off x="1032" y="165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1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800" b="0" baseline="0">
                  <a:solidFill>
                    <a:srgbClr val="FF0000"/>
                  </a:solidFill>
                </a:rPr>
                <a:t>Fixed – exactly on the line</a:t>
              </a:r>
            </a:p>
          </p:txBody>
        </p:sp>
      </p:grpSp>
      <p:sp>
        <p:nvSpPr>
          <p:cNvPr id="25606" name="Line 11"/>
          <p:cNvSpPr>
            <a:spLocks noChangeShapeType="1"/>
          </p:cNvSpPr>
          <p:nvPr/>
        </p:nvSpPr>
        <p:spPr bwMode="auto">
          <a:xfrm flipV="1">
            <a:off x="1531203" y="1968146"/>
            <a:ext cx="109538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7" name="Line 12"/>
          <p:cNvSpPr>
            <a:spLocks noChangeShapeType="1"/>
          </p:cNvSpPr>
          <p:nvPr/>
        </p:nvSpPr>
        <p:spPr bwMode="auto">
          <a:xfrm>
            <a:off x="1655028" y="1966558"/>
            <a:ext cx="8255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570548" y="2138144"/>
            <a:ext cx="2056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random </a:t>
            </a:r>
            <a:r>
              <a:rPr lang="en-US" sz="2400" b="1" dirty="0" err="1">
                <a:latin typeface="Times New Roman" pitchFamily="18" charset="0"/>
              </a:rPr>
              <a:t>error</a:t>
            </a:r>
            <a:r>
              <a:rPr lang="en-US" sz="2400" b="1" baseline="-25000" dirty="0" err="1">
                <a:latin typeface="Times New Roman" pitchFamily="18" charset="0"/>
              </a:rPr>
              <a:t>i</a:t>
            </a: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6641" y="1991436"/>
            <a:ext cx="1694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 + 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*x</a:t>
            </a:r>
            <a:r>
              <a:rPr kumimoji="0" lang="en-US" sz="3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3023" y="221672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7726" y="2206879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yi</a:t>
            </a:r>
            <a:r>
              <a:rPr lang="en-IN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7655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(or the fine print)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72" y="167204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assumes that</a:t>
            </a:r>
            <a:r>
              <a:rPr lang="en-US" sz="2800" dirty="0" smtClean="0"/>
              <a:t>… </a:t>
            </a:r>
          </a:p>
          <a:p>
            <a:pPr marL="447675" lvl="1" indent="-447675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X and Y is linear</a:t>
            </a:r>
          </a:p>
          <a:p>
            <a:pPr marL="447675" lvl="1" indent="-447675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is distributed normally at each value of X</a:t>
            </a:r>
          </a:p>
          <a:p>
            <a:pPr marL="447675" lvl="1" indent="-447675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variance of Y at every value of X is the same (homogeneity of variances)</a:t>
            </a:r>
          </a:p>
          <a:p>
            <a:pPr marL="447675" lvl="1" indent="-447675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observations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1514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2362200" y="2321948"/>
            <a:ext cx="0" cy="3895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75" name="Text Box 59"/>
          <p:cNvSpPr txBox="1">
            <a:spLocks noChangeArrowheads="1"/>
          </p:cNvSpPr>
          <p:nvPr/>
        </p:nvSpPr>
        <p:spPr bwMode="auto">
          <a:xfrm>
            <a:off x="666206" y="1306285"/>
            <a:ext cx="81773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000" b="0" baseline="0" dirty="0">
                <a:solidFill>
                  <a:schemeClr val="tx1"/>
                </a:solidFill>
              </a:rPr>
              <a:t>The standard error of Y given X is the average variability around the regression line at any given value of X.  It is assumed to be equal at all values of X.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14337" y="2425550"/>
            <a:ext cx="3886200" cy="3666069"/>
            <a:chOff x="2209800" y="1600200"/>
            <a:chExt cx="4343400" cy="4495800"/>
          </a:xfrm>
        </p:grpSpPr>
        <p:sp>
          <p:nvSpPr>
            <p:cNvPr id="27651" name="Line 3"/>
            <p:cNvSpPr>
              <a:spLocks noChangeShapeType="1"/>
            </p:cNvSpPr>
            <p:nvPr/>
          </p:nvSpPr>
          <p:spPr bwMode="auto">
            <a:xfrm flipV="1">
              <a:off x="3124200" y="2209800"/>
              <a:ext cx="3048000" cy="281940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>
              <a:off x="2209800" y="6019800"/>
              <a:ext cx="434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35052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40386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43434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46482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49530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52578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55626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58674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61722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64770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3124200" y="5867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7664" name="Group 16"/>
            <p:cNvGrpSpPr>
              <a:grpSpLocks/>
            </p:cNvGrpSpPr>
            <p:nvPr/>
          </p:nvGrpSpPr>
          <p:grpSpPr bwMode="auto">
            <a:xfrm>
              <a:off x="2286000" y="2590800"/>
              <a:ext cx="304800" cy="1600200"/>
              <a:chOff x="1440" y="1632"/>
              <a:chExt cx="192" cy="1008"/>
            </a:xfrm>
          </p:grpSpPr>
          <p:sp>
            <p:nvSpPr>
              <p:cNvPr id="27725" name="Line 17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26" name="Line 18"/>
              <p:cNvSpPr>
                <a:spLocks noChangeShapeType="1"/>
              </p:cNvSpPr>
              <p:nvPr/>
            </p:nvSpPr>
            <p:spPr bwMode="auto">
              <a:xfrm>
                <a:off x="1440" y="24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27" name="Line 19"/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28" name="Line 20"/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29" name="Line 21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30" name="Line 22"/>
              <p:cNvSpPr>
                <a:spLocks noChangeShapeType="1"/>
              </p:cNvSpPr>
              <p:nvPr/>
            </p:nvSpPr>
            <p:spPr bwMode="auto">
              <a:xfrm>
                <a:off x="1440" y="18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31" name="Line 23"/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665" name="Oval 24"/>
            <p:cNvSpPr>
              <a:spLocks noChangeArrowheads="1"/>
            </p:cNvSpPr>
            <p:nvPr/>
          </p:nvSpPr>
          <p:spPr bwMode="auto">
            <a:xfrm>
              <a:off x="5867400" y="3048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6" name="Oval 25"/>
            <p:cNvSpPr>
              <a:spLocks noChangeArrowheads="1"/>
            </p:cNvSpPr>
            <p:nvPr/>
          </p:nvSpPr>
          <p:spPr bwMode="auto">
            <a:xfrm>
              <a:off x="5867400" y="2743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7" name="Oval 26"/>
            <p:cNvSpPr>
              <a:spLocks noChangeArrowheads="1"/>
            </p:cNvSpPr>
            <p:nvPr/>
          </p:nvSpPr>
          <p:spPr bwMode="auto">
            <a:xfrm>
              <a:off x="4038600" y="4267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8" name="Oval 27"/>
            <p:cNvSpPr>
              <a:spLocks noChangeArrowheads="1"/>
            </p:cNvSpPr>
            <p:nvPr/>
          </p:nvSpPr>
          <p:spPr bwMode="auto">
            <a:xfrm>
              <a:off x="4038600" y="4343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9" name="Oval 28"/>
            <p:cNvSpPr>
              <a:spLocks noChangeArrowheads="1"/>
            </p:cNvSpPr>
            <p:nvPr/>
          </p:nvSpPr>
          <p:spPr bwMode="auto">
            <a:xfrm>
              <a:off x="4038600" y="3886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0" name="Oval 29"/>
            <p:cNvSpPr>
              <a:spLocks noChangeArrowheads="1"/>
            </p:cNvSpPr>
            <p:nvPr/>
          </p:nvSpPr>
          <p:spPr bwMode="auto">
            <a:xfrm>
              <a:off x="4876800" y="3048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1" name="Oval 30"/>
            <p:cNvSpPr>
              <a:spLocks noChangeArrowheads="1"/>
            </p:cNvSpPr>
            <p:nvPr/>
          </p:nvSpPr>
          <p:spPr bwMode="auto">
            <a:xfrm>
              <a:off x="4876800" y="3276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2" name="Oval 31"/>
            <p:cNvSpPr>
              <a:spLocks noChangeArrowheads="1"/>
            </p:cNvSpPr>
            <p:nvPr/>
          </p:nvSpPr>
          <p:spPr bwMode="auto">
            <a:xfrm>
              <a:off x="4876800" y="3124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3" name="Oval 32"/>
            <p:cNvSpPr>
              <a:spLocks noChangeArrowheads="1"/>
            </p:cNvSpPr>
            <p:nvPr/>
          </p:nvSpPr>
          <p:spPr bwMode="auto">
            <a:xfrm>
              <a:off x="4876800" y="3352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7674" name="Group 33"/>
            <p:cNvGrpSpPr>
              <a:grpSpLocks/>
            </p:cNvGrpSpPr>
            <p:nvPr/>
          </p:nvGrpSpPr>
          <p:grpSpPr bwMode="auto">
            <a:xfrm>
              <a:off x="4876800" y="2895600"/>
              <a:ext cx="76200" cy="990600"/>
              <a:chOff x="3072" y="1920"/>
              <a:chExt cx="48" cy="624"/>
            </a:xfrm>
          </p:grpSpPr>
          <p:sp>
            <p:nvSpPr>
              <p:cNvPr id="27720" name="Oval 34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721" name="Oval 35"/>
              <p:cNvSpPr>
                <a:spLocks noChangeArrowheads="1"/>
              </p:cNvSpPr>
              <p:nvPr/>
            </p:nvSpPr>
            <p:spPr bwMode="auto">
              <a:xfrm>
                <a:off x="3072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722" name="Oval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723" name="Oval 37"/>
              <p:cNvSpPr>
                <a:spLocks noChangeArrowheads="1"/>
              </p:cNvSpPr>
              <p:nvPr/>
            </p:nvSpPr>
            <p:spPr bwMode="auto">
              <a:xfrm>
                <a:off x="3072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724" name="Oval 38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7675" name="Group 39"/>
            <p:cNvGrpSpPr>
              <a:grpSpLocks/>
            </p:cNvGrpSpPr>
            <p:nvPr/>
          </p:nvGrpSpPr>
          <p:grpSpPr bwMode="auto">
            <a:xfrm>
              <a:off x="5867400" y="2133600"/>
              <a:ext cx="76200" cy="762000"/>
              <a:chOff x="3456" y="1536"/>
              <a:chExt cx="48" cy="480"/>
            </a:xfrm>
          </p:grpSpPr>
          <p:sp>
            <p:nvSpPr>
              <p:cNvPr id="27715" name="Oval 40"/>
              <p:cNvSpPr>
                <a:spLocks noChangeArrowheads="1"/>
              </p:cNvSpPr>
              <p:nvPr/>
            </p:nvSpPr>
            <p:spPr bwMode="auto">
              <a:xfrm>
                <a:off x="3456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716" name="Oval 41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717" name="Oval 42"/>
              <p:cNvSpPr>
                <a:spLocks noChangeArrowheads="1"/>
              </p:cNvSpPr>
              <p:nvPr/>
            </p:nvSpPr>
            <p:spPr bwMode="auto">
              <a:xfrm>
                <a:off x="3456" y="15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718" name="Oval 43"/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719" name="Oval 44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7676" name="Oval 45"/>
            <p:cNvSpPr>
              <a:spLocks noChangeArrowheads="1"/>
            </p:cNvSpPr>
            <p:nvPr/>
          </p:nvSpPr>
          <p:spPr bwMode="auto">
            <a:xfrm>
              <a:off x="4038600" y="3810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7" name="Oval 46"/>
            <p:cNvSpPr>
              <a:spLocks noChangeArrowheads="1"/>
            </p:cNvSpPr>
            <p:nvPr/>
          </p:nvSpPr>
          <p:spPr bwMode="auto">
            <a:xfrm>
              <a:off x="4038600" y="4191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8" name="Oval 47"/>
            <p:cNvSpPr>
              <a:spLocks noChangeArrowheads="1"/>
            </p:cNvSpPr>
            <p:nvPr/>
          </p:nvSpPr>
          <p:spPr bwMode="auto">
            <a:xfrm>
              <a:off x="4038600" y="4419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9" name="Oval 48"/>
            <p:cNvSpPr>
              <a:spLocks noChangeArrowheads="1"/>
            </p:cNvSpPr>
            <p:nvPr/>
          </p:nvSpPr>
          <p:spPr bwMode="auto">
            <a:xfrm>
              <a:off x="4038600" y="4114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7680" name="Group 49"/>
            <p:cNvGrpSpPr>
              <a:grpSpLocks/>
            </p:cNvGrpSpPr>
            <p:nvPr/>
          </p:nvGrpSpPr>
          <p:grpSpPr bwMode="auto">
            <a:xfrm>
              <a:off x="4038600" y="2057400"/>
              <a:ext cx="2514600" cy="2590800"/>
              <a:chOff x="2544" y="1296"/>
              <a:chExt cx="1584" cy="1632"/>
            </a:xfrm>
          </p:grpSpPr>
          <p:grpSp>
            <p:nvGrpSpPr>
              <p:cNvPr id="27706" name="Group 50"/>
              <p:cNvGrpSpPr>
                <a:grpSpLocks/>
              </p:cNvGrpSpPr>
              <p:nvPr/>
            </p:nvGrpSpPr>
            <p:grpSpPr bwMode="auto">
              <a:xfrm>
                <a:off x="3744" y="1296"/>
                <a:ext cx="384" cy="672"/>
                <a:chOff x="3744" y="1104"/>
                <a:chExt cx="640" cy="1104"/>
              </a:xfrm>
            </p:grpSpPr>
            <p:sp>
              <p:nvSpPr>
                <p:cNvPr id="27713" name="Freeform 51"/>
                <p:cNvSpPr>
                  <a:spLocks/>
                </p:cNvSpPr>
                <p:nvPr/>
              </p:nvSpPr>
              <p:spPr bwMode="auto">
                <a:xfrm>
                  <a:off x="3744" y="1200"/>
                  <a:ext cx="640" cy="1008"/>
                </a:xfrm>
                <a:custGeom>
                  <a:avLst/>
                  <a:gdLst>
                    <a:gd name="T0" fmla="*/ 48 w 640"/>
                    <a:gd name="T1" fmla="*/ 0 h 1008"/>
                    <a:gd name="T2" fmla="*/ 624 w 640"/>
                    <a:gd name="T3" fmla="*/ 384 h 1008"/>
                    <a:gd name="T4" fmla="*/ 144 w 640"/>
                    <a:gd name="T5" fmla="*/ 816 h 1008"/>
                    <a:gd name="T6" fmla="*/ 0 w 640"/>
                    <a:gd name="T7" fmla="*/ 1008 h 100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40" h="1008">
                      <a:moveTo>
                        <a:pt x="48" y="0"/>
                      </a:moveTo>
                      <a:cubicBezTo>
                        <a:pt x="328" y="124"/>
                        <a:pt x="608" y="248"/>
                        <a:pt x="624" y="384"/>
                      </a:cubicBezTo>
                      <a:cubicBezTo>
                        <a:pt x="640" y="520"/>
                        <a:pt x="248" y="712"/>
                        <a:pt x="144" y="816"/>
                      </a:cubicBezTo>
                      <a:cubicBezTo>
                        <a:pt x="40" y="920"/>
                        <a:pt x="24" y="976"/>
                        <a:pt x="0" y="1008"/>
                      </a:cubicBezTo>
                    </a:path>
                  </a:pathLst>
                </a:custGeom>
                <a:noFill/>
                <a:ln w="9525">
                  <a:solidFill>
                    <a:srgbClr val="FF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714" name="Freeform 52"/>
                <p:cNvSpPr>
                  <a:spLocks/>
                </p:cNvSpPr>
                <p:nvPr/>
              </p:nvSpPr>
              <p:spPr bwMode="auto">
                <a:xfrm>
                  <a:off x="3744" y="1104"/>
                  <a:ext cx="48" cy="96"/>
                </a:xfrm>
                <a:custGeom>
                  <a:avLst/>
                  <a:gdLst>
                    <a:gd name="T0" fmla="*/ 48 w 48"/>
                    <a:gd name="T1" fmla="*/ 96 h 96"/>
                    <a:gd name="T2" fmla="*/ 0 w 48"/>
                    <a:gd name="T3" fmla="*/ 0 h 9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cubicBezTo>
                        <a:pt x="48" y="96"/>
                        <a:pt x="24" y="4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707" name="Group 53"/>
              <p:cNvGrpSpPr>
                <a:grpSpLocks/>
              </p:cNvGrpSpPr>
              <p:nvPr/>
            </p:nvGrpSpPr>
            <p:grpSpPr bwMode="auto">
              <a:xfrm>
                <a:off x="2544" y="2256"/>
                <a:ext cx="384" cy="672"/>
                <a:chOff x="3744" y="1104"/>
                <a:chExt cx="640" cy="1104"/>
              </a:xfrm>
            </p:grpSpPr>
            <p:sp>
              <p:nvSpPr>
                <p:cNvPr id="27711" name="Freeform 54"/>
                <p:cNvSpPr>
                  <a:spLocks/>
                </p:cNvSpPr>
                <p:nvPr/>
              </p:nvSpPr>
              <p:spPr bwMode="auto">
                <a:xfrm>
                  <a:off x="3744" y="1200"/>
                  <a:ext cx="640" cy="1008"/>
                </a:xfrm>
                <a:custGeom>
                  <a:avLst/>
                  <a:gdLst>
                    <a:gd name="T0" fmla="*/ 48 w 640"/>
                    <a:gd name="T1" fmla="*/ 0 h 1008"/>
                    <a:gd name="T2" fmla="*/ 624 w 640"/>
                    <a:gd name="T3" fmla="*/ 384 h 1008"/>
                    <a:gd name="T4" fmla="*/ 144 w 640"/>
                    <a:gd name="T5" fmla="*/ 816 h 1008"/>
                    <a:gd name="T6" fmla="*/ 0 w 640"/>
                    <a:gd name="T7" fmla="*/ 1008 h 100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40" h="1008">
                      <a:moveTo>
                        <a:pt x="48" y="0"/>
                      </a:moveTo>
                      <a:cubicBezTo>
                        <a:pt x="328" y="124"/>
                        <a:pt x="608" y="248"/>
                        <a:pt x="624" y="384"/>
                      </a:cubicBezTo>
                      <a:cubicBezTo>
                        <a:pt x="640" y="520"/>
                        <a:pt x="248" y="712"/>
                        <a:pt x="144" y="816"/>
                      </a:cubicBezTo>
                      <a:cubicBezTo>
                        <a:pt x="40" y="920"/>
                        <a:pt x="24" y="976"/>
                        <a:pt x="0" y="1008"/>
                      </a:cubicBezTo>
                    </a:path>
                  </a:pathLst>
                </a:custGeom>
                <a:noFill/>
                <a:ln w="9525">
                  <a:solidFill>
                    <a:srgbClr val="FF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712" name="Freeform 55"/>
                <p:cNvSpPr>
                  <a:spLocks/>
                </p:cNvSpPr>
                <p:nvPr/>
              </p:nvSpPr>
              <p:spPr bwMode="auto">
                <a:xfrm>
                  <a:off x="3744" y="1104"/>
                  <a:ext cx="48" cy="96"/>
                </a:xfrm>
                <a:custGeom>
                  <a:avLst/>
                  <a:gdLst>
                    <a:gd name="T0" fmla="*/ 48 w 48"/>
                    <a:gd name="T1" fmla="*/ 96 h 96"/>
                    <a:gd name="T2" fmla="*/ 0 w 48"/>
                    <a:gd name="T3" fmla="*/ 0 h 9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cubicBezTo>
                        <a:pt x="48" y="96"/>
                        <a:pt x="24" y="4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7708" name="Group 56"/>
              <p:cNvGrpSpPr>
                <a:grpSpLocks/>
              </p:cNvGrpSpPr>
              <p:nvPr/>
            </p:nvGrpSpPr>
            <p:grpSpPr bwMode="auto">
              <a:xfrm>
                <a:off x="3120" y="1776"/>
                <a:ext cx="384" cy="672"/>
                <a:chOff x="3744" y="1104"/>
                <a:chExt cx="640" cy="1104"/>
              </a:xfrm>
            </p:grpSpPr>
            <p:sp>
              <p:nvSpPr>
                <p:cNvPr id="27709" name="Freeform 57"/>
                <p:cNvSpPr>
                  <a:spLocks/>
                </p:cNvSpPr>
                <p:nvPr/>
              </p:nvSpPr>
              <p:spPr bwMode="auto">
                <a:xfrm>
                  <a:off x="3744" y="1200"/>
                  <a:ext cx="640" cy="1008"/>
                </a:xfrm>
                <a:custGeom>
                  <a:avLst/>
                  <a:gdLst>
                    <a:gd name="T0" fmla="*/ 48 w 640"/>
                    <a:gd name="T1" fmla="*/ 0 h 1008"/>
                    <a:gd name="T2" fmla="*/ 624 w 640"/>
                    <a:gd name="T3" fmla="*/ 384 h 1008"/>
                    <a:gd name="T4" fmla="*/ 144 w 640"/>
                    <a:gd name="T5" fmla="*/ 816 h 1008"/>
                    <a:gd name="T6" fmla="*/ 0 w 640"/>
                    <a:gd name="T7" fmla="*/ 1008 h 100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40" h="1008">
                      <a:moveTo>
                        <a:pt x="48" y="0"/>
                      </a:moveTo>
                      <a:cubicBezTo>
                        <a:pt x="328" y="124"/>
                        <a:pt x="608" y="248"/>
                        <a:pt x="624" y="384"/>
                      </a:cubicBezTo>
                      <a:cubicBezTo>
                        <a:pt x="640" y="520"/>
                        <a:pt x="248" y="712"/>
                        <a:pt x="144" y="816"/>
                      </a:cubicBezTo>
                      <a:cubicBezTo>
                        <a:pt x="40" y="920"/>
                        <a:pt x="24" y="976"/>
                        <a:pt x="0" y="1008"/>
                      </a:cubicBezTo>
                    </a:path>
                  </a:pathLst>
                </a:custGeom>
                <a:noFill/>
                <a:ln w="9525">
                  <a:solidFill>
                    <a:srgbClr val="FF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710" name="Freeform 58"/>
                <p:cNvSpPr>
                  <a:spLocks/>
                </p:cNvSpPr>
                <p:nvPr/>
              </p:nvSpPr>
              <p:spPr bwMode="auto">
                <a:xfrm>
                  <a:off x="3744" y="1104"/>
                  <a:ext cx="48" cy="96"/>
                </a:xfrm>
                <a:custGeom>
                  <a:avLst/>
                  <a:gdLst>
                    <a:gd name="T0" fmla="*/ 48 w 48"/>
                    <a:gd name="T1" fmla="*/ 96 h 96"/>
                    <a:gd name="T2" fmla="*/ 0 w 48"/>
                    <a:gd name="T3" fmla="*/ 0 h 9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8" h="96">
                      <a:moveTo>
                        <a:pt x="48" y="96"/>
                      </a:moveTo>
                      <a:cubicBezTo>
                        <a:pt x="48" y="96"/>
                        <a:pt x="24" y="4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FF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1135676" name="Group 60"/>
            <p:cNvGrpSpPr>
              <a:grpSpLocks/>
            </p:cNvGrpSpPr>
            <p:nvPr/>
          </p:nvGrpSpPr>
          <p:grpSpPr bwMode="auto">
            <a:xfrm>
              <a:off x="3429000" y="2133600"/>
              <a:ext cx="2590800" cy="2128838"/>
              <a:chOff x="2160" y="1344"/>
              <a:chExt cx="1632" cy="1341"/>
            </a:xfrm>
          </p:grpSpPr>
          <p:grpSp>
            <p:nvGrpSpPr>
              <p:cNvPr id="27697" name="Group 61"/>
              <p:cNvGrpSpPr>
                <a:grpSpLocks/>
              </p:cNvGrpSpPr>
              <p:nvPr/>
            </p:nvGrpSpPr>
            <p:grpSpPr bwMode="auto">
              <a:xfrm>
                <a:off x="3312" y="1344"/>
                <a:ext cx="480" cy="333"/>
                <a:chOff x="3312" y="1344"/>
                <a:chExt cx="480" cy="333"/>
              </a:xfrm>
            </p:grpSpPr>
            <p:sp>
              <p:nvSpPr>
                <p:cNvPr id="2770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648" y="13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70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312" y="1392"/>
                  <a:ext cx="480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aseline="0">
                      <a:solidFill>
                        <a:schemeClr val="tx1"/>
                      </a:solidFill>
                    </a:rPr>
                    <a:t>S</a:t>
                  </a:r>
                  <a:r>
                    <a:rPr lang="en-US">
                      <a:solidFill>
                        <a:schemeClr val="tx1"/>
                      </a:solidFill>
                    </a:rPr>
                    <a:t>y/x</a:t>
                  </a:r>
                  <a:endParaRPr lang="en-US" baseline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698" name="Group 64"/>
              <p:cNvGrpSpPr>
                <a:grpSpLocks/>
              </p:cNvGrpSpPr>
              <p:nvPr/>
            </p:nvGrpSpPr>
            <p:grpSpPr bwMode="auto">
              <a:xfrm>
                <a:off x="2688" y="1872"/>
                <a:ext cx="480" cy="333"/>
                <a:chOff x="3312" y="1344"/>
                <a:chExt cx="480" cy="333"/>
              </a:xfrm>
            </p:grpSpPr>
            <p:sp>
              <p:nvSpPr>
                <p:cNvPr id="27702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648" y="13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70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312" y="1392"/>
                  <a:ext cx="480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aseline="0">
                      <a:solidFill>
                        <a:schemeClr val="tx1"/>
                      </a:solidFill>
                    </a:rPr>
                    <a:t>S</a:t>
                  </a:r>
                  <a:r>
                    <a:rPr lang="en-US">
                      <a:solidFill>
                        <a:schemeClr val="tx1"/>
                      </a:solidFill>
                    </a:rPr>
                    <a:t>y/x</a:t>
                  </a:r>
                  <a:endParaRPr lang="en-US" baseline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699" name="Group 67"/>
              <p:cNvGrpSpPr>
                <a:grpSpLocks/>
              </p:cNvGrpSpPr>
              <p:nvPr/>
            </p:nvGrpSpPr>
            <p:grpSpPr bwMode="auto">
              <a:xfrm>
                <a:off x="2160" y="2352"/>
                <a:ext cx="480" cy="333"/>
                <a:chOff x="3312" y="1344"/>
                <a:chExt cx="480" cy="333"/>
              </a:xfrm>
            </p:grpSpPr>
            <p:sp>
              <p:nvSpPr>
                <p:cNvPr id="2770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648" y="13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70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312" y="1392"/>
                  <a:ext cx="480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aseline="0">
                      <a:solidFill>
                        <a:schemeClr val="tx1"/>
                      </a:solidFill>
                    </a:rPr>
                    <a:t>S</a:t>
                  </a:r>
                  <a:r>
                    <a:rPr lang="en-US">
                      <a:solidFill>
                        <a:schemeClr val="tx1"/>
                      </a:solidFill>
                    </a:rPr>
                    <a:t>y/x</a:t>
                  </a:r>
                  <a:endParaRPr lang="en-US" baseline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35686" name="Group 70"/>
            <p:cNvGrpSpPr>
              <a:grpSpLocks/>
            </p:cNvGrpSpPr>
            <p:nvPr/>
          </p:nvGrpSpPr>
          <p:grpSpPr bwMode="auto">
            <a:xfrm>
              <a:off x="3505200" y="2590800"/>
              <a:ext cx="2590800" cy="2128838"/>
              <a:chOff x="2208" y="1632"/>
              <a:chExt cx="1632" cy="1341"/>
            </a:xfrm>
          </p:grpSpPr>
          <p:grpSp>
            <p:nvGrpSpPr>
              <p:cNvPr id="27688" name="Group 71"/>
              <p:cNvGrpSpPr>
                <a:grpSpLocks/>
              </p:cNvGrpSpPr>
              <p:nvPr/>
            </p:nvGrpSpPr>
            <p:grpSpPr bwMode="auto">
              <a:xfrm>
                <a:off x="3360" y="1632"/>
                <a:ext cx="480" cy="333"/>
                <a:chOff x="3360" y="1632"/>
                <a:chExt cx="480" cy="333"/>
              </a:xfrm>
            </p:grpSpPr>
            <p:sp>
              <p:nvSpPr>
                <p:cNvPr id="27695" name="Line 72"/>
                <p:cNvSpPr>
                  <a:spLocks noChangeShapeType="1"/>
                </p:cNvSpPr>
                <p:nvPr/>
              </p:nvSpPr>
              <p:spPr bwMode="auto">
                <a:xfrm>
                  <a:off x="3648" y="163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69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360" y="1680"/>
                  <a:ext cx="480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aseline="0">
                      <a:solidFill>
                        <a:schemeClr val="tx1"/>
                      </a:solidFill>
                    </a:rPr>
                    <a:t>S</a:t>
                  </a:r>
                  <a:r>
                    <a:rPr lang="en-US">
                      <a:solidFill>
                        <a:schemeClr val="tx1"/>
                      </a:solidFill>
                    </a:rPr>
                    <a:t>y/x</a:t>
                  </a:r>
                  <a:endParaRPr lang="en-US" baseline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689" name="Group 74"/>
              <p:cNvGrpSpPr>
                <a:grpSpLocks/>
              </p:cNvGrpSpPr>
              <p:nvPr/>
            </p:nvGrpSpPr>
            <p:grpSpPr bwMode="auto">
              <a:xfrm>
                <a:off x="2736" y="2160"/>
                <a:ext cx="480" cy="333"/>
                <a:chOff x="3360" y="1632"/>
                <a:chExt cx="480" cy="333"/>
              </a:xfrm>
            </p:grpSpPr>
            <p:sp>
              <p:nvSpPr>
                <p:cNvPr id="27693" name="Line 75"/>
                <p:cNvSpPr>
                  <a:spLocks noChangeShapeType="1"/>
                </p:cNvSpPr>
                <p:nvPr/>
              </p:nvSpPr>
              <p:spPr bwMode="auto">
                <a:xfrm>
                  <a:off x="3648" y="163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69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360" y="1680"/>
                  <a:ext cx="480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aseline="0">
                      <a:solidFill>
                        <a:schemeClr val="tx1"/>
                      </a:solidFill>
                    </a:rPr>
                    <a:t>S</a:t>
                  </a:r>
                  <a:r>
                    <a:rPr lang="en-US">
                      <a:solidFill>
                        <a:schemeClr val="tx1"/>
                      </a:solidFill>
                    </a:rPr>
                    <a:t>y/x</a:t>
                  </a:r>
                  <a:endParaRPr lang="en-US" baseline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690" name="Group 77"/>
              <p:cNvGrpSpPr>
                <a:grpSpLocks/>
              </p:cNvGrpSpPr>
              <p:nvPr/>
            </p:nvGrpSpPr>
            <p:grpSpPr bwMode="auto">
              <a:xfrm>
                <a:off x="2208" y="2640"/>
                <a:ext cx="480" cy="333"/>
                <a:chOff x="3360" y="1632"/>
                <a:chExt cx="480" cy="333"/>
              </a:xfrm>
            </p:grpSpPr>
            <p:sp>
              <p:nvSpPr>
                <p:cNvPr id="27691" name="Line 78"/>
                <p:cNvSpPr>
                  <a:spLocks noChangeShapeType="1"/>
                </p:cNvSpPr>
                <p:nvPr/>
              </p:nvSpPr>
              <p:spPr bwMode="auto">
                <a:xfrm>
                  <a:off x="3648" y="163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769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60" y="1680"/>
                  <a:ext cx="480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aseline="0">
                      <a:solidFill>
                        <a:schemeClr val="tx1"/>
                      </a:solidFill>
                    </a:rPr>
                    <a:t>S</a:t>
                  </a:r>
                  <a:r>
                    <a:rPr lang="en-US">
                      <a:solidFill>
                        <a:schemeClr val="tx1"/>
                      </a:solidFill>
                    </a:rPr>
                    <a:t>y/x</a:t>
                  </a:r>
                  <a:endParaRPr lang="en-US" baseline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35696" name="Group 80"/>
            <p:cNvGrpSpPr>
              <a:grpSpLocks/>
            </p:cNvGrpSpPr>
            <p:nvPr/>
          </p:nvGrpSpPr>
          <p:grpSpPr bwMode="auto">
            <a:xfrm>
              <a:off x="2895600" y="1600200"/>
              <a:ext cx="2286000" cy="2286000"/>
              <a:chOff x="1824" y="1008"/>
              <a:chExt cx="1440" cy="1440"/>
            </a:xfrm>
          </p:grpSpPr>
          <p:sp>
            <p:nvSpPr>
              <p:cNvPr id="27685" name="Line 81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1440" cy="5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6" name="Line 82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1104" cy="9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7" name="Line 83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576" cy="14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893128" y="37050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104900" y="1417435"/>
            <a:ext cx="6449786" cy="2603779"/>
            <a:chOff x="1037" y="7543"/>
            <a:chExt cx="9777" cy="4182"/>
          </a:xfrm>
        </p:grpSpPr>
        <p:sp>
          <p:nvSpPr>
            <p:cNvPr id="28688" name="Line 3"/>
            <p:cNvSpPr>
              <a:spLocks noChangeShapeType="1"/>
            </p:cNvSpPr>
            <p:nvPr/>
          </p:nvSpPr>
          <p:spPr bwMode="auto">
            <a:xfrm>
              <a:off x="2655" y="8040"/>
              <a:ext cx="0" cy="2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689" name="Text Box 4"/>
            <p:cNvSpPr txBox="1">
              <a:spLocks noChangeArrowheads="1"/>
            </p:cNvSpPr>
            <p:nvPr/>
          </p:nvSpPr>
          <p:spPr bwMode="auto">
            <a:xfrm>
              <a:off x="8431" y="7543"/>
              <a:ext cx="2383" cy="7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9pPr>
            </a:lstStyle>
            <a:p>
              <a:endParaRPr lang="en-IN"/>
            </a:p>
          </p:txBody>
        </p:sp>
        <p:grpSp>
          <p:nvGrpSpPr>
            <p:cNvPr id="28690" name="Group 5"/>
            <p:cNvGrpSpPr>
              <a:grpSpLocks/>
            </p:cNvGrpSpPr>
            <p:nvPr/>
          </p:nvGrpSpPr>
          <p:grpSpPr bwMode="auto">
            <a:xfrm rot="-5400000">
              <a:off x="1561" y="9533"/>
              <a:ext cx="2244" cy="270"/>
              <a:chOff x="3670" y="10790"/>
              <a:chExt cx="2244" cy="270"/>
            </a:xfrm>
          </p:grpSpPr>
          <p:sp>
            <p:nvSpPr>
              <p:cNvPr id="28727" name="Line 6"/>
              <p:cNvSpPr>
                <a:spLocks noChangeShapeType="1"/>
              </p:cNvSpPr>
              <p:nvPr/>
            </p:nvSpPr>
            <p:spPr bwMode="auto">
              <a:xfrm>
                <a:off x="367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28" name="Line 7"/>
              <p:cNvSpPr>
                <a:spLocks noChangeShapeType="1"/>
              </p:cNvSpPr>
              <p:nvPr/>
            </p:nvSpPr>
            <p:spPr bwMode="auto">
              <a:xfrm>
                <a:off x="404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29" name="Line 8"/>
              <p:cNvSpPr>
                <a:spLocks noChangeShapeType="1"/>
              </p:cNvSpPr>
              <p:nvPr/>
            </p:nvSpPr>
            <p:spPr bwMode="auto">
              <a:xfrm>
                <a:off x="4418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30" name="Line 9"/>
              <p:cNvSpPr>
                <a:spLocks noChangeShapeType="1"/>
              </p:cNvSpPr>
              <p:nvPr/>
            </p:nvSpPr>
            <p:spPr bwMode="auto">
              <a:xfrm>
                <a:off x="4792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31" name="Line 10"/>
              <p:cNvSpPr>
                <a:spLocks noChangeShapeType="1"/>
              </p:cNvSpPr>
              <p:nvPr/>
            </p:nvSpPr>
            <p:spPr bwMode="auto">
              <a:xfrm>
                <a:off x="554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32" name="Line 11"/>
              <p:cNvSpPr>
                <a:spLocks noChangeShapeType="1"/>
              </p:cNvSpPr>
              <p:nvPr/>
            </p:nvSpPr>
            <p:spPr bwMode="auto">
              <a:xfrm>
                <a:off x="591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33" name="Line 12"/>
              <p:cNvSpPr>
                <a:spLocks noChangeShapeType="1"/>
              </p:cNvSpPr>
              <p:nvPr/>
            </p:nvSpPr>
            <p:spPr bwMode="auto">
              <a:xfrm>
                <a:off x="5166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8691" name="Text Box 13"/>
            <p:cNvSpPr txBox="1">
              <a:spLocks noChangeArrowheads="1"/>
            </p:cNvSpPr>
            <p:nvPr/>
          </p:nvSpPr>
          <p:spPr bwMode="auto">
            <a:xfrm>
              <a:off x="7939" y="8905"/>
              <a:ext cx="866" cy="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1pPr>
              <a:lvl2pPr marL="742950" indent="-28575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2pPr>
              <a:lvl3pPr marL="11430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3pPr>
              <a:lvl4pPr marL="16002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4pPr>
              <a:lvl5pPr marL="2057400" indent="-228600"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baseline="-25000">
                  <a:solidFill>
                    <a:schemeClr val="hlink"/>
                  </a:solidFill>
                  <a:latin typeface="Times New Roman" pitchFamily="18" charset="0"/>
                </a:defRPr>
              </a:lvl9pPr>
            </a:lstStyle>
            <a:p>
              <a:endParaRPr lang="en-IN"/>
            </a:p>
          </p:txBody>
        </p:sp>
        <p:grpSp>
          <p:nvGrpSpPr>
            <p:cNvPr id="28692" name="Group 14"/>
            <p:cNvGrpSpPr>
              <a:grpSpLocks/>
            </p:cNvGrpSpPr>
            <p:nvPr/>
          </p:nvGrpSpPr>
          <p:grpSpPr bwMode="auto">
            <a:xfrm>
              <a:off x="1037" y="7725"/>
              <a:ext cx="7854" cy="4000"/>
              <a:chOff x="1052" y="7725"/>
              <a:chExt cx="7854" cy="4000"/>
            </a:xfrm>
          </p:grpSpPr>
          <p:sp>
            <p:nvSpPr>
              <p:cNvPr id="28693" name="Text Box 15"/>
              <p:cNvSpPr txBox="1">
                <a:spLocks noChangeArrowheads="1"/>
              </p:cNvSpPr>
              <p:nvPr/>
            </p:nvSpPr>
            <p:spPr bwMode="auto">
              <a:xfrm>
                <a:off x="6057" y="80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 baseline="0">
                    <a:solidFill>
                      <a:schemeClr val="tx1"/>
                    </a:solidFill>
                    <a:cs typeface="Times New Roman" pitchFamily="18" charset="0"/>
                  </a:rPr>
                  <a:t>C</a:t>
                </a: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94" name="Text Box 16"/>
              <p:cNvSpPr txBox="1">
                <a:spLocks noChangeArrowheads="1"/>
              </p:cNvSpPr>
              <p:nvPr/>
            </p:nvSpPr>
            <p:spPr bwMode="auto">
              <a:xfrm>
                <a:off x="7137" y="818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400" baseline="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rPr>
                  <a:t>A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95" name="Text Box 17"/>
              <p:cNvSpPr txBox="1">
                <a:spLocks noChangeArrowheads="1"/>
              </p:cNvSpPr>
              <p:nvPr/>
            </p:nvSpPr>
            <p:spPr bwMode="auto">
              <a:xfrm>
                <a:off x="6042" y="86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 baseline="0">
                    <a:solidFill>
                      <a:schemeClr val="tx1"/>
                    </a:solidFill>
                    <a:cs typeface="Times New Roman" pitchFamily="18" charset="0"/>
                  </a:rPr>
                  <a:t>B</a:t>
                </a: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96" name="Text Box 18"/>
              <p:cNvSpPr txBox="1">
                <a:spLocks noChangeArrowheads="1"/>
              </p:cNvSpPr>
              <p:nvPr/>
            </p:nvSpPr>
            <p:spPr bwMode="auto">
              <a:xfrm>
                <a:off x="3057" y="942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400" baseline="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rPr>
                  <a:t>A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97" name="Text Box 19"/>
              <p:cNvSpPr txBox="1">
                <a:spLocks noChangeArrowheads="1"/>
              </p:cNvSpPr>
              <p:nvPr/>
            </p:nvSpPr>
            <p:spPr bwMode="auto">
              <a:xfrm>
                <a:off x="3946" y="10176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1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y</a:t>
                </a:r>
                <a:r>
                  <a:rPr lang="en-US" sz="1100" b="0" i="1" baseline="-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i</a:t>
                </a:r>
                <a:r>
                  <a:rPr lang="en-US" sz="11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endParaRPr lang="en-US" altLang="zh-CN" sz="1200" b="0" baseline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r>
                  <a:rPr lang="en-US" altLang="zh-CN" sz="1200" b="0" i="1" baseline="-30000">
                    <a:solidFill>
                      <a:schemeClr val="tx1"/>
                    </a:solidFill>
                    <a:latin typeface="Times" pitchFamily="18" charset="0"/>
                    <a:ea typeface="SimSun" pitchFamily="2" charset="-122"/>
                  </a:rPr>
                  <a:t> </a:t>
                </a:r>
                <a:endParaRPr lang="en-US" altLang="zh-CN" sz="1200" b="0" baseline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endParaRPr lang="en-US" altLang="zh-CN" sz="2400" b="0" baseline="0">
                  <a:solidFill>
                    <a:schemeClr val="tx1"/>
                  </a:solidFill>
                  <a:ea typeface="SimSun" pitchFamily="2" charset="-122"/>
                </a:endParaRPr>
              </a:p>
            </p:txBody>
          </p:sp>
          <p:sp>
            <p:nvSpPr>
              <p:cNvPr id="28698" name="Line 20"/>
              <p:cNvSpPr>
                <a:spLocks noChangeShapeType="1"/>
              </p:cNvSpPr>
              <p:nvPr/>
            </p:nvSpPr>
            <p:spPr bwMode="auto">
              <a:xfrm>
                <a:off x="2640" y="10980"/>
                <a:ext cx="45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99" name="Text Box 21"/>
              <p:cNvSpPr txBox="1">
                <a:spLocks noChangeArrowheads="1"/>
              </p:cNvSpPr>
              <p:nvPr/>
            </p:nvSpPr>
            <p:spPr bwMode="auto">
              <a:xfrm>
                <a:off x="6930" y="11190"/>
                <a:ext cx="480" cy="5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400" b="0" i="1" baseline="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rPr>
                  <a:t>x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00" name="Text Box 22"/>
              <p:cNvSpPr txBox="1">
                <a:spLocks noChangeArrowheads="1"/>
              </p:cNvSpPr>
              <p:nvPr/>
            </p:nvSpPr>
            <p:spPr bwMode="auto">
              <a:xfrm>
                <a:off x="1665" y="9240"/>
                <a:ext cx="509" cy="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4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y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01" name="Line 23"/>
              <p:cNvSpPr>
                <a:spLocks noChangeShapeType="1"/>
              </p:cNvSpPr>
              <p:nvPr/>
            </p:nvSpPr>
            <p:spPr bwMode="auto">
              <a:xfrm flipV="1">
                <a:off x="1785" y="7725"/>
                <a:ext cx="6705" cy="2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02" name="Oval 24"/>
              <p:cNvSpPr>
                <a:spLocks noChangeArrowheads="1"/>
              </p:cNvSpPr>
              <p:nvPr/>
            </p:nvSpPr>
            <p:spPr bwMode="auto">
              <a:xfrm>
                <a:off x="5070" y="927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03" name="Oval 25"/>
              <p:cNvSpPr>
                <a:spLocks noChangeArrowheads="1"/>
              </p:cNvSpPr>
              <p:nvPr/>
            </p:nvSpPr>
            <p:spPr bwMode="auto">
              <a:xfrm>
                <a:off x="5555" y="8449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04" name="Oval 26"/>
              <p:cNvSpPr>
                <a:spLocks noChangeArrowheads="1"/>
              </p:cNvSpPr>
              <p:nvPr/>
            </p:nvSpPr>
            <p:spPr bwMode="auto">
              <a:xfrm>
                <a:off x="7530" y="879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05" name="Oval 27"/>
              <p:cNvSpPr>
                <a:spLocks noChangeArrowheads="1"/>
              </p:cNvSpPr>
              <p:nvPr/>
            </p:nvSpPr>
            <p:spPr bwMode="auto">
              <a:xfrm>
                <a:off x="3842" y="10244"/>
                <a:ext cx="86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06" name="Oval 28"/>
              <p:cNvSpPr>
                <a:spLocks noChangeArrowheads="1"/>
              </p:cNvSpPr>
              <p:nvPr/>
            </p:nvSpPr>
            <p:spPr bwMode="auto">
              <a:xfrm>
                <a:off x="5160" y="873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07" name="Oval 29"/>
              <p:cNvSpPr>
                <a:spLocks noChangeArrowheads="1"/>
              </p:cNvSpPr>
              <p:nvPr/>
            </p:nvSpPr>
            <p:spPr bwMode="auto">
              <a:xfrm>
                <a:off x="4418" y="8172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28708" name="Group 30"/>
              <p:cNvGrpSpPr>
                <a:grpSpLocks/>
              </p:cNvGrpSpPr>
              <p:nvPr/>
            </p:nvGrpSpPr>
            <p:grpSpPr bwMode="auto">
              <a:xfrm>
                <a:off x="3670" y="10790"/>
                <a:ext cx="2244" cy="270"/>
                <a:chOff x="3670" y="10790"/>
                <a:chExt cx="2244" cy="270"/>
              </a:xfrm>
            </p:grpSpPr>
            <p:sp>
              <p:nvSpPr>
                <p:cNvPr id="28720" name="Line 31"/>
                <p:cNvSpPr>
                  <a:spLocks noChangeShapeType="1"/>
                </p:cNvSpPr>
                <p:nvPr/>
              </p:nvSpPr>
              <p:spPr bwMode="auto">
                <a:xfrm>
                  <a:off x="367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21" name="Line 32"/>
                <p:cNvSpPr>
                  <a:spLocks noChangeShapeType="1"/>
                </p:cNvSpPr>
                <p:nvPr/>
              </p:nvSpPr>
              <p:spPr bwMode="auto">
                <a:xfrm>
                  <a:off x="404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22" name="Line 33"/>
                <p:cNvSpPr>
                  <a:spLocks noChangeShapeType="1"/>
                </p:cNvSpPr>
                <p:nvPr/>
              </p:nvSpPr>
              <p:spPr bwMode="auto">
                <a:xfrm>
                  <a:off x="4418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23" name="Line 34"/>
                <p:cNvSpPr>
                  <a:spLocks noChangeShapeType="1"/>
                </p:cNvSpPr>
                <p:nvPr/>
              </p:nvSpPr>
              <p:spPr bwMode="auto">
                <a:xfrm>
                  <a:off x="4792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24" name="Line 35"/>
                <p:cNvSpPr>
                  <a:spLocks noChangeShapeType="1"/>
                </p:cNvSpPr>
                <p:nvPr/>
              </p:nvSpPr>
              <p:spPr bwMode="auto">
                <a:xfrm>
                  <a:off x="554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25" name="Line 36"/>
                <p:cNvSpPr>
                  <a:spLocks noChangeShapeType="1"/>
                </p:cNvSpPr>
                <p:nvPr/>
              </p:nvSpPr>
              <p:spPr bwMode="auto">
                <a:xfrm>
                  <a:off x="591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26" name="Line 37"/>
                <p:cNvSpPr>
                  <a:spLocks noChangeShapeType="1"/>
                </p:cNvSpPr>
                <p:nvPr/>
              </p:nvSpPr>
              <p:spPr bwMode="auto">
                <a:xfrm>
                  <a:off x="5166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709" name="Text Box 38"/>
              <p:cNvSpPr txBox="1">
                <a:spLocks noChangeArrowheads="1"/>
              </p:cNvSpPr>
              <p:nvPr/>
            </p:nvSpPr>
            <p:spPr bwMode="auto">
              <a:xfrm>
                <a:off x="4555" y="8008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1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y</a:t>
                </a:r>
                <a:r>
                  <a:rPr lang="en-US" sz="1100" b="0" i="1" baseline="-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i</a:t>
                </a:r>
                <a:r>
                  <a:rPr lang="en-US" sz="1100" b="0" i="1" baseline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endParaRPr lang="en-US" altLang="zh-CN" sz="1200" b="0" baseline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r>
                  <a:rPr lang="en-US" altLang="zh-CN" sz="1200" b="0" i="1" baseline="-30000">
                    <a:solidFill>
                      <a:schemeClr val="tx1"/>
                    </a:solidFill>
                    <a:latin typeface="Times" pitchFamily="18" charset="0"/>
                    <a:ea typeface="SimSun" pitchFamily="2" charset="-122"/>
                  </a:rPr>
                  <a:t> </a:t>
                </a:r>
                <a:endParaRPr lang="en-US" altLang="zh-CN" sz="1200" b="0" baseline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endParaRPr lang="en-US" altLang="zh-CN" sz="2400" b="0" baseline="0">
                  <a:solidFill>
                    <a:schemeClr val="tx1"/>
                  </a:solidFill>
                  <a:ea typeface="SimSun" pitchFamily="2" charset="-122"/>
                </a:endParaRPr>
              </a:p>
            </p:txBody>
          </p:sp>
          <p:sp>
            <p:nvSpPr>
              <p:cNvPr id="28710" name="Line 39"/>
              <p:cNvSpPr>
                <a:spLocks noChangeShapeType="1"/>
              </p:cNvSpPr>
              <p:nvPr/>
            </p:nvSpPr>
            <p:spPr bwMode="auto">
              <a:xfrm>
                <a:off x="1052" y="8920"/>
                <a:ext cx="78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11" name="Oval 40"/>
              <p:cNvSpPr>
                <a:spLocks noChangeArrowheads="1"/>
              </p:cNvSpPr>
              <p:nvPr/>
            </p:nvSpPr>
            <p:spPr bwMode="auto">
              <a:xfrm>
                <a:off x="6407" y="7805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12" name="AutoShape 41"/>
              <p:cNvSpPr>
                <a:spLocks/>
              </p:cNvSpPr>
              <p:nvPr/>
            </p:nvSpPr>
            <p:spPr bwMode="auto">
              <a:xfrm>
                <a:off x="3296" y="8920"/>
                <a:ext cx="374" cy="1309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13" name="Line 42"/>
              <p:cNvSpPr>
                <a:spLocks noChangeShapeType="1"/>
              </p:cNvSpPr>
              <p:nvPr/>
            </p:nvSpPr>
            <p:spPr bwMode="auto">
              <a:xfrm flipV="1">
                <a:off x="3885" y="973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14" name="Text Box 43"/>
              <p:cNvSpPr txBox="1">
                <a:spLocks noChangeArrowheads="1"/>
              </p:cNvSpPr>
              <p:nvPr/>
            </p:nvSpPr>
            <p:spPr bwMode="auto">
              <a:xfrm>
                <a:off x="4092" y="983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400" b="0" baseline="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rPr>
                  <a:t>C</a:t>
                </a:r>
                <a:endParaRPr lang="en-US" sz="1200" b="0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15" name="Text Box 44"/>
              <p:cNvSpPr txBox="1">
                <a:spLocks noChangeArrowheads="1"/>
              </p:cNvSpPr>
              <p:nvPr/>
            </p:nvSpPr>
            <p:spPr bwMode="auto">
              <a:xfrm>
                <a:off x="4062" y="905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 baseline="0">
                    <a:solidFill>
                      <a:schemeClr val="tx1"/>
                    </a:solidFill>
                    <a:cs typeface="Times New Roman" pitchFamily="18" charset="0"/>
                  </a:rPr>
                  <a:t>B</a:t>
                </a: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16" name="Line 45"/>
              <p:cNvSpPr>
                <a:spLocks noChangeShapeType="1"/>
              </p:cNvSpPr>
              <p:nvPr/>
            </p:nvSpPr>
            <p:spPr bwMode="auto">
              <a:xfrm flipV="1">
                <a:off x="3870" y="9000"/>
                <a:ext cx="0" cy="6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17" name="Line 46"/>
              <p:cNvSpPr>
                <a:spLocks noChangeShapeType="1"/>
              </p:cNvSpPr>
              <p:nvPr/>
            </p:nvSpPr>
            <p:spPr bwMode="auto">
              <a:xfrm>
                <a:off x="6435" y="7920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18" name="Line 47"/>
              <p:cNvSpPr>
                <a:spLocks noChangeShapeType="1"/>
              </p:cNvSpPr>
              <p:nvPr/>
            </p:nvSpPr>
            <p:spPr bwMode="auto">
              <a:xfrm>
                <a:off x="6435" y="8610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19" name="AutoShape 48"/>
              <p:cNvSpPr>
                <a:spLocks/>
              </p:cNvSpPr>
              <p:nvPr/>
            </p:nvSpPr>
            <p:spPr bwMode="auto">
              <a:xfrm>
                <a:off x="6615" y="7860"/>
                <a:ext cx="435" cy="1050"/>
              </a:xfrm>
              <a:prstGeom prst="rightBrace">
                <a:avLst>
                  <a:gd name="adj1" fmla="val 20115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8675" name="Text Box 49"/>
          <p:cNvSpPr txBox="1">
            <a:spLocks noChangeArrowheads="1"/>
          </p:cNvSpPr>
          <p:nvPr/>
        </p:nvSpPr>
        <p:spPr bwMode="auto">
          <a:xfrm>
            <a:off x="6487886" y="2867552"/>
            <a:ext cx="2133600" cy="7620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0" baseline="0" dirty="0">
                <a:solidFill>
                  <a:schemeClr val="tx1"/>
                </a:solidFill>
                <a:cs typeface="Times New Roman" pitchFamily="18" charset="0"/>
              </a:rPr>
              <a:t>*Least squares estimation gave us the line (β) that minimized C</a:t>
            </a:r>
            <a:r>
              <a:rPr lang="en-US" sz="1400" b="0" baseline="30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endParaRPr lang="en-US" sz="1400" b="0" baseline="0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1400" b="0" baseline="0" dirty="0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</p:txBody>
      </p:sp>
      <p:pic>
        <p:nvPicPr>
          <p:cNvPr id="28676" name="Picture 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08" y="1469614"/>
            <a:ext cx="1481751" cy="43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653" y="2245932"/>
            <a:ext cx="3619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52"/>
          <p:cNvGrpSpPr>
            <a:grpSpLocks/>
          </p:cNvGrpSpPr>
          <p:nvPr/>
        </p:nvGrpSpPr>
        <p:grpSpPr bwMode="auto">
          <a:xfrm>
            <a:off x="393125" y="3943227"/>
            <a:ext cx="7848600" cy="1981200"/>
            <a:chOff x="288" y="3072"/>
            <a:chExt cx="4944" cy="1248"/>
          </a:xfrm>
        </p:grpSpPr>
        <p:grpSp>
          <p:nvGrpSpPr>
            <p:cNvPr id="28681" name="Group 53"/>
            <p:cNvGrpSpPr>
              <a:grpSpLocks/>
            </p:cNvGrpSpPr>
            <p:nvPr/>
          </p:nvGrpSpPr>
          <p:grpSpPr bwMode="auto">
            <a:xfrm>
              <a:off x="288" y="3504"/>
              <a:ext cx="4944" cy="816"/>
              <a:chOff x="288" y="3504"/>
              <a:chExt cx="4944" cy="816"/>
            </a:xfrm>
          </p:grpSpPr>
          <p:sp>
            <p:nvSpPr>
              <p:cNvPr id="28683" name="Text Box 54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68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1pPr>
                <a:lvl2pPr marL="742950" indent="-28575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2pPr>
                <a:lvl3pPr marL="11430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3pPr>
                <a:lvl4pPr marL="16002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4pPr>
                <a:lvl5pPr marL="2057400" indent="-228600"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baseline="-25000">
                    <a:solidFill>
                      <a:schemeClr val="hlink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baseline="0">
                    <a:solidFill>
                      <a:schemeClr val="tx1"/>
                    </a:solidFill>
                    <a:cs typeface="Times New Roman" pitchFamily="18" charset="0"/>
                  </a:rPr>
                  <a:t>   A</a:t>
                </a:r>
                <a:r>
                  <a:rPr lang="en-US" sz="1600" baseline="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2</a:t>
                </a:r>
                <a:r>
                  <a:rPr lang="en-US" sz="1600" baseline="0">
                    <a:solidFill>
                      <a:schemeClr val="tx1"/>
                    </a:solidFill>
                    <a:cs typeface="Times New Roman" pitchFamily="18" charset="0"/>
                  </a:rPr>
                  <a:t>                                             B</a:t>
                </a:r>
                <a:r>
                  <a:rPr lang="en-US" sz="1600" baseline="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2</a:t>
                </a:r>
                <a:r>
                  <a:rPr lang="en-US" sz="1600" baseline="0">
                    <a:solidFill>
                      <a:schemeClr val="tx1"/>
                    </a:solidFill>
                    <a:cs typeface="Times New Roman" pitchFamily="18" charset="0"/>
                  </a:rPr>
                  <a:t>                                                  C</a:t>
                </a:r>
                <a:r>
                  <a:rPr lang="en-US" sz="1600" baseline="30000">
                    <a:solidFill>
                      <a:schemeClr val="tx1"/>
                    </a:solidFill>
                    <a:latin typeface="Times" pitchFamily="18" charset="0"/>
                    <a:cs typeface="Times New Roman" pitchFamily="18" charset="0"/>
                  </a:rPr>
                  <a:t>2</a:t>
                </a:r>
                <a:endParaRPr lang="en-US" sz="1600" u="sng" baseline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endParaRPr lang="en-US" sz="2400" b="0" baseline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684" name="Group 55"/>
              <p:cNvGrpSpPr>
                <a:grpSpLocks/>
              </p:cNvGrpSpPr>
              <p:nvPr/>
            </p:nvGrpSpPr>
            <p:grpSpPr bwMode="auto">
              <a:xfrm>
                <a:off x="384" y="3648"/>
                <a:ext cx="4848" cy="672"/>
                <a:chOff x="2115" y="8312"/>
                <a:chExt cx="4860" cy="1859"/>
              </a:xfrm>
            </p:grpSpPr>
            <p:sp>
              <p:nvSpPr>
                <p:cNvPr id="2868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115" y="8312"/>
                  <a:ext cx="1575" cy="18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120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 </a:t>
                  </a:r>
                  <a:r>
                    <a:rPr lang="en-US" altLang="zh-CN" sz="1200" baseline="0" dirty="0" err="1">
                      <a:solidFill>
                        <a:schemeClr val="tx1"/>
                      </a:solidFill>
                      <a:ea typeface="SimSun" pitchFamily="2" charset="-122"/>
                    </a:rPr>
                    <a:t>SS</a:t>
                  </a:r>
                  <a:r>
                    <a:rPr lang="en-US" altLang="zh-CN" sz="1200" baseline="-30000" dirty="0" err="1">
                      <a:solidFill>
                        <a:schemeClr val="tx1"/>
                      </a:solidFill>
                      <a:latin typeface="Times" pitchFamily="18" charset="0"/>
                      <a:ea typeface="SimSun" pitchFamily="2" charset="-122"/>
                    </a:rPr>
                    <a:t>total</a:t>
                  </a:r>
                  <a:r>
                    <a:rPr lang="en-US" altLang="zh-CN" sz="120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                   </a:t>
                  </a:r>
                </a:p>
                <a:p>
                  <a:r>
                    <a:rPr lang="en-US" altLang="zh-CN" sz="1200" baseline="0" dirty="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rPr>
                    <a:t>Total squared distance of observations from naïve mean of y</a:t>
                  </a:r>
                  <a:endParaRPr lang="en-US" altLang="zh-CN" sz="120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800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 </a:t>
                  </a:r>
                  <a:r>
                    <a:rPr lang="en-US" altLang="zh-CN" sz="1200" i="1" baseline="0" dirty="0">
                      <a:solidFill>
                        <a:schemeClr val="tx1"/>
                      </a:solidFill>
                      <a:ea typeface="SimSun" pitchFamily="2" charset="-122"/>
                    </a:rPr>
                    <a:t>Total variation</a:t>
                  </a:r>
                  <a:endParaRPr lang="en-US" altLang="zh-CN" sz="120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endParaRPr lang="en-US" altLang="zh-CN" sz="2400" b="0" baseline="0" dirty="0">
                    <a:solidFill>
                      <a:schemeClr val="tx1"/>
                    </a:solidFill>
                    <a:ea typeface="SimSun" pitchFamily="2" charset="-122"/>
                  </a:endParaRPr>
                </a:p>
              </p:txBody>
            </p:sp>
            <p:sp>
              <p:nvSpPr>
                <p:cNvPr id="2868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690" y="8360"/>
                  <a:ext cx="1664" cy="17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1200" baseline="0">
                      <a:solidFill>
                        <a:schemeClr val="tx1"/>
                      </a:solidFill>
                      <a:ea typeface="SimSun" pitchFamily="2" charset="-122"/>
                    </a:rPr>
                    <a:t>SS</a:t>
                  </a:r>
                  <a:r>
                    <a:rPr lang="en-US" altLang="zh-CN" sz="1200" baseline="-30000">
                      <a:solidFill>
                        <a:schemeClr val="tx1"/>
                      </a:solidFill>
                      <a:latin typeface="Times" pitchFamily="18" charset="0"/>
                      <a:ea typeface="SimSun" pitchFamily="2" charset="-122"/>
                    </a:rPr>
                    <a:t>reg</a:t>
                  </a:r>
                  <a:r>
                    <a:rPr lang="en-US" altLang="zh-CN" sz="1200" baseline="0">
                      <a:solidFill>
                        <a:schemeClr val="tx1"/>
                      </a:solidFill>
                      <a:ea typeface="SimSun" pitchFamily="2" charset="-122"/>
                    </a:rPr>
                    <a:t>         </a:t>
                  </a:r>
                </a:p>
                <a:p>
                  <a:r>
                    <a:rPr lang="en-US" altLang="zh-CN" sz="1000" b="0" baseline="0">
                      <a:solidFill>
                        <a:schemeClr val="tx1"/>
                      </a:solidFill>
                      <a:ea typeface="SimSun" pitchFamily="2" charset="-122"/>
                    </a:rPr>
                    <a:t>Distance from regression line to naïve mean of y </a:t>
                  </a:r>
                  <a:endParaRPr lang="en-US" altLang="zh-CN" sz="1200" b="0" baseline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rPr>
                    <a:t> </a:t>
                  </a:r>
                  <a:r>
                    <a:rPr lang="en-US" altLang="zh-CN" sz="1200" b="0" baseline="0">
                      <a:solidFill>
                        <a:srgbClr val="808080"/>
                      </a:solidFill>
                      <a:latin typeface="Times" pitchFamily="18" charset="0"/>
                      <a:ea typeface="SimSun" pitchFamily="2" charset="-122"/>
                    </a:rPr>
                    <a:t>Variability due to x (regression)</a:t>
                  </a: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rPr>
                    <a:t> </a:t>
                  </a:r>
                  <a:endParaRPr lang="en-US" altLang="zh-CN" sz="1200" b="0" baseline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ea typeface="SimSun" pitchFamily="2" charset="-122"/>
                    </a:rPr>
                    <a:t> </a:t>
                  </a: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ea typeface="SimSun" pitchFamily="2" charset="-122"/>
                    </a:rPr>
                    <a:t> </a:t>
                  </a:r>
                </a:p>
                <a:p>
                  <a:endParaRPr lang="en-US" altLang="zh-CN" sz="2400" b="0" baseline="0">
                    <a:solidFill>
                      <a:schemeClr val="tx1"/>
                    </a:solidFill>
                    <a:ea typeface="SimSun" pitchFamily="2" charset="-122"/>
                  </a:endParaRPr>
                </a:p>
              </p:txBody>
            </p:sp>
            <p:sp>
              <p:nvSpPr>
                <p:cNvPr id="2868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5446" y="8360"/>
                  <a:ext cx="1529" cy="18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baseline="-25000">
                      <a:solidFill>
                        <a:schemeClr val="hlink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1200" baseline="0">
                      <a:solidFill>
                        <a:schemeClr val="tx1"/>
                      </a:solidFill>
                      <a:ea typeface="SimSun" pitchFamily="2" charset="-122"/>
                    </a:rPr>
                    <a:t>SS</a:t>
                  </a:r>
                  <a:r>
                    <a:rPr lang="en-US" altLang="zh-CN" sz="1200" baseline="-30000">
                      <a:solidFill>
                        <a:schemeClr val="tx1"/>
                      </a:solidFill>
                      <a:latin typeface="Times" pitchFamily="18" charset="0"/>
                      <a:ea typeface="SimSun" pitchFamily="2" charset="-122"/>
                    </a:rPr>
                    <a:t>residual</a:t>
                  </a:r>
                  <a:endParaRPr lang="en-US" altLang="zh-CN" sz="1200" baseline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1000" b="0" baseline="0">
                      <a:solidFill>
                        <a:schemeClr val="tx1"/>
                      </a:solidFill>
                      <a:ea typeface="SimSun" pitchFamily="2" charset="-122"/>
                    </a:rPr>
                    <a:t>Variance around the regression line </a:t>
                  </a:r>
                  <a:endParaRPr lang="en-US" altLang="zh-CN" sz="1200" b="0" baseline="0">
                    <a:solidFill>
                      <a:schemeClr val="tx1"/>
                    </a:solidFill>
                    <a:ea typeface="SimSun" pitchFamily="2" charset="-122"/>
                  </a:endParaRPr>
                </a:p>
                <a:p>
                  <a:r>
                    <a:rPr lang="en-US" altLang="zh-CN" sz="1200" b="0" baseline="0">
                      <a:solidFill>
                        <a:schemeClr val="tx1"/>
                      </a:solidFill>
                      <a:latin typeface="Tahoma" pitchFamily="34" charset="0"/>
                      <a:ea typeface="SimSun" pitchFamily="2" charset="-122"/>
                    </a:rPr>
                    <a:t> </a:t>
                  </a:r>
                  <a:r>
                    <a:rPr lang="en-US" altLang="zh-CN" sz="1200" b="0" baseline="0">
                      <a:solidFill>
                        <a:srgbClr val="808080"/>
                      </a:solidFill>
                      <a:latin typeface="Times" pitchFamily="18" charset="0"/>
                      <a:ea typeface="SimSun" pitchFamily="2" charset="-122"/>
                    </a:rPr>
                    <a:t>Additional variability not explained by x—what least squares method aims to minimize</a:t>
                  </a:r>
                </a:p>
                <a:p>
                  <a:endParaRPr lang="en-US" altLang="zh-CN" sz="2400" b="0" baseline="0">
                    <a:solidFill>
                      <a:schemeClr val="tx1"/>
                    </a:solidFill>
                    <a:ea typeface="SimSun" pitchFamily="2" charset="-122"/>
                  </a:endParaRPr>
                </a:p>
              </p:txBody>
            </p:sp>
          </p:grpSp>
        </p:grpSp>
        <p:pic>
          <p:nvPicPr>
            <p:cNvPr id="28682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072"/>
              <a:ext cx="3936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9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Regression Picture</a:t>
            </a:r>
          </a:p>
        </p:txBody>
      </p:sp>
      <p:sp>
        <p:nvSpPr>
          <p:cNvPr id="1150013" name="Text Box 61"/>
          <p:cNvSpPr txBox="1">
            <a:spLocks noChangeArrowheads="1"/>
          </p:cNvSpPr>
          <p:nvPr/>
        </p:nvSpPr>
        <p:spPr bwMode="auto">
          <a:xfrm>
            <a:off x="6872302" y="4262314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aseline="0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baseline="0" dirty="0">
                <a:solidFill>
                  <a:srgbClr val="FF0000"/>
                </a:solidFill>
              </a:rPr>
              <a:t>=</a:t>
            </a:r>
            <a:r>
              <a:rPr lang="en-US" baseline="0" dirty="0" err="1">
                <a:solidFill>
                  <a:srgbClr val="FF0000"/>
                </a:solidFill>
              </a:rPr>
              <a:t>SS</a:t>
            </a:r>
            <a:r>
              <a:rPr lang="en-US" dirty="0" err="1">
                <a:solidFill>
                  <a:srgbClr val="FF0000"/>
                </a:solidFill>
              </a:rPr>
              <a:t>reg</a:t>
            </a:r>
            <a:r>
              <a:rPr lang="en-US" baseline="0" dirty="0">
                <a:solidFill>
                  <a:srgbClr val="FF0000"/>
                </a:solidFill>
              </a:rPr>
              <a:t>/</a:t>
            </a:r>
            <a:r>
              <a:rPr lang="en-US" baseline="0" dirty="0" err="1">
                <a:solidFill>
                  <a:srgbClr val="FF0000"/>
                </a:solidFill>
              </a:rPr>
              <a:t>SS</a:t>
            </a:r>
            <a:r>
              <a:rPr lang="en-US" dirty="0" err="1">
                <a:solidFill>
                  <a:srgbClr val="FF0000"/>
                </a:solidFill>
              </a:rPr>
              <a:t>total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5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01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Estimating the intercept and slope: least squares estimation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705397" y="1267096"/>
            <a:ext cx="8242663" cy="48006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</a:rPr>
              <a:t>** Least Squares Estimation</a:t>
            </a:r>
          </a:p>
          <a:p>
            <a:r>
              <a:rPr lang="en-US" sz="1400" b="0" baseline="0" dirty="0">
                <a:solidFill>
                  <a:schemeClr val="tx1"/>
                </a:solidFill>
              </a:rPr>
              <a:t>A little calculus….</a:t>
            </a:r>
          </a:p>
          <a:p>
            <a:r>
              <a:rPr lang="en-US" sz="1400" b="0" baseline="0" dirty="0">
                <a:solidFill>
                  <a:schemeClr val="tx1"/>
                </a:solidFill>
              </a:rPr>
              <a:t>What are we trying to estimate?  </a:t>
            </a:r>
            <a:r>
              <a:rPr lang="en-US" sz="1400" baseline="0" dirty="0">
                <a:solidFill>
                  <a:schemeClr val="tx1"/>
                </a:solidFill>
              </a:rPr>
              <a:t>β, the slope, </a:t>
            </a:r>
            <a:r>
              <a:rPr lang="en-US" sz="1400" b="0" baseline="0" dirty="0">
                <a:solidFill>
                  <a:schemeClr val="tx1"/>
                </a:solidFill>
              </a:rPr>
              <a:t>from</a:t>
            </a:r>
            <a:r>
              <a:rPr lang="en-US" sz="1400" baseline="0" dirty="0">
                <a:solidFill>
                  <a:schemeClr val="tx1"/>
                </a:solidFill>
              </a:rPr>
              <a:t> </a:t>
            </a:r>
            <a:endParaRPr lang="en-US" sz="1400" b="0" baseline="0" dirty="0">
              <a:solidFill>
                <a:schemeClr val="tx1"/>
              </a:solidFill>
            </a:endParaRPr>
          </a:p>
          <a:p>
            <a:endParaRPr lang="en-US" sz="1400" b="0" baseline="0" dirty="0">
              <a:solidFill>
                <a:schemeClr val="tx1"/>
              </a:solidFill>
            </a:endParaRPr>
          </a:p>
          <a:p>
            <a:r>
              <a:rPr lang="en-US" sz="1400" b="0" baseline="0" dirty="0">
                <a:solidFill>
                  <a:schemeClr val="tx1"/>
                </a:solidFill>
              </a:rPr>
              <a:t>What’s the constraint?  We are trying to minimize the squared distance (hence the “least squares”) between the observations themselves and the predicted values , or   (</a:t>
            </a:r>
            <a:r>
              <a:rPr lang="en-US" sz="1400" b="0" u="sng" baseline="0" dirty="0">
                <a:solidFill>
                  <a:schemeClr val="tx1"/>
                </a:solidFill>
              </a:rPr>
              <a:t>also called the “residuals”, or left-over unexplained variability</a:t>
            </a:r>
            <a:r>
              <a:rPr lang="en-US" sz="1400" b="0" baseline="0" dirty="0">
                <a:solidFill>
                  <a:schemeClr val="tx1"/>
                </a:solidFill>
              </a:rPr>
              <a:t>)</a:t>
            </a:r>
          </a:p>
          <a:p>
            <a:endParaRPr lang="en-US" sz="1400" b="0" baseline="0" dirty="0">
              <a:solidFill>
                <a:schemeClr val="tx1"/>
              </a:solidFill>
            </a:endParaRPr>
          </a:p>
          <a:p>
            <a:r>
              <a:rPr lang="en-US" sz="1400" b="0" baseline="0" dirty="0" err="1">
                <a:solidFill>
                  <a:schemeClr val="tx1"/>
                </a:solidFill>
              </a:rPr>
              <a:t>Difference</a:t>
            </a:r>
            <a:r>
              <a:rPr lang="en-US" sz="1400" b="0" dirty="0" err="1">
                <a:solidFill>
                  <a:schemeClr val="tx1"/>
                </a:solidFill>
              </a:rPr>
              <a:t>i</a:t>
            </a:r>
            <a:r>
              <a:rPr lang="en-US" sz="1400" b="0" baseline="0" dirty="0">
                <a:solidFill>
                  <a:schemeClr val="tx1"/>
                </a:solidFill>
              </a:rPr>
              <a:t> = </a:t>
            </a:r>
            <a:r>
              <a:rPr lang="en-US" sz="1400" b="0" i="1" baseline="0" dirty="0" err="1">
                <a:solidFill>
                  <a:schemeClr val="tx1"/>
                </a:solidFill>
              </a:rPr>
              <a:t>y</a:t>
            </a:r>
            <a:r>
              <a:rPr lang="en-US" sz="1400" b="0" i="1" dirty="0" err="1">
                <a:solidFill>
                  <a:schemeClr val="tx1"/>
                </a:solidFill>
              </a:rPr>
              <a:t>i</a:t>
            </a:r>
            <a:r>
              <a:rPr lang="en-US" sz="1400" b="0" i="1" baseline="0" dirty="0">
                <a:solidFill>
                  <a:schemeClr val="tx1"/>
                </a:solidFill>
              </a:rPr>
              <a:t> –</a:t>
            </a:r>
            <a:r>
              <a:rPr lang="en-US" sz="1400" b="0" baseline="0" dirty="0">
                <a:solidFill>
                  <a:schemeClr val="tx1"/>
                </a:solidFill>
              </a:rPr>
              <a:t> (</a:t>
            </a:r>
            <a:r>
              <a:rPr lang="en-US" sz="1400" b="0" i="1" baseline="0" dirty="0">
                <a:solidFill>
                  <a:schemeClr val="tx1"/>
                </a:solidFill>
              </a:rPr>
              <a:t>βx</a:t>
            </a:r>
            <a:r>
              <a:rPr lang="en-US" sz="1400" b="0" baseline="0" dirty="0">
                <a:solidFill>
                  <a:schemeClr val="tx1"/>
                </a:solidFill>
              </a:rPr>
              <a:t> + </a:t>
            </a:r>
            <a:r>
              <a:rPr lang="en-US" sz="1400" b="0" i="1" baseline="0" dirty="0">
                <a:solidFill>
                  <a:schemeClr val="tx1"/>
                </a:solidFill>
              </a:rPr>
              <a:t>α</a:t>
            </a:r>
            <a:r>
              <a:rPr lang="en-US" sz="1400" b="0" baseline="0" dirty="0">
                <a:solidFill>
                  <a:schemeClr val="tx1"/>
                </a:solidFill>
              </a:rPr>
              <a:t>)     Difference</a:t>
            </a:r>
            <a:r>
              <a:rPr lang="en-US" sz="1400" b="0" dirty="0">
                <a:solidFill>
                  <a:schemeClr val="tx1"/>
                </a:solidFill>
              </a:rPr>
              <a:t>i</a:t>
            </a:r>
            <a:r>
              <a:rPr lang="en-US" sz="1400" b="0" baseline="30000" dirty="0">
                <a:solidFill>
                  <a:schemeClr val="tx1"/>
                </a:solidFill>
              </a:rPr>
              <a:t>2</a:t>
            </a:r>
            <a:r>
              <a:rPr lang="en-US" sz="1400" b="0" baseline="0" dirty="0">
                <a:solidFill>
                  <a:schemeClr val="tx1"/>
                </a:solidFill>
              </a:rPr>
              <a:t> = (</a:t>
            </a:r>
            <a:r>
              <a:rPr lang="en-US" sz="1400" b="0" i="1" baseline="0" dirty="0" err="1">
                <a:solidFill>
                  <a:schemeClr val="tx1"/>
                </a:solidFill>
              </a:rPr>
              <a:t>y</a:t>
            </a:r>
            <a:r>
              <a:rPr lang="en-US" sz="1400" b="0" i="1" dirty="0" err="1">
                <a:solidFill>
                  <a:schemeClr val="tx1"/>
                </a:solidFill>
              </a:rPr>
              <a:t>i</a:t>
            </a:r>
            <a:r>
              <a:rPr lang="en-US" sz="1400" b="0" baseline="0" dirty="0">
                <a:solidFill>
                  <a:schemeClr val="tx1"/>
                </a:solidFill>
              </a:rPr>
              <a:t> – (</a:t>
            </a:r>
            <a:r>
              <a:rPr lang="en-US" sz="1400" b="0" i="1" baseline="0" dirty="0">
                <a:solidFill>
                  <a:schemeClr val="tx1"/>
                </a:solidFill>
              </a:rPr>
              <a:t>βx + α</a:t>
            </a:r>
            <a:r>
              <a:rPr lang="en-US" sz="1400" b="0" baseline="0" dirty="0">
                <a:solidFill>
                  <a:schemeClr val="tx1"/>
                </a:solidFill>
              </a:rPr>
              <a:t>))</a:t>
            </a:r>
            <a:r>
              <a:rPr lang="en-US" sz="1400" b="0" baseline="30000" dirty="0">
                <a:solidFill>
                  <a:schemeClr val="tx1"/>
                </a:solidFill>
              </a:rPr>
              <a:t> 2</a:t>
            </a:r>
          </a:p>
          <a:p>
            <a:endParaRPr lang="en-US" sz="1400" b="0" baseline="30000" dirty="0">
              <a:solidFill>
                <a:schemeClr val="tx1"/>
              </a:solidFill>
            </a:endParaRPr>
          </a:p>
          <a:p>
            <a:endParaRPr lang="en-US" sz="1400" b="0" baseline="30000" dirty="0">
              <a:solidFill>
                <a:schemeClr val="tx1"/>
              </a:solidFill>
            </a:endParaRPr>
          </a:p>
          <a:p>
            <a:r>
              <a:rPr lang="en-US" sz="1400" b="0" baseline="0" dirty="0">
                <a:solidFill>
                  <a:schemeClr val="tx1"/>
                </a:solidFill>
              </a:rPr>
              <a:t>Find the </a:t>
            </a:r>
            <a:r>
              <a:rPr lang="en-US" altLang="zh-CN" sz="1400" b="0" i="1" baseline="0" dirty="0">
                <a:solidFill>
                  <a:schemeClr val="tx1"/>
                </a:solidFill>
                <a:ea typeface="SimSun" pitchFamily="2" charset="-122"/>
              </a:rPr>
              <a:t>β</a:t>
            </a:r>
            <a:r>
              <a:rPr lang="en-US" altLang="zh-CN" sz="1400" b="0" baseline="0" dirty="0">
                <a:solidFill>
                  <a:schemeClr val="tx1"/>
                </a:solidFill>
                <a:ea typeface="SimSun" pitchFamily="2" charset="-122"/>
              </a:rPr>
              <a:t> that gives the minimum sum of the squared differences.  How do you maximize a function? Take the derivative; set it equal to zero; and solve.  Typical max/min problem from calculus….</a:t>
            </a:r>
          </a:p>
          <a:p>
            <a:endParaRPr lang="en-US" altLang="zh-CN" sz="1400" b="0" baseline="0" dirty="0">
              <a:solidFill>
                <a:schemeClr val="tx1"/>
              </a:solidFill>
              <a:ea typeface="SimSun" pitchFamily="2" charset="-122"/>
            </a:endParaRPr>
          </a:p>
          <a:p>
            <a:endParaRPr lang="en-US" altLang="zh-CN" sz="2000" b="0" baseline="0" dirty="0">
              <a:solidFill>
                <a:schemeClr val="tx1"/>
              </a:solidFill>
              <a:ea typeface="SimSun" pitchFamily="2" charset="-122"/>
            </a:endParaRPr>
          </a:p>
          <a:p>
            <a:endParaRPr lang="en-US" sz="2000" b="0" baseline="0" dirty="0">
              <a:solidFill>
                <a:schemeClr val="tx1"/>
              </a:solidFill>
            </a:endParaRPr>
          </a:p>
          <a:p>
            <a:endParaRPr lang="en-US" sz="2000" b="0" baseline="0" dirty="0">
              <a:solidFill>
                <a:schemeClr val="tx1"/>
              </a:solidFill>
            </a:endParaRPr>
          </a:p>
          <a:p>
            <a:endParaRPr lang="en-US" sz="2000" b="0" baseline="0" dirty="0">
              <a:solidFill>
                <a:schemeClr val="tx1"/>
              </a:solidFill>
            </a:endParaRPr>
          </a:p>
          <a:p>
            <a:endParaRPr lang="en-US" sz="1600" b="0" baseline="0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endParaRPr lang="en-US" sz="1600" b="0" baseline="0" dirty="0">
              <a:solidFill>
                <a:schemeClr val="tx1"/>
              </a:solidFill>
            </a:endParaRPr>
          </a:p>
          <a:p>
            <a:r>
              <a:rPr lang="en-US" sz="1600" b="0" baseline="0" dirty="0">
                <a:solidFill>
                  <a:schemeClr val="tx1"/>
                </a:solidFill>
              </a:rPr>
              <a:t>From here takes a little math trickery to solve for </a:t>
            </a:r>
            <a:r>
              <a:rPr lang="en-US" sz="1600" b="0" i="1" baseline="0" dirty="0">
                <a:solidFill>
                  <a:schemeClr val="tx1"/>
                </a:solidFill>
              </a:rPr>
              <a:t>β…</a:t>
            </a:r>
            <a:endParaRPr lang="en-US" sz="1600" b="0" baseline="0" dirty="0">
              <a:solidFill>
                <a:schemeClr val="tx1"/>
              </a:solidFill>
            </a:endParaRP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31" y="4069579"/>
            <a:ext cx="5562600" cy="1639888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22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Resulting formulas…</a:t>
            </a:r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1567543" y="1619743"/>
            <a:ext cx="289015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Slope (beta coefficient) =</a:t>
            </a:r>
          </a:p>
        </p:txBody>
      </p:sp>
      <p:pic>
        <p:nvPicPr>
          <p:cNvPr id="43013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56" y="5553639"/>
            <a:ext cx="1066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43" y="4505322"/>
            <a:ext cx="4419600" cy="7350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015" name="Rectangle 14"/>
          <p:cNvSpPr>
            <a:spLocks noChangeArrowheads="1"/>
          </p:cNvSpPr>
          <p:nvPr/>
        </p:nvSpPr>
        <p:spPr bwMode="auto">
          <a:xfrm>
            <a:off x="653143" y="4657722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Intercept=</a:t>
            </a:r>
          </a:p>
          <a:p>
            <a:endParaRPr lang="en-US" sz="2000" b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6" name="Rectangle 15"/>
          <p:cNvSpPr>
            <a:spLocks noChangeArrowheads="1"/>
          </p:cNvSpPr>
          <p:nvPr/>
        </p:nvSpPr>
        <p:spPr bwMode="auto">
          <a:xfrm>
            <a:off x="653143" y="5564161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line always goes through the point:</a:t>
            </a:r>
          </a:p>
          <a:p>
            <a:endParaRPr lang="en-US" sz="2000" b="0" baseline="0" dirty="0">
              <a:solidFill>
                <a:schemeClr val="tx1"/>
              </a:solidFill>
            </a:endParaRPr>
          </a:p>
        </p:txBody>
      </p:sp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19" y="1353081"/>
            <a:ext cx="2934384" cy="10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63" y="3115528"/>
            <a:ext cx="2649282" cy="89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6972" y="3409405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As</a:t>
            </a:r>
            <a:endParaRPr lang="en-IN" sz="1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 with correlation</a:t>
            </a:r>
          </a:p>
        </p:txBody>
      </p:sp>
      <p:graphicFrame>
        <p:nvGraphicFramePr>
          <p:cNvPr id="4403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87819"/>
              </p:ext>
            </p:extLst>
          </p:nvPr>
        </p:nvGraphicFramePr>
        <p:xfrm>
          <a:off x="2830241" y="1415415"/>
          <a:ext cx="3084512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672808" imgH="444307" progId="Equation.3">
                  <p:embed/>
                </p:oleObj>
              </mc:Choice>
              <mc:Fallback>
                <p:oleObj name="Equation" r:id="rId3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241" y="1415415"/>
                        <a:ext cx="3084512" cy="20399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33"/>
          <p:cNvSpPr>
            <a:spLocks noChangeArrowheads="1"/>
          </p:cNvSpPr>
          <p:nvPr/>
        </p:nvSpPr>
        <p:spPr bwMode="auto">
          <a:xfrm>
            <a:off x="248195" y="4006850"/>
            <a:ext cx="8203474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correlation, the two variables are treated as equals.  In regression, one variable </a:t>
            </a:r>
            <a:r>
              <a:rPr lang="en-US" b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b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independent (=predictor) variable (</a:t>
            </a:r>
            <a:r>
              <a:rPr lang="en-US" b="0" i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b="0" i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61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42900"/>
            <a:ext cx="7793038" cy="447675"/>
          </a:xfrm>
        </p:spPr>
        <p:txBody>
          <a:bodyPr/>
          <a:lstStyle/>
          <a:p>
            <a:pPr eaLnBrk="1" hangingPunct="1"/>
            <a:r>
              <a:rPr lang="en-US" dirty="0" smtClean="0"/>
              <a:t>Continuous outcome (means) </a:t>
            </a:r>
          </a:p>
        </p:txBody>
      </p:sp>
      <p:graphicFrame>
        <p:nvGraphicFramePr>
          <p:cNvPr id="11550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161723"/>
              </p:ext>
            </p:extLst>
          </p:nvPr>
        </p:nvGraphicFramePr>
        <p:xfrm>
          <a:off x="304800" y="1494439"/>
          <a:ext cx="8763000" cy="4791440"/>
        </p:xfrm>
        <a:graphic>
          <a:graphicData uri="http://schemas.openxmlformats.org/drawingml/2006/table">
            <a:tbl>
              <a:tblPr/>
              <a:tblGrid>
                <a:gridCol w="1219200"/>
                <a:gridCol w="2438400"/>
                <a:gridCol w="2514600"/>
                <a:gridCol w="2590800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Variable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Are the observations independent or correlated?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Alternatives if the normality assumption is violated (and small sample size):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205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independent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correlated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3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(e.g. pain scale, cognitive function)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ANOVA: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Pearson’s correlation coefficient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(linear correlation):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Linear regression: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 used when the outcome is continuous; gives slopes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Paired ttest: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Repeated-measures ANOVA: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Mixed models/GEE modeling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techniques to compare changes over time between two or more groups; gives rate of change over time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sign-rank test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the paired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sum-rank test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(=Mann-Whitney U test):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non-parametric alternative to the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Kruskal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-Wallis test: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Spearman rank correlation coefficient: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Pearson’s correlation coefficient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0" name="Oval 22"/>
          <p:cNvSpPr>
            <a:spLocks noChangeArrowheads="1"/>
          </p:cNvSpPr>
          <p:nvPr/>
        </p:nvSpPr>
        <p:spPr bwMode="auto">
          <a:xfrm>
            <a:off x="922338" y="4652963"/>
            <a:ext cx="29718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Residual Analysis: check assumptions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651125"/>
            <a:ext cx="8001000" cy="42068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400" dirty="0" smtClean="0"/>
              <a:t>The residual for observation 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is the difference between its observed and predicted value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400" dirty="0" smtClean="0"/>
              <a:t>Check the assumptions of regression by examining the residuals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Examine for linearity assumption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Examine for constant variance for all levels of X (homoscedasticity)  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Evaluate normal distribution assumption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Evaluate independence assumption</a:t>
            </a:r>
          </a:p>
          <a:p>
            <a:pPr eaLnBrk="1" hangingPunct="1">
              <a:lnSpc>
                <a:spcPct val="130000"/>
              </a:lnSpc>
              <a:spcAft>
                <a:spcPct val="10000"/>
              </a:spcAft>
            </a:pPr>
            <a:r>
              <a:rPr lang="en-US" sz="2400" dirty="0" smtClean="0"/>
              <a:t>Graphical Analysis of Residuals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sz="2000" dirty="0" smtClean="0"/>
              <a:t>Can plot residuals vs. X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071723"/>
              </p:ext>
            </p:extLst>
          </p:nvPr>
        </p:nvGraphicFramePr>
        <p:xfrm>
          <a:off x="3339964" y="1404212"/>
          <a:ext cx="177323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3" imgW="647419" imgH="253890" progId="Equation.3">
                  <p:embed/>
                </p:oleObj>
              </mc:Choice>
              <mc:Fallback>
                <p:oleObj name="Equation" r:id="rId3" imgW="64741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964" y="1404212"/>
                        <a:ext cx="1773237" cy="69373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5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43691"/>
            <a:ext cx="7078663" cy="718457"/>
          </a:xfrm>
        </p:spPr>
        <p:txBody>
          <a:bodyPr/>
          <a:lstStyle/>
          <a:p>
            <a:pPr eaLnBrk="1" hangingPunct="1"/>
            <a:r>
              <a:rPr lang="en-US" dirty="0" smtClean="0"/>
              <a:t>Residual Analysis for Linearity</a:t>
            </a:r>
          </a:p>
        </p:txBody>
      </p:sp>
      <p:graphicFrame>
        <p:nvGraphicFramePr>
          <p:cNvPr id="52227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99796"/>
              </p:ext>
            </p:extLst>
          </p:nvPr>
        </p:nvGraphicFramePr>
        <p:xfrm>
          <a:off x="1328670" y="5789611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Clip" r:id="rId3" imgW="1044349" imgH="1001561" progId="MS_ClipArt_Gallery.5">
                  <p:embed/>
                </p:oleObj>
              </mc:Choice>
              <mc:Fallback>
                <p:oleObj name="Clip" r:id="rId3" imgW="1044349" imgH="1001561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670" y="5789611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199799" y="5789612"/>
            <a:ext cx="1843087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Not Linear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234113" y="5789611"/>
            <a:ext cx="12620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Linear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299664" y="5682142"/>
            <a:ext cx="757237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0" baseline="0" dirty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3" name="Arc 9"/>
          <p:cNvSpPr>
            <a:spLocks/>
          </p:cNvSpPr>
          <p:nvPr/>
        </p:nvSpPr>
        <p:spPr bwMode="auto">
          <a:xfrm rot="-9205252">
            <a:off x="1117600" y="4222750"/>
            <a:ext cx="3024188" cy="1798638"/>
          </a:xfrm>
          <a:custGeom>
            <a:avLst/>
            <a:gdLst>
              <a:gd name="T0" fmla="*/ 3024188 w 25178"/>
              <a:gd name="T1" fmla="*/ 1582 h 21600"/>
              <a:gd name="T2" fmla="*/ 0 w 25178"/>
              <a:gd name="T3" fmla="*/ 1773823 h 21600"/>
              <a:gd name="T4" fmla="*/ 429762 w 25178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599"/>
                </a:cubicBezTo>
                <a:cubicBezTo>
                  <a:pt x="2379" y="21599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599"/>
                </a:cubicBezTo>
                <a:cubicBezTo>
                  <a:pt x="2379" y="21599"/>
                  <a:pt x="1182" y="21500"/>
                  <a:pt x="0" y="21301"/>
                </a:cubicBezTo>
                <a:lnTo>
                  <a:pt x="3578" y="0"/>
                </a:lnTo>
                <a:lnTo>
                  <a:pt x="25177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4" name="Arc 10"/>
          <p:cNvSpPr>
            <a:spLocks/>
          </p:cNvSpPr>
          <p:nvPr/>
        </p:nvSpPr>
        <p:spPr bwMode="auto">
          <a:xfrm rot="-9205226">
            <a:off x="1295400" y="5059363"/>
            <a:ext cx="2835275" cy="1798637"/>
          </a:xfrm>
          <a:custGeom>
            <a:avLst/>
            <a:gdLst>
              <a:gd name="T0" fmla="*/ 2835275 w 23609"/>
              <a:gd name="T1" fmla="*/ 1582 h 21600"/>
              <a:gd name="T2" fmla="*/ 0 w 23609"/>
              <a:gd name="T3" fmla="*/ 1790810 h 21600"/>
              <a:gd name="T4" fmla="*/ 241267 w 23609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599"/>
                </a:cubicBezTo>
                <a:cubicBezTo>
                  <a:pt x="1338" y="21599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599"/>
                </a:cubicBezTo>
                <a:cubicBezTo>
                  <a:pt x="1338" y="21599"/>
                  <a:pt x="667" y="21568"/>
                  <a:pt x="-1" y="21506"/>
                </a:cubicBezTo>
                <a:lnTo>
                  <a:pt x="2009" y="0"/>
                </a:lnTo>
                <a:lnTo>
                  <a:pt x="23608" y="18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 rot="-5400000">
            <a:off x="-1508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3" name="Oval 39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4" name="Oval 40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5" name="Oval 41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6" name="Oval 42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7" name="Oval 43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8" name="Oval 44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9" name="Oval 45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0" name="Oval 46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1" name="Oval 47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3" name="Oval 49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4" name="Oval 50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5" name="Oval 51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6" name="Oval 52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7" name="Oval 53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8" name="Oval 54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79" name="Oval 55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0" name="Oval 56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1" name="Oval 57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2" name="Oval 58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3" name="Oval 59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4" name="Oval 60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5" name="Oval 61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89" name="Oval 65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0" name="Oval 66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1" name="Oval 67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2" name="Oval 68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3" name="Oval 69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4" name="Oval 70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5" name="Oval 71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6" name="Oval 72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7" name="Oval 73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8" name="Oval 74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99" name="Oval 75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0" name="Oval 76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1" name="Oval 77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2" name="Oval 78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3" name="Oval 79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4" name="Oval 80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5" name="Oval 81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6" name="Oval 82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7" name="Oval 83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8" name="Oval 84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09" name="Oval 85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10" name="Text Box 86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Y</a:t>
            </a:r>
          </a:p>
        </p:txBody>
      </p:sp>
      <p:sp>
        <p:nvSpPr>
          <p:cNvPr id="52311" name="Rectangle 87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52312" name="Line 88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13" name="Line 89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14" name="Oval 90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15" name="Oval 91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16" name="Oval 92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17" name="Oval 93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18" name="Oval 94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19" name="Oval 95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0" name="Oval 96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1" name="Oval 97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2" name="Oval 98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3" name="Oval 99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4" name="Oval 100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5" name="Oval 101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6" name="Oval 102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7" name="Oval 103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8" name="Oval 104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29" name="Oval 105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330" name="Oval 106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31" name="Oval 107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32" name="Oval 108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33" name="Oval 109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34" name="Oval 110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35" name="Text Box 111"/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Y</a:t>
            </a:r>
          </a:p>
        </p:txBody>
      </p:sp>
      <p:sp>
        <p:nvSpPr>
          <p:cNvPr id="52336" name="Rectangle 112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52337" name="Line 113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38" name="Oval 114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339" name="Rectangle 115"/>
          <p:cNvSpPr>
            <a:spLocks noChangeArrowheads="1"/>
          </p:cNvSpPr>
          <p:nvPr/>
        </p:nvSpPr>
        <p:spPr bwMode="auto">
          <a:xfrm rot="-5400000">
            <a:off x="42687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52340" name="Line 116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108857"/>
            <a:ext cx="7793038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Residual Analysis for </a:t>
            </a:r>
            <a:r>
              <a:rPr lang="en-US" dirty="0" smtClean="0"/>
              <a:t>Homoscedasticity </a:t>
            </a:r>
            <a:endParaRPr lang="en-US" dirty="0" smtClean="0"/>
          </a:p>
        </p:txBody>
      </p:sp>
      <p:graphicFrame>
        <p:nvGraphicFramePr>
          <p:cNvPr id="532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2438" y="5715000"/>
          <a:ext cx="576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Clip" r:id="rId3" imgW="1031671" imgH="988883" progId="MS_ClipArt_Gallery.5">
                  <p:embed/>
                </p:oleObj>
              </mc:Choice>
              <mc:Fallback>
                <p:oleObj name="Clip" r:id="rId3" imgW="1031671" imgH="98888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715000"/>
                        <a:ext cx="576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138238" y="5791200"/>
            <a:ext cx="33575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baseline="0">
                <a:solidFill>
                  <a:schemeClr val="tx1"/>
                </a:solidFill>
                <a:latin typeface="Arial" charset="0"/>
              </a:rPr>
              <a:t>Non-constant variance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181600" y="5565775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0" baseline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864225" y="5732463"/>
            <a:ext cx="297497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baseline="0">
                <a:solidFill>
                  <a:schemeClr val="tx1"/>
                </a:solidFill>
                <a:latin typeface="Arial" charset="0"/>
              </a:rPr>
              <a:t>Constant variance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6" name="Oval 18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7" name="Oval 19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3" name="Oval 25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4" name="Oval 26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5" name="Oval 27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6" name="Oval 28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7" name="Oval 29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85" name="Oval 37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86" name="Oval 38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87" name="Oval 39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88" name="Oval 40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89" name="Oval 41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1" name="Oval 53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2" name="Oval 54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3" name="Oval 55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4" name="Oval 56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5" name="Line 57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8" name="Oval 60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09" name="Oval 61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0" name="Oval 62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1" name="Oval 63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2" name="Oval 64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3" name="Oval 65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4" name="Oval 66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5" name="Oval 67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6" name="Oval 68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7" name="Oval 69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8" name="Oval 70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19" name="Oval 71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20" name="Oval 72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21" name="Oval 73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22" name="Oval 74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23" name="Oval 75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24" name="Oval 76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25" name="Oval 77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26" name="Oval 78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27" name="Oval 79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Y</a:t>
            </a:r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30" name="Line 82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36" name="Oval 88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37" name="Oval 89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38" name="Oval 90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39" name="Oval 91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40" name="Oval 92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41" name="Oval 93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42" name="Oval 94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343" name="Oval 95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44" name="Oval 96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45" name="Oval 97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46" name="Oval 98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47" name="Oval 99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48" name="Oval 100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49" name="Oval 101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50" name="Oval 102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51" name="Oval 103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52" name="Oval 104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53" name="Oval 105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54" name="Text Box 106"/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2400" baseline="0">
                <a:solidFill>
                  <a:schemeClr val="tx1"/>
                </a:solidFill>
                <a:latin typeface="Arial" charset="0"/>
              </a:rPr>
              <a:t>Y</a:t>
            </a:r>
          </a:p>
        </p:txBody>
      </p:sp>
      <p:sp>
        <p:nvSpPr>
          <p:cNvPr id="53355" name="Oval 107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56" name="Line 108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57" name="Line 109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358" name="Rectangle 110"/>
          <p:cNvSpPr>
            <a:spLocks noChangeArrowheads="1"/>
          </p:cNvSpPr>
          <p:nvPr/>
        </p:nvSpPr>
        <p:spPr bwMode="auto">
          <a:xfrm rot="-5400000">
            <a:off x="-746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53359" name="Rectangle 111"/>
          <p:cNvSpPr>
            <a:spLocks noChangeArrowheads="1"/>
          </p:cNvSpPr>
          <p:nvPr/>
        </p:nvSpPr>
        <p:spPr bwMode="auto">
          <a:xfrm rot="-5400000">
            <a:off x="43449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53360" name="Line 112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361" name="Rectangle 113"/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b="0" baseline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24636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349375" y="2094729"/>
            <a:ext cx="2979874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867400" y="2428875"/>
            <a:ext cx="23622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5427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396937"/>
              </p:ext>
            </p:extLst>
          </p:nvPr>
        </p:nvGraphicFramePr>
        <p:xfrm>
          <a:off x="741137" y="2094729"/>
          <a:ext cx="451076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Clip" r:id="rId4" imgW="781050" imgH="752475" progId="MS_ClipArt_Gallery.2">
                  <p:embed/>
                </p:oleObj>
              </mc:Choice>
              <mc:Fallback>
                <p:oleObj name="Clip" r:id="rId4" imgW="781050" imgH="75247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37" y="2094729"/>
                        <a:ext cx="451076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77644" y="272425"/>
            <a:ext cx="832661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4000" b="0" baseline="0" dirty="0">
                <a:solidFill>
                  <a:schemeClr val="tx2"/>
                </a:solidFill>
                <a:latin typeface="Arial" charset="0"/>
              </a:rPr>
              <a:t>Residual Analysis for Independence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277938" y="2116138"/>
            <a:ext cx="3311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solidFill>
                  <a:schemeClr val="bg2"/>
                </a:solidFill>
                <a:latin typeface="Arial" charset="0"/>
              </a:rPr>
              <a:t>Not Independent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5867400" y="2497138"/>
            <a:ext cx="28368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bg2"/>
                </a:solidFill>
                <a:latin typeface="Arial" charset="0"/>
              </a:rPr>
              <a:t>Independent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bg2"/>
                </a:solidFill>
                <a:latin typeface="Arial" charset="0"/>
              </a:rPr>
              <a:t>X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3" name="Oval 21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bg2"/>
                </a:solidFill>
                <a:latin typeface="Arial" charset="0"/>
              </a:rPr>
              <a:t>X</a:t>
            </a:r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5" name="Oval 33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6" name="Oval 34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7" name="Oval 35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8" name="Oval 36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09" name="Oval 37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0" name="Oval 38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2" name="Oval 40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4" name="Oval 42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5" name="Oval 43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6" name="Oval 44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7" name="Oval 45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8" name="Oval 46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9" name="Oval 47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20" name="Oval 48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21" name="Oval 49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 rot="-5400000">
            <a:off x="77787" y="342106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54323" name="Rectangle 51"/>
          <p:cNvSpPr>
            <a:spLocks noChangeArrowheads="1"/>
          </p:cNvSpPr>
          <p:nvPr/>
        </p:nvSpPr>
        <p:spPr bwMode="auto">
          <a:xfrm rot="-5400000">
            <a:off x="4344987" y="40370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25" name="Line 53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26" name="Rectangle 54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bg2"/>
                </a:solidFill>
                <a:latin typeface="Arial" charset="0"/>
              </a:rPr>
              <a:t>X</a:t>
            </a:r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29" name="Oval 57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0" name="Oval 58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1" name="Oval 59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2" name="Oval 60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3" name="Oval 61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4" name="Oval 62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5" name="Oval 63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6" name="Oval 64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7" name="Oval 65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8" name="Oval 66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39" name="Oval 67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40" name="Rectangle 68"/>
          <p:cNvSpPr>
            <a:spLocks noChangeArrowheads="1"/>
          </p:cNvSpPr>
          <p:nvPr/>
        </p:nvSpPr>
        <p:spPr bwMode="auto">
          <a:xfrm rot="-5400000">
            <a:off x="77787" y="53324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54341" name="Freeform 69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>
              <a:gd name="T0" fmla="*/ 17462 w 2081"/>
              <a:gd name="T1" fmla="*/ 615950 h 414"/>
              <a:gd name="T2" fmla="*/ 103187 w 2081"/>
              <a:gd name="T3" fmla="*/ 558800 h 414"/>
              <a:gd name="T4" fmla="*/ 636587 w 2081"/>
              <a:gd name="T5" fmla="*/ 25400 h 414"/>
              <a:gd name="T6" fmla="*/ 1322387 w 2081"/>
              <a:gd name="T7" fmla="*/ 635000 h 414"/>
              <a:gd name="T8" fmla="*/ 1931987 w 2081"/>
              <a:gd name="T9" fmla="*/ 25400 h 414"/>
              <a:gd name="T10" fmla="*/ 2693987 w 2081"/>
              <a:gd name="T11" fmla="*/ 482600 h 414"/>
              <a:gd name="T12" fmla="*/ 3303587 w 2081"/>
              <a:gd name="T13" fmla="*/ 254000 h 4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4342" name="Freeform 70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>
              <a:gd name="T0" fmla="*/ 17462 w 2141"/>
              <a:gd name="T1" fmla="*/ 630237 h 421"/>
              <a:gd name="T2" fmla="*/ 103187 w 2141"/>
              <a:gd name="T3" fmla="*/ 569912 h 421"/>
              <a:gd name="T4" fmla="*/ 636587 w 2141"/>
              <a:gd name="T5" fmla="*/ 36512 h 421"/>
              <a:gd name="T6" fmla="*/ 1322387 w 2141"/>
              <a:gd name="T7" fmla="*/ 646112 h 421"/>
              <a:gd name="T8" fmla="*/ 1931987 w 2141"/>
              <a:gd name="T9" fmla="*/ 36512 h 421"/>
              <a:gd name="T10" fmla="*/ 2703512 w 2141"/>
              <a:gd name="T11" fmla="*/ 430212 h 421"/>
              <a:gd name="T12" fmla="*/ 3398837 w 2141"/>
              <a:gd name="T13" fmla="*/ 125412 h 4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54343" name="Line 71"/>
          <p:cNvSpPr>
            <a:spLocks noChangeShapeType="1"/>
          </p:cNvSpPr>
          <p:nvPr/>
        </p:nvSpPr>
        <p:spPr bwMode="auto">
          <a:xfrm>
            <a:off x="4724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4344" name="Rectangle 72"/>
          <p:cNvSpPr>
            <a:spLocks noChangeArrowheads="1"/>
          </p:cNvSpPr>
          <p:nvPr/>
        </p:nvSpPr>
        <p:spPr bwMode="auto">
          <a:xfrm>
            <a:off x="5105400" y="2286000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0" baseline="0">
                <a:solidFill>
                  <a:srgbClr val="FF0000"/>
                </a:solidFill>
                <a:latin typeface="Wingdings" pitchFamily="2" charset="2"/>
              </a:rPr>
              <a:t></a:t>
            </a:r>
          </a:p>
        </p:txBody>
      </p:sp>
      <p:sp>
        <p:nvSpPr>
          <p:cNvPr id="54345" name="Rectangle 73"/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b="0" baseline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2296901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-228600" y="0"/>
            <a:ext cx="5745163" cy="434975"/>
            <a:chOff x="0" y="604"/>
            <a:chExt cx="1809" cy="575"/>
          </a:xfrm>
        </p:grpSpPr>
        <p:sp>
          <p:nvSpPr>
            <p:cNvPr id="79002" name="Rectangle 3"/>
            <p:cNvSpPr>
              <a:spLocks noChangeArrowheads="1"/>
            </p:cNvSpPr>
            <p:nvPr/>
          </p:nvSpPr>
          <p:spPr bwMode="auto">
            <a:xfrm>
              <a:off x="46" y="633"/>
              <a:ext cx="1717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ctr"/>
              <a:r>
                <a:rPr lang="en-US" sz="2000" u="sng" baseline="0">
                  <a:solidFill>
                    <a:schemeClr val="accent1"/>
                  </a:solidFill>
                  <a:cs typeface="Times New Roman" pitchFamily="18" charset="0"/>
                </a:rPr>
                <a:t>Types of variables to be analyzed</a:t>
              </a:r>
              <a:endParaRPr lang="en-US" sz="2000" u="sng" baseline="0">
                <a:solidFill>
                  <a:schemeClr val="accent1"/>
                </a:solidFill>
              </a:endParaRPr>
            </a:p>
          </p:txBody>
        </p:sp>
        <p:sp>
          <p:nvSpPr>
            <p:cNvPr id="79003" name="Rectangle 4"/>
            <p:cNvSpPr>
              <a:spLocks noChangeArrowheads="1"/>
            </p:cNvSpPr>
            <p:nvPr/>
          </p:nvSpPr>
          <p:spPr bwMode="auto">
            <a:xfrm>
              <a:off x="0" y="604"/>
              <a:ext cx="1809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">
                  <a:solidFill>
                    <a:srgbClr val="A0A0A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78851" name="Group 5"/>
          <p:cNvGrpSpPr>
            <a:grpSpLocks/>
          </p:cNvGrpSpPr>
          <p:nvPr/>
        </p:nvGrpSpPr>
        <p:grpSpPr bwMode="auto">
          <a:xfrm>
            <a:off x="5791200" y="-76200"/>
            <a:ext cx="3886200" cy="890588"/>
            <a:chOff x="1809" y="604"/>
            <a:chExt cx="1072" cy="1179"/>
          </a:xfrm>
        </p:grpSpPr>
        <p:sp>
          <p:nvSpPr>
            <p:cNvPr id="79000" name="Rectangle 6"/>
            <p:cNvSpPr>
              <a:spLocks noChangeArrowheads="1"/>
            </p:cNvSpPr>
            <p:nvPr/>
          </p:nvSpPr>
          <p:spPr bwMode="auto">
            <a:xfrm>
              <a:off x="1855" y="633"/>
              <a:ext cx="980" cy="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pPr algn="ctr" eaLnBrk="1" hangingPunct="1"/>
              <a:endParaRPr lang="en-US" sz="1400" b="0" baseline="0">
                <a:solidFill>
                  <a:schemeClr val="tx2"/>
                </a:solidFill>
                <a:cs typeface="Times New Roman" pitchFamily="18" charset="0"/>
              </a:endParaRPr>
            </a:p>
            <a:p>
              <a:r>
                <a:rPr lang="en-US" sz="2000" baseline="0">
                  <a:solidFill>
                    <a:schemeClr val="accent1"/>
                  </a:solidFill>
                  <a:cs typeface="Times New Roman" pitchFamily="18" charset="0"/>
                </a:rPr>
                <a:t>Statistical procedure </a:t>
              </a:r>
            </a:p>
            <a:p>
              <a:r>
                <a:rPr lang="en-US" sz="2000" baseline="0">
                  <a:solidFill>
                    <a:schemeClr val="accent1"/>
                  </a:solidFill>
                  <a:cs typeface="Times New Roman" pitchFamily="18" charset="0"/>
                </a:rPr>
                <a:t>or measure of association</a:t>
              </a:r>
              <a:endParaRPr lang="en-US" sz="2000" baseline="0">
                <a:solidFill>
                  <a:schemeClr val="accent1"/>
                </a:solidFill>
              </a:endParaRPr>
            </a:p>
          </p:txBody>
        </p:sp>
        <p:sp>
          <p:nvSpPr>
            <p:cNvPr id="79001" name="Rectangle 7"/>
            <p:cNvSpPr>
              <a:spLocks noChangeArrowheads="1"/>
            </p:cNvSpPr>
            <p:nvPr/>
          </p:nvSpPr>
          <p:spPr bwMode="auto">
            <a:xfrm>
              <a:off x="1809" y="604"/>
              <a:ext cx="1072" cy="1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">
                  <a:solidFill>
                    <a:srgbClr val="A0A0A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78852" name="Group 8"/>
          <p:cNvGrpSpPr>
            <a:grpSpLocks/>
          </p:cNvGrpSpPr>
          <p:nvPr/>
        </p:nvGrpSpPr>
        <p:grpSpPr bwMode="auto">
          <a:xfrm>
            <a:off x="0" y="533400"/>
            <a:ext cx="3200400" cy="457200"/>
            <a:chOff x="0" y="1208"/>
            <a:chExt cx="872" cy="604"/>
          </a:xfrm>
        </p:grpSpPr>
        <p:sp>
          <p:nvSpPr>
            <p:cNvPr id="78998" name="Rectangle 9"/>
            <p:cNvSpPr>
              <a:spLocks noChangeArrowheads="1"/>
            </p:cNvSpPr>
            <p:nvPr/>
          </p:nvSpPr>
          <p:spPr bwMode="auto">
            <a:xfrm>
              <a:off x="43" y="1208"/>
              <a:ext cx="786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 anchor="ctr"/>
            <a:lstStyle/>
            <a:p>
              <a:pPr eaLnBrk="1" hangingPunct="1"/>
              <a:r>
                <a:rPr lang="en-US" sz="2000" baseline="0">
                  <a:solidFill>
                    <a:schemeClr val="accent1"/>
                  </a:solidFill>
                  <a:cs typeface="Times New Roman" pitchFamily="18" charset="0"/>
                </a:rPr>
                <a:t>Predictor variable/s</a:t>
              </a:r>
            </a:p>
            <a:p>
              <a:endParaRPr lang="en-US" sz="2000" baseline="0">
                <a:solidFill>
                  <a:schemeClr val="accent1"/>
                </a:solidFill>
              </a:endParaRPr>
            </a:p>
          </p:txBody>
        </p:sp>
        <p:sp>
          <p:nvSpPr>
            <p:cNvPr id="78999" name="Rectangle 10"/>
            <p:cNvSpPr>
              <a:spLocks noChangeArrowheads="1"/>
            </p:cNvSpPr>
            <p:nvPr/>
          </p:nvSpPr>
          <p:spPr bwMode="auto">
            <a:xfrm>
              <a:off x="0" y="1208"/>
              <a:ext cx="872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">
                  <a:solidFill>
                    <a:srgbClr val="A0A0A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78853" name="Group 11"/>
          <p:cNvGrpSpPr>
            <a:grpSpLocks/>
          </p:cNvGrpSpPr>
          <p:nvPr/>
        </p:nvGrpSpPr>
        <p:grpSpPr bwMode="auto">
          <a:xfrm>
            <a:off x="2667000" y="457200"/>
            <a:ext cx="2974975" cy="406400"/>
            <a:chOff x="872" y="1208"/>
            <a:chExt cx="937" cy="536"/>
          </a:xfrm>
        </p:grpSpPr>
        <p:sp>
          <p:nvSpPr>
            <p:cNvPr id="78996" name="Rectangle 12"/>
            <p:cNvSpPr>
              <a:spLocks noChangeArrowheads="1"/>
            </p:cNvSpPr>
            <p:nvPr/>
          </p:nvSpPr>
          <p:spPr bwMode="auto">
            <a:xfrm>
              <a:off x="918" y="1242"/>
              <a:ext cx="845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 anchor="ctr"/>
            <a:lstStyle/>
            <a:p>
              <a:pPr eaLnBrk="1" hangingPunct="1"/>
              <a:endParaRPr lang="en-US" baseline="0">
                <a:solidFill>
                  <a:schemeClr val="tx2"/>
                </a:solidFill>
                <a:cs typeface="Times New Roman" pitchFamily="18" charset="0"/>
              </a:endParaRPr>
            </a:p>
            <a:p>
              <a:pPr eaLnBrk="1" hangingPunct="1"/>
              <a:r>
                <a:rPr lang="en-US" sz="2000" baseline="0">
                  <a:solidFill>
                    <a:schemeClr val="accent1"/>
                  </a:solidFill>
                  <a:cs typeface="Times New Roman" pitchFamily="18" charset="0"/>
                </a:rPr>
                <a:t>Outcome variable</a:t>
              </a:r>
            </a:p>
            <a:p>
              <a:endParaRPr lang="en-US" sz="2000" baseline="0">
                <a:solidFill>
                  <a:schemeClr val="accent1"/>
                </a:solidFill>
              </a:endParaRPr>
            </a:p>
          </p:txBody>
        </p:sp>
        <p:sp>
          <p:nvSpPr>
            <p:cNvPr id="78997" name="Rectangle 13"/>
            <p:cNvSpPr>
              <a:spLocks noChangeArrowheads="1"/>
            </p:cNvSpPr>
            <p:nvPr/>
          </p:nvSpPr>
          <p:spPr bwMode="auto">
            <a:xfrm>
              <a:off x="872" y="1208"/>
              <a:ext cx="937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">
                  <a:solidFill>
                    <a:srgbClr val="A0A0A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78854" name="Group 14"/>
          <p:cNvGrpSpPr>
            <a:grpSpLocks/>
          </p:cNvGrpSpPr>
          <p:nvPr/>
        </p:nvGrpSpPr>
        <p:grpSpPr bwMode="auto">
          <a:xfrm>
            <a:off x="0" y="609600"/>
            <a:ext cx="9429750" cy="908050"/>
            <a:chOff x="0" y="1812"/>
            <a:chExt cx="2969" cy="1202"/>
          </a:xfrm>
        </p:grpSpPr>
        <p:grpSp>
          <p:nvGrpSpPr>
            <p:cNvPr id="78992" name="Group 15"/>
            <p:cNvGrpSpPr>
              <a:grpSpLocks/>
            </p:cNvGrpSpPr>
            <p:nvPr/>
          </p:nvGrpSpPr>
          <p:grpSpPr bwMode="auto">
            <a:xfrm>
              <a:off x="43" y="1869"/>
              <a:ext cx="2883" cy="1145"/>
              <a:chOff x="0" y="3364"/>
              <a:chExt cx="2883" cy="1271"/>
            </a:xfrm>
          </p:grpSpPr>
          <p:sp>
            <p:nvSpPr>
              <p:cNvPr id="78994" name="Rectangle 16"/>
              <p:cNvSpPr>
                <a:spLocks noChangeArrowheads="1"/>
              </p:cNvSpPr>
              <p:nvPr/>
            </p:nvSpPr>
            <p:spPr bwMode="auto">
              <a:xfrm>
                <a:off x="0" y="3364"/>
                <a:ext cx="2883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/>
                <a:endParaRPr lang="en-US" sz="1400" baseline="0">
                  <a:solidFill>
                    <a:schemeClr val="tx2"/>
                  </a:solidFill>
                </a:endParaRPr>
              </a:p>
            </p:txBody>
          </p:sp>
          <p:sp>
            <p:nvSpPr>
              <p:cNvPr id="78995" name="Rectangle 17"/>
              <p:cNvSpPr>
                <a:spLocks noChangeArrowheads="1"/>
              </p:cNvSpPr>
              <p:nvPr/>
            </p:nvSpPr>
            <p:spPr bwMode="auto">
              <a:xfrm>
                <a:off x="0" y="3784"/>
                <a:ext cx="2883" cy="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sz="2000" u="sng" baseline="0">
                    <a:solidFill>
                      <a:schemeClr val="accent1"/>
                    </a:solidFill>
                    <a:cs typeface="Times New Roman" pitchFamily="18" charset="0"/>
                  </a:rPr>
                  <a:t>Cross-sectional/case-control studies</a:t>
                </a:r>
              </a:p>
              <a:p>
                <a:pPr algn="ctr"/>
                <a:r>
                  <a:rPr lang="en-US" baseline="0">
                    <a:solidFill>
                      <a:schemeClr val="tx2"/>
                    </a:solidFill>
                    <a:cs typeface="Times New Roman" pitchFamily="18" charset="0"/>
                  </a:rPr>
                  <a:t> </a:t>
                </a:r>
                <a:endParaRPr lang="en-US" baseline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8993" name="Rectangle 18"/>
            <p:cNvSpPr>
              <a:spLocks noChangeArrowheads="1"/>
            </p:cNvSpPr>
            <p:nvPr/>
          </p:nvSpPr>
          <p:spPr bwMode="auto">
            <a:xfrm>
              <a:off x="0" y="1812"/>
              <a:ext cx="2969" cy="1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">
                  <a:solidFill>
                    <a:srgbClr val="A0A0A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1053715" name="Group 19"/>
          <p:cNvGrpSpPr>
            <a:grpSpLocks/>
          </p:cNvGrpSpPr>
          <p:nvPr/>
        </p:nvGrpSpPr>
        <p:grpSpPr bwMode="auto">
          <a:xfrm>
            <a:off x="0" y="2133600"/>
            <a:ext cx="9144000" cy="119063"/>
            <a:chOff x="0" y="1123"/>
            <a:chExt cx="5764" cy="123"/>
          </a:xfrm>
        </p:grpSpPr>
        <p:grpSp>
          <p:nvGrpSpPr>
            <p:cNvPr id="78983" name="Group 20"/>
            <p:cNvGrpSpPr>
              <a:grpSpLocks/>
            </p:cNvGrpSpPr>
            <p:nvPr/>
          </p:nvGrpSpPr>
          <p:grpSpPr bwMode="auto">
            <a:xfrm>
              <a:off x="0" y="1123"/>
              <a:ext cx="1745" cy="123"/>
              <a:chOff x="0" y="2963"/>
              <a:chExt cx="872" cy="258"/>
            </a:xfrm>
          </p:grpSpPr>
          <p:sp>
            <p:nvSpPr>
              <p:cNvPr id="78990" name="Rectangle 21"/>
              <p:cNvSpPr>
                <a:spLocks noChangeArrowheads="1"/>
              </p:cNvSpPr>
              <p:nvPr/>
            </p:nvSpPr>
            <p:spPr bwMode="auto">
              <a:xfrm>
                <a:off x="43" y="3021"/>
                <a:ext cx="786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Categorical </a:t>
                </a:r>
                <a:r>
                  <a:rPr lang="en-US" sz="1600" baseline="0">
                    <a:solidFill>
                      <a:srgbClr val="23E21E"/>
                    </a:solidFill>
                    <a:cs typeface="Times New Roman" pitchFamily="18" charset="0"/>
                  </a:rPr>
                  <a:t>(&gt;2 groups)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91" name="Rectangle 22"/>
              <p:cNvSpPr>
                <a:spLocks noChangeArrowheads="1"/>
              </p:cNvSpPr>
              <p:nvPr/>
            </p:nvSpPr>
            <p:spPr bwMode="auto">
              <a:xfrm>
                <a:off x="0" y="2963"/>
                <a:ext cx="872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84" name="Group 23"/>
            <p:cNvGrpSpPr>
              <a:grpSpLocks/>
            </p:cNvGrpSpPr>
            <p:nvPr/>
          </p:nvGrpSpPr>
          <p:grpSpPr bwMode="auto">
            <a:xfrm>
              <a:off x="1745" y="1123"/>
              <a:ext cx="1874" cy="123"/>
              <a:chOff x="872" y="2963"/>
              <a:chExt cx="937" cy="258"/>
            </a:xfrm>
          </p:grpSpPr>
          <p:sp>
            <p:nvSpPr>
              <p:cNvPr id="78988" name="Rectangle 24"/>
              <p:cNvSpPr>
                <a:spLocks noChangeArrowheads="1"/>
              </p:cNvSpPr>
              <p:nvPr/>
            </p:nvSpPr>
            <p:spPr bwMode="auto">
              <a:xfrm>
                <a:off x="915" y="3021"/>
                <a:ext cx="851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Continuous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89" name="Rectangle 25"/>
              <p:cNvSpPr>
                <a:spLocks noChangeArrowheads="1"/>
              </p:cNvSpPr>
              <p:nvPr/>
            </p:nvSpPr>
            <p:spPr bwMode="auto">
              <a:xfrm>
                <a:off x="872" y="2963"/>
                <a:ext cx="937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85" name="Group 26"/>
            <p:cNvGrpSpPr>
              <a:grpSpLocks/>
            </p:cNvGrpSpPr>
            <p:nvPr/>
          </p:nvGrpSpPr>
          <p:grpSpPr bwMode="auto">
            <a:xfrm>
              <a:off x="3619" y="1123"/>
              <a:ext cx="2145" cy="123"/>
              <a:chOff x="1809" y="2963"/>
              <a:chExt cx="1072" cy="258"/>
            </a:xfrm>
          </p:grpSpPr>
          <p:sp>
            <p:nvSpPr>
              <p:cNvPr id="78986" name="Rectangle 27"/>
              <p:cNvSpPr>
                <a:spLocks noChangeArrowheads="1"/>
              </p:cNvSpPr>
              <p:nvPr/>
            </p:nvSpPr>
            <p:spPr bwMode="auto">
              <a:xfrm>
                <a:off x="1852" y="3021"/>
                <a:ext cx="986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ANOVA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87" name="Rectangle 28"/>
              <p:cNvSpPr>
                <a:spLocks noChangeArrowheads="1"/>
              </p:cNvSpPr>
              <p:nvPr/>
            </p:nvSpPr>
            <p:spPr bwMode="auto">
              <a:xfrm>
                <a:off x="1809" y="2963"/>
                <a:ext cx="1072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grpSp>
        <p:nvGrpSpPr>
          <p:cNvPr id="1053725" name="Group 29"/>
          <p:cNvGrpSpPr>
            <a:grpSpLocks/>
          </p:cNvGrpSpPr>
          <p:nvPr/>
        </p:nvGrpSpPr>
        <p:grpSpPr bwMode="auto">
          <a:xfrm>
            <a:off x="0" y="2362200"/>
            <a:ext cx="9150350" cy="303213"/>
            <a:chOff x="0" y="1661"/>
            <a:chExt cx="5764" cy="191"/>
          </a:xfrm>
        </p:grpSpPr>
        <p:grpSp>
          <p:nvGrpSpPr>
            <p:cNvPr id="78974" name="Group 30"/>
            <p:cNvGrpSpPr>
              <a:grpSpLocks/>
            </p:cNvGrpSpPr>
            <p:nvPr/>
          </p:nvGrpSpPr>
          <p:grpSpPr bwMode="auto">
            <a:xfrm>
              <a:off x="0" y="1661"/>
              <a:ext cx="1745" cy="191"/>
              <a:chOff x="0" y="3711"/>
              <a:chExt cx="872" cy="402"/>
            </a:xfrm>
          </p:grpSpPr>
          <p:sp>
            <p:nvSpPr>
              <p:cNvPr id="78981" name="Rectangle 31"/>
              <p:cNvSpPr>
                <a:spLocks noChangeArrowheads="1"/>
              </p:cNvSpPr>
              <p:nvPr/>
            </p:nvSpPr>
            <p:spPr bwMode="auto">
              <a:xfrm>
                <a:off x="46" y="3740"/>
                <a:ext cx="7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Continuous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82" name="Rectangle 32"/>
              <p:cNvSpPr>
                <a:spLocks noChangeArrowheads="1"/>
              </p:cNvSpPr>
              <p:nvPr/>
            </p:nvSpPr>
            <p:spPr bwMode="auto">
              <a:xfrm>
                <a:off x="0" y="3711"/>
                <a:ext cx="872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75" name="Group 33"/>
            <p:cNvGrpSpPr>
              <a:grpSpLocks/>
            </p:cNvGrpSpPr>
            <p:nvPr/>
          </p:nvGrpSpPr>
          <p:grpSpPr bwMode="auto">
            <a:xfrm>
              <a:off x="1745" y="1661"/>
              <a:ext cx="1874" cy="191"/>
              <a:chOff x="872" y="3711"/>
              <a:chExt cx="937" cy="402"/>
            </a:xfrm>
          </p:grpSpPr>
          <p:sp>
            <p:nvSpPr>
              <p:cNvPr id="78979" name="Rectangle 34"/>
              <p:cNvSpPr>
                <a:spLocks noChangeArrowheads="1"/>
              </p:cNvSpPr>
              <p:nvPr/>
            </p:nvSpPr>
            <p:spPr bwMode="auto">
              <a:xfrm>
                <a:off x="918" y="3740"/>
                <a:ext cx="845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Continuous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80" name="Rectangle 35"/>
              <p:cNvSpPr>
                <a:spLocks noChangeArrowheads="1"/>
              </p:cNvSpPr>
              <p:nvPr/>
            </p:nvSpPr>
            <p:spPr bwMode="auto">
              <a:xfrm>
                <a:off x="872" y="3711"/>
                <a:ext cx="93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76" name="Group 36"/>
            <p:cNvGrpSpPr>
              <a:grpSpLocks/>
            </p:cNvGrpSpPr>
            <p:nvPr/>
          </p:nvGrpSpPr>
          <p:grpSpPr bwMode="auto">
            <a:xfrm>
              <a:off x="3619" y="1661"/>
              <a:ext cx="2145" cy="191"/>
              <a:chOff x="1809" y="3711"/>
              <a:chExt cx="1072" cy="402"/>
            </a:xfrm>
          </p:grpSpPr>
          <p:sp>
            <p:nvSpPr>
              <p:cNvPr id="78977" name="Rectangle 37"/>
              <p:cNvSpPr>
                <a:spLocks noChangeArrowheads="1"/>
              </p:cNvSpPr>
              <p:nvPr/>
            </p:nvSpPr>
            <p:spPr bwMode="auto">
              <a:xfrm>
                <a:off x="1855" y="3740"/>
                <a:ext cx="9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Simple linear regression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78" name="Rectangle 38"/>
              <p:cNvSpPr>
                <a:spLocks noChangeArrowheads="1"/>
              </p:cNvSpPr>
              <p:nvPr/>
            </p:nvSpPr>
            <p:spPr bwMode="auto">
              <a:xfrm>
                <a:off x="1809" y="3711"/>
                <a:ext cx="1072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grpSp>
        <p:nvGrpSpPr>
          <p:cNvPr id="1053735" name="Group 39"/>
          <p:cNvGrpSpPr>
            <a:grpSpLocks/>
          </p:cNvGrpSpPr>
          <p:nvPr/>
        </p:nvGrpSpPr>
        <p:grpSpPr bwMode="auto">
          <a:xfrm>
            <a:off x="0" y="2819400"/>
            <a:ext cx="9150350" cy="390525"/>
            <a:chOff x="0" y="1894"/>
            <a:chExt cx="5764" cy="246"/>
          </a:xfrm>
        </p:grpSpPr>
        <p:grpSp>
          <p:nvGrpSpPr>
            <p:cNvPr id="78965" name="Group 40"/>
            <p:cNvGrpSpPr>
              <a:grpSpLocks/>
            </p:cNvGrpSpPr>
            <p:nvPr/>
          </p:nvGrpSpPr>
          <p:grpSpPr bwMode="auto">
            <a:xfrm>
              <a:off x="0" y="1894"/>
              <a:ext cx="1745" cy="246"/>
              <a:chOff x="0" y="4200"/>
              <a:chExt cx="872" cy="517"/>
            </a:xfrm>
          </p:grpSpPr>
          <p:sp>
            <p:nvSpPr>
              <p:cNvPr id="78972" name="Rectangle 41"/>
              <p:cNvSpPr>
                <a:spLocks noChangeArrowheads="1"/>
              </p:cNvSpPr>
              <p:nvPr/>
            </p:nvSpPr>
            <p:spPr bwMode="auto">
              <a:xfrm>
                <a:off x="46" y="4229"/>
                <a:ext cx="780" cy="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Multivariate</a:t>
                </a:r>
              </a:p>
              <a:p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(categorical and continuous) </a:t>
                </a:r>
              </a:p>
              <a:p>
                <a:endParaRPr lang="en-US" baseline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973" name="Rectangle 42"/>
              <p:cNvSpPr>
                <a:spLocks noChangeArrowheads="1"/>
              </p:cNvSpPr>
              <p:nvPr/>
            </p:nvSpPr>
            <p:spPr bwMode="auto">
              <a:xfrm>
                <a:off x="0" y="4200"/>
                <a:ext cx="872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66" name="Group 43"/>
            <p:cNvGrpSpPr>
              <a:grpSpLocks/>
            </p:cNvGrpSpPr>
            <p:nvPr/>
          </p:nvGrpSpPr>
          <p:grpSpPr bwMode="auto">
            <a:xfrm>
              <a:off x="1745" y="1894"/>
              <a:ext cx="1874" cy="246"/>
              <a:chOff x="872" y="4200"/>
              <a:chExt cx="937" cy="517"/>
            </a:xfrm>
          </p:grpSpPr>
          <p:sp>
            <p:nvSpPr>
              <p:cNvPr id="78970" name="Rectangle 44"/>
              <p:cNvSpPr>
                <a:spLocks noChangeArrowheads="1"/>
              </p:cNvSpPr>
              <p:nvPr/>
            </p:nvSpPr>
            <p:spPr bwMode="auto">
              <a:xfrm>
                <a:off x="918" y="4229"/>
                <a:ext cx="845" cy="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Continuous</a:t>
                </a:r>
              </a:p>
              <a:p>
                <a:endParaRPr lang="en-US" baseline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971" name="Rectangle 45"/>
              <p:cNvSpPr>
                <a:spLocks noChangeArrowheads="1"/>
              </p:cNvSpPr>
              <p:nvPr/>
            </p:nvSpPr>
            <p:spPr bwMode="auto">
              <a:xfrm>
                <a:off x="872" y="4200"/>
                <a:ext cx="937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67" name="Group 46"/>
            <p:cNvGrpSpPr>
              <a:grpSpLocks/>
            </p:cNvGrpSpPr>
            <p:nvPr/>
          </p:nvGrpSpPr>
          <p:grpSpPr bwMode="auto">
            <a:xfrm>
              <a:off x="3619" y="1894"/>
              <a:ext cx="2145" cy="246"/>
              <a:chOff x="1809" y="4200"/>
              <a:chExt cx="1072" cy="517"/>
            </a:xfrm>
          </p:grpSpPr>
          <p:sp>
            <p:nvSpPr>
              <p:cNvPr id="78968" name="Rectangle 47"/>
              <p:cNvSpPr>
                <a:spLocks noChangeArrowheads="1"/>
              </p:cNvSpPr>
              <p:nvPr/>
            </p:nvSpPr>
            <p:spPr bwMode="auto">
              <a:xfrm>
                <a:off x="1855" y="4229"/>
                <a:ext cx="980" cy="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Multiple linear regression</a:t>
                </a:r>
              </a:p>
              <a:p>
                <a:endParaRPr lang="en-US" baseline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969" name="Rectangle 48"/>
              <p:cNvSpPr>
                <a:spLocks noChangeArrowheads="1"/>
              </p:cNvSpPr>
              <p:nvPr/>
            </p:nvSpPr>
            <p:spPr bwMode="auto">
              <a:xfrm>
                <a:off x="1809" y="4200"/>
                <a:ext cx="1072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grpSp>
        <p:nvGrpSpPr>
          <p:cNvPr id="1053745" name="Group 49"/>
          <p:cNvGrpSpPr>
            <a:grpSpLocks/>
          </p:cNvGrpSpPr>
          <p:nvPr/>
        </p:nvGrpSpPr>
        <p:grpSpPr bwMode="auto">
          <a:xfrm>
            <a:off x="0" y="3505200"/>
            <a:ext cx="9150350" cy="195263"/>
            <a:chOff x="0" y="2181"/>
            <a:chExt cx="5764" cy="123"/>
          </a:xfrm>
        </p:grpSpPr>
        <p:grpSp>
          <p:nvGrpSpPr>
            <p:cNvPr id="78956" name="Group 50"/>
            <p:cNvGrpSpPr>
              <a:grpSpLocks/>
            </p:cNvGrpSpPr>
            <p:nvPr/>
          </p:nvGrpSpPr>
          <p:grpSpPr bwMode="auto">
            <a:xfrm>
              <a:off x="0" y="2181"/>
              <a:ext cx="1745" cy="123"/>
              <a:chOff x="0" y="4804"/>
              <a:chExt cx="872" cy="258"/>
            </a:xfrm>
          </p:grpSpPr>
          <p:sp>
            <p:nvSpPr>
              <p:cNvPr id="78963" name="Rectangle 51"/>
              <p:cNvSpPr>
                <a:spLocks noChangeArrowheads="1"/>
              </p:cNvSpPr>
              <p:nvPr/>
            </p:nvSpPr>
            <p:spPr bwMode="auto">
              <a:xfrm>
                <a:off x="43" y="4862"/>
                <a:ext cx="786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Categorical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64" name="Rectangle 52"/>
              <p:cNvSpPr>
                <a:spLocks noChangeArrowheads="1"/>
              </p:cNvSpPr>
              <p:nvPr/>
            </p:nvSpPr>
            <p:spPr bwMode="auto">
              <a:xfrm>
                <a:off x="0" y="4804"/>
                <a:ext cx="872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57" name="Group 53"/>
            <p:cNvGrpSpPr>
              <a:grpSpLocks/>
            </p:cNvGrpSpPr>
            <p:nvPr/>
          </p:nvGrpSpPr>
          <p:grpSpPr bwMode="auto">
            <a:xfrm>
              <a:off x="1745" y="2181"/>
              <a:ext cx="1874" cy="123"/>
              <a:chOff x="872" y="4804"/>
              <a:chExt cx="937" cy="258"/>
            </a:xfrm>
          </p:grpSpPr>
          <p:sp>
            <p:nvSpPr>
              <p:cNvPr id="78961" name="Rectangle 54"/>
              <p:cNvSpPr>
                <a:spLocks noChangeArrowheads="1"/>
              </p:cNvSpPr>
              <p:nvPr/>
            </p:nvSpPr>
            <p:spPr bwMode="auto">
              <a:xfrm>
                <a:off x="915" y="4862"/>
                <a:ext cx="851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Categorical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62" name="Rectangle 55"/>
              <p:cNvSpPr>
                <a:spLocks noChangeArrowheads="1"/>
              </p:cNvSpPr>
              <p:nvPr/>
            </p:nvSpPr>
            <p:spPr bwMode="auto">
              <a:xfrm>
                <a:off x="872" y="4804"/>
                <a:ext cx="937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58" name="Group 56"/>
            <p:cNvGrpSpPr>
              <a:grpSpLocks/>
            </p:cNvGrpSpPr>
            <p:nvPr/>
          </p:nvGrpSpPr>
          <p:grpSpPr bwMode="auto">
            <a:xfrm>
              <a:off x="3619" y="2181"/>
              <a:ext cx="2145" cy="123"/>
              <a:chOff x="1809" y="4804"/>
              <a:chExt cx="1072" cy="258"/>
            </a:xfrm>
          </p:grpSpPr>
          <p:sp>
            <p:nvSpPr>
              <p:cNvPr id="78959" name="Rectangle 57"/>
              <p:cNvSpPr>
                <a:spLocks noChangeArrowheads="1"/>
              </p:cNvSpPr>
              <p:nvPr/>
            </p:nvSpPr>
            <p:spPr bwMode="auto">
              <a:xfrm>
                <a:off x="1852" y="4862"/>
                <a:ext cx="986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Chi-square test</a:t>
                </a:r>
                <a:r>
                  <a:rPr lang="en-US" baseline="30000">
                    <a:solidFill>
                      <a:srgbClr val="23E21E"/>
                    </a:solidFill>
                    <a:cs typeface="Times New Roman" pitchFamily="18" charset="0"/>
                  </a:rPr>
                  <a:t> </a:t>
                </a:r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(or Fisher’s exact)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60" name="Rectangle 58"/>
              <p:cNvSpPr>
                <a:spLocks noChangeArrowheads="1"/>
              </p:cNvSpPr>
              <p:nvPr/>
            </p:nvSpPr>
            <p:spPr bwMode="auto">
              <a:xfrm>
                <a:off x="1809" y="4804"/>
                <a:ext cx="1072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grpSp>
        <p:nvGrpSpPr>
          <p:cNvPr id="1053755" name="Group 59"/>
          <p:cNvGrpSpPr>
            <a:grpSpLocks/>
          </p:cNvGrpSpPr>
          <p:nvPr/>
        </p:nvGrpSpPr>
        <p:grpSpPr bwMode="auto">
          <a:xfrm>
            <a:off x="0" y="3886200"/>
            <a:ext cx="9144000" cy="314325"/>
            <a:chOff x="0" y="2352"/>
            <a:chExt cx="5760" cy="198"/>
          </a:xfrm>
        </p:grpSpPr>
        <p:grpSp>
          <p:nvGrpSpPr>
            <p:cNvPr id="78947" name="Group 60"/>
            <p:cNvGrpSpPr>
              <a:grpSpLocks/>
            </p:cNvGrpSpPr>
            <p:nvPr/>
          </p:nvGrpSpPr>
          <p:grpSpPr bwMode="auto">
            <a:xfrm>
              <a:off x="0" y="2359"/>
              <a:ext cx="1745" cy="191"/>
              <a:chOff x="0" y="5178"/>
              <a:chExt cx="872" cy="402"/>
            </a:xfrm>
          </p:grpSpPr>
          <p:sp>
            <p:nvSpPr>
              <p:cNvPr id="78954" name="Rectangle 61"/>
              <p:cNvSpPr>
                <a:spLocks noChangeArrowheads="1"/>
              </p:cNvSpPr>
              <p:nvPr/>
            </p:nvSpPr>
            <p:spPr bwMode="auto">
              <a:xfrm>
                <a:off x="46" y="5207"/>
                <a:ext cx="7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FF66CC"/>
                    </a:solidFill>
                    <a:cs typeface="Times New Roman" pitchFamily="18" charset="0"/>
                  </a:rPr>
                  <a:t>Binary</a:t>
                </a:r>
              </a:p>
              <a:p>
                <a:endParaRPr lang="en-US" baseline="0">
                  <a:solidFill>
                    <a:srgbClr val="FF66CC"/>
                  </a:solidFill>
                </a:endParaRPr>
              </a:p>
            </p:txBody>
          </p:sp>
          <p:sp>
            <p:nvSpPr>
              <p:cNvPr id="78955" name="Rectangle 62"/>
              <p:cNvSpPr>
                <a:spLocks noChangeArrowheads="1"/>
              </p:cNvSpPr>
              <p:nvPr/>
            </p:nvSpPr>
            <p:spPr bwMode="auto">
              <a:xfrm>
                <a:off x="0" y="5178"/>
                <a:ext cx="872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48" name="Group 63"/>
            <p:cNvGrpSpPr>
              <a:grpSpLocks/>
            </p:cNvGrpSpPr>
            <p:nvPr/>
          </p:nvGrpSpPr>
          <p:grpSpPr bwMode="auto">
            <a:xfrm>
              <a:off x="1745" y="2359"/>
              <a:ext cx="1874" cy="191"/>
              <a:chOff x="872" y="5178"/>
              <a:chExt cx="937" cy="402"/>
            </a:xfrm>
          </p:grpSpPr>
          <p:sp>
            <p:nvSpPr>
              <p:cNvPr id="78952" name="Rectangle 64"/>
              <p:cNvSpPr>
                <a:spLocks noChangeArrowheads="1"/>
              </p:cNvSpPr>
              <p:nvPr/>
            </p:nvSpPr>
            <p:spPr bwMode="auto">
              <a:xfrm>
                <a:off x="918" y="5207"/>
                <a:ext cx="845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FF66CC"/>
                    </a:solidFill>
                    <a:cs typeface="Times New Roman" pitchFamily="18" charset="0"/>
                  </a:rPr>
                  <a:t>Binary</a:t>
                </a:r>
              </a:p>
              <a:p>
                <a:endParaRPr lang="en-US" baseline="0">
                  <a:solidFill>
                    <a:srgbClr val="FF66CC"/>
                  </a:solidFill>
                </a:endParaRPr>
              </a:p>
            </p:txBody>
          </p:sp>
          <p:sp>
            <p:nvSpPr>
              <p:cNvPr id="78953" name="Rectangle 65"/>
              <p:cNvSpPr>
                <a:spLocks noChangeArrowheads="1"/>
              </p:cNvSpPr>
              <p:nvPr/>
            </p:nvSpPr>
            <p:spPr bwMode="auto">
              <a:xfrm>
                <a:off x="872" y="5178"/>
                <a:ext cx="93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49" name="Group 66"/>
            <p:cNvGrpSpPr>
              <a:grpSpLocks/>
            </p:cNvGrpSpPr>
            <p:nvPr/>
          </p:nvGrpSpPr>
          <p:grpSpPr bwMode="auto">
            <a:xfrm>
              <a:off x="3615" y="2352"/>
              <a:ext cx="2145" cy="191"/>
              <a:chOff x="1809" y="5178"/>
              <a:chExt cx="1072" cy="402"/>
            </a:xfrm>
          </p:grpSpPr>
          <p:sp>
            <p:nvSpPr>
              <p:cNvPr id="78950" name="Rectangle 67"/>
              <p:cNvSpPr>
                <a:spLocks noChangeArrowheads="1"/>
              </p:cNvSpPr>
              <p:nvPr/>
            </p:nvSpPr>
            <p:spPr bwMode="auto">
              <a:xfrm>
                <a:off x="1855" y="5207"/>
                <a:ext cx="9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FF66CC"/>
                    </a:solidFill>
                    <a:cs typeface="Times New Roman" pitchFamily="18" charset="0"/>
                  </a:rPr>
                  <a:t>Odds ratio, risk ratio</a:t>
                </a:r>
              </a:p>
              <a:p>
                <a:endParaRPr lang="en-US" baseline="0">
                  <a:solidFill>
                    <a:srgbClr val="FF66CC"/>
                  </a:solidFill>
                </a:endParaRPr>
              </a:p>
            </p:txBody>
          </p:sp>
          <p:sp>
            <p:nvSpPr>
              <p:cNvPr id="78951" name="Rectangle 68"/>
              <p:cNvSpPr>
                <a:spLocks noChangeArrowheads="1"/>
              </p:cNvSpPr>
              <p:nvPr/>
            </p:nvSpPr>
            <p:spPr bwMode="auto">
              <a:xfrm>
                <a:off x="1809" y="5178"/>
                <a:ext cx="1072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grpSp>
        <p:nvGrpSpPr>
          <p:cNvPr id="1053765" name="Group 69"/>
          <p:cNvGrpSpPr>
            <a:grpSpLocks/>
          </p:cNvGrpSpPr>
          <p:nvPr/>
        </p:nvGrpSpPr>
        <p:grpSpPr bwMode="auto">
          <a:xfrm>
            <a:off x="-6350" y="4191000"/>
            <a:ext cx="9150350" cy="455613"/>
            <a:chOff x="0" y="2592"/>
            <a:chExt cx="5764" cy="287"/>
          </a:xfrm>
        </p:grpSpPr>
        <p:grpSp>
          <p:nvGrpSpPr>
            <p:cNvPr id="78938" name="Group 70"/>
            <p:cNvGrpSpPr>
              <a:grpSpLocks/>
            </p:cNvGrpSpPr>
            <p:nvPr/>
          </p:nvGrpSpPr>
          <p:grpSpPr bwMode="auto">
            <a:xfrm>
              <a:off x="0" y="2592"/>
              <a:ext cx="1745" cy="287"/>
              <a:chOff x="0" y="5667"/>
              <a:chExt cx="872" cy="604"/>
            </a:xfrm>
          </p:grpSpPr>
          <p:sp>
            <p:nvSpPr>
              <p:cNvPr id="78945" name="Rectangle 71"/>
              <p:cNvSpPr>
                <a:spLocks noChangeArrowheads="1"/>
              </p:cNvSpPr>
              <p:nvPr/>
            </p:nvSpPr>
            <p:spPr bwMode="auto">
              <a:xfrm>
                <a:off x="43" y="5667"/>
                <a:ext cx="786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Multivariate</a:t>
                </a:r>
              </a:p>
              <a:p>
                <a:endParaRPr lang="en-US" baseline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946" name="Rectangle 72"/>
              <p:cNvSpPr>
                <a:spLocks noChangeArrowheads="1"/>
              </p:cNvSpPr>
              <p:nvPr/>
            </p:nvSpPr>
            <p:spPr bwMode="auto">
              <a:xfrm>
                <a:off x="0" y="5667"/>
                <a:ext cx="872" cy="6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39" name="Group 73"/>
            <p:cNvGrpSpPr>
              <a:grpSpLocks/>
            </p:cNvGrpSpPr>
            <p:nvPr/>
          </p:nvGrpSpPr>
          <p:grpSpPr bwMode="auto">
            <a:xfrm>
              <a:off x="1745" y="2592"/>
              <a:ext cx="1874" cy="246"/>
              <a:chOff x="872" y="5667"/>
              <a:chExt cx="937" cy="517"/>
            </a:xfrm>
          </p:grpSpPr>
          <p:sp>
            <p:nvSpPr>
              <p:cNvPr id="78943" name="Rectangle 74"/>
              <p:cNvSpPr>
                <a:spLocks noChangeArrowheads="1"/>
              </p:cNvSpPr>
              <p:nvPr/>
            </p:nvSpPr>
            <p:spPr bwMode="auto">
              <a:xfrm>
                <a:off x="918" y="5696"/>
                <a:ext cx="845" cy="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Binary</a:t>
                </a:r>
              </a:p>
              <a:p>
                <a:endParaRPr lang="en-US" baseline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944" name="Rectangle 75"/>
              <p:cNvSpPr>
                <a:spLocks noChangeArrowheads="1"/>
              </p:cNvSpPr>
              <p:nvPr/>
            </p:nvSpPr>
            <p:spPr bwMode="auto">
              <a:xfrm>
                <a:off x="872" y="5667"/>
                <a:ext cx="937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40" name="Group 76"/>
            <p:cNvGrpSpPr>
              <a:grpSpLocks/>
            </p:cNvGrpSpPr>
            <p:nvPr/>
          </p:nvGrpSpPr>
          <p:grpSpPr bwMode="auto">
            <a:xfrm>
              <a:off x="3619" y="2592"/>
              <a:ext cx="2145" cy="246"/>
              <a:chOff x="1809" y="5667"/>
              <a:chExt cx="1072" cy="517"/>
            </a:xfrm>
          </p:grpSpPr>
          <p:sp>
            <p:nvSpPr>
              <p:cNvPr id="78941" name="Rectangle 77"/>
              <p:cNvSpPr>
                <a:spLocks noChangeArrowheads="1"/>
              </p:cNvSpPr>
              <p:nvPr/>
            </p:nvSpPr>
            <p:spPr bwMode="auto">
              <a:xfrm>
                <a:off x="1855" y="5696"/>
                <a:ext cx="980" cy="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Logistic regression</a:t>
                </a:r>
              </a:p>
              <a:p>
                <a:endParaRPr lang="en-US" baseline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942" name="Rectangle 78"/>
              <p:cNvSpPr>
                <a:spLocks noChangeArrowheads="1"/>
              </p:cNvSpPr>
              <p:nvPr/>
            </p:nvSpPr>
            <p:spPr bwMode="auto">
              <a:xfrm>
                <a:off x="1809" y="5667"/>
                <a:ext cx="1072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grpSp>
        <p:nvGrpSpPr>
          <p:cNvPr id="78861" name="Group 79"/>
          <p:cNvGrpSpPr>
            <a:grpSpLocks/>
          </p:cNvGrpSpPr>
          <p:nvPr/>
        </p:nvGrpSpPr>
        <p:grpSpPr bwMode="auto">
          <a:xfrm>
            <a:off x="0" y="4114800"/>
            <a:ext cx="9429750" cy="869950"/>
            <a:chOff x="0" y="6271"/>
            <a:chExt cx="2969" cy="1151"/>
          </a:xfrm>
        </p:grpSpPr>
        <p:grpSp>
          <p:nvGrpSpPr>
            <p:cNvPr id="78934" name="Group 80"/>
            <p:cNvGrpSpPr>
              <a:grpSpLocks/>
            </p:cNvGrpSpPr>
            <p:nvPr/>
          </p:nvGrpSpPr>
          <p:grpSpPr bwMode="auto">
            <a:xfrm>
              <a:off x="43" y="6271"/>
              <a:ext cx="2883" cy="825"/>
              <a:chOff x="0" y="13060"/>
              <a:chExt cx="2883" cy="825"/>
            </a:xfrm>
          </p:grpSpPr>
          <p:sp>
            <p:nvSpPr>
              <p:cNvPr id="78936" name="Rectangle 81"/>
              <p:cNvSpPr>
                <a:spLocks noChangeArrowheads="1"/>
              </p:cNvSpPr>
              <p:nvPr/>
            </p:nvSpPr>
            <p:spPr bwMode="auto">
              <a:xfrm>
                <a:off x="0" y="13060"/>
                <a:ext cx="2883" cy="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sz="1400" baseline="0">
                    <a:solidFill>
                      <a:schemeClr val="tx2"/>
                    </a:solidFill>
                    <a:cs typeface="Times New Roman" pitchFamily="18" charset="0"/>
                  </a:rPr>
                  <a:t> </a:t>
                </a:r>
                <a:endParaRPr lang="en-US" sz="1400" u="sng" baseline="0">
                  <a:solidFill>
                    <a:schemeClr val="tx2"/>
                  </a:solidFill>
                  <a:cs typeface="Times New Roman" pitchFamily="18" charset="0"/>
                </a:endParaRPr>
              </a:p>
              <a:p>
                <a:pPr algn="ctr"/>
                <a:endParaRPr lang="en-US" sz="1400" baseline="0">
                  <a:solidFill>
                    <a:schemeClr val="tx2"/>
                  </a:solidFill>
                </a:endParaRPr>
              </a:p>
            </p:txBody>
          </p:sp>
          <p:sp>
            <p:nvSpPr>
              <p:cNvPr id="78937" name="Rectangle 82"/>
              <p:cNvSpPr>
                <a:spLocks noChangeArrowheads="1"/>
              </p:cNvSpPr>
              <p:nvPr/>
            </p:nvSpPr>
            <p:spPr bwMode="auto">
              <a:xfrm>
                <a:off x="0" y="13482"/>
                <a:ext cx="288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hangingPunct="1"/>
                <a:r>
                  <a:rPr lang="en-US" sz="2000" u="sng" baseline="0">
                    <a:solidFill>
                      <a:schemeClr val="accent1"/>
                    </a:solidFill>
                    <a:cs typeface="Times New Roman" pitchFamily="18" charset="0"/>
                  </a:rPr>
                  <a:t>Cohort Studies/Clinical Trials</a:t>
                </a:r>
                <a:endParaRPr lang="en-US" sz="2000" u="sng" baseline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78935" name="Rectangle 83"/>
            <p:cNvSpPr>
              <a:spLocks noChangeArrowheads="1"/>
            </p:cNvSpPr>
            <p:nvPr/>
          </p:nvSpPr>
          <p:spPr bwMode="auto">
            <a:xfrm>
              <a:off x="0" y="6271"/>
              <a:ext cx="2969" cy="1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7">
                  <a:solidFill>
                    <a:srgbClr val="A0A0A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IN"/>
            </a:p>
          </p:txBody>
        </p:sp>
      </p:grpSp>
      <p:grpSp>
        <p:nvGrpSpPr>
          <p:cNvPr id="1053780" name="Group 84"/>
          <p:cNvGrpSpPr>
            <a:grpSpLocks/>
          </p:cNvGrpSpPr>
          <p:nvPr/>
        </p:nvGrpSpPr>
        <p:grpSpPr bwMode="auto">
          <a:xfrm>
            <a:off x="0" y="4876800"/>
            <a:ext cx="9150350" cy="282575"/>
            <a:chOff x="0" y="3245"/>
            <a:chExt cx="5764" cy="178"/>
          </a:xfrm>
        </p:grpSpPr>
        <p:grpSp>
          <p:nvGrpSpPr>
            <p:cNvPr id="78925" name="Group 85"/>
            <p:cNvGrpSpPr>
              <a:grpSpLocks/>
            </p:cNvGrpSpPr>
            <p:nvPr/>
          </p:nvGrpSpPr>
          <p:grpSpPr bwMode="auto">
            <a:xfrm>
              <a:off x="0" y="3245"/>
              <a:ext cx="1745" cy="178"/>
              <a:chOff x="0" y="7422"/>
              <a:chExt cx="872" cy="374"/>
            </a:xfrm>
          </p:grpSpPr>
          <p:sp>
            <p:nvSpPr>
              <p:cNvPr id="78932" name="Rectangle 86"/>
              <p:cNvSpPr>
                <a:spLocks noChangeArrowheads="1"/>
              </p:cNvSpPr>
              <p:nvPr/>
            </p:nvSpPr>
            <p:spPr bwMode="auto">
              <a:xfrm>
                <a:off x="43" y="7422"/>
                <a:ext cx="78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FF66CC"/>
                    </a:solidFill>
                    <a:cs typeface="Times New Roman" pitchFamily="18" charset="0"/>
                  </a:rPr>
                  <a:t>Binary</a:t>
                </a:r>
              </a:p>
              <a:p>
                <a:endParaRPr lang="en-US" baseline="0">
                  <a:solidFill>
                    <a:srgbClr val="FF66CC"/>
                  </a:solidFill>
                </a:endParaRPr>
              </a:p>
            </p:txBody>
          </p:sp>
          <p:sp>
            <p:nvSpPr>
              <p:cNvPr id="78933" name="Rectangle 87"/>
              <p:cNvSpPr>
                <a:spLocks noChangeArrowheads="1"/>
              </p:cNvSpPr>
              <p:nvPr/>
            </p:nvSpPr>
            <p:spPr bwMode="auto">
              <a:xfrm>
                <a:off x="0" y="7422"/>
                <a:ext cx="872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26" name="Group 88"/>
            <p:cNvGrpSpPr>
              <a:grpSpLocks/>
            </p:cNvGrpSpPr>
            <p:nvPr/>
          </p:nvGrpSpPr>
          <p:grpSpPr bwMode="auto">
            <a:xfrm>
              <a:off x="1745" y="3245"/>
              <a:ext cx="1874" cy="123"/>
              <a:chOff x="872" y="7422"/>
              <a:chExt cx="937" cy="258"/>
            </a:xfrm>
          </p:grpSpPr>
          <p:sp>
            <p:nvSpPr>
              <p:cNvPr id="78930" name="Rectangle 89"/>
              <p:cNvSpPr>
                <a:spLocks noChangeArrowheads="1"/>
              </p:cNvSpPr>
              <p:nvPr/>
            </p:nvSpPr>
            <p:spPr bwMode="auto">
              <a:xfrm>
                <a:off x="918" y="7480"/>
                <a:ext cx="845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FF66CC"/>
                    </a:solidFill>
                    <a:cs typeface="Times New Roman" pitchFamily="18" charset="0"/>
                  </a:rPr>
                  <a:t>Binary</a:t>
                </a:r>
              </a:p>
              <a:p>
                <a:endParaRPr lang="en-US" baseline="0">
                  <a:solidFill>
                    <a:srgbClr val="FF66CC"/>
                  </a:solidFill>
                </a:endParaRPr>
              </a:p>
            </p:txBody>
          </p:sp>
          <p:sp>
            <p:nvSpPr>
              <p:cNvPr id="78931" name="Rectangle 90"/>
              <p:cNvSpPr>
                <a:spLocks noChangeArrowheads="1"/>
              </p:cNvSpPr>
              <p:nvPr/>
            </p:nvSpPr>
            <p:spPr bwMode="auto">
              <a:xfrm>
                <a:off x="872" y="7422"/>
                <a:ext cx="937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27" name="Group 91"/>
            <p:cNvGrpSpPr>
              <a:grpSpLocks/>
            </p:cNvGrpSpPr>
            <p:nvPr/>
          </p:nvGrpSpPr>
          <p:grpSpPr bwMode="auto">
            <a:xfrm>
              <a:off x="3619" y="3245"/>
              <a:ext cx="2145" cy="178"/>
              <a:chOff x="1809" y="7422"/>
              <a:chExt cx="1072" cy="374"/>
            </a:xfrm>
          </p:grpSpPr>
          <p:sp>
            <p:nvSpPr>
              <p:cNvPr id="78928" name="Rectangle 92"/>
              <p:cNvSpPr>
                <a:spLocks noChangeArrowheads="1"/>
              </p:cNvSpPr>
              <p:nvPr/>
            </p:nvSpPr>
            <p:spPr bwMode="auto">
              <a:xfrm>
                <a:off x="1855" y="7422"/>
                <a:ext cx="980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FF66CC"/>
                    </a:solidFill>
                    <a:cs typeface="Times New Roman" pitchFamily="18" charset="0"/>
                  </a:rPr>
                  <a:t>Risk ratio</a:t>
                </a:r>
              </a:p>
              <a:p>
                <a:endParaRPr lang="en-US" baseline="0">
                  <a:solidFill>
                    <a:srgbClr val="FF66CC"/>
                  </a:solidFill>
                </a:endParaRPr>
              </a:p>
            </p:txBody>
          </p:sp>
          <p:sp>
            <p:nvSpPr>
              <p:cNvPr id="78929" name="Rectangle 93"/>
              <p:cNvSpPr>
                <a:spLocks noChangeArrowheads="1"/>
              </p:cNvSpPr>
              <p:nvPr/>
            </p:nvSpPr>
            <p:spPr bwMode="auto">
              <a:xfrm>
                <a:off x="1809" y="7422"/>
                <a:ext cx="1072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grpSp>
        <p:nvGrpSpPr>
          <p:cNvPr id="1053790" name="Group 94"/>
          <p:cNvGrpSpPr>
            <a:grpSpLocks/>
          </p:cNvGrpSpPr>
          <p:nvPr/>
        </p:nvGrpSpPr>
        <p:grpSpPr bwMode="auto">
          <a:xfrm>
            <a:off x="-6350" y="5181600"/>
            <a:ext cx="9150350" cy="369888"/>
            <a:chOff x="0" y="3423"/>
            <a:chExt cx="5764" cy="233"/>
          </a:xfrm>
        </p:grpSpPr>
        <p:grpSp>
          <p:nvGrpSpPr>
            <p:cNvPr id="78916" name="Group 95"/>
            <p:cNvGrpSpPr>
              <a:grpSpLocks/>
            </p:cNvGrpSpPr>
            <p:nvPr/>
          </p:nvGrpSpPr>
          <p:grpSpPr bwMode="auto">
            <a:xfrm>
              <a:off x="0" y="3423"/>
              <a:ext cx="1745" cy="233"/>
              <a:chOff x="0" y="7796"/>
              <a:chExt cx="872" cy="489"/>
            </a:xfrm>
          </p:grpSpPr>
          <p:sp>
            <p:nvSpPr>
              <p:cNvPr id="78923" name="Rectangle 96"/>
              <p:cNvSpPr>
                <a:spLocks noChangeArrowheads="1"/>
              </p:cNvSpPr>
              <p:nvPr/>
            </p:nvSpPr>
            <p:spPr bwMode="auto">
              <a:xfrm>
                <a:off x="43" y="7796"/>
                <a:ext cx="786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Categorical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24" name="Rectangle 97"/>
              <p:cNvSpPr>
                <a:spLocks noChangeArrowheads="1"/>
              </p:cNvSpPr>
              <p:nvPr/>
            </p:nvSpPr>
            <p:spPr bwMode="auto">
              <a:xfrm>
                <a:off x="0" y="7796"/>
                <a:ext cx="872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17" name="Group 98"/>
            <p:cNvGrpSpPr>
              <a:grpSpLocks/>
            </p:cNvGrpSpPr>
            <p:nvPr/>
          </p:nvGrpSpPr>
          <p:grpSpPr bwMode="auto">
            <a:xfrm>
              <a:off x="1745" y="3423"/>
              <a:ext cx="1874" cy="178"/>
              <a:chOff x="872" y="7796"/>
              <a:chExt cx="937" cy="373"/>
            </a:xfrm>
          </p:grpSpPr>
          <p:sp>
            <p:nvSpPr>
              <p:cNvPr id="78921" name="Rectangle 99"/>
              <p:cNvSpPr>
                <a:spLocks noChangeArrowheads="1"/>
              </p:cNvSpPr>
              <p:nvPr/>
            </p:nvSpPr>
            <p:spPr bwMode="auto">
              <a:xfrm>
                <a:off x="918" y="7854"/>
                <a:ext cx="84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Time-to-event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22" name="Rectangle 100"/>
              <p:cNvSpPr>
                <a:spLocks noChangeArrowheads="1"/>
              </p:cNvSpPr>
              <p:nvPr/>
            </p:nvSpPr>
            <p:spPr bwMode="auto">
              <a:xfrm>
                <a:off x="872" y="7796"/>
                <a:ext cx="937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18" name="Group 101"/>
            <p:cNvGrpSpPr>
              <a:grpSpLocks/>
            </p:cNvGrpSpPr>
            <p:nvPr/>
          </p:nvGrpSpPr>
          <p:grpSpPr bwMode="auto">
            <a:xfrm>
              <a:off x="3619" y="3423"/>
              <a:ext cx="2145" cy="233"/>
              <a:chOff x="1809" y="7796"/>
              <a:chExt cx="1072" cy="489"/>
            </a:xfrm>
          </p:grpSpPr>
          <p:sp>
            <p:nvSpPr>
              <p:cNvPr id="78919" name="Rectangle 102"/>
              <p:cNvSpPr>
                <a:spLocks noChangeArrowheads="1"/>
              </p:cNvSpPr>
              <p:nvPr/>
            </p:nvSpPr>
            <p:spPr bwMode="auto">
              <a:xfrm>
                <a:off x="1855" y="7796"/>
                <a:ext cx="980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23E21E"/>
                    </a:solidFill>
                    <a:cs typeface="Times New Roman" pitchFamily="18" charset="0"/>
                  </a:rPr>
                  <a:t>Kaplan-Meier/ log-rank test</a:t>
                </a:r>
              </a:p>
              <a:p>
                <a:endParaRPr lang="en-US" baseline="0">
                  <a:solidFill>
                    <a:srgbClr val="23E21E"/>
                  </a:solidFill>
                </a:endParaRPr>
              </a:p>
            </p:txBody>
          </p:sp>
          <p:sp>
            <p:nvSpPr>
              <p:cNvPr id="78920" name="Rectangle 103"/>
              <p:cNvSpPr>
                <a:spLocks noChangeArrowheads="1"/>
              </p:cNvSpPr>
              <p:nvPr/>
            </p:nvSpPr>
            <p:spPr bwMode="auto">
              <a:xfrm>
                <a:off x="1809" y="7796"/>
                <a:ext cx="1072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grpSp>
        <p:nvGrpSpPr>
          <p:cNvPr id="1053800" name="Group 104"/>
          <p:cNvGrpSpPr>
            <a:grpSpLocks/>
          </p:cNvGrpSpPr>
          <p:nvPr/>
        </p:nvGrpSpPr>
        <p:grpSpPr bwMode="auto">
          <a:xfrm>
            <a:off x="0" y="5638800"/>
            <a:ext cx="9150350" cy="368300"/>
            <a:chOff x="0" y="3656"/>
            <a:chExt cx="5764" cy="232"/>
          </a:xfrm>
        </p:grpSpPr>
        <p:grpSp>
          <p:nvGrpSpPr>
            <p:cNvPr id="78907" name="Group 105"/>
            <p:cNvGrpSpPr>
              <a:grpSpLocks/>
            </p:cNvGrpSpPr>
            <p:nvPr/>
          </p:nvGrpSpPr>
          <p:grpSpPr bwMode="auto">
            <a:xfrm>
              <a:off x="0" y="3656"/>
              <a:ext cx="1745" cy="232"/>
              <a:chOff x="0" y="8285"/>
              <a:chExt cx="872" cy="488"/>
            </a:xfrm>
          </p:grpSpPr>
          <p:sp>
            <p:nvSpPr>
              <p:cNvPr id="78914" name="Rectangle 106"/>
              <p:cNvSpPr>
                <a:spLocks noChangeArrowheads="1"/>
              </p:cNvSpPr>
              <p:nvPr/>
            </p:nvSpPr>
            <p:spPr bwMode="auto">
              <a:xfrm>
                <a:off x="43" y="8343"/>
                <a:ext cx="786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Multivariate</a:t>
                </a:r>
              </a:p>
              <a:p>
                <a:endParaRPr lang="en-US" baseline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915" name="Rectangle 107"/>
              <p:cNvSpPr>
                <a:spLocks noChangeArrowheads="1"/>
              </p:cNvSpPr>
              <p:nvPr/>
            </p:nvSpPr>
            <p:spPr bwMode="auto">
              <a:xfrm>
                <a:off x="0" y="8285"/>
                <a:ext cx="872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08" name="Group 108"/>
            <p:cNvGrpSpPr>
              <a:grpSpLocks/>
            </p:cNvGrpSpPr>
            <p:nvPr/>
          </p:nvGrpSpPr>
          <p:grpSpPr bwMode="auto">
            <a:xfrm>
              <a:off x="1745" y="3656"/>
              <a:ext cx="1874" cy="232"/>
              <a:chOff x="872" y="8285"/>
              <a:chExt cx="937" cy="488"/>
            </a:xfrm>
          </p:grpSpPr>
          <p:sp>
            <p:nvSpPr>
              <p:cNvPr id="78912" name="Rectangle 109"/>
              <p:cNvSpPr>
                <a:spLocks noChangeArrowheads="1"/>
              </p:cNvSpPr>
              <p:nvPr/>
            </p:nvSpPr>
            <p:spPr bwMode="auto">
              <a:xfrm>
                <a:off x="915" y="8343"/>
                <a:ext cx="851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Time-to-event</a:t>
                </a:r>
              </a:p>
              <a:p>
                <a:endParaRPr lang="en-US" baseline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913" name="Rectangle 110"/>
              <p:cNvSpPr>
                <a:spLocks noChangeArrowheads="1"/>
              </p:cNvSpPr>
              <p:nvPr/>
            </p:nvSpPr>
            <p:spPr bwMode="auto">
              <a:xfrm>
                <a:off x="872" y="8285"/>
                <a:ext cx="937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909" name="Group 111"/>
            <p:cNvGrpSpPr>
              <a:grpSpLocks/>
            </p:cNvGrpSpPr>
            <p:nvPr/>
          </p:nvGrpSpPr>
          <p:grpSpPr bwMode="auto">
            <a:xfrm>
              <a:off x="3619" y="3656"/>
              <a:ext cx="2145" cy="232"/>
              <a:chOff x="1809" y="8285"/>
              <a:chExt cx="1072" cy="488"/>
            </a:xfrm>
          </p:grpSpPr>
          <p:sp>
            <p:nvSpPr>
              <p:cNvPr id="78910" name="Rectangle 112"/>
              <p:cNvSpPr>
                <a:spLocks noChangeArrowheads="1"/>
              </p:cNvSpPr>
              <p:nvPr/>
            </p:nvSpPr>
            <p:spPr bwMode="auto">
              <a:xfrm>
                <a:off x="1852" y="8343"/>
                <a:ext cx="986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accent2"/>
                    </a:solidFill>
                    <a:cs typeface="Times New Roman" pitchFamily="18" charset="0"/>
                  </a:rPr>
                  <a:t>Cox-proportional hazards regression, hazard ratio</a:t>
                </a:r>
              </a:p>
              <a:p>
                <a:endParaRPr lang="en-US" baseline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8911" name="Rectangle 113"/>
              <p:cNvSpPr>
                <a:spLocks noChangeArrowheads="1"/>
              </p:cNvSpPr>
              <p:nvPr/>
            </p:nvSpPr>
            <p:spPr bwMode="auto">
              <a:xfrm>
                <a:off x="1809" y="8285"/>
                <a:ext cx="1072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sp>
        <p:nvSpPr>
          <p:cNvPr id="78865" name="Rectangle 114"/>
          <p:cNvSpPr>
            <a:spLocks noChangeArrowheads="1"/>
          </p:cNvSpPr>
          <p:nvPr/>
        </p:nvSpPr>
        <p:spPr bwMode="auto">
          <a:xfrm>
            <a:off x="0" y="-304800"/>
            <a:ext cx="9448800" cy="133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0A0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IN"/>
          </a:p>
        </p:txBody>
      </p:sp>
      <p:grpSp>
        <p:nvGrpSpPr>
          <p:cNvPr id="1053811" name="Group 115"/>
          <p:cNvGrpSpPr>
            <a:grpSpLocks/>
          </p:cNvGrpSpPr>
          <p:nvPr/>
        </p:nvGrpSpPr>
        <p:grpSpPr bwMode="auto">
          <a:xfrm>
            <a:off x="0" y="1371600"/>
            <a:ext cx="9144000" cy="608013"/>
            <a:chOff x="0" y="1248"/>
            <a:chExt cx="5760" cy="383"/>
          </a:xfrm>
        </p:grpSpPr>
        <p:grpSp>
          <p:nvGrpSpPr>
            <p:cNvPr id="78888" name="Group 116"/>
            <p:cNvGrpSpPr>
              <a:grpSpLocks/>
            </p:cNvGrpSpPr>
            <p:nvPr/>
          </p:nvGrpSpPr>
          <p:grpSpPr bwMode="auto">
            <a:xfrm>
              <a:off x="0" y="1248"/>
              <a:ext cx="5760" cy="189"/>
              <a:chOff x="0" y="1248"/>
              <a:chExt cx="5760" cy="189"/>
            </a:xfrm>
          </p:grpSpPr>
          <p:grpSp>
            <p:nvGrpSpPr>
              <p:cNvPr id="78898" name="Group 117"/>
              <p:cNvGrpSpPr>
                <a:grpSpLocks/>
              </p:cNvGrpSpPr>
              <p:nvPr/>
            </p:nvGrpSpPr>
            <p:grpSpPr bwMode="auto">
              <a:xfrm>
                <a:off x="0" y="1301"/>
                <a:ext cx="1745" cy="136"/>
                <a:chOff x="0" y="3337"/>
                <a:chExt cx="872" cy="287"/>
              </a:xfrm>
            </p:grpSpPr>
            <p:sp>
              <p:nvSpPr>
                <p:cNvPr id="78905" name="Rectangle 118"/>
                <p:cNvSpPr>
                  <a:spLocks noChangeArrowheads="1"/>
                </p:cNvSpPr>
                <p:nvPr/>
              </p:nvSpPr>
              <p:spPr bwMode="auto">
                <a:xfrm>
                  <a:off x="46" y="3366"/>
                  <a:ext cx="780" cy="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 anchor="ctr"/>
                <a:lstStyle/>
                <a:p>
                  <a:pPr eaLnBrk="1" hangingPunct="1"/>
                  <a:r>
                    <a:rPr lang="en-US" baseline="0">
                      <a:solidFill>
                        <a:srgbClr val="FF66CC"/>
                      </a:solidFill>
                      <a:cs typeface="Times New Roman" pitchFamily="18" charset="0"/>
                    </a:rPr>
                    <a:t>Binary (two groups)</a:t>
                  </a:r>
                </a:p>
                <a:p>
                  <a:endParaRPr lang="en-US" baseline="0">
                    <a:solidFill>
                      <a:srgbClr val="FF66CC"/>
                    </a:solidFill>
                  </a:endParaRPr>
                </a:p>
              </p:txBody>
            </p:sp>
            <p:sp>
              <p:nvSpPr>
                <p:cNvPr id="78906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3337"/>
                  <a:ext cx="872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A0A0A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IN"/>
                </a:p>
              </p:txBody>
            </p:sp>
          </p:grpSp>
          <p:grpSp>
            <p:nvGrpSpPr>
              <p:cNvPr id="78899" name="Group 120"/>
              <p:cNvGrpSpPr>
                <a:grpSpLocks/>
              </p:cNvGrpSpPr>
              <p:nvPr/>
            </p:nvGrpSpPr>
            <p:grpSpPr bwMode="auto">
              <a:xfrm>
                <a:off x="1745" y="1301"/>
                <a:ext cx="1874" cy="136"/>
                <a:chOff x="872" y="3337"/>
                <a:chExt cx="937" cy="287"/>
              </a:xfrm>
            </p:grpSpPr>
            <p:sp>
              <p:nvSpPr>
                <p:cNvPr id="78903" name="Rectangle 121"/>
                <p:cNvSpPr>
                  <a:spLocks noChangeArrowheads="1"/>
                </p:cNvSpPr>
                <p:nvPr/>
              </p:nvSpPr>
              <p:spPr bwMode="auto">
                <a:xfrm>
                  <a:off x="918" y="3366"/>
                  <a:ext cx="845" cy="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 anchor="ctr"/>
                <a:lstStyle/>
                <a:p>
                  <a:pPr eaLnBrk="1" hangingPunct="1"/>
                  <a:r>
                    <a:rPr lang="en-US" baseline="0">
                      <a:solidFill>
                        <a:srgbClr val="FF66CC"/>
                      </a:solidFill>
                      <a:cs typeface="Times New Roman" pitchFamily="18" charset="0"/>
                    </a:rPr>
                    <a:t>Continuous </a:t>
                  </a:r>
                </a:p>
                <a:p>
                  <a:endParaRPr lang="en-US" baseline="0">
                    <a:solidFill>
                      <a:srgbClr val="FF66CC"/>
                    </a:solidFill>
                  </a:endParaRPr>
                </a:p>
              </p:txBody>
            </p:sp>
            <p:sp>
              <p:nvSpPr>
                <p:cNvPr id="78904" name="Rectangle 122"/>
                <p:cNvSpPr>
                  <a:spLocks noChangeArrowheads="1"/>
                </p:cNvSpPr>
                <p:nvPr/>
              </p:nvSpPr>
              <p:spPr bwMode="auto">
                <a:xfrm>
                  <a:off x="872" y="3337"/>
                  <a:ext cx="93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A0A0A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IN"/>
                </a:p>
              </p:txBody>
            </p:sp>
          </p:grpSp>
          <p:grpSp>
            <p:nvGrpSpPr>
              <p:cNvPr id="78900" name="Group 123"/>
              <p:cNvGrpSpPr>
                <a:grpSpLocks/>
              </p:cNvGrpSpPr>
              <p:nvPr/>
            </p:nvGrpSpPr>
            <p:grpSpPr bwMode="auto">
              <a:xfrm>
                <a:off x="3615" y="1248"/>
                <a:ext cx="2145" cy="136"/>
                <a:chOff x="1809" y="3337"/>
                <a:chExt cx="1072" cy="287"/>
              </a:xfrm>
            </p:grpSpPr>
            <p:sp>
              <p:nvSpPr>
                <p:cNvPr id="78901" name="Rectangle 124"/>
                <p:cNvSpPr>
                  <a:spLocks noChangeArrowheads="1"/>
                </p:cNvSpPr>
                <p:nvPr/>
              </p:nvSpPr>
              <p:spPr bwMode="auto">
                <a:xfrm>
                  <a:off x="1855" y="3366"/>
                  <a:ext cx="980" cy="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 anchor="ctr"/>
                <a:lstStyle/>
                <a:p>
                  <a:pPr eaLnBrk="1" hangingPunct="1"/>
                  <a:r>
                    <a:rPr lang="en-US" baseline="0">
                      <a:solidFill>
                        <a:srgbClr val="FF66CC"/>
                      </a:solidFill>
                      <a:cs typeface="Times New Roman" pitchFamily="18" charset="0"/>
                    </a:rPr>
                    <a:t>T-test</a:t>
                  </a:r>
                  <a:endParaRPr lang="en-US" baseline="0">
                    <a:solidFill>
                      <a:srgbClr val="FF66CC"/>
                    </a:solidFill>
                  </a:endParaRPr>
                </a:p>
              </p:txBody>
            </p:sp>
            <p:sp>
              <p:nvSpPr>
                <p:cNvPr id="78902" name="Rectangle 125"/>
                <p:cNvSpPr>
                  <a:spLocks noChangeArrowheads="1"/>
                </p:cNvSpPr>
                <p:nvPr/>
              </p:nvSpPr>
              <p:spPr bwMode="auto">
                <a:xfrm>
                  <a:off x="1809" y="3337"/>
                  <a:ext cx="1072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A0A0A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8889" name="Group 126"/>
            <p:cNvGrpSpPr>
              <a:grpSpLocks/>
            </p:cNvGrpSpPr>
            <p:nvPr/>
          </p:nvGrpSpPr>
          <p:grpSpPr bwMode="auto">
            <a:xfrm>
              <a:off x="0" y="1392"/>
              <a:ext cx="1745" cy="191"/>
              <a:chOff x="0" y="3711"/>
              <a:chExt cx="872" cy="402"/>
            </a:xfrm>
          </p:grpSpPr>
          <p:sp>
            <p:nvSpPr>
              <p:cNvPr id="78896" name="Rectangle 127"/>
              <p:cNvSpPr>
                <a:spLocks noChangeArrowheads="1"/>
              </p:cNvSpPr>
              <p:nvPr/>
            </p:nvSpPr>
            <p:spPr bwMode="auto">
              <a:xfrm>
                <a:off x="46" y="3740"/>
                <a:ext cx="7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r>
                  <a:rPr lang="en-US" baseline="0">
                    <a:solidFill>
                      <a:srgbClr val="FF66CC"/>
                    </a:solidFill>
                    <a:cs typeface="Times New Roman" pitchFamily="18" charset="0"/>
                  </a:rPr>
                  <a:t>Binary </a:t>
                </a:r>
              </a:p>
            </p:txBody>
          </p:sp>
          <p:sp>
            <p:nvSpPr>
              <p:cNvPr id="78897" name="Rectangle 128"/>
              <p:cNvSpPr>
                <a:spLocks noChangeArrowheads="1"/>
              </p:cNvSpPr>
              <p:nvPr/>
            </p:nvSpPr>
            <p:spPr bwMode="auto">
              <a:xfrm>
                <a:off x="0" y="3711"/>
                <a:ext cx="872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890" name="Group 129"/>
            <p:cNvGrpSpPr>
              <a:grpSpLocks/>
            </p:cNvGrpSpPr>
            <p:nvPr/>
          </p:nvGrpSpPr>
          <p:grpSpPr bwMode="auto">
            <a:xfrm>
              <a:off x="1741" y="1440"/>
              <a:ext cx="1874" cy="191"/>
              <a:chOff x="872" y="3711"/>
              <a:chExt cx="937" cy="402"/>
            </a:xfrm>
          </p:grpSpPr>
          <p:sp>
            <p:nvSpPr>
              <p:cNvPr id="78894" name="Rectangle 130"/>
              <p:cNvSpPr>
                <a:spLocks noChangeArrowheads="1"/>
              </p:cNvSpPr>
              <p:nvPr/>
            </p:nvSpPr>
            <p:spPr bwMode="auto">
              <a:xfrm>
                <a:off x="918" y="3740"/>
                <a:ext cx="845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FF66CC"/>
                    </a:solidFill>
                    <a:cs typeface="Times New Roman" pitchFamily="18" charset="0"/>
                  </a:rPr>
                  <a:t>Ranks/ordinal</a:t>
                </a:r>
              </a:p>
              <a:p>
                <a:endParaRPr lang="en-US" baseline="0">
                  <a:solidFill>
                    <a:srgbClr val="FF66CC"/>
                  </a:solidFill>
                </a:endParaRPr>
              </a:p>
            </p:txBody>
          </p:sp>
          <p:sp>
            <p:nvSpPr>
              <p:cNvPr id="78895" name="Rectangle 131"/>
              <p:cNvSpPr>
                <a:spLocks noChangeArrowheads="1"/>
              </p:cNvSpPr>
              <p:nvPr/>
            </p:nvSpPr>
            <p:spPr bwMode="auto">
              <a:xfrm>
                <a:off x="872" y="3711"/>
                <a:ext cx="93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891" name="Group 132"/>
            <p:cNvGrpSpPr>
              <a:grpSpLocks/>
            </p:cNvGrpSpPr>
            <p:nvPr/>
          </p:nvGrpSpPr>
          <p:grpSpPr bwMode="auto">
            <a:xfrm>
              <a:off x="3615" y="1440"/>
              <a:ext cx="2145" cy="191"/>
              <a:chOff x="1809" y="3711"/>
              <a:chExt cx="1072" cy="402"/>
            </a:xfrm>
          </p:grpSpPr>
          <p:sp>
            <p:nvSpPr>
              <p:cNvPr id="78892" name="Rectangle 133"/>
              <p:cNvSpPr>
                <a:spLocks noChangeArrowheads="1"/>
              </p:cNvSpPr>
              <p:nvPr/>
            </p:nvSpPr>
            <p:spPr bwMode="auto">
              <a:xfrm>
                <a:off x="1855" y="3740"/>
                <a:ext cx="980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rgbClr val="FF66CC"/>
                    </a:solidFill>
                    <a:cs typeface="Times New Roman" pitchFamily="18" charset="0"/>
                  </a:rPr>
                  <a:t>Wilcoxon rank-sum test</a:t>
                </a:r>
              </a:p>
              <a:p>
                <a:endParaRPr lang="en-US" baseline="0">
                  <a:solidFill>
                    <a:srgbClr val="FF66CC"/>
                  </a:solidFill>
                </a:endParaRPr>
              </a:p>
            </p:txBody>
          </p:sp>
          <p:sp>
            <p:nvSpPr>
              <p:cNvPr id="78893" name="Rectangle 134"/>
              <p:cNvSpPr>
                <a:spLocks noChangeArrowheads="1"/>
              </p:cNvSpPr>
              <p:nvPr/>
            </p:nvSpPr>
            <p:spPr bwMode="auto">
              <a:xfrm>
                <a:off x="1809" y="3711"/>
                <a:ext cx="1072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sp>
        <p:nvSpPr>
          <p:cNvPr id="78867" name="Line 135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/>
          <a:p>
            <a:endParaRPr lang="en-IN"/>
          </a:p>
        </p:txBody>
      </p:sp>
      <p:grpSp>
        <p:nvGrpSpPr>
          <p:cNvPr id="1053832" name="Group 136"/>
          <p:cNvGrpSpPr>
            <a:grpSpLocks/>
          </p:cNvGrpSpPr>
          <p:nvPr/>
        </p:nvGrpSpPr>
        <p:grpSpPr bwMode="auto">
          <a:xfrm>
            <a:off x="0" y="6172200"/>
            <a:ext cx="9150350" cy="368300"/>
            <a:chOff x="0" y="3656"/>
            <a:chExt cx="5764" cy="232"/>
          </a:xfrm>
        </p:grpSpPr>
        <p:grpSp>
          <p:nvGrpSpPr>
            <p:cNvPr id="78879" name="Group 137"/>
            <p:cNvGrpSpPr>
              <a:grpSpLocks/>
            </p:cNvGrpSpPr>
            <p:nvPr/>
          </p:nvGrpSpPr>
          <p:grpSpPr bwMode="auto">
            <a:xfrm>
              <a:off x="0" y="3656"/>
              <a:ext cx="1745" cy="232"/>
              <a:chOff x="0" y="8285"/>
              <a:chExt cx="872" cy="488"/>
            </a:xfrm>
          </p:grpSpPr>
          <p:sp>
            <p:nvSpPr>
              <p:cNvPr id="78886" name="Rectangle 138"/>
              <p:cNvSpPr>
                <a:spLocks noChangeArrowheads="1"/>
              </p:cNvSpPr>
              <p:nvPr/>
            </p:nvSpPr>
            <p:spPr bwMode="auto">
              <a:xfrm>
                <a:off x="43" y="8343"/>
                <a:ext cx="786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tx1"/>
                    </a:solidFill>
                    <a:cs typeface="Times New Roman" pitchFamily="18" charset="0"/>
                  </a:rPr>
                  <a:t>Categorical</a:t>
                </a:r>
              </a:p>
              <a:p>
                <a:endParaRPr lang="en-US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887" name="Rectangle 139"/>
              <p:cNvSpPr>
                <a:spLocks noChangeArrowheads="1"/>
              </p:cNvSpPr>
              <p:nvPr/>
            </p:nvSpPr>
            <p:spPr bwMode="auto">
              <a:xfrm>
                <a:off x="0" y="8285"/>
                <a:ext cx="872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880" name="Group 140"/>
            <p:cNvGrpSpPr>
              <a:grpSpLocks/>
            </p:cNvGrpSpPr>
            <p:nvPr/>
          </p:nvGrpSpPr>
          <p:grpSpPr bwMode="auto">
            <a:xfrm>
              <a:off x="1745" y="3656"/>
              <a:ext cx="1874" cy="232"/>
              <a:chOff x="872" y="8285"/>
              <a:chExt cx="937" cy="488"/>
            </a:xfrm>
          </p:grpSpPr>
          <p:sp>
            <p:nvSpPr>
              <p:cNvPr id="78884" name="Rectangle 141"/>
              <p:cNvSpPr>
                <a:spLocks noChangeArrowheads="1"/>
              </p:cNvSpPr>
              <p:nvPr/>
            </p:nvSpPr>
            <p:spPr bwMode="auto">
              <a:xfrm>
                <a:off x="915" y="8343"/>
                <a:ext cx="851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tx1"/>
                    </a:solidFill>
                    <a:cs typeface="Times New Roman" pitchFamily="18" charset="0"/>
                  </a:rPr>
                  <a:t>Continuous</a:t>
                </a:r>
              </a:p>
              <a:p>
                <a:endParaRPr lang="en-US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885" name="Rectangle 142"/>
              <p:cNvSpPr>
                <a:spLocks noChangeArrowheads="1"/>
              </p:cNvSpPr>
              <p:nvPr/>
            </p:nvSpPr>
            <p:spPr bwMode="auto">
              <a:xfrm>
                <a:off x="872" y="8285"/>
                <a:ext cx="937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881" name="Group 143"/>
            <p:cNvGrpSpPr>
              <a:grpSpLocks/>
            </p:cNvGrpSpPr>
            <p:nvPr/>
          </p:nvGrpSpPr>
          <p:grpSpPr bwMode="auto">
            <a:xfrm>
              <a:off x="3619" y="3656"/>
              <a:ext cx="2145" cy="232"/>
              <a:chOff x="1809" y="8285"/>
              <a:chExt cx="1072" cy="488"/>
            </a:xfrm>
          </p:grpSpPr>
          <p:sp>
            <p:nvSpPr>
              <p:cNvPr id="78882" name="Rectangle 144"/>
              <p:cNvSpPr>
                <a:spLocks noChangeArrowheads="1"/>
              </p:cNvSpPr>
              <p:nvPr/>
            </p:nvSpPr>
            <p:spPr bwMode="auto">
              <a:xfrm>
                <a:off x="1852" y="8343"/>
                <a:ext cx="986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tx1"/>
                    </a:solidFill>
                    <a:cs typeface="Times New Roman" pitchFamily="18" charset="0"/>
                  </a:rPr>
                  <a:t>Repeated measures ANOVA</a:t>
                </a:r>
              </a:p>
              <a:p>
                <a:endParaRPr lang="en-US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883" name="Rectangle 145"/>
              <p:cNvSpPr>
                <a:spLocks noChangeArrowheads="1"/>
              </p:cNvSpPr>
              <p:nvPr/>
            </p:nvSpPr>
            <p:spPr bwMode="auto">
              <a:xfrm>
                <a:off x="1809" y="8285"/>
                <a:ext cx="1072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  <p:grpSp>
        <p:nvGrpSpPr>
          <p:cNvPr id="1053842" name="Group 146"/>
          <p:cNvGrpSpPr>
            <a:grpSpLocks/>
          </p:cNvGrpSpPr>
          <p:nvPr/>
        </p:nvGrpSpPr>
        <p:grpSpPr bwMode="auto">
          <a:xfrm>
            <a:off x="-6350" y="6489700"/>
            <a:ext cx="9150350" cy="368300"/>
            <a:chOff x="0" y="3656"/>
            <a:chExt cx="5764" cy="232"/>
          </a:xfrm>
        </p:grpSpPr>
        <p:grpSp>
          <p:nvGrpSpPr>
            <p:cNvPr id="78870" name="Group 147"/>
            <p:cNvGrpSpPr>
              <a:grpSpLocks/>
            </p:cNvGrpSpPr>
            <p:nvPr/>
          </p:nvGrpSpPr>
          <p:grpSpPr bwMode="auto">
            <a:xfrm>
              <a:off x="0" y="3656"/>
              <a:ext cx="1745" cy="232"/>
              <a:chOff x="0" y="8285"/>
              <a:chExt cx="872" cy="488"/>
            </a:xfrm>
          </p:grpSpPr>
          <p:sp>
            <p:nvSpPr>
              <p:cNvPr id="78877" name="Rectangle 148"/>
              <p:cNvSpPr>
                <a:spLocks noChangeArrowheads="1"/>
              </p:cNvSpPr>
              <p:nvPr/>
            </p:nvSpPr>
            <p:spPr bwMode="auto">
              <a:xfrm>
                <a:off x="43" y="8343"/>
                <a:ext cx="786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tx2"/>
                    </a:solidFill>
                    <a:cs typeface="Times New Roman" pitchFamily="18" charset="0"/>
                  </a:rPr>
                  <a:t>Multivariate</a:t>
                </a:r>
              </a:p>
              <a:p>
                <a:endParaRPr lang="en-US" baseline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878" name="Rectangle 149"/>
              <p:cNvSpPr>
                <a:spLocks noChangeArrowheads="1"/>
              </p:cNvSpPr>
              <p:nvPr/>
            </p:nvSpPr>
            <p:spPr bwMode="auto">
              <a:xfrm>
                <a:off x="0" y="8285"/>
                <a:ext cx="872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871" name="Group 150"/>
            <p:cNvGrpSpPr>
              <a:grpSpLocks/>
            </p:cNvGrpSpPr>
            <p:nvPr/>
          </p:nvGrpSpPr>
          <p:grpSpPr bwMode="auto">
            <a:xfrm>
              <a:off x="1745" y="3656"/>
              <a:ext cx="1874" cy="232"/>
              <a:chOff x="872" y="8285"/>
              <a:chExt cx="937" cy="488"/>
            </a:xfrm>
          </p:grpSpPr>
          <p:sp>
            <p:nvSpPr>
              <p:cNvPr id="78875" name="Rectangle 151"/>
              <p:cNvSpPr>
                <a:spLocks noChangeArrowheads="1"/>
              </p:cNvSpPr>
              <p:nvPr/>
            </p:nvSpPr>
            <p:spPr bwMode="auto">
              <a:xfrm>
                <a:off x="915" y="8343"/>
                <a:ext cx="851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tx1"/>
                    </a:solidFill>
                    <a:cs typeface="Times New Roman" pitchFamily="18" charset="0"/>
                  </a:rPr>
                  <a:t>Continuous</a:t>
                </a:r>
              </a:p>
              <a:p>
                <a:endParaRPr lang="en-US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876" name="Rectangle 152"/>
              <p:cNvSpPr>
                <a:spLocks noChangeArrowheads="1"/>
              </p:cNvSpPr>
              <p:nvPr/>
            </p:nvSpPr>
            <p:spPr bwMode="auto">
              <a:xfrm>
                <a:off x="872" y="8285"/>
                <a:ext cx="937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  <p:grpSp>
          <p:nvGrpSpPr>
            <p:cNvPr id="78872" name="Group 153"/>
            <p:cNvGrpSpPr>
              <a:grpSpLocks/>
            </p:cNvGrpSpPr>
            <p:nvPr/>
          </p:nvGrpSpPr>
          <p:grpSpPr bwMode="auto">
            <a:xfrm>
              <a:off x="3619" y="3656"/>
              <a:ext cx="2145" cy="232"/>
              <a:chOff x="1809" y="8285"/>
              <a:chExt cx="1072" cy="488"/>
            </a:xfrm>
          </p:grpSpPr>
          <p:sp>
            <p:nvSpPr>
              <p:cNvPr id="78873" name="Rectangle 154"/>
              <p:cNvSpPr>
                <a:spLocks noChangeArrowheads="1"/>
              </p:cNvSpPr>
              <p:nvPr/>
            </p:nvSpPr>
            <p:spPr bwMode="auto">
              <a:xfrm>
                <a:off x="1852" y="8343"/>
                <a:ext cx="986" cy="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 anchor="ctr"/>
              <a:lstStyle/>
              <a:p>
                <a:pPr eaLnBrk="1" hangingPunct="1"/>
                <a:r>
                  <a:rPr lang="en-US" baseline="0">
                    <a:solidFill>
                      <a:schemeClr val="tx1"/>
                    </a:solidFill>
                    <a:cs typeface="Times New Roman" pitchFamily="18" charset="0"/>
                  </a:rPr>
                  <a:t>Mixed models; GEE modeling</a:t>
                </a:r>
              </a:p>
              <a:p>
                <a:endParaRPr lang="en-US" baseline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874" name="Rectangle 155"/>
              <p:cNvSpPr>
                <a:spLocks noChangeArrowheads="1"/>
              </p:cNvSpPr>
              <p:nvPr/>
            </p:nvSpPr>
            <p:spPr bwMode="auto">
              <a:xfrm>
                <a:off x="1809" y="8285"/>
                <a:ext cx="1072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99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3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3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5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1462088"/>
          </a:xfrm>
        </p:spPr>
        <p:txBody>
          <a:bodyPr/>
          <a:lstStyle/>
          <a:p>
            <a:pPr eaLnBrk="1" hangingPunct="1"/>
            <a:r>
              <a:rPr lang="en-US" sz="4000" smtClean="0"/>
              <a:t>Alternative summary: statistics for various types of outcome data </a:t>
            </a:r>
          </a:p>
        </p:txBody>
      </p:sp>
      <p:graphicFrame>
        <p:nvGraphicFramePr>
          <p:cNvPr id="1060901" name="Group 37"/>
          <p:cNvGraphicFramePr>
            <a:graphicFrameLocks noGrp="1"/>
          </p:cNvGraphicFramePr>
          <p:nvPr>
            <p:ph idx="1"/>
          </p:nvPr>
        </p:nvGraphicFramePr>
        <p:xfrm>
          <a:off x="228600" y="1905000"/>
          <a:ext cx="8763000" cy="4614863"/>
        </p:xfrm>
        <a:graphic>
          <a:graphicData uri="http://schemas.openxmlformats.org/drawingml/2006/table">
            <a:tbl>
              <a:tblPr/>
              <a:tblGrid>
                <a:gridCol w="2286000"/>
                <a:gridCol w="2209800"/>
                <a:gridCol w="2514600"/>
                <a:gridCol w="1752600"/>
              </a:tblGrid>
              <a:tr h="7010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Variable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Are the observations independent or correlated?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Assumptions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925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independent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correlated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225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(e.g. pain scale, cognitive function)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Linear correlation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Linear regression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Paired ttest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Repeated-measures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Mixed models/GEE modeling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is normally distributed (important for small samples).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and predictor have a linear relationship.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2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Binary or categorical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(e.g. fracture yes/no)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Difference in proportions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Relative risks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Chi-square test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Logistic regression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McNemar’s 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Conditional logistic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GEE modeling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Chi-square test assumes sufficient numbers in each cell (&gt;=5)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Time-to-event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(e.g. time to fracture)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Kaplan-Meier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Cox regression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n/a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Cox regression assumes proportional hazards between groups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1462088"/>
          </a:xfrm>
        </p:spPr>
        <p:txBody>
          <a:bodyPr/>
          <a:lstStyle/>
          <a:p>
            <a:pPr eaLnBrk="1" hangingPunct="1"/>
            <a:r>
              <a:rPr lang="en-US" smtClean="0"/>
              <a:t>Continuous outcome (means); HRP 259/HRP 262</a:t>
            </a:r>
          </a:p>
        </p:txBody>
      </p:sp>
      <p:graphicFrame>
        <p:nvGraphicFramePr>
          <p:cNvPr id="1061891" name="Group 3"/>
          <p:cNvGraphicFramePr>
            <a:graphicFrameLocks noGrp="1"/>
          </p:cNvGraphicFramePr>
          <p:nvPr>
            <p:ph idx="1"/>
          </p:nvPr>
        </p:nvGraphicFramePr>
        <p:xfrm>
          <a:off x="228600" y="2057400"/>
          <a:ext cx="8763000" cy="4791440"/>
        </p:xfrm>
        <a:graphic>
          <a:graphicData uri="http://schemas.openxmlformats.org/drawingml/2006/table">
            <a:tbl>
              <a:tblPr/>
              <a:tblGrid>
                <a:gridCol w="1219200"/>
                <a:gridCol w="2438400"/>
                <a:gridCol w="2514600"/>
                <a:gridCol w="2590800"/>
              </a:tblGrid>
              <a:tr h="52542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Variable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Are the observations independent or correlated?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Alternatives if the normality assumption is violated (and small sample size):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205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independent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correlated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3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(e.g. pain scale, cognitive function)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ANOVA: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Pearson’s correlation coefficient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(linear correlation):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Linear regression: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 used when the outcome is continuous; gives slopes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Paired ttest: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Repeated-measures ANOVA: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Mixed models/GEE modeling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techniques to compare changes over time between two or more groups; gives rate of change over time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sign-rank test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the paired ttest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sum-rank test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(=Mann-Whitney U test):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non-parametric alternative to the ttest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Kruskal-Wallis test: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Spearman rank correlation coefficient: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Pearson’s correlation coefficient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5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1462088"/>
          </a:xfrm>
        </p:spPr>
        <p:txBody>
          <a:bodyPr/>
          <a:lstStyle/>
          <a:p>
            <a:pPr eaLnBrk="1" hangingPunct="1"/>
            <a:r>
              <a:rPr lang="en-US" sz="4000" smtClean="0"/>
              <a:t>Binary or categorical outcomes (proportions); HRP 259/HRP 261</a:t>
            </a:r>
          </a:p>
        </p:txBody>
      </p:sp>
      <p:graphicFrame>
        <p:nvGraphicFramePr>
          <p:cNvPr id="1087491" name="Group 3"/>
          <p:cNvGraphicFramePr>
            <a:graphicFrameLocks noGrp="1"/>
          </p:cNvGraphicFramePr>
          <p:nvPr>
            <p:ph idx="1"/>
          </p:nvPr>
        </p:nvGraphicFramePr>
        <p:xfrm>
          <a:off x="228600" y="2057400"/>
          <a:ext cx="8763000" cy="4376920"/>
        </p:xfrm>
        <a:graphic>
          <a:graphicData uri="http://schemas.openxmlformats.org/drawingml/2006/table">
            <a:tbl>
              <a:tblPr/>
              <a:tblGrid>
                <a:gridCol w="1219200"/>
                <a:gridCol w="2286000"/>
                <a:gridCol w="2667000"/>
                <a:gridCol w="2590800"/>
              </a:tblGrid>
              <a:tr h="5254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Variable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Are the observations correlated?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Alternative to the chi-square test if sparse cells: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37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independent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correlated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07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Binary or categorical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(e.g. fracture, yes/no)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Chi-square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proportions between two or more groups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Relative risks: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odds ratios or risk ratios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Logistic regression: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technique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used when outcome is binary; gives multivariate-adjusted odds ratios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McNemar’s chi-square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binary outcome between correlated groups (e.g., before and after)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Conditional logistic regression: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 for a binary outcome when groups are correlated (e.g., matched data)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GEE modeling: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regression technique for a binary outcome when groups are correlated (e.g., repeated measures)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Fisher’s exact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proportions between independent groups when there are sparse data (some cells &lt;5).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McNemar’s exact test: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proportions between correlated groups when there are sparse data (some cells &lt;5).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1462088"/>
          </a:xfrm>
        </p:spPr>
        <p:txBody>
          <a:bodyPr/>
          <a:lstStyle/>
          <a:p>
            <a:pPr eaLnBrk="1" hangingPunct="1"/>
            <a:r>
              <a:rPr lang="en-US" smtClean="0"/>
              <a:t>Time-to-event outcome (survival data); HRP 262</a:t>
            </a:r>
          </a:p>
        </p:txBody>
      </p:sp>
      <p:graphicFrame>
        <p:nvGraphicFramePr>
          <p:cNvPr id="1063939" name="Group 3"/>
          <p:cNvGraphicFramePr>
            <a:graphicFrameLocks noGrp="1"/>
          </p:cNvGraphicFramePr>
          <p:nvPr>
            <p:ph idx="1"/>
          </p:nvPr>
        </p:nvGraphicFramePr>
        <p:xfrm>
          <a:off x="228600" y="2057400"/>
          <a:ext cx="8763000" cy="2743200"/>
        </p:xfrm>
        <a:graphic>
          <a:graphicData uri="http://schemas.openxmlformats.org/drawingml/2006/table">
            <a:tbl>
              <a:tblPr/>
              <a:tblGrid>
                <a:gridCol w="1219200"/>
                <a:gridCol w="4724400"/>
                <a:gridCol w="1371600"/>
                <a:gridCol w="1447800"/>
              </a:tblGrid>
              <a:tr h="5254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Are the observation groups independent or correlated?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Modifications to Cox regression if proportional-hazards is violated: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independent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correlated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089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Time-to-event (e.g., time to fracture)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Kaplan-Meier statistics: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estimates survival functions for each group (usually displayed graphically); compares survival functions with log-rank 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Cox regression: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Multivariate technique for time-to-event data; gives multivariate-adjusted hazard ratios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n/a (already over time)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Time-dependent predictors or time-dependent hazard ratios (tricky!)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3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Recall: Covariance</a:t>
            </a:r>
          </a:p>
        </p:txBody>
      </p:sp>
      <p:graphicFrame>
        <p:nvGraphicFramePr>
          <p:cNvPr id="960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924100"/>
              </p:ext>
            </p:extLst>
          </p:nvPr>
        </p:nvGraphicFramePr>
        <p:xfrm>
          <a:off x="700980" y="1328804"/>
          <a:ext cx="3503414" cy="91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3" imgW="1943100" imgH="609600" progId="Equation.3">
                  <p:embed/>
                </p:oleObj>
              </mc:Choice>
              <mc:Fallback>
                <p:oleObj name="Equation" r:id="rId3" imgW="1943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980" y="1328804"/>
                        <a:ext cx="3503414" cy="91212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91743" y="2426033"/>
            <a:ext cx="3895725" cy="1384662"/>
            <a:chOff x="-4651528" y="5728340"/>
            <a:chExt cx="4840682" cy="1149527"/>
          </a:xfrm>
        </p:grpSpPr>
        <p:sp>
          <p:nvSpPr>
            <p:cNvPr id="4" name="Rectangle 2"/>
            <p:cNvSpPr txBox="1">
              <a:spLocks noChangeArrowheads="1"/>
            </p:cNvSpPr>
            <p:nvPr/>
          </p:nvSpPr>
          <p:spPr bwMode="auto">
            <a:xfrm>
              <a:off x="-4651528" y="5728340"/>
              <a:ext cx="4840682" cy="11495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8000" tIns="72000" rIns="72000" bIns="72000" numCol="1" anchor="t" anchorCtr="0" compatLnSpc="1">
              <a:prstTxWarp prst="textNoShape">
                <a:avLst/>
              </a:prstTxWarp>
            </a:bodyPr>
            <a:lstStyle>
              <a:lvl1pPr marL="165100" indent="-165100" algn="l" defTabSz="9128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98C7"/>
                </a:buClr>
                <a:buFont typeface="Wingdings" pitchFamily="2" charset="2"/>
                <a:buChar char="§"/>
                <a:defRPr sz="2200" kern="1200">
                  <a:solidFill>
                    <a:srgbClr val="4E4641"/>
                  </a:solidFill>
                  <a:latin typeface="+mn-lt"/>
                  <a:ea typeface="+mn-ea"/>
                  <a:cs typeface="+mn-cs"/>
                </a:defRPr>
              </a:lvl1pPr>
              <a:lvl2pPr marL="355600" indent="-180975" algn="l" defTabSz="9128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AC2B37"/>
                </a:buClr>
                <a:buFont typeface="Wingdings" pitchFamily="2" charset="2"/>
                <a:buChar char="§"/>
                <a:defRPr kern="1200">
                  <a:solidFill>
                    <a:srgbClr val="4E4641"/>
                  </a:solidFill>
                  <a:latin typeface="+mn-lt"/>
                  <a:ea typeface="+mn-ea"/>
                  <a:cs typeface="+mn-cs"/>
                </a:defRPr>
              </a:lvl2pPr>
              <a:lvl3pPr marL="536575" indent="-165100" algn="l" defTabSz="9128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buChar char="•"/>
                <a:defRPr sz="1600" kern="1200">
                  <a:solidFill>
                    <a:srgbClr val="4E4641"/>
                  </a:solidFill>
                  <a:latin typeface="+mn-lt"/>
                  <a:ea typeface="+mn-ea"/>
                  <a:cs typeface="+mn-cs"/>
                </a:defRPr>
              </a:lvl3pPr>
              <a:lvl4pPr marL="711200" indent="-165100" algn="l" defTabSz="9128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bg2"/>
                </a:buClr>
                <a:buFont typeface="Arial" pitchFamily="34" charset="0"/>
                <a:buChar char="–"/>
                <a:defRPr sz="1400" kern="1200">
                  <a:solidFill>
                    <a:srgbClr val="4E4641"/>
                  </a:solidFill>
                  <a:latin typeface="+mn-lt"/>
                  <a:ea typeface="+mn-ea"/>
                  <a:cs typeface="+mn-cs"/>
                </a:defRPr>
              </a:lvl4pPr>
              <a:lvl5pPr marL="1608138" indent="-192088" algn="l" defTabSz="912813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B1B1B1"/>
                </a:buClr>
                <a:buFont typeface="Arial" pitchFamily="34" charset="0"/>
                <a:buChar char="–"/>
                <a:defRPr sz="1700" kern="1200">
                  <a:solidFill>
                    <a:srgbClr val="494949"/>
                  </a:solidFill>
                  <a:latin typeface="+mn-lt"/>
                  <a:ea typeface="+mn-ea"/>
                  <a:cs typeface="+mn-cs"/>
                </a:defRPr>
              </a:lvl5pPr>
              <a:lvl6pPr marL="2514441" indent="-228586" algn="l" defTabSz="9143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12" indent="-228586" algn="l" defTabSz="9143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783" indent="-228586" algn="l" defTabSz="9143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954" indent="-228586" algn="l" defTabSz="9143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60000"/>
                </a:spcBef>
                <a:buFont typeface="Wingdings" pitchFamily="2" charset="2"/>
                <a:buNone/>
              </a:pPr>
              <a:endPara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endParaRPr>
            </a:p>
            <a:p>
              <a:pPr>
                <a:lnSpc>
                  <a:spcPct val="50000"/>
                </a:lnSpc>
                <a:spcBef>
                  <a:spcPct val="60000"/>
                </a:spcBef>
                <a:buFont typeface="Wingdings" pitchFamily="2" charset="2"/>
                <a:buNone/>
              </a:pP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cov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(X,Y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) &gt; 0        X and Y are positively correlated</a:t>
              </a:r>
            </a:p>
            <a:p>
              <a:pPr>
                <a:lnSpc>
                  <a:spcPct val="50000"/>
                </a:lnSpc>
                <a:spcBef>
                  <a:spcPct val="60000"/>
                </a:spcBef>
                <a:buFont typeface="Wingdings" pitchFamily="2" charset="2"/>
                <a:buNone/>
              </a:pP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cov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(X,Y) &lt; 0        X and Y are inversely correlated</a:t>
              </a:r>
            </a:p>
            <a:p>
              <a:pPr>
                <a:lnSpc>
                  <a:spcPct val="50000"/>
                </a:lnSpc>
                <a:spcBef>
                  <a:spcPct val="60000"/>
                </a:spcBef>
                <a:buFont typeface="Wingdings" pitchFamily="2" charset="2"/>
                <a:buNone/>
              </a:pPr>
              <a:r>
                <a:rPr lang="en-US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cov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(X,Y) = 0        X and Y are independent</a:t>
              </a:r>
            </a:p>
            <a:p>
              <a:endParaRPr lang="en-US" sz="2800" dirty="0" smtClean="0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-3234061" y="6576602"/>
              <a:ext cx="27131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endParaRPr lang="en-IN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-3234061" y="6035897"/>
              <a:ext cx="27130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endParaRPr lang="en-IN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-3234061" y="6325123"/>
              <a:ext cx="287567" cy="800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endParaRPr lang="en-IN"/>
            </a:p>
          </p:txBody>
        </p:sp>
      </p:grpSp>
      <p:sp>
        <p:nvSpPr>
          <p:cNvPr id="3" name="Rectangle 2"/>
          <p:cNvSpPr/>
          <p:nvPr/>
        </p:nvSpPr>
        <p:spPr>
          <a:xfrm>
            <a:off x="4386263" y="1366904"/>
            <a:ext cx="4286249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is unit dependent. i.e. If we multiply x or y  by some constant, covariance also gets multiplied by same constant.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0550" y="2175159"/>
            <a:ext cx="444817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can be handles easily.  We know Standard deviation also shows similar behavior..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So, the standard deviations can be used to “normalize” the covariance such that </a:t>
            </a:r>
          </a:p>
        </p:txBody>
      </p:sp>
      <p:sp>
        <p:nvSpPr>
          <p:cNvPr id="12" name="Rectangle 1031"/>
          <p:cNvSpPr>
            <a:spLocks noChangeArrowheads="1"/>
          </p:cNvSpPr>
          <p:nvPr/>
        </p:nvSpPr>
        <p:spPr bwMode="auto">
          <a:xfrm>
            <a:off x="4857750" y="4200448"/>
            <a:ext cx="3829049" cy="47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400" i="1" baseline="0" dirty="0" smtClean="0">
                <a:solidFill>
                  <a:schemeClr val="tx1"/>
                </a:solidFill>
                <a:latin typeface="Tahoma" pitchFamily="34" charset="0"/>
              </a:rPr>
              <a:t>This</a:t>
            </a:r>
            <a:r>
              <a:rPr lang="en-US" sz="1400" i="1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1400" i="1" dirty="0">
                <a:solidFill>
                  <a:srgbClr val="FF0000"/>
                </a:solidFill>
                <a:latin typeface="Tahoma" pitchFamily="34" charset="0"/>
              </a:rPr>
              <a:t>standardized covariance </a:t>
            </a:r>
            <a:r>
              <a:rPr lang="en-US" sz="1400" i="1" dirty="0">
                <a:latin typeface="Tahoma" pitchFamily="34" charset="0"/>
              </a:rPr>
              <a:t>(</a:t>
            </a:r>
            <a:r>
              <a:rPr lang="en-US" sz="1400" i="1" dirty="0" err="1" smtClean="0">
                <a:latin typeface="Tahoma" pitchFamily="34" charset="0"/>
              </a:rPr>
              <a:t>unitless</a:t>
            </a:r>
            <a:r>
              <a:rPr lang="en-US" sz="1400" i="1" dirty="0" smtClean="0">
                <a:latin typeface="Tahoma" pitchFamily="34" charset="0"/>
              </a:rPr>
              <a:t>) </a:t>
            </a:r>
            <a:r>
              <a:rPr lang="en-US" sz="1400" i="1" baseline="0" dirty="0" smtClean="0">
                <a:solidFill>
                  <a:schemeClr val="tx1"/>
                </a:solidFill>
                <a:latin typeface="Tahoma" pitchFamily="34" charset="0"/>
              </a:rPr>
              <a:t>is called </a:t>
            </a:r>
            <a:r>
              <a:rPr lang="en-US" sz="1400" i="1" baseline="0" dirty="0" smtClean="0">
                <a:solidFill>
                  <a:srgbClr val="FF0000"/>
                </a:solidFill>
                <a:latin typeface="Tahoma" pitchFamily="34" charset="0"/>
              </a:rPr>
              <a:t>Pearson’s </a:t>
            </a:r>
            <a:r>
              <a:rPr lang="en-US" sz="1400" i="1" baseline="0" dirty="0">
                <a:solidFill>
                  <a:srgbClr val="FF0000"/>
                </a:solidFill>
                <a:latin typeface="Tahoma" pitchFamily="34" charset="0"/>
              </a:rPr>
              <a:t>Correlation </a:t>
            </a:r>
            <a:r>
              <a:rPr lang="en-US" sz="1400" i="1" baseline="0" dirty="0" smtClean="0">
                <a:solidFill>
                  <a:srgbClr val="FF0000"/>
                </a:solidFill>
                <a:latin typeface="Tahoma" pitchFamily="34" charset="0"/>
              </a:rPr>
              <a:t>Coefficient</a:t>
            </a:r>
            <a:endParaRPr lang="en-US" sz="1400" i="1" baseline="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13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54015"/>
              </p:ext>
            </p:extLst>
          </p:nvPr>
        </p:nvGraphicFramePr>
        <p:xfrm>
          <a:off x="5767993" y="3195489"/>
          <a:ext cx="2008561" cy="66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5" imgW="1333440" imgH="444240" progId="Equation.3">
                  <p:embed/>
                </p:oleObj>
              </mc:Choice>
              <mc:Fallback>
                <p:oleObj name="Equation" r:id="rId5" imgW="133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993" y="3195489"/>
                        <a:ext cx="2008561" cy="66881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1" y="3961600"/>
            <a:ext cx="4895850" cy="207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>
            <a:lvl1pPr marL="165100" indent="-1651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98C7"/>
              </a:buClr>
              <a:buFont typeface="Wingdings" pitchFamily="2" charset="2"/>
              <a:buChar char="§"/>
              <a:defRPr sz="2200" kern="1200">
                <a:solidFill>
                  <a:srgbClr val="4E4641"/>
                </a:solidFill>
                <a:latin typeface="+mn-lt"/>
                <a:ea typeface="+mn-ea"/>
                <a:cs typeface="+mn-cs"/>
              </a:defRPr>
            </a:lvl1pPr>
            <a:lvl2pPr marL="355600" indent="-180975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AC2B37"/>
              </a:buClr>
              <a:buFont typeface="Wingdings" pitchFamily="2" charset="2"/>
              <a:buChar char="§"/>
              <a:defRPr kern="1200">
                <a:solidFill>
                  <a:srgbClr val="4E4641"/>
                </a:solidFill>
                <a:latin typeface="+mn-lt"/>
                <a:ea typeface="+mn-ea"/>
                <a:cs typeface="+mn-cs"/>
              </a:defRPr>
            </a:lvl2pPr>
            <a:lvl3pPr marL="536575" indent="-1651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rgbClr val="4E4641"/>
                </a:solidFill>
                <a:latin typeface="+mn-lt"/>
                <a:ea typeface="+mn-ea"/>
                <a:cs typeface="+mn-cs"/>
              </a:defRPr>
            </a:lvl3pPr>
            <a:lvl4pPr marL="711200" indent="-165100" algn="l" defTabSz="9128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bg2"/>
              </a:buClr>
              <a:buFont typeface="Arial" pitchFamily="34" charset="0"/>
              <a:buChar char="–"/>
              <a:defRPr sz="1400" kern="1200">
                <a:solidFill>
                  <a:srgbClr val="4E4641"/>
                </a:solidFill>
                <a:latin typeface="+mn-lt"/>
                <a:ea typeface="+mn-ea"/>
                <a:cs typeface="+mn-cs"/>
              </a:defRPr>
            </a:lvl4pPr>
            <a:lvl5pPr marL="1608138" indent="-192088" algn="l" defTabSz="91281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B1B1B1"/>
              </a:buClr>
              <a:buFont typeface="Arial" pitchFamily="34" charset="0"/>
              <a:buChar char="–"/>
              <a:defRPr sz="1700" kern="1200">
                <a:solidFill>
                  <a:srgbClr val="494949"/>
                </a:solidFill>
                <a:latin typeface="+mn-lt"/>
                <a:ea typeface="+mn-ea"/>
                <a:cs typeface="+mn-cs"/>
              </a:defRPr>
            </a:lvl5pPr>
            <a:lvl6pPr marL="2514441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rgbClr val="FF0000"/>
                </a:solidFill>
                <a:latin typeface="Tahoma" pitchFamily="34" charset="0"/>
              </a:rPr>
              <a:t>Pearson’s Correlation Coefficient </a:t>
            </a:r>
            <a:endParaRPr lang="en-US" sz="1400" b="1" i="1" dirty="0" smtClean="0">
              <a:solidFill>
                <a:srgbClr val="FF0000"/>
              </a:solidFill>
              <a:latin typeface="Tahoma" pitchFamily="34" charset="0"/>
            </a:endParaRP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relative strength of the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two variables</a:t>
            </a:r>
          </a:p>
          <a:p>
            <a:pPr marL="269875" indent="-2698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Unit-less and Ranges between –1 and 1</a:t>
            </a:r>
          </a:p>
          <a:p>
            <a:pPr marL="269875" indent="-2698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closer to –1, the stronger the negative linear relationship</a:t>
            </a:r>
          </a:p>
          <a:p>
            <a:pPr marL="269875" indent="-2698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closer to 1, the stronger the positive linear relationship</a:t>
            </a:r>
          </a:p>
          <a:p>
            <a:pPr marL="269875" indent="-2698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closer to 0, the weaker any positive linear relationship</a:t>
            </a:r>
          </a:p>
        </p:txBody>
      </p:sp>
      <p:pic>
        <p:nvPicPr>
          <p:cNvPr id="15388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54" y="4678144"/>
            <a:ext cx="1548209" cy="80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6" y="5586376"/>
            <a:ext cx="1425737" cy="70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9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6400800" y="2590800"/>
            <a:ext cx="228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394450" y="5181600"/>
            <a:ext cx="228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301693" y="0"/>
            <a:ext cx="8402638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of Data with Various Correlation Coefficients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14338" y="1985963"/>
            <a:ext cx="0" cy="15192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 flipV="1">
            <a:off x="414338" y="2133600"/>
            <a:ext cx="2574925" cy="873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 rot="7282380" flipH="1">
            <a:off x="2717979" y="2871610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 rot="7282380" flipH="1">
            <a:off x="1955979" y="2566810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 rot="7282380" flipH="1">
            <a:off x="1651179" y="2490610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 rot="7282380" flipH="1">
            <a:off x="660579" y="2109610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 rot="7282380" flipH="1">
            <a:off x="1041579" y="2262010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 rot="7282380" flipH="1">
            <a:off x="1346379" y="2338210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sz="2400" b="0" baseline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69863" y="16002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 dirty="0">
                <a:solidFill>
                  <a:schemeClr val="tx2"/>
                </a:solidFill>
                <a:latin typeface="Arial" charset="0"/>
              </a:rPr>
              <a:t>Y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398463" y="3505200"/>
            <a:ext cx="228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 rot="7282380" flipH="1">
            <a:off x="2336979" y="2719210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660650" y="32766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X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3368675" y="1985963"/>
            <a:ext cx="0" cy="15192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 flipV="1">
            <a:off x="3368675" y="2133600"/>
            <a:ext cx="2574925" cy="873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 rot="-7282380">
            <a:off x="5538610" y="3310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 rot="-7282380">
            <a:off x="5462410" y="2929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 rot="-7282380">
            <a:off x="3633610" y="1938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 rot="-7282380">
            <a:off x="3786010" y="2319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 rot="-7282380">
            <a:off x="5157610" y="31577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 rot="-7282380">
            <a:off x="3481210" y="2624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 rot="-7282380">
            <a:off x="4776610" y="2929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 rot="-7282380">
            <a:off x="4243210" y="2319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 rot="-7282380">
            <a:off x="4471810" y="2167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6" name="Oval 28"/>
          <p:cNvSpPr>
            <a:spLocks noChangeArrowheads="1"/>
          </p:cNvSpPr>
          <p:nvPr/>
        </p:nvSpPr>
        <p:spPr bwMode="auto">
          <a:xfrm rot="-7282380">
            <a:off x="5310010" y="2700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7" name="Oval 29"/>
          <p:cNvSpPr>
            <a:spLocks noChangeArrowheads="1"/>
          </p:cNvSpPr>
          <p:nvPr/>
        </p:nvSpPr>
        <p:spPr bwMode="auto">
          <a:xfrm rot="-7282380">
            <a:off x="3862210" y="2624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 rot="-7282380">
            <a:off x="5081410" y="24719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19" name="Oval 31"/>
          <p:cNvSpPr>
            <a:spLocks noChangeArrowheads="1"/>
          </p:cNvSpPr>
          <p:nvPr/>
        </p:nvSpPr>
        <p:spPr bwMode="auto">
          <a:xfrm rot="-7282380">
            <a:off x="4167010" y="2624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0" name="Oval 32"/>
          <p:cNvSpPr>
            <a:spLocks noChangeArrowheads="1"/>
          </p:cNvSpPr>
          <p:nvPr/>
        </p:nvSpPr>
        <p:spPr bwMode="auto">
          <a:xfrm rot="-7282380">
            <a:off x="4548010" y="2700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 rot="-7282380">
            <a:off x="4319410" y="2929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3124200" y="15240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Y</a:t>
            </a:r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3352800" y="3505200"/>
            <a:ext cx="228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614988" y="32766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X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6364288" y="1985963"/>
            <a:ext cx="0" cy="15192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6" name="Oval 38"/>
          <p:cNvSpPr>
            <a:spLocks noChangeArrowheads="1"/>
          </p:cNvSpPr>
          <p:nvPr/>
        </p:nvSpPr>
        <p:spPr bwMode="auto">
          <a:xfrm rot="-7282380">
            <a:off x="6705423" y="3005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7" name="Oval 39"/>
          <p:cNvSpPr>
            <a:spLocks noChangeArrowheads="1"/>
          </p:cNvSpPr>
          <p:nvPr/>
        </p:nvSpPr>
        <p:spPr bwMode="auto">
          <a:xfrm rot="-7282380">
            <a:off x="8534223" y="2319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 rot="-7282380">
            <a:off x="8686623" y="2624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9" name="Oval 41"/>
          <p:cNvSpPr>
            <a:spLocks noChangeArrowheads="1"/>
          </p:cNvSpPr>
          <p:nvPr/>
        </p:nvSpPr>
        <p:spPr bwMode="auto">
          <a:xfrm rot="-7282380">
            <a:off x="7772223" y="2929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 rot="-7282380">
            <a:off x="7848423" y="2319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1" name="Oval 43"/>
          <p:cNvSpPr>
            <a:spLocks noChangeArrowheads="1"/>
          </p:cNvSpPr>
          <p:nvPr/>
        </p:nvSpPr>
        <p:spPr bwMode="auto">
          <a:xfrm rot="-7282380">
            <a:off x="7367410" y="2243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 rot="-7282380">
            <a:off x="6553023" y="23957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 rot="-7282380">
            <a:off x="6857823" y="2548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4" name="Oval 46"/>
          <p:cNvSpPr>
            <a:spLocks noChangeArrowheads="1"/>
          </p:cNvSpPr>
          <p:nvPr/>
        </p:nvSpPr>
        <p:spPr bwMode="auto">
          <a:xfrm rot="-7282380">
            <a:off x="7162623" y="2735441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rot="-7282380">
            <a:off x="7543623" y="2700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 rot="-7282380">
            <a:off x="7315023" y="3005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6119813" y="15240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Y</a:t>
            </a:r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6348413" y="3505200"/>
            <a:ext cx="228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9" name="Oval 51"/>
          <p:cNvSpPr>
            <a:spLocks noChangeArrowheads="1"/>
          </p:cNvSpPr>
          <p:nvPr/>
        </p:nvSpPr>
        <p:spPr bwMode="auto">
          <a:xfrm rot="-7282380">
            <a:off x="8281810" y="28529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8610600" y="32766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X</a:t>
            </a:r>
          </a:p>
        </p:txBody>
      </p:sp>
      <p:sp>
        <p:nvSpPr>
          <p:cNvPr id="12341" name="Line 53"/>
          <p:cNvSpPr>
            <a:spLocks noChangeShapeType="1"/>
          </p:cNvSpPr>
          <p:nvPr/>
        </p:nvSpPr>
        <p:spPr bwMode="auto">
          <a:xfrm>
            <a:off x="3462338" y="4576763"/>
            <a:ext cx="0" cy="15192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 flipV="1">
            <a:off x="3462338" y="4724400"/>
            <a:ext cx="2574925" cy="873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3" name="Oval 55"/>
          <p:cNvSpPr>
            <a:spLocks noChangeArrowheads="1"/>
          </p:cNvSpPr>
          <p:nvPr/>
        </p:nvSpPr>
        <p:spPr bwMode="auto">
          <a:xfrm rot="-7282380">
            <a:off x="3574873" y="59009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4" name="Oval 56"/>
          <p:cNvSpPr>
            <a:spLocks noChangeArrowheads="1"/>
          </p:cNvSpPr>
          <p:nvPr/>
        </p:nvSpPr>
        <p:spPr bwMode="auto">
          <a:xfrm rot="-7282380">
            <a:off x="3803473" y="5596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5" name="Oval 57"/>
          <p:cNvSpPr>
            <a:spLocks noChangeArrowheads="1"/>
          </p:cNvSpPr>
          <p:nvPr/>
        </p:nvSpPr>
        <p:spPr bwMode="auto">
          <a:xfrm rot="-7282380">
            <a:off x="5462410" y="43007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6" name="Oval 58"/>
          <p:cNvSpPr>
            <a:spLocks noChangeArrowheads="1"/>
          </p:cNvSpPr>
          <p:nvPr/>
        </p:nvSpPr>
        <p:spPr bwMode="auto">
          <a:xfrm rot="-7282380">
            <a:off x="5632273" y="4910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7" name="Oval 59"/>
          <p:cNvSpPr>
            <a:spLocks noChangeArrowheads="1"/>
          </p:cNvSpPr>
          <p:nvPr/>
        </p:nvSpPr>
        <p:spPr bwMode="auto">
          <a:xfrm rot="-7282380">
            <a:off x="4090810" y="59009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8" name="Oval 60"/>
          <p:cNvSpPr>
            <a:spLocks noChangeArrowheads="1"/>
          </p:cNvSpPr>
          <p:nvPr/>
        </p:nvSpPr>
        <p:spPr bwMode="auto">
          <a:xfrm rot="-7282380">
            <a:off x="5843410" y="5367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9" name="Oval 61"/>
          <p:cNvSpPr>
            <a:spLocks noChangeArrowheads="1"/>
          </p:cNvSpPr>
          <p:nvPr/>
        </p:nvSpPr>
        <p:spPr bwMode="auto">
          <a:xfrm rot="-7282380">
            <a:off x="5005210" y="5748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0" name="Oval 62"/>
          <p:cNvSpPr>
            <a:spLocks noChangeArrowheads="1"/>
          </p:cNvSpPr>
          <p:nvPr/>
        </p:nvSpPr>
        <p:spPr bwMode="auto">
          <a:xfrm rot="-7282380">
            <a:off x="5081410" y="4605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1" name="Oval 63"/>
          <p:cNvSpPr>
            <a:spLocks noChangeArrowheads="1"/>
          </p:cNvSpPr>
          <p:nvPr/>
        </p:nvSpPr>
        <p:spPr bwMode="auto">
          <a:xfrm rot="-7282380">
            <a:off x="4471810" y="4605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2" name="Oval 64"/>
          <p:cNvSpPr>
            <a:spLocks noChangeArrowheads="1"/>
          </p:cNvSpPr>
          <p:nvPr/>
        </p:nvSpPr>
        <p:spPr bwMode="auto">
          <a:xfrm rot="-7282380">
            <a:off x="3633610" y="5215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 rot="-7282380">
            <a:off x="3862210" y="47579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4" name="Oval 66"/>
          <p:cNvSpPr>
            <a:spLocks noChangeArrowheads="1"/>
          </p:cNvSpPr>
          <p:nvPr/>
        </p:nvSpPr>
        <p:spPr bwMode="auto">
          <a:xfrm rot="-7282380">
            <a:off x="4243210" y="51389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rot="-7282380">
            <a:off x="5386210" y="5291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6" name="Oval 68"/>
          <p:cNvSpPr>
            <a:spLocks noChangeArrowheads="1"/>
          </p:cNvSpPr>
          <p:nvPr/>
        </p:nvSpPr>
        <p:spPr bwMode="auto">
          <a:xfrm rot="-7282380">
            <a:off x="4641673" y="5291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rot="-7282380">
            <a:off x="4624210" y="5977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3194050" y="43434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Y</a:t>
            </a:r>
          </a:p>
        </p:txBody>
      </p:sp>
      <p:sp>
        <p:nvSpPr>
          <p:cNvPr id="12359" name="Line 71"/>
          <p:cNvSpPr>
            <a:spLocks noChangeShapeType="1"/>
          </p:cNvSpPr>
          <p:nvPr/>
        </p:nvSpPr>
        <p:spPr bwMode="auto">
          <a:xfrm>
            <a:off x="3446463" y="6096000"/>
            <a:ext cx="228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0" name="Oval 72"/>
          <p:cNvSpPr>
            <a:spLocks noChangeArrowheads="1"/>
          </p:cNvSpPr>
          <p:nvPr/>
        </p:nvSpPr>
        <p:spPr bwMode="auto">
          <a:xfrm rot="-7282380">
            <a:off x="5386210" y="5672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5708650" y="58674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X</a:t>
            </a:r>
          </a:p>
        </p:txBody>
      </p:sp>
      <p:sp>
        <p:nvSpPr>
          <p:cNvPr id="12362" name="Line 74"/>
          <p:cNvSpPr>
            <a:spLocks noChangeShapeType="1"/>
          </p:cNvSpPr>
          <p:nvPr/>
        </p:nvSpPr>
        <p:spPr bwMode="auto">
          <a:xfrm>
            <a:off x="396875" y="4576763"/>
            <a:ext cx="0" cy="15192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3" name="Line 75"/>
          <p:cNvSpPr>
            <a:spLocks noChangeShapeType="1"/>
          </p:cNvSpPr>
          <p:nvPr/>
        </p:nvSpPr>
        <p:spPr bwMode="auto">
          <a:xfrm flipV="1">
            <a:off x="396875" y="4724400"/>
            <a:ext cx="2574925" cy="873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4" name="Oval 76"/>
          <p:cNvSpPr>
            <a:spLocks noChangeArrowheads="1"/>
          </p:cNvSpPr>
          <p:nvPr/>
        </p:nvSpPr>
        <p:spPr bwMode="auto">
          <a:xfrm rot="-7282380">
            <a:off x="509410" y="5596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5" name="Oval 77"/>
          <p:cNvSpPr>
            <a:spLocks noChangeArrowheads="1"/>
          </p:cNvSpPr>
          <p:nvPr/>
        </p:nvSpPr>
        <p:spPr bwMode="auto">
          <a:xfrm rot="-7282380">
            <a:off x="814210" y="55199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6" name="Oval 78"/>
          <p:cNvSpPr>
            <a:spLocks noChangeArrowheads="1"/>
          </p:cNvSpPr>
          <p:nvPr/>
        </p:nvSpPr>
        <p:spPr bwMode="auto">
          <a:xfrm rot="-7282380">
            <a:off x="2871610" y="48341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 rot="-7282380">
            <a:off x="2490610" y="4910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8" name="Oval 80"/>
          <p:cNvSpPr>
            <a:spLocks noChangeArrowheads="1"/>
          </p:cNvSpPr>
          <p:nvPr/>
        </p:nvSpPr>
        <p:spPr bwMode="auto">
          <a:xfrm rot="-7282380">
            <a:off x="1119010" y="53675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 rot="-7282380">
            <a:off x="1804810" y="51389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0" name="Oval 82"/>
          <p:cNvSpPr>
            <a:spLocks noChangeArrowheads="1"/>
          </p:cNvSpPr>
          <p:nvPr/>
        </p:nvSpPr>
        <p:spPr bwMode="auto">
          <a:xfrm rot="-7282380">
            <a:off x="1500010" y="5291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1" name="Text Box 83"/>
          <p:cNvSpPr txBox="1">
            <a:spLocks noChangeArrowheads="1"/>
          </p:cNvSpPr>
          <p:nvPr/>
        </p:nvSpPr>
        <p:spPr bwMode="auto">
          <a:xfrm>
            <a:off x="52388" y="43434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Y</a:t>
            </a:r>
          </a:p>
        </p:txBody>
      </p:sp>
      <p:sp>
        <p:nvSpPr>
          <p:cNvPr id="12372" name="Line 84"/>
          <p:cNvSpPr>
            <a:spLocks noChangeShapeType="1"/>
          </p:cNvSpPr>
          <p:nvPr/>
        </p:nvSpPr>
        <p:spPr bwMode="auto">
          <a:xfrm>
            <a:off x="381000" y="6096000"/>
            <a:ext cx="228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3" name="Oval 85"/>
          <p:cNvSpPr>
            <a:spLocks noChangeArrowheads="1"/>
          </p:cNvSpPr>
          <p:nvPr/>
        </p:nvSpPr>
        <p:spPr bwMode="auto">
          <a:xfrm rot="-7282380">
            <a:off x="2185810" y="50627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4" name="Text Box 86"/>
          <p:cNvSpPr txBox="1">
            <a:spLocks noChangeArrowheads="1"/>
          </p:cNvSpPr>
          <p:nvPr/>
        </p:nvSpPr>
        <p:spPr bwMode="auto">
          <a:xfrm>
            <a:off x="2643188" y="58674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X</a:t>
            </a:r>
          </a:p>
        </p:txBody>
      </p:sp>
      <p:sp>
        <p:nvSpPr>
          <p:cNvPr id="12375" name="Text Box 87"/>
          <p:cNvSpPr txBox="1">
            <a:spLocks noChangeArrowheads="1"/>
          </p:cNvSpPr>
          <p:nvPr/>
        </p:nvSpPr>
        <p:spPr bwMode="auto">
          <a:xfrm>
            <a:off x="909006" y="3133270"/>
            <a:ext cx="544188" cy="276999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 dirty="0">
                <a:solidFill>
                  <a:schemeClr val="tx2"/>
                </a:solidFill>
                <a:cs typeface="Times New Roman" panose="02020603050405020304" pitchFamily="18" charset="0"/>
              </a:rPr>
              <a:t>r = -1</a:t>
            </a:r>
          </a:p>
        </p:txBody>
      </p:sp>
      <p:sp>
        <p:nvSpPr>
          <p:cNvPr id="12376" name="Text Box 88"/>
          <p:cNvSpPr txBox="1">
            <a:spLocks noChangeArrowheads="1"/>
          </p:cNvSpPr>
          <p:nvPr/>
        </p:nvSpPr>
        <p:spPr bwMode="auto">
          <a:xfrm>
            <a:off x="3654378" y="3138100"/>
            <a:ext cx="582660" cy="276999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 dirty="0">
                <a:solidFill>
                  <a:schemeClr val="tx2"/>
                </a:solidFill>
                <a:cs typeface="Times New Roman" panose="02020603050405020304" pitchFamily="18" charset="0"/>
              </a:rPr>
              <a:t>r = -.6</a:t>
            </a:r>
          </a:p>
        </p:txBody>
      </p:sp>
      <p:sp>
        <p:nvSpPr>
          <p:cNvPr id="12377" name="Text Box 89"/>
          <p:cNvSpPr txBox="1">
            <a:spLocks noChangeArrowheads="1"/>
          </p:cNvSpPr>
          <p:nvPr/>
        </p:nvSpPr>
        <p:spPr bwMode="auto">
          <a:xfrm>
            <a:off x="7924801" y="3086100"/>
            <a:ext cx="492892" cy="276999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 dirty="0">
                <a:solidFill>
                  <a:schemeClr val="tx2"/>
                </a:solidFill>
                <a:cs typeface="Times New Roman" panose="02020603050405020304" pitchFamily="18" charset="0"/>
              </a:rPr>
              <a:t>r = 0</a:t>
            </a:r>
          </a:p>
        </p:txBody>
      </p:sp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5056323" y="5785596"/>
            <a:ext cx="619529" cy="276999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 dirty="0">
                <a:solidFill>
                  <a:schemeClr val="tx2"/>
                </a:solidFill>
                <a:cs typeface="Times New Roman" panose="02020603050405020304" pitchFamily="18" charset="0"/>
              </a:rPr>
              <a:t>r = +.3</a:t>
            </a:r>
          </a:p>
        </p:txBody>
      </p: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1769269" y="5276918"/>
            <a:ext cx="581057" cy="276999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 dirty="0">
                <a:solidFill>
                  <a:schemeClr val="tx2"/>
                </a:solidFill>
                <a:cs typeface="Times New Roman" panose="02020603050405020304" pitchFamily="18" charset="0"/>
              </a:rPr>
              <a:t>r = +1</a:t>
            </a:r>
          </a:p>
        </p:txBody>
      </p:sp>
      <p:sp>
        <p:nvSpPr>
          <p:cNvPr id="12380" name="Line 92"/>
          <p:cNvSpPr>
            <a:spLocks noChangeShapeType="1"/>
          </p:cNvSpPr>
          <p:nvPr/>
        </p:nvSpPr>
        <p:spPr bwMode="auto">
          <a:xfrm>
            <a:off x="6357938" y="4576763"/>
            <a:ext cx="0" cy="15192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1" name="Oval 93"/>
          <p:cNvSpPr>
            <a:spLocks noChangeArrowheads="1"/>
          </p:cNvSpPr>
          <p:nvPr/>
        </p:nvSpPr>
        <p:spPr bwMode="auto">
          <a:xfrm rot="-7282380">
            <a:off x="8586610" y="5291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2" name="Oval 94"/>
          <p:cNvSpPr>
            <a:spLocks noChangeArrowheads="1"/>
          </p:cNvSpPr>
          <p:nvPr/>
        </p:nvSpPr>
        <p:spPr bwMode="auto">
          <a:xfrm rot="-7282380">
            <a:off x="8053210" y="5291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3" name="Oval 95"/>
          <p:cNvSpPr>
            <a:spLocks noChangeArrowheads="1"/>
          </p:cNvSpPr>
          <p:nvPr/>
        </p:nvSpPr>
        <p:spPr bwMode="auto">
          <a:xfrm rot="-7282380">
            <a:off x="6605410" y="5291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4" name="Oval 96"/>
          <p:cNvSpPr>
            <a:spLocks noChangeArrowheads="1"/>
          </p:cNvSpPr>
          <p:nvPr/>
        </p:nvSpPr>
        <p:spPr bwMode="auto">
          <a:xfrm rot="-7282380">
            <a:off x="6910210" y="5291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5" name="Oval 97"/>
          <p:cNvSpPr>
            <a:spLocks noChangeArrowheads="1"/>
          </p:cNvSpPr>
          <p:nvPr/>
        </p:nvSpPr>
        <p:spPr bwMode="auto">
          <a:xfrm rot="-7282380">
            <a:off x="7215010" y="5291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386" name="Oval 98"/>
          <p:cNvSpPr>
            <a:spLocks noChangeArrowheads="1"/>
          </p:cNvSpPr>
          <p:nvPr/>
        </p:nvSpPr>
        <p:spPr bwMode="auto">
          <a:xfrm rot="-7282380">
            <a:off x="7537273" y="5291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7" name="Text Box 99"/>
          <p:cNvSpPr txBox="1">
            <a:spLocks noChangeArrowheads="1"/>
          </p:cNvSpPr>
          <p:nvPr/>
        </p:nvSpPr>
        <p:spPr bwMode="auto">
          <a:xfrm>
            <a:off x="6113463" y="41148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Y</a:t>
            </a:r>
          </a:p>
        </p:txBody>
      </p:sp>
      <p:sp>
        <p:nvSpPr>
          <p:cNvPr id="12388" name="Line 100"/>
          <p:cNvSpPr>
            <a:spLocks noChangeShapeType="1"/>
          </p:cNvSpPr>
          <p:nvPr/>
        </p:nvSpPr>
        <p:spPr bwMode="auto">
          <a:xfrm>
            <a:off x="6342063" y="6096000"/>
            <a:ext cx="228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9" name="Text Box 101"/>
          <p:cNvSpPr txBox="1">
            <a:spLocks noChangeArrowheads="1"/>
          </p:cNvSpPr>
          <p:nvPr/>
        </p:nvSpPr>
        <p:spPr bwMode="auto">
          <a:xfrm>
            <a:off x="8604250" y="5867400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>
                <a:solidFill>
                  <a:schemeClr val="tx2"/>
                </a:solidFill>
                <a:latin typeface="Arial" charset="0"/>
              </a:rPr>
              <a:t>X</a:t>
            </a:r>
          </a:p>
        </p:txBody>
      </p:sp>
      <p:sp>
        <p:nvSpPr>
          <p:cNvPr id="12390" name="Text Box 102"/>
          <p:cNvSpPr txBox="1">
            <a:spLocks noChangeArrowheads="1"/>
          </p:cNvSpPr>
          <p:nvPr/>
        </p:nvSpPr>
        <p:spPr bwMode="auto">
          <a:xfrm>
            <a:off x="7924801" y="5659505"/>
            <a:ext cx="492892" cy="276999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200" baseline="0" dirty="0">
                <a:solidFill>
                  <a:schemeClr val="tx2"/>
                </a:solidFill>
                <a:cs typeface="Times New Roman" panose="02020603050405020304" pitchFamily="18" charset="0"/>
              </a:rPr>
              <a:t>r = 0</a:t>
            </a:r>
          </a:p>
        </p:txBody>
      </p:sp>
      <p:sp>
        <p:nvSpPr>
          <p:cNvPr id="12391" name="Oval 103"/>
          <p:cNvSpPr>
            <a:spLocks noChangeArrowheads="1"/>
          </p:cNvSpPr>
          <p:nvPr/>
        </p:nvSpPr>
        <p:spPr bwMode="auto">
          <a:xfrm rot="-7282380">
            <a:off x="5005210" y="50627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2" name="Oval 104"/>
          <p:cNvSpPr>
            <a:spLocks noChangeArrowheads="1"/>
          </p:cNvSpPr>
          <p:nvPr/>
        </p:nvSpPr>
        <p:spPr bwMode="auto">
          <a:xfrm rot="-7282380">
            <a:off x="4395610" y="56723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3" name="Oval 105"/>
          <p:cNvSpPr>
            <a:spLocks noChangeArrowheads="1"/>
          </p:cNvSpPr>
          <p:nvPr/>
        </p:nvSpPr>
        <p:spPr bwMode="auto">
          <a:xfrm rot="-7282380">
            <a:off x="4776610" y="4681716"/>
            <a:ext cx="72000" cy="720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6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1484463" y="4664296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 rot="-7282380">
            <a:off x="3072676" y="60359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 rot="-7282380">
            <a:off x="1777276" y="5121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 rot="-7282380">
            <a:off x="3529876" y="59597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 rot="-7282380">
            <a:off x="2158276" y="49691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 rot="-7282380">
            <a:off x="2920276" y="56549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 rot="-7282380">
            <a:off x="3225076" y="58073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 rot="-7282380">
            <a:off x="2463076" y="51977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 rot="-7282380">
            <a:off x="1701076" y="48929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 rot="-7282380">
            <a:off x="2005876" y="52739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 rot="-7282380">
            <a:off x="2234476" y="5502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 rot="-7282380">
            <a:off x="2844076" y="5883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 rot="-7282380">
            <a:off x="2767876" y="54263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 rot="-7282380">
            <a:off x="2539276" y="5502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189188" y="4481734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484463" y="6112096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746651" y="6005734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aseline="0" dirty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1484463" y="2378296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 rot="-7282380">
            <a:off x="1624876" y="38261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3" name="Oval 21"/>
          <p:cNvSpPr>
            <a:spLocks noChangeArrowheads="1"/>
          </p:cNvSpPr>
          <p:nvPr/>
        </p:nvSpPr>
        <p:spPr bwMode="auto">
          <a:xfrm rot="-7282380">
            <a:off x="1853476" y="35213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 rot="-7282380">
            <a:off x="3529876" y="2454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 rot="-7282380">
            <a:off x="3682276" y="2835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 rot="-7282380">
            <a:off x="2082076" y="36737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 rot="-7282380">
            <a:off x="3301276" y="2835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 rot="-7282380">
            <a:off x="2920276" y="34451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 rot="-7282380">
            <a:off x="2996476" y="2835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 rot="-7282380">
            <a:off x="2615476" y="26831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1" name="Oval 29"/>
          <p:cNvSpPr>
            <a:spLocks noChangeArrowheads="1"/>
          </p:cNvSpPr>
          <p:nvPr/>
        </p:nvSpPr>
        <p:spPr bwMode="auto">
          <a:xfrm rot="-7282380">
            <a:off x="1701076" y="3216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2" name="Oval 30"/>
          <p:cNvSpPr>
            <a:spLocks noChangeArrowheads="1"/>
          </p:cNvSpPr>
          <p:nvPr/>
        </p:nvSpPr>
        <p:spPr bwMode="auto">
          <a:xfrm rot="-7282380">
            <a:off x="2005876" y="30641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3" name="Oval 31"/>
          <p:cNvSpPr>
            <a:spLocks noChangeArrowheads="1"/>
          </p:cNvSpPr>
          <p:nvPr/>
        </p:nvSpPr>
        <p:spPr bwMode="auto">
          <a:xfrm rot="-7282380">
            <a:off x="2310676" y="3251476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 rot="-7282380">
            <a:off x="3225076" y="31403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 rot="-7282380">
            <a:off x="2691676" y="32165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auto">
          <a:xfrm rot="-7282380">
            <a:off x="2463076" y="35213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1203383" y="2227614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1484463" y="3902296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9" name="Oval 37"/>
          <p:cNvSpPr>
            <a:spLocks noChangeArrowheads="1"/>
          </p:cNvSpPr>
          <p:nvPr/>
        </p:nvSpPr>
        <p:spPr bwMode="auto">
          <a:xfrm rot="-7282380">
            <a:off x="3529876" y="3140351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746651" y="3795934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aseline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090671" y="4743739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 rot="-7282380">
            <a:off x="5231084" y="59629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 rot="-7282380">
            <a:off x="5535884" y="58105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 rot="-7282380">
            <a:off x="7059884" y="47437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6" name="Oval 44"/>
          <p:cNvSpPr>
            <a:spLocks noChangeArrowheads="1"/>
          </p:cNvSpPr>
          <p:nvPr/>
        </p:nvSpPr>
        <p:spPr bwMode="auto">
          <a:xfrm rot="-7282380">
            <a:off x="6983684" y="50485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 rot="-7282380">
            <a:off x="5612084" y="60391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8" name="Oval 46"/>
          <p:cNvSpPr>
            <a:spLocks noChangeArrowheads="1"/>
          </p:cNvSpPr>
          <p:nvPr/>
        </p:nvSpPr>
        <p:spPr bwMode="auto">
          <a:xfrm rot="-7282380">
            <a:off x="6678884" y="48961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9" name="Oval 47"/>
          <p:cNvSpPr>
            <a:spLocks noChangeArrowheads="1"/>
          </p:cNvSpPr>
          <p:nvPr/>
        </p:nvSpPr>
        <p:spPr bwMode="auto">
          <a:xfrm rot="-7282380">
            <a:off x="6602684" y="56581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0" name="Oval 48"/>
          <p:cNvSpPr>
            <a:spLocks noChangeArrowheads="1"/>
          </p:cNvSpPr>
          <p:nvPr/>
        </p:nvSpPr>
        <p:spPr bwMode="auto">
          <a:xfrm rot="-7282380">
            <a:off x="6526484" y="53533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1" name="Oval 49"/>
          <p:cNvSpPr>
            <a:spLocks noChangeArrowheads="1"/>
          </p:cNvSpPr>
          <p:nvPr/>
        </p:nvSpPr>
        <p:spPr bwMode="auto">
          <a:xfrm rot="-7282380">
            <a:off x="6831284" y="45913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2" name="Oval 50"/>
          <p:cNvSpPr>
            <a:spLocks noChangeArrowheads="1"/>
          </p:cNvSpPr>
          <p:nvPr/>
        </p:nvSpPr>
        <p:spPr bwMode="auto">
          <a:xfrm rot="-7282380">
            <a:off x="5840684" y="57343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63" name="Oval 51"/>
          <p:cNvSpPr>
            <a:spLocks noChangeArrowheads="1"/>
          </p:cNvSpPr>
          <p:nvPr/>
        </p:nvSpPr>
        <p:spPr bwMode="auto">
          <a:xfrm rot="-7282380">
            <a:off x="6831284" y="53533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4" name="Oval 52"/>
          <p:cNvSpPr>
            <a:spLocks noChangeArrowheads="1"/>
          </p:cNvSpPr>
          <p:nvPr/>
        </p:nvSpPr>
        <p:spPr bwMode="auto">
          <a:xfrm rot="-7282380">
            <a:off x="6221684" y="55819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5" name="Oval 53"/>
          <p:cNvSpPr>
            <a:spLocks noChangeArrowheads="1"/>
          </p:cNvSpPr>
          <p:nvPr/>
        </p:nvSpPr>
        <p:spPr bwMode="auto">
          <a:xfrm rot="-7282380">
            <a:off x="6069284" y="58867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823971" y="4551652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>
            <a:off x="5090671" y="6191539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 flipH="1">
            <a:off x="5090671" y="2457739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9" name="Oval 57"/>
          <p:cNvSpPr>
            <a:spLocks noChangeArrowheads="1"/>
          </p:cNvSpPr>
          <p:nvPr/>
        </p:nvSpPr>
        <p:spPr bwMode="auto">
          <a:xfrm rot="-7282380">
            <a:off x="5231084" y="39055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0" name="Oval 58"/>
          <p:cNvSpPr>
            <a:spLocks noChangeArrowheads="1"/>
          </p:cNvSpPr>
          <p:nvPr/>
        </p:nvSpPr>
        <p:spPr bwMode="auto">
          <a:xfrm rot="-7282380">
            <a:off x="5459684" y="36007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1" name="Oval 59"/>
          <p:cNvSpPr>
            <a:spLocks noChangeArrowheads="1"/>
          </p:cNvSpPr>
          <p:nvPr/>
        </p:nvSpPr>
        <p:spPr bwMode="auto">
          <a:xfrm rot="-7282380">
            <a:off x="7364684" y="34483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2" name="Oval 60"/>
          <p:cNvSpPr>
            <a:spLocks noChangeArrowheads="1"/>
          </p:cNvSpPr>
          <p:nvPr/>
        </p:nvSpPr>
        <p:spPr bwMode="auto">
          <a:xfrm rot="-7282380">
            <a:off x="6907484" y="28387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3" name="Oval 61"/>
          <p:cNvSpPr>
            <a:spLocks noChangeArrowheads="1"/>
          </p:cNvSpPr>
          <p:nvPr/>
        </p:nvSpPr>
        <p:spPr bwMode="auto">
          <a:xfrm rot="-7282380">
            <a:off x="5840684" y="29149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4" name="Oval 62"/>
          <p:cNvSpPr>
            <a:spLocks noChangeArrowheads="1"/>
          </p:cNvSpPr>
          <p:nvPr/>
        </p:nvSpPr>
        <p:spPr bwMode="auto">
          <a:xfrm rot="-7282380">
            <a:off x="7364684" y="37531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5" name="Oval 63"/>
          <p:cNvSpPr>
            <a:spLocks noChangeArrowheads="1"/>
          </p:cNvSpPr>
          <p:nvPr/>
        </p:nvSpPr>
        <p:spPr bwMode="auto">
          <a:xfrm rot="-7282380">
            <a:off x="7059884" y="35245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6" name="Oval 64"/>
          <p:cNvSpPr>
            <a:spLocks noChangeArrowheads="1"/>
          </p:cNvSpPr>
          <p:nvPr/>
        </p:nvSpPr>
        <p:spPr bwMode="auto">
          <a:xfrm rot="-7282380">
            <a:off x="6602684" y="29911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7" name="Oval 65"/>
          <p:cNvSpPr>
            <a:spLocks noChangeArrowheads="1"/>
          </p:cNvSpPr>
          <p:nvPr/>
        </p:nvSpPr>
        <p:spPr bwMode="auto">
          <a:xfrm rot="-7282380">
            <a:off x="6221684" y="28387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8" name="Oval 66"/>
          <p:cNvSpPr>
            <a:spLocks noChangeArrowheads="1"/>
          </p:cNvSpPr>
          <p:nvPr/>
        </p:nvSpPr>
        <p:spPr bwMode="auto">
          <a:xfrm rot="-7282380">
            <a:off x="5383484" y="32959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79" name="Oval 67"/>
          <p:cNvSpPr>
            <a:spLocks noChangeArrowheads="1"/>
          </p:cNvSpPr>
          <p:nvPr/>
        </p:nvSpPr>
        <p:spPr bwMode="auto">
          <a:xfrm rot="-7282380">
            <a:off x="5612084" y="31435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80" name="Oval 68"/>
          <p:cNvSpPr>
            <a:spLocks noChangeArrowheads="1"/>
          </p:cNvSpPr>
          <p:nvPr/>
        </p:nvSpPr>
        <p:spPr bwMode="auto">
          <a:xfrm rot="-7282380">
            <a:off x="5916884" y="3330919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81" name="Oval 69"/>
          <p:cNvSpPr>
            <a:spLocks noChangeArrowheads="1"/>
          </p:cNvSpPr>
          <p:nvPr/>
        </p:nvSpPr>
        <p:spPr bwMode="auto">
          <a:xfrm rot="-7282380">
            <a:off x="6831284" y="32197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82" name="Oval 70"/>
          <p:cNvSpPr>
            <a:spLocks noChangeArrowheads="1"/>
          </p:cNvSpPr>
          <p:nvPr/>
        </p:nvSpPr>
        <p:spPr bwMode="auto">
          <a:xfrm rot="-7282380">
            <a:off x="6297884" y="31435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83" name="Oval 71"/>
          <p:cNvSpPr>
            <a:spLocks noChangeArrowheads="1"/>
          </p:cNvSpPr>
          <p:nvPr/>
        </p:nvSpPr>
        <p:spPr bwMode="auto">
          <a:xfrm rot="-7282380">
            <a:off x="6526484" y="26863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4785871" y="2294227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3385" name="Line 73"/>
          <p:cNvSpPr>
            <a:spLocks noChangeShapeType="1"/>
          </p:cNvSpPr>
          <p:nvPr/>
        </p:nvSpPr>
        <p:spPr bwMode="auto">
          <a:xfrm>
            <a:off x="5090671" y="3981739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86" name="Oval 74"/>
          <p:cNvSpPr>
            <a:spLocks noChangeArrowheads="1"/>
          </p:cNvSpPr>
          <p:nvPr/>
        </p:nvSpPr>
        <p:spPr bwMode="auto">
          <a:xfrm rot="-7282380">
            <a:off x="7136084" y="321979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5482956" y="3918333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aseline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7391919" y="594685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aseline="0" dirty="0">
                <a:solidFill>
                  <a:schemeClr val="tx1"/>
                </a:solidFill>
                <a:latin typeface="Arial" charset="0"/>
              </a:rPr>
              <a:t>X</a:t>
            </a:r>
          </a:p>
        </p:txBody>
      </p:sp>
      <p:sp>
        <p:nvSpPr>
          <p:cNvPr id="13389" name="Text Box 77"/>
          <p:cNvSpPr txBox="1">
            <a:spLocks noChangeArrowheads="1"/>
          </p:cNvSpPr>
          <p:nvPr/>
        </p:nvSpPr>
        <p:spPr bwMode="auto">
          <a:xfrm>
            <a:off x="1805629" y="1624044"/>
            <a:ext cx="1606213" cy="30777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Linear relationships</a:t>
            </a:r>
          </a:p>
        </p:txBody>
      </p:sp>
      <p:sp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5315539" y="1662818"/>
            <a:ext cx="1971970" cy="30777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Curvilinear relationships</a:t>
            </a:r>
          </a:p>
        </p:txBody>
      </p:sp>
      <p:sp>
        <p:nvSpPr>
          <p:cNvPr id="13391" name="Line 79"/>
          <p:cNvSpPr>
            <a:spLocks noChangeShapeType="1"/>
          </p:cNvSpPr>
          <p:nvPr/>
        </p:nvSpPr>
        <p:spPr bwMode="auto">
          <a:xfrm>
            <a:off x="5362389" y="1580444"/>
            <a:ext cx="36000" cy="360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392" name="Line 80"/>
          <p:cNvSpPr>
            <a:spLocks noChangeShapeType="1"/>
          </p:cNvSpPr>
          <p:nvPr/>
        </p:nvSpPr>
        <p:spPr bwMode="auto">
          <a:xfrm flipV="1">
            <a:off x="1484463" y="2530696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393" name="Line 81"/>
          <p:cNvSpPr>
            <a:spLocks noChangeShapeType="1"/>
          </p:cNvSpPr>
          <p:nvPr/>
        </p:nvSpPr>
        <p:spPr bwMode="auto">
          <a:xfrm>
            <a:off x="1636863" y="4664296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394" name="Freeform 82"/>
          <p:cNvSpPr>
            <a:spLocks/>
          </p:cNvSpPr>
          <p:nvPr/>
        </p:nvSpPr>
        <p:spPr bwMode="auto">
          <a:xfrm>
            <a:off x="5243071" y="2711739"/>
            <a:ext cx="2209800" cy="1117600"/>
          </a:xfrm>
          <a:custGeom>
            <a:avLst/>
            <a:gdLst>
              <a:gd name="T0" fmla="*/ 0 w 1392"/>
              <a:gd name="T1" fmla="*/ 1117600 h 704"/>
              <a:gd name="T2" fmla="*/ 1143000 w 1392"/>
              <a:gd name="T3" fmla="*/ 50800 h 704"/>
              <a:gd name="T4" fmla="*/ 2209800 w 1392"/>
              <a:gd name="T5" fmla="*/ 812800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395" name="Freeform 83"/>
          <p:cNvSpPr>
            <a:spLocks/>
          </p:cNvSpPr>
          <p:nvPr/>
        </p:nvSpPr>
        <p:spPr bwMode="auto">
          <a:xfrm>
            <a:off x="5243071" y="4438939"/>
            <a:ext cx="1828800" cy="1447800"/>
          </a:xfrm>
          <a:custGeom>
            <a:avLst/>
            <a:gdLst>
              <a:gd name="T0" fmla="*/ 0 w 1152"/>
              <a:gd name="T1" fmla="*/ 1447800 h 912"/>
              <a:gd name="T2" fmla="*/ 1295400 w 1152"/>
              <a:gd name="T3" fmla="*/ 990600 h 912"/>
              <a:gd name="T4" fmla="*/ 1828800 w 1152"/>
              <a:gd name="T5" fmla="*/ 0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396" name="Rectangle 8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38835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381893" y="471239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 rot="-7282380">
            <a:off x="2046306" y="6007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 rot="-7282380">
            <a:off x="674706" y="5169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 rot="-7282380">
            <a:off x="2427306" y="6007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 rot="-7282380">
            <a:off x="1055706" y="50172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 rot="-7282380">
            <a:off x="1817706" y="5703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 rot="-7282380">
            <a:off x="2122506" y="5855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 rot="-7282380">
            <a:off x="1436706" y="5322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 rot="-7282380">
            <a:off x="598506" y="4941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 rot="-7282380">
            <a:off x="903306" y="5322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 rot="-7282380">
            <a:off x="1208106" y="53982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 rot="-7282380">
            <a:off x="1741506" y="5931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 rot="-7282380">
            <a:off x="1665306" y="5474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 rot="-7282380">
            <a:off x="1436706" y="5626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05668" y="453935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81893" y="616019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2791488" y="604430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381893" y="2426392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 rot="-7282380">
            <a:off x="522306" y="38742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 rot="-7282380">
            <a:off x="750906" y="3569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 rot="-7282380">
            <a:off x="2427306" y="2502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 rot="-7282380">
            <a:off x="2579706" y="2883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 rot="-7282380">
            <a:off x="979506" y="3721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 rot="-7282380">
            <a:off x="2732106" y="2655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 rot="-7282380">
            <a:off x="1893906" y="3188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 rot="-7282380">
            <a:off x="1893906" y="2883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 rot="-7282380">
            <a:off x="2274906" y="2883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 rot="-7282380">
            <a:off x="1589106" y="3036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 rot="-7282380">
            <a:off x="979506" y="3417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 rot="-7282380">
            <a:off x="1208106" y="3299572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 rot="-7282380">
            <a:off x="2122506" y="3188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 rot="-7282380">
            <a:off x="1589106" y="3264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 rot="-7282380">
            <a:off x="1360506" y="3569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05668" y="232955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81893" y="395039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620361" y="383450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3104315" y="475679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76" name="Oval 40"/>
          <p:cNvSpPr>
            <a:spLocks noChangeArrowheads="1"/>
          </p:cNvSpPr>
          <p:nvPr/>
        </p:nvSpPr>
        <p:spPr bwMode="auto">
          <a:xfrm rot="-7282380">
            <a:off x="3320928" y="5366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77" name="Oval 41"/>
          <p:cNvSpPr>
            <a:spLocks noChangeArrowheads="1"/>
          </p:cNvSpPr>
          <p:nvPr/>
        </p:nvSpPr>
        <p:spPr bwMode="auto">
          <a:xfrm rot="-7282380">
            <a:off x="3320928" y="49092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78" name="Oval 42"/>
          <p:cNvSpPr>
            <a:spLocks noChangeArrowheads="1"/>
          </p:cNvSpPr>
          <p:nvPr/>
        </p:nvSpPr>
        <p:spPr bwMode="auto">
          <a:xfrm rot="-7282380">
            <a:off x="3778128" y="5518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 rot="-7282380">
            <a:off x="4616328" y="6128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 rot="-7282380">
            <a:off x="3473328" y="5595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 rot="-7282380">
            <a:off x="4159128" y="4985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 rot="-7282380">
            <a:off x="4540128" y="56712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83" name="Oval 47"/>
          <p:cNvSpPr>
            <a:spLocks noChangeArrowheads="1"/>
          </p:cNvSpPr>
          <p:nvPr/>
        </p:nvSpPr>
        <p:spPr bwMode="auto">
          <a:xfrm rot="-7282380">
            <a:off x="4463928" y="52902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84" name="Oval 48"/>
          <p:cNvSpPr>
            <a:spLocks noChangeArrowheads="1"/>
          </p:cNvSpPr>
          <p:nvPr/>
        </p:nvSpPr>
        <p:spPr bwMode="auto">
          <a:xfrm rot="-7282380">
            <a:off x="4159128" y="52902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85" name="Oval 49"/>
          <p:cNvSpPr>
            <a:spLocks noChangeArrowheads="1"/>
          </p:cNvSpPr>
          <p:nvPr/>
        </p:nvSpPr>
        <p:spPr bwMode="auto">
          <a:xfrm rot="-7282380">
            <a:off x="3778128" y="5061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86" name="Oval 50"/>
          <p:cNvSpPr>
            <a:spLocks noChangeArrowheads="1"/>
          </p:cNvSpPr>
          <p:nvPr/>
        </p:nvSpPr>
        <p:spPr bwMode="auto">
          <a:xfrm rot="-7282380">
            <a:off x="4768728" y="52902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87" name="Oval 51"/>
          <p:cNvSpPr>
            <a:spLocks noChangeArrowheads="1"/>
          </p:cNvSpPr>
          <p:nvPr/>
        </p:nvSpPr>
        <p:spPr bwMode="auto">
          <a:xfrm rot="-7282380">
            <a:off x="4235328" y="5595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 rot="-7282380">
            <a:off x="4006728" y="5976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2828090" y="458375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104315" y="620459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 flipH="1">
            <a:off x="3104315" y="2470792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 rot="-7282380">
            <a:off x="4311528" y="2775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93" name="Oval 57"/>
          <p:cNvSpPr>
            <a:spLocks noChangeArrowheads="1"/>
          </p:cNvSpPr>
          <p:nvPr/>
        </p:nvSpPr>
        <p:spPr bwMode="auto">
          <a:xfrm rot="-7282380">
            <a:off x="3473328" y="3613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94" name="Oval 58"/>
          <p:cNvSpPr>
            <a:spLocks noChangeArrowheads="1"/>
          </p:cNvSpPr>
          <p:nvPr/>
        </p:nvSpPr>
        <p:spPr bwMode="auto">
          <a:xfrm rot="-7282380">
            <a:off x="4540128" y="3537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95" name="Oval 59"/>
          <p:cNvSpPr>
            <a:spLocks noChangeArrowheads="1"/>
          </p:cNvSpPr>
          <p:nvPr/>
        </p:nvSpPr>
        <p:spPr bwMode="auto">
          <a:xfrm rot="-7282380">
            <a:off x="4921128" y="2851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96" name="Oval 60"/>
          <p:cNvSpPr>
            <a:spLocks noChangeArrowheads="1"/>
          </p:cNvSpPr>
          <p:nvPr/>
        </p:nvSpPr>
        <p:spPr bwMode="auto">
          <a:xfrm rot="-7282380">
            <a:off x="3778128" y="2851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97" name="Oval 61"/>
          <p:cNvSpPr>
            <a:spLocks noChangeArrowheads="1"/>
          </p:cNvSpPr>
          <p:nvPr/>
        </p:nvSpPr>
        <p:spPr bwMode="auto">
          <a:xfrm rot="-7282380">
            <a:off x="3854328" y="3918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98" name="Oval 62"/>
          <p:cNvSpPr>
            <a:spLocks noChangeArrowheads="1"/>
          </p:cNvSpPr>
          <p:nvPr/>
        </p:nvSpPr>
        <p:spPr bwMode="auto">
          <a:xfrm rot="-7282380">
            <a:off x="4082928" y="3537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399" name="Oval 63"/>
          <p:cNvSpPr>
            <a:spLocks noChangeArrowheads="1"/>
          </p:cNvSpPr>
          <p:nvPr/>
        </p:nvSpPr>
        <p:spPr bwMode="auto">
          <a:xfrm rot="-7282380">
            <a:off x="4616328" y="2928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00" name="Oval 64"/>
          <p:cNvSpPr>
            <a:spLocks noChangeArrowheads="1"/>
          </p:cNvSpPr>
          <p:nvPr/>
        </p:nvSpPr>
        <p:spPr bwMode="auto">
          <a:xfrm rot="-7282380">
            <a:off x="4082928" y="2547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01" name="Oval 65"/>
          <p:cNvSpPr>
            <a:spLocks noChangeArrowheads="1"/>
          </p:cNvSpPr>
          <p:nvPr/>
        </p:nvSpPr>
        <p:spPr bwMode="auto">
          <a:xfrm rot="-7282380">
            <a:off x="3473328" y="3309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02" name="Oval 66"/>
          <p:cNvSpPr>
            <a:spLocks noChangeArrowheads="1"/>
          </p:cNvSpPr>
          <p:nvPr/>
        </p:nvSpPr>
        <p:spPr bwMode="auto">
          <a:xfrm rot="-7282380">
            <a:off x="3397128" y="2851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03" name="Oval 67"/>
          <p:cNvSpPr>
            <a:spLocks noChangeArrowheads="1"/>
          </p:cNvSpPr>
          <p:nvPr/>
        </p:nvSpPr>
        <p:spPr bwMode="auto">
          <a:xfrm rot="-7282380">
            <a:off x="3930528" y="3232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404" name="Oval 68"/>
          <p:cNvSpPr>
            <a:spLocks noChangeArrowheads="1"/>
          </p:cNvSpPr>
          <p:nvPr/>
        </p:nvSpPr>
        <p:spPr bwMode="auto">
          <a:xfrm rot="-7282380">
            <a:off x="4844928" y="3232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05" name="Oval 69"/>
          <p:cNvSpPr>
            <a:spLocks noChangeArrowheads="1"/>
          </p:cNvSpPr>
          <p:nvPr/>
        </p:nvSpPr>
        <p:spPr bwMode="auto">
          <a:xfrm rot="-7282380">
            <a:off x="4311528" y="3156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06" name="Oval 70"/>
          <p:cNvSpPr>
            <a:spLocks noChangeArrowheads="1"/>
          </p:cNvSpPr>
          <p:nvPr/>
        </p:nvSpPr>
        <p:spPr bwMode="auto">
          <a:xfrm rot="-7282380">
            <a:off x="4540128" y="2394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2828090" y="237395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>
            <a:off x="3104315" y="399479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09" name="Oval 73"/>
          <p:cNvSpPr>
            <a:spLocks noChangeArrowheads="1"/>
          </p:cNvSpPr>
          <p:nvPr/>
        </p:nvSpPr>
        <p:spPr bwMode="auto">
          <a:xfrm rot="-7282380">
            <a:off x="5378328" y="26232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10" name="Text Box 74"/>
          <p:cNvSpPr txBox="1">
            <a:spLocks noChangeArrowheads="1"/>
          </p:cNvSpPr>
          <p:nvPr/>
        </p:nvSpPr>
        <p:spPr bwMode="auto">
          <a:xfrm>
            <a:off x="5309353" y="387890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5466608" y="6042185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412" name="Text Box 76"/>
          <p:cNvSpPr txBox="1">
            <a:spLocks noChangeArrowheads="1"/>
          </p:cNvSpPr>
          <p:nvPr/>
        </p:nvSpPr>
        <p:spPr bwMode="auto">
          <a:xfrm>
            <a:off x="659359" y="1510503"/>
            <a:ext cx="1935753" cy="30777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>
                <a:solidFill>
                  <a:schemeClr val="tx1"/>
                </a:solidFill>
                <a:latin typeface="Arial" charset="0"/>
              </a:rPr>
              <a:t>Strong relationships</a:t>
            </a:r>
          </a:p>
        </p:txBody>
      </p:sp>
      <p:sp>
        <p:nvSpPr>
          <p:cNvPr id="14413" name="Text Box 77"/>
          <p:cNvSpPr txBox="1">
            <a:spLocks noChangeArrowheads="1"/>
          </p:cNvSpPr>
          <p:nvPr/>
        </p:nvSpPr>
        <p:spPr bwMode="auto">
          <a:xfrm>
            <a:off x="3540808" y="1510502"/>
            <a:ext cx="1855520" cy="30777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  <a:latin typeface="Arial" charset="0"/>
              </a:rPr>
              <a:t>Weak</a:t>
            </a:r>
            <a:r>
              <a:rPr lang="en-US" sz="1400" baseline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400" b="0" baseline="0" dirty="0">
                <a:solidFill>
                  <a:schemeClr val="tx1"/>
                </a:solidFill>
                <a:latin typeface="Arial" charset="0"/>
              </a:rPr>
              <a:t>relationships</a:t>
            </a:r>
          </a:p>
        </p:txBody>
      </p:sp>
      <p:sp>
        <p:nvSpPr>
          <p:cNvPr id="14415" name="Oval 79"/>
          <p:cNvSpPr>
            <a:spLocks noChangeArrowheads="1"/>
          </p:cNvSpPr>
          <p:nvPr/>
        </p:nvSpPr>
        <p:spPr bwMode="auto">
          <a:xfrm rot="-7282380">
            <a:off x="5225928" y="3080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16" name="Oval 80"/>
          <p:cNvSpPr>
            <a:spLocks noChangeArrowheads="1"/>
          </p:cNvSpPr>
          <p:nvPr/>
        </p:nvSpPr>
        <p:spPr bwMode="auto">
          <a:xfrm rot="-7282380">
            <a:off x="5073528" y="2470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17" name="Oval 81"/>
          <p:cNvSpPr>
            <a:spLocks noChangeArrowheads="1"/>
          </p:cNvSpPr>
          <p:nvPr/>
        </p:nvSpPr>
        <p:spPr bwMode="auto">
          <a:xfrm rot="-7282380">
            <a:off x="4844928" y="58236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18" name="Oval 82"/>
          <p:cNvSpPr>
            <a:spLocks noChangeArrowheads="1"/>
          </p:cNvSpPr>
          <p:nvPr/>
        </p:nvSpPr>
        <p:spPr bwMode="auto">
          <a:xfrm rot="-7282380">
            <a:off x="5225928" y="5518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19" name="Oval 83"/>
          <p:cNvSpPr>
            <a:spLocks noChangeArrowheads="1"/>
          </p:cNvSpPr>
          <p:nvPr/>
        </p:nvSpPr>
        <p:spPr bwMode="auto">
          <a:xfrm rot="-7282380">
            <a:off x="5073528" y="52140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20" name="Oval 84"/>
          <p:cNvSpPr>
            <a:spLocks noChangeArrowheads="1"/>
          </p:cNvSpPr>
          <p:nvPr/>
        </p:nvSpPr>
        <p:spPr bwMode="auto">
          <a:xfrm rot="-7282380">
            <a:off x="5225928" y="58998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21" name="Oval 85"/>
          <p:cNvSpPr>
            <a:spLocks noChangeArrowheads="1"/>
          </p:cNvSpPr>
          <p:nvPr/>
        </p:nvSpPr>
        <p:spPr bwMode="auto">
          <a:xfrm rot="-7282380">
            <a:off x="4540128" y="4985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22" name="Oval 86"/>
          <p:cNvSpPr>
            <a:spLocks noChangeArrowheads="1"/>
          </p:cNvSpPr>
          <p:nvPr/>
        </p:nvSpPr>
        <p:spPr bwMode="auto">
          <a:xfrm rot="-7282380">
            <a:off x="3854328" y="4604447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400"/>
          </a:p>
        </p:txBody>
      </p:sp>
      <p:sp>
        <p:nvSpPr>
          <p:cNvPr id="14425" name="Line 89"/>
          <p:cNvSpPr>
            <a:spLocks noChangeShapeType="1"/>
          </p:cNvSpPr>
          <p:nvPr/>
        </p:nvSpPr>
        <p:spPr bwMode="auto">
          <a:xfrm flipV="1">
            <a:off x="3104315" y="2089792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26" name="Line 90"/>
          <p:cNvSpPr>
            <a:spLocks noChangeShapeType="1"/>
          </p:cNvSpPr>
          <p:nvPr/>
        </p:nvSpPr>
        <p:spPr bwMode="auto">
          <a:xfrm flipV="1">
            <a:off x="4171115" y="2927992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27" name="Line 91"/>
          <p:cNvSpPr>
            <a:spLocks noChangeShapeType="1"/>
          </p:cNvSpPr>
          <p:nvPr/>
        </p:nvSpPr>
        <p:spPr bwMode="auto">
          <a:xfrm>
            <a:off x="839093" y="4559992"/>
            <a:ext cx="36000" cy="3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>
            <a:off x="381893" y="4940992"/>
            <a:ext cx="36000" cy="3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29" name="Line 93"/>
          <p:cNvSpPr>
            <a:spLocks noChangeShapeType="1"/>
          </p:cNvSpPr>
          <p:nvPr/>
        </p:nvSpPr>
        <p:spPr bwMode="auto">
          <a:xfrm>
            <a:off x="4247315" y="4299592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3104315" y="5518792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31" name="Line 95"/>
          <p:cNvSpPr>
            <a:spLocks noChangeShapeType="1"/>
          </p:cNvSpPr>
          <p:nvPr/>
        </p:nvSpPr>
        <p:spPr bwMode="auto">
          <a:xfrm flipV="1">
            <a:off x="610493" y="2502592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32" name="Line 96"/>
          <p:cNvSpPr>
            <a:spLocks noChangeShapeType="1"/>
          </p:cNvSpPr>
          <p:nvPr/>
        </p:nvSpPr>
        <p:spPr bwMode="auto">
          <a:xfrm>
            <a:off x="534293" y="4712392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33" name="Line 97"/>
          <p:cNvSpPr>
            <a:spLocks noChangeShapeType="1"/>
          </p:cNvSpPr>
          <p:nvPr/>
        </p:nvSpPr>
        <p:spPr bwMode="auto">
          <a:xfrm flipV="1">
            <a:off x="3332915" y="2242192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34" name="Line 98"/>
          <p:cNvSpPr>
            <a:spLocks noChangeShapeType="1"/>
          </p:cNvSpPr>
          <p:nvPr/>
        </p:nvSpPr>
        <p:spPr bwMode="auto">
          <a:xfrm>
            <a:off x="3485315" y="4756792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400"/>
          </a:p>
        </p:txBody>
      </p:sp>
      <p:sp>
        <p:nvSpPr>
          <p:cNvPr id="14435" name="Rectangle 99"/>
          <p:cNvSpPr>
            <a:spLocks noGrp="1" noChangeArrowheads="1"/>
          </p:cNvSpPr>
          <p:nvPr>
            <p:ph type="title"/>
          </p:nvPr>
        </p:nvSpPr>
        <p:spPr>
          <a:xfrm>
            <a:off x="197012" y="180976"/>
            <a:ext cx="5454313" cy="533399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Correlation</a:t>
            </a:r>
          </a:p>
        </p:txBody>
      </p:sp>
      <p:sp>
        <p:nvSpPr>
          <p:cNvPr id="142" name="Line 3"/>
          <p:cNvSpPr>
            <a:spLocks noChangeShapeType="1"/>
          </p:cNvSpPr>
          <p:nvPr/>
        </p:nvSpPr>
        <p:spPr bwMode="auto">
          <a:xfrm>
            <a:off x="6244512" y="482537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" name="Oval 4"/>
          <p:cNvSpPr>
            <a:spLocks noChangeArrowheads="1"/>
          </p:cNvSpPr>
          <p:nvPr/>
        </p:nvSpPr>
        <p:spPr bwMode="auto">
          <a:xfrm rot="14280000">
            <a:off x="8367644" y="55878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" name="Oval 5"/>
          <p:cNvSpPr>
            <a:spLocks noChangeArrowheads="1"/>
          </p:cNvSpPr>
          <p:nvPr/>
        </p:nvSpPr>
        <p:spPr bwMode="auto">
          <a:xfrm rot="14280000">
            <a:off x="6767444" y="55116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" name="Oval 6"/>
          <p:cNvSpPr>
            <a:spLocks noChangeArrowheads="1"/>
          </p:cNvSpPr>
          <p:nvPr/>
        </p:nvSpPr>
        <p:spPr bwMode="auto">
          <a:xfrm rot="14280000">
            <a:off x="8291444" y="53592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" name="Oval 7"/>
          <p:cNvSpPr>
            <a:spLocks noChangeArrowheads="1"/>
          </p:cNvSpPr>
          <p:nvPr/>
        </p:nvSpPr>
        <p:spPr bwMode="auto">
          <a:xfrm rot="14280000">
            <a:off x="6996044" y="52830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" name="Oval 8"/>
          <p:cNvSpPr>
            <a:spLocks noChangeArrowheads="1"/>
          </p:cNvSpPr>
          <p:nvPr/>
        </p:nvSpPr>
        <p:spPr bwMode="auto">
          <a:xfrm rot="14280000">
            <a:off x="7910444" y="52830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" name="Oval 9"/>
          <p:cNvSpPr>
            <a:spLocks noChangeArrowheads="1"/>
          </p:cNvSpPr>
          <p:nvPr/>
        </p:nvSpPr>
        <p:spPr bwMode="auto">
          <a:xfrm rot="14280000">
            <a:off x="8062844" y="55116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" name="Oval 10"/>
          <p:cNvSpPr>
            <a:spLocks noChangeArrowheads="1"/>
          </p:cNvSpPr>
          <p:nvPr/>
        </p:nvSpPr>
        <p:spPr bwMode="auto">
          <a:xfrm rot="14280000">
            <a:off x="7300844" y="54354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" name="Oval 11"/>
          <p:cNvSpPr>
            <a:spLocks noChangeArrowheads="1"/>
          </p:cNvSpPr>
          <p:nvPr/>
        </p:nvSpPr>
        <p:spPr bwMode="auto">
          <a:xfrm rot="14280000">
            <a:off x="6386444" y="55116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1" name="Oval 12"/>
          <p:cNvSpPr>
            <a:spLocks noChangeArrowheads="1"/>
          </p:cNvSpPr>
          <p:nvPr/>
        </p:nvSpPr>
        <p:spPr bwMode="auto">
          <a:xfrm rot="14280000">
            <a:off x="6615044" y="52830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" name="Oval 13"/>
          <p:cNvSpPr>
            <a:spLocks noChangeArrowheads="1"/>
          </p:cNvSpPr>
          <p:nvPr/>
        </p:nvSpPr>
        <p:spPr bwMode="auto">
          <a:xfrm rot="14280000">
            <a:off x="7072244" y="55116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" name="Oval 14"/>
          <p:cNvSpPr>
            <a:spLocks noChangeArrowheads="1"/>
          </p:cNvSpPr>
          <p:nvPr/>
        </p:nvSpPr>
        <p:spPr bwMode="auto">
          <a:xfrm rot="14280000">
            <a:off x="7758044" y="55878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" name="Oval 15"/>
          <p:cNvSpPr>
            <a:spLocks noChangeArrowheads="1"/>
          </p:cNvSpPr>
          <p:nvPr/>
        </p:nvSpPr>
        <p:spPr bwMode="auto">
          <a:xfrm rot="14280000">
            <a:off x="7529444" y="53592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5" name="Oval 16"/>
          <p:cNvSpPr>
            <a:spLocks noChangeArrowheads="1"/>
          </p:cNvSpPr>
          <p:nvPr/>
        </p:nvSpPr>
        <p:spPr bwMode="auto">
          <a:xfrm rot="14280000">
            <a:off x="7453244" y="55878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" name="Text Box 17"/>
          <p:cNvSpPr txBox="1">
            <a:spLocks noChangeArrowheads="1"/>
          </p:cNvSpPr>
          <p:nvPr/>
        </p:nvSpPr>
        <p:spPr bwMode="auto">
          <a:xfrm>
            <a:off x="5987337" y="4709486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7" name="Line 18"/>
          <p:cNvSpPr>
            <a:spLocks noChangeShapeType="1"/>
          </p:cNvSpPr>
          <p:nvPr/>
        </p:nvSpPr>
        <p:spPr bwMode="auto">
          <a:xfrm>
            <a:off x="6244512" y="627317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" name="Line 20"/>
          <p:cNvSpPr>
            <a:spLocks noChangeShapeType="1"/>
          </p:cNvSpPr>
          <p:nvPr/>
        </p:nvSpPr>
        <p:spPr bwMode="auto">
          <a:xfrm flipH="1">
            <a:off x="6244512" y="2539373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9" name="Oval 21"/>
          <p:cNvSpPr>
            <a:spLocks noChangeArrowheads="1"/>
          </p:cNvSpPr>
          <p:nvPr/>
        </p:nvSpPr>
        <p:spPr bwMode="auto">
          <a:xfrm rot="14280000">
            <a:off x="7758044" y="25398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0" name="Oval 22"/>
          <p:cNvSpPr>
            <a:spLocks noChangeArrowheads="1"/>
          </p:cNvSpPr>
          <p:nvPr/>
        </p:nvSpPr>
        <p:spPr bwMode="auto">
          <a:xfrm rot="14280000">
            <a:off x="6462644" y="34542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" name="Oval 23"/>
          <p:cNvSpPr>
            <a:spLocks noChangeArrowheads="1"/>
          </p:cNvSpPr>
          <p:nvPr/>
        </p:nvSpPr>
        <p:spPr bwMode="auto">
          <a:xfrm rot="14280000">
            <a:off x="8291444" y="36828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" name="Oval 24"/>
          <p:cNvSpPr>
            <a:spLocks noChangeArrowheads="1"/>
          </p:cNvSpPr>
          <p:nvPr/>
        </p:nvSpPr>
        <p:spPr bwMode="auto">
          <a:xfrm rot="14280000">
            <a:off x="8443844" y="29970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" name="Oval 25"/>
          <p:cNvSpPr>
            <a:spLocks noChangeArrowheads="1"/>
          </p:cNvSpPr>
          <p:nvPr/>
        </p:nvSpPr>
        <p:spPr bwMode="auto">
          <a:xfrm rot="14280000">
            <a:off x="6843644" y="38352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" name="Oval 26"/>
          <p:cNvSpPr>
            <a:spLocks noChangeArrowheads="1"/>
          </p:cNvSpPr>
          <p:nvPr/>
        </p:nvSpPr>
        <p:spPr bwMode="auto">
          <a:xfrm rot="14280000">
            <a:off x="6996044" y="26160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" name="Oval 27"/>
          <p:cNvSpPr>
            <a:spLocks noChangeArrowheads="1"/>
          </p:cNvSpPr>
          <p:nvPr/>
        </p:nvSpPr>
        <p:spPr bwMode="auto">
          <a:xfrm rot="14280000">
            <a:off x="7758044" y="33018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" name="Oval 28"/>
          <p:cNvSpPr>
            <a:spLocks noChangeArrowheads="1"/>
          </p:cNvSpPr>
          <p:nvPr/>
        </p:nvSpPr>
        <p:spPr bwMode="auto">
          <a:xfrm rot="14280000">
            <a:off x="7910444" y="28446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" name="Oval 29"/>
          <p:cNvSpPr>
            <a:spLocks noChangeArrowheads="1"/>
          </p:cNvSpPr>
          <p:nvPr/>
        </p:nvSpPr>
        <p:spPr bwMode="auto">
          <a:xfrm rot="14280000">
            <a:off x="8367644" y="26922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8" name="Oval 30"/>
          <p:cNvSpPr>
            <a:spLocks noChangeArrowheads="1"/>
          </p:cNvSpPr>
          <p:nvPr/>
        </p:nvSpPr>
        <p:spPr bwMode="auto">
          <a:xfrm rot="14280000">
            <a:off x="7453244" y="28446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9" name="Oval 31"/>
          <p:cNvSpPr>
            <a:spLocks noChangeArrowheads="1"/>
          </p:cNvSpPr>
          <p:nvPr/>
        </p:nvSpPr>
        <p:spPr bwMode="auto">
          <a:xfrm rot="14280000">
            <a:off x="6843644" y="35304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0" name="Oval 32"/>
          <p:cNvSpPr>
            <a:spLocks noChangeArrowheads="1"/>
          </p:cNvSpPr>
          <p:nvPr/>
        </p:nvSpPr>
        <p:spPr bwMode="auto">
          <a:xfrm rot="14280000">
            <a:off x="7072244" y="31494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2400" b="0" baseline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1" name="Oval 33"/>
          <p:cNvSpPr>
            <a:spLocks noChangeArrowheads="1"/>
          </p:cNvSpPr>
          <p:nvPr/>
        </p:nvSpPr>
        <p:spPr bwMode="auto">
          <a:xfrm rot="14280000">
            <a:off x="8062844" y="38352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2" name="Oval 34"/>
          <p:cNvSpPr>
            <a:spLocks noChangeArrowheads="1"/>
          </p:cNvSpPr>
          <p:nvPr/>
        </p:nvSpPr>
        <p:spPr bwMode="auto">
          <a:xfrm rot="14280000">
            <a:off x="7453244" y="33780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3" name="Oval 35"/>
          <p:cNvSpPr>
            <a:spLocks noChangeArrowheads="1"/>
          </p:cNvSpPr>
          <p:nvPr/>
        </p:nvSpPr>
        <p:spPr bwMode="auto">
          <a:xfrm rot="14280000">
            <a:off x="7224644" y="36828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" name="Text Box 36"/>
          <p:cNvSpPr txBox="1">
            <a:spLocks noChangeArrowheads="1"/>
          </p:cNvSpPr>
          <p:nvPr/>
        </p:nvSpPr>
        <p:spPr bwMode="auto">
          <a:xfrm>
            <a:off x="5987337" y="2499686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5" name="Line 37"/>
          <p:cNvSpPr>
            <a:spLocks noChangeShapeType="1"/>
          </p:cNvSpPr>
          <p:nvPr/>
        </p:nvSpPr>
        <p:spPr bwMode="auto">
          <a:xfrm>
            <a:off x="6244512" y="406337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6" name="Text Box 38"/>
          <p:cNvSpPr txBox="1">
            <a:spLocks noChangeArrowheads="1"/>
          </p:cNvSpPr>
          <p:nvPr/>
        </p:nvSpPr>
        <p:spPr bwMode="auto">
          <a:xfrm>
            <a:off x="8468600" y="3976061"/>
            <a:ext cx="3145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675839" y="1529680"/>
            <a:ext cx="1405005" cy="30777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sz="1400" b="0" baseline="0" dirty="0">
                <a:solidFill>
                  <a:schemeClr val="tx1"/>
                </a:solidFill>
                <a:cs typeface="Times New Roman" panose="02020603050405020304" pitchFamily="18" charset="0"/>
              </a:rPr>
              <a:t>No relationship</a:t>
            </a:r>
          </a:p>
        </p:txBody>
      </p:sp>
      <p:sp>
        <p:nvSpPr>
          <p:cNvPr id="178" name="Oval 41"/>
          <p:cNvSpPr>
            <a:spLocks noChangeArrowheads="1"/>
          </p:cNvSpPr>
          <p:nvPr/>
        </p:nvSpPr>
        <p:spPr bwMode="auto">
          <a:xfrm rot="14280000">
            <a:off x="6538844" y="30732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9" name="Oval 42"/>
          <p:cNvSpPr>
            <a:spLocks noChangeArrowheads="1"/>
          </p:cNvSpPr>
          <p:nvPr/>
        </p:nvSpPr>
        <p:spPr bwMode="auto">
          <a:xfrm rot="14280000">
            <a:off x="7681844" y="38352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" name="Oval 43"/>
          <p:cNvSpPr>
            <a:spLocks noChangeArrowheads="1"/>
          </p:cNvSpPr>
          <p:nvPr/>
        </p:nvSpPr>
        <p:spPr bwMode="auto">
          <a:xfrm rot="14280000">
            <a:off x="8139044" y="3225684"/>
            <a:ext cx="36000" cy="360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" name="Line 44"/>
          <p:cNvSpPr>
            <a:spLocks noChangeShapeType="1"/>
          </p:cNvSpPr>
          <p:nvPr/>
        </p:nvSpPr>
        <p:spPr bwMode="auto">
          <a:xfrm>
            <a:off x="6396912" y="3072773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2" name="Line 45"/>
          <p:cNvSpPr>
            <a:spLocks noChangeShapeType="1"/>
          </p:cNvSpPr>
          <p:nvPr/>
        </p:nvSpPr>
        <p:spPr bwMode="auto">
          <a:xfrm>
            <a:off x="6320712" y="5358773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Calculating by hand…</a:t>
            </a:r>
          </a:p>
        </p:txBody>
      </p:sp>
      <p:graphicFrame>
        <p:nvGraphicFramePr>
          <p:cNvPr id="1102852" name="Object 4"/>
          <p:cNvGraphicFramePr>
            <a:graphicFrameLocks noChangeAspect="1"/>
          </p:cNvGraphicFramePr>
          <p:nvPr/>
        </p:nvGraphicFramePr>
        <p:xfrm>
          <a:off x="762000" y="2362200"/>
          <a:ext cx="7848600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3187700" imgH="1231900" progId="Equation.3">
                  <p:embed/>
                </p:oleObj>
              </mc:Choice>
              <mc:Fallback>
                <p:oleObj name="Equation" r:id="rId3" imgW="3187700" imgH="1231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7848600" cy="30305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96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Simpler calculation formula…</a:t>
            </a:r>
          </a:p>
        </p:txBody>
      </p:sp>
      <p:graphicFrame>
        <p:nvGraphicFramePr>
          <p:cNvPr id="970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049814"/>
              </p:ext>
            </p:extLst>
          </p:nvPr>
        </p:nvGraphicFramePr>
        <p:xfrm>
          <a:off x="6278880" y="3283743"/>
          <a:ext cx="18462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3" imgW="800100" imgH="457200" progId="Equation.3">
                  <p:embed/>
                </p:oleObj>
              </mc:Choice>
              <mc:Fallback>
                <p:oleObj name="Equation" r:id="rId3" imgW="800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880" y="3283743"/>
                        <a:ext cx="1846263" cy="10525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0758" name="Line 6"/>
          <p:cNvSpPr>
            <a:spLocks noChangeShapeType="1"/>
          </p:cNvSpPr>
          <p:nvPr/>
        </p:nvSpPr>
        <p:spPr bwMode="auto">
          <a:xfrm>
            <a:off x="51054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738188" y="1901031"/>
            <a:ext cx="4367212" cy="3817938"/>
            <a:chOff x="738188" y="1901031"/>
            <a:chExt cx="4367212" cy="3817938"/>
          </a:xfrm>
        </p:grpSpPr>
        <p:graphicFrame>
          <p:nvGraphicFramePr>
            <p:cNvPr id="9707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352328"/>
                </p:ext>
              </p:extLst>
            </p:nvPr>
          </p:nvGraphicFramePr>
          <p:xfrm>
            <a:off x="738188" y="1901031"/>
            <a:ext cx="4367212" cy="3817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" name="Equation" r:id="rId5" imgW="2438400" imgH="2133600" progId="Equation.3">
                    <p:embed/>
                  </p:oleObj>
                </mc:Choice>
                <mc:Fallback>
                  <p:oleObj name="Equation" r:id="rId5" imgW="2438400" imgH="213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188" y="1901031"/>
                          <a:ext cx="4367212" cy="3817938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70765" name="Group 13"/>
            <p:cNvGrpSpPr>
              <a:grpSpLocks/>
            </p:cNvGrpSpPr>
            <p:nvPr/>
          </p:nvGrpSpPr>
          <p:grpSpPr bwMode="auto">
            <a:xfrm>
              <a:off x="1828800" y="2795447"/>
              <a:ext cx="2057400" cy="1219200"/>
              <a:chOff x="1152" y="2016"/>
              <a:chExt cx="1296" cy="768"/>
            </a:xfrm>
          </p:grpSpPr>
          <p:sp>
            <p:nvSpPr>
              <p:cNvPr id="17422" name="Line 10"/>
              <p:cNvSpPr>
                <a:spLocks noChangeShapeType="1"/>
              </p:cNvSpPr>
              <p:nvPr/>
            </p:nvSpPr>
            <p:spPr bwMode="auto">
              <a:xfrm flipV="1">
                <a:off x="1488" y="2016"/>
                <a:ext cx="43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3" name="Line 11"/>
              <p:cNvSpPr>
                <a:spLocks noChangeShapeType="1"/>
              </p:cNvSpPr>
              <p:nvPr/>
            </p:nvSpPr>
            <p:spPr bwMode="auto">
              <a:xfrm flipV="1">
                <a:off x="2016" y="2688"/>
                <a:ext cx="43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4" name="Line 12"/>
              <p:cNvSpPr>
                <a:spLocks noChangeShapeType="1"/>
              </p:cNvSpPr>
              <p:nvPr/>
            </p:nvSpPr>
            <p:spPr bwMode="auto">
              <a:xfrm flipV="1">
                <a:off x="1152" y="2688"/>
                <a:ext cx="43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7415" name="Text Box 15"/>
          <p:cNvSpPr txBox="1">
            <a:spLocks noChangeArrowheads="1"/>
          </p:cNvSpPr>
          <p:nvPr/>
        </p:nvSpPr>
        <p:spPr bwMode="auto">
          <a:xfrm>
            <a:off x="5943600" y="5029200"/>
            <a:ext cx="198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7" name="Text Box 16"/>
          <p:cNvSpPr txBox="1">
            <a:spLocks noChangeArrowheads="1"/>
          </p:cNvSpPr>
          <p:nvPr/>
        </p:nvSpPr>
        <p:spPr bwMode="auto">
          <a:xfrm>
            <a:off x="6346371" y="2126025"/>
            <a:ext cx="1981200" cy="650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aseline="0" dirty="0">
                <a:solidFill>
                  <a:schemeClr val="tx1"/>
                </a:solidFill>
              </a:rPr>
              <a:t>Numerator of covariance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18" name="Text Box 17"/>
          <p:cNvSpPr txBox="1">
            <a:spLocks noChangeArrowheads="1"/>
          </p:cNvSpPr>
          <p:nvPr/>
        </p:nvSpPr>
        <p:spPr bwMode="auto">
          <a:xfrm>
            <a:off x="6346371" y="4856162"/>
            <a:ext cx="1981200" cy="650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aseline="0" dirty="0">
                <a:solidFill>
                  <a:schemeClr val="tx1"/>
                </a:solidFill>
              </a:rPr>
              <a:t>Numerators of variance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19" name="Line 18"/>
          <p:cNvSpPr>
            <a:spLocks noChangeShapeType="1"/>
          </p:cNvSpPr>
          <p:nvPr/>
        </p:nvSpPr>
        <p:spPr bwMode="auto">
          <a:xfrm flipH="1">
            <a:off x="7260771" y="2795447"/>
            <a:ext cx="76200" cy="48115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 flipH="1" flipV="1">
            <a:off x="7233554" y="4246562"/>
            <a:ext cx="15240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1" name="Line 20"/>
          <p:cNvSpPr>
            <a:spLocks noChangeShapeType="1"/>
          </p:cNvSpPr>
          <p:nvPr/>
        </p:nvSpPr>
        <p:spPr bwMode="auto">
          <a:xfrm flipV="1">
            <a:off x="7391397" y="4246562"/>
            <a:ext cx="269966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6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cs typeface="Times New Roman" pitchFamily="18" charset="0"/>
              </a:rPr>
              <a:t>Distribution of the correlation coefficient: 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549" y="5643155"/>
            <a:ext cx="77724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*note, like a proportion, the variance of the correlation coefficient depends on the correlation coefficient </a:t>
            </a:r>
            <a:r>
              <a:rPr lang="en-US" sz="1800" dirty="0" err="1" smtClean="0">
                <a:cs typeface="Times New Roman" pitchFamily="18" charset="0"/>
              </a:rPr>
              <a:t>itself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800" dirty="0" err="1" smtClean="0">
                <a:cs typeface="Times New Roman" pitchFamily="18" charset="0"/>
              </a:rPr>
              <a:t>substitute</a:t>
            </a:r>
            <a:r>
              <a:rPr lang="en-US" sz="1800" dirty="0" smtClean="0">
                <a:cs typeface="Times New Roman" pitchFamily="18" charset="0"/>
              </a:rPr>
              <a:t> in estimated r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667000" y="2209800"/>
          <a:ext cx="3733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3" imgW="965200" imgH="431800" progId="Equation.3">
                  <p:embed/>
                </p:oleObj>
              </mc:Choice>
              <mc:Fallback>
                <p:oleObj r:id="rId3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3733800" cy="16637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14"/>
          <p:cNvSpPr txBox="1">
            <a:spLocks noChangeArrowheads="1"/>
          </p:cNvSpPr>
          <p:nvPr/>
        </p:nvSpPr>
        <p:spPr bwMode="auto">
          <a:xfrm>
            <a:off x="888274" y="4273731"/>
            <a:ext cx="77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aseline="0" dirty="0">
                <a:solidFill>
                  <a:schemeClr val="tx1"/>
                </a:solidFill>
              </a:rPr>
              <a:t>The sample correlation coefficient follows a T-distribution with n-2 degrees of freedom (since you have to estimate the standard error).</a:t>
            </a:r>
          </a:p>
        </p:txBody>
      </p:sp>
    </p:spTree>
    <p:extLst>
      <p:ext uri="{BB962C8B-B14F-4D97-AF65-F5344CB8AC3E}">
        <p14:creationId xmlns:p14="http://schemas.microsoft.com/office/powerpoint/2010/main" val="5305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CapgeminiTemplate_Pradeep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F27FA532E1440BBB216045CCA2436" ma:contentTypeVersion="0" ma:contentTypeDescription="Create a new document." ma:contentTypeScope="" ma:versionID="3ba8609c7665c84a77543b3bac825d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EC633-1627-4A60-A2BF-2426CB35E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8A0C4F-596F-49FD-B18B-0ACB1AC42ADE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3A9FC01-6108-4C10-935C-A22E44F3E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CapgeminiTemplate_Pradeep</Template>
  <TotalTime>1505</TotalTime>
  <Words>1792</Words>
  <Application>Microsoft Office PowerPoint</Application>
  <PresentationFormat>On-screen Show (4:3)</PresentationFormat>
  <Paragraphs>389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CapgeminiTemplate_Pradeep</vt:lpstr>
      <vt:lpstr>think-cell Slide</vt:lpstr>
      <vt:lpstr>Equation</vt:lpstr>
      <vt:lpstr>Microsoft Equation 3.0</vt:lpstr>
      <vt:lpstr>Clip</vt:lpstr>
      <vt:lpstr>Linear correlation and linear regression</vt:lpstr>
      <vt:lpstr>Continuous outcome (means) </vt:lpstr>
      <vt:lpstr>Recall: Covariance</vt:lpstr>
      <vt:lpstr>Scatter Plots of Data with Various Correlation Coefficients</vt:lpstr>
      <vt:lpstr>Linear Correlation</vt:lpstr>
      <vt:lpstr>Linear Correlation</vt:lpstr>
      <vt:lpstr>Calculating by hand…</vt:lpstr>
      <vt:lpstr>Simpler calculation formula…</vt:lpstr>
      <vt:lpstr>Distribution of the correlation coefficient: </vt:lpstr>
      <vt:lpstr>Linear regression</vt:lpstr>
      <vt:lpstr>Prediction</vt:lpstr>
      <vt:lpstr>Regression equation…</vt:lpstr>
      <vt:lpstr>Predicted value for an individual…</vt:lpstr>
      <vt:lpstr>Assumptions (or the fine print)</vt:lpstr>
      <vt:lpstr>PowerPoint Presentation</vt:lpstr>
      <vt:lpstr>Regression Picture</vt:lpstr>
      <vt:lpstr>Estimating the intercept and slope: least squares estimation</vt:lpstr>
      <vt:lpstr>Resulting formulas…</vt:lpstr>
      <vt:lpstr>Relationship with correlation</vt:lpstr>
      <vt:lpstr>Residual Analysis: check assumptions</vt:lpstr>
      <vt:lpstr>Residual Analysis for Linearity</vt:lpstr>
      <vt:lpstr>Residual Analysis for Homoscedasticity </vt:lpstr>
      <vt:lpstr>PowerPoint Presentation</vt:lpstr>
      <vt:lpstr>PowerPoint Presentation</vt:lpstr>
      <vt:lpstr>Alternative summary: statistics for various types of outcome data </vt:lpstr>
      <vt:lpstr>Continuous outcome (means); HRP 259/HRP 262</vt:lpstr>
      <vt:lpstr>Binary or categorical outcomes (proportions); HRP 259/HRP 261</vt:lpstr>
      <vt:lpstr>Time-to-event outcome (survival data); HRP 262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correlation and linear regression</dc:title>
  <dc:creator>Pradeep Bilurkar (RTIC)</dc:creator>
  <cp:lastModifiedBy>Pradeep Bilurkar (RTIC)</cp:lastModifiedBy>
  <cp:revision>19</cp:revision>
  <dcterms:created xsi:type="dcterms:W3CDTF">2016-09-26T08:54:44Z</dcterms:created>
  <dcterms:modified xsi:type="dcterms:W3CDTF">2016-11-21T11:10:11Z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0x010100AF2F27FA532E1440BBB216045CCA2436</vt:lpwstr>
  </property>
</Properties>
</file>